
<file path=[Content_Types].xml><?xml version="1.0" encoding="utf-8"?>
<Types xmlns="http://schemas.openxmlformats.org/package/2006/content-types">
  <Default Extension="jpeg" ContentType="image/jpeg"/>
  <Default Extension="jpg" ContentType="image/jpeg"/>
  <Default Extension="org&amp;utm_campaign=parser&amp;utm_content=thumbnail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186"/>
    <p:restoredTop sz="94689"/>
  </p:normalViewPr>
  <p:slideViewPr>
    <p:cSldViewPr snapToGrid="0">
      <p:cViewPr varScale="1">
        <p:scale>
          <a:sx n="123" d="100"/>
          <a:sy n="123" d="100"/>
        </p:scale>
        <p:origin x="24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D4D3DB-8E90-FA41-8B81-254FA1D7CA31}" type="datetimeFigureOut">
              <a:rPr lang="sk-SK" smtClean="0"/>
              <a:t>2.9.2026</a:t>
            </a:fld>
            <a:endParaRPr lang="sk-S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2739E-DD4B-EB48-A21E-C2B15EA0E28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98922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 err="1"/>
              <a:t>Snow</a:t>
            </a:r>
            <a:r>
              <a:rPr lang="sk-SK" dirty="0"/>
              <a:t> už podľa klinického obrazu pochopil, že rozhodujúcim problémom je obrovská strata tekutín a že pôvodca musí byť prijatý tráviacim traktom. Dokonca predpokladal živý organizmus desaťročia pred formuláciou modernej </a:t>
            </a:r>
            <a:r>
              <a:rPr lang="sk-SK" dirty="0" err="1"/>
              <a:t>germ</a:t>
            </a:r>
            <a:r>
              <a:rPr lang="sk-SK" dirty="0"/>
              <a:t> </a:t>
            </a:r>
            <a:r>
              <a:rPr lang="sk-SK" dirty="0" err="1"/>
              <a:t>theory</a:t>
            </a:r>
            <a:r>
              <a:rPr lang="sk-SK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22739E-DD4B-EB48-A21E-C2B15EA0E281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25064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8E1F-E21A-C642-A7DE-C96C1E958CF6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4C814-7DBF-4B4C-B63E-AF4915DE074C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C8AA-0A4D-D141-8477-DB20E5994386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A7260-1BF5-5C4E-A98F-685AE26F6D16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3C42E-9135-3D4D-A565-83E18FA6638C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65674-7F09-B241-99CC-E56D174116AC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CBB7D-8F04-AE4E-A8A2-7F190CD0C3B1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7D264-583D-F94F-AE7B-7DE60C270667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2D30C-9FAB-BE49-9288-CC1079CEB669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46FA-D840-E447-88AA-29EF97DF8B2F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FA5DB-AE2E-FB4D-A9DB-F2B5E5EC8D89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0593-E8BE-E14D-BAB9-0D43B9B88D4E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532A3-0C58-964C-9F51-7736B1CF0765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9B2F-90EA-C74B-AE66-8C7EF7059A2D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224F5-B99F-004F-AEC1-7A6913227395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95BF1-D034-5B40-A574-2FCCE9760F16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6E7F9-FDBA-F340-AA18-EDA68C3AD4BE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E09C88-AB72-4D41-BE1D-DC09D747D07F}" type="datetime1">
              <a:rPr lang="sk-SK" smtClean="0"/>
              <a:t>2.9.2026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org&amp;utm_campaign=parser&amp;utm_content=thumbnai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org&amp;utm_campaign=parser&amp;utm_content=thumbnai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rumhistoriae.sk/sites/default/files/liska_cholera_full.pdf?utm_source=chatgpt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2116B-D7B9-96D8-E0F8-A5E10D7B20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SK" b="1" dirty="0"/>
              <a:t>Cholera: príbeh choroby, ktorá menila mestá</a:t>
            </a:r>
            <a:br>
              <a:rPr lang="en-SK" b="1" dirty="0"/>
            </a:br>
            <a:r>
              <a:rPr lang="en-GB" sz="2700" i="1" dirty="0" err="1"/>
              <a:t>Londýn</a:t>
            </a:r>
            <a:r>
              <a:rPr lang="en-GB" sz="2700" i="1" dirty="0"/>
              <a:t> 1854 – </a:t>
            </a:r>
            <a:r>
              <a:rPr lang="en-GB" sz="2700" i="1" dirty="0" err="1"/>
              <a:t>Slovensko</a:t>
            </a:r>
            <a:r>
              <a:rPr lang="en-GB" sz="2700" i="1" dirty="0"/>
              <a:t> 1831 – Hamburg 1892 – </a:t>
            </a:r>
            <a:r>
              <a:rPr lang="en-GB" sz="2700" i="1" dirty="0" err="1"/>
              <a:t>svet</a:t>
            </a:r>
            <a:r>
              <a:rPr lang="en-GB" sz="2700" i="1" dirty="0"/>
              <a:t> 2026</a:t>
            </a:r>
            <a:endParaRPr lang="sk-SK" sz="2700" i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873E92-23FC-9866-BD83-B30820D0A7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4278488"/>
            <a:ext cx="8689976" cy="1151467"/>
          </a:xfrm>
        </p:spPr>
        <p:txBody>
          <a:bodyPr>
            <a:normAutofit/>
          </a:bodyPr>
          <a:lstStyle/>
          <a:p>
            <a:r>
              <a:rPr lang="sk-SK" dirty="0"/>
              <a:t>prof. </a:t>
            </a:r>
            <a:r>
              <a:rPr lang="sk-SK" dirty="0" err="1"/>
              <a:t>mudr.</a:t>
            </a:r>
            <a:r>
              <a:rPr lang="sk-SK" dirty="0"/>
              <a:t> </a:t>
            </a:r>
            <a:r>
              <a:rPr lang="sk-SK" dirty="0" err="1"/>
              <a:t>martin</a:t>
            </a:r>
            <a:r>
              <a:rPr lang="sk-SK" dirty="0"/>
              <a:t> </a:t>
            </a:r>
            <a:r>
              <a:rPr lang="sk-SK" dirty="0" err="1"/>
              <a:t>rusnák</a:t>
            </a:r>
            <a:r>
              <a:rPr lang="sk-SK" dirty="0"/>
              <a:t>, </a:t>
            </a:r>
            <a:r>
              <a:rPr lang="sk-SK" dirty="0" err="1"/>
              <a:t>csc</a:t>
            </a:r>
            <a:endParaRPr lang="sk-SK" dirty="0"/>
          </a:p>
          <a:p>
            <a:r>
              <a:rPr lang="sk-SK" dirty="0"/>
              <a:t>Trnavská univerzita, katedra verejného zdravotníctva</a:t>
            </a:r>
          </a:p>
        </p:txBody>
      </p:sp>
    </p:spTree>
    <p:extLst>
      <p:ext uri="{BB962C8B-B14F-4D97-AF65-F5344CB8AC3E}">
        <p14:creationId xmlns:p14="http://schemas.microsoft.com/office/powerpoint/2010/main" val="1451264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51FCA-0457-7834-C516-B8D366A37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Obsah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DD22B-DF1B-7CE9-A105-37CE1CADF5C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sk-SK" dirty="0"/>
              <a:t>úvod – prečo cholera</a:t>
            </a:r>
          </a:p>
          <a:p>
            <a:r>
              <a:rPr lang="sk-SK" dirty="0"/>
              <a:t>Londýn 1854: mesto v strachu</a:t>
            </a:r>
          </a:p>
          <a:p>
            <a:r>
              <a:rPr lang="sk-SK" dirty="0"/>
              <a:t>John </a:t>
            </a:r>
            <a:r>
              <a:rPr lang="sk-SK" dirty="0" err="1"/>
              <a:t>Snow</a:t>
            </a:r>
            <a:r>
              <a:rPr lang="sk-SK" dirty="0"/>
              <a:t>: od príbehov ľudí k dôkazu </a:t>
            </a:r>
          </a:p>
          <a:p>
            <a:r>
              <a:rPr lang="sk-SK" dirty="0"/>
              <a:t>Cholera nebola len londýnsky príbeh </a:t>
            </a:r>
          </a:p>
          <a:p>
            <a:r>
              <a:rPr lang="sk-SK" dirty="0"/>
              <a:t>Čo zostalo z cholery dnes?</a:t>
            </a:r>
          </a:p>
          <a:p>
            <a:r>
              <a:rPr lang="sk-SK" dirty="0"/>
              <a:t>diskusia, otázky, odpovede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984921-8618-4305-1496-2F79D4777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171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5CE74-F28C-E00C-1607-F8FB97787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17"/>
            <a:ext cx="9851206" cy="1596177"/>
          </a:xfrm>
        </p:spPr>
        <p:txBody>
          <a:bodyPr/>
          <a:lstStyle/>
          <a:p>
            <a:r>
              <a:rPr lang="en-SK" b="1" dirty="0"/>
              <a:t>Londýn v roku 1854</a:t>
            </a:r>
            <a:br>
              <a:rPr lang="en-SK" b="1" dirty="0"/>
            </a:br>
            <a:r>
              <a:rPr lang="sk-SK" dirty="0"/>
              <a:t>Obraz každodenného života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F24C2-DE3B-9C17-1D10-F29BEA39668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8931" y="2367092"/>
            <a:ext cx="4312853" cy="3424107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desaťtisíce ľudí v uliciach,</a:t>
            </a:r>
          </a:p>
          <a:p>
            <a:r>
              <a:rPr lang="sk-SK" dirty="0"/>
              <a:t>preplnené bývanie,</a:t>
            </a:r>
          </a:p>
          <a:p>
            <a:r>
              <a:rPr lang="sk-SK" dirty="0"/>
              <a:t>voda zo studní a čerpadiel,</a:t>
            </a:r>
          </a:p>
          <a:p>
            <a:r>
              <a:rPr lang="sk-SK" dirty="0"/>
              <a:t>žumpy a kanalizácia,</a:t>
            </a:r>
          </a:p>
          <a:p>
            <a:r>
              <a:rPr lang="sk-SK" dirty="0"/>
              <a:t>rieka Temža,</a:t>
            </a:r>
          </a:p>
          <a:p>
            <a:r>
              <a:rPr lang="sk-SK" dirty="0"/>
              <a:t>kone, trhy, pivovary, práčovne,</a:t>
            </a:r>
          </a:p>
          <a:p>
            <a:r>
              <a:rPr lang="sk-SK" dirty="0"/>
              <a:t>žiadne antibiotiká,</a:t>
            </a:r>
          </a:p>
          <a:p>
            <a:r>
              <a:rPr lang="sk-SK" dirty="0"/>
              <a:t>žiadna moderná mikrobiológia.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D9398D-8049-5F45-A886-5F64325F1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5" name="Picture 4" descr="Case Study: Cholera - BBC Bitesize">
            <a:extLst>
              <a:ext uri="{FF2B5EF4-FFF2-40B4-BE49-F238E27FC236}">
                <a16:creationId xmlns:a16="http://schemas.microsoft.com/office/drawing/2014/main" id="{178AA9E0-7839-8C0D-1B92-965664E44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2563" y="2914907"/>
            <a:ext cx="3540991" cy="2678837"/>
          </a:xfrm>
          <a:prstGeom prst="rect">
            <a:avLst/>
          </a:prstGeom>
        </p:spPr>
      </p:pic>
      <p:pic>
        <p:nvPicPr>
          <p:cNvPr id="6" name="Picture 5" descr="Illustrated London News, June 3rd 1854.">
            <a:extLst>
              <a:ext uri="{FF2B5EF4-FFF2-40B4-BE49-F238E27FC236}">
                <a16:creationId xmlns:a16="http://schemas.microsoft.com/office/drawing/2014/main" id="{5B83B981-8AB4-6E08-EBD6-4E4974CB0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84" y="2367092"/>
            <a:ext cx="2879918" cy="420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81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0DD19-4BC9-39DB-27DD-55D31CBF2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Cholera: Ráno ste zdravý. Večer môžete zomierať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8C236-EB8F-60A1-B2A6-A57958FD026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310381" cy="4064881"/>
          </a:xfrm>
        </p:spPr>
        <p:txBody>
          <a:bodyPr>
            <a:normAutofit/>
          </a:bodyPr>
          <a:lstStyle/>
          <a:p>
            <a:r>
              <a:rPr lang="sk-SK" dirty="0" err="1"/>
              <a:t>Vibrio</a:t>
            </a:r>
            <a:r>
              <a:rPr lang="sk-SK" dirty="0"/>
              <a:t> </a:t>
            </a:r>
            <a:r>
              <a:rPr lang="sk-SK" dirty="0" err="1"/>
              <a:t>cholerae</a:t>
            </a:r>
            <a:r>
              <a:rPr lang="sk-SK" dirty="0"/>
              <a:t> </a:t>
            </a:r>
          </a:p>
          <a:p>
            <a:pPr lvl="1"/>
            <a:r>
              <a:rPr lang="sk-SK" dirty="0"/>
              <a:t>→ kontaminovaná voda/potraviny </a:t>
            </a:r>
          </a:p>
          <a:p>
            <a:pPr lvl="1"/>
            <a:r>
              <a:rPr lang="sk-SK" dirty="0"/>
              <a:t>→ črevo </a:t>
            </a:r>
          </a:p>
          <a:p>
            <a:pPr lvl="1"/>
            <a:r>
              <a:rPr lang="sk-SK" dirty="0"/>
              <a:t>→ masívna strata vody a elektrolytov </a:t>
            </a:r>
          </a:p>
          <a:p>
            <a:pPr lvl="1"/>
            <a:r>
              <a:rPr lang="sk-SK" dirty="0"/>
              <a:t>→ dehydratácia </a:t>
            </a:r>
          </a:p>
          <a:p>
            <a:pPr lvl="1"/>
            <a:r>
              <a:rPr lang="sk-SK" dirty="0"/>
              <a:t>→ šok </a:t>
            </a:r>
          </a:p>
          <a:p>
            <a:pPr lvl="1"/>
            <a:r>
              <a:rPr lang="sk-SK" dirty="0"/>
              <a:t>→ rýchla smrť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FFACB-1201-F7C6-FF48-0D7D0581A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5" name="Picture 4" descr="John Snow: Cholera &amp; the Broad Street pump | London Museum">
            <a:extLst>
              <a:ext uri="{FF2B5EF4-FFF2-40B4-BE49-F238E27FC236}">
                <a16:creationId xmlns:a16="http://schemas.microsoft.com/office/drawing/2014/main" id="{7BDFEE99-7B63-66E4-EB78-5AB306E8F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359" y="1574222"/>
            <a:ext cx="3979125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43EB04-7BEC-412A-EFFB-8B04F328CC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2532" y="4029941"/>
            <a:ext cx="31750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850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John Snow Hunts the Blue Death | Science History Institute">
            <a:extLst>
              <a:ext uri="{FF2B5EF4-FFF2-40B4-BE49-F238E27FC236}">
                <a16:creationId xmlns:a16="http://schemas.microsoft.com/office/drawing/2014/main" id="{22EC0FE5-5C44-CA86-C27B-58FD5455E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1899081"/>
            <a:ext cx="7772400" cy="43601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8767345-CC50-9F7F-5740-73D9FF41F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Ako vyzeral jeden deň človeka s cholerou</a:t>
            </a:r>
            <a:br>
              <a:rPr lang="sk-SK" dirty="0"/>
            </a:br>
            <a:r>
              <a:rPr lang="sk-SK" sz="2400" i="1" dirty="0"/>
              <a:t>Čo by ste v takej situácii urobili v roku 1854?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826C30-EA50-CBD6-E113-698DFE1FF90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sk-SK" dirty="0"/>
              <a:t>8:00 – zdravý</a:t>
            </a:r>
          </a:p>
          <a:p>
            <a:r>
              <a:rPr lang="sk-SK" dirty="0"/>
              <a:t>12:00 – hnačka</a:t>
            </a:r>
          </a:p>
          <a:p>
            <a:r>
              <a:rPr lang="sk-SK" dirty="0"/>
              <a:t>15:00 – vracanie, slabosť</a:t>
            </a:r>
          </a:p>
          <a:p>
            <a:r>
              <a:rPr lang="sk-SK" dirty="0"/>
              <a:t>18:00 – extrémna dehydratácia</a:t>
            </a:r>
          </a:p>
          <a:p>
            <a:r>
              <a:rPr lang="sk-SK" dirty="0"/>
              <a:t>noc – kolaps</a:t>
            </a:r>
          </a:p>
          <a:p>
            <a:r>
              <a:rPr lang="sk-SK" dirty="0"/>
              <a:t>nasledujúci deň – smrť alebo záchrana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300D5-B532-E8E5-8A64-E86E86370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049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F4DFD-8999-1E14-2B2C-5C427F1CE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Paradoxy doby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619DF-3F31-0406-9237-8166126ED4A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sk-SK" dirty="0"/>
              <a:t>Čomu ľudia verili? </a:t>
            </a:r>
          </a:p>
          <a:p>
            <a:pPr lvl="1"/>
            <a:r>
              <a:rPr lang="sk-SK" dirty="0" err="1"/>
              <a:t>Miasma</a:t>
            </a:r>
            <a:r>
              <a:rPr lang="sk-SK" dirty="0"/>
              <a:t> – „zlý vzduch“</a:t>
            </a:r>
          </a:p>
          <a:p>
            <a:pPr lvl="1"/>
            <a:r>
              <a:rPr lang="sk-SK" dirty="0"/>
              <a:t>zápach,</a:t>
            </a:r>
          </a:p>
          <a:p>
            <a:pPr lvl="1"/>
            <a:r>
              <a:rPr lang="sk-SK" dirty="0"/>
              <a:t>hniloba,</a:t>
            </a:r>
          </a:p>
          <a:p>
            <a:pPr lvl="1"/>
            <a:r>
              <a:rPr lang="sk-SK" dirty="0"/>
              <a:t>močiare,</a:t>
            </a:r>
          </a:p>
          <a:p>
            <a:pPr lvl="1"/>
            <a:r>
              <a:rPr lang="sk-SK" dirty="0"/>
              <a:t>odpad,</a:t>
            </a:r>
          </a:p>
          <a:p>
            <a:pPr lvl="1"/>
            <a:r>
              <a:rPr lang="sk-SK" dirty="0"/>
              <a:t>kanalizácia,</a:t>
            </a:r>
          </a:p>
          <a:p>
            <a:pPr lvl="1"/>
            <a:r>
              <a:rPr lang="sk-SK" dirty="0"/>
              <a:t>„nezdravé ovzdušie“.</a:t>
            </a:r>
          </a:p>
          <a:p>
            <a:endParaRPr lang="sk-S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D33BB3-4405-E68B-F713-84ED5D087805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sk-SK" dirty="0"/>
              <a:t>Cholera bola zároveň:</a:t>
            </a:r>
          </a:p>
          <a:p>
            <a:pPr lvl="1"/>
            <a:r>
              <a:rPr lang="sk-SK" dirty="0"/>
              <a:t>biologická katastrofa,</a:t>
            </a:r>
          </a:p>
          <a:p>
            <a:pPr lvl="1"/>
            <a:r>
              <a:rPr lang="sk-SK" dirty="0"/>
              <a:t>sociálna katastrofa,</a:t>
            </a:r>
          </a:p>
          <a:p>
            <a:pPr lvl="1"/>
            <a:r>
              <a:rPr lang="sk-SK" dirty="0"/>
              <a:t>ekonomická katastrofa,</a:t>
            </a:r>
          </a:p>
          <a:p>
            <a:pPr lvl="1"/>
            <a:r>
              <a:rPr lang="sk-SK" dirty="0"/>
              <a:t>psychologická katastrofa,</a:t>
            </a:r>
          </a:p>
          <a:p>
            <a:pPr lvl="1"/>
            <a:r>
              <a:rPr lang="sk-SK" dirty="0"/>
              <a:t>problém dôvery v autority.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0DE85-7E71-237E-DF5C-DB379DAE2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760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85EFC-0C93-9A79-D82A-8FC2BF465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Čo vidí človek, ktorý tam žije?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61F32E-0E8B-98A1-A76D-8B8BA891EB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97874" y="2336931"/>
            <a:ext cx="6245562" cy="3424107"/>
          </a:xfrm>
        </p:spPr>
        <p:txBody>
          <a:bodyPr>
            <a:normAutofit/>
          </a:bodyPr>
          <a:lstStyle/>
          <a:p>
            <a:r>
              <a:rPr lang="sk-SK" dirty="0"/>
              <a:t>sused zomrel,</a:t>
            </a:r>
          </a:p>
          <a:p>
            <a:r>
              <a:rPr lang="sk-SK" dirty="0"/>
              <a:t>rodina sa odsťahovala,</a:t>
            </a:r>
          </a:p>
          <a:p>
            <a:r>
              <a:rPr lang="sk-SK" dirty="0"/>
              <a:t>obchody zatvárajú,</a:t>
            </a:r>
          </a:p>
          <a:p>
            <a:r>
              <a:rPr lang="sk-SK" dirty="0"/>
              <a:t>ľudia sa boja vody,</a:t>
            </a:r>
          </a:p>
          <a:p>
            <a:r>
              <a:rPr lang="sk-SK" dirty="0"/>
              <a:t>pohrebov pribúda,</a:t>
            </a:r>
          </a:p>
          <a:p>
            <a:r>
              <a:rPr lang="sk-SK" dirty="0"/>
              <a:t>nikto nevie, čo chorobu spôsobuje.</a:t>
            </a:r>
          </a:p>
          <a:p>
            <a:endParaRPr lang="sk-SK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4B5C08-CCB0-ACAD-B30D-607BA08FB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95464F-ECA6-ED00-812A-4351A79FCD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7689" y="2057399"/>
            <a:ext cx="6816437" cy="454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89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83060-1507-3005-4659-3D80FF705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Dr. John </a:t>
            </a:r>
            <a:r>
              <a:rPr lang="sk-SK" dirty="0" err="1"/>
              <a:t>Snow</a:t>
            </a:r>
            <a:br>
              <a:rPr lang="sk-SK" dirty="0"/>
            </a:br>
            <a:r>
              <a:rPr lang="sk-SK" sz="2800" i="1" dirty="0"/>
              <a:t>detektívnym postupom odhalil zdroj nákazy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69810-956A-EDC4-BFBD-FE8BEFB61C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6785890" cy="3424107"/>
          </a:xfrm>
        </p:spPr>
        <p:txBody>
          <a:bodyPr>
            <a:normAutofit/>
          </a:bodyPr>
          <a:lstStyle/>
          <a:p>
            <a:r>
              <a:rPr lang="sk-SK" dirty="0" err="1"/>
              <a:t>dr</a:t>
            </a:r>
            <a:r>
              <a:rPr lang="sk-SK" dirty="0"/>
              <a:t> John </a:t>
            </a:r>
            <a:r>
              <a:rPr lang="sk-SK" dirty="0" err="1"/>
              <a:t>Snow</a:t>
            </a:r>
            <a:r>
              <a:rPr lang="sk-SK" dirty="0"/>
              <a:t> nevie, čo je </a:t>
            </a:r>
            <a:r>
              <a:rPr lang="sk-SK" dirty="0" err="1"/>
              <a:t>Vibrio</a:t>
            </a:r>
            <a:r>
              <a:rPr lang="sk-SK" dirty="0"/>
              <a:t> </a:t>
            </a:r>
            <a:r>
              <a:rPr lang="sk-SK" dirty="0" err="1"/>
              <a:t>cholerae</a:t>
            </a:r>
            <a:endParaRPr lang="sk-SK" dirty="0"/>
          </a:p>
          <a:p>
            <a:pPr lvl="1"/>
            <a:r>
              <a:rPr lang="sk-SK" dirty="0"/>
              <a:t>nevidí baktériu,</a:t>
            </a:r>
          </a:p>
          <a:p>
            <a:pPr lvl="1"/>
            <a:r>
              <a:rPr lang="sk-SK" dirty="0"/>
              <a:t>nemá PCR,</a:t>
            </a:r>
          </a:p>
          <a:p>
            <a:pPr lvl="1"/>
            <a:r>
              <a:rPr lang="sk-SK" dirty="0"/>
              <a:t>nemá </a:t>
            </a:r>
            <a:r>
              <a:rPr lang="sk-SK" dirty="0" err="1"/>
              <a:t>genomiku</a:t>
            </a:r>
            <a:r>
              <a:rPr lang="sk-SK" dirty="0"/>
              <a:t>,</a:t>
            </a:r>
          </a:p>
          <a:p>
            <a:pPr lvl="1"/>
            <a:r>
              <a:rPr lang="sk-SK" dirty="0"/>
              <a:t>nemá modernú mikrobiológiu.</a:t>
            </a:r>
          </a:p>
          <a:p>
            <a:r>
              <a:rPr lang="sk-SK" dirty="0"/>
              <a:t>Ale sleduje chorých a zomrelých ľudí, ich adresy, čas, zdroj vody, úmrtia</a:t>
            </a:r>
          </a:p>
          <a:p>
            <a:r>
              <a:rPr lang="sk-SK" dirty="0"/>
              <a:t>Vytvorí mapu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10EB7-68FE-064D-3941-299D11E91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5" name="Picture 4" descr="Obrázok položky John Snow | British Physician &amp; Epidemiologist | Britannica">
            <a:extLst>
              <a:ext uri="{FF2B5EF4-FFF2-40B4-BE49-F238E27FC236}">
                <a16:creationId xmlns:a16="http://schemas.microsoft.com/office/drawing/2014/main" id="{8CDC0533-7A82-FB00-6968-9CD4F5581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4299" y="2055387"/>
            <a:ext cx="4201822" cy="419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56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62189D-7D08-FBA2-4608-C24E4A712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58679E-0E26-32EC-7875-A79A112A580E}"/>
              </a:ext>
            </a:extLst>
          </p:cNvPr>
          <p:cNvSpPr txBox="1"/>
          <p:nvPr/>
        </p:nvSpPr>
        <p:spPr>
          <a:xfrm>
            <a:off x="1820120" y="6063734"/>
            <a:ext cx="6094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k-SK" dirty="0"/>
              <a:t>Zdroj: </a:t>
            </a:r>
            <a:r>
              <a:rPr lang="sk-SK" dirty="0" err="1"/>
              <a:t>https</a:t>
            </a:r>
            <a:r>
              <a:rPr lang="sk-SK" dirty="0"/>
              <a:t>://</a:t>
            </a:r>
            <a:r>
              <a:rPr lang="sk-SK" dirty="0" err="1"/>
              <a:t>johnsnowsociety.org</a:t>
            </a:r>
            <a:endParaRPr lang="sk-SK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0B18D7C-F497-2596-D5A1-E59F68065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5488" y="600437"/>
            <a:ext cx="6991028" cy="531712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73F2A28-9F08-7DF2-601A-1ED13C84BF2C}"/>
              </a:ext>
            </a:extLst>
          </p:cNvPr>
          <p:cNvCxnSpPr>
            <a:cxnSpLocks/>
          </p:cNvCxnSpPr>
          <p:nvPr/>
        </p:nvCxnSpPr>
        <p:spPr>
          <a:xfrm flipH="1">
            <a:off x="6096000" y="3032568"/>
            <a:ext cx="5825924" cy="0"/>
          </a:xfrm>
          <a:prstGeom prst="straightConnector1">
            <a:avLst/>
          </a:prstGeom>
          <a:ln w="222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D55C15B7-FAD5-9C50-50BB-66C849F86E24}"/>
              </a:ext>
            </a:extLst>
          </p:cNvPr>
          <p:cNvSpPr txBox="1"/>
          <p:nvPr/>
        </p:nvSpPr>
        <p:spPr>
          <a:xfrm>
            <a:off x="9919504" y="2465408"/>
            <a:ext cx="1770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Pumpa na vodu</a:t>
            </a:r>
          </a:p>
        </p:txBody>
      </p:sp>
    </p:spTree>
    <p:extLst>
      <p:ext uri="{BB962C8B-B14F-4D97-AF65-F5344CB8AC3E}">
        <p14:creationId xmlns:p14="http://schemas.microsoft.com/office/powerpoint/2010/main" val="3610580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336A10-4FE1-EDD2-E0C1-408349C05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55838C-4FA8-C35B-95B8-982F12FF4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99" y="-1"/>
            <a:ext cx="10205495" cy="6803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16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F6E1DAB-89BB-4CD0-04C9-272B9FB9C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Udalosti 15 – 7. septembra 1854</a:t>
            </a:r>
            <a:br>
              <a:rPr lang="sk-SK" dirty="0"/>
            </a:br>
            <a:endParaRPr lang="sk-SK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888509-F938-0692-9138-D4E485E00AE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608881"/>
            <a:ext cx="10363826" cy="4502551"/>
          </a:xfrm>
        </p:spPr>
        <p:txBody>
          <a:bodyPr>
            <a:normAutofit fontScale="92500" lnSpcReduction="10000"/>
          </a:bodyPr>
          <a:lstStyle/>
          <a:p>
            <a:r>
              <a:rPr lang="sk-SK" dirty="0"/>
              <a:t>Dr. </a:t>
            </a:r>
            <a:r>
              <a:rPr lang="sk-SK" dirty="0" err="1"/>
              <a:t>Snow</a:t>
            </a:r>
            <a:r>
              <a:rPr lang="sk-SK" dirty="0"/>
              <a:t> odporučí odstrániť rukoväť pumpy.</a:t>
            </a:r>
          </a:p>
          <a:p>
            <a:r>
              <a:rPr lang="sk-SK" dirty="0"/>
              <a:t>8. september – rukoväť je odstránená.</a:t>
            </a:r>
          </a:p>
          <a:p>
            <a:r>
              <a:rPr lang="sk-SK" dirty="0"/>
              <a:t>To je jeden z najdôležitejších okamihov dejín verejného zdravotníctva.</a:t>
            </a:r>
          </a:p>
          <a:p>
            <a:r>
              <a:rPr lang="sk-SK" dirty="0" err="1"/>
              <a:t>Snow</a:t>
            </a:r>
            <a:r>
              <a:rPr lang="sk-SK" dirty="0"/>
              <a:t> sám nebol úplne presvedčený, že odstránenie rukoväte spôsobilo pokles epidémie, pretože epidémia už ustupovala a časť obyvateľstva zo štvrte utiekla.</a:t>
            </a:r>
          </a:p>
          <a:p>
            <a:r>
              <a:rPr lang="sk-SK" dirty="0"/>
              <a:t>Ale pumpa nebola celý príbeh</a:t>
            </a:r>
          </a:p>
          <a:p>
            <a:r>
              <a:rPr lang="sk-SK" dirty="0"/>
              <a:t>Dve Vodárne: </a:t>
            </a:r>
            <a:r>
              <a:rPr lang="sk-SK" dirty="0" err="1"/>
              <a:t>Lambeth</a:t>
            </a:r>
            <a:r>
              <a:rPr lang="sk-SK" dirty="0"/>
              <a:t> </a:t>
            </a:r>
            <a:r>
              <a:rPr lang="sk-SK" dirty="0" err="1"/>
              <a:t>vs</a:t>
            </a:r>
            <a:r>
              <a:rPr lang="sk-SK" dirty="0"/>
              <a:t>. </a:t>
            </a:r>
            <a:r>
              <a:rPr lang="sk-SK" dirty="0" err="1"/>
              <a:t>Southwark</a:t>
            </a:r>
            <a:r>
              <a:rPr lang="sk-SK" dirty="0"/>
              <a:t> &amp; </a:t>
            </a:r>
            <a:r>
              <a:rPr lang="sk-SK" dirty="0" err="1"/>
              <a:t>Vauxhall</a:t>
            </a:r>
            <a:endParaRPr lang="sk-SK" dirty="0"/>
          </a:p>
          <a:p>
            <a:r>
              <a:rPr lang="sk-SK" dirty="0"/>
              <a:t>Rovnaký Londýn, Rovnaká rieka, Ale rozdielny zdroj vody.</a:t>
            </a:r>
          </a:p>
          <a:p>
            <a:r>
              <a:rPr lang="sk-SK" dirty="0" err="1"/>
              <a:t>Snow</a:t>
            </a:r>
            <a:r>
              <a:rPr lang="sk-SK" dirty="0"/>
              <a:t> pozoroval výrazne vyššiu mortalitu v domoch zásobovaných </a:t>
            </a:r>
            <a:r>
              <a:rPr lang="sk-SK" dirty="0" err="1"/>
              <a:t>Southwark</a:t>
            </a:r>
            <a:r>
              <a:rPr lang="sk-SK" dirty="0"/>
              <a:t> &amp; </a:t>
            </a:r>
            <a:r>
              <a:rPr lang="sk-SK" dirty="0" err="1"/>
              <a:t>Vauxhall</a:t>
            </a:r>
            <a:r>
              <a:rPr lang="sk-SK" dirty="0"/>
              <a:t> </a:t>
            </a:r>
            <a:r>
              <a:rPr lang="sk-SK" dirty="0" err="1"/>
              <a:t>Company</a:t>
            </a:r>
            <a:r>
              <a:rPr lang="sk-SK" dirty="0"/>
              <a:t>; zdroj uvádza v raných fázach epidémie rozdiel najmenej 14-násobný.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78FE1F-276F-A584-2785-B7B5043C5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256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47073-FFC6-9AE2-4B07-45428C539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anchor="ctr">
            <a:normAutofit/>
          </a:bodyPr>
          <a:lstStyle/>
          <a:p>
            <a:r>
              <a:rPr lang="sk-SK" dirty="0"/>
              <a:t>Cholera prichádza na dnešné Slovensko</a:t>
            </a:r>
            <a:br>
              <a:rPr lang="sk-SK" dirty="0"/>
            </a:b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78E5A-F7EF-2D47-3D7C-4B8A11A7154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49382" y="2367092"/>
            <a:ext cx="5018809" cy="342410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sk-SK" dirty="0"/>
              <a:t>V roku 1831 zasiahla cholera aj územie dnešného Slovenska; osobitne silno východné oblasti. Historické práce opisujú aj súvis s pohybom vojsk a opatreniami na hraniciach.</a:t>
            </a:r>
          </a:p>
          <a:p>
            <a:pPr marL="0" indent="0">
              <a:lnSpc>
                <a:spcPct val="110000"/>
              </a:lnSpc>
              <a:buNone/>
            </a:pPr>
            <a:endParaRPr lang="sk-SK" dirty="0"/>
          </a:p>
          <a:p>
            <a:pPr marL="0" indent="0">
              <a:lnSpc>
                <a:spcPct val="110000"/>
              </a:lnSpc>
              <a:buNone/>
            </a:pPr>
            <a:r>
              <a:rPr lang="sk-SK" i="1" dirty="0"/>
              <a:t>Zdroj: </a:t>
            </a:r>
            <a:r>
              <a:rPr lang="sk-SK" i="1" dirty="0" err="1"/>
              <a:t>https</a:t>
            </a:r>
            <a:r>
              <a:rPr lang="sk-SK" i="1" dirty="0"/>
              <a:t>://</a:t>
            </a:r>
            <a:r>
              <a:rPr lang="sk-SK" i="1" dirty="0" err="1"/>
              <a:t>johnsnow.matrix.msu.edu</a:t>
            </a:r>
            <a:r>
              <a:rPr lang="sk-SK" i="1" dirty="0"/>
              <a:t>/</a:t>
            </a:r>
            <a:r>
              <a:rPr lang="sk-SK" i="1" dirty="0" err="1"/>
              <a:t>images</a:t>
            </a:r>
            <a:r>
              <a:rPr lang="sk-SK" i="1" dirty="0"/>
              <a:t>/fullbanner5.jpg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C347A2-20A8-E087-1E82-2C4C698EF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1328" y="1787236"/>
            <a:ext cx="6575090" cy="4388872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474924-B1CD-E5D8-98C8-F52E8DE55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9427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109D7-F222-BFBE-763B-CB9B352F1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 anchor="ctr">
            <a:normAutofit/>
          </a:bodyPr>
          <a:lstStyle/>
          <a:p>
            <a:r>
              <a:rPr lang="sk-SK" dirty="0"/>
              <a:t>Slovensko 1831: epidémia a strach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E5AD4E-9E3D-F723-07A9-D6D2E747E08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89644" y="1770927"/>
            <a:ext cx="5106026" cy="497711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sk-SK" sz="1600" dirty="0"/>
              <a:t>Veľmi zaujímavý paradox: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Úrady zavádzajú opatrenia → ľudia im prestávajú dôverovať.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kordóny,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obmedzenie pohybu,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dezinfekcia studní,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izolácia,</a:t>
            </a:r>
          </a:p>
          <a:p>
            <a:pPr lvl="1">
              <a:lnSpc>
                <a:spcPct val="110000"/>
              </a:lnSpc>
            </a:pPr>
            <a:r>
              <a:rPr lang="sk-SK" sz="1600" dirty="0"/>
              <a:t>obmedzenie pohrebov.</a:t>
            </a:r>
          </a:p>
          <a:p>
            <a:pPr>
              <a:lnSpc>
                <a:spcPct val="110000"/>
              </a:lnSpc>
            </a:pPr>
            <a:r>
              <a:rPr lang="sk-SK" sz="1600" dirty="0"/>
              <a:t>A vzniká predstava, že: „Páni chcú otráviť studne.“</a:t>
            </a:r>
          </a:p>
          <a:p>
            <a:r>
              <a:rPr lang="sk-SK" sz="1100" dirty="0"/>
              <a:t>Zdroj: </a:t>
            </a:r>
            <a:r>
              <a:rPr lang="en-SK" sz="1100" dirty="0"/>
              <a:t>Liška, A. (2012) </a:t>
            </a:r>
            <a:r>
              <a:rPr lang="en-SK" sz="1100" i="1" dirty="0"/>
              <a:t>Cholerová epidémia z roku 1831 a jej priebeh  v prešovskej eparchii</a:t>
            </a:r>
            <a:r>
              <a:rPr lang="en-SK" sz="1100" dirty="0"/>
              <a:t>. Prešov, SR: Prešovská univerzita v Prešove, Gréckokatolícka teologická fakulta . Available at: https://www.forumhistoriae.sk/sites/default/files/liska_cholera_full.pdf?utm_source=chatgpt.com (Accessed: September 1, 2026).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A159A8-85E6-71D0-AC0F-C4AC00D973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520" r="4" b="15560"/>
          <a:stretch>
            <a:fillRect/>
          </a:stretch>
        </p:blipFill>
        <p:spPr>
          <a:xfrm>
            <a:off x="5019539" y="1898247"/>
            <a:ext cx="7041281" cy="4722471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C6C5C1-ACCA-2D09-BF55-238743E31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6068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A0C568E-B61F-5D4F-8678-29C8322C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Cholera na Orave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71A91E9-E647-5ACF-384B-E857D6598A0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7128790" cy="4064881"/>
          </a:xfrm>
        </p:spPr>
        <p:txBody>
          <a:bodyPr>
            <a:normAutofit fontScale="85000" lnSpcReduction="10000"/>
          </a:bodyPr>
          <a:lstStyle/>
          <a:p>
            <a:r>
              <a:rPr lang="sk-SK" dirty="0"/>
              <a:t>V Námestovskej farnosti napríklad zomrelo v júli 1831 11 ľudí, v auguste 71 a v septembri 122 ľudí.</a:t>
            </a:r>
          </a:p>
          <a:p>
            <a:r>
              <a:rPr lang="sk-SK" dirty="0"/>
              <a:t>Celkove som odhadoval, že len v tejto farnosti (Námestovo v tých časoch bola väčšia dedina) zomrelo na choleru okolo 200 ľudí.</a:t>
            </a:r>
          </a:p>
          <a:p>
            <a:r>
              <a:rPr lang="sk-SK" dirty="0"/>
              <a:t>V </a:t>
            </a:r>
            <a:r>
              <a:rPr lang="sk-SK" dirty="0" err="1"/>
              <a:t>Trstenskej</a:t>
            </a:r>
            <a:r>
              <a:rPr lang="sk-SK" dirty="0"/>
              <a:t> farnosti zomrelo v roku 1831 na choleru 300 ľudí. Zriadený bol aj cholerový cintorín, ktorý bol oddelený múrom.</a:t>
            </a:r>
          </a:p>
          <a:p>
            <a:r>
              <a:rPr lang="sk-SK" dirty="0"/>
              <a:t>V Tvrdošínskej farnosti zomrelo podľa mojich odhadov okolo 320 ľudí.</a:t>
            </a:r>
          </a:p>
          <a:p>
            <a:r>
              <a:rPr lang="sk-SK" dirty="0"/>
              <a:t>Na pamiatku tejto choroby boli v niektorých kostoloch pristavené bočné lode, alebo cholerové kríže.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3056B2-7A48-1C05-B19A-B306F8EA9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pic>
        <p:nvPicPr>
          <p:cNvPr id="8" name="Picture 7" descr="Cholera – nepremožiteľný nástupca moru. Ako ničivá epidémia vyčíňala na južnom Slovensku - Najuhu.sk">
            <a:extLst>
              <a:ext uri="{FF2B5EF4-FFF2-40B4-BE49-F238E27FC236}">
                <a16:creationId xmlns:a16="http://schemas.microsoft.com/office/drawing/2014/main" id="{8E21050B-31DE-3915-3678-869C5923B1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1698" y="1200150"/>
            <a:ext cx="3355521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21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F6887-9F4F-F8FE-2462-7465EB3DE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Najťažšie je naučiť sa stále si umývať ruky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BB876A-98AC-DD13-15C0-752ABD498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5" name="Picture 4" descr="Najťažšie je naučiť sa stále si umývať ruky - Domáce - Správy - pravda.sk">
            <a:extLst>
              <a:ext uri="{FF2B5EF4-FFF2-40B4-BE49-F238E27FC236}">
                <a16:creationId xmlns:a16="http://schemas.microsoft.com/office/drawing/2014/main" id="{3729EBB9-1999-39EB-57A2-C8EF2BB54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339" y="2340457"/>
            <a:ext cx="7772400" cy="4360127"/>
          </a:xfrm>
          <a:prstGeom prst="rect">
            <a:avLst/>
          </a:prstGeom>
        </p:spPr>
      </p:pic>
      <p:pic>
        <p:nvPicPr>
          <p:cNvPr id="6" name="Picture 5" descr="Najťažšie je naučiť sa stále si umývať ruky - Domáce - Správy - pravda.sk">
            <a:extLst>
              <a:ext uri="{FF2B5EF4-FFF2-40B4-BE49-F238E27FC236}">
                <a16:creationId xmlns:a16="http://schemas.microsoft.com/office/drawing/2014/main" id="{A0084E1D-EE84-D338-31D4-B6016A71B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513" y="1557084"/>
            <a:ext cx="332720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027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557C68-E8A8-D71A-0C5A-06265E6D0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HAMBURG 1892 – KEĎ UŽ SME VEDELI VIAC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26916-920C-2D03-D0B7-3F2627D41E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59973"/>
            <a:ext cx="5083512" cy="4759036"/>
          </a:xfrm>
        </p:spPr>
        <p:txBody>
          <a:bodyPr>
            <a:normAutofit/>
          </a:bodyPr>
          <a:lstStyle/>
          <a:p>
            <a:r>
              <a:rPr lang="sk-SK" dirty="0"/>
              <a:t>Hamburg 1892: „Už sme vedeli, že voda môže byť problém.“</a:t>
            </a:r>
          </a:p>
          <a:p>
            <a:r>
              <a:rPr lang="sk-SK" dirty="0"/>
              <a:t>A napriek tomu: 8 605 mŕtvych.</a:t>
            </a:r>
          </a:p>
          <a:p>
            <a:r>
              <a:rPr lang="sk-SK" dirty="0"/>
              <a:t>Počas epidémie ochorelo podľa historických údajov 16 956 ľudí a zomrelo 8 605.</a:t>
            </a:r>
          </a:p>
          <a:p>
            <a:r>
              <a:rPr lang="sk-SK" dirty="0"/>
              <a:t>HAMBURG: voda z Labe, bez filtrácie, kanalizácia, preplnené bývanie.</a:t>
            </a:r>
          </a:p>
          <a:p>
            <a:r>
              <a:rPr lang="sk-SK" dirty="0"/>
              <a:t>ALTONA: iný systém zásobovania, piesková filtrácia.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4AB77E-9657-08DA-DDB7-EBBFF9DE6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9FC124-0352-BD2E-2C04-AE324E289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7286" y="3216701"/>
            <a:ext cx="609600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57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9F3AA-DF26-B54D-9373-F555162C1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Hamburg 1892: keď sa vedec mýli</a:t>
            </a:r>
            <a:br>
              <a:rPr lang="sk-SK" dirty="0"/>
            </a:br>
            <a:r>
              <a:rPr lang="sk-SK" sz="2800" i="1" dirty="0"/>
              <a:t>Max von </a:t>
            </a:r>
            <a:r>
              <a:rPr lang="sk-SK" sz="2800" i="1" dirty="0" err="1"/>
              <a:t>Pettenkofer</a:t>
            </a:r>
            <a:r>
              <a:rPr lang="sk-SK" sz="2800" i="1" dirty="0"/>
              <a:t> (1818–1901)</a:t>
            </a:r>
            <a:endParaRPr lang="sk-SK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E59D5-646C-6E9C-825F-CD547C987DB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965" y="2367092"/>
            <a:ext cx="8196166" cy="4054490"/>
          </a:xfrm>
        </p:spPr>
        <p:txBody>
          <a:bodyPr>
            <a:normAutofit fontScale="92500" lnSpcReduction="10000"/>
          </a:bodyPr>
          <a:lstStyle/>
          <a:p>
            <a:r>
              <a:rPr lang="sk-SK" dirty="0"/>
              <a:t>Jeho predstava: cholera = pôvodca + pôda + podzemná voda + miestne podmienky</a:t>
            </a:r>
          </a:p>
          <a:p>
            <a:r>
              <a:rPr lang="sk-SK" dirty="0" err="1"/>
              <a:t>Pettenkofer</a:t>
            </a:r>
            <a:r>
              <a:rPr lang="sk-SK" dirty="0"/>
              <a:t> pripúšťal existenciu „</a:t>
            </a:r>
            <a:r>
              <a:rPr lang="sk-SK" dirty="0" err="1"/>
              <a:t>choleračného</a:t>
            </a:r>
            <a:r>
              <a:rPr lang="sk-SK" dirty="0"/>
              <a:t> zárodku“, ale neveril, že samotné požitie </a:t>
            </a:r>
            <a:r>
              <a:rPr lang="sk-SK" dirty="0" err="1"/>
              <a:t>Vibrio</a:t>
            </a:r>
            <a:r>
              <a:rPr lang="sk-SK" dirty="0"/>
              <a:t> </a:t>
            </a:r>
            <a:r>
              <a:rPr lang="sk-SK" dirty="0" err="1"/>
              <a:t>cholerae</a:t>
            </a:r>
            <a:r>
              <a:rPr lang="sk-SK" dirty="0"/>
              <a:t> postačuje na vznik cholery. Podľa jeho pôdno-podzemnej vody teórie musel pôsobiť ďalší faktor prostredia.</a:t>
            </a:r>
          </a:p>
          <a:p>
            <a:r>
              <a:rPr lang="sk-SK" dirty="0" err="1"/>
              <a:t>Pettenkoferov</a:t>
            </a:r>
            <a:r>
              <a:rPr lang="sk-SK" dirty="0"/>
              <a:t> experiment: V roku 1892, práve počas hamburskej epidémie, </a:t>
            </a:r>
            <a:r>
              <a:rPr lang="sk-SK" dirty="0" err="1"/>
              <a:t>Pettenkofer</a:t>
            </a:r>
            <a:r>
              <a:rPr lang="sk-SK" dirty="0"/>
              <a:t> vypil kultúru cholery v snahe experimentálne podporiť svoju teóriu. Mal iba mierne tráviace ťažkosti a hnačku.</a:t>
            </a:r>
          </a:p>
          <a:p>
            <a:r>
              <a:rPr lang="en-SK" dirty="0"/>
              <a:t>Výsledok jedného človeka nedokáže vysvetliť variabilitu rizika v celej populácii.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8BBEC3-C72D-8349-05C6-5EAB01F82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6E47E0-CA90-767A-AB98-45CD4A11B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131" y="2112235"/>
            <a:ext cx="3175000" cy="387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46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81C811-9EC8-39B5-B8B3-976E95264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81D79FB-113B-9ADF-633D-3AC1DE562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076" y="72736"/>
            <a:ext cx="9783042" cy="652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85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4B72D64-B37D-C55B-BCE5-5F19BF114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Cholera v roku 2026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F7F30B-0B10-2336-60B6-07FA9E46154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60483" y="1726617"/>
            <a:ext cx="5726017" cy="4644736"/>
          </a:xfrm>
        </p:spPr>
        <p:txBody>
          <a:bodyPr>
            <a:normAutofit fontScale="85000" lnSpcReduction="20000"/>
          </a:bodyPr>
          <a:lstStyle/>
          <a:p>
            <a:r>
              <a:rPr lang="sk-SK" dirty="0"/>
              <a:t>Podľa najnovšieho dostupného WHO epidemiologického prehľadu k 28. júnu 2026 bolo od začiatku roka hlásených 163 031 prípadov, 1 686 úmrtí z 26 krajín</a:t>
            </a:r>
          </a:p>
          <a:p>
            <a:r>
              <a:rPr lang="sk-SK" dirty="0"/>
              <a:t>Najväčšia záťaž bola v Afrike a v oblasti východného Stredomoria</a:t>
            </a:r>
          </a:p>
          <a:p>
            <a:r>
              <a:rPr lang="sk-SK" dirty="0"/>
              <a:t>v danom období neboli hlásené prípady z európskeho regiónu WHO.</a:t>
            </a:r>
          </a:p>
          <a:p>
            <a:r>
              <a:rPr lang="sk-SK" dirty="0"/>
              <a:t>Demokratická republika Kongo, Nigéria, Južný Sudán, Mozambik, Afganistan, Jemen, Pakistan, Haiti.</a:t>
            </a:r>
          </a:p>
          <a:p>
            <a:r>
              <a:rPr lang="sk-SK" dirty="0"/>
              <a:t>WHO dnes označuje cholera za globálnu hrozbu a upozorňuje práve na kombináciu konfliktov, klimatických udalostí, vysídľovania a </a:t>
            </a:r>
            <a:r>
              <a:rPr lang="sk-SK" dirty="0" err="1"/>
              <a:t>nedostatoč</a:t>
            </a:r>
            <a:r>
              <a:rPr lang="sk-SK" dirty="0"/>
              <a:t>-nej WASH infraštruktúry. </a:t>
            </a:r>
          </a:p>
          <a:p>
            <a:endParaRPr lang="sk-SK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969568-12AF-E7F7-1E36-FEC53DBAB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pic>
        <p:nvPicPr>
          <p:cNvPr id="5" name="Picture 4" descr="Geographical distribution of cholera cases reported worldwide from March  2025 to March 2026">
            <a:extLst>
              <a:ext uri="{FF2B5EF4-FFF2-40B4-BE49-F238E27FC236}">
                <a16:creationId xmlns:a16="http://schemas.microsoft.com/office/drawing/2014/main" id="{56E782C4-BE6F-A769-01BA-7BC802878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196" y="1949578"/>
            <a:ext cx="5578603" cy="3193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168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16147A2-C251-801E-42F2-DA185E1E9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Čo máme dnes, čo </a:t>
            </a:r>
            <a:r>
              <a:rPr lang="sk-SK" dirty="0" err="1"/>
              <a:t>Snow</a:t>
            </a:r>
            <a:r>
              <a:rPr lang="sk-SK" dirty="0"/>
              <a:t> nemal?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743CB-B1BF-1F6A-F235-B08DCD86A38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sk-SK" dirty="0"/>
              <a:t>1854</a:t>
            </a:r>
          </a:p>
          <a:p>
            <a:pPr lvl="1"/>
            <a:r>
              <a:rPr lang="sk-SK" dirty="0"/>
              <a:t>mapa,</a:t>
            </a:r>
          </a:p>
          <a:p>
            <a:pPr lvl="1"/>
            <a:r>
              <a:rPr lang="sk-SK" dirty="0"/>
              <a:t>rozhovor,</a:t>
            </a:r>
          </a:p>
          <a:p>
            <a:pPr lvl="1"/>
            <a:r>
              <a:rPr lang="sk-SK" dirty="0"/>
              <a:t>pozorovanie,</a:t>
            </a:r>
          </a:p>
          <a:p>
            <a:pPr lvl="1"/>
            <a:r>
              <a:rPr lang="sk-SK" dirty="0"/>
              <a:t>voda,</a:t>
            </a:r>
          </a:p>
          <a:p>
            <a:pPr lvl="1"/>
            <a:r>
              <a:rPr lang="sk-SK" dirty="0"/>
              <a:t>štatistika.</a:t>
            </a:r>
          </a:p>
          <a:p>
            <a:endParaRPr lang="sk-SK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1115F9-F733-24C6-3911-03811BE5205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/>
              <a:t>2026</a:t>
            </a:r>
          </a:p>
          <a:p>
            <a:pPr lvl="1"/>
            <a:r>
              <a:rPr lang="sk-SK" dirty="0"/>
              <a:t>PCR,</a:t>
            </a:r>
          </a:p>
          <a:p>
            <a:pPr lvl="1"/>
            <a:r>
              <a:rPr lang="sk-SK" dirty="0"/>
              <a:t>kultivácia,</a:t>
            </a:r>
          </a:p>
          <a:p>
            <a:pPr lvl="1"/>
            <a:r>
              <a:rPr lang="sk-SK" dirty="0" err="1"/>
              <a:t>genomické</a:t>
            </a:r>
            <a:r>
              <a:rPr lang="sk-SK" dirty="0"/>
              <a:t> </a:t>
            </a:r>
            <a:r>
              <a:rPr lang="sk-SK" dirty="0" err="1"/>
              <a:t>sekvenovanie</a:t>
            </a:r>
            <a:r>
              <a:rPr lang="sk-SK" dirty="0"/>
              <a:t>,</a:t>
            </a:r>
          </a:p>
          <a:p>
            <a:pPr lvl="1"/>
            <a:r>
              <a:rPr lang="sk-SK" dirty="0"/>
              <a:t>GIS,</a:t>
            </a:r>
          </a:p>
          <a:p>
            <a:pPr lvl="1"/>
            <a:r>
              <a:rPr lang="sk-SK" dirty="0"/>
              <a:t>digitálna surveillance,</a:t>
            </a:r>
          </a:p>
          <a:p>
            <a:pPr lvl="1"/>
            <a:r>
              <a:rPr lang="sk-SK" dirty="0"/>
              <a:t>vakcíny,</a:t>
            </a:r>
          </a:p>
          <a:p>
            <a:pPr lvl="1"/>
            <a:r>
              <a:rPr lang="sk-SK" dirty="0" err="1"/>
              <a:t>rehydratačná</a:t>
            </a:r>
            <a:r>
              <a:rPr lang="sk-SK" dirty="0"/>
              <a:t> liečba,</a:t>
            </a:r>
          </a:p>
          <a:p>
            <a:pPr lvl="1"/>
            <a:r>
              <a:rPr lang="sk-SK" dirty="0"/>
              <a:t>WASH.</a:t>
            </a:r>
          </a:p>
          <a:p>
            <a:endParaRPr lang="sk-SK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1484A0-A848-00E1-EDD4-8ABB25676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91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C5E6B1E-521F-F9F7-B005-6BC2B5841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A čo ak by sa cholera objavila u nás?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C6F7913-5108-4BE6-23D9-8F52FDCB819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r>
              <a:rPr lang="sk-SK" dirty="0"/>
              <a:t>„Predstavte si, že dnes večer dostane slovenská nemocnica informáciu o prvom potvrdenom prípade cholery.“ Čo urobíme?</a:t>
            </a:r>
          </a:p>
          <a:p>
            <a:pPr lvl="1"/>
            <a:r>
              <a:rPr lang="sk-SK" dirty="0"/>
              <a:t>potvrdiť prípad,</a:t>
            </a:r>
          </a:p>
          <a:p>
            <a:pPr lvl="1"/>
            <a:r>
              <a:rPr lang="sk-SK" dirty="0"/>
              <a:t>zistiť, kde sa pacient pohyboval,</a:t>
            </a:r>
          </a:p>
          <a:p>
            <a:pPr lvl="1"/>
            <a:r>
              <a:rPr lang="sk-SK" dirty="0"/>
              <a:t>zistiť zdroj vody/potravín,</a:t>
            </a:r>
          </a:p>
          <a:p>
            <a:pPr lvl="1"/>
            <a:r>
              <a:rPr lang="sk-SK" dirty="0"/>
              <a:t>vyhľadať kontakty,</a:t>
            </a:r>
          </a:p>
          <a:p>
            <a:pPr lvl="1"/>
            <a:r>
              <a:rPr lang="sk-SK" dirty="0"/>
              <a:t>zistiť ďalšie prípady,</a:t>
            </a:r>
          </a:p>
          <a:p>
            <a:pPr lvl="1"/>
            <a:r>
              <a:rPr lang="sk-SK" dirty="0"/>
              <a:t>zabezpečiť bezpečnú vodu,</a:t>
            </a:r>
          </a:p>
          <a:p>
            <a:pPr lvl="1"/>
            <a:r>
              <a:rPr lang="sk-SK" dirty="0"/>
              <a:t>komunikovať s verejnosťou,</a:t>
            </a:r>
          </a:p>
          <a:p>
            <a:pPr lvl="1"/>
            <a:r>
              <a:rPr lang="sk-SK" dirty="0"/>
              <a:t>zabrániť šíreniu,</a:t>
            </a:r>
          </a:p>
          <a:p>
            <a:pPr lvl="1"/>
            <a:r>
              <a:rPr lang="sk-SK" dirty="0"/>
              <a:t>liečiť,</a:t>
            </a:r>
          </a:p>
          <a:p>
            <a:pPr lvl="1"/>
            <a:r>
              <a:rPr lang="sk-SK" dirty="0"/>
              <a:t>monitorovať situáciu.</a:t>
            </a:r>
          </a:p>
          <a:p>
            <a:r>
              <a:rPr lang="sk-SK" dirty="0"/>
              <a:t>Práve sme zopakovali </a:t>
            </a:r>
            <a:r>
              <a:rPr lang="sk-SK" dirty="0" err="1"/>
              <a:t>Snowovu</a:t>
            </a:r>
            <a:r>
              <a:rPr lang="sk-SK" dirty="0"/>
              <a:t> logiku.</a:t>
            </a:r>
          </a:p>
          <a:p>
            <a:endParaRPr lang="sk-SK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7675A7-DE99-8730-FD91-52BFE59DE21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/>
              <a:t>odkaz Johna </a:t>
            </a:r>
            <a:r>
              <a:rPr lang="sk-SK" dirty="0" err="1"/>
              <a:t>Snowa</a:t>
            </a:r>
            <a:endParaRPr lang="sk-SK" dirty="0"/>
          </a:p>
          <a:p>
            <a:r>
              <a:rPr lang="sk-SK" dirty="0" err="1"/>
              <a:t>Snow</a:t>
            </a:r>
            <a:r>
              <a:rPr lang="sk-SK" dirty="0"/>
              <a:t> nečakal na dokonalé poznanie.</a:t>
            </a:r>
          </a:p>
          <a:p>
            <a:r>
              <a:rPr lang="sk-SK" dirty="0"/>
              <a:t>Spočítal prípady, hľadal vysvetlenie a konal.</a:t>
            </a:r>
          </a:p>
          <a:p>
            <a:r>
              <a:rPr lang="sk-SK" dirty="0"/>
              <a:t>Jeho zásah nebol veľkým technologickým projektom.</a:t>
            </a:r>
          </a:p>
          <a:p>
            <a:r>
              <a:rPr lang="sk-SK" dirty="0"/>
              <a:t>Stačilo odstrániť rukoväť.</a:t>
            </a:r>
          </a:p>
          <a:p>
            <a:r>
              <a:rPr lang="sk-SK" dirty="0"/>
              <a:t>Materiál John </a:t>
            </a:r>
            <a:r>
              <a:rPr lang="sk-SK" dirty="0" err="1"/>
              <a:t>Snow’s</a:t>
            </a:r>
            <a:r>
              <a:rPr lang="sk-SK" dirty="0"/>
              <a:t> </a:t>
            </a:r>
            <a:r>
              <a:rPr lang="sk-SK" dirty="0" err="1"/>
              <a:t>legacy</a:t>
            </a:r>
            <a:r>
              <a:rPr lang="sk-SK" dirty="0"/>
              <a:t> práve toto zdôrazňuje: </a:t>
            </a:r>
            <a:r>
              <a:rPr lang="sk-SK" dirty="0" err="1"/>
              <a:t>Snow</a:t>
            </a:r>
            <a:r>
              <a:rPr lang="sk-SK" dirty="0"/>
              <a:t> nielen analyzoval problém, ale svoje zistenie pretavil do konkrétneho </a:t>
            </a:r>
            <a:r>
              <a:rPr lang="sk-SK" dirty="0" err="1"/>
              <a:t>verejnozdravotného</a:t>
            </a:r>
            <a:r>
              <a:rPr lang="sk-SK" dirty="0"/>
              <a:t> zásahu.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BE0E5-5600-395E-8EE7-2DD78094D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130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FE50B22-CA75-9A2D-BA19-A4C501DB8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CHOLERA NEPOZNÁ HRANICE. PRETO JU NEMÔŽE ZASTAVIŤ JEDNA KRAJINA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668C29-7193-DFB6-1343-0DDBB7554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11C818-06C6-7172-A6E7-A7046D763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3036" y="2000826"/>
            <a:ext cx="6817685" cy="454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884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29CE7-7E3C-5612-757B-0B9492B4B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28155"/>
            <a:ext cx="10364451" cy="1596177"/>
          </a:xfrm>
        </p:spPr>
        <p:txBody>
          <a:bodyPr/>
          <a:lstStyle/>
          <a:p>
            <a:r>
              <a:rPr lang="sk-SK" dirty="0"/>
              <a:t>Na záver – čo nás cholera naučila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F256ED-5A76-7CC0-1AA9-D1A0ED7D1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A8FA4F-1DAF-73AC-066B-7D4484E343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960418" y="1381990"/>
            <a:ext cx="77724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1364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BB8E9-D8D4-08A6-901D-AA00582D6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244444"/>
            <a:ext cx="10364451" cy="1596177"/>
          </a:xfrm>
        </p:spPr>
        <p:txBody>
          <a:bodyPr/>
          <a:lstStyle/>
          <a:p>
            <a:r>
              <a:rPr lang="sk-SK" dirty="0"/>
              <a:t>záver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2237AA-9FC4-B018-2DF9-77374E419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9A2621-80A4-02B4-92E4-1095EB7812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1611" y="1520537"/>
            <a:ext cx="77724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948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4944D1-812F-9DC3-B6DF-B58F30C19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Ak vás príbeh cholery zaujal, môžete pokračovať napríklad týmito knihami a textami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BF198E-08A3-88EE-C518-F20523F8EBD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/>
              <a:t>Michal Slanička: Pliaga (2022)</a:t>
            </a:r>
            <a:br>
              <a:rPr lang="sk-SK" dirty="0"/>
            </a:br>
            <a:r>
              <a:rPr lang="sk-SK" i="1" cap="none" dirty="0"/>
              <a:t>Historický román zasadený do roku 1831, keď cholerová epidémia zasiahla územie dnešného </a:t>
            </a:r>
            <a:r>
              <a:rPr lang="sk-SK" i="1" cap="none" dirty="0" err="1"/>
              <a:t>slovenska</a:t>
            </a:r>
            <a:r>
              <a:rPr lang="sk-SK" i="1" cap="none" dirty="0"/>
              <a:t>. Vhodné najmä pre tých, ktorí chcú vidieť epidémiu očami ľudí, ktorí ju prežívali. (Dostupné na </a:t>
            </a:r>
            <a:r>
              <a:rPr lang="sk-SK" i="1" cap="none" dirty="0" err="1"/>
              <a:t>Martinus</a:t>
            </a:r>
            <a:r>
              <a:rPr lang="sk-SK" i="1" cap="none" dirty="0"/>
              <a:t>)</a:t>
            </a:r>
          </a:p>
          <a:p>
            <a:r>
              <a:rPr lang="sk-SK" dirty="0"/>
              <a:t>Anton Liška: Cholerová epidémia z roku 1831 a jej priebeh v Prešovskej </a:t>
            </a:r>
            <a:r>
              <a:rPr lang="sk-SK" dirty="0" err="1"/>
              <a:t>eparchii</a:t>
            </a:r>
            <a:r>
              <a:rPr lang="sk-SK" dirty="0"/>
              <a:t> (2012)</a:t>
            </a:r>
            <a:br>
              <a:rPr lang="sk-SK" dirty="0"/>
            </a:br>
            <a:r>
              <a:rPr lang="sk-SK" i="1" cap="none" dirty="0"/>
              <a:t>Oveľa podrobnejší historický pohľad založený na prameňoch; 163 strán, mapy, tabuľky a obrazový materiál. (Voľne dostupné na </a:t>
            </a:r>
            <a:r>
              <a:rPr lang="sk-SK" i="1" cap="none" dirty="0">
                <a:hlinkClick r:id="rId2"/>
              </a:rPr>
              <a:t>https://www.forumhistoriae.sk/sites/default/files/liska_cholera_full.pdf?utm_source=chatgpt.com</a:t>
            </a:r>
            <a:r>
              <a:rPr lang="sk-SK" i="1" cap="none" dirty="0"/>
              <a:t>)</a:t>
            </a:r>
          </a:p>
          <a:p>
            <a:r>
              <a:rPr lang="sk-SK" dirty="0"/>
              <a:t>Richard J. </a:t>
            </a:r>
            <a:r>
              <a:rPr lang="sk-SK" dirty="0" err="1"/>
              <a:t>Evans</a:t>
            </a:r>
            <a:r>
              <a:rPr lang="sk-SK" dirty="0"/>
              <a:t>: </a:t>
            </a:r>
            <a:r>
              <a:rPr lang="sk-SK" dirty="0" err="1"/>
              <a:t>Smrt</a:t>
            </a:r>
            <a:r>
              <a:rPr lang="sk-SK" dirty="0"/>
              <a:t> v </a:t>
            </a:r>
            <a:r>
              <a:rPr lang="sk-SK" dirty="0" err="1"/>
              <a:t>Hamburku</a:t>
            </a:r>
            <a:br>
              <a:rPr lang="sk-SK" i="1" dirty="0"/>
            </a:br>
            <a:r>
              <a:rPr lang="sk-SK" i="1" cap="none" dirty="0"/>
              <a:t>Klasická historická analýza hamburskej cholery a jej súvislostí so spoločnosťou, politikou, bývaním a verejným zdravotníctvom. Kniha je dostupná v češtine.</a:t>
            </a:r>
          </a:p>
          <a:p>
            <a:endParaRPr lang="sk-SK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7E6D73B-CA37-7060-4AC7-DD0942988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747869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TV_2026.potx" id="{C54ACF97-7FA6-A44D-BB42-9701CDF91D63}" vid="{3403228E-3A42-F648-91A0-DE56AFC31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</TotalTime>
  <Words>1370</Words>
  <Application>Microsoft Macintosh PowerPoint</Application>
  <PresentationFormat>Widescreen</PresentationFormat>
  <Paragraphs>181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Aptos</vt:lpstr>
      <vt:lpstr>Arial</vt:lpstr>
      <vt:lpstr>Tw Cen MT</vt:lpstr>
      <vt:lpstr>Droplet</vt:lpstr>
      <vt:lpstr>Cholera: príbeh choroby, ktorá menila mestá Londýn 1854 – Slovensko 1831 – Hamburg 1892 – svet 2026</vt:lpstr>
      <vt:lpstr>Obsah</vt:lpstr>
      <vt:lpstr>Londýn v roku 1854 Obraz každodenného života</vt:lpstr>
      <vt:lpstr>Cholera: Ráno ste zdravý. Večer môžete zomierať</vt:lpstr>
      <vt:lpstr>Ako vyzeral jeden deň človeka s cholerou Čo by ste v takej situácii urobili v roku 1854?</vt:lpstr>
      <vt:lpstr>Paradoxy doby</vt:lpstr>
      <vt:lpstr>Čo vidí človek, ktorý tam žije?</vt:lpstr>
      <vt:lpstr>Dr. John Snow detektívnym postupom odhalil zdroj nákazy</vt:lpstr>
      <vt:lpstr>PowerPoint Presentation</vt:lpstr>
      <vt:lpstr>PowerPoint Presentation</vt:lpstr>
      <vt:lpstr>Udalosti 15 – 7. septembra 1854 </vt:lpstr>
      <vt:lpstr>Cholera prichádza na dnešné Slovensko </vt:lpstr>
      <vt:lpstr>Slovensko 1831: epidémia a strach</vt:lpstr>
      <vt:lpstr>Cholera na Orave</vt:lpstr>
      <vt:lpstr>Najťažšie je naučiť sa stále si umývať ruky</vt:lpstr>
      <vt:lpstr>HAMBURG 1892 – KEĎ UŽ SME VEDELI VIAC</vt:lpstr>
      <vt:lpstr>Hamburg 1892: keď sa vedec mýli Max von Pettenkofer (1818–1901)</vt:lpstr>
      <vt:lpstr>PowerPoint Presentation</vt:lpstr>
      <vt:lpstr>Cholera v roku 2026</vt:lpstr>
      <vt:lpstr>Čo máme dnes, čo Snow nemal?</vt:lpstr>
      <vt:lpstr>A čo ak by sa cholera objavila u nás?</vt:lpstr>
      <vt:lpstr>CHOLERA NEPOZNÁ HRANICE. PRETO JU NEMÔŽE ZASTAVIŤ JEDNA KRAJINA</vt:lpstr>
      <vt:lpstr>Na záver – čo nás cholera naučila</vt:lpstr>
      <vt:lpstr>záver</vt:lpstr>
      <vt:lpstr>Ak vás príbeh cholery zaujal, môžete pokračovať napríklad týmito knihami a textami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Rusnák Martin</dc:creator>
  <cp:lastModifiedBy>Rusnák Martin</cp:lastModifiedBy>
  <cp:revision>37</cp:revision>
  <dcterms:created xsi:type="dcterms:W3CDTF">2026-08-31T09:05:47Z</dcterms:created>
  <dcterms:modified xsi:type="dcterms:W3CDTF">2026-09-02T10:29:14Z</dcterms:modified>
</cp:coreProperties>
</file>