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81" r:id="rId15"/>
    <p:sldId id="282" r:id="rId16"/>
    <p:sldId id="283" r:id="rId17"/>
    <p:sldId id="284" r:id="rId18"/>
    <p:sldId id="268" r:id="rId19"/>
    <p:sldId id="269" r:id="rId20"/>
    <p:sldId id="270" r:id="rId21"/>
    <p:sldId id="271" r:id="rId22"/>
    <p:sldId id="272" r:id="rId23"/>
    <p:sldId id="287" r:id="rId24"/>
    <p:sldId id="273" r:id="rId25"/>
    <p:sldId id="274" r:id="rId26"/>
    <p:sldId id="275" r:id="rId27"/>
    <p:sldId id="276" r:id="rId28"/>
    <p:sldId id="286" r:id="rId29"/>
    <p:sldId id="277" r:id="rId30"/>
    <p:sldId id="278" r:id="rId31"/>
    <p:sldId id="285" r:id="rId32"/>
    <p:sldId id="279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41"/>
    <p:restoredTop sz="94689"/>
  </p:normalViewPr>
  <p:slideViewPr>
    <p:cSldViewPr snapToGrid="0" snapToObjects="1">
      <p:cViewPr varScale="1">
        <p:scale>
          <a:sx n="123" d="100"/>
          <a:sy n="123" d="100"/>
        </p:scale>
        <p:origin x="204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B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cinematic_realistic_medieval_14th_century.png"/>
          <p:cNvPicPr>
            <a:picLocks noChangeAspect="1"/>
          </p:cNvPicPr>
          <p:nvPr/>
        </p:nvPicPr>
        <p:blipFill>
          <a:blip r:embed="rId2"/>
          <a:srcRect l="19297" r="19297"/>
          <a:stretch>
            <a:fillRect/>
          </a:stretch>
        </p:blipFill>
        <p:spPr>
          <a:xfrm>
            <a:off x="4709160" y="0"/>
            <a:ext cx="748253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166360" cy="6858000"/>
          </a:xfrm>
          <a:prstGeom prst="rect">
            <a:avLst/>
          </a:prstGeom>
          <a:solidFill>
            <a:srgbClr val="1F2B36"/>
          </a:solidFill>
          <a:ln>
            <a:solidFill>
              <a:srgbClr val="1F2B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4" name="Rectangle 3"/>
          <p:cNvSpPr/>
          <p:nvPr/>
        </p:nvSpPr>
        <p:spPr>
          <a:xfrm>
            <a:off x="4709160" y="0"/>
            <a:ext cx="164592" cy="6858000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713232"/>
            <a:ext cx="379476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200" b="1" i="0">
                <a:solidFill>
                  <a:srgbClr val="BE9753"/>
                </a:solidFill>
                <a:latin typeface="Aptos"/>
              </a:defRPr>
            </a:pPr>
            <a:r>
              <a:rPr lang="sk-SK" noProof="0" dirty="0"/>
              <a:t>UNIVERZITA TRETIEHO VEKU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3886200" cy="8229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4800" b="1" i="0">
                <a:solidFill>
                  <a:srgbClr val="FFFFFF"/>
                </a:solidFill>
                <a:latin typeface="Aptos Display"/>
              </a:defRPr>
            </a:pPr>
            <a:r>
              <a:rPr lang="sk-SK" noProof="0" dirty="0"/>
              <a:t>MOR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40280"/>
            <a:ext cx="3840480" cy="10058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900" b="1" i="0">
                <a:solidFill>
                  <a:srgbClr val="FFFFFF"/>
                </a:solidFill>
                <a:latin typeface="Aptos Display"/>
              </a:defRPr>
            </a:pPr>
            <a:r>
              <a:rPr lang="sk-SK" noProof="0" dirty="0"/>
              <a:t>Choroba, ktorá</a:t>
            </a:r>
          </a:p>
          <a:p>
            <a:pPr algn="l">
              <a:spcAft>
                <a:spcPts val="500"/>
              </a:spcAft>
              <a:defRPr sz="2900" b="1" i="0">
                <a:solidFill>
                  <a:srgbClr val="FFFFFF"/>
                </a:solidFill>
                <a:latin typeface="Aptos Display"/>
              </a:defRPr>
            </a:pPr>
            <a:r>
              <a:rPr lang="sk-SK" noProof="0" dirty="0"/>
              <a:t>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3703320"/>
            <a:ext cx="3703320" cy="7772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700" b="0" i="0">
                <a:solidFill>
                  <a:srgbClr val="E2DFD7"/>
                </a:solidFill>
                <a:latin typeface="Aptos"/>
              </a:defRPr>
            </a:pPr>
            <a:r>
              <a:rPr lang="sk-SK" noProof="0" dirty="0"/>
              <a:t>Od čiernej smrti po súčasné epidemiologické hrozby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31520" y="4709160"/>
            <a:ext cx="3429000" cy="0"/>
          </a:xfrm>
          <a:prstGeom prst="line">
            <a:avLst/>
          </a:prstGeom>
          <a:ln w="25400">
            <a:solidFill>
              <a:srgbClr val="BE97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31520" y="4956048"/>
            <a:ext cx="3749039" cy="5486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300" b="0" i="0">
                <a:solidFill>
                  <a:srgbClr val="E2DFD7"/>
                </a:solidFill>
                <a:latin typeface="Aptos"/>
              </a:defRPr>
            </a:pPr>
            <a:r>
              <a:rPr lang="sk-SK" noProof="0" dirty="0"/>
              <a:t>História • ľudské príbehy • veda • prevencia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6355080"/>
            <a:ext cx="384048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BEC6C6"/>
                </a:solidFill>
                <a:latin typeface="Aptos"/>
              </a:defRPr>
            </a:pPr>
            <a:r>
              <a:rPr lang="sk-SK" noProof="0" dirty="0"/>
              <a:t>Obrazová rekonštrukcia vytvorená pomocou AI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0" y="6492240"/>
            <a:ext cx="45720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BE9753"/>
                </a:solidFill>
                <a:latin typeface="Aptos"/>
              </a:defRPr>
            </a:pPr>
            <a:r>
              <a:rPr lang="sk-SK" noProof="0" dirty="0"/>
              <a:t>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ÚVOD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Mapa prednášky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02</a:t>
            </a:r>
          </a:p>
        </p:txBody>
      </p:sp>
      <p:pic>
        <p:nvPicPr>
          <p:cNvPr id="9" name="Picture 8" descr="a_wide_cinematic_realistic_medieval_14th_century.png"/>
          <p:cNvPicPr>
            <a:picLocks noChangeAspect="1"/>
          </p:cNvPicPr>
          <p:nvPr/>
        </p:nvPicPr>
        <p:blipFill>
          <a:blip r:embed="rId2"/>
          <a:srcRect t="25747" b="25747"/>
          <a:stretch>
            <a:fillRect/>
          </a:stretch>
        </p:blipFill>
        <p:spPr>
          <a:xfrm>
            <a:off x="685800" y="1481328"/>
            <a:ext cx="3182112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85800" y="2350008"/>
            <a:ext cx="3182112" cy="804672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1" name="Oval 10"/>
          <p:cNvSpPr/>
          <p:nvPr/>
        </p:nvSpPr>
        <p:spPr>
          <a:xfrm>
            <a:off x="822960" y="2505456"/>
            <a:ext cx="384048" cy="384048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822960" y="2551176"/>
            <a:ext cx="384048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rPr lang="sk-SK" noProof="0" dirty="0"/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2468880"/>
            <a:ext cx="2377440" cy="2743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5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Čo je mor?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25880" y="2779776"/>
            <a:ext cx="2377440" cy="2560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0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Pôvodca a prenos</a:t>
            </a:r>
          </a:p>
        </p:txBody>
      </p:sp>
      <p:pic>
        <p:nvPicPr>
          <p:cNvPr id="15" name="Picture 14" descr="a_wide_cinematic_realistic_medieval_14th_century.png"/>
          <p:cNvPicPr>
            <a:picLocks noChangeAspect="1"/>
          </p:cNvPicPr>
          <p:nvPr/>
        </p:nvPicPr>
        <p:blipFill>
          <a:blip r:embed="rId2"/>
          <a:srcRect t="25747" b="25747"/>
          <a:stretch>
            <a:fillRect/>
          </a:stretch>
        </p:blipFill>
        <p:spPr>
          <a:xfrm>
            <a:off x="4498848" y="1481328"/>
            <a:ext cx="3182112" cy="868680"/>
          </a:xfrm>
          <a:prstGeom prst="rect">
            <a:avLst/>
          </a:prstGeom>
        </p:spPr>
      </p:pic>
      <p:sp>
        <p:nvSpPr>
          <p:cNvPr id="16" name="Rounded Rectangle 15"/>
          <p:cNvSpPr/>
          <p:nvPr/>
        </p:nvSpPr>
        <p:spPr>
          <a:xfrm>
            <a:off x="4498848" y="2350008"/>
            <a:ext cx="3182112" cy="804672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7" name="Oval 16"/>
          <p:cNvSpPr/>
          <p:nvPr/>
        </p:nvSpPr>
        <p:spPr>
          <a:xfrm>
            <a:off x="4636008" y="2505456"/>
            <a:ext cx="384048" cy="384048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4636008" y="2551176"/>
            <a:ext cx="384048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rPr lang="sk-SK" noProof="0" dirty="0"/>
              <a:t>02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38928" y="2468880"/>
            <a:ext cx="2377440" cy="2743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5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Čierna smrť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38928" y="2779776"/>
            <a:ext cx="2377440" cy="2560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0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Európa 14. storočia</a:t>
            </a:r>
          </a:p>
        </p:txBody>
      </p:sp>
      <p:pic>
        <p:nvPicPr>
          <p:cNvPr id="21" name="Picture 20" descr="wide_medieval_cinematic_scene_a_historical_drama.png"/>
          <p:cNvPicPr>
            <a:picLocks noChangeAspect="1"/>
          </p:cNvPicPr>
          <p:nvPr/>
        </p:nvPicPr>
        <p:blipFill>
          <a:blip r:embed="rId3"/>
          <a:srcRect t="25747" b="25747"/>
          <a:stretch>
            <a:fillRect/>
          </a:stretch>
        </p:blipFill>
        <p:spPr>
          <a:xfrm>
            <a:off x="8311896" y="1481328"/>
            <a:ext cx="3182112" cy="868680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8311896" y="2350008"/>
            <a:ext cx="3182112" cy="804672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3" name="Oval 22"/>
          <p:cNvSpPr/>
          <p:nvPr/>
        </p:nvSpPr>
        <p:spPr>
          <a:xfrm>
            <a:off x="8449056" y="2505456"/>
            <a:ext cx="384048" cy="384048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4" name="TextBox 23"/>
          <p:cNvSpPr txBox="1"/>
          <p:nvPr/>
        </p:nvSpPr>
        <p:spPr>
          <a:xfrm>
            <a:off x="8449056" y="2551176"/>
            <a:ext cx="384048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rPr lang="sk-SK" noProof="0" dirty="0"/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951976" y="2468880"/>
            <a:ext cx="2377440" cy="2743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5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Ľudské príbehy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51976" y="2779776"/>
            <a:ext cx="2377440" cy="2560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0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 err="1"/>
              <a:t>Joan</a:t>
            </a:r>
            <a:r>
              <a:rPr lang="sk-SK" noProof="0" dirty="0"/>
              <a:t> a Dekameron</a:t>
            </a:r>
          </a:p>
        </p:txBody>
      </p:sp>
      <p:pic>
        <p:nvPicPr>
          <p:cNvPr id="27" name="Picture 26" descr="a_wide_high_resolution_realistic_photograph_of_a.png"/>
          <p:cNvPicPr>
            <a:picLocks noChangeAspect="1"/>
          </p:cNvPicPr>
          <p:nvPr/>
        </p:nvPicPr>
        <p:blipFill>
          <a:blip r:embed="rId4"/>
          <a:srcRect t="25747" b="25747"/>
          <a:stretch>
            <a:fillRect/>
          </a:stretch>
        </p:blipFill>
        <p:spPr>
          <a:xfrm>
            <a:off x="685800" y="3767328"/>
            <a:ext cx="3182112" cy="868680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685800" y="4636008"/>
            <a:ext cx="3182112" cy="804672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9" name="Oval 28"/>
          <p:cNvSpPr/>
          <p:nvPr/>
        </p:nvSpPr>
        <p:spPr>
          <a:xfrm>
            <a:off x="822960" y="4791456"/>
            <a:ext cx="384048" cy="384048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0" name="TextBox 29"/>
          <p:cNvSpPr txBox="1"/>
          <p:nvPr/>
        </p:nvSpPr>
        <p:spPr>
          <a:xfrm>
            <a:off x="822960" y="4837176"/>
            <a:ext cx="384048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rPr lang="sk-SK" noProof="0" dirty="0"/>
              <a:t>04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25880" y="4754880"/>
            <a:ext cx="2377440" cy="2743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5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Slovensko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25880" y="5065776"/>
            <a:ext cx="2377440" cy="2560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0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Epidémie a morové stĺpy</a:t>
            </a:r>
          </a:p>
        </p:txBody>
      </p:sp>
      <p:pic>
        <p:nvPicPr>
          <p:cNvPr id="33" name="Picture 32" descr="a_realistic_high_resolution_photo_of_a_modern_lab.png"/>
          <p:cNvPicPr>
            <a:picLocks noChangeAspect="1"/>
          </p:cNvPicPr>
          <p:nvPr/>
        </p:nvPicPr>
        <p:blipFill>
          <a:blip r:embed="rId5"/>
          <a:srcRect t="29526" b="29526"/>
          <a:stretch>
            <a:fillRect/>
          </a:stretch>
        </p:blipFill>
        <p:spPr>
          <a:xfrm>
            <a:off x="4498848" y="3767328"/>
            <a:ext cx="3182112" cy="868680"/>
          </a:xfrm>
          <a:prstGeom prst="rect">
            <a:avLst/>
          </a:prstGeom>
        </p:spPr>
      </p:pic>
      <p:sp>
        <p:nvSpPr>
          <p:cNvPr id="34" name="Rounded Rectangle 33"/>
          <p:cNvSpPr/>
          <p:nvPr/>
        </p:nvSpPr>
        <p:spPr>
          <a:xfrm>
            <a:off x="4498848" y="4636008"/>
            <a:ext cx="3182112" cy="804672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5" name="Oval 34"/>
          <p:cNvSpPr/>
          <p:nvPr/>
        </p:nvSpPr>
        <p:spPr>
          <a:xfrm>
            <a:off x="4636008" y="4791456"/>
            <a:ext cx="384048" cy="384048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6" name="TextBox 35"/>
          <p:cNvSpPr txBox="1"/>
          <p:nvPr/>
        </p:nvSpPr>
        <p:spPr>
          <a:xfrm>
            <a:off x="4636008" y="4837176"/>
            <a:ext cx="384048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rPr lang="sk-SK" noProof="0" dirty="0"/>
              <a:t>05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138928" y="4754880"/>
            <a:ext cx="2377440" cy="2743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5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Veda a liečba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38928" y="5065776"/>
            <a:ext cx="2377440" cy="2560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0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Od karantény k antibiotikám</a:t>
            </a:r>
          </a:p>
        </p:txBody>
      </p:sp>
      <p:pic>
        <p:nvPicPr>
          <p:cNvPr id="39" name="Picture 38" descr="a_realistic_high_resolution_photo_of_a_modern_lab.png"/>
          <p:cNvPicPr>
            <a:picLocks noChangeAspect="1"/>
          </p:cNvPicPr>
          <p:nvPr/>
        </p:nvPicPr>
        <p:blipFill>
          <a:blip r:embed="rId5"/>
          <a:srcRect t="29526" b="29526"/>
          <a:stretch>
            <a:fillRect/>
          </a:stretch>
        </p:blipFill>
        <p:spPr>
          <a:xfrm>
            <a:off x="8311896" y="3767328"/>
            <a:ext cx="3182112" cy="868680"/>
          </a:xfrm>
          <a:prstGeom prst="rect">
            <a:avLst/>
          </a:prstGeom>
        </p:spPr>
      </p:pic>
      <p:sp>
        <p:nvSpPr>
          <p:cNvPr id="40" name="Rounded Rectangle 39"/>
          <p:cNvSpPr/>
          <p:nvPr/>
        </p:nvSpPr>
        <p:spPr>
          <a:xfrm>
            <a:off x="8311896" y="4636008"/>
            <a:ext cx="3182112" cy="804672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41" name="Oval 40"/>
          <p:cNvSpPr/>
          <p:nvPr/>
        </p:nvSpPr>
        <p:spPr>
          <a:xfrm>
            <a:off x="8449056" y="4791456"/>
            <a:ext cx="384048" cy="384048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42" name="TextBox 41"/>
          <p:cNvSpPr txBox="1"/>
          <p:nvPr/>
        </p:nvSpPr>
        <p:spPr>
          <a:xfrm>
            <a:off x="8449056" y="4837176"/>
            <a:ext cx="384048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  <a:defRPr sz="1000" b="1" i="0">
                <a:solidFill>
                  <a:srgbClr val="FFFFFF"/>
                </a:solidFill>
                <a:latin typeface="Aptos"/>
              </a:defRPr>
            </a:pPr>
            <a:r>
              <a:rPr lang="sk-SK" noProof="0" dirty="0"/>
              <a:t>06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951976" y="4754880"/>
            <a:ext cx="2377440" cy="2743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5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Mor dnes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51976" y="5065776"/>
            <a:ext cx="2377440" cy="25603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0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Riziko a prevencia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ÚVOD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Prečo sa o more hovorí aj dnes?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58368" y="1097280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03</a:t>
            </a:r>
          </a:p>
        </p:txBody>
      </p:sp>
      <p:pic>
        <p:nvPicPr>
          <p:cNvPr id="9" name="Picture 8" descr="a_wide_cinematic_realistic_medieval_14th_century.png"/>
          <p:cNvPicPr>
            <a:picLocks noChangeAspect="1"/>
          </p:cNvPicPr>
          <p:nvPr/>
        </p:nvPicPr>
        <p:blipFill>
          <a:blip r:embed="rId2"/>
          <a:srcRect l="15188" r="15188"/>
          <a:stretch>
            <a:fillRect/>
          </a:stretch>
        </p:blipFill>
        <p:spPr>
          <a:xfrm>
            <a:off x="658368" y="1417320"/>
            <a:ext cx="5486400" cy="443484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EB42CB19-2FA5-D958-59B0-EAF33C8B30D1}"/>
              </a:ext>
            </a:extLst>
          </p:cNvPr>
          <p:cNvGrpSpPr/>
          <p:nvPr/>
        </p:nvGrpSpPr>
        <p:grpSpPr>
          <a:xfrm>
            <a:off x="6355080" y="1417320"/>
            <a:ext cx="5120640" cy="4434840"/>
            <a:chOff x="6355080" y="1417320"/>
            <a:chExt cx="5120640" cy="4434840"/>
          </a:xfrm>
        </p:grpSpPr>
        <p:sp>
          <p:nvSpPr>
            <p:cNvPr id="10" name="Rounded Rectangle 9"/>
            <p:cNvSpPr/>
            <p:nvPr/>
          </p:nvSpPr>
          <p:spPr>
            <a:xfrm>
              <a:off x="6355080" y="1417320"/>
              <a:ext cx="5120640" cy="443484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629400" y="1719072"/>
              <a:ext cx="4526280" cy="1218795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21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2400" noProof="0" dirty="0">
                  <a:latin typeface="Aptos" panose="020B0004020202020204" pitchFamily="34" charset="0"/>
                </a:rPr>
                <a:t>Ako je možné, že choroba, ktorá v stredoveku zabíjala milióny ľudí, stále existuje?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6629400" y="2788920"/>
              <a:ext cx="4526280" cy="77724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629400" y="2788920"/>
              <a:ext cx="73152" cy="777240"/>
            </a:xfrm>
            <a:prstGeom prst="rect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30568" y="2916936"/>
              <a:ext cx="416052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4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Mor nezmizol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30568" y="3291839"/>
              <a:ext cx="4160520" cy="295466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200" noProof="0" dirty="0">
                  <a:latin typeface="Aptos" panose="020B0004020202020204" pitchFamily="34" charset="0"/>
                </a:rPr>
                <a:t>Pôvodca prežíva v prírodných ohniskách.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6629400" y="3703320"/>
              <a:ext cx="4526280" cy="77724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629400" y="3703320"/>
              <a:ext cx="73152" cy="777240"/>
            </a:xfrm>
            <a:prstGeom prst="rect">
              <a:avLst/>
            </a:prstGeom>
            <a:solidFill>
              <a:srgbClr val="4B7775"/>
            </a:solidFill>
            <a:ln>
              <a:solidFill>
                <a:srgbClr val="4B777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830568" y="3831335"/>
              <a:ext cx="416052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4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Dnešná medicína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830568" y="4206240"/>
              <a:ext cx="4160520" cy="295466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200" noProof="0" dirty="0">
                  <a:latin typeface="Aptos" panose="020B0004020202020204" pitchFamily="34" charset="0"/>
                </a:rPr>
                <a:t>Máme diagnostiku a účinné antibiotiká.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6629400" y="4617720"/>
              <a:ext cx="4526280" cy="77724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629400" y="4617720"/>
              <a:ext cx="73152" cy="777240"/>
            </a:xfrm>
            <a:prstGeom prst="rect">
              <a:avLst/>
            </a:prstGeom>
            <a:solidFill>
              <a:srgbClr val="BE9753"/>
            </a:solidFill>
            <a:ln>
              <a:solidFill>
                <a:srgbClr val="BE975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830568" y="4745736"/>
              <a:ext cx="416052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4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Dôkazy sú dôležité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830568" y="5120640"/>
              <a:ext cx="4160520" cy="295466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200" noProof="0" dirty="0">
                  <a:latin typeface="Aptos" panose="020B0004020202020204" pitchFamily="34" charset="0"/>
                </a:rPr>
                <a:t>Podozrenie nie je potvrdená epidémia.</a:t>
              </a: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566928" y="6181344"/>
            <a:ext cx="109728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Historická scéna je umeleckou rekonštrukciou, nie dobovou fotografiou.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ZÁKLADY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Čo vlastne spôsobuje mor?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04</a:t>
            </a:r>
          </a:p>
        </p:txBody>
      </p:sp>
      <p:pic>
        <p:nvPicPr>
          <p:cNvPr id="9" name="Picture 8" descr="a_realistic_high_resolution_photo_of_a_modern_lab.png"/>
          <p:cNvPicPr>
            <a:picLocks noChangeAspect="1"/>
          </p:cNvPicPr>
          <p:nvPr/>
        </p:nvPicPr>
        <p:blipFill>
          <a:blip r:embed="rId2"/>
          <a:srcRect l="10687" r="10687"/>
          <a:stretch>
            <a:fillRect/>
          </a:stretch>
        </p:blipFill>
        <p:spPr>
          <a:xfrm>
            <a:off x="6217920" y="1417320"/>
            <a:ext cx="5230368" cy="443484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9E72C2D0-88DF-C2F1-F70E-6B8011795DF2}"/>
              </a:ext>
            </a:extLst>
          </p:cNvPr>
          <p:cNvGrpSpPr/>
          <p:nvPr/>
        </p:nvGrpSpPr>
        <p:grpSpPr>
          <a:xfrm>
            <a:off x="731520" y="1572768"/>
            <a:ext cx="4937760" cy="3940802"/>
            <a:chOff x="731520" y="1572768"/>
            <a:chExt cx="4937760" cy="3940802"/>
          </a:xfrm>
        </p:grpSpPr>
        <p:sp>
          <p:nvSpPr>
            <p:cNvPr id="10" name="TextBox 9"/>
            <p:cNvSpPr txBox="1"/>
            <p:nvPr/>
          </p:nvSpPr>
          <p:spPr>
            <a:xfrm>
              <a:off x="731520" y="1572768"/>
              <a:ext cx="4937760" cy="664797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25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sz="3600" noProof="0" dirty="0" err="1">
                  <a:latin typeface="Aptos" panose="020B0004020202020204" pitchFamily="34" charset="0"/>
                </a:rPr>
                <a:t>Yersinia</a:t>
              </a:r>
              <a:r>
                <a:rPr lang="sk-SK" sz="3600" noProof="0" dirty="0">
                  <a:latin typeface="Aptos" panose="020B0004020202020204" pitchFamily="34" charset="0"/>
                </a:rPr>
                <a:t> </a:t>
              </a:r>
              <a:r>
                <a:rPr lang="sk-SK" sz="3600" noProof="0" dirty="0" err="1">
                  <a:latin typeface="Aptos" panose="020B0004020202020204" pitchFamily="34" charset="0"/>
                </a:rPr>
                <a:t>pestis</a:t>
              </a:r>
              <a:endParaRPr lang="sk-SK" sz="3600" noProof="0" dirty="0">
                <a:latin typeface="Aptos" panose="020B00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1520" y="2194560"/>
              <a:ext cx="4892040" cy="63402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7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Baktéria, ktorá sa v prírode udržiava najmä medzi malými cicavcami a ich blchami.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49808" y="3520440"/>
              <a:ext cx="4800600" cy="530352"/>
            </a:xfrm>
            <a:prstGeom prst="roundRect">
              <a:avLst>
                <a:gd name="adj" fmla="val 10000"/>
              </a:avLst>
            </a:prstGeom>
            <a:solidFill>
              <a:srgbClr val="DFEBE6"/>
            </a:solidFill>
            <a:ln>
              <a:solidFill>
                <a:srgbClr val="DFEB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6600" noProof="0" dirty="0">
                <a:latin typeface="Aptos" panose="020B00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14400" y="3593592"/>
              <a:ext cx="182880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Prírodné ohnisko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743200" y="3593592"/>
              <a:ext cx="260604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malé cicavce a blchy</a:t>
              </a: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749808" y="4178808"/>
              <a:ext cx="4800600" cy="530352"/>
            </a:xfrm>
            <a:prstGeom prst="roundRect">
              <a:avLst>
                <a:gd name="adj" fmla="val 10000"/>
              </a:avLst>
            </a:prstGeom>
            <a:solidFill>
              <a:srgbClr val="F3E2DC"/>
            </a:solidFill>
            <a:ln>
              <a:solidFill>
                <a:srgbClr val="F3E2D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6600" noProof="0" dirty="0">
                <a:latin typeface="Aptos" panose="020B00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14400" y="4251960"/>
              <a:ext cx="182880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Prenos na človeka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2743200" y="4251960"/>
              <a:ext cx="260604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blšie uhryznutie / kontakt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49808" y="4837176"/>
              <a:ext cx="4800600" cy="530352"/>
            </a:xfrm>
            <a:prstGeom prst="roundRect">
              <a:avLst>
                <a:gd name="adj" fmla="val 10000"/>
              </a:avLst>
            </a:prstGeom>
            <a:solidFill>
              <a:srgbClr val="E2DBCD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6600" noProof="0" dirty="0">
                <a:latin typeface="Aptos" panose="020B00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14400" y="4910328"/>
              <a:ext cx="182880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Ochorenie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43200" y="4910328"/>
              <a:ext cx="260604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 err="1">
                  <a:latin typeface="Aptos" panose="020B0004020202020204" pitchFamily="34" charset="0"/>
                </a:rPr>
                <a:t>bubonický</a:t>
              </a:r>
              <a:r>
                <a:rPr lang="sk-SK" sz="1600" noProof="0" dirty="0">
                  <a:latin typeface="Aptos" panose="020B0004020202020204" pitchFamily="34" charset="0"/>
                </a:rPr>
                <a:t>, </a:t>
              </a:r>
              <a:r>
                <a:rPr lang="sk-SK" sz="1600" noProof="0" dirty="0" err="1">
                  <a:latin typeface="Aptos" panose="020B0004020202020204" pitchFamily="34" charset="0"/>
                </a:rPr>
                <a:t>septikemický</a:t>
              </a:r>
              <a:r>
                <a:rPr lang="sk-SK" sz="1600" noProof="0" dirty="0">
                  <a:latin typeface="Aptos" panose="020B0004020202020204" pitchFamily="34" charset="0"/>
                </a:rPr>
                <a:t> alebo pľúcny mor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66928" y="6181344"/>
            <a:ext cx="109728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Laboratórna fotografia je ilustračná; nezobrazuje konkrétny výskumný ústav.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ZÁKLADY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Tri klinické formy moru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3520440"/>
            <a:ext cx="3337560" cy="1600200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3" name="Rectangle 12"/>
          <p:cNvSpPr/>
          <p:nvPr/>
        </p:nvSpPr>
        <p:spPr>
          <a:xfrm>
            <a:off x="685800" y="3520440"/>
            <a:ext cx="73152" cy="1600200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886968" y="3648456"/>
            <a:ext cx="2971800" cy="31089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6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 err="1"/>
              <a:t>Bubonický</a:t>
            </a:r>
            <a:endParaRPr lang="sk-SK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886968" y="4023360"/>
            <a:ext cx="2971800" cy="10058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2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Horúčka, slabosť a bolestivé zdurenie lymfatických uzlín. Najčastejšie po uhryznutí infikovanej blchy.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434840" y="3520440"/>
            <a:ext cx="3337560" cy="1600200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7" name="Rectangle 16"/>
          <p:cNvSpPr/>
          <p:nvPr/>
        </p:nvSpPr>
        <p:spPr>
          <a:xfrm>
            <a:off x="4434840" y="3520440"/>
            <a:ext cx="73152" cy="1600200"/>
          </a:xfrm>
          <a:prstGeom prst="rect">
            <a:avLst/>
          </a:prstGeom>
          <a:solidFill>
            <a:srgbClr val="BE9753"/>
          </a:solidFill>
          <a:ln>
            <a:solidFill>
              <a:srgbClr val="BE9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4636007" y="3648456"/>
            <a:ext cx="2971800" cy="31089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6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 err="1"/>
              <a:t>Septikemický</a:t>
            </a:r>
            <a:endParaRPr lang="sk-SK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4636007" y="4023360"/>
            <a:ext cx="2971800" cy="10058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2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Infekcia sa šíri krvou a môže viesť k závažnému celkovému stavu.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183879" y="3520440"/>
            <a:ext cx="3337560" cy="1600200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1" name="Rectangle 20"/>
          <p:cNvSpPr/>
          <p:nvPr/>
        </p:nvSpPr>
        <p:spPr>
          <a:xfrm>
            <a:off x="8183879" y="3520440"/>
            <a:ext cx="73152" cy="1600200"/>
          </a:xfrm>
          <a:prstGeom prst="rect">
            <a:avLst/>
          </a:prstGeom>
          <a:solidFill>
            <a:srgbClr val="4B7775"/>
          </a:solidFill>
          <a:ln>
            <a:solidFill>
              <a:srgbClr val="4B77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2" name="TextBox 21"/>
          <p:cNvSpPr txBox="1"/>
          <p:nvPr/>
        </p:nvSpPr>
        <p:spPr>
          <a:xfrm>
            <a:off x="8385048" y="3648456"/>
            <a:ext cx="2971800" cy="310896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6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Pľúcny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85048" y="4023360"/>
            <a:ext cx="2971800" cy="10058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2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Závažné postihnutie pľúc; môže sa prenášať medzi ľuďmi pri blízkom kontakte.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7240" y="5440680"/>
            <a:ext cx="10789920" cy="3657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6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Pri všetkých formách je rozhodujúce rýchle rozpoznanie a odborná liečba.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181344"/>
            <a:ext cx="109728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Obrazové scény sú ilustračné; nejde o klinické fotografie pacientov.</a:t>
            </a:r>
          </a:p>
        </p:txBody>
      </p:sp>
      <p:pic>
        <p:nvPicPr>
          <p:cNvPr id="26" name="Picture 25" descr="Plague: Overview, Symptoms, and Types (Bubonic, Septicemic and Pneumonic)">
            <a:extLst>
              <a:ext uri="{FF2B5EF4-FFF2-40B4-BE49-F238E27FC236}">
                <a16:creationId xmlns:a16="http://schemas.microsoft.com/office/drawing/2014/main" id="{A818B478-062A-B71C-2FAC-1D0A7DEC77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281" y="1384324"/>
            <a:ext cx="3064213" cy="2044676"/>
          </a:xfrm>
          <a:prstGeom prst="rect">
            <a:avLst/>
          </a:prstGeom>
        </p:spPr>
      </p:pic>
      <p:pic>
        <p:nvPicPr>
          <p:cNvPr id="28" name="Picture 27" descr="PatEdu.com : Plague">
            <a:extLst>
              <a:ext uri="{FF2B5EF4-FFF2-40B4-BE49-F238E27FC236}">
                <a16:creationId xmlns:a16="http://schemas.microsoft.com/office/drawing/2014/main" id="{02DB78BF-B6EA-3B33-E822-871CA46AD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5255" y="1205969"/>
            <a:ext cx="3393303" cy="2314471"/>
          </a:xfrm>
          <a:prstGeom prst="rect">
            <a:avLst/>
          </a:prstGeom>
        </p:spPr>
      </p:pic>
      <p:pic>
        <p:nvPicPr>
          <p:cNvPr id="29" name="Picture 28" descr="File:Symptoms of pneumonic plague.svg - Wikimedia Commons">
            <a:extLst>
              <a:ext uri="{FF2B5EF4-FFF2-40B4-BE49-F238E27FC236}">
                <a16:creationId xmlns:a16="http://schemas.microsoft.com/office/drawing/2014/main" id="{B6263FD8-7EC0-B78E-9000-DCE56948F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227" y="1249664"/>
            <a:ext cx="1879439" cy="226733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DEJINY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Prečo bol mor kedysi taký nebezpečný?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06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14360DD-18D7-A6C9-82A7-C80FCCF9707C}"/>
              </a:ext>
            </a:extLst>
          </p:cNvPr>
          <p:cNvGrpSpPr/>
          <p:nvPr/>
        </p:nvGrpSpPr>
        <p:grpSpPr>
          <a:xfrm>
            <a:off x="5989320" y="1508760"/>
            <a:ext cx="5257800" cy="4206240"/>
            <a:chOff x="5989320" y="1508760"/>
            <a:chExt cx="5257800" cy="4206240"/>
          </a:xfrm>
        </p:grpSpPr>
        <p:sp>
          <p:nvSpPr>
            <p:cNvPr id="10" name="Rounded Rectangle 9"/>
            <p:cNvSpPr/>
            <p:nvPr/>
          </p:nvSpPr>
          <p:spPr>
            <a:xfrm>
              <a:off x="5989320" y="1508760"/>
              <a:ext cx="525780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89320" y="1508760"/>
              <a:ext cx="73152" cy="914400"/>
            </a:xfrm>
            <a:prstGeom prst="rect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90488" y="1636776"/>
              <a:ext cx="489204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6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Neznámy pôvodca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190488" y="2011680"/>
              <a:ext cx="489204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Ľudia nepoznali baktérie ani úlohu bĺch.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5989320" y="2606040"/>
              <a:ext cx="525780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989320" y="2606040"/>
              <a:ext cx="73152" cy="914400"/>
            </a:xfrm>
            <a:prstGeom prst="rect">
              <a:avLst/>
            </a:prstGeom>
            <a:solidFill>
              <a:srgbClr val="BE9753"/>
            </a:solidFill>
            <a:ln>
              <a:solidFill>
                <a:srgbClr val="BE975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190488" y="2734056"/>
              <a:ext cx="489204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6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Chýbajúca liečba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190488" y="3108960"/>
              <a:ext cx="489204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Antibiotiká ešte neexistovali.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5989320" y="3703320"/>
              <a:ext cx="525780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989320" y="3703320"/>
              <a:ext cx="73152" cy="914400"/>
            </a:xfrm>
            <a:prstGeom prst="rect">
              <a:avLst/>
            </a:prstGeom>
            <a:solidFill>
              <a:srgbClr val="4B7775"/>
            </a:solidFill>
            <a:ln>
              <a:solidFill>
                <a:srgbClr val="4B777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190488" y="3748789"/>
              <a:ext cx="489204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6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Slabá diagnostika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172200" y="4041708"/>
              <a:ext cx="489204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Choroby sa často zamieňali a príčiny smrti neboli jasné.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5989320" y="4800600"/>
              <a:ext cx="525780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989320" y="4800600"/>
              <a:ext cx="73152" cy="914400"/>
            </a:xfrm>
            <a:prstGeom prst="rect">
              <a:avLst/>
            </a:prstGeom>
            <a:solidFill>
              <a:srgbClr val="1F2B36"/>
            </a:solidFill>
            <a:ln>
              <a:solidFill>
                <a:srgbClr val="1F2B3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190488" y="4928616"/>
              <a:ext cx="489204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6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Prepojený svet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190488" y="5303520"/>
              <a:ext cx="489204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Obchod, lode a cesty pomáhali nákaze šíriť sa.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66928" y="6181344"/>
            <a:ext cx="109728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Historická rekonštrukcia stredovekého mesta.</a:t>
            </a:r>
          </a:p>
        </p:txBody>
      </p:sp>
      <p:pic>
        <p:nvPicPr>
          <p:cNvPr id="27" name="Picture 26" descr="Morová epidémia pripravila o život desiatky miliónov ľudí">
            <a:extLst>
              <a:ext uri="{FF2B5EF4-FFF2-40B4-BE49-F238E27FC236}">
                <a16:creationId xmlns:a16="http://schemas.microsoft.com/office/drawing/2014/main" id="{7091D33C-459E-0D74-A603-F4F6F9387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463" y="1367340"/>
            <a:ext cx="3555639" cy="47408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DEJINY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Tri veľké morové pandémie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07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F27B7F9-C907-D44B-5430-DEBEC0CBC7B0}"/>
              </a:ext>
            </a:extLst>
          </p:cNvPr>
          <p:cNvGrpSpPr/>
          <p:nvPr/>
        </p:nvGrpSpPr>
        <p:grpSpPr>
          <a:xfrm>
            <a:off x="6157237" y="1817380"/>
            <a:ext cx="5473931" cy="3223240"/>
            <a:chOff x="4343400" y="1874519"/>
            <a:chExt cx="6949440" cy="3749041"/>
          </a:xfrm>
        </p:grpSpPr>
        <p:cxnSp>
          <p:nvCxnSpPr>
            <p:cNvPr id="10" name="Connector 9"/>
            <p:cNvCxnSpPr/>
            <p:nvPr/>
          </p:nvCxnSpPr>
          <p:spPr>
            <a:xfrm>
              <a:off x="4526280" y="2788920"/>
              <a:ext cx="6629400" cy="0"/>
            </a:xfrm>
            <a:prstGeom prst="line">
              <a:avLst/>
            </a:prstGeom>
            <a:ln w="38100">
              <a:solidFill>
                <a:srgbClr val="BE975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4754880" y="2606040"/>
              <a:ext cx="347472" cy="347472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434840" y="1874519"/>
              <a:ext cx="1645920" cy="32004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5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noProof="0" dirty="0"/>
                <a:t>541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43400" y="3246120"/>
              <a:ext cx="1828800" cy="50292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4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 err="1"/>
                <a:t>Justiniánsky</a:t>
              </a:r>
              <a:r>
                <a:rPr lang="sk-SK" noProof="0" dirty="0"/>
                <a:t> mor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343400" y="3886200"/>
              <a:ext cx="1828800" cy="77724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noProof="0" dirty="0"/>
                <a:t>Byzantská ríša a Stredomorie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7315200" y="2606040"/>
              <a:ext cx="347472" cy="347472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995160" y="1874519"/>
              <a:ext cx="1645920" cy="32004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5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noProof="0" dirty="0"/>
                <a:t>1347–1353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903720" y="3246120"/>
              <a:ext cx="1828800" cy="50292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4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Čierna smrť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903720" y="3886200"/>
              <a:ext cx="1828800" cy="77724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noProof="0" dirty="0"/>
                <a:t>Demografická katastrofa v Európe</a:t>
              </a:r>
            </a:p>
          </p:txBody>
        </p:sp>
        <p:sp>
          <p:nvSpPr>
            <p:cNvPr id="19" name="Oval 18"/>
            <p:cNvSpPr/>
            <p:nvPr/>
          </p:nvSpPr>
          <p:spPr>
            <a:xfrm>
              <a:off x="9875520" y="2606040"/>
              <a:ext cx="347472" cy="347472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555480" y="1874519"/>
              <a:ext cx="1645920" cy="32004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5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noProof="0" dirty="0"/>
                <a:t>19. st.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464040" y="3246120"/>
              <a:ext cx="1828800" cy="50292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4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Tretia pandémia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9464040" y="3886200"/>
              <a:ext cx="1828800" cy="77724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noProof="0" dirty="0"/>
                <a:t>Šírenie cez obchodné prístavy</a:t>
              </a: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526280" y="5074920"/>
              <a:ext cx="6583680" cy="54864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1">
                  <a:solidFill>
                    <a:srgbClr val="696F70"/>
                  </a:solidFill>
                  <a:latin typeface="Aptos"/>
                </a:defRPr>
              </a:pPr>
              <a:r>
                <a:rPr lang="sk-SK" noProof="0" dirty="0"/>
                <a:t>Rozsah strát sa líši podľa obdobia a regiónu; historické odhady treba interpretovať opatrne.</a:t>
              </a:r>
            </a:p>
          </p:txBody>
        </p:sp>
      </p:grpSp>
      <p:pic>
        <p:nvPicPr>
          <p:cNvPr id="24" name="Graphic 23" descr="Čierna smrť - Wikipédia">
            <a:extLst>
              <a:ext uri="{FF2B5EF4-FFF2-40B4-BE49-F238E27FC236}">
                <a16:creationId xmlns:a16="http://schemas.microsoft.com/office/drawing/2014/main" id="{8DEF12B0-5191-CF81-330B-61CCA4E9E1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5682" y="1361052"/>
            <a:ext cx="5775605" cy="50381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DEJINY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Čierna smrť – Európa v rokoch 1347–1353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08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34AC857-E948-C9F1-C920-8D9EBA9698E1}"/>
              </a:ext>
            </a:extLst>
          </p:cNvPr>
          <p:cNvGrpSpPr/>
          <p:nvPr/>
        </p:nvGrpSpPr>
        <p:grpSpPr>
          <a:xfrm>
            <a:off x="7635240" y="1417320"/>
            <a:ext cx="3840480" cy="4480560"/>
            <a:chOff x="7635240" y="1417320"/>
            <a:chExt cx="3840480" cy="4480560"/>
          </a:xfrm>
        </p:grpSpPr>
        <p:sp>
          <p:nvSpPr>
            <p:cNvPr id="10" name="Rounded Rectangle 9"/>
            <p:cNvSpPr/>
            <p:nvPr/>
          </p:nvSpPr>
          <p:spPr>
            <a:xfrm>
              <a:off x="7635240" y="1417320"/>
              <a:ext cx="3840480" cy="448056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909560" y="1691640"/>
              <a:ext cx="3337560" cy="664797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9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3600" noProof="0" dirty="0"/>
                <a:t>Čo sa zmenilo?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7909560" y="2441448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19872" y="2331720"/>
              <a:ext cx="306324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Straty obyvateľstva v mestách aj na vidieku.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7909560" y="3227832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119872" y="3118103"/>
              <a:ext cx="306324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Narušenie obchodu, poľnohospodárstva a rodinného života.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7909560" y="4014215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119872" y="3904487"/>
              <a:ext cx="306324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Strach, neistota a hľadanie vinníkov.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7909560" y="4800600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119872" y="4690872"/>
              <a:ext cx="306324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Zmeny v pracovných a spoločenských vzťahoch.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66928" y="6181344"/>
            <a:ext cx="109728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Obrazová rekonštrukcia; historická realita sa líšila podľa miesta a obdobia.</a:t>
            </a:r>
          </a:p>
        </p:txBody>
      </p:sp>
      <p:pic>
        <p:nvPicPr>
          <p:cNvPr id="21" name="Picture 20" descr="Morová epidémia v západnej Európe a spoločnosť na pokraji kolapsu">
            <a:extLst>
              <a:ext uri="{FF2B5EF4-FFF2-40B4-BE49-F238E27FC236}">
                <a16:creationId xmlns:a16="http://schemas.microsoft.com/office/drawing/2014/main" id="{033E6EC5-D147-9ECE-7555-97F4532964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880" y="1274758"/>
            <a:ext cx="5992112" cy="46244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ĽUDSKÉ PRÍBEHY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Ako sa žilo počas čiernej smrti?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09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EE639A8-A23B-98BD-64CD-965B962F53B8}"/>
              </a:ext>
            </a:extLst>
          </p:cNvPr>
          <p:cNvGrpSpPr/>
          <p:nvPr/>
        </p:nvGrpSpPr>
        <p:grpSpPr>
          <a:xfrm>
            <a:off x="7360920" y="1508760"/>
            <a:ext cx="4069080" cy="4224135"/>
            <a:chOff x="7360920" y="1508760"/>
            <a:chExt cx="4069080" cy="4224135"/>
          </a:xfrm>
        </p:grpSpPr>
        <p:sp>
          <p:nvSpPr>
            <p:cNvPr id="10" name="Rounded Rectangle 9"/>
            <p:cNvSpPr/>
            <p:nvPr/>
          </p:nvSpPr>
          <p:spPr>
            <a:xfrm>
              <a:off x="7360920" y="1508760"/>
              <a:ext cx="406908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360920" y="1508760"/>
              <a:ext cx="73152" cy="914400"/>
            </a:xfrm>
            <a:prstGeom prst="rect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562088" y="1636776"/>
              <a:ext cx="3703320" cy="34163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Rodina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562088" y="2011680"/>
              <a:ext cx="370332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Strata blízkych a obavy o deti či rodičov.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360920" y="2606040"/>
              <a:ext cx="406908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360920" y="2606040"/>
              <a:ext cx="73152" cy="914400"/>
            </a:xfrm>
            <a:prstGeom prst="rect">
              <a:avLst/>
            </a:prstGeom>
            <a:solidFill>
              <a:srgbClr val="BE9753"/>
            </a:solidFill>
            <a:ln>
              <a:solidFill>
                <a:srgbClr val="BE975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562088" y="2675888"/>
              <a:ext cx="3703320" cy="34163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Mesto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543800" y="2962787"/>
              <a:ext cx="370332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Obmedzený obchod, prázdne ulice, neistota.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7360920" y="3703320"/>
              <a:ext cx="406908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360920" y="3703320"/>
              <a:ext cx="73152" cy="914400"/>
            </a:xfrm>
            <a:prstGeom prst="rect">
              <a:avLst/>
            </a:prstGeom>
            <a:solidFill>
              <a:srgbClr val="4B7775"/>
            </a:solidFill>
            <a:ln>
              <a:solidFill>
                <a:srgbClr val="4B777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580376" y="3748909"/>
              <a:ext cx="3703320" cy="34163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Starostlivosť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543800" y="4076015"/>
              <a:ext cx="370332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Niektorí ľudia riskovali život pri pomoci chorým.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7360920" y="4800600"/>
              <a:ext cx="406908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360920" y="4800600"/>
              <a:ext cx="73152" cy="914400"/>
            </a:xfrm>
            <a:prstGeom prst="rect">
              <a:avLst/>
            </a:prstGeom>
            <a:solidFill>
              <a:srgbClr val="1F2B36"/>
            </a:solidFill>
            <a:ln>
              <a:solidFill>
                <a:srgbClr val="1F2B3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562088" y="4855464"/>
              <a:ext cx="3703320" cy="34163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Viera a strach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543800" y="5129653"/>
              <a:ext cx="370332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Modlitby, procesie a hľadanie zmyslu katastrofy.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66928" y="6181344"/>
            <a:ext cx="109728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Umelecká rekonštrukcia historickej situácie.</a:t>
            </a:r>
          </a:p>
        </p:txBody>
      </p:sp>
      <p:pic>
        <p:nvPicPr>
          <p:cNvPr id="27" name="Picture 26" descr="Chorých zamurovali v dome, kým sa nevyliečili alebo nezomreli. Morová  epidémia robila z ľudí beštie">
            <a:extLst>
              <a:ext uri="{FF2B5EF4-FFF2-40B4-BE49-F238E27FC236}">
                <a16:creationId xmlns:a16="http://schemas.microsoft.com/office/drawing/2014/main" id="{8091724F-9DD2-0BA3-2FE2-3FE39A5E6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116" y="1605264"/>
            <a:ext cx="5971096" cy="410973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ĽUDSKÉ PRÍBEHY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 err="1"/>
              <a:t>Joan</a:t>
            </a:r>
            <a:r>
              <a:rPr lang="sk-SK" noProof="0" dirty="0"/>
              <a:t> </a:t>
            </a:r>
            <a:r>
              <a:rPr lang="sk-SK" noProof="0" dirty="0" err="1"/>
              <a:t>Plantagenetová</a:t>
            </a:r>
            <a:r>
              <a:rPr lang="sk-SK" noProof="0" dirty="0"/>
              <a:t>: svadba, ktorá sa neuskutočnila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10</a:t>
            </a:r>
          </a:p>
        </p:txBody>
      </p:sp>
      <p:pic>
        <p:nvPicPr>
          <p:cNvPr id="9" name="Picture 8" descr="wide_medieval_cinematic_scene_a_historical_drama.png"/>
          <p:cNvPicPr>
            <a:picLocks noChangeAspect="1"/>
          </p:cNvPicPr>
          <p:nvPr/>
        </p:nvPicPr>
        <p:blipFill>
          <a:blip r:embed="rId2"/>
          <a:srcRect l="8501" r="8501"/>
          <a:stretch>
            <a:fillRect/>
          </a:stretch>
        </p:blipFill>
        <p:spPr>
          <a:xfrm>
            <a:off x="685800" y="1417320"/>
            <a:ext cx="6675120" cy="4526280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DDB41066-04F1-5160-28D6-32302053A670}"/>
              </a:ext>
            </a:extLst>
          </p:cNvPr>
          <p:cNvGrpSpPr/>
          <p:nvPr/>
        </p:nvGrpSpPr>
        <p:grpSpPr>
          <a:xfrm>
            <a:off x="7635240" y="1417320"/>
            <a:ext cx="3840480" cy="4526280"/>
            <a:chOff x="7635240" y="1417320"/>
            <a:chExt cx="3840480" cy="4526280"/>
          </a:xfrm>
        </p:grpSpPr>
        <p:sp>
          <p:nvSpPr>
            <p:cNvPr id="10" name="Rounded Rectangle 9"/>
            <p:cNvSpPr/>
            <p:nvPr/>
          </p:nvSpPr>
          <p:spPr>
            <a:xfrm>
              <a:off x="7635240" y="1417320"/>
              <a:ext cx="3840480" cy="452628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909560" y="1691640"/>
              <a:ext cx="3291840" cy="91358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9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sz="2400" noProof="0" dirty="0">
                  <a:latin typeface="Aptos" panose="020B0004020202020204" pitchFamily="34" charset="0"/>
                </a:rPr>
                <a:t>Anglická princezná</a:t>
              </a:r>
            </a:p>
            <a:p>
              <a:pPr algn="l">
                <a:spcAft>
                  <a:spcPts val="500"/>
                </a:spcAft>
                <a:defRPr sz="19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sz="2400" noProof="0" dirty="0">
                  <a:latin typeface="Aptos" panose="020B0004020202020204" pitchFamily="34" charset="0"/>
                </a:rPr>
                <a:t>1333/34 – 1348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7909560" y="2715768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19872" y="2606040"/>
              <a:ext cx="301752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V roku 1348 cestovala do Kastílie, kde sa mala vydať za princa Pedra.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7909560" y="3584448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119872" y="3474720"/>
              <a:ext cx="301752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Jej sprievod sa zastavil v Bordeaux, kde sa šíril mor.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7909560" y="4453128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119872" y="4343400"/>
              <a:ext cx="301752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Zomrela 2. septembra 1348, ešte pred svojimi pätnástimi narodeninami.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09560" y="5257800"/>
              <a:ext cx="324612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Kráľovský pôvod neposkytoval ochranu pred epidémiou.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566928" y="6181344"/>
            <a:ext cx="109728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Ilustračná rekonštrukcia cesty princeznej; nie je to jej historický portrét.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ĽUDSKÉ PRÍBEHY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Dekameron: príbehy rozprávané v tieni moru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11</a:t>
            </a:r>
          </a:p>
        </p:txBody>
      </p:sp>
      <p:pic>
        <p:nvPicPr>
          <p:cNvPr id="9" name="Picture 8" descr="wide_cinematic_highly_detailed_renaissance_pre_r.png"/>
          <p:cNvPicPr>
            <a:picLocks noChangeAspect="1"/>
          </p:cNvPicPr>
          <p:nvPr/>
        </p:nvPicPr>
        <p:blipFill>
          <a:blip r:embed="rId2"/>
          <a:srcRect l="8501" r="8501"/>
          <a:stretch>
            <a:fillRect/>
          </a:stretch>
        </p:blipFill>
        <p:spPr>
          <a:xfrm>
            <a:off x="685800" y="1417320"/>
            <a:ext cx="6675120" cy="452628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01520C2F-A299-E2C6-EA3F-4CCB94204AEE}"/>
              </a:ext>
            </a:extLst>
          </p:cNvPr>
          <p:cNvGrpSpPr/>
          <p:nvPr/>
        </p:nvGrpSpPr>
        <p:grpSpPr>
          <a:xfrm>
            <a:off x="7635240" y="1417320"/>
            <a:ext cx="3840480" cy="4526280"/>
            <a:chOff x="7635240" y="1417320"/>
            <a:chExt cx="3840480" cy="4526280"/>
          </a:xfrm>
        </p:grpSpPr>
        <p:sp>
          <p:nvSpPr>
            <p:cNvPr id="10" name="Rounded Rectangle 9"/>
            <p:cNvSpPr/>
            <p:nvPr/>
          </p:nvSpPr>
          <p:spPr>
            <a:xfrm>
              <a:off x="7635240" y="1417320"/>
              <a:ext cx="3840480" cy="452628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909560" y="1691640"/>
              <a:ext cx="3291840" cy="91358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8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sz="2400" noProof="0" dirty="0" err="1">
                  <a:latin typeface="Aptos" panose="020B0004020202020204" pitchFamily="34" charset="0"/>
                </a:rPr>
                <a:t>Giovanni</a:t>
              </a:r>
              <a:r>
                <a:rPr lang="sk-SK" sz="2400" noProof="0" dirty="0">
                  <a:latin typeface="Aptos" panose="020B0004020202020204" pitchFamily="34" charset="0"/>
                </a:rPr>
                <a:t> </a:t>
              </a:r>
              <a:r>
                <a:rPr lang="sk-SK" sz="2400" noProof="0" dirty="0" err="1">
                  <a:latin typeface="Aptos" panose="020B0004020202020204" pitchFamily="34" charset="0"/>
                </a:rPr>
                <a:t>Boccaccio</a:t>
              </a:r>
              <a:endParaRPr lang="sk-SK" sz="2400" noProof="0" dirty="0">
                <a:latin typeface="Aptos" panose="020B0004020202020204" pitchFamily="34" charset="0"/>
              </a:endParaRPr>
            </a:p>
            <a:p>
              <a:pPr algn="l">
                <a:spcAft>
                  <a:spcPts val="500"/>
                </a:spcAft>
                <a:defRPr sz="18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sz="2400" noProof="0" dirty="0">
                  <a:latin typeface="Aptos" panose="020B0004020202020204" pitchFamily="34" charset="0"/>
                </a:rPr>
                <a:t>okolo 1349–1353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7909560" y="2578608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19872" y="2468880"/>
              <a:ext cx="297180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Sedem žien a traja muži opúšťajú Florenciu zasiahnutú morom.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7909560" y="3474720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119872" y="3364992"/>
              <a:ext cx="297180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Na vidieku si počas desiatich dní rozprávajú sto príbehov.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7909560" y="4370832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119872" y="4261104"/>
              <a:ext cx="297180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Príbehy hovoria o láske, dôvtipe, peniazoch, viere aj ľudských slabostiach.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566928" y="6181344"/>
            <a:ext cx="109728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Ilustračná rekonštrukcia skupiny rozprávačov; nie je historickou ilustráciou z rukopisu.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ĽUDSKÉ PRÍBEHY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Čo nám Dekameron hovorí o stredovekej spoločnosti?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12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9686031-D6D7-728E-F68A-4CF948570DEA}"/>
              </a:ext>
            </a:extLst>
          </p:cNvPr>
          <p:cNvGrpSpPr/>
          <p:nvPr/>
        </p:nvGrpSpPr>
        <p:grpSpPr>
          <a:xfrm>
            <a:off x="6281928" y="1865773"/>
            <a:ext cx="5257800" cy="4178808"/>
            <a:chOff x="5852160" y="1691640"/>
            <a:chExt cx="5257800" cy="4178808"/>
          </a:xfrm>
        </p:grpSpPr>
        <p:sp>
          <p:nvSpPr>
            <p:cNvPr id="10" name="Rounded Rectangle 9"/>
            <p:cNvSpPr/>
            <p:nvPr/>
          </p:nvSpPr>
          <p:spPr>
            <a:xfrm>
              <a:off x="5852160" y="1691640"/>
              <a:ext cx="2468880" cy="155448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852160" y="1691640"/>
              <a:ext cx="73152" cy="1554480"/>
            </a:xfrm>
            <a:prstGeom prst="rect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53328" y="1819656"/>
              <a:ext cx="2103120" cy="32624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4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Strach a neistota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053328" y="2194560"/>
              <a:ext cx="210312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Ľudia reagujú na hrozbu rozdielne.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8595360" y="1691640"/>
              <a:ext cx="2468880" cy="155448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595360" y="1691640"/>
              <a:ext cx="73152" cy="1554480"/>
            </a:xfrm>
            <a:prstGeom prst="rect">
              <a:avLst/>
            </a:prstGeom>
            <a:solidFill>
              <a:srgbClr val="BE9753"/>
            </a:solidFill>
            <a:ln>
              <a:solidFill>
                <a:srgbClr val="BE975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796528" y="1819656"/>
              <a:ext cx="2103120" cy="32624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4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Rozpad väzieb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796528" y="2194560"/>
              <a:ext cx="210312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Niektorí opúšťajú chorých príbuzných.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5852160" y="3657600"/>
              <a:ext cx="2468880" cy="155448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852160" y="3657600"/>
              <a:ext cx="73152" cy="1554480"/>
            </a:xfrm>
            <a:prstGeom prst="rect">
              <a:avLst/>
            </a:prstGeom>
            <a:solidFill>
              <a:srgbClr val="4B7775"/>
            </a:solidFill>
            <a:ln>
              <a:solidFill>
                <a:srgbClr val="4B777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053328" y="3785615"/>
              <a:ext cx="2103120" cy="32624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4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Potreba spoločenstva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053328" y="4160520"/>
              <a:ext cx="210312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Príbehy a pravidlá obnovujú každodennosť.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8595360" y="3657600"/>
              <a:ext cx="2468880" cy="155448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595360" y="3657600"/>
              <a:ext cx="73152" cy="1554480"/>
            </a:xfrm>
            <a:prstGeom prst="rect">
              <a:avLst/>
            </a:prstGeom>
            <a:solidFill>
              <a:srgbClr val="1F2B36"/>
            </a:solidFill>
            <a:ln>
              <a:solidFill>
                <a:srgbClr val="1F2B3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796528" y="3785615"/>
              <a:ext cx="2103120" cy="32624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4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Pestrý svet ľudí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8796528" y="4160520"/>
              <a:ext cx="210312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Láska, humor, obchod, moc aj solidarita.</a:t>
              </a: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897880" y="5486400"/>
              <a:ext cx="5212080" cy="384048"/>
            </a:xfrm>
            <a:prstGeom prst="roundRect">
              <a:avLst>
                <a:gd name="adj" fmla="val 10000"/>
              </a:avLst>
            </a:prstGeom>
            <a:solidFill>
              <a:srgbClr val="1F2B36"/>
            </a:solidFill>
            <a:ln>
              <a:solidFill>
                <a:srgbClr val="1F2B3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6053328" y="5559552"/>
              <a:ext cx="4892040" cy="280077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0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sz="1100" noProof="0" dirty="0">
                  <a:latin typeface="Aptos" panose="020B0004020202020204" pitchFamily="34" charset="0"/>
                </a:rPr>
                <a:t>Štatistika ukazuje rozsah; príbehy približujú ľudský rozmer.</a:t>
              </a:r>
            </a:p>
          </p:txBody>
        </p:sp>
      </p:grpSp>
      <p:pic>
        <p:nvPicPr>
          <p:cNvPr id="28" name="Picture 27" descr="Dekameron. Kompozice inspirovaná souborem novel Giovanniho Boccaccia (Jean Boccace)">
            <a:extLst>
              <a:ext uri="{FF2B5EF4-FFF2-40B4-BE49-F238E27FC236}">
                <a16:creationId xmlns:a16="http://schemas.microsoft.com/office/drawing/2014/main" id="{D94E71B5-62D1-2665-5A12-A2D060AE4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463" y="1736565"/>
            <a:ext cx="5284105" cy="384206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DEMOGRAFIA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26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Čierna smrť v číslach: rozsah katastrofy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6928" y="6510528"/>
            <a:ext cx="3090672" cy="196977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r">
              <a:spcAft>
                <a:spcPts val="4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25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000E2C3-5A23-F8BB-B86A-403537DB925A}"/>
              </a:ext>
            </a:extLst>
          </p:cNvPr>
          <p:cNvGrpSpPr/>
          <p:nvPr/>
        </p:nvGrpSpPr>
        <p:grpSpPr>
          <a:xfrm>
            <a:off x="5735782" y="2167128"/>
            <a:ext cx="5625638" cy="3670698"/>
            <a:chOff x="4800600" y="1463040"/>
            <a:chExt cx="6400800" cy="3886200"/>
          </a:xfrm>
        </p:grpSpPr>
        <p:sp>
          <p:nvSpPr>
            <p:cNvPr id="9" name="TextBox 8"/>
            <p:cNvSpPr txBox="1"/>
            <p:nvPr/>
          </p:nvSpPr>
          <p:spPr>
            <a:xfrm>
              <a:off x="4800600" y="1463040"/>
              <a:ext cx="6309360" cy="38404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20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noProof="0" dirty="0"/>
                <a:t>Európa, približne 1347–1353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00600" y="1901952"/>
              <a:ext cx="6126480" cy="50292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8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Odhady historikov: zomrelo približne 30–50 % obyvateľstva Európy.</a:t>
              </a: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4800600" y="2788920"/>
              <a:ext cx="2011680" cy="132588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73752" y="2999232"/>
              <a:ext cx="1865376" cy="438912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22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noProof="0" dirty="0"/>
                <a:t>30–50 %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910328" y="3502152"/>
              <a:ext cx="1792224" cy="50292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10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noProof="0" dirty="0"/>
                <a:t>odhadovaný podiel obetí v Európe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6995160" y="2788920"/>
              <a:ext cx="2011680" cy="132588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068312" y="2999232"/>
              <a:ext cx="1865376" cy="438912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2200" b="1" i="0">
                  <a:solidFill>
                    <a:srgbClr val="BE9753"/>
                  </a:solidFill>
                  <a:latin typeface="Aptos"/>
                </a:defRPr>
              </a:pPr>
              <a:r>
                <a:rPr lang="sk-SK" noProof="0" dirty="0"/>
                <a:t>~46 %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04888" y="3502152"/>
              <a:ext cx="1792224" cy="50292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10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noProof="0" dirty="0"/>
                <a:t>odhadovaný pokles populácie Anglicka 1348–1351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9189720" y="2788920"/>
              <a:ext cx="2011680" cy="132588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262872" y="2999232"/>
              <a:ext cx="1865376" cy="438912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2200" b="1" i="0">
                  <a:solidFill>
                    <a:srgbClr val="4B7775"/>
                  </a:solidFill>
                  <a:latin typeface="Aptos"/>
                </a:defRPr>
              </a:pPr>
              <a:r>
                <a:rPr lang="sk-SK" noProof="0" dirty="0"/>
                <a:t>Milióny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299448" y="3502152"/>
              <a:ext cx="1792224" cy="50292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10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noProof="0" dirty="0"/>
                <a:t>mŕtvych v priebehu niekoľkých rokov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4800600" y="4434840"/>
              <a:ext cx="6355080" cy="914400"/>
            </a:xfrm>
            <a:prstGeom prst="roundRect">
              <a:avLst>
                <a:gd name="adj" fmla="val 10000"/>
              </a:avLst>
            </a:prstGeom>
            <a:solidFill>
              <a:srgbClr val="F3E2DC"/>
            </a:solidFill>
            <a:ln>
              <a:solidFill>
                <a:srgbClr val="F3E2D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029200" y="4590288"/>
              <a:ext cx="5897880" cy="59436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3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noProof="0" dirty="0"/>
                <a:t>Čísla sú odhady: stredoveké záznamy sú neúplné a úmrtnosť sa výrazne líšila medzi regiónmi.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85800" y="6080760"/>
            <a:ext cx="10881360" cy="228600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Zdroje: </a:t>
            </a:r>
            <a:r>
              <a:rPr lang="sk-SK" noProof="0" dirty="0" err="1"/>
              <a:t>DeWitte</a:t>
            </a:r>
            <a:r>
              <a:rPr lang="sk-SK" noProof="0" dirty="0"/>
              <a:t>, 2011 (PMC); University of </a:t>
            </a:r>
            <a:r>
              <a:rPr lang="sk-SK" noProof="0" dirty="0" err="1"/>
              <a:t>Oxford</a:t>
            </a:r>
            <a:r>
              <a:rPr lang="sk-SK" noProof="0" dirty="0"/>
              <a:t>, </a:t>
            </a:r>
            <a:r>
              <a:rPr lang="sk-SK" noProof="0" dirty="0" err="1"/>
              <a:t>The</a:t>
            </a:r>
            <a:r>
              <a:rPr lang="sk-SK" noProof="0" dirty="0"/>
              <a:t> Black </a:t>
            </a:r>
            <a:r>
              <a:rPr lang="sk-SK" noProof="0" dirty="0" err="1"/>
              <a:t>Death</a:t>
            </a:r>
            <a:r>
              <a:rPr lang="sk-SK" noProof="0" dirty="0"/>
              <a:t> and </a:t>
            </a:r>
            <a:r>
              <a:rPr lang="sk-SK" noProof="0" dirty="0" err="1"/>
              <a:t>European</a:t>
            </a:r>
            <a:r>
              <a:rPr lang="sk-SK" noProof="0" dirty="0"/>
              <a:t> </a:t>
            </a:r>
            <a:r>
              <a:rPr lang="sk-SK" noProof="0" dirty="0" err="1"/>
              <a:t>Expansion</a:t>
            </a:r>
            <a:r>
              <a:rPr lang="sk-SK" noProof="0" dirty="0"/>
              <a:t>; </a:t>
            </a:r>
            <a:r>
              <a:rPr lang="sk-SK" noProof="0" dirty="0" err="1"/>
              <a:t>Jedwab</a:t>
            </a:r>
            <a:r>
              <a:rPr lang="sk-SK" noProof="0" dirty="0"/>
              <a:t>, Johnson &amp; </a:t>
            </a:r>
            <a:r>
              <a:rPr lang="sk-SK" noProof="0" dirty="0" err="1"/>
              <a:t>Koyama</a:t>
            </a:r>
            <a:r>
              <a:rPr lang="sk-SK" noProof="0" dirty="0"/>
              <a:t>, 2022.</a:t>
            </a:r>
          </a:p>
        </p:txBody>
      </p:sp>
      <p:pic>
        <p:nvPicPr>
          <p:cNvPr id="23" name="Picture 22" descr="S obilím doniesli aj mor. Hladomor v Európe mohla spustiť erupcia - Tech SME">
            <a:extLst>
              <a:ext uri="{FF2B5EF4-FFF2-40B4-BE49-F238E27FC236}">
                <a16:creationId xmlns:a16="http://schemas.microsoft.com/office/drawing/2014/main" id="{0FD8A244-493C-2A2A-FB20-A0ECBD2CB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32" y="2430863"/>
            <a:ext cx="4849956" cy="254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119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DEMOGRAFIA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26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Anglicko: demografický otras v priebehu troch rokov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r">
              <a:spcAft>
                <a:spcPts val="4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417320"/>
            <a:ext cx="10607040" cy="411480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7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Ilustračné historické odhady počtu obyvateľov (milióny)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8B3FD3D-A3D8-9D5B-D4EC-FD0B25EC035F}"/>
              </a:ext>
            </a:extLst>
          </p:cNvPr>
          <p:cNvGrpSpPr/>
          <p:nvPr/>
        </p:nvGrpSpPr>
        <p:grpSpPr>
          <a:xfrm>
            <a:off x="8412480" y="5852160"/>
            <a:ext cx="3063240" cy="502920"/>
            <a:chOff x="8362187" y="5052060"/>
            <a:chExt cx="3063240" cy="502920"/>
          </a:xfrm>
        </p:grpSpPr>
        <p:sp>
          <p:nvSpPr>
            <p:cNvPr id="19" name="Rounded Rectangle 18"/>
            <p:cNvSpPr/>
            <p:nvPr/>
          </p:nvSpPr>
          <p:spPr>
            <a:xfrm>
              <a:off x="8362187" y="5052060"/>
              <a:ext cx="3063240" cy="502920"/>
            </a:xfrm>
            <a:prstGeom prst="roundRect">
              <a:avLst>
                <a:gd name="adj" fmla="val 10000"/>
              </a:avLst>
            </a:prstGeom>
            <a:solidFill>
              <a:srgbClr val="DFEBE6"/>
            </a:solidFill>
            <a:ln>
              <a:solidFill>
                <a:srgbClr val="DFEB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8485632" y="5166360"/>
              <a:ext cx="2816352" cy="27432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1200" b="1" i="0">
                  <a:solidFill>
                    <a:srgbClr val="4B7775"/>
                  </a:solidFill>
                  <a:latin typeface="Aptos"/>
                </a:defRPr>
              </a:pPr>
              <a:r>
                <a:rPr lang="sk-SK" noProof="0" dirty="0"/>
                <a:t>Niektoré osady sa vyľudnili.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AC32E3B-6D04-FE03-8C0C-D1AE8F5482B0}"/>
              </a:ext>
            </a:extLst>
          </p:cNvPr>
          <p:cNvGrpSpPr/>
          <p:nvPr/>
        </p:nvGrpSpPr>
        <p:grpSpPr>
          <a:xfrm>
            <a:off x="777241" y="1828801"/>
            <a:ext cx="6673042" cy="4017928"/>
            <a:chOff x="777240" y="1828800"/>
            <a:chExt cx="7178039" cy="4373673"/>
          </a:xfrm>
        </p:grpSpPr>
        <p:sp>
          <p:nvSpPr>
            <p:cNvPr id="9" name="Rectangle 8"/>
            <p:cNvSpPr/>
            <p:nvPr/>
          </p:nvSpPr>
          <p:spPr>
            <a:xfrm>
              <a:off x="1828800" y="2445105"/>
              <a:ext cx="1417320" cy="2721254"/>
            </a:xfrm>
            <a:prstGeom prst="rect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645920" y="2006193"/>
              <a:ext cx="1783080" cy="32004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18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4,8 mil.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737360" y="5276088"/>
              <a:ext cx="1600200" cy="27432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1400" b="1" i="0">
                  <a:solidFill>
                    <a:srgbClr val="696F70"/>
                  </a:solidFill>
                  <a:latin typeface="Aptos"/>
                </a:defRPr>
              </a:pPr>
              <a:r>
                <a:rPr lang="sk-SK" noProof="0" dirty="0"/>
                <a:t>1348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572000" y="3692347"/>
              <a:ext cx="1417320" cy="1474012"/>
            </a:xfrm>
            <a:prstGeom prst="rect">
              <a:avLst/>
            </a:prstGeom>
            <a:solidFill>
              <a:srgbClr val="4B7775"/>
            </a:solidFill>
            <a:ln>
              <a:solidFill>
                <a:srgbClr val="4B777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89120" y="3253435"/>
              <a:ext cx="1783080" cy="32004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18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2,6 mil.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480560" y="5276088"/>
              <a:ext cx="1600200" cy="27432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1400" b="1" i="0">
                  <a:solidFill>
                    <a:srgbClr val="696F70"/>
                  </a:solidFill>
                  <a:latin typeface="Aptos"/>
                </a:defRPr>
              </a:pPr>
              <a:r>
                <a:rPr lang="sk-SK" noProof="0" dirty="0"/>
                <a:t>1351</a:t>
              </a:r>
            </a:p>
          </p:txBody>
        </p:sp>
        <p:cxnSp>
          <p:nvCxnSpPr>
            <p:cNvPr id="15" name="Connector 14"/>
            <p:cNvCxnSpPr/>
            <p:nvPr/>
          </p:nvCxnSpPr>
          <p:spPr>
            <a:xfrm>
              <a:off x="1188720" y="5166360"/>
              <a:ext cx="6766559" cy="0"/>
            </a:xfrm>
            <a:prstGeom prst="line">
              <a:avLst/>
            </a:prstGeom>
            <a:ln w="16510">
              <a:solidFill>
                <a:srgbClr val="E2DBCD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or 15"/>
            <p:cNvCxnSpPr/>
            <p:nvPr/>
          </p:nvCxnSpPr>
          <p:spPr>
            <a:xfrm>
              <a:off x="3337560" y="2331720"/>
              <a:ext cx="1097280" cy="777240"/>
            </a:xfrm>
            <a:prstGeom prst="line">
              <a:avLst/>
            </a:prstGeom>
            <a:ln w="38100">
              <a:solidFill>
                <a:srgbClr val="BE975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3063240" y="1828800"/>
              <a:ext cx="2103120" cy="32004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18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noProof="0" dirty="0"/>
                <a:t>≈ −46 %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77240" y="5586023"/>
              <a:ext cx="7026333" cy="616450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900" b="0" i="1">
                  <a:solidFill>
                    <a:srgbClr val="696F70"/>
                  </a:solidFill>
                  <a:latin typeface="Aptos"/>
                </a:defRPr>
              </a:pPr>
              <a:r>
                <a:rPr lang="sk-SK" sz="1600" noProof="0" dirty="0"/>
                <a:t>Odhady pre Anglicko: približne 4,8 mil. v roku 1348 a 2,6 mil. v roku 1351. Neznamená to vyhynutie krajiny; išlo o prudký populačný prepad.</a:t>
              </a: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77240" y="6172199"/>
            <a:ext cx="5872942" cy="196977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Zdroj: University of </a:t>
            </a:r>
            <a:r>
              <a:rPr lang="sk-SK" noProof="0" dirty="0" err="1"/>
              <a:t>Oxford</a:t>
            </a:r>
            <a:r>
              <a:rPr lang="sk-SK" noProof="0" dirty="0"/>
              <a:t>, </a:t>
            </a:r>
            <a:r>
              <a:rPr lang="sk-SK" noProof="0" dirty="0" err="1"/>
              <a:t>The</a:t>
            </a:r>
            <a:r>
              <a:rPr lang="sk-SK" noProof="0" dirty="0"/>
              <a:t> Black </a:t>
            </a:r>
            <a:r>
              <a:rPr lang="sk-SK" noProof="0" dirty="0" err="1"/>
              <a:t>Death</a:t>
            </a:r>
            <a:r>
              <a:rPr lang="sk-SK" noProof="0" dirty="0"/>
              <a:t> and </a:t>
            </a:r>
            <a:r>
              <a:rPr lang="sk-SK" noProof="0" dirty="0" err="1"/>
              <a:t>European</a:t>
            </a:r>
            <a:r>
              <a:rPr lang="sk-SK" noProof="0" dirty="0"/>
              <a:t> </a:t>
            </a:r>
            <a:r>
              <a:rPr lang="sk-SK" noProof="0" dirty="0" err="1"/>
              <a:t>Expansion</a:t>
            </a:r>
            <a:r>
              <a:rPr lang="sk-SK" noProof="0" dirty="0"/>
              <a:t>; </a:t>
            </a:r>
            <a:r>
              <a:rPr lang="sk-SK" noProof="0" dirty="0" err="1"/>
              <a:t>Broadberry</a:t>
            </a:r>
            <a:r>
              <a:rPr lang="sk-SK" noProof="0" dirty="0"/>
              <a:t> et al. (2015), ako sumarizuje </a:t>
            </a:r>
            <a:r>
              <a:rPr lang="sk-SK" noProof="0" dirty="0" err="1"/>
              <a:t>Oxford</a:t>
            </a:r>
            <a:r>
              <a:rPr lang="sk-SK" noProof="0" dirty="0"/>
              <a:t> </a:t>
            </a:r>
            <a:r>
              <a:rPr lang="sk-SK" noProof="0" dirty="0" err="1"/>
              <a:t>Academic</a:t>
            </a:r>
            <a:r>
              <a:rPr lang="sk-SK" noProof="0" dirty="0"/>
              <a:t>.</a:t>
            </a:r>
          </a:p>
        </p:txBody>
      </p:sp>
      <p:pic>
        <p:nvPicPr>
          <p:cNvPr id="23" name="Picture 22" descr="HISTORIE: Morová epidemie v letech 1665/1666 - Neviditelný pes">
            <a:extLst>
              <a:ext uri="{FF2B5EF4-FFF2-40B4-BE49-F238E27FC236}">
                <a16:creationId xmlns:a16="http://schemas.microsoft.com/office/drawing/2014/main" id="{71BACB4D-344D-8F18-AA44-0DF53E407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8768" y="1828800"/>
            <a:ext cx="2733509" cy="3809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3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DÔSLEDKY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26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Keď chýbali ľudia: hospodárske a spoločenské dôsledky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3880" y="989630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r">
              <a:spcAft>
                <a:spcPts val="4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27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80B4E97-2860-CE47-723A-49F16D252A94}"/>
              </a:ext>
            </a:extLst>
          </p:cNvPr>
          <p:cNvGrpSpPr/>
          <p:nvPr/>
        </p:nvGrpSpPr>
        <p:grpSpPr>
          <a:xfrm>
            <a:off x="4892040" y="1444752"/>
            <a:ext cx="6355080" cy="4096512"/>
            <a:chOff x="4892040" y="1444752"/>
            <a:chExt cx="6355080" cy="4096512"/>
          </a:xfrm>
        </p:grpSpPr>
        <p:sp>
          <p:nvSpPr>
            <p:cNvPr id="9" name="Rounded Rectangle 8"/>
            <p:cNvSpPr/>
            <p:nvPr/>
          </p:nvSpPr>
          <p:spPr>
            <a:xfrm>
              <a:off x="4892040" y="1444752"/>
              <a:ext cx="635508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892040" y="1444752"/>
              <a:ext cx="73152" cy="914400"/>
            </a:xfrm>
            <a:prstGeom prst="rect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74920" y="1554480"/>
              <a:ext cx="6035040" cy="32008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/>
                <a:t>Nedostatok pracovnej sily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74920" y="1920240"/>
              <a:ext cx="6035040" cy="32008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Niektoré polia zostali neobrobené; opustené boli aj časti sídiel.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892040" y="2505456"/>
              <a:ext cx="635508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4892040" y="2505456"/>
              <a:ext cx="73152" cy="914400"/>
            </a:xfrm>
            <a:prstGeom prst="rect">
              <a:avLst/>
            </a:prstGeom>
            <a:solidFill>
              <a:srgbClr val="BE9753"/>
            </a:solidFill>
            <a:ln>
              <a:solidFill>
                <a:srgbClr val="BE975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74920" y="2615184"/>
              <a:ext cx="6035040" cy="32008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/>
                <a:t>Vyššia vyjednávacia sila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074920" y="2980944"/>
              <a:ext cx="6035040" cy="32008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Preživší pracovníci mohli žiadať vyššie mzdy a lepšie podmienky.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892040" y="3566160"/>
              <a:ext cx="635508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892040" y="3566160"/>
              <a:ext cx="73152" cy="914400"/>
            </a:xfrm>
            <a:prstGeom prst="rect">
              <a:avLst/>
            </a:prstGeom>
            <a:solidFill>
              <a:srgbClr val="4B7775"/>
            </a:solidFill>
            <a:ln>
              <a:solidFill>
                <a:srgbClr val="4B777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74920" y="3675887"/>
              <a:ext cx="6035040" cy="32008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/>
                <a:t>Premena vlastníctva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88636" y="3968794"/>
              <a:ext cx="6035040" cy="566309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Menil sa prenájom pôdy, dedenie majetku aj využívanie opustených pozemkov.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4892040" y="4626864"/>
              <a:ext cx="6355080" cy="91440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4892040" y="4626864"/>
              <a:ext cx="73152" cy="914400"/>
            </a:xfrm>
            <a:prstGeom prst="rect">
              <a:avLst/>
            </a:prstGeom>
            <a:solidFill>
              <a:srgbClr val="1F2B36"/>
            </a:solidFill>
            <a:ln>
              <a:solidFill>
                <a:srgbClr val="1F2B3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5074920" y="4736592"/>
              <a:ext cx="6035040" cy="32008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/>
                <a:t>Dlhé doznievanie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074920" y="5102352"/>
              <a:ext cx="6035040" cy="32008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Opakované epidémie brzdili obnovu populácie ešte celé generácie.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808952" y="5673357"/>
            <a:ext cx="10122285" cy="689420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900" b="0" i="1">
                <a:solidFill>
                  <a:srgbClr val="696F70"/>
                </a:solidFill>
                <a:latin typeface="Aptos"/>
              </a:defRPr>
            </a:pPr>
            <a:r>
              <a:rPr lang="sk-SK" sz="2000" noProof="0" dirty="0"/>
              <a:t>Dôsledky neboli všade rovnaké: záviseli od miestnych inštitúcií, vlastníckych vzťahov a ďalších kríz</a:t>
            </a:r>
            <a:r>
              <a:rPr lang="sk-SK" noProof="0" dirty="0"/>
              <a:t>.</a:t>
            </a:r>
          </a:p>
        </p:txBody>
      </p:sp>
      <p:pic>
        <p:nvPicPr>
          <p:cNvPr id="27" name="Picture 26" descr="Dôsledky jednej pandémie | Spoločnosť | .týždeň - iný pohľad na spoločnosť">
            <a:extLst>
              <a:ext uri="{FF2B5EF4-FFF2-40B4-BE49-F238E27FC236}">
                <a16:creationId xmlns:a16="http://schemas.microsoft.com/office/drawing/2014/main" id="{945D5E83-9558-2509-2E79-23EC3533E3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26" y="1993829"/>
            <a:ext cx="4229862" cy="30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983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DÔSLEDKY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26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Politické dôsledky: panovníci, šľachta a roľníci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r">
              <a:spcAft>
                <a:spcPts val="4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28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417320"/>
            <a:ext cx="3886200" cy="452628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2A31ECE6-1DED-8B1E-8D71-FEBB10DC1649}"/>
              </a:ext>
            </a:extLst>
          </p:cNvPr>
          <p:cNvGrpSpPr/>
          <p:nvPr/>
        </p:nvGrpSpPr>
        <p:grpSpPr>
          <a:xfrm>
            <a:off x="4839462" y="1463039"/>
            <a:ext cx="6544818" cy="4411980"/>
            <a:chOff x="4839462" y="1463039"/>
            <a:chExt cx="6544818" cy="4411980"/>
          </a:xfrm>
        </p:grpSpPr>
        <p:sp>
          <p:nvSpPr>
            <p:cNvPr id="9" name="Rounded Rectangle 8"/>
            <p:cNvSpPr/>
            <p:nvPr/>
          </p:nvSpPr>
          <p:spPr>
            <a:xfrm>
              <a:off x="4892040" y="1463039"/>
              <a:ext cx="2926080" cy="1667719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892040" y="1463039"/>
              <a:ext cx="45720" cy="1667721"/>
            </a:xfrm>
            <a:prstGeom prst="rect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074920" y="1572768"/>
              <a:ext cx="2606040" cy="32008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Štát zasahuje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074920" y="1938528"/>
              <a:ext cx="2606040" cy="1151084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>
                  <a:latin typeface="Aptos" panose="020B0004020202020204" pitchFamily="34" charset="0"/>
                </a:rPr>
                <a:t>Anglicko prijalo nariadenie o robotníkoch (1349) a zákon o robotníkoch (1351), aby obmedzilo rast miezd a mobilitu pracovnej sily.</a:t>
              </a: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8046720" y="1463039"/>
              <a:ext cx="3337560" cy="1667709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046720" y="1463040"/>
              <a:ext cx="73152" cy="1234440"/>
            </a:xfrm>
            <a:prstGeom prst="rect">
              <a:avLst/>
            </a:prstGeom>
            <a:solidFill>
              <a:srgbClr val="BE9753"/>
            </a:solidFill>
            <a:ln>
              <a:solidFill>
                <a:srgbClr val="BE975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8229600" y="1572768"/>
              <a:ext cx="3017520" cy="32008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Odpor a napätie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229600" y="1938528"/>
              <a:ext cx="3017520" cy="935641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>
                  <a:latin typeface="Aptos" panose="020B0004020202020204" pitchFamily="34" charset="0"/>
                </a:rPr>
                <a:t>Pokusy udržať staré povinnosti vyvolávali konflikty. V Anglicku sa napätie pridalo k príčinám roľníckeho povstania roku 1381.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4839462" y="3451330"/>
              <a:ext cx="2926080" cy="123444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866894" y="3479292"/>
              <a:ext cx="73152" cy="1234440"/>
            </a:xfrm>
            <a:prstGeom prst="rect">
              <a:avLst/>
            </a:prstGeom>
            <a:solidFill>
              <a:srgbClr val="4B7775"/>
            </a:solidFill>
            <a:ln>
              <a:solidFill>
                <a:srgbClr val="4B777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061204" y="3479292"/>
              <a:ext cx="2606040" cy="32008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Západná Európa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061204" y="3766268"/>
              <a:ext cx="2606040" cy="935641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>
                  <a:latin typeface="Aptos" panose="020B0004020202020204" pitchFamily="34" charset="0"/>
                </a:rPr>
                <a:t>V mnohých oblastiach postupne slablo nevoľníctvo; pracovná sila získala väčšiu vyjednávaciu silu.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7955280" y="3467468"/>
              <a:ext cx="3291840" cy="1465713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955280" y="3494627"/>
              <a:ext cx="73152" cy="1234440"/>
            </a:xfrm>
            <a:prstGeom prst="rect">
              <a:avLst/>
            </a:prstGeom>
            <a:solidFill>
              <a:srgbClr val="1F2B36"/>
            </a:solidFill>
            <a:ln>
              <a:solidFill>
                <a:srgbClr val="1F2B3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8138160" y="3604355"/>
              <a:ext cx="3017520" cy="320088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Východná Európa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138160" y="3970115"/>
              <a:ext cx="3017520" cy="935641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l">
                <a:spcAft>
                  <a:spcPts val="4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>
                  <a:latin typeface="Aptos" panose="020B0004020202020204" pitchFamily="34" charset="0"/>
                </a:rPr>
                <a:t>Vývoj nebol rovnaký: v časti východnej Európy sa v nasledujúcich storočiach poddanské väzby naopak posilnili.</a:t>
              </a:r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4892040" y="5006339"/>
              <a:ext cx="6492240" cy="868680"/>
            </a:xfrm>
            <a:prstGeom prst="roundRect">
              <a:avLst>
                <a:gd name="adj" fmla="val 10000"/>
              </a:avLst>
            </a:prstGeom>
            <a:solidFill>
              <a:srgbClr val="F3E2DC"/>
            </a:solidFill>
            <a:ln>
              <a:solidFill>
                <a:srgbClr val="F3E2D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000" noProof="0" dirty="0">
                <a:latin typeface="Aptos" panose="020B00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097780" y="5218472"/>
              <a:ext cx="6080760" cy="504754"/>
            </a:xfrm>
            <a:prstGeom prst="rect">
              <a:avLst/>
            </a:prstGeom>
            <a:noFill/>
          </p:spPr>
          <p:txBody>
            <a:bodyPr wrap="square" lIns="54864" tIns="36576" rIns="54864" bIns="36576">
              <a:spAutoFit/>
            </a:bodyPr>
            <a:lstStyle/>
            <a:p>
              <a:pPr algn="ctr">
                <a:spcAft>
                  <a:spcPts val="400"/>
                </a:spcAft>
                <a:defRPr sz="13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sz="1400" noProof="0" dirty="0">
                  <a:latin typeface="Aptos" panose="020B0004020202020204" pitchFamily="34" charset="0"/>
                </a:rPr>
                <a:t>Mor sám osebe nezvrhol monarchie, ale zmenil rovnováhu medzi prácou, pôdou, majetkom a politickou mocou.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77240" y="6080760"/>
            <a:ext cx="10698480" cy="228600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Zdroje: </a:t>
            </a:r>
            <a:r>
              <a:rPr lang="sk-SK" noProof="0" dirty="0" err="1"/>
              <a:t>Cohn</a:t>
            </a:r>
            <a:r>
              <a:rPr lang="sk-SK" noProof="0" dirty="0"/>
              <a:t> (2007); </a:t>
            </a:r>
            <a:r>
              <a:rPr lang="sk-SK" noProof="0" dirty="0" err="1"/>
              <a:t>Jedwab</a:t>
            </a:r>
            <a:r>
              <a:rPr lang="sk-SK" noProof="0" dirty="0"/>
              <a:t>, Johnson &amp; </a:t>
            </a:r>
            <a:r>
              <a:rPr lang="sk-SK" noProof="0" dirty="0" err="1"/>
              <a:t>Koyama</a:t>
            </a:r>
            <a:r>
              <a:rPr lang="sk-SK" noProof="0" dirty="0"/>
              <a:t> (2022); </a:t>
            </a:r>
            <a:r>
              <a:rPr lang="sk-SK" noProof="0" dirty="0" err="1"/>
              <a:t>Peters</a:t>
            </a:r>
            <a:r>
              <a:rPr lang="sk-SK" noProof="0" dirty="0"/>
              <a:t> (2023); </a:t>
            </a:r>
            <a:r>
              <a:rPr lang="sk-SK" noProof="0" dirty="0" err="1"/>
              <a:t>Oxford</a:t>
            </a:r>
            <a:r>
              <a:rPr lang="sk-SK" noProof="0" dirty="0"/>
              <a:t> </a:t>
            </a:r>
            <a:r>
              <a:rPr lang="sk-SK" noProof="0" dirty="0" err="1"/>
              <a:t>Scholarship</a:t>
            </a:r>
            <a:r>
              <a:rPr lang="sk-SK" noProof="0" dirty="0"/>
              <a:t> Online, </a:t>
            </a:r>
            <a:r>
              <a:rPr lang="sk-SK" noProof="0" dirty="0" err="1"/>
              <a:t>After</a:t>
            </a:r>
            <a:r>
              <a:rPr lang="sk-SK" noProof="0" dirty="0"/>
              <a:t> </a:t>
            </a:r>
            <a:r>
              <a:rPr lang="sk-SK" noProof="0" dirty="0" err="1"/>
              <a:t>the</a:t>
            </a:r>
            <a:r>
              <a:rPr lang="sk-SK" noProof="0" dirty="0"/>
              <a:t> Black </a:t>
            </a:r>
            <a:r>
              <a:rPr lang="sk-SK" noProof="0" dirty="0" err="1"/>
              <a:t>Death</a:t>
            </a:r>
            <a:r>
              <a:rPr lang="sk-SK" noProof="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36996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DÔSLEDKY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26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Vyľudnili sa celé krajiny? Presnejšie je hovoriť o regiónoch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r">
              <a:spcAft>
                <a:spcPts val="4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0760" y="1508760"/>
            <a:ext cx="5074920" cy="44319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800" b="1" i="0">
                <a:solidFill>
                  <a:srgbClr val="8F3331"/>
                </a:solidFill>
                <a:latin typeface="Aptos"/>
              </a:defRPr>
            </a:pPr>
            <a:r>
              <a:rPr lang="sk-SK" sz="2400" noProof="0" dirty="0">
                <a:latin typeface="Aptos" panose="020B0004020202020204" pitchFamily="34" charset="0"/>
              </a:rPr>
              <a:t>Čo môžeme povedať zodpovedne?</a:t>
            </a:r>
          </a:p>
        </p:txBody>
      </p:sp>
      <p:sp>
        <p:nvSpPr>
          <p:cNvPr id="10" name="Oval 9"/>
          <p:cNvSpPr/>
          <p:nvPr/>
        </p:nvSpPr>
        <p:spPr>
          <a:xfrm>
            <a:off x="6144768" y="2240280"/>
            <a:ext cx="100584" cy="100584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400" noProof="0" dirty="0">
              <a:latin typeface="Aptos" panose="020B00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82512" y="2148840"/>
            <a:ext cx="4800600" cy="566309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>
                <a:latin typeface="Aptos" panose="020B0004020202020204" pitchFamily="34" charset="0"/>
              </a:rPr>
              <a:t>V niektorých oblastiach zomrela približne tretina až polovica obyvateľov, miestami aj viac.</a:t>
            </a:r>
          </a:p>
        </p:txBody>
      </p:sp>
      <p:sp>
        <p:nvSpPr>
          <p:cNvPr id="12" name="Oval 11"/>
          <p:cNvSpPr/>
          <p:nvPr/>
        </p:nvSpPr>
        <p:spPr>
          <a:xfrm>
            <a:off x="6144768" y="3072384"/>
            <a:ext cx="100584" cy="100584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400" noProof="0" dirty="0">
              <a:latin typeface="Aptos" panose="020B00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82512" y="2980944"/>
            <a:ext cx="4800600" cy="566309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>
                <a:latin typeface="Aptos" panose="020B0004020202020204" pitchFamily="34" charset="0"/>
              </a:rPr>
              <a:t>Niektoré dediny a osady boli opustené alebo sa už neobnovili v pôvodnej podobe.</a:t>
            </a:r>
          </a:p>
        </p:txBody>
      </p:sp>
      <p:sp>
        <p:nvSpPr>
          <p:cNvPr id="14" name="Oval 13"/>
          <p:cNvSpPr/>
          <p:nvPr/>
        </p:nvSpPr>
        <p:spPr>
          <a:xfrm>
            <a:off x="6144768" y="3904487"/>
            <a:ext cx="100584" cy="100584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400" noProof="0" dirty="0">
              <a:latin typeface="Aptos" panose="020B00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82512" y="3813048"/>
            <a:ext cx="4800600" cy="566309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>
                <a:latin typeface="Aptos" panose="020B0004020202020204" pitchFamily="34" charset="0"/>
              </a:rPr>
              <a:t>Celé štáty nezmizli; ich obyvateľstvo, hospodárstvo a mocenské vzťahy sa však zásadne zmenili.</a:t>
            </a:r>
          </a:p>
        </p:txBody>
      </p:sp>
      <p:sp>
        <p:nvSpPr>
          <p:cNvPr id="16" name="Oval 15"/>
          <p:cNvSpPr/>
          <p:nvPr/>
        </p:nvSpPr>
        <p:spPr>
          <a:xfrm>
            <a:off x="6144768" y="4736592"/>
            <a:ext cx="100584" cy="100584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400" noProof="0" dirty="0">
              <a:latin typeface="Aptos" panose="020B00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82512" y="4645152"/>
            <a:ext cx="4800600" cy="566309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>
                <a:latin typeface="Aptos" panose="020B0004020202020204" pitchFamily="34" charset="0"/>
              </a:rPr>
              <a:t>Opakované vlny moru v ďalších storočiach prehlbovali miestne demografické straty.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26480" y="5486400"/>
            <a:ext cx="5074920" cy="384048"/>
          </a:xfrm>
          <a:prstGeom prst="roundRect">
            <a:avLst>
              <a:gd name="adj" fmla="val 10000"/>
            </a:avLst>
          </a:prstGeom>
          <a:solidFill>
            <a:srgbClr val="1F2B36"/>
          </a:solidFill>
          <a:ln>
            <a:solidFill>
              <a:srgbClr val="1F2B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sz="2400" noProof="0" dirty="0">
              <a:latin typeface="Aptos" panose="020B00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36208" y="5559552"/>
            <a:ext cx="4846320" cy="289310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ctr">
              <a:spcAft>
                <a:spcPts val="400"/>
              </a:spcAft>
              <a:defRPr sz="1100" b="1" i="0">
                <a:solidFill>
                  <a:srgbClr val="FFFFFF"/>
                </a:solidFill>
                <a:latin typeface="Aptos"/>
              </a:defRPr>
            </a:pPr>
            <a:r>
              <a:rPr lang="sk-SK" sz="1400" noProof="0" dirty="0">
                <a:latin typeface="Aptos" panose="020B0004020202020204" pitchFamily="34" charset="0"/>
              </a:rPr>
              <a:t>Rozlišujme miestne vyľudnenie a zánik štátu.</a:t>
            </a:r>
          </a:p>
        </p:txBody>
      </p:sp>
      <p:pic>
        <p:nvPicPr>
          <p:cNvPr id="21" name="Picture 20" descr="Boj s epidémiami naprieč dejinami Európy - Púchovské Noviny">
            <a:extLst>
              <a:ext uri="{FF2B5EF4-FFF2-40B4-BE49-F238E27FC236}">
                <a16:creationId xmlns:a16="http://schemas.microsoft.com/office/drawing/2014/main" id="{5BAFF1E3-27CE-1165-2CC7-18DF401F3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104" y="1725774"/>
            <a:ext cx="4668584" cy="4062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889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SLOVENSKO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Mor na území dnešného Slovenska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13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1E347BD-FFC9-0829-9CCB-8A8249A32DA7}"/>
              </a:ext>
            </a:extLst>
          </p:cNvPr>
          <p:cNvGrpSpPr/>
          <p:nvPr/>
        </p:nvGrpSpPr>
        <p:grpSpPr>
          <a:xfrm>
            <a:off x="6812280" y="1417320"/>
            <a:ext cx="4663440" cy="4526280"/>
            <a:chOff x="6812280" y="1417320"/>
            <a:chExt cx="4663440" cy="4526280"/>
          </a:xfrm>
        </p:grpSpPr>
        <p:sp>
          <p:nvSpPr>
            <p:cNvPr id="10" name="Rounded Rectangle 9"/>
            <p:cNvSpPr/>
            <p:nvPr/>
          </p:nvSpPr>
          <p:spPr>
            <a:xfrm>
              <a:off x="6812280" y="1417320"/>
              <a:ext cx="4663440" cy="452628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86600" y="1691640"/>
              <a:ext cx="4069080" cy="387798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8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Epidémie aj v našich mestách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7086600" y="2441448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96912" y="2331720"/>
              <a:ext cx="3703320" cy="541687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>
                  <a:latin typeface="Aptos" panose="020B0004020202020204" pitchFamily="34" charset="0"/>
                </a:rPr>
                <a:t>Územie dnešného Slovenska bolo súčasťou Uhorského kráľovstva.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7086600" y="3209544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296912" y="3099815"/>
              <a:ext cx="3703320" cy="541687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>
                  <a:latin typeface="Aptos" panose="020B0004020202020204" pitchFamily="34" charset="0"/>
                </a:rPr>
                <a:t>Mor sa šíril obchodnými cestami a s pohybom ľudí a vojsk.</a:t>
              </a:r>
            </a:p>
          </p:txBody>
        </p:sp>
        <p:sp>
          <p:nvSpPr>
            <p:cNvPr id="16" name="Oval 15"/>
            <p:cNvSpPr/>
            <p:nvPr/>
          </p:nvSpPr>
          <p:spPr>
            <a:xfrm>
              <a:off x="7086600" y="3977639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96912" y="3867911"/>
              <a:ext cx="3703320" cy="541687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>
                  <a:latin typeface="Aptos" panose="020B0004020202020204" pitchFamily="34" charset="0"/>
                </a:rPr>
                <a:t>Opakované epidémie zasahovali mestá aj vidiecke oblasti.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7086600" y="4745736"/>
              <a:ext cx="91440" cy="9144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1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296912" y="4636007"/>
              <a:ext cx="3703320" cy="541687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>
                  <a:latin typeface="Aptos" panose="020B0004020202020204" pitchFamily="34" charset="0"/>
                </a:rPr>
                <a:t>Začiatok 18. storočia priniesol mimoriadne ničivé vlny.</a:t>
              </a:r>
            </a:p>
          </p:txBody>
        </p:sp>
      </p:grpSp>
      <p:pic>
        <p:nvPicPr>
          <p:cNvPr id="22" name="Picture 21" descr="FOTO Stĺpy smrti: Mor kruto zabíjal Slovákov, ale Slovensku zanechal  nádherné pamiatky!">
            <a:extLst>
              <a:ext uri="{FF2B5EF4-FFF2-40B4-BE49-F238E27FC236}">
                <a16:creationId xmlns:a16="http://schemas.microsoft.com/office/drawing/2014/main" id="{F8E09D6F-48AD-D413-694B-C0AE5605B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937" y="1456653"/>
            <a:ext cx="3316648" cy="4422197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SLOVENSKO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Roky 1709–1710: morová katastrofa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14</a:t>
            </a:r>
          </a:p>
        </p:txBody>
      </p:sp>
      <p:pic>
        <p:nvPicPr>
          <p:cNvPr id="9" name="Picture 8" descr="a_wide_high_resolution_realistic_photograph_of_a.png"/>
          <p:cNvPicPr>
            <a:picLocks noChangeAspect="1"/>
          </p:cNvPicPr>
          <p:nvPr/>
        </p:nvPicPr>
        <p:blipFill>
          <a:blip r:embed="rId2"/>
          <a:srcRect l="24418" r="24418"/>
          <a:stretch>
            <a:fillRect/>
          </a:stretch>
        </p:blipFill>
        <p:spPr>
          <a:xfrm>
            <a:off x="685800" y="1417320"/>
            <a:ext cx="4114800" cy="452628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3537931-C9FC-50A9-EE50-7EC2609DBE41}"/>
              </a:ext>
            </a:extLst>
          </p:cNvPr>
          <p:cNvGrpSpPr/>
          <p:nvPr/>
        </p:nvGrpSpPr>
        <p:grpSpPr>
          <a:xfrm>
            <a:off x="5074920" y="1508760"/>
            <a:ext cx="6309360" cy="4060341"/>
            <a:chOff x="5074920" y="1508760"/>
            <a:chExt cx="6309360" cy="4060341"/>
          </a:xfrm>
        </p:grpSpPr>
        <p:sp>
          <p:nvSpPr>
            <p:cNvPr id="10" name="Rounded Rectangle 9"/>
            <p:cNvSpPr/>
            <p:nvPr/>
          </p:nvSpPr>
          <p:spPr>
            <a:xfrm>
              <a:off x="5074920" y="1508760"/>
              <a:ext cx="2926080" cy="196596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74920" y="1508760"/>
              <a:ext cx="73152" cy="1965960"/>
            </a:xfrm>
            <a:prstGeom prst="rect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76088" y="1636776"/>
              <a:ext cx="256032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6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Košice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276088" y="2011680"/>
              <a:ext cx="2560320" cy="1095685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Epidémia si vyžiadala veľké straty. Mestské opatrenia zahŕňali kontrolu vstupov a obmedzenia trhov.</a:t>
              </a: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8229600" y="1508760"/>
              <a:ext cx="3154680" cy="196596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229600" y="1508760"/>
              <a:ext cx="73152" cy="1965960"/>
            </a:xfrm>
            <a:prstGeom prst="rect">
              <a:avLst/>
            </a:prstGeom>
            <a:solidFill>
              <a:srgbClr val="4B7775"/>
            </a:solidFill>
            <a:ln>
              <a:solidFill>
                <a:srgbClr val="4B777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430768" y="1636776"/>
              <a:ext cx="278892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6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Banská Štiavnica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430768" y="2011680"/>
              <a:ext cx="2788920" cy="1095685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Mor vážne zasiahol banské mesto. Spomienku na epidémiu uchováva aj jeho historické centrum.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5074920" y="3794760"/>
              <a:ext cx="6309360" cy="1097280"/>
            </a:xfrm>
            <a:prstGeom prst="roundRect">
              <a:avLst>
                <a:gd name="adj" fmla="val 10000"/>
              </a:avLst>
            </a:prstGeom>
            <a:solidFill>
              <a:srgbClr val="DFEBE6"/>
            </a:solidFill>
            <a:ln>
              <a:solidFill>
                <a:srgbClr val="DFEBE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2400" noProof="0" dirty="0">
                <a:latin typeface="Aptos" panose="020B00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03520" y="4041648"/>
              <a:ext cx="5852160" cy="63402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7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>
                  <a:latin typeface="Aptos" panose="020B0004020202020204" pitchFamily="34" charset="0"/>
                </a:rPr>
                <a:t>Epidémia bola zdravotnou, sociálnou aj hospodárskou krízou.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166360" y="5212080"/>
              <a:ext cx="603504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1">
                  <a:solidFill>
                    <a:srgbClr val="696F70"/>
                  </a:solidFill>
                  <a:latin typeface="Aptos"/>
                </a:defRPr>
              </a:pPr>
              <a:r>
                <a:rPr lang="sk-SK" sz="1600" noProof="0" dirty="0">
                  <a:latin typeface="Aptos" panose="020B0004020202020204" pitchFamily="34" charset="0"/>
                </a:rPr>
                <a:t>Presné počty obetí sa v historických prameňoch líšia.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SLOVENSKO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Trnava: mor, tradícia a kolektívna pamäť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629400" y="1417320"/>
            <a:ext cx="4846320" cy="4526280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6903720" y="1691640"/>
            <a:ext cx="4206240" cy="5486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8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Rok 1710 v trnavskej tradícii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03720" y="2423160"/>
            <a:ext cx="4160520" cy="15544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6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Miestna tradícia spája morovú epidémiu s procesiou a úctou k milostivému obrazu Panny Márie Trnavskej.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903720" y="4251960"/>
            <a:ext cx="4160520" cy="1051560"/>
          </a:xfrm>
          <a:prstGeom prst="roundRect">
            <a:avLst>
              <a:gd name="adj" fmla="val 10000"/>
            </a:avLst>
          </a:prstGeom>
          <a:solidFill>
            <a:srgbClr val="DFEBE6"/>
          </a:solidFill>
          <a:ln>
            <a:solidFill>
              <a:srgbClr val="DFEB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4" name="TextBox 13"/>
          <p:cNvSpPr txBox="1"/>
          <p:nvPr/>
        </p:nvSpPr>
        <p:spPr>
          <a:xfrm>
            <a:off x="7114032" y="4453128"/>
            <a:ext cx="3749039" cy="65836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300" b="1" i="0">
                <a:solidFill>
                  <a:srgbClr val="4B7775"/>
                </a:solidFill>
                <a:latin typeface="Aptos"/>
              </a:defRPr>
            </a:pPr>
            <a:r>
              <a:rPr lang="sk-SK" noProof="0" dirty="0"/>
              <a:t>Náboženskú tradíciu odlišujme od medicínskeho vysvetlenia ústupu epidémie.</a:t>
            </a:r>
          </a:p>
        </p:txBody>
      </p:sp>
      <p:pic>
        <p:nvPicPr>
          <p:cNvPr id="18" name="Picture 17" descr="Trnava - morový sloup">
            <a:extLst>
              <a:ext uri="{FF2B5EF4-FFF2-40B4-BE49-F238E27FC236}">
                <a16:creationId xmlns:a16="http://schemas.microsoft.com/office/drawing/2014/main" id="{9156A210-8C30-75E2-2B0D-CABC3DB60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7979" y="1278287"/>
            <a:ext cx="3420598" cy="515908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SLOVENSKO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Morové stĺpy: kamenné pamätníky strachu a nádeje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16</a:t>
            </a:r>
          </a:p>
        </p:txBody>
      </p:sp>
      <p:pic>
        <p:nvPicPr>
          <p:cNvPr id="9" name="Picture 8" descr="a_wide_high_resolution_realistic_photograph_of_a.png"/>
          <p:cNvPicPr>
            <a:picLocks noChangeAspect="1"/>
          </p:cNvPicPr>
          <p:nvPr/>
        </p:nvPicPr>
        <p:blipFill>
          <a:blip r:embed="rId2"/>
          <a:srcRect l="9638" r="9638"/>
          <a:stretch>
            <a:fillRect/>
          </a:stretch>
        </p:blipFill>
        <p:spPr>
          <a:xfrm>
            <a:off x="685800" y="1417320"/>
            <a:ext cx="6492240" cy="45262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7406640" y="1417320"/>
            <a:ext cx="4069080" cy="4526280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K" dirty="0"/>
              <a:t>morový stĺp na Námestí sv. Mikuláša</a:t>
            </a:r>
            <a:endParaRPr lang="sk-SK" sz="2000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7726680" y="1673353"/>
            <a:ext cx="3429000" cy="5029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Pamiatky, ktoré zostali</a:t>
            </a:r>
          </a:p>
        </p:txBody>
      </p:sp>
      <p:sp>
        <p:nvSpPr>
          <p:cNvPr id="12" name="Oval 11"/>
          <p:cNvSpPr/>
          <p:nvPr/>
        </p:nvSpPr>
        <p:spPr>
          <a:xfrm>
            <a:off x="7726679" y="2487168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7936992" y="2167521"/>
            <a:ext cx="315468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/>
              <a:t>Banská Štiavnica – súsošie Najsvätejšej Trojice.</a:t>
            </a:r>
          </a:p>
        </p:txBody>
      </p:sp>
      <p:sp>
        <p:nvSpPr>
          <p:cNvPr id="14" name="Oval 13"/>
          <p:cNvSpPr/>
          <p:nvPr/>
        </p:nvSpPr>
        <p:spPr>
          <a:xfrm>
            <a:off x="7726679" y="3255264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7936992" y="2926342"/>
            <a:ext cx="315468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/>
              <a:t>Košice – </a:t>
            </a:r>
            <a:r>
              <a:rPr lang="sk-SK" sz="1600" noProof="0" dirty="0" err="1"/>
              <a:t>Immaculata</a:t>
            </a:r>
            <a:r>
              <a:rPr lang="sk-SK" sz="1600" noProof="0" dirty="0"/>
              <a:t> na Hlavnej ulici.</a:t>
            </a:r>
          </a:p>
        </p:txBody>
      </p:sp>
      <p:sp>
        <p:nvSpPr>
          <p:cNvPr id="16" name="Oval 15"/>
          <p:cNvSpPr/>
          <p:nvPr/>
        </p:nvSpPr>
        <p:spPr>
          <a:xfrm>
            <a:off x="7726679" y="4023360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7936992" y="3653422"/>
            <a:ext cx="315468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/>
              <a:t>Trenčín – morový stĺp na Mierovom námestí.</a:t>
            </a:r>
          </a:p>
        </p:txBody>
      </p:sp>
      <p:sp>
        <p:nvSpPr>
          <p:cNvPr id="18" name="Oval 17"/>
          <p:cNvSpPr/>
          <p:nvPr/>
        </p:nvSpPr>
        <p:spPr>
          <a:xfrm>
            <a:off x="7726679" y="4791456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7543799" y="5203329"/>
            <a:ext cx="3855027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/>
              <a:t>Morové stĺpy vyjadrovali vďaku, vieru a prosbu o ochranu.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181344"/>
            <a:ext cx="109728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Obraz je ilustračnou rekonštrukciou barokového stĺpa, nie dokumentárnou fotografiou konkrétnej pamiatky.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10F5AD6-7062-82F5-01B6-ED9163647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050" y="3333750"/>
            <a:ext cx="215900" cy="190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21A035B-99CF-4F92-CE1E-019F6628CD55}"/>
              </a:ext>
            </a:extLst>
          </p:cNvPr>
          <p:cNvSpPr txBox="1"/>
          <p:nvPr/>
        </p:nvSpPr>
        <p:spPr>
          <a:xfrm>
            <a:off x="7936992" y="4526935"/>
            <a:ext cx="315468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/>
              <a:t>Trnava – stĺp na Námestí svätého Mikuláša.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SLOVENSKO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Čo nám hovoria morové stĺpy?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17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45EF7EF-BB8A-DC97-8AD5-60C2FA3CBDCE}"/>
              </a:ext>
            </a:extLst>
          </p:cNvPr>
          <p:cNvGrpSpPr/>
          <p:nvPr/>
        </p:nvGrpSpPr>
        <p:grpSpPr>
          <a:xfrm>
            <a:off x="685800" y="1417320"/>
            <a:ext cx="10515600" cy="4526280"/>
            <a:chOff x="685800" y="1417320"/>
            <a:chExt cx="10515600" cy="4526280"/>
          </a:xfrm>
        </p:grpSpPr>
        <p:pic>
          <p:nvPicPr>
            <p:cNvPr id="9" name="Picture 8" descr="a_wide_high_resolution_realistic_photograph_of_a.png"/>
            <p:cNvPicPr>
              <a:picLocks noChangeAspect="1"/>
            </p:cNvPicPr>
            <p:nvPr/>
          </p:nvPicPr>
          <p:blipFill>
            <a:blip r:embed="rId2"/>
            <a:srcRect l="17596" r="17596"/>
            <a:stretch>
              <a:fillRect/>
            </a:stretch>
          </p:blipFill>
          <p:spPr>
            <a:xfrm>
              <a:off x="685800" y="1417320"/>
              <a:ext cx="5212080" cy="4526280"/>
            </a:xfrm>
            <a:prstGeom prst="rect">
              <a:avLst/>
            </a:prstGeom>
          </p:spPr>
        </p:pic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CF58902-6C65-CA69-8B4B-EF0BFD7BB285}"/>
                </a:ext>
              </a:extLst>
            </p:cNvPr>
            <p:cNvGrpSpPr/>
            <p:nvPr/>
          </p:nvGrpSpPr>
          <p:grpSpPr>
            <a:xfrm>
              <a:off x="6172200" y="1600200"/>
              <a:ext cx="5029200" cy="4023360"/>
              <a:chOff x="6172200" y="1600200"/>
              <a:chExt cx="5029200" cy="4023360"/>
            </a:xfrm>
          </p:grpSpPr>
          <p:sp>
            <p:nvSpPr>
              <p:cNvPr id="10" name="Rounded Rectangle 9"/>
              <p:cNvSpPr/>
              <p:nvPr/>
            </p:nvSpPr>
            <p:spPr>
              <a:xfrm>
                <a:off x="6172200" y="1600200"/>
                <a:ext cx="5029200" cy="960120"/>
              </a:xfrm>
              <a:prstGeom prst="roundRect">
                <a:avLst>
                  <a:gd name="adj" fmla="val 10000"/>
                </a:avLst>
              </a:prstGeom>
              <a:solidFill>
                <a:srgbClr val="FFFDF8"/>
              </a:solidFill>
              <a:ln>
                <a:solidFill>
                  <a:srgbClr val="E2DBCD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 noProof="0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172200" y="1600200"/>
                <a:ext cx="73152" cy="960120"/>
              </a:xfrm>
              <a:prstGeom prst="rect">
                <a:avLst/>
              </a:prstGeom>
              <a:solidFill>
                <a:srgbClr val="8F3331"/>
              </a:solidFill>
              <a:ln>
                <a:solidFill>
                  <a:srgbClr val="8F333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 noProof="0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6373368" y="1728216"/>
                <a:ext cx="4663440" cy="310896"/>
              </a:xfrm>
              <a:prstGeom prst="rect">
                <a:avLst/>
              </a:prstGeom>
              <a:noFill/>
            </p:spPr>
            <p:txBody>
              <a:bodyPr wrap="square" lIns="54864" tIns="54864" rIns="54864" bIns="54864" anchor="t">
                <a:spAutoFit/>
              </a:bodyPr>
              <a:lstStyle/>
              <a:p>
                <a:pPr algn="l">
                  <a:spcAft>
                    <a:spcPts val="500"/>
                  </a:spcAft>
                  <a:defRPr sz="1500" b="1" i="0">
                    <a:solidFill>
                      <a:srgbClr val="1F2B36"/>
                    </a:solidFill>
                    <a:latin typeface="Aptos"/>
                  </a:defRPr>
                </a:pPr>
                <a:r>
                  <a:rPr lang="sk-SK" noProof="0" dirty="0"/>
                  <a:t>Kolektívna pamäť</a:t>
                </a: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373368" y="2103120"/>
                <a:ext cx="4663440" cy="365760"/>
              </a:xfrm>
              <a:prstGeom prst="rect">
                <a:avLst/>
              </a:prstGeom>
              <a:noFill/>
            </p:spPr>
            <p:txBody>
              <a:bodyPr wrap="square" lIns="54864" tIns="54864" rIns="54864" bIns="54864" anchor="t">
                <a:spAutoFit/>
              </a:bodyPr>
              <a:lstStyle/>
              <a:p>
                <a:pPr algn="l">
                  <a:spcAft>
                    <a:spcPts val="500"/>
                  </a:spcAft>
                  <a:defRPr sz="1200" b="0" i="0">
                    <a:solidFill>
                      <a:srgbClr val="262B2E"/>
                    </a:solidFill>
                    <a:latin typeface="Aptos"/>
                  </a:defRPr>
                </a:pPr>
                <a:r>
                  <a:rPr lang="sk-SK" noProof="0" dirty="0"/>
                  <a:t>Pamiatky uchovávajú spomienku na obete a prežitie.</a:t>
                </a:r>
              </a:p>
            </p:txBody>
          </p:sp>
          <p:sp>
            <p:nvSpPr>
              <p:cNvPr id="14" name="Rounded Rectangle 13"/>
              <p:cNvSpPr/>
              <p:nvPr/>
            </p:nvSpPr>
            <p:spPr>
              <a:xfrm>
                <a:off x="6172200" y="2788920"/>
                <a:ext cx="5029200" cy="960120"/>
              </a:xfrm>
              <a:prstGeom prst="roundRect">
                <a:avLst>
                  <a:gd name="adj" fmla="val 10000"/>
                </a:avLst>
              </a:prstGeom>
              <a:solidFill>
                <a:srgbClr val="FFFDF8"/>
              </a:solidFill>
              <a:ln>
                <a:solidFill>
                  <a:srgbClr val="E2DBCD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 noProof="0" dirty="0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172200" y="2788920"/>
                <a:ext cx="73152" cy="960120"/>
              </a:xfrm>
              <a:prstGeom prst="rect">
                <a:avLst/>
              </a:prstGeom>
              <a:solidFill>
                <a:srgbClr val="BE9753"/>
              </a:solidFill>
              <a:ln>
                <a:solidFill>
                  <a:srgbClr val="BE975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 noProof="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6373368" y="2916936"/>
                <a:ext cx="4663440" cy="310896"/>
              </a:xfrm>
              <a:prstGeom prst="rect">
                <a:avLst/>
              </a:prstGeom>
              <a:noFill/>
            </p:spPr>
            <p:txBody>
              <a:bodyPr wrap="square" lIns="54864" tIns="54864" rIns="54864" bIns="54864" anchor="t">
                <a:spAutoFit/>
              </a:bodyPr>
              <a:lstStyle/>
              <a:p>
                <a:pPr algn="l">
                  <a:spcAft>
                    <a:spcPts val="500"/>
                  </a:spcAft>
                  <a:defRPr sz="1500" b="1" i="0">
                    <a:solidFill>
                      <a:srgbClr val="1F2B36"/>
                    </a:solidFill>
                    <a:latin typeface="Aptos"/>
                  </a:defRPr>
                </a:pPr>
                <a:r>
                  <a:rPr lang="sk-SK" noProof="0" dirty="0"/>
                  <a:t>Viera a nádej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373368" y="3291839"/>
                <a:ext cx="4663440" cy="365760"/>
              </a:xfrm>
              <a:prstGeom prst="rect">
                <a:avLst/>
              </a:prstGeom>
              <a:noFill/>
            </p:spPr>
            <p:txBody>
              <a:bodyPr wrap="square" lIns="54864" tIns="54864" rIns="54864" bIns="54864" anchor="t">
                <a:spAutoFit/>
              </a:bodyPr>
              <a:lstStyle/>
              <a:p>
                <a:pPr algn="l">
                  <a:spcAft>
                    <a:spcPts val="500"/>
                  </a:spcAft>
                  <a:defRPr sz="1200" b="0" i="0">
                    <a:solidFill>
                      <a:srgbClr val="262B2E"/>
                    </a:solidFill>
                    <a:latin typeface="Aptos"/>
                  </a:defRPr>
                </a:pPr>
                <a:r>
                  <a:rPr lang="sk-SK" noProof="0" dirty="0"/>
                  <a:t>Ľudia hľadali oporu v náboženstve a spoločenstve.</a:t>
                </a:r>
              </a:p>
            </p:txBody>
          </p:sp>
          <p:sp>
            <p:nvSpPr>
              <p:cNvPr id="18" name="Rounded Rectangle 17"/>
              <p:cNvSpPr/>
              <p:nvPr/>
            </p:nvSpPr>
            <p:spPr>
              <a:xfrm>
                <a:off x="6172200" y="3977639"/>
                <a:ext cx="5029200" cy="960120"/>
              </a:xfrm>
              <a:prstGeom prst="roundRect">
                <a:avLst>
                  <a:gd name="adj" fmla="val 10000"/>
                </a:avLst>
              </a:prstGeom>
              <a:solidFill>
                <a:srgbClr val="FFFDF8"/>
              </a:solidFill>
              <a:ln>
                <a:solidFill>
                  <a:srgbClr val="E2DBCD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 noProof="0" dirty="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172200" y="3977639"/>
                <a:ext cx="73152" cy="960120"/>
              </a:xfrm>
              <a:prstGeom prst="rect">
                <a:avLst/>
              </a:prstGeom>
              <a:solidFill>
                <a:srgbClr val="4B7775"/>
              </a:solidFill>
              <a:ln>
                <a:solidFill>
                  <a:srgbClr val="4B777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 noProof="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373368" y="4105655"/>
                <a:ext cx="4663440" cy="310896"/>
              </a:xfrm>
              <a:prstGeom prst="rect">
                <a:avLst/>
              </a:prstGeom>
              <a:noFill/>
            </p:spPr>
            <p:txBody>
              <a:bodyPr wrap="square" lIns="54864" tIns="54864" rIns="54864" bIns="54864" anchor="t">
                <a:spAutoFit/>
              </a:bodyPr>
              <a:lstStyle/>
              <a:p>
                <a:pPr algn="l">
                  <a:spcAft>
                    <a:spcPts val="500"/>
                  </a:spcAft>
                  <a:defRPr sz="1500" b="1" i="0">
                    <a:solidFill>
                      <a:srgbClr val="1F2B36"/>
                    </a:solidFill>
                    <a:latin typeface="Aptos"/>
                  </a:defRPr>
                </a:pPr>
                <a:r>
                  <a:rPr lang="sk-SK" noProof="0" dirty="0"/>
                  <a:t>Umenie a dejiny</a:t>
                </a: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6373368" y="4480559"/>
                <a:ext cx="4663440" cy="365760"/>
              </a:xfrm>
              <a:prstGeom prst="rect">
                <a:avLst/>
              </a:prstGeom>
              <a:noFill/>
            </p:spPr>
            <p:txBody>
              <a:bodyPr wrap="square" lIns="54864" tIns="54864" rIns="54864" bIns="54864" anchor="t">
                <a:spAutoFit/>
              </a:bodyPr>
              <a:lstStyle/>
              <a:p>
                <a:pPr algn="l">
                  <a:spcAft>
                    <a:spcPts val="500"/>
                  </a:spcAft>
                  <a:defRPr sz="1200" b="0" i="0">
                    <a:solidFill>
                      <a:srgbClr val="262B2E"/>
                    </a:solidFill>
                    <a:latin typeface="Aptos"/>
                  </a:defRPr>
                </a:pPr>
                <a:r>
                  <a:rPr lang="sk-SK" noProof="0" dirty="0"/>
                  <a:t>Katastrofa zanechala stopu v architektúre a mestskom priestore.</a:t>
                </a: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309360" y="5257800"/>
                <a:ext cx="4663440" cy="365760"/>
              </a:xfrm>
              <a:prstGeom prst="rect">
                <a:avLst/>
              </a:prstGeom>
              <a:noFill/>
            </p:spPr>
            <p:txBody>
              <a:bodyPr wrap="square" lIns="54864" tIns="54864" rIns="54864" bIns="54864" anchor="t">
                <a:spAutoFit/>
              </a:bodyPr>
              <a:lstStyle/>
              <a:p>
                <a:pPr algn="ctr">
                  <a:spcAft>
                    <a:spcPts val="500"/>
                  </a:spcAft>
                  <a:defRPr sz="1600" b="1" i="0">
                    <a:solidFill>
                      <a:srgbClr val="1F2B36"/>
                    </a:solidFill>
                    <a:latin typeface="Aptos"/>
                  </a:defRPr>
                </a:pPr>
                <a:r>
                  <a:rPr lang="sk-SK" noProof="0" dirty="0"/>
                  <a:t>Čo by dnes pripomínal pamätník pandémie?</a:t>
                </a:r>
              </a:p>
            </p:txBody>
          </p:sp>
        </p:grp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73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1100" b="1">
                <a:solidFill>
                  <a:srgbClr val="87372D"/>
                </a:solidFill>
                <a:latin typeface="Aptos"/>
              </a:defRPr>
            </a:pPr>
            <a:r>
              <a:rPr lang="sk-SK" noProof="0" dirty="0"/>
              <a:t>OSOBNOSTI DEJÍN MEDICÍNY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2500" b="1">
                <a:solidFill>
                  <a:srgbClr val="2A2B27"/>
                </a:solidFill>
                <a:latin typeface="Aptos"/>
              </a:defRPr>
            </a:pPr>
            <a:r>
              <a:rPr lang="sk-SK" noProof="0" dirty="0"/>
              <a:t>Ján </a:t>
            </a:r>
            <a:r>
              <a:rPr lang="sk-SK" noProof="0" dirty="0" err="1"/>
              <a:t>Jesenský</a:t>
            </a:r>
            <a:r>
              <a:rPr lang="sk-SK" noProof="0" dirty="0"/>
              <a:t> – </a:t>
            </a:r>
            <a:r>
              <a:rPr lang="sk-SK" noProof="0" dirty="0" err="1"/>
              <a:t>Jessenius</a:t>
            </a:r>
            <a:r>
              <a:rPr lang="sk-SK" noProof="0" dirty="0"/>
              <a:t> a mor v Prahe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64240" cy="13716"/>
          </a:xfrm>
          <a:prstGeom prst="rect">
            <a:avLst/>
          </a:prstGeom>
          <a:solidFill>
            <a:srgbClr val="B9B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8" name="TextBox 17"/>
          <p:cNvSpPr txBox="1"/>
          <p:nvPr/>
        </p:nvSpPr>
        <p:spPr>
          <a:xfrm>
            <a:off x="566928" y="6430320"/>
            <a:ext cx="7640094" cy="175433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900" b="0">
                <a:solidFill>
                  <a:srgbClr val="69675F"/>
                </a:solidFill>
                <a:latin typeface="Aptos"/>
              </a:defRPr>
            </a:pPr>
            <a:r>
              <a:rPr lang="sk-SK" noProof="0" dirty="0"/>
              <a:t>Zdroje: </a:t>
            </a:r>
            <a:r>
              <a:rPr lang="sk-SK" noProof="0" dirty="0" err="1"/>
              <a:t>Kachlík</a:t>
            </a:r>
            <a:r>
              <a:rPr lang="sk-SK" noProof="0" dirty="0"/>
              <a:t> et al. (2012), </a:t>
            </a:r>
            <a:r>
              <a:rPr lang="sk-SK" noProof="0" dirty="0" err="1"/>
              <a:t>Clinical</a:t>
            </a:r>
            <a:r>
              <a:rPr lang="sk-SK" noProof="0" dirty="0"/>
              <a:t> </a:t>
            </a:r>
            <a:r>
              <a:rPr lang="sk-SK" noProof="0" dirty="0" err="1"/>
              <a:t>Anatomy</a:t>
            </a:r>
            <a:r>
              <a:rPr lang="sk-SK" noProof="0" dirty="0"/>
              <a:t>; „</a:t>
            </a:r>
            <a:r>
              <a:rPr lang="sk-SK" noProof="0" dirty="0" err="1"/>
              <a:t>Jan</a:t>
            </a:r>
            <a:r>
              <a:rPr lang="sk-SK" noProof="0" dirty="0"/>
              <a:t> </a:t>
            </a:r>
            <a:r>
              <a:rPr lang="sk-SK" noProof="0" dirty="0" err="1"/>
              <a:t>Jessenius</a:t>
            </a:r>
            <a:r>
              <a:rPr lang="sk-SK" noProof="0" dirty="0"/>
              <a:t>, </a:t>
            </a:r>
            <a:r>
              <a:rPr lang="sk-SK" noProof="0" dirty="0" err="1"/>
              <a:t>lékař</a:t>
            </a:r>
            <a:r>
              <a:rPr lang="sk-SK" noProof="0" dirty="0"/>
              <a:t> </a:t>
            </a:r>
            <a:r>
              <a:rPr lang="sk-SK" noProof="0" dirty="0" err="1"/>
              <a:t>umírajícího</a:t>
            </a:r>
            <a:r>
              <a:rPr lang="sk-SK" noProof="0" dirty="0"/>
              <a:t> času“, </a:t>
            </a:r>
            <a:r>
              <a:rPr lang="sk-SK" noProof="0" dirty="0" err="1"/>
              <a:t>proLékaře.cz</a:t>
            </a:r>
            <a:r>
              <a:rPr lang="sk-SK" noProof="0" dirty="0"/>
              <a:t>; </a:t>
            </a:r>
            <a:r>
              <a:rPr lang="sk-SK" noProof="0" dirty="0" err="1"/>
              <a:t>Prague</a:t>
            </a:r>
            <a:r>
              <a:rPr lang="sk-SK" noProof="0" dirty="0"/>
              <a:t> </a:t>
            </a:r>
            <a:r>
              <a:rPr lang="sk-SK" noProof="0" dirty="0" err="1"/>
              <a:t>Medical</a:t>
            </a:r>
            <a:r>
              <a:rPr lang="sk-SK" noProof="0" dirty="0"/>
              <a:t> Report – historické traktáty o moru.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9120" y="6670265"/>
            <a:ext cx="9875520" cy="16459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>
              <a:defRPr sz="800" b="0">
                <a:solidFill>
                  <a:srgbClr val="69675F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r">
              <a:defRPr sz="800" b="0">
                <a:solidFill>
                  <a:srgbClr val="69675F"/>
                </a:solidFill>
                <a:latin typeface="Aptos"/>
              </a:defRPr>
            </a:pPr>
            <a:r>
              <a:rPr lang="sk-SK" noProof="0" dirty="0"/>
              <a:t>32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9A3D296-705C-2EF6-66AC-A2B9121D32BA}"/>
              </a:ext>
            </a:extLst>
          </p:cNvPr>
          <p:cNvGrpSpPr/>
          <p:nvPr/>
        </p:nvGrpSpPr>
        <p:grpSpPr>
          <a:xfrm>
            <a:off x="566928" y="716563"/>
            <a:ext cx="11624767" cy="5658431"/>
            <a:chOff x="566928" y="716563"/>
            <a:chExt cx="11624767" cy="5658431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8F94083B-7F4A-E8B0-B5B0-6710F12D61A6}"/>
                </a:ext>
              </a:extLst>
            </p:cNvPr>
            <p:cNvGrpSpPr/>
            <p:nvPr/>
          </p:nvGrpSpPr>
          <p:grpSpPr>
            <a:xfrm>
              <a:off x="566928" y="5001049"/>
              <a:ext cx="8031062" cy="1373945"/>
              <a:chOff x="566928" y="5155973"/>
              <a:chExt cx="10899648" cy="658368"/>
            </a:xfrm>
          </p:grpSpPr>
          <p:sp>
            <p:nvSpPr>
              <p:cNvPr id="16" name="Rounded Rectangle 15"/>
              <p:cNvSpPr/>
              <p:nvPr/>
            </p:nvSpPr>
            <p:spPr>
              <a:xfrm>
                <a:off x="566928" y="5155973"/>
                <a:ext cx="10899648" cy="658368"/>
              </a:xfrm>
              <a:prstGeom prst="roundRect">
                <a:avLst/>
              </a:prstGeom>
              <a:solidFill>
                <a:srgbClr val="E6E0D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 noProof="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804672" y="5293133"/>
                <a:ext cx="10424160" cy="371651"/>
              </a:xfrm>
              <a:prstGeom prst="rect">
                <a:avLst/>
              </a:prstGeom>
              <a:noFill/>
            </p:spPr>
            <p:txBody>
              <a:bodyPr wrap="square" lIns="27432" tIns="18288" rIns="27432" bIns="18288">
                <a:spAutoFit/>
              </a:bodyPr>
              <a:lstStyle/>
              <a:p>
                <a:pPr>
                  <a:defRPr sz="1200" b="1">
                    <a:solidFill>
                      <a:srgbClr val="2A2B27"/>
                    </a:solidFill>
                    <a:latin typeface="Aptos"/>
                  </a:defRPr>
                </a:pPr>
                <a:r>
                  <a:rPr lang="sk-SK" sz="1600" noProof="0" dirty="0"/>
                  <a:t>Historická poznámka: prameň dokladá najmä jeho preventívny spis; opatrnejšie je hovoriť o príspevku k dobovej ochrane pred morom než o jedinom či rozhodujúcom organizátorovi </a:t>
                </a:r>
                <a:r>
                  <a:rPr lang="sk-SK" sz="1600" noProof="0" dirty="0" err="1"/>
                  <a:t>protiepidemických</a:t>
                </a:r>
                <a:r>
                  <a:rPr lang="sk-SK" sz="1600" noProof="0" dirty="0"/>
                  <a:t> opatrení.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7E049559-429A-82A3-6D77-D58E6EF1C27E}"/>
                </a:ext>
              </a:extLst>
            </p:cNvPr>
            <p:cNvGrpSpPr/>
            <p:nvPr/>
          </p:nvGrpSpPr>
          <p:grpSpPr>
            <a:xfrm>
              <a:off x="621792" y="716563"/>
              <a:ext cx="11569903" cy="5164667"/>
              <a:chOff x="621792" y="716563"/>
              <a:chExt cx="11569903" cy="5164667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1E1A0FA9-30D0-6B38-46A9-5A444BEE935A}"/>
                  </a:ext>
                </a:extLst>
              </p:cNvPr>
              <p:cNvGrpSpPr/>
              <p:nvPr/>
            </p:nvGrpSpPr>
            <p:grpSpPr>
              <a:xfrm>
                <a:off x="621792" y="1444752"/>
                <a:ext cx="8206119" cy="3425205"/>
                <a:chOff x="621792" y="1444752"/>
                <a:chExt cx="10899648" cy="3346704"/>
              </a:xfrm>
            </p:grpSpPr>
            <p:sp>
              <p:nvSpPr>
                <p:cNvPr id="6" name="Rounded Rectangle 5"/>
                <p:cNvSpPr/>
                <p:nvPr/>
              </p:nvSpPr>
              <p:spPr>
                <a:xfrm>
                  <a:off x="621792" y="1444752"/>
                  <a:ext cx="2990088" cy="3266496"/>
                </a:xfrm>
                <a:prstGeom prst="roundRect">
                  <a:avLst/>
                </a:prstGeom>
                <a:solidFill>
                  <a:srgbClr val="EFEBE1"/>
                </a:solidFill>
                <a:ln>
                  <a:solidFill>
                    <a:srgbClr val="D7CFC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k-SK" noProof="0" dirty="0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868680" y="1719072"/>
                  <a:ext cx="2743200" cy="438912"/>
                </a:xfrm>
                <a:prstGeom prst="rect">
                  <a:avLst/>
                </a:prstGeom>
                <a:noFill/>
              </p:spPr>
              <p:txBody>
                <a:bodyPr wrap="square" lIns="27432" tIns="18288" rIns="27432" bIns="18288">
                  <a:spAutoFit/>
                </a:bodyPr>
                <a:lstStyle/>
                <a:p>
                  <a:pPr>
                    <a:defRPr sz="2200" b="1">
                      <a:solidFill>
                        <a:srgbClr val="87372D"/>
                      </a:solidFill>
                      <a:latin typeface="Aptos"/>
                    </a:defRPr>
                  </a:pPr>
                  <a:r>
                    <a:rPr lang="sk-SK" noProof="0" dirty="0"/>
                    <a:t>1566–1621</a:t>
                  </a: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868680" y="2148840"/>
                  <a:ext cx="2743199" cy="1005840"/>
                </a:xfrm>
                <a:prstGeom prst="rect">
                  <a:avLst/>
                </a:prstGeom>
                <a:noFill/>
              </p:spPr>
              <p:txBody>
                <a:bodyPr wrap="square" lIns="27432" tIns="18288" rIns="27432" bIns="18288">
                  <a:spAutoFit/>
                </a:bodyPr>
                <a:lstStyle/>
                <a:p>
                  <a:pPr>
                    <a:defRPr sz="1700" b="1">
                      <a:solidFill>
                        <a:srgbClr val="2A2B27"/>
                      </a:solidFill>
                      <a:latin typeface="Aptos"/>
                    </a:defRPr>
                  </a:pPr>
                  <a:r>
                    <a:rPr lang="sk-SK" noProof="0" dirty="0"/>
                    <a:t>Lekár, anatóm,</a:t>
                  </a:r>
                  <a:br>
                    <a:rPr lang="sk-SK" noProof="0" dirty="0"/>
                  </a:br>
                  <a:r>
                    <a:rPr lang="sk-SK" noProof="0" dirty="0"/>
                    <a:t>filozof a univerzitný učenec</a:t>
                  </a: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868680" y="3099815"/>
                  <a:ext cx="2743199" cy="1691640"/>
                </a:xfrm>
                <a:prstGeom prst="rect">
                  <a:avLst/>
                </a:prstGeom>
                <a:noFill/>
              </p:spPr>
              <p:txBody>
                <a:bodyPr wrap="square" lIns="27432" tIns="18288" rIns="27432" bIns="18288">
                  <a:spAutoFit/>
                </a:bodyPr>
                <a:lstStyle/>
                <a:p>
                  <a:pPr>
                    <a:defRPr sz="1400" b="0">
                      <a:solidFill>
                        <a:srgbClr val="2A2B27"/>
                      </a:solidFill>
                      <a:latin typeface="Aptos"/>
                    </a:defRPr>
                  </a:pPr>
                  <a:r>
                    <a:rPr lang="sk-SK" noProof="0" dirty="0"/>
                    <a:t>Pochádzal z Horného Jasena (dnes na Slovensku). Pôsobil vo </a:t>
                  </a:r>
                  <a:r>
                    <a:rPr lang="sk-SK" noProof="0" dirty="0" err="1"/>
                    <a:t>Wittenbergu</a:t>
                  </a:r>
                  <a:r>
                    <a:rPr lang="sk-SK" noProof="0" dirty="0"/>
                    <a:t> a Prahe; v roku 1600 vykonal v Prahe známu verejnú pitvu.</a:t>
                  </a:r>
                </a:p>
              </p:txBody>
            </p:sp>
            <p:sp>
              <p:nvSpPr>
                <p:cNvPr id="10" name="Rounded Rectangle 9"/>
                <p:cNvSpPr/>
                <p:nvPr/>
              </p:nvSpPr>
              <p:spPr>
                <a:xfrm>
                  <a:off x="4160520" y="1444752"/>
                  <a:ext cx="7360920" cy="1847088"/>
                </a:xfrm>
                <a:prstGeom prst="roundRect">
                  <a:avLst/>
                </a:prstGeom>
                <a:solidFill>
                  <a:srgbClr val="EFEBE1"/>
                </a:solidFill>
                <a:ln>
                  <a:solidFill>
                    <a:srgbClr val="D7CFC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k-SK" noProof="0" dirty="0"/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4416552" y="1673352"/>
                  <a:ext cx="6812280" cy="365760"/>
                </a:xfrm>
                <a:prstGeom prst="rect">
                  <a:avLst/>
                </a:prstGeom>
                <a:noFill/>
              </p:spPr>
              <p:txBody>
                <a:bodyPr wrap="square" lIns="27432" tIns="18288" rIns="27432" bIns="18288">
                  <a:spAutoFit/>
                </a:bodyPr>
                <a:lstStyle/>
                <a:p>
                  <a:pPr>
                    <a:defRPr sz="1700" b="1">
                      <a:solidFill>
                        <a:srgbClr val="87372D"/>
                      </a:solidFill>
                      <a:latin typeface="Aptos"/>
                    </a:defRPr>
                  </a:pPr>
                  <a:r>
                    <a:rPr lang="sk-SK" noProof="0" dirty="0"/>
                    <a:t>Praha, 1606: mor a praktická medicína</a:t>
                  </a: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4416552" y="2148840"/>
                  <a:ext cx="6812280" cy="878111"/>
                </a:xfrm>
                <a:prstGeom prst="rect">
                  <a:avLst/>
                </a:prstGeom>
                <a:noFill/>
              </p:spPr>
              <p:txBody>
                <a:bodyPr wrap="square" lIns="27432" tIns="18288" rIns="27432" bIns="18288">
                  <a:spAutoFit/>
                </a:bodyPr>
                <a:lstStyle/>
                <a:p>
                  <a:pPr>
                    <a:defRPr sz="1400" b="0">
                      <a:solidFill>
                        <a:srgbClr val="2A2B27"/>
                      </a:solidFill>
                      <a:latin typeface="Aptos"/>
                    </a:defRPr>
                  </a:pPr>
                  <a:r>
                    <a:rPr lang="sk-SK" noProof="0" dirty="0"/>
                    <a:t>Keď Prahu zasiahla morová epidémia, </a:t>
                  </a:r>
                  <a:r>
                    <a:rPr lang="sk-SK" noProof="0" dirty="0" err="1"/>
                    <a:t>Jesenský</a:t>
                  </a:r>
                  <a:r>
                    <a:rPr lang="sk-SK" noProof="0" dirty="0"/>
                    <a:t> pripravil spis </a:t>
                  </a:r>
                  <a:r>
                    <a:rPr lang="sk-SK" i="1" noProof="0" dirty="0"/>
                    <a:t>De </a:t>
                  </a:r>
                  <a:r>
                    <a:rPr lang="sk-SK" i="1" noProof="0" dirty="0" err="1"/>
                    <a:t>cavenda</a:t>
                  </a:r>
                  <a:r>
                    <a:rPr lang="sk-SK" i="1" noProof="0" dirty="0"/>
                    <a:t> </a:t>
                  </a:r>
                  <a:r>
                    <a:rPr lang="sk-SK" i="1" noProof="0" dirty="0" err="1"/>
                    <a:t>tollendaque</a:t>
                  </a:r>
                  <a:r>
                    <a:rPr lang="sk-SK" i="1" noProof="0" dirty="0"/>
                    <a:t> </a:t>
                  </a:r>
                  <a:r>
                    <a:rPr lang="sk-SK" i="1" noProof="0" dirty="0" err="1"/>
                    <a:t>peste</a:t>
                  </a:r>
                  <a:r>
                    <a:rPr lang="sk-SK" i="1" noProof="0" dirty="0"/>
                    <a:t> </a:t>
                  </a:r>
                  <a:r>
                    <a:rPr lang="sk-SK" i="1" noProof="0" dirty="0" err="1"/>
                    <a:t>consilium</a:t>
                  </a:r>
                  <a:r>
                    <a:rPr lang="sk-SK" noProof="0" dirty="0"/>
                    <a:t> – radu o tom, ako sa moru vyhýbať a ako naň reagovať. Text sa zameriaval na prevenciu a dobové možnosti ochrany.</a:t>
                  </a:r>
                </a:p>
              </p:txBody>
            </p:sp>
            <p:sp>
              <p:nvSpPr>
                <p:cNvPr id="13" name="Rounded Rectangle 12"/>
                <p:cNvSpPr/>
                <p:nvPr/>
              </p:nvSpPr>
              <p:spPr>
                <a:xfrm>
                  <a:off x="4160520" y="3493008"/>
                  <a:ext cx="7360920" cy="1298448"/>
                </a:xfrm>
                <a:prstGeom prst="roundRect">
                  <a:avLst/>
                </a:prstGeom>
                <a:solidFill>
                  <a:srgbClr val="EFEBE1"/>
                </a:solidFill>
                <a:ln>
                  <a:solidFill>
                    <a:srgbClr val="D7CFC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sk-SK" noProof="0" dirty="0"/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>
                  <a:off x="4416552" y="3675887"/>
                  <a:ext cx="6812280" cy="310896"/>
                </a:xfrm>
                <a:prstGeom prst="rect">
                  <a:avLst/>
                </a:prstGeom>
                <a:noFill/>
              </p:spPr>
              <p:txBody>
                <a:bodyPr wrap="square" lIns="27432" tIns="18288" rIns="27432" bIns="18288">
                  <a:spAutoFit/>
                </a:bodyPr>
                <a:lstStyle/>
                <a:p>
                  <a:pPr>
                    <a:defRPr sz="1600" b="1">
                      <a:solidFill>
                        <a:srgbClr val="87372D"/>
                      </a:solidFill>
                      <a:latin typeface="Aptos"/>
                    </a:defRPr>
                  </a:pPr>
                  <a:r>
                    <a:rPr lang="sk-SK" noProof="0" dirty="0"/>
                    <a:t>Prečo je dôležitý pre dejiny zdravia verejnosti?</a:t>
                  </a: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>
                  <a:off x="4416552" y="4050791"/>
                  <a:ext cx="6812280" cy="566928"/>
                </a:xfrm>
                <a:prstGeom prst="rect">
                  <a:avLst/>
                </a:prstGeom>
                <a:noFill/>
              </p:spPr>
              <p:txBody>
                <a:bodyPr wrap="square" lIns="27432" tIns="18288" rIns="27432" bIns="18288">
                  <a:spAutoFit/>
                </a:bodyPr>
                <a:lstStyle/>
                <a:p>
                  <a:pPr>
                    <a:defRPr sz="1300" b="0">
                      <a:solidFill>
                        <a:srgbClr val="2A2B27"/>
                      </a:solidFill>
                      <a:latin typeface="Aptos"/>
                    </a:defRPr>
                  </a:pPr>
                  <a:r>
                    <a:rPr lang="sk-SK" noProof="0" dirty="0"/>
                    <a:t>Spája lekársku prax, písomné šírenie poznatkov a snahu predchádzať nákaze. Jeho prístup však treba chápať v kontexte medicíny začiatku 17. storočia.</a:t>
                  </a:r>
                </a:p>
              </p:txBody>
            </p:sp>
          </p:grpSp>
          <p:pic>
            <p:nvPicPr>
              <p:cNvPr id="24" name="Picture 23" descr="Ján Jesenský - Časopis Quark">
                <a:extLst>
                  <a:ext uri="{FF2B5EF4-FFF2-40B4-BE49-F238E27FC236}">
                    <a16:creationId xmlns:a16="http://schemas.microsoft.com/office/drawing/2014/main" id="{53573F7A-16E7-C4E7-3A7D-61643A515C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597990" y="716563"/>
                <a:ext cx="3593705" cy="5164667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VEDA A PREVENCIA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Od karantény k objavu pôvodcu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18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2BB293F-BDE3-C4EF-7D3B-5C5D5821DF5C}"/>
              </a:ext>
            </a:extLst>
          </p:cNvPr>
          <p:cNvGrpSpPr/>
          <p:nvPr/>
        </p:nvGrpSpPr>
        <p:grpSpPr>
          <a:xfrm>
            <a:off x="6720840" y="1508760"/>
            <a:ext cx="4142232" cy="3846683"/>
            <a:chOff x="6720840" y="1508760"/>
            <a:chExt cx="4142232" cy="3846683"/>
          </a:xfrm>
        </p:grpSpPr>
        <p:sp>
          <p:nvSpPr>
            <p:cNvPr id="10" name="Oval 9"/>
            <p:cNvSpPr/>
            <p:nvPr/>
          </p:nvSpPr>
          <p:spPr>
            <a:xfrm>
              <a:off x="6720840" y="1554480"/>
              <a:ext cx="411480" cy="411480"/>
            </a:xfrm>
            <a:prstGeom prst="ellipse">
              <a:avLst/>
            </a:prstGeom>
            <a:solidFill>
              <a:srgbClr val="BE9753"/>
            </a:solidFill>
            <a:ln>
              <a:solidFill>
                <a:srgbClr val="BE975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20840" y="1618488"/>
              <a:ext cx="411480" cy="201168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noProof="0" dirty="0"/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96912" y="1508760"/>
              <a:ext cx="3474720" cy="292608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Karanténa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296912" y="1874519"/>
              <a:ext cx="3566160" cy="32624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/>
                <a:t>Kontrola pohybu a izolácia.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6720840" y="2606039"/>
              <a:ext cx="411480" cy="41148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720840" y="2670048"/>
              <a:ext cx="411480" cy="201168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noProof="0" dirty="0"/>
                <a:t>2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296912" y="2560320"/>
              <a:ext cx="3474720" cy="292608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Mikrobiológia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296912" y="2926079"/>
              <a:ext cx="3566160" cy="32624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/>
                <a:t>Pozornosť sa presúva na pôvodcu choroby.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6720840" y="3657599"/>
              <a:ext cx="411480" cy="411480"/>
            </a:xfrm>
            <a:prstGeom prst="ellipse">
              <a:avLst/>
            </a:prstGeom>
            <a:solidFill>
              <a:srgbClr val="4B7775"/>
            </a:solidFill>
            <a:ln>
              <a:solidFill>
                <a:srgbClr val="4B777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720840" y="3721607"/>
              <a:ext cx="411480" cy="201168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noProof="0" dirty="0"/>
                <a:t>3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296912" y="3611879"/>
              <a:ext cx="3474720" cy="292608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Rok 1894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296912" y="3977639"/>
              <a:ext cx="3566160" cy="32624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 err="1"/>
                <a:t>Yersin</a:t>
              </a:r>
              <a:r>
                <a:rPr lang="sk-SK" sz="1400" noProof="0" dirty="0"/>
                <a:t> a </a:t>
              </a:r>
              <a:r>
                <a:rPr lang="sk-SK" sz="1400" noProof="0" dirty="0" err="1"/>
                <a:t>Kitasato</a:t>
              </a:r>
              <a:r>
                <a:rPr lang="sk-SK" sz="1400" noProof="0" dirty="0"/>
                <a:t> skúmajú pôvodcu moru.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6720840" y="4709159"/>
              <a:ext cx="411480" cy="411480"/>
            </a:xfrm>
            <a:prstGeom prst="ellipse">
              <a:avLst/>
            </a:prstGeom>
            <a:solidFill>
              <a:srgbClr val="1F2B36"/>
            </a:solidFill>
            <a:ln>
              <a:solidFill>
                <a:srgbClr val="1F2B3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720840" y="4773168"/>
              <a:ext cx="411480" cy="201168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noProof="0" dirty="0"/>
                <a:t>4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296912" y="4663440"/>
              <a:ext cx="3474720" cy="292608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5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Antibiotiká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296912" y="5029200"/>
              <a:ext cx="3566160" cy="32624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2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400" noProof="0" dirty="0"/>
                <a:t>Včasná liečba môže zachrániť život.</a:t>
              </a:r>
            </a:p>
          </p:txBody>
        </p:sp>
      </p:grpSp>
      <p:pic>
        <p:nvPicPr>
          <p:cNvPr id="31" name="Picture 30" descr="Karanténa: co to je, jak dlouho trvá, kdy končí, kontroly">
            <a:extLst>
              <a:ext uri="{FF2B5EF4-FFF2-40B4-BE49-F238E27FC236}">
                <a16:creationId xmlns:a16="http://schemas.microsoft.com/office/drawing/2014/main" id="{5404544F-129B-EC66-C23A-E9E472EBC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522" y="1449299"/>
            <a:ext cx="4668683" cy="2619780"/>
          </a:xfrm>
          <a:prstGeom prst="rect">
            <a:avLst/>
          </a:prstGeom>
        </p:spPr>
      </p:pic>
      <p:pic>
        <p:nvPicPr>
          <p:cNvPr id="32" name="Picture 31" descr="Stock vektor „Yersinia Pestis Detailní diagram bakterie moru“ (bez autorských poplatků) 2647647021 | Shutterstock">
            <a:extLst>
              <a:ext uri="{FF2B5EF4-FFF2-40B4-BE49-F238E27FC236}">
                <a16:creationId xmlns:a16="http://schemas.microsoft.com/office/drawing/2014/main" id="{AE01AC8C-4E71-B45B-1299-70BB505082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522" y="4144500"/>
            <a:ext cx="2118129" cy="2025432"/>
          </a:xfrm>
          <a:prstGeom prst="rect">
            <a:avLst/>
          </a:prstGeom>
        </p:spPr>
      </p:pic>
      <p:pic>
        <p:nvPicPr>
          <p:cNvPr id="33" name="Picture 32" descr="Yersinia pestis - Wikipédia">
            <a:extLst>
              <a:ext uri="{FF2B5EF4-FFF2-40B4-BE49-F238E27FC236}">
                <a16:creationId xmlns:a16="http://schemas.microsoft.com/office/drawing/2014/main" id="{D9CB62CF-CE4E-DC36-E3BA-45C2991C9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863" y="4159463"/>
            <a:ext cx="3022022" cy="218736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MOR DNES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Rusko, október 2026: čo vieme a čo nie?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19</a:t>
            </a:r>
          </a:p>
        </p:txBody>
      </p:sp>
      <p:pic>
        <p:nvPicPr>
          <p:cNvPr id="9" name="Picture 8" descr="a_realistic_high_resolution_photo_of_a_modern_lab.png"/>
          <p:cNvPicPr>
            <a:picLocks noChangeAspect="1"/>
          </p:cNvPicPr>
          <p:nvPr/>
        </p:nvPicPr>
        <p:blipFill>
          <a:blip r:embed="rId2"/>
          <a:srcRect l="12290" r="12290"/>
          <a:stretch>
            <a:fillRect/>
          </a:stretch>
        </p:blipFill>
        <p:spPr>
          <a:xfrm>
            <a:off x="685800" y="1417320"/>
            <a:ext cx="5120640" cy="45262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080760" y="1417320"/>
            <a:ext cx="5394960" cy="4526280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6355080" y="1691640"/>
            <a:ext cx="4754880" cy="6400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Podozrenie nie je potvrdený prípad.</a:t>
            </a:r>
          </a:p>
        </p:txBody>
      </p:sp>
      <p:sp>
        <p:nvSpPr>
          <p:cNvPr id="12" name="Oval 11"/>
          <p:cNvSpPr/>
          <p:nvPr/>
        </p:nvSpPr>
        <p:spPr>
          <a:xfrm>
            <a:off x="6355080" y="2578608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468880"/>
            <a:ext cx="434340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2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/>
              <a:t>Pracovníčka výskumného pracoviska v </a:t>
            </a:r>
            <a:r>
              <a:rPr lang="sk-SK" sz="1600" noProof="0" dirty="0" err="1"/>
              <a:t>Irkutsku</a:t>
            </a:r>
            <a:r>
              <a:rPr lang="sk-SK" sz="1600" noProof="0" dirty="0"/>
              <a:t> zomrela po závažnom zápale pľúc.</a:t>
            </a:r>
          </a:p>
        </p:txBody>
      </p:sp>
      <p:sp>
        <p:nvSpPr>
          <p:cNvPr id="14" name="Oval 13"/>
          <p:cNvSpPr/>
          <p:nvPr/>
        </p:nvSpPr>
        <p:spPr>
          <a:xfrm>
            <a:off x="6355080" y="3337560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6565392" y="3227832"/>
            <a:ext cx="434340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2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/>
              <a:t>Ruské úrady informovali WHO, že v meste neboli potvrdené prípady moru.</a:t>
            </a:r>
          </a:p>
        </p:txBody>
      </p:sp>
      <p:sp>
        <p:nvSpPr>
          <p:cNvPr id="16" name="Oval 15"/>
          <p:cNvSpPr/>
          <p:nvPr/>
        </p:nvSpPr>
        <p:spPr>
          <a:xfrm>
            <a:off x="6355080" y="4096512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6565392" y="3896273"/>
            <a:ext cx="4343400" cy="849463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2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/>
              <a:t>Kontakty boli vyšetrené; verejne dostupné informácie nevysvetľovali definitívne príčinu úmrtia</a:t>
            </a:r>
            <a:r>
              <a:rPr lang="sk-SK" noProof="0" dirty="0"/>
              <a:t>.</a:t>
            </a:r>
          </a:p>
        </p:txBody>
      </p:sp>
      <p:sp>
        <p:nvSpPr>
          <p:cNvPr id="18" name="Oval 17"/>
          <p:cNvSpPr/>
          <p:nvPr/>
        </p:nvSpPr>
        <p:spPr>
          <a:xfrm>
            <a:off x="6355080" y="4855464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6565392" y="4745736"/>
            <a:ext cx="4343400" cy="60324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200" b="0" i="0">
                <a:solidFill>
                  <a:srgbClr val="262B2E"/>
                </a:solidFill>
                <a:latin typeface="Aptos"/>
              </a:defRPr>
            </a:pPr>
            <a:r>
              <a:rPr lang="sk-SK" sz="1600" noProof="0" dirty="0"/>
              <a:t>Situáciu treba hodnotiť podľa nových dôkazov, nie podľa titulkov.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181344"/>
            <a:ext cx="109728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Fotografia zobrazuje všeobecné laboratórne prostredie; nesúvisí priamo s udalosťou v </a:t>
            </a:r>
            <a:r>
              <a:rPr lang="sk-SK" noProof="0" dirty="0" err="1"/>
              <a:t>Irkutsku</a:t>
            </a:r>
            <a:r>
              <a:rPr lang="sk-SK" noProof="0" dirty="0"/>
              <a:t>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MOR DNES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Čo možno očakávať? Tri možné scenáre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20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84DC52E-5BC0-142C-FA9A-317F6B6269EB}"/>
              </a:ext>
            </a:extLst>
          </p:cNvPr>
          <p:cNvGrpSpPr/>
          <p:nvPr/>
        </p:nvGrpSpPr>
        <p:grpSpPr>
          <a:xfrm>
            <a:off x="777240" y="3621024"/>
            <a:ext cx="10762488" cy="3017520"/>
            <a:chOff x="777240" y="2743200"/>
            <a:chExt cx="10762488" cy="3017520"/>
          </a:xfrm>
        </p:grpSpPr>
        <p:sp>
          <p:nvSpPr>
            <p:cNvPr id="10" name="Rounded Rectangle 9"/>
            <p:cNvSpPr/>
            <p:nvPr/>
          </p:nvSpPr>
          <p:spPr>
            <a:xfrm>
              <a:off x="777240" y="2743200"/>
              <a:ext cx="3337560" cy="242316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941832" y="2926080"/>
              <a:ext cx="502920" cy="502920"/>
            </a:xfrm>
            <a:prstGeom prst="ellipse">
              <a:avLst/>
            </a:prstGeom>
            <a:solidFill>
              <a:srgbClr val="4B7775"/>
            </a:solidFill>
            <a:ln>
              <a:solidFill>
                <a:srgbClr val="4B777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941832" y="2999232"/>
              <a:ext cx="502920" cy="27432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6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noProof="0" dirty="0"/>
                <a:t>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554480" y="2971800"/>
              <a:ext cx="2286000" cy="32004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6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Iná príčina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05840" y="3657600"/>
              <a:ext cx="283464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Príčina úmrtia nesúvisí s morom; nevznikne ohnisko moru.</a:t>
              </a: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4572000" y="2743200"/>
              <a:ext cx="3337560" cy="242316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4736592" y="2926080"/>
              <a:ext cx="502920" cy="502920"/>
            </a:xfrm>
            <a:prstGeom prst="ellipse">
              <a:avLst/>
            </a:prstGeom>
            <a:solidFill>
              <a:srgbClr val="BE9753"/>
            </a:solidFill>
            <a:ln>
              <a:solidFill>
                <a:srgbClr val="BE975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736592" y="2999232"/>
              <a:ext cx="502920" cy="27432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6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noProof="0" dirty="0"/>
                <a:t>B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5349240" y="2971800"/>
              <a:ext cx="2286000" cy="32004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6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Jediný prípad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800600" y="3657600"/>
              <a:ext cx="283464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Mor sa potvrdí, ale vyšetrovanie nepreukáže ďalší prenos.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8202168" y="2814689"/>
              <a:ext cx="3337560" cy="2423160"/>
            </a:xfrm>
            <a:prstGeom prst="roundRect">
              <a:avLst>
                <a:gd name="adj" fmla="val 10000"/>
              </a:avLst>
            </a:prstGeom>
            <a:solidFill>
              <a:srgbClr val="FFFDF8"/>
            </a:solidFill>
            <a:ln>
              <a:solidFill>
                <a:srgbClr val="E2DBCD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23" name="Oval 22"/>
            <p:cNvSpPr/>
            <p:nvPr/>
          </p:nvSpPr>
          <p:spPr>
            <a:xfrm>
              <a:off x="8531352" y="2926080"/>
              <a:ext cx="502920" cy="502920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31352" y="2999232"/>
              <a:ext cx="502920" cy="27432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6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noProof="0" dirty="0"/>
                <a:t>C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9144000" y="2971800"/>
              <a:ext cx="2286000" cy="32004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6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noProof="0" dirty="0"/>
                <a:t>Ďalší prenos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595360" y="3657600"/>
              <a:ext cx="283464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3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Potvrdí sa pľúcny mor a ďalšie prípady; treba intenzívne opatrenia.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914400" y="5440680"/>
              <a:ext cx="10241280" cy="320040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300" b="1" i="0">
                  <a:solidFill>
                    <a:srgbClr val="8F3331"/>
                  </a:solidFill>
                  <a:latin typeface="Aptos"/>
                </a:defRPr>
              </a:pPr>
              <a:r>
                <a:rPr lang="sk-SK" noProof="0" dirty="0"/>
                <a:t>Možné scenáre vysvetľujú postup; nie sú predpoveďou toho, čo sa stane.</a:t>
              </a:r>
            </a:p>
          </p:txBody>
        </p:sp>
      </p:grpSp>
      <p:pic>
        <p:nvPicPr>
          <p:cNvPr id="28" name="Picture 27" descr="Yersinia pestis - Microbiology - Medbullets Step 1">
            <a:extLst>
              <a:ext uri="{FF2B5EF4-FFF2-40B4-BE49-F238E27FC236}">
                <a16:creationId xmlns:a16="http://schemas.microsoft.com/office/drawing/2014/main" id="{C2F9FAFA-2AAE-8AD8-258C-1244942B0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432" y="1536193"/>
            <a:ext cx="2561174" cy="1801952"/>
          </a:xfrm>
          <a:prstGeom prst="rect">
            <a:avLst/>
          </a:prstGeom>
        </p:spPr>
      </p:pic>
      <p:pic>
        <p:nvPicPr>
          <p:cNvPr id="30" name="Picture 29" descr="Yersinia pestis (Plague) and Other Yersinioses - ScienceDirect">
            <a:extLst>
              <a:ext uri="{FF2B5EF4-FFF2-40B4-BE49-F238E27FC236}">
                <a16:creationId xmlns:a16="http://schemas.microsoft.com/office/drawing/2014/main" id="{747C64F7-7468-8D1E-18CE-CC2E740DB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9239" y="1234751"/>
            <a:ext cx="2063417" cy="2413705"/>
          </a:xfrm>
          <a:prstGeom prst="rect">
            <a:avLst/>
          </a:prstGeom>
        </p:spPr>
      </p:pic>
      <p:pic>
        <p:nvPicPr>
          <p:cNvPr id="31" name="Picture 30" descr="Podvýživa – Wikipedie">
            <a:extLst>
              <a:ext uri="{FF2B5EF4-FFF2-40B4-BE49-F238E27FC236}">
                <a16:creationId xmlns:a16="http://schemas.microsoft.com/office/drawing/2014/main" id="{10B9E5EA-3F1E-2272-0A2E-D4E05075D8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756" y="1243585"/>
            <a:ext cx="1938528" cy="24231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MOR DNES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Hrozí nám v Európe nová čierna smrť?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21</a:t>
            </a:r>
          </a:p>
        </p:txBody>
      </p:sp>
      <p:pic>
        <p:nvPicPr>
          <p:cNvPr id="9" name="Picture 8" descr="a_wide_cinematic_realistic_medieval_14th_century.png"/>
          <p:cNvPicPr>
            <a:picLocks noChangeAspect="1"/>
          </p:cNvPicPr>
          <p:nvPr/>
        </p:nvPicPr>
        <p:blipFill>
          <a:blip r:embed="rId2"/>
          <a:srcRect l="18733" r="18733"/>
          <a:stretch>
            <a:fillRect/>
          </a:stretch>
        </p:blipFill>
        <p:spPr>
          <a:xfrm>
            <a:off x="685800" y="1417320"/>
            <a:ext cx="5029200" cy="45262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989320" y="1417320"/>
            <a:ext cx="5486400" cy="4526280"/>
          </a:xfrm>
          <a:prstGeom prst="roundRect">
            <a:avLst>
              <a:gd name="adj" fmla="val 10000"/>
            </a:avLst>
          </a:prstGeom>
          <a:solidFill>
            <a:srgbClr val="FFFDF8"/>
          </a:solidFill>
          <a:ln>
            <a:solidFill>
              <a:srgbClr val="E2DB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6263640" y="1691640"/>
            <a:ext cx="4846320" cy="7315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8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Pre bežného obyvateľa Slovenska bez rizikovej expozície nie je dôvod na mimoriadne obavy.</a:t>
            </a:r>
          </a:p>
        </p:txBody>
      </p:sp>
      <p:sp>
        <p:nvSpPr>
          <p:cNvPr id="12" name="Oval 11"/>
          <p:cNvSpPr/>
          <p:nvPr/>
        </p:nvSpPr>
        <p:spPr>
          <a:xfrm>
            <a:off x="6263640" y="2761488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6473952" y="2651760"/>
            <a:ext cx="4343400" cy="65836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Správa o podozrení neznamená epidémiu.</a:t>
            </a:r>
          </a:p>
        </p:txBody>
      </p:sp>
      <p:sp>
        <p:nvSpPr>
          <p:cNvPr id="14" name="Oval 13"/>
          <p:cNvSpPr/>
          <p:nvPr/>
        </p:nvSpPr>
        <p:spPr>
          <a:xfrm>
            <a:off x="6263640" y="3566160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6473952" y="3456432"/>
            <a:ext cx="4343400" cy="65836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Moderná diagnostika a antibiotiká zásadne menia možnosti kontroly.</a:t>
            </a:r>
          </a:p>
        </p:txBody>
      </p:sp>
      <p:sp>
        <p:nvSpPr>
          <p:cNvPr id="16" name="Oval 15"/>
          <p:cNvSpPr/>
          <p:nvPr/>
        </p:nvSpPr>
        <p:spPr>
          <a:xfrm>
            <a:off x="6263640" y="4370832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6473952" y="4261104"/>
            <a:ext cx="4343400" cy="65836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3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Rozhodujú potvrdené prípady, spôsob prenosu a epidemiologické súvislosti.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5257800"/>
            <a:ext cx="4754880" cy="411480"/>
          </a:xfrm>
          <a:prstGeom prst="roundRect">
            <a:avLst>
              <a:gd name="adj" fmla="val 10000"/>
            </a:avLst>
          </a:prstGeom>
          <a:solidFill>
            <a:srgbClr val="DFEBE6"/>
          </a:solidFill>
          <a:ln>
            <a:solidFill>
              <a:srgbClr val="DFEB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6400800" y="5340096"/>
            <a:ext cx="4480560" cy="20116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ctr">
              <a:spcAft>
                <a:spcPts val="500"/>
              </a:spcAft>
              <a:defRPr sz="1300" b="1" i="0">
                <a:solidFill>
                  <a:srgbClr val="4B7775"/>
                </a:solidFill>
                <a:latin typeface="Aptos"/>
              </a:defRPr>
            </a:pPr>
            <a:r>
              <a:rPr lang="sk-SK" noProof="0" dirty="0"/>
              <a:t>Rozvaha je lepšia než strach.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7372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>
              <a:defRPr sz="1100" b="1">
                <a:solidFill>
                  <a:srgbClr val="87372D"/>
                </a:solidFill>
                <a:latin typeface="Aptos"/>
              </a:defRPr>
            </a:pPr>
            <a:r>
              <a:rPr lang="sk-SK" noProof="0" dirty="0"/>
              <a:t>SÚČASNÉ RIZIKÁ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>
              <a:defRPr sz="2500" b="1">
                <a:solidFill>
                  <a:srgbClr val="2A2B27"/>
                </a:solidFill>
                <a:latin typeface="Aptos"/>
              </a:defRPr>
            </a:pPr>
            <a:r>
              <a:rPr lang="sk-SK" noProof="0" dirty="0"/>
              <a:t>Mor ako biologická zbraň: historické prípady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170432"/>
            <a:ext cx="11064240" cy="13716"/>
          </a:xfrm>
          <a:prstGeom prst="rect">
            <a:avLst/>
          </a:prstGeom>
          <a:solidFill>
            <a:srgbClr val="B9B3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852C5C-2491-740D-B151-C1D47DB3F94D}"/>
              </a:ext>
            </a:extLst>
          </p:cNvPr>
          <p:cNvGrpSpPr/>
          <p:nvPr/>
        </p:nvGrpSpPr>
        <p:grpSpPr>
          <a:xfrm>
            <a:off x="594360" y="1444752"/>
            <a:ext cx="7998922" cy="2665476"/>
            <a:chOff x="594360" y="1444752"/>
            <a:chExt cx="10981944" cy="3520440"/>
          </a:xfrm>
        </p:grpSpPr>
        <p:sp>
          <p:nvSpPr>
            <p:cNvPr id="6" name="Rounded Rectangle 5"/>
            <p:cNvSpPr/>
            <p:nvPr/>
          </p:nvSpPr>
          <p:spPr>
            <a:xfrm>
              <a:off x="594360" y="1444752"/>
              <a:ext cx="3520440" cy="3520440"/>
            </a:xfrm>
            <a:prstGeom prst="roundRect">
              <a:avLst/>
            </a:prstGeom>
            <a:solidFill>
              <a:srgbClr val="EFEBE1"/>
            </a:solidFill>
            <a:ln>
              <a:solidFill>
                <a:srgbClr val="D7CFC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95528" y="1645920"/>
              <a:ext cx="3118104" cy="475488"/>
            </a:xfrm>
            <a:prstGeom prst="rect">
              <a:avLst/>
            </a:prstGeom>
            <a:noFill/>
          </p:spPr>
          <p:txBody>
            <a:bodyPr wrap="square" lIns="18288" tIns="9144" rIns="18288" bIns="9144">
              <a:spAutoFit/>
            </a:bodyPr>
            <a:lstStyle/>
            <a:p>
              <a:pPr>
                <a:defRPr sz="1600" b="1">
                  <a:solidFill>
                    <a:srgbClr val="87372D"/>
                  </a:solidFill>
                  <a:latin typeface="Aptos"/>
                </a:defRPr>
              </a:pPr>
              <a:r>
                <a:rPr lang="sk-SK" noProof="0" dirty="0"/>
                <a:t>1346 • </a:t>
              </a:r>
              <a:r>
                <a:rPr lang="sk-SK" noProof="0" dirty="0" err="1"/>
                <a:t>Kaffa</a:t>
              </a:r>
              <a:r>
                <a:rPr lang="sk-SK" noProof="0" dirty="0"/>
                <a:t> (</a:t>
              </a:r>
              <a:r>
                <a:rPr lang="sk-SK" noProof="0" dirty="0" err="1"/>
                <a:t>Caffa</a:t>
              </a:r>
              <a:r>
                <a:rPr lang="sk-SK" noProof="0" dirty="0"/>
                <a:t>)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95528" y="2249424"/>
              <a:ext cx="3118104" cy="1218795"/>
            </a:xfrm>
            <a:prstGeom prst="rect">
              <a:avLst/>
            </a:prstGeom>
            <a:noFill/>
          </p:spPr>
          <p:txBody>
            <a:bodyPr wrap="square" lIns="18288" tIns="9144" rIns="18288" bIns="9144">
              <a:spAutoFit/>
            </a:bodyPr>
            <a:lstStyle/>
            <a:p>
              <a:pPr>
                <a:defRPr sz="1300" b="0">
                  <a:solidFill>
                    <a:srgbClr val="2A2B27"/>
                  </a:solidFill>
                  <a:latin typeface="Aptos"/>
                </a:defRPr>
              </a:pPr>
              <a:r>
                <a:rPr lang="sk-SK" noProof="0" dirty="0"/>
                <a:t>Dobové rozprávanie uvádza, že obliehajúce mongolské vojsko vrhalo do mesta telá obetí moru. Ide o často citovaný, no historicky diskutabilný prípad; nie je dôkazom, že útok spôsobil rozšírenie čiernej smrti po Európe.</a:t>
              </a: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4325112" y="1444752"/>
              <a:ext cx="3520440" cy="3520440"/>
            </a:xfrm>
            <a:prstGeom prst="roundRect">
              <a:avLst/>
            </a:prstGeom>
            <a:solidFill>
              <a:srgbClr val="EFEBE1"/>
            </a:solidFill>
            <a:ln>
              <a:solidFill>
                <a:srgbClr val="D7CFC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26280" y="1645920"/>
              <a:ext cx="3118104" cy="475488"/>
            </a:xfrm>
            <a:prstGeom prst="rect">
              <a:avLst/>
            </a:prstGeom>
            <a:noFill/>
          </p:spPr>
          <p:txBody>
            <a:bodyPr wrap="square" lIns="18288" tIns="9144" rIns="18288" bIns="9144">
              <a:spAutoFit/>
            </a:bodyPr>
            <a:lstStyle/>
            <a:p>
              <a:pPr>
                <a:defRPr sz="1600" b="1">
                  <a:solidFill>
                    <a:srgbClr val="87372D"/>
                  </a:solidFill>
                  <a:latin typeface="Aptos"/>
                </a:defRPr>
              </a:pPr>
              <a:r>
                <a:rPr lang="sk-SK" noProof="0" dirty="0"/>
                <a:t>1930. – 1940. roky • Japonsko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26280" y="2249424"/>
              <a:ext cx="3118104" cy="2560320"/>
            </a:xfrm>
            <a:prstGeom prst="rect">
              <a:avLst/>
            </a:prstGeom>
            <a:noFill/>
          </p:spPr>
          <p:txBody>
            <a:bodyPr wrap="square" lIns="18288" tIns="9144" rIns="18288" bIns="9144">
              <a:spAutoFit/>
            </a:bodyPr>
            <a:lstStyle/>
            <a:p>
              <a:pPr>
                <a:defRPr sz="1300" b="0">
                  <a:solidFill>
                    <a:srgbClr val="2A2B27"/>
                  </a:solidFill>
                  <a:latin typeface="Aptos"/>
                </a:defRPr>
              </a:pPr>
              <a:r>
                <a:rPr lang="sk-SK" noProof="0" dirty="0"/>
                <a:t>Jednotka 731 uskutočňovala výskum biologického boja a počas vojny v Číne použila aj prostriedky spojené s morom. Nasledovali ohniská ochorenia a civilné obete. Išlo o súčasť širšieho programu vojnových zločinov.</a:t>
              </a: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8055864" y="1444752"/>
              <a:ext cx="3520440" cy="3520440"/>
            </a:xfrm>
            <a:prstGeom prst="roundRect">
              <a:avLst/>
            </a:prstGeom>
            <a:solidFill>
              <a:srgbClr val="EFEBE1"/>
            </a:solidFill>
            <a:ln>
              <a:solidFill>
                <a:srgbClr val="D7CFC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257032" y="1645920"/>
              <a:ext cx="3118104" cy="475488"/>
            </a:xfrm>
            <a:prstGeom prst="rect">
              <a:avLst/>
            </a:prstGeom>
            <a:noFill/>
          </p:spPr>
          <p:txBody>
            <a:bodyPr wrap="square" lIns="18288" tIns="9144" rIns="18288" bIns="9144">
              <a:spAutoFit/>
            </a:bodyPr>
            <a:lstStyle/>
            <a:p>
              <a:pPr>
                <a:defRPr sz="1600" b="1">
                  <a:solidFill>
                    <a:srgbClr val="87372D"/>
                  </a:solidFill>
                  <a:latin typeface="Aptos"/>
                </a:defRPr>
              </a:pPr>
              <a:r>
                <a:rPr lang="sk-SK" noProof="0" dirty="0"/>
                <a:t>Studená vojna • Sovietsky zväz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257032" y="2249424"/>
              <a:ext cx="3118104" cy="2560320"/>
            </a:xfrm>
            <a:prstGeom prst="rect">
              <a:avLst/>
            </a:prstGeom>
            <a:noFill/>
          </p:spPr>
          <p:txBody>
            <a:bodyPr wrap="square" lIns="18288" tIns="9144" rIns="18288" bIns="9144">
              <a:spAutoFit/>
            </a:bodyPr>
            <a:lstStyle/>
            <a:p>
              <a:pPr>
                <a:defRPr sz="1300" b="0">
                  <a:solidFill>
                    <a:srgbClr val="2A2B27"/>
                  </a:solidFill>
                  <a:latin typeface="Aptos"/>
                </a:defRPr>
              </a:pPr>
              <a:r>
                <a:rPr lang="sk-SK" noProof="0" dirty="0"/>
                <a:t>Sovietsky program biologických zbraní v 20. storočí zahŕňal vývoj a výrobu morového agensu vo vojenských kapacitách. Verejné odborné zdroje opisujú rozsiahly program, ktorý pokračoval aj napriek záväzkom vyplývajúcim z medzinárodného zákazu.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C5CD8EB-CD10-9039-F26D-66AC3388C2B6}"/>
              </a:ext>
            </a:extLst>
          </p:cNvPr>
          <p:cNvGrpSpPr/>
          <p:nvPr/>
        </p:nvGrpSpPr>
        <p:grpSpPr>
          <a:xfrm>
            <a:off x="594360" y="4370832"/>
            <a:ext cx="7998922" cy="1482991"/>
            <a:chOff x="594360" y="5193792"/>
            <a:chExt cx="10972800" cy="804672"/>
          </a:xfrm>
        </p:grpSpPr>
        <p:sp>
          <p:nvSpPr>
            <p:cNvPr id="15" name="Rounded Rectangle 14"/>
            <p:cNvSpPr/>
            <p:nvPr/>
          </p:nvSpPr>
          <p:spPr>
            <a:xfrm>
              <a:off x="594360" y="5193792"/>
              <a:ext cx="10972800" cy="804672"/>
            </a:xfrm>
            <a:prstGeom prst="roundRect">
              <a:avLst/>
            </a:prstGeom>
            <a:solidFill>
              <a:srgbClr val="E6E0D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22960" y="5321808"/>
              <a:ext cx="10515601" cy="410819"/>
            </a:xfrm>
            <a:prstGeom prst="rect">
              <a:avLst/>
            </a:prstGeom>
            <a:noFill/>
          </p:spPr>
          <p:txBody>
            <a:bodyPr wrap="square" lIns="18288" tIns="9144" rIns="18288" bIns="9144">
              <a:spAutoFit/>
            </a:bodyPr>
            <a:lstStyle/>
            <a:p>
              <a:pPr>
                <a:defRPr sz="1400" b="1">
                  <a:solidFill>
                    <a:srgbClr val="2A2B27"/>
                  </a:solidFill>
                  <a:latin typeface="Aptos"/>
                </a:defRPr>
              </a:pPr>
              <a:r>
                <a:rPr lang="sk-SK" sz="1600" noProof="0" dirty="0"/>
                <a:t>Poučenie pre zdravie verejnosti: riziko je zriedkavé, ale dôsledky môžu byť vážne. Včasná diagnostika, surveillance, transparentná komunikácia a medzinárodná spolupráca sú kľúčové.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594360" y="6108192"/>
            <a:ext cx="10607040" cy="274320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>
              <a:defRPr sz="900" b="0">
                <a:solidFill>
                  <a:srgbClr val="69675F"/>
                </a:solidFill>
                <a:latin typeface="Aptos"/>
              </a:defRPr>
            </a:pPr>
            <a:r>
              <a:rPr lang="sk-SK" noProof="0" dirty="0"/>
              <a:t>Zdroje: </a:t>
            </a:r>
            <a:r>
              <a:rPr lang="sk-SK" noProof="0" dirty="0" err="1"/>
              <a:t>Wheelis</a:t>
            </a:r>
            <a:r>
              <a:rPr lang="sk-SK" noProof="0" dirty="0"/>
              <a:t> (2002), </a:t>
            </a:r>
            <a:r>
              <a:rPr lang="sk-SK" noProof="0" dirty="0" err="1"/>
              <a:t>Emerging</a:t>
            </a:r>
            <a:r>
              <a:rPr lang="sk-SK" noProof="0" dirty="0"/>
              <a:t> </a:t>
            </a:r>
            <a:r>
              <a:rPr lang="sk-SK" noProof="0" dirty="0" err="1"/>
              <a:t>Infectious</a:t>
            </a:r>
            <a:r>
              <a:rPr lang="sk-SK" noProof="0" dirty="0"/>
              <a:t> </a:t>
            </a:r>
            <a:r>
              <a:rPr lang="sk-SK" noProof="0" dirty="0" err="1"/>
              <a:t>Diseases</a:t>
            </a:r>
            <a:r>
              <a:rPr lang="sk-SK" noProof="0" dirty="0"/>
              <a:t>; CDC, </a:t>
            </a:r>
            <a:r>
              <a:rPr lang="sk-SK" noProof="0" dirty="0" err="1"/>
              <a:t>Bioterrorism</a:t>
            </a:r>
            <a:r>
              <a:rPr lang="sk-SK" noProof="0" dirty="0"/>
              <a:t> and </a:t>
            </a:r>
            <a:r>
              <a:rPr lang="sk-SK" noProof="0" dirty="0" err="1"/>
              <a:t>Plague</a:t>
            </a:r>
            <a:r>
              <a:rPr lang="sk-SK" noProof="0" dirty="0"/>
              <a:t>: </a:t>
            </a:r>
            <a:r>
              <a:rPr lang="sk-SK" noProof="0" dirty="0" err="1"/>
              <a:t>Preparedness</a:t>
            </a:r>
            <a:r>
              <a:rPr lang="sk-SK" noProof="0" dirty="0"/>
              <a:t> (2024); National </a:t>
            </a:r>
            <a:r>
              <a:rPr lang="sk-SK" noProof="0" dirty="0" err="1"/>
              <a:t>Academies</a:t>
            </a:r>
            <a:r>
              <a:rPr lang="sk-SK" noProof="0" dirty="0"/>
              <a:t>, </a:t>
            </a:r>
            <a:r>
              <a:rPr lang="sk-SK" noProof="0" dirty="0" err="1"/>
              <a:t>Firepower</a:t>
            </a:r>
            <a:r>
              <a:rPr lang="sk-SK" noProof="0" dirty="0"/>
              <a:t> in </a:t>
            </a:r>
            <a:r>
              <a:rPr lang="sk-SK" noProof="0" dirty="0" err="1"/>
              <a:t>the</a:t>
            </a:r>
            <a:r>
              <a:rPr lang="sk-SK" noProof="0" dirty="0"/>
              <a:t> </a:t>
            </a:r>
            <a:r>
              <a:rPr lang="sk-SK" noProof="0" dirty="0" err="1"/>
              <a:t>Lab</a:t>
            </a:r>
            <a:r>
              <a:rPr lang="sk-SK" noProof="0" dirty="0"/>
              <a:t> (2002).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6510528"/>
            <a:ext cx="9875520" cy="16459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>
              <a:defRPr sz="800" b="0">
                <a:solidFill>
                  <a:srgbClr val="69675F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18288" tIns="9144" rIns="18288" bIns="9144">
            <a:spAutoFit/>
          </a:bodyPr>
          <a:lstStyle/>
          <a:p>
            <a:pPr algn="r">
              <a:defRPr sz="800" b="0">
                <a:solidFill>
                  <a:srgbClr val="69675F"/>
                </a:solidFill>
                <a:latin typeface="Aptos"/>
              </a:defRPr>
            </a:pPr>
            <a:r>
              <a:rPr lang="sk-SK" noProof="0" dirty="0"/>
              <a:t>31</a:t>
            </a:r>
          </a:p>
        </p:txBody>
      </p:sp>
      <p:pic>
        <p:nvPicPr>
          <p:cNvPr id="21" name="Picture 20" descr="Zabíja do troch dní. Môže sa mor z Ruska rozšíriť až na Slovensko? (otázky a odpovede) - SME">
            <a:extLst>
              <a:ext uri="{FF2B5EF4-FFF2-40B4-BE49-F238E27FC236}">
                <a16:creationId xmlns:a16="http://schemas.microsoft.com/office/drawing/2014/main" id="{71F81822-8FB7-3AB8-72BB-88D35E0582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6467" y="1553680"/>
            <a:ext cx="3008432" cy="200562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64966557-F66A-50EF-917F-450ED102762D}"/>
              </a:ext>
            </a:extLst>
          </p:cNvPr>
          <p:cNvGrpSpPr/>
          <p:nvPr/>
        </p:nvGrpSpPr>
        <p:grpSpPr>
          <a:xfrm>
            <a:off x="8968591" y="4355917"/>
            <a:ext cx="2564184" cy="1482991"/>
            <a:chOff x="8968591" y="4355917"/>
            <a:chExt cx="2564184" cy="1482991"/>
          </a:xfrm>
        </p:grpSpPr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CDF5BBC1-8FB7-2029-0CA9-63F147DA405C}"/>
                </a:ext>
              </a:extLst>
            </p:cNvPr>
            <p:cNvSpPr/>
            <p:nvPr/>
          </p:nvSpPr>
          <p:spPr>
            <a:xfrm>
              <a:off x="8968591" y="4355917"/>
              <a:ext cx="2564184" cy="1482991"/>
            </a:xfrm>
            <a:prstGeom prst="roundRect">
              <a:avLst/>
            </a:prstGeom>
            <a:solidFill>
              <a:srgbClr val="EFEBE1"/>
            </a:solidFill>
            <a:ln>
              <a:solidFill>
                <a:srgbClr val="D7CFC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noProof="0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F91BEA3-CA78-13E1-6620-2E9BDA125057}"/>
                </a:ext>
              </a:extLst>
            </p:cNvPr>
            <p:cNvSpPr txBox="1"/>
            <p:nvPr/>
          </p:nvSpPr>
          <p:spPr>
            <a:xfrm>
              <a:off x="9090286" y="5068937"/>
              <a:ext cx="2271134" cy="618631"/>
            </a:xfrm>
            <a:prstGeom prst="rect">
              <a:avLst/>
            </a:prstGeom>
            <a:noFill/>
          </p:spPr>
          <p:txBody>
            <a:bodyPr wrap="square" lIns="18288" tIns="9144" rIns="18288" bIns="9144">
              <a:spAutoFit/>
            </a:bodyPr>
            <a:lstStyle/>
            <a:p>
              <a:pPr>
                <a:defRPr sz="1300" b="0">
                  <a:solidFill>
                    <a:srgbClr val="2A2B27"/>
                  </a:solidFill>
                  <a:latin typeface="Aptos"/>
                </a:defRPr>
              </a:pPr>
              <a:r>
                <a:rPr lang="en-SK" sz="1300" dirty="0">
                  <a:solidFill>
                    <a:srgbClr val="2A2B27"/>
                  </a:solidFill>
                  <a:latin typeface="Aptos"/>
                </a:rPr>
                <a:t>podpísaný v roku 1972 globálne zakazuje vývoj, výrobu a hromadenie týchto zbraní.</a:t>
              </a:r>
              <a:endParaRPr lang="sk-SK" noProof="0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3E9FA01-8586-1D3A-130D-1568024DB557}"/>
                </a:ext>
              </a:extLst>
            </p:cNvPr>
            <p:cNvSpPr txBox="1"/>
            <p:nvPr/>
          </p:nvSpPr>
          <p:spPr>
            <a:xfrm>
              <a:off x="9159862" y="4456973"/>
              <a:ext cx="2271134" cy="510909"/>
            </a:xfrm>
            <a:prstGeom prst="rect">
              <a:avLst/>
            </a:prstGeom>
            <a:noFill/>
          </p:spPr>
          <p:txBody>
            <a:bodyPr wrap="square" lIns="18288" tIns="9144" rIns="18288" bIns="9144">
              <a:spAutoFit/>
            </a:bodyPr>
            <a:lstStyle/>
            <a:p>
              <a:pPr>
                <a:defRPr sz="1600" b="1">
                  <a:solidFill>
                    <a:srgbClr val="87372D"/>
                  </a:solidFill>
                  <a:latin typeface="Aptos"/>
                </a:defRPr>
              </a:pPr>
              <a:r>
                <a:rPr lang="en-SK" sz="1600" b="1" dirty="0">
                  <a:solidFill>
                    <a:schemeClr val="accent6">
                      <a:lumMod val="50000"/>
                    </a:schemeClr>
                  </a:solidFill>
                  <a:latin typeface="Aptos"/>
                </a:rPr>
                <a:t>Dovor o biologických zbraniach (BWC)</a:t>
              </a:r>
              <a:endParaRPr lang="sk-SK" noProof="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PREVENCIA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Ako sa chrániť pred morom?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22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3D584B-5F94-8E23-B04E-55C197B761D4}"/>
              </a:ext>
            </a:extLst>
          </p:cNvPr>
          <p:cNvGrpSpPr/>
          <p:nvPr/>
        </p:nvGrpSpPr>
        <p:grpSpPr>
          <a:xfrm>
            <a:off x="5504688" y="1509689"/>
            <a:ext cx="6263640" cy="4177879"/>
            <a:chOff x="4983480" y="1481328"/>
            <a:chExt cx="6263640" cy="4177879"/>
          </a:xfrm>
        </p:grpSpPr>
        <p:sp>
          <p:nvSpPr>
            <p:cNvPr id="10" name="Oval 9"/>
            <p:cNvSpPr/>
            <p:nvPr/>
          </p:nvSpPr>
          <p:spPr>
            <a:xfrm>
              <a:off x="4983480" y="1517904"/>
              <a:ext cx="384048" cy="384048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983480" y="1572768"/>
              <a:ext cx="384048" cy="295466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sz="1200" noProof="0" dirty="0"/>
                <a:t>1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86400" y="1481328"/>
              <a:ext cx="233172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/>
                <a:t>Vyhýbajte sa hlodavcom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818120" y="1481328"/>
              <a:ext cx="342900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Nedotýkajte sa chorých alebo uhynutých zvierat.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4983480" y="2350008"/>
              <a:ext cx="384048" cy="384048"/>
            </a:xfrm>
            <a:prstGeom prst="ellipse">
              <a:avLst/>
            </a:prstGeom>
            <a:solidFill>
              <a:srgbClr val="4B7775"/>
            </a:solidFill>
            <a:ln>
              <a:solidFill>
                <a:srgbClr val="4B7775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983480" y="2404872"/>
              <a:ext cx="384048" cy="295466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sz="1200" noProof="0" dirty="0"/>
                <a:t>2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86400" y="2313432"/>
              <a:ext cx="233172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/>
                <a:t>Chráňte sa pred blchami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818120" y="2313432"/>
              <a:ext cx="342900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V oblastiach s prírodným ohniskom používajte vhodný repelent.</a:t>
              </a:r>
            </a:p>
          </p:txBody>
        </p:sp>
        <p:sp>
          <p:nvSpPr>
            <p:cNvPr id="18" name="Oval 17"/>
            <p:cNvSpPr/>
            <p:nvPr/>
          </p:nvSpPr>
          <p:spPr>
            <a:xfrm>
              <a:off x="4983480" y="3182112"/>
              <a:ext cx="384048" cy="384048"/>
            </a:xfrm>
            <a:prstGeom prst="ellipse">
              <a:avLst/>
            </a:prstGeom>
            <a:solidFill>
              <a:srgbClr val="BE9753"/>
            </a:solidFill>
            <a:ln>
              <a:solidFill>
                <a:srgbClr val="BE975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983480" y="3236976"/>
              <a:ext cx="384048" cy="295466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sz="1200" noProof="0" dirty="0"/>
                <a:t>3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486400" y="3145536"/>
              <a:ext cx="233172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/>
                <a:t>Všímajte si príznaky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7818120" y="3145536"/>
              <a:ext cx="342900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Horúčka, slabosť a bolestivé uzliny po rizikovom kontakte vyžadujú vyšetrenie.</a:t>
              </a:r>
            </a:p>
          </p:txBody>
        </p:sp>
        <p:sp>
          <p:nvSpPr>
            <p:cNvPr id="22" name="Oval 21"/>
            <p:cNvSpPr/>
            <p:nvPr/>
          </p:nvSpPr>
          <p:spPr>
            <a:xfrm>
              <a:off x="4983480" y="4014215"/>
              <a:ext cx="384048" cy="384048"/>
            </a:xfrm>
            <a:prstGeom prst="ellipse">
              <a:avLst/>
            </a:prstGeom>
            <a:solidFill>
              <a:srgbClr val="1F2B36"/>
            </a:solidFill>
            <a:ln>
              <a:solidFill>
                <a:srgbClr val="1F2B3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983480" y="4069079"/>
              <a:ext cx="384048" cy="295466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sz="1200" noProof="0" dirty="0"/>
                <a:t>4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486400" y="3977639"/>
              <a:ext cx="2331720" cy="357021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/>
                <a:t>Konajte rýchlo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818120" y="3977639"/>
              <a:ext cx="342900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Pri podozrení na pľúcny mor vyhľadajte urgentnú zdravotnú pomoc.</a:t>
              </a:r>
            </a:p>
          </p:txBody>
        </p:sp>
        <p:sp>
          <p:nvSpPr>
            <p:cNvPr id="26" name="Oval 25"/>
            <p:cNvSpPr/>
            <p:nvPr/>
          </p:nvSpPr>
          <p:spPr>
            <a:xfrm>
              <a:off x="4983480" y="4846320"/>
              <a:ext cx="384048" cy="384048"/>
            </a:xfrm>
            <a:prstGeom prst="ellipse">
              <a:avLst/>
            </a:prstGeom>
            <a:solidFill>
              <a:srgbClr val="8F3331"/>
            </a:solidFill>
            <a:ln>
              <a:solidFill>
                <a:srgbClr val="8F333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 sz="3600" noProof="0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83480" y="4901183"/>
              <a:ext cx="384048" cy="295466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ctr">
                <a:spcAft>
                  <a:spcPts val="500"/>
                </a:spcAft>
                <a:defRPr sz="1100" b="1" i="0">
                  <a:solidFill>
                    <a:srgbClr val="FFFFFF"/>
                  </a:solidFill>
                  <a:latin typeface="Aptos"/>
                </a:defRPr>
              </a:pPr>
              <a:r>
                <a:rPr lang="sk-SK" sz="1200" noProof="0" dirty="0"/>
                <a:t>5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486400" y="4809744"/>
              <a:ext cx="2331720" cy="603242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300" b="1" i="0">
                  <a:solidFill>
                    <a:srgbClr val="1F2B36"/>
                  </a:solidFill>
                  <a:latin typeface="Aptos"/>
                </a:defRPr>
              </a:pPr>
              <a:r>
                <a:rPr lang="sk-SK" sz="1600" noProof="0" dirty="0"/>
                <a:t>Sledujte dôveryhodné zdroje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18120" y="4809744"/>
              <a:ext cx="3429000" cy="849463"/>
            </a:xfrm>
            <a:prstGeom prst="rect">
              <a:avLst/>
            </a:prstGeom>
            <a:noFill/>
          </p:spPr>
          <p:txBody>
            <a:bodyPr wrap="square" lIns="54864" tIns="54864" rIns="54864" bIns="54864" anchor="t">
              <a:spAutoFit/>
            </a:bodyPr>
            <a:lstStyle/>
            <a:p>
              <a:pPr algn="l">
                <a:spcAft>
                  <a:spcPts val="500"/>
                </a:spcAft>
                <a:defRPr sz="1100" b="0" i="0">
                  <a:solidFill>
                    <a:srgbClr val="262B2E"/>
                  </a:solidFill>
                  <a:latin typeface="Aptos"/>
                </a:defRPr>
              </a:pPr>
              <a:r>
                <a:rPr lang="sk-SK" sz="1600" noProof="0" dirty="0"/>
                <a:t>Riaďte sa odporúčaniami zdravotníckych orgánov; neužívajte antibiotiká svojvoľne.</a:t>
              </a:r>
            </a:p>
          </p:txBody>
        </p:sp>
      </p:grpSp>
      <p:pic>
        <p:nvPicPr>
          <p:cNvPr id="30" name="Picture 29" descr="Yersinia pestis: the Natural History of Plague - PMC">
            <a:extLst>
              <a:ext uri="{FF2B5EF4-FFF2-40B4-BE49-F238E27FC236}">
                <a16:creationId xmlns:a16="http://schemas.microsoft.com/office/drawing/2014/main" id="{06521F65-419E-ECDC-C1CB-F1CBB3D83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64" y="1896595"/>
            <a:ext cx="5084618" cy="333447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B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_wide_cinematic_realistic_medieval_14th_century.png"/>
          <p:cNvPicPr>
            <a:picLocks noChangeAspect="1"/>
          </p:cNvPicPr>
          <p:nvPr/>
        </p:nvPicPr>
        <p:blipFill>
          <a:blip r:embed="rId2"/>
          <a:srcRect l="23612" r="23612"/>
          <a:stretch>
            <a:fillRect/>
          </a:stretch>
        </p:blipFill>
        <p:spPr>
          <a:xfrm>
            <a:off x="5760720" y="0"/>
            <a:ext cx="643097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080760" cy="6858000"/>
          </a:xfrm>
          <a:prstGeom prst="rect">
            <a:avLst/>
          </a:prstGeom>
          <a:solidFill>
            <a:srgbClr val="1F2B36"/>
          </a:solidFill>
          <a:ln>
            <a:solidFill>
              <a:srgbClr val="1F2B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4" name="Rectangle 3"/>
          <p:cNvSpPr/>
          <p:nvPr/>
        </p:nvSpPr>
        <p:spPr>
          <a:xfrm>
            <a:off x="5760720" y="0"/>
            <a:ext cx="146304" cy="6858000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731520" y="594360"/>
            <a:ext cx="466344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100" b="1" i="0">
                <a:solidFill>
                  <a:srgbClr val="BE9753"/>
                </a:solidFill>
                <a:latin typeface="Aptos"/>
              </a:defRPr>
            </a:pPr>
            <a:r>
              <a:rPr lang="sk-SK" noProof="0" dirty="0"/>
              <a:t>NA ZÁVER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97280"/>
            <a:ext cx="4754880" cy="73152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3100" b="1" i="0">
                <a:solidFill>
                  <a:srgbClr val="FFFFFF"/>
                </a:solidFill>
                <a:latin typeface="Aptos Display"/>
              </a:defRPr>
            </a:pPr>
            <a:r>
              <a:rPr lang="sk-SK" noProof="0" dirty="0"/>
              <a:t>Čo nás mor naučil?</a:t>
            </a:r>
          </a:p>
        </p:txBody>
      </p:sp>
      <p:sp>
        <p:nvSpPr>
          <p:cNvPr id="7" name="Oval 6"/>
          <p:cNvSpPr/>
          <p:nvPr/>
        </p:nvSpPr>
        <p:spPr>
          <a:xfrm>
            <a:off x="777240" y="2240280"/>
            <a:ext cx="182880" cy="182880"/>
          </a:xfrm>
          <a:prstGeom prst="ellipse">
            <a:avLst/>
          </a:prstGeom>
          <a:solidFill>
            <a:srgbClr val="BE9753"/>
          </a:solidFill>
          <a:ln>
            <a:solidFill>
              <a:srgbClr val="BE9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1143000" y="2148840"/>
            <a:ext cx="429768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600" b="0" i="0">
                <a:solidFill>
                  <a:srgbClr val="FFFFFF"/>
                </a:solidFill>
                <a:latin typeface="Aptos"/>
              </a:defRPr>
            </a:pPr>
            <a:r>
              <a:rPr lang="sk-SK" noProof="0" dirty="0"/>
              <a:t>V stredoveku ľudia často nevedeli, čo ich zabíja.</a:t>
            </a:r>
          </a:p>
        </p:txBody>
      </p:sp>
      <p:sp>
        <p:nvSpPr>
          <p:cNvPr id="9" name="Oval 8"/>
          <p:cNvSpPr/>
          <p:nvPr/>
        </p:nvSpPr>
        <p:spPr>
          <a:xfrm>
            <a:off x="777240" y="2990088"/>
            <a:ext cx="182880" cy="182880"/>
          </a:xfrm>
          <a:prstGeom prst="ellipse">
            <a:avLst/>
          </a:prstGeom>
          <a:solidFill>
            <a:srgbClr val="BE9753"/>
          </a:solidFill>
          <a:ln>
            <a:solidFill>
              <a:srgbClr val="BE9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0" name="TextBox 9"/>
          <p:cNvSpPr txBox="1"/>
          <p:nvPr/>
        </p:nvSpPr>
        <p:spPr>
          <a:xfrm>
            <a:off x="1143000" y="2898648"/>
            <a:ext cx="429768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600" b="0" i="0">
                <a:solidFill>
                  <a:srgbClr val="FFFFFF"/>
                </a:solidFill>
                <a:latin typeface="Aptos"/>
              </a:defRPr>
            </a:pPr>
            <a:r>
              <a:rPr lang="sk-SK" noProof="0" dirty="0"/>
              <a:t>Dnes poznáme pôvodcu, cesty prenosu aj účinnú liečbu.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3739896"/>
            <a:ext cx="182880" cy="182880"/>
          </a:xfrm>
          <a:prstGeom prst="ellipse">
            <a:avLst/>
          </a:prstGeom>
          <a:solidFill>
            <a:srgbClr val="BE9753"/>
          </a:solidFill>
          <a:ln>
            <a:solidFill>
              <a:srgbClr val="BE97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1143000" y="3648456"/>
            <a:ext cx="4297680" cy="59436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600" b="1" i="0">
                <a:solidFill>
                  <a:srgbClr val="FFFFFF"/>
                </a:solidFill>
                <a:latin typeface="Aptos"/>
              </a:defRPr>
            </a:pPr>
            <a:r>
              <a:rPr lang="sk-SK" noProof="0" dirty="0"/>
              <a:t>Našou úlohou je využívať vedu, konať včas a zachovať si rozvahu.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777240" y="4754880"/>
            <a:ext cx="4434840" cy="0"/>
          </a:xfrm>
          <a:prstGeom prst="line">
            <a:avLst/>
          </a:prstGeom>
          <a:ln w="25400">
            <a:solidFill>
              <a:srgbClr val="BE97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77240" y="5010912"/>
            <a:ext cx="4526280" cy="9144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600" b="1" i="0">
                <a:solidFill>
                  <a:srgbClr val="E7E4DA"/>
                </a:solidFill>
                <a:latin typeface="Aptos"/>
              </a:defRPr>
            </a:pPr>
            <a:r>
              <a:rPr lang="sk-SK" noProof="0" dirty="0"/>
              <a:t>Keby ste žili v roku 1348, čo by vám pomohlo prekonať strach z moru? A čo by ste urobili inak dnes?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6400800"/>
            <a:ext cx="3657600" cy="18288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BE9753"/>
                </a:solidFill>
                <a:latin typeface="Aptos"/>
              </a:defRPr>
            </a:pPr>
            <a:r>
              <a:rPr lang="sk-SK" noProof="0" dirty="0"/>
              <a:t>Diskusia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109960" y="6492240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BE9753"/>
                </a:solidFill>
                <a:latin typeface="Aptos"/>
              </a:defRPr>
            </a:pPr>
            <a:r>
              <a:rPr lang="sk-SK" noProof="0" dirty="0"/>
              <a:t>23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ZDROJE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2600" b="1" i="0">
                <a:solidFill>
                  <a:srgbClr val="1F2B36"/>
                </a:solidFill>
                <a:latin typeface="Aptos"/>
              </a:defRPr>
            </a:pPr>
            <a:r>
              <a:rPr lang="sk-SK" noProof="0" dirty="0"/>
              <a:t>Zdroje k štatistike a politickým dôsledkom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r">
              <a:spcAft>
                <a:spcPts val="4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30</a:t>
            </a:r>
          </a:p>
        </p:txBody>
      </p:sp>
      <p:sp>
        <p:nvSpPr>
          <p:cNvPr id="8" name="Oval 7"/>
          <p:cNvSpPr/>
          <p:nvPr/>
        </p:nvSpPr>
        <p:spPr>
          <a:xfrm>
            <a:off x="777240" y="1490472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987552" y="1417320"/>
            <a:ext cx="10241280" cy="5669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0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 err="1"/>
              <a:t>DeWitte</a:t>
            </a:r>
            <a:r>
              <a:rPr lang="sk-SK" noProof="0" dirty="0"/>
              <a:t>, S. N. (2011). </a:t>
            </a:r>
            <a:r>
              <a:rPr lang="sk-SK" noProof="0" dirty="0" err="1"/>
              <a:t>Age</a:t>
            </a:r>
            <a:r>
              <a:rPr lang="sk-SK" noProof="0" dirty="0"/>
              <a:t> </a:t>
            </a:r>
            <a:r>
              <a:rPr lang="sk-SK" noProof="0" dirty="0" err="1"/>
              <a:t>Patterns</a:t>
            </a:r>
            <a:r>
              <a:rPr lang="sk-SK" noProof="0" dirty="0"/>
              <a:t> of Mortality </a:t>
            </a:r>
            <a:r>
              <a:rPr lang="sk-SK" noProof="0" dirty="0" err="1"/>
              <a:t>During</a:t>
            </a:r>
            <a:r>
              <a:rPr lang="sk-SK" noProof="0" dirty="0"/>
              <a:t> </a:t>
            </a:r>
            <a:r>
              <a:rPr lang="sk-SK" noProof="0" dirty="0" err="1"/>
              <a:t>the</a:t>
            </a:r>
            <a:r>
              <a:rPr lang="sk-SK" noProof="0" dirty="0"/>
              <a:t> Black </a:t>
            </a:r>
            <a:r>
              <a:rPr lang="sk-SK" noProof="0" dirty="0" err="1"/>
              <a:t>Death</a:t>
            </a:r>
            <a:r>
              <a:rPr lang="sk-SK" noProof="0" dirty="0"/>
              <a:t> in </a:t>
            </a:r>
            <a:r>
              <a:rPr lang="sk-SK" noProof="0" dirty="0" err="1"/>
              <a:t>London</a:t>
            </a:r>
            <a:r>
              <a:rPr lang="sk-SK" noProof="0" dirty="0"/>
              <a:t>, A.D. 1349–1350. American </a:t>
            </a:r>
            <a:r>
              <a:rPr lang="sk-SK" noProof="0" dirty="0" err="1"/>
              <a:t>Journal</a:t>
            </a:r>
            <a:r>
              <a:rPr lang="sk-SK" noProof="0" dirty="0"/>
              <a:t> of </a:t>
            </a:r>
            <a:r>
              <a:rPr lang="sk-SK" noProof="0" dirty="0" err="1"/>
              <a:t>Physical</a:t>
            </a:r>
            <a:r>
              <a:rPr lang="sk-SK" noProof="0" dirty="0"/>
              <a:t> </a:t>
            </a:r>
            <a:r>
              <a:rPr lang="sk-SK" noProof="0" dirty="0" err="1"/>
              <a:t>Anthropology</a:t>
            </a:r>
            <a:r>
              <a:rPr lang="sk-SK" noProof="0" dirty="0"/>
              <a:t>. </a:t>
            </a:r>
            <a:r>
              <a:rPr lang="sk-SK" noProof="0" dirty="0" err="1"/>
              <a:t>https</a:t>
            </a:r>
            <a:r>
              <a:rPr lang="sk-SK" noProof="0" dirty="0"/>
              <a:t>://</a:t>
            </a:r>
            <a:r>
              <a:rPr lang="sk-SK" noProof="0" dirty="0" err="1"/>
              <a:t>pmc.ncbi.nlm.nih.gov</a:t>
            </a:r>
            <a:r>
              <a:rPr lang="sk-SK" noProof="0" dirty="0"/>
              <a:t>/</a:t>
            </a:r>
            <a:r>
              <a:rPr lang="sk-SK" noProof="0" dirty="0" err="1"/>
              <a:t>articles</a:t>
            </a:r>
            <a:r>
              <a:rPr lang="sk-SK" noProof="0" dirty="0"/>
              <a:t>/PMC3094018/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2276856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987552" y="2203704"/>
            <a:ext cx="10241280" cy="5669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0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University of </a:t>
            </a:r>
            <a:r>
              <a:rPr lang="sk-SK" noProof="0" dirty="0" err="1"/>
              <a:t>Oxford</a:t>
            </a:r>
            <a:r>
              <a:rPr lang="sk-SK" noProof="0" dirty="0"/>
              <a:t>, </a:t>
            </a:r>
            <a:r>
              <a:rPr lang="sk-SK" noProof="0" dirty="0" err="1"/>
              <a:t>Faculty</a:t>
            </a:r>
            <a:r>
              <a:rPr lang="sk-SK" noProof="0" dirty="0"/>
              <a:t> of </a:t>
            </a:r>
            <a:r>
              <a:rPr lang="sk-SK" noProof="0" dirty="0" err="1"/>
              <a:t>History</a:t>
            </a:r>
            <a:r>
              <a:rPr lang="sk-SK" noProof="0" dirty="0"/>
              <a:t>. </a:t>
            </a:r>
            <a:r>
              <a:rPr lang="sk-SK" noProof="0" dirty="0" err="1"/>
              <a:t>The</a:t>
            </a:r>
            <a:r>
              <a:rPr lang="sk-SK" noProof="0" dirty="0"/>
              <a:t> Black </a:t>
            </a:r>
            <a:r>
              <a:rPr lang="sk-SK" noProof="0" dirty="0" err="1"/>
              <a:t>Death</a:t>
            </a:r>
            <a:r>
              <a:rPr lang="sk-SK" noProof="0" dirty="0"/>
              <a:t> and </a:t>
            </a:r>
            <a:r>
              <a:rPr lang="sk-SK" noProof="0" dirty="0" err="1"/>
              <a:t>European</a:t>
            </a:r>
            <a:r>
              <a:rPr lang="sk-SK" noProof="0" dirty="0"/>
              <a:t> </a:t>
            </a:r>
            <a:r>
              <a:rPr lang="sk-SK" noProof="0" dirty="0" err="1"/>
              <a:t>Expansion</a:t>
            </a:r>
            <a:r>
              <a:rPr lang="sk-SK" noProof="0" dirty="0"/>
              <a:t>. </a:t>
            </a:r>
            <a:r>
              <a:rPr lang="sk-SK" noProof="0" dirty="0" err="1"/>
              <a:t>https</a:t>
            </a:r>
            <a:r>
              <a:rPr lang="sk-SK" noProof="0" dirty="0"/>
              <a:t>://</a:t>
            </a:r>
            <a:r>
              <a:rPr lang="sk-SK" noProof="0" dirty="0" err="1"/>
              <a:t>www.history.ox.ac.uk</a:t>
            </a:r>
            <a:r>
              <a:rPr lang="sk-SK" noProof="0" dirty="0"/>
              <a:t>/</a:t>
            </a:r>
            <a:r>
              <a:rPr lang="sk-SK" noProof="0" dirty="0" err="1"/>
              <a:t>black</a:t>
            </a:r>
            <a:r>
              <a:rPr lang="sk-SK" noProof="0" dirty="0"/>
              <a:t>-</a:t>
            </a:r>
            <a:r>
              <a:rPr lang="sk-SK" noProof="0" dirty="0" err="1"/>
              <a:t>death</a:t>
            </a:r>
            <a:r>
              <a:rPr lang="sk-SK" noProof="0" dirty="0"/>
              <a:t>-and-</a:t>
            </a:r>
            <a:r>
              <a:rPr lang="sk-SK" noProof="0" dirty="0" err="1"/>
              <a:t>european</a:t>
            </a:r>
            <a:r>
              <a:rPr lang="sk-SK" noProof="0" dirty="0"/>
              <a:t>-</a:t>
            </a:r>
            <a:r>
              <a:rPr lang="sk-SK" noProof="0" dirty="0" err="1"/>
              <a:t>expansion</a:t>
            </a:r>
            <a:endParaRPr lang="sk-SK" noProof="0" dirty="0"/>
          </a:p>
        </p:txBody>
      </p:sp>
      <p:sp>
        <p:nvSpPr>
          <p:cNvPr id="12" name="Oval 11"/>
          <p:cNvSpPr/>
          <p:nvPr/>
        </p:nvSpPr>
        <p:spPr>
          <a:xfrm>
            <a:off x="777240" y="3063240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987552" y="2990088"/>
            <a:ext cx="10241280" cy="5669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0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 err="1"/>
              <a:t>Jedwab</a:t>
            </a:r>
            <a:r>
              <a:rPr lang="sk-SK" noProof="0" dirty="0"/>
              <a:t>, R., Johnson, N. D., &amp; </a:t>
            </a:r>
            <a:r>
              <a:rPr lang="sk-SK" noProof="0" dirty="0" err="1"/>
              <a:t>Koyama</a:t>
            </a:r>
            <a:r>
              <a:rPr lang="sk-SK" noProof="0" dirty="0"/>
              <a:t>, M. (2022). </a:t>
            </a:r>
            <a:r>
              <a:rPr lang="sk-SK" noProof="0" dirty="0" err="1"/>
              <a:t>The</a:t>
            </a:r>
            <a:r>
              <a:rPr lang="sk-SK" noProof="0" dirty="0"/>
              <a:t> </a:t>
            </a:r>
            <a:r>
              <a:rPr lang="sk-SK" noProof="0" dirty="0" err="1"/>
              <a:t>Economic</a:t>
            </a:r>
            <a:r>
              <a:rPr lang="sk-SK" noProof="0" dirty="0"/>
              <a:t> </a:t>
            </a:r>
            <a:r>
              <a:rPr lang="sk-SK" noProof="0" dirty="0" err="1"/>
              <a:t>Impact</a:t>
            </a:r>
            <a:r>
              <a:rPr lang="sk-SK" noProof="0" dirty="0"/>
              <a:t> of </a:t>
            </a:r>
            <a:r>
              <a:rPr lang="sk-SK" noProof="0" dirty="0" err="1"/>
              <a:t>the</a:t>
            </a:r>
            <a:r>
              <a:rPr lang="sk-SK" noProof="0" dirty="0"/>
              <a:t> Black </a:t>
            </a:r>
            <a:r>
              <a:rPr lang="sk-SK" noProof="0" dirty="0" err="1"/>
              <a:t>Death</a:t>
            </a:r>
            <a:r>
              <a:rPr lang="sk-SK" noProof="0" dirty="0"/>
              <a:t>. </a:t>
            </a:r>
            <a:r>
              <a:rPr lang="sk-SK" noProof="0" dirty="0" err="1"/>
              <a:t>Journal</a:t>
            </a:r>
            <a:r>
              <a:rPr lang="sk-SK" noProof="0" dirty="0"/>
              <a:t> of </a:t>
            </a:r>
            <a:r>
              <a:rPr lang="sk-SK" noProof="0" dirty="0" err="1"/>
              <a:t>Economic</a:t>
            </a:r>
            <a:r>
              <a:rPr lang="sk-SK" noProof="0" dirty="0"/>
              <a:t> </a:t>
            </a:r>
            <a:r>
              <a:rPr lang="sk-SK" noProof="0" dirty="0" err="1"/>
              <a:t>Literature</a:t>
            </a:r>
            <a:r>
              <a:rPr lang="sk-SK" noProof="0" dirty="0"/>
              <a:t>, 60(1), 132–178. </a:t>
            </a:r>
            <a:r>
              <a:rPr lang="sk-SK" noProof="0" dirty="0" err="1"/>
              <a:t>https</a:t>
            </a:r>
            <a:r>
              <a:rPr lang="sk-SK" noProof="0" dirty="0"/>
              <a:t>://</a:t>
            </a:r>
            <a:r>
              <a:rPr lang="sk-SK" noProof="0" dirty="0" err="1"/>
              <a:t>pubs.aeaweb.org</a:t>
            </a:r>
            <a:r>
              <a:rPr lang="sk-SK" noProof="0" dirty="0"/>
              <a:t>/</a:t>
            </a:r>
            <a:r>
              <a:rPr lang="sk-SK" noProof="0" dirty="0" err="1"/>
              <a:t>doi</a:t>
            </a:r>
            <a:r>
              <a:rPr lang="sk-SK" noProof="0" dirty="0"/>
              <a:t>/</a:t>
            </a:r>
            <a:r>
              <a:rPr lang="sk-SK" noProof="0" dirty="0" err="1"/>
              <a:t>abs</a:t>
            </a:r>
            <a:r>
              <a:rPr lang="sk-SK" noProof="0" dirty="0"/>
              <a:t>/10.1257/jel.20201639</a:t>
            </a:r>
          </a:p>
        </p:txBody>
      </p:sp>
      <p:sp>
        <p:nvSpPr>
          <p:cNvPr id="14" name="Oval 13"/>
          <p:cNvSpPr/>
          <p:nvPr/>
        </p:nvSpPr>
        <p:spPr>
          <a:xfrm>
            <a:off x="777240" y="3849624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987552" y="3776472"/>
            <a:ext cx="10241280" cy="5669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0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 err="1"/>
              <a:t>Cohn</a:t>
            </a:r>
            <a:r>
              <a:rPr lang="sk-SK" noProof="0" dirty="0"/>
              <a:t>, S. K. (2007). </a:t>
            </a:r>
            <a:r>
              <a:rPr lang="sk-SK" noProof="0" dirty="0" err="1"/>
              <a:t>After</a:t>
            </a:r>
            <a:r>
              <a:rPr lang="sk-SK" noProof="0" dirty="0"/>
              <a:t> </a:t>
            </a:r>
            <a:r>
              <a:rPr lang="sk-SK" noProof="0" dirty="0" err="1"/>
              <a:t>the</a:t>
            </a:r>
            <a:r>
              <a:rPr lang="sk-SK" noProof="0" dirty="0"/>
              <a:t> Black </a:t>
            </a:r>
            <a:r>
              <a:rPr lang="sk-SK" noProof="0" dirty="0" err="1"/>
              <a:t>Death</a:t>
            </a:r>
            <a:r>
              <a:rPr lang="sk-SK" noProof="0" dirty="0"/>
              <a:t>: </a:t>
            </a:r>
            <a:r>
              <a:rPr lang="sk-SK" noProof="0" dirty="0" err="1"/>
              <a:t>labour</a:t>
            </a:r>
            <a:r>
              <a:rPr lang="sk-SK" noProof="0" dirty="0"/>
              <a:t> </a:t>
            </a:r>
            <a:r>
              <a:rPr lang="sk-SK" noProof="0" dirty="0" err="1"/>
              <a:t>legislation</a:t>
            </a:r>
            <a:r>
              <a:rPr lang="sk-SK" noProof="0" dirty="0"/>
              <a:t> and </a:t>
            </a:r>
            <a:r>
              <a:rPr lang="sk-SK" noProof="0" dirty="0" err="1"/>
              <a:t>attitudes</a:t>
            </a:r>
            <a:r>
              <a:rPr lang="sk-SK" noProof="0" dirty="0"/>
              <a:t> </a:t>
            </a:r>
            <a:r>
              <a:rPr lang="sk-SK" noProof="0" dirty="0" err="1"/>
              <a:t>towards</a:t>
            </a:r>
            <a:r>
              <a:rPr lang="sk-SK" noProof="0" dirty="0"/>
              <a:t> </a:t>
            </a:r>
            <a:r>
              <a:rPr lang="sk-SK" noProof="0" dirty="0" err="1"/>
              <a:t>labour</a:t>
            </a:r>
            <a:r>
              <a:rPr lang="sk-SK" noProof="0" dirty="0"/>
              <a:t> in late-</a:t>
            </a:r>
            <a:r>
              <a:rPr lang="sk-SK" noProof="0" dirty="0" err="1"/>
              <a:t>medieval</a:t>
            </a:r>
            <a:r>
              <a:rPr lang="sk-SK" noProof="0" dirty="0"/>
              <a:t> western </a:t>
            </a:r>
            <a:r>
              <a:rPr lang="sk-SK" noProof="0" dirty="0" err="1"/>
              <a:t>Europe</a:t>
            </a:r>
            <a:r>
              <a:rPr lang="sk-SK" noProof="0" dirty="0"/>
              <a:t>. </a:t>
            </a:r>
            <a:r>
              <a:rPr lang="sk-SK" noProof="0" dirty="0" err="1"/>
              <a:t>Economic</a:t>
            </a:r>
            <a:r>
              <a:rPr lang="sk-SK" noProof="0" dirty="0"/>
              <a:t> </a:t>
            </a:r>
            <a:r>
              <a:rPr lang="sk-SK" noProof="0" dirty="0" err="1"/>
              <a:t>History</a:t>
            </a:r>
            <a:r>
              <a:rPr lang="sk-SK" noProof="0" dirty="0"/>
              <a:t> </a:t>
            </a:r>
            <a:r>
              <a:rPr lang="sk-SK" noProof="0" dirty="0" err="1"/>
              <a:t>Review</a:t>
            </a:r>
            <a:r>
              <a:rPr lang="sk-SK" noProof="0" dirty="0"/>
              <a:t>, 60(3), 457–485.</a:t>
            </a:r>
          </a:p>
        </p:txBody>
      </p:sp>
      <p:sp>
        <p:nvSpPr>
          <p:cNvPr id="16" name="Oval 15"/>
          <p:cNvSpPr/>
          <p:nvPr/>
        </p:nvSpPr>
        <p:spPr>
          <a:xfrm>
            <a:off x="777240" y="4636008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987552" y="4562856"/>
            <a:ext cx="10241280" cy="566928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0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 err="1"/>
              <a:t>Peters</a:t>
            </a:r>
            <a:r>
              <a:rPr lang="sk-SK" noProof="0" dirty="0"/>
              <a:t>, M. E. (2023). </a:t>
            </a:r>
            <a:r>
              <a:rPr lang="sk-SK" noProof="0" dirty="0" err="1"/>
              <a:t>Government</a:t>
            </a:r>
            <a:r>
              <a:rPr lang="sk-SK" noProof="0" dirty="0"/>
              <a:t> </a:t>
            </a:r>
            <a:r>
              <a:rPr lang="sk-SK" noProof="0" dirty="0" err="1"/>
              <a:t>finance</a:t>
            </a:r>
            <a:r>
              <a:rPr lang="sk-SK" noProof="0" dirty="0"/>
              <a:t> and </a:t>
            </a:r>
            <a:r>
              <a:rPr lang="sk-SK" noProof="0" dirty="0" err="1"/>
              <a:t>imposition</a:t>
            </a:r>
            <a:r>
              <a:rPr lang="sk-SK" noProof="0" dirty="0"/>
              <a:t> of </a:t>
            </a:r>
            <a:r>
              <a:rPr lang="sk-SK" noProof="0" dirty="0" err="1"/>
              <a:t>serfdom</a:t>
            </a:r>
            <a:r>
              <a:rPr lang="sk-SK" noProof="0" dirty="0"/>
              <a:t> </a:t>
            </a:r>
            <a:r>
              <a:rPr lang="sk-SK" noProof="0" dirty="0" err="1"/>
              <a:t>after</a:t>
            </a:r>
            <a:r>
              <a:rPr lang="sk-SK" noProof="0" dirty="0"/>
              <a:t> </a:t>
            </a:r>
            <a:r>
              <a:rPr lang="sk-SK" noProof="0" dirty="0" err="1"/>
              <a:t>the</a:t>
            </a:r>
            <a:r>
              <a:rPr lang="sk-SK" noProof="0" dirty="0"/>
              <a:t> Black </a:t>
            </a:r>
            <a:r>
              <a:rPr lang="sk-SK" noProof="0" dirty="0" err="1"/>
              <a:t>Death</a:t>
            </a:r>
            <a:r>
              <a:rPr lang="sk-SK" noProof="0" dirty="0"/>
              <a:t>. </a:t>
            </a:r>
            <a:r>
              <a:rPr lang="sk-SK" noProof="0" dirty="0" err="1"/>
              <a:t>European</a:t>
            </a:r>
            <a:r>
              <a:rPr lang="sk-SK" noProof="0" dirty="0"/>
              <a:t> </a:t>
            </a:r>
            <a:r>
              <a:rPr lang="sk-SK" noProof="0" dirty="0" err="1"/>
              <a:t>Review</a:t>
            </a:r>
            <a:r>
              <a:rPr lang="sk-SK" noProof="0" dirty="0"/>
              <a:t> of </a:t>
            </a:r>
            <a:r>
              <a:rPr lang="sk-SK" noProof="0" dirty="0" err="1"/>
              <a:t>Economic</a:t>
            </a:r>
            <a:r>
              <a:rPr lang="sk-SK" noProof="0" dirty="0"/>
              <a:t> </a:t>
            </a:r>
            <a:r>
              <a:rPr lang="sk-SK" noProof="0" dirty="0" err="1"/>
              <a:t>History</a:t>
            </a:r>
            <a:r>
              <a:rPr lang="sk-SK" noProof="0" dirty="0"/>
              <a:t>, 27(2), 149–173.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486400"/>
            <a:ext cx="10561320" cy="594360"/>
          </a:xfrm>
          <a:prstGeom prst="roundRect">
            <a:avLst>
              <a:gd name="adj" fmla="val 10000"/>
            </a:avLst>
          </a:prstGeom>
          <a:solidFill>
            <a:srgbClr val="DFEBE6"/>
          </a:solidFill>
          <a:ln>
            <a:solidFill>
              <a:srgbClr val="DFEB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960120" y="5596128"/>
            <a:ext cx="10149840" cy="347472"/>
          </a:xfrm>
          <a:prstGeom prst="rect">
            <a:avLst/>
          </a:prstGeom>
          <a:noFill/>
        </p:spPr>
        <p:txBody>
          <a:bodyPr wrap="square" lIns="54864" tIns="36576" rIns="54864" bIns="36576">
            <a:spAutoFit/>
          </a:bodyPr>
          <a:lstStyle/>
          <a:p>
            <a:pPr algn="l">
              <a:spcAft>
                <a:spcPts val="400"/>
              </a:spcAft>
              <a:defRPr sz="1100" b="1" i="0">
                <a:solidFill>
                  <a:srgbClr val="4B7775"/>
                </a:solidFill>
                <a:latin typeface="Aptos"/>
              </a:defRPr>
            </a:pPr>
            <a:r>
              <a:rPr lang="sk-SK" noProof="0" dirty="0"/>
              <a:t>Poznámka: ide o odhady z historických prameňov a odborných štúdií; presné počty sa nedajú spoľahlivo určiť.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566928" y="219456"/>
            <a:ext cx="987552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9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ZDROJE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30352"/>
            <a:ext cx="10972800" cy="566928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2600" b="1" i="0">
                <a:solidFill>
                  <a:srgbClr val="1F2B36"/>
                </a:solidFill>
                <a:latin typeface="Aptos Display"/>
              </a:defRPr>
            </a:pPr>
            <a:r>
              <a:rPr lang="sk-SK" noProof="0" dirty="0"/>
              <a:t>Zdroje a poznámka k obrazom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66928" y="1170432"/>
            <a:ext cx="11064240" cy="0"/>
          </a:xfrm>
          <a:prstGeom prst="line">
            <a:avLst/>
          </a:prstGeom>
          <a:ln w="15240">
            <a:solidFill>
              <a:srgbClr val="E2DB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510528"/>
            <a:ext cx="98755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800" b="0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Univerzita tretieho veku • Mor – choroba, ktorá menila dejiny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109960" y="6510528"/>
            <a:ext cx="502920" cy="164592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r">
              <a:spcAft>
                <a:spcPts val="500"/>
              </a:spcAft>
              <a:defRPr sz="900" b="1" i="0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24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1417320"/>
            <a:ext cx="10698480" cy="32004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700" b="1" i="0">
                <a:solidFill>
                  <a:srgbClr val="8F3331"/>
                </a:solidFill>
                <a:latin typeface="Aptos"/>
              </a:defRPr>
            </a:pPr>
            <a:r>
              <a:rPr lang="sk-SK" noProof="0" dirty="0"/>
              <a:t>Odborné zdroje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1874519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987552" y="1810512"/>
            <a:ext cx="10287000" cy="4572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1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WHO. </a:t>
            </a:r>
            <a:r>
              <a:rPr lang="sk-SK" noProof="0" dirty="0" err="1"/>
              <a:t>Plague</a:t>
            </a:r>
            <a:r>
              <a:rPr lang="sk-SK" noProof="0" dirty="0"/>
              <a:t> – </a:t>
            </a:r>
            <a:r>
              <a:rPr lang="sk-SK" noProof="0" dirty="0" err="1"/>
              <a:t>Fact</a:t>
            </a:r>
            <a:r>
              <a:rPr lang="sk-SK" noProof="0" dirty="0"/>
              <a:t> </a:t>
            </a:r>
            <a:r>
              <a:rPr lang="sk-SK" noProof="0" dirty="0" err="1"/>
              <a:t>sheet</a:t>
            </a:r>
            <a:r>
              <a:rPr lang="sk-SK" noProof="0" dirty="0"/>
              <a:t>, 29. 9. 2026. </a:t>
            </a:r>
            <a:r>
              <a:rPr lang="sk-SK" noProof="0" dirty="0" err="1"/>
              <a:t>https</a:t>
            </a:r>
            <a:r>
              <a:rPr lang="sk-SK" noProof="0" dirty="0"/>
              <a:t>://</a:t>
            </a:r>
            <a:r>
              <a:rPr lang="sk-SK" noProof="0" dirty="0" err="1"/>
              <a:t>www.who.int</a:t>
            </a:r>
            <a:r>
              <a:rPr lang="sk-SK" noProof="0" dirty="0"/>
              <a:t>/</a:t>
            </a:r>
            <a:r>
              <a:rPr lang="sk-SK" noProof="0" dirty="0" err="1"/>
              <a:t>news-room</a:t>
            </a:r>
            <a:r>
              <a:rPr lang="sk-SK" noProof="0" dirty="0"/>
              <a:t>/</a:t>
            </a:r>
            <a:r>
              <a:rPr lang="sk-SK" noProof="0" dirty="0" err="1"/>
              <a:t>fact-sheets</a:t>
            </a:r>
            <a:r>
              <a:rPr lang="sk-SK" noProof="0" dirty="0"/>
              <a:t>/detail/</a:t>
            </a:r>
            <a:r>
              <a:rPr lang="sk-SK" noProof="0" dirty="0" err="1"/>
              <a:t>plague</a:t>
            </a:r>
            <a:endParaRPr lang="sk-SK" noProof="0" dirty="0"/>
          </a:p>
        </p:txBody>
      </p:sp>
      <p:sp>
        <p:nvSpPr>
          <p:cNvPr id="12" name="Oval 11"/>
          <p:cNvSpPr/>
          <p:nvPr/>
        </p:nvSpPr>
        <p:spPr>
          <a:xfrm>
            <a:off x="777240" y="2441448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987552" y="2377440"/>
            <a:ext cx="10287000" cy="4572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1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WHO. </a:t>
            </a:r>
            <a:r>
              <a:rPr lang="sk-SK" noProof="0" dirty="0" err="1"/>
              <a:t>Plague</a:t>
            </a:r>
            <a:r>
              <a:rPr lang="sk-SK" noProof="0" dirty="0"/>
              <a:t> – </a:t>
            </a:r>
            <a:r>
              <a:rPr lang="sk-SK" noProof="0" dirty="0" err="1"/>
              <a:t>Questions</a:t>
            </a:r>
            <a:r>
              <a:rPr lang="sk-SK" noProof="0" dirty="0"/>
              <a:t> and </a:t>
            </a:r>
            <a:r>
              <a:rPr lang="sk-SK" noProof="0" dirty="0" err="1"/>
              <a:t>answers</a:t>
            </a:r>
            <a:r>
              <a:rPr lang="sk-SK" noProof="0" dirty="0"/>
              <a:t>. </a:t>
            </a:r>
            <a:r>
              <a:rPr lang="sk-SK" noProof="0" dirty="0" err="1"/>
              <a:t>https</a:t>
            </a:r>
            <a:r>
              <a:rPr lang="sk-SK" noProof="0" dirty="0"/>
              <a:t>://</a:t>
            </a:r>
            <a:r>
              <a:rPr lang="sk-SK" noProof="0" dirty="0" err="1"/>
              <a:t>www.who.int</a:t>
            </a:r>
            <a:r>
              <a:rPr lang="sk-SK" noProof="0" dirty="0"/>
              <a:t>/</a:t>
            </a:r>
            <a:r>
              <a:rPr lang="sk-SK" noProof="0" dirty="0" err="1"/>
              <a:t>news-room</a:t>
            </a:r>
            <a:r>
              <a:rPr lang="sk-SK" noProof="0" dirty="0"/>
              <a:t>/</a:t>
            </a:r>
            <a:r>
              <a:rPr lang="sk-SK" noProof="0" dirty="0" err="1"/>
              <a:t>questions</a:t>
            </a:r>
            <a:r>
              <a:rPr lang="sk-SK" noProof="0" dirty="0"/>
              <a:t>-and-</a:t>
            </a:r>
            <a:r>
              <a:rPr lang="sk-SK" noProof="0" dirty="0" err="1"/>
              <a:t>answers</a:t>
            </a:r>
            <a:r>
              <a:rPr lang="sk-SK" noProof="0" dirty="0"/>
              <a:t>/</a:t>
            </a:r>
            <a:r>
              <a:rPr lang="sk-SK" noProof="0" dirty="0" err="1"/>
              <a:t>item</a:t>
            </a:r>
            <a:r>
              <a:rPr lang="sk-SK" noProof="0" dirty="0"/>
              <a:t>/</a:t>
            </a:r>
            <a:r>
              <a:rPr lang="sk-SK" noProof="0" dirty="0" err="1"/>
              <a:t>plague</a:t>
            </a:r>
            <a:endParaRPr lang="sk-SK" noProof="0" dirty="0"/>
          </a:p>
        </p:txBody>
      </p:sp>
      <p:sp>
        <p:nvSpPr>
          <p:cNvPr id="14" name="Oval 13"/>
          <p:cNvSpPr/>
          <p:nvPr/>
        </p:nvSpPr>
        <p:spPr>
          <a:xfrm>
            <a:off x="777240" y="3008376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987552" y="2944368"/>
            <a:ext cx="10287000" cy="4572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1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Reuters, 6. 10. 2026. </a:t>
            </a:r>
            <a:r>
              <a:rPr lang="sk-SK" noProof="0" dirty="0" err="1"/>
              <a:t>Russia</a:t>
            </a:r>
            <a:r>
              <a:rPr lang="sk-SK" noProof="0" dirty="0"/>
              <a:t> </a:t>
            </a:r>
            <a:r>
              <a:rPr lang="sk-SK" noProof="0" dirty="0" err="1"/>
              <a:t>tells</a:t>
            </a:r>
            <a:r>
              <a:rPr lang="sk-SK" noProof="0" dirty="0"/>
              <a:t> WHO </a:t>
            </a:r>
            <a:r>
              <a:rPr lang="sk-SK" noProof="0" dirty="0" err="1"/>
              <a:t>there</a:t>
            </a:r>
            <a:r>
              <a:rPr lang="sk-SK" noProof="0" dirty="0"/>
              <a:t> are no </a:t>
            </a:r>
            <a:r>
              <a:rPr lang="sk-SK" noProof="0" dirty="0" err="1"/>
              <a:t>plague</a:t>
            </a:r>
            <a:r>
              <a:rPr lang="sk-SK" noProof="0" dirty="0"/>
              <a:t> </a:t>
            </a:r>
            <a:r>
              <a:rPr lang="sk-SK" noProof="0" dirty="0" err="1"/>
              <a:t>cases</a:t>
            </a:r>
            <a:r>
              <a:rPr lang="sk-SK" noProof="0" dirty="0"/>
              <a:t> in </a:t>
            </a:r>
            <a:r>
              <a:rPr lang="sk-SK" noProof="0" dirty="0" err="1"/>
              <a:t>Siberian</a:t>
            </a:r>
            <a:r>
              <a:rPr lang="sk-SK" noProof="0" dirty="0"/>
              <a:t> city.</a:t>
            </a:r>
          </a:p>
        </p:txBody>
      </p:sp>
      <p:sp>
        <p:nvSpPr>
          <p:cNvPr id="16" name="Oval 15"/>
          <p:cNvSpPr/>
          <p:nvPr/>
        </p:nvSpPr>
        <p:spPr>
          <a:xfrm>
            <a:off x="777240" y="3575304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7" name="TextBox 16"/>
          <p:cNvSpPr txBox="1"/>
          <p:nvPr/>
        </p:nvSpPr>
        <p:spPr>
          <a:xfrm>
            <a:off x="987552" y="3511296"/>
            <a:ext cx="10287000" cy="4572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1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Historické zdroje k čiernej smrti, </a:t>
            </a:r>
            <a:r>
              <a:rPr lang="sk-SK" noProof="0" dirty="0" err="1"/>
              <a:t>Joan</a:t>
            </a:r>
            <a:r>
              <a:rPr lang="sk-SK" noProof="0" dirty="0"/>
              <a:t> </a:t>
            </a:r>
            <a:r>
              <a:rPr lang="sk-SK" noProof="0" dirty="0" err="1"/>
              <a:t>Plantagenetovej</a:t>
            </a:r>
            <a:r>
              <a:rPr lang="sk-SK" noProof="0" dirty="0"/>
              <a:t> a </a:t>
            </a:r>
            <a:r>
              <a:rPr lang="sk-SK" noProof="0" dirty="0" err="1"/>
              <a:t>Boccacciovmu</a:t>
            </a:r>
            <a:r>
              <a:rPr lang="sk-SK" noProof="0" dirty="0"/>
              <a:t> Dekameronu.</a:t>
            </a:r>
          </a:p>
        </p:txBody>
      </p:sp>
      <p:sp>
        <p:nvSpPr>
          <p:cNvPr id="18" name="Oval 17"/>
          <p:cNvSpPr/>
          <p:nvPr/>
        </p:nvSpPr>
        <p:spPr>
          <a:xfrm>
            <a:off x="777240" y="4142232"/>
            <a:ext cx="91440" cy="91440"/>
          </a:xfrm>
          <a:prstGeom prst="ellipse">
            <a:avLst/>
          </a:prstGeom>
          <a:solidFill>
            <a:srgbClr val="8F3331"/>
          </a:solidFill>
          <a:ln>
            <a:solidFill>
              <a:srgbClr val="8F33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19" name="TextBox 18"/>
          <p:cNvSpPr txBox="1"/>
          <p:nvPr/>
        </p:nvSpPr>
        <p:spPr>
          <a:xfrm>
            <a:off x="987552" y="4078224"/>
            <a:ext cx="10287000" cy="4572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100" b="0" i="0">
                <a:solidFill>
                  <a:srgbClr val="262B2E"/>
                </a:solidFill>
                <a:latin typeface="Aptos"/>
              </a:defRPr>
            </a:pPr>
            <a:r>
              <a:rPr lang="sk-SK" noProof="0" dirty="0"/>
              <a:t>Historické a miestne zdroje k morovým epidémiám a morovým stĺpom na území dnešného Slovenska.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800600"/>
            <a:ext cx="10698480" cy="1051560"/>
          </a:xfrm>
          <a:prstGeom prst="roundRect">
            <a:avLst>
              <a:gd name="adj" fmla="val 10000"/>
            </a:avLst>
          </a:prstGeom>
          <a:solidFill>
            <a:srgbClr val="DFEBE6"/>
          </a:solidFill>
          <a:ln>
            <a:solidFill>
              <a:srgbClr val="DFEB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noProof="0" dirty="0"/>
          </a:p>
        </p:txBody>
      </p:sp>
      <p:sp>
        <p:nvSpPr>
          <p:cNvPr id="21" name="TextBox 20"/>
          <p:cNvSpPr txBox="1"/>
          <p:nvPr/>
        </p:nvSpPr>
        <p:spPr>
          <a:xfrm>
            <a:off x="960120" y="4965192"/>
            <a:ext cx="10241280" cy="6858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200" b="1" i="0">
                <a:solidFill>
                  <a:srgbClr val="4B7775"/>
                </a:solidFill>
                <a:latin typeface="Aptos"/>
              </a:defRPr>
            </a:pPr>
            <a:r>
              <a:rPr lang="sk-SK" noProof="0" dirty="0"/>
              <a:t>Dôležitá poznámka: realistické historické scény a obraz barokového námestia v tejto prezentácii sú AI-vytvorené ilustračné rekonštrukcie, nie autentické historické fotografie ani presné zobrazenia konkrétnych udalostí či pamiatok. Texty, tvary a rozloženie sú </a:t>
            </a:r>
            <a:r>
              <a:rPr lang="sk-SK" noProof="0" dirty="0" err="1"/>
              <a:t>upraviteľné</a:t>
            </a:r>
            <a:r>
              <a:rPr lang="sk-SK" noProof="0"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6080760"/>
            <a:ext cx="10424160" cy="228600"/>
          </a:xfrm>
          <a:prstGeom prst="rect">
            <a:avLst/>
          </a:prstGeom>
          <a:noFill/>
        </p:spPr>
        <p:txBody>
          <a:bodyPr wrap="square" lIns="54864" tIns="54864" rIns="54864" bIns="54864" anchor="t">
            <a:spAutoFit/>
          </a:bodyPr>
          <a:lstStyle/>
          <a:p>
            <a:pPr algn="l">
              <a:spcAft>
                <a:spcPts val="500"/>
              </a:spcAft>
              <a:defRPr sz="1000" b="0" i="1">
                <a:solidFill>
                  <a:srgbClr val="696F70"/>
                </a:solidFill>
                <a:latin typeface="Aptos"/>
              </a:defRPr>
            </a:pPr>
            <a:r>
              <a:rPr lang="sk-SK" noProof="0" dirty="0"/>
              <a:t>Pred prednáškou odporúčame aktualizovať informácie o Rusku a overiť lokálne historické údaje.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2919</Words>
  <Application>Microsoft Macintosh PowerPoint</Application>
  <PresentationFormat>Widescreen</PresentationFormat>
  <Paragraphs>411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Rusnák Martin</cp:lastModifiedBy>
  <cp:revision>31</cp:revision>
  <dcterms:created xsi:type="dcterms:W3CDTF">2013-01-27T09:14:16Z</dcterms:created>
  <dcterms:modified xsi:type="dcterms:W3CDTF">2026-10-12T08:13:34Z</dcterms:modified>
  <cp:category/>
</cp:coreProperties>
</file>