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39"/>
  </p:notesMasterIdLst>
  <p:sldIdLst>
    <p:sldId id="256" r:id="rId2"/>
    <p:sldId id="258" r:id="rId3"/>
    <p:sldId id="263" r:id="rId4"/>
    <p:sldId id="286" r:id="rId5"/>
    <p:sldId id="260" r:id="rId6"/>
    <p:sldId id="268" r:id="rId7"/>
    <p:sldId id="269" r:id="rId8"/>
    <p:sldId id="270" r:id="rId9"/>
    <p:sldId id="271" r:id="rId10"/>
    <p:sldId id="262" r:id="rId11"/>
    <p:sldId id="273" r:id="rId12"/>
    <p:sldId id="277" r:id="rId13"/>
    <p:sldId id="287" r:id="rId14"/>
    <p:sldId id="274" r:id="rId15"/>
    <p:sldId id="288" r:id="rId16"/>
    <p:sldId id="289" r:id="rId17"/>
    <p:sldId id="290" r:id="rId18"/>
    <p:sldId id="291" r:id="rId19"/>
    <p:sldId id="292" r:id="rId20"/>
    <p:sldId id="293" r:id="rId21"/>
    <p:sldId id="294" r:id="rId22"/>
    <p:sldId id="295" r:id="rId23"/>
    <p:sldId id="296" r:id="rId24"/>
    <p:sldId id="297" r:id="rId25"/>
    <p:sldId id="278" r:id="rId26"/>
    <p:sldId id="279" r:id="rId27"/>
    <p:sldId id="280" r:id="rId28"/>
    <p:sldId id="265" r:id="rId29"/>
    <p:sldId id="298" r:id="rId30"/>
    <p:sldId id="299" r:id="rId31"/>
    <p:sldId id="267" r:id="rId32"/>
    <p:sldId id="283" r:id="rId33"/>
    <p:sldId id="281" r:id="rId34"/>
    <p:sldId id="275" r:id="rId35"/>
    <p:sldId id="300" r:id="rId36"/>
    <p:sldId id="284" r:id="rId37"/>
    <p:sldId id="301" r:id="rId3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799A66C-8CE5-174B-BC34-AFFC0E557EE2}" v="4" dt="2026-09-08T12:54:52.95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520"/>
    <p:restoredTop sz="94689"/>
  </p:normalViewPr>
  <p:slideViewPr>
    <p:cSldViewPr snapToGrid="0">
      <p:cViewPr varScale="1">
        <p:scale>
          <a:sx n="123" d="100"/>
          <a:sy n="123" d="100"/>
        </p:scale>
        <p:origin x="229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35562D-10A9-0147-97C3-F92E403B4679}" type="datetimeFigureOut">
              <a:rPr lang="sk-SK" smtClean="0"/>
              <a:t>8.9.2026</a:t>
            </a:fld>
            <a:endParaRPr lang="sk-SK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D0329-F399-A546-A31F-FF40BBBE55D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595717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9/8/26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9/8/26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9/8/26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9/8/26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9/8/26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9/8/26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9/8/26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9/8/26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9/8/26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9/8/26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9/8/26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9/8/26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9/8/26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9/8/26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9/8/26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9/8/26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9/8/26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Click to edit Master text styles</a:t>
            </a:r>
          </a:p>
          <a:p>
            <a:pPr lvl="1"/>
            <a:r>
              <a:rPr lang="cs-CZ"/>
              <a:t>Second level</a:t>
            </a:r>
          </a:p>
          <a:p>
            <a:pPr lvl="2"/>
            <a:r>
              <a:rPr lang="cs-CZ"/>
              <a:t>Third level</a:t>
            </a:r>
          </a:p>
          <a:p>
            <a:pPr lvl="3"/>
            <a:r>
              <a:rPr lang="cs-CZ"/>
              <a:t>Fourth level</a:t>
            </a:r>
          </a:p>
          <a:p>
            <a:pPr lvl="4"/>
            <a:r>
              <a:rPr lang="cs-CZ"/>
              <a:t>Fifth level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Click to edit Master title style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0C92893-8C51-46CF-9D47-24B3C575AFA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0692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9/8/26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  <p:sldLayoutId id="2147483669" r:id="rId18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E5686F-5BD8-4533-030F-DFA5AAA96CA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k-SK" dirty="0" err="1"/>
              <a:t>dr</a:t>
            </a:r>
            <a:r>
              <a:rPr lang="sk-SK" dirty="0"/>
              <a:t> </a:t>
            </a:r>
            <a:r>
              <a:rPr lang="sk-SK" dirty="0" err="1"/>
              <a:t>albert</a:t>
            </a:r>
            <a:r>
              <a:rPr lang="sk-SK" dirty="0"/>
              <a:t> </a:t>
            </a:r>
            <a:r>
              <a:rPr lang="sk-SK" dirty="0" err="1"/>
              <a:t>schweitzer</a:t>
            </a:r>
            <a:endParaRPr lang="sk-SK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773F736-237E-81C2-828A-8C2CD25CBC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51012" y="4382911"/>
            <a:ext cx="8689976" cy="1340556"/>
          </a:xfrm>
        </p:spPr>
        <p:txBody>
          <a:bodyPr>
            <a:normAutofit fontScale="92500" lnSpcReduction="10000"/>
          </a:bodyPr>
          <a:lstStyle/>
          <a:p>
            <a:r>
              <a:rPr lang="sk-SK" dirty="0"/>
              <a:t>pomoc ľuďom v núdzi a boj proti nukleárnej katastrofe</a:t>
            </a:r>
          </a:p>
          <a:p>
            <a:r>
              <a:rPr lang="sk-SK" dirty="0"/>
              <a:t>prof. </a:t>
            </a:r>
            <a:r>
              <a:rPr lang="sk-SK" dirty="0" err="1"/>
              <a:t>mudr.</a:t>
            </a:r>
            <a:r>
              <a:rPr lang="sk-SK" dirty="0"/>
              <a:t> </a:t>
            </a:r>
            <a:r>
              <a:rPr lang="sk-SK" dirty="0" err="1"/>
              <a:t>martin</a:t>
            </a:r>
            <a:r>
              <a:rPr lang="sk-SK" dirty="0"/>
              <a:t> </a:t>
            </a:r>
            <a:r>
              <a:rPr lang="sk-SK" dirty="0" err="1"/>
              <a:t>rusnák</a:t>
            </a:r>
            <a:r>
              <a:rPr lang="sk-SK" dirty="0"/>
              <a:t>, </a:t>
            </a:r>
            <a:r>
              <a:rPr lang="sk-SK" dirty="0" err="1"/>
              <a:t>csc</a:t>
            </a:r>
            <a:endParaRPr lang="sk-SK" dirty="0"/>
          </a:p>
          <a:p>
            <a:r>
              <a:rPr lang="sk-SK" dirty="0"/>
              <a:t>Katedra verejného zdravotníctva TU</a:t>
            </a:r>
          </a:p>
        </p:txBody>
      </p:sp>
    </p:spTree>
    <p:extLst>
      <p:ext uri="{BB962C8B-B14F-4D97-AF65-F5344CB8AC3E}">
        <p14:creationId xmlns:p14="http://schemas.microsoft.com/office/powerpoint/2010/main" val="4153965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13775" y="2853107"/>
            <a:ext cx="4891620" cy="2688689"/>
          </a:xfrm>
        </p:spPr>
        <p:txBody>
          <a:bodyPr>
            <a:normAutofit/>
          </a:bodyPr>
          <a:lstStyle/>
          <a:p>
            <a:pPr marL="18279" indent="0">
              <a:buNone/>
            </a:pPr>
            <a:r>
              <a:rPr lang="sk-SK" dirty="0"/>
              <a:t>Počas pôsobenia na Albert </a:t>
            </a:r>
            <a:r>
              <a:rPr lang="sk-SK" dirty="0" err="1"/>
              <a:t>Schweitzer</a:t>
            </a:r>
            <a:r>
              <a:rPr lang="sk-SK" dirty="0"/>
              <a:t> </a:t>
            </a:r>
            <a:r>
              <a:rPr lang="sk-SK" dirty="0" err="1"/>
              <a:t>Institute</a:t>
            </a:r>
            <a:r>
              <a:rPr lang="sk-SK" dirty="0"/>
              <a:t> </a:t>
            </a:r>
            <a:r>
              <a:rPr lang="sk-SK" dirty="0" err="1"/>
              <a:t>for</a:t>
            </a:r>
            <a:r>
              <a:rPr lang="sk-SK" dirty="0"/>
              <a:t> </a:t>
            </a:r>
            <a:r>
              <a:rPr lang="sk-SK" dirty="0" err="1"/>
              <a:t>Humanities</a:t>
            </a:r>
            <a:r>
              <a:rPr lang="sk-SK" dirty="0"/>
              <a:t>, USA som získal fotky od jeho dcéry, bližšie sa zoznámil s činnosťou Alberta </a:t>
            </a:r>
            <a:r>
              <a:rPr lang="sk-SK" dirty="0" err="1"/>
              <a:t>Schweitzera</a:t>
            </a:r>
            <a:r>
              <a:rPr lang="sk-SK" dirty="0"/>
              <a:t> a začal sa zaoberať jeho odkazom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Zdroje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4279" y="219346"/>
            <a:ext cx="8867607" cy="2234590"/>
          </a:xfrm>
          <a:prstGeom prst="rect">
            <a:avLst/>
          </a:prstGeom>
        </p:spPr>
      </p:pic>
      <p:pic>
        <p:nvPicPr>
          <p:cNvPr id="5" name="Picture 4" descr="000003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5172" y="2453937"/>
            <a:ext cx="2893899" cy="4124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4904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Albert </a:t>
            </a:r>
            <a:r>
              <a:rPr lang="sk-SK" dirty="0" err="1"/>
              <a:t>Schweitzer</a:t>
            </a:r>
            <a:r>
              <a:rPr lang="sk-SK" dirty="0"/>
              <a:t> – človek, ktorý mohol zostať doma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652E42-80CF-1DD6-40F2-DE6C8BC3A7E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05246" y="2367092"/>
            <a:ext cx="4883728" cy="3659635"/>
          </a:xfrm>
        </p:spPr>
        <p:txBody>
          <a:bodyPr>
            <a:normAutofit/>
          </a:bodyPr>
          <a:lstStyle/>
          <a:p>
            <a:r>
              <a:rPr lang="sk-SK" dirty="0"/>
              <a:t>Bol teológom, filozofom a hudobníkom.</a:t>
            </a:r>
          </a:p>
          <a:p>
            <a:r>
              <a:rPr lang="sk-SK" dirty="0"/>
              <a:t>Bol uznávaným interpretom Bacha.</a:t>
            </a:r>
          </a:p>
          <a:p>
            <a:r>
              <a:rPr lang="sk-SK" dirty="0"/>
              <a:t>Napísal významné odborné diela.</a:t>
            </a:r>
          </a:p>
          <a:p>
            <a:r>
              <a:rPr lang="sk-SK" dirty="0"/>
              <a:t>Mohol pokračovať v úspešnej akademickej a umeleckej kariére.</a:t>
            </a:r>
          </a:p>
          <a:p>
            <a:pPr marL="0" indent="0">
              <a:buNone/>
            </a:pPr>
            <a:r>
              <a:rPr lang="sk-SK" b="1" dirty="0"/>
              <a:t>Namiesto toho sa rozhodol stať lekárom. prečo?</a:t>
            </a:r>
          </a:p>
        </p:txBody>
      </p:sp>
      <p:pic>
        <p:nvPicPr>
          <p:cNvPr id="2" name="Picture 1" descr="000012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47750" y="1910196"/>
            <a:ext cx="6471687" cy="4329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2556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C10E3B-DA66-86A9-6F44-CD4145120E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828564"/>
            <a:ext cx="10351752" cy="1104146"/>
          </a:xfrm>
        </p:spPr>
        <p:txBody>
          <a:bodyPr/>
          <a:lstStyle/>
          <a:p>
            <a:r>
              <a:rPr lang="sk-SK" dirty="0"/>
              <a:t>Človek nemôže žiť iba pre seba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8F6892-7B53-0F51-6DA4-0D62F6FF9C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3774" y="2379518"/>
            <a:ext cx="10351752" cy="3740727"/>
          </a:xfrm>
        </p:spPr>
        <p:txBody>
          <a:bodyPr>
            <a:normAutofit fontScale="92500" lnSpcReduction="10000"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sk-SK" sz="3200" dirty="0">
                <a:solidFill>
                  <a:schemeClr val="tx1"/>
                </a:solidFill>
              </a:rPr>
              <a:t>13. októbra 1905 sa Albert </a:t>
            </a:r>
            <a:r>
              <a:rPr lang="sk-SK" sz="3200" dirty="0" err="1">
                <a:solidFill>
                  <a:schemeClr val="tx1"/>
                </a:solidFill>
              </a:rPr>
              <a:t>Schweitzer</a:t>
            </a:r>
            <a:r>
              <a:rPr lang="sk-SK" sz="3200" dirty="0">
                <a:solidFill>
                  <a:schemeClr val="tx1"/>
                </a:solidFill>
              </a:rPr>
              <a:t> rozhodol stať sa lekárom a slúžiť ako misijný lekár v Afrike.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sk-SK" sz="3200" dirty="0" err="1">
                <a:solidFill>
                  <a:schemeClr val="tx1"/>
                </a:solidFill>
              </a:rPr>
              <a:t>Schweitzer</a:t>
            </a:r>
            <a:r>
              <a:rPr lang="sk-SK" sz="3200" dirty="0">
                <a:solidFill>
                  <a:schemeClr val="tx1"/>
                </a:solidFill>
              </a:rPr>
              <a:t> už mal povolanie, uznanie aj spoločenské postavenie. Jeho rozhodnutie preto nebolo únikom pred neúspechom. Bolo to rozhodnutie vedome venovať časť svojho života ľuďom, ktorí potrebovali pomoc.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5598492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0827" y="3519595"/>
            <a:ext cx="7537862" cy="914400"/>
          </a:xfrm>
        </p:spPr>
        <p:txBody>
          <a:bodyPr/>
          <a:lstStyle/>
          <a:p>
            <a:r>
              <a:rPr lang="sk-SK" b="1" dirty="0"/>
              <a:t>štúdium teológie a prvá kniha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167560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92032" y="1405416"/>
            <a:ext cx="5867652" cy="5137274"/>
          </a:xfrm>
        </p:spPr>
        <p:txBody>
          <a:bodyPr>
            <a:normAutofit fontScale="85000" lnSpcReduction="20000"/>
          </a:bodyPr>
          <a:lstStyle/>
          <a:p>
            <a:pPr marL="475479" indent="-457200"/>
            <a:r>
              <a:rPr lang="sk-SK" sz="2902" dirty="0"/>
              <a:t>V rokoch 1893 - 1898, študuje teológiu, filozofiu a hudobnú teóriu na univerzite v Štrasburgu , žije v teologickom seminári svätého Tomáša (</a:t>
            </a:r>
            <a:r>
              <a:rPr lang="sk-SK" sz="2902" dirty="0" err="1"/>
              <a:t>Collegium</a:t>
            </a:r>
            <a:r>
              <a:rPr lang="sk-SK" sz="2902" dirty="0"/>
              <a:t> </a:t>
            </a:r>
            <a:r>
              <a:rPr lang="sk-SK" sz="2902" dirty="0" err="1"/>
              <a:t>Wilhelmina</a:t>
            </a:r>
            <a:r>
              <a:rPr lang="sk-SK" sz="2902" dirty="0"/>
              <a:t>). </a:t>
            </a:r>
          </a:p>
          <a:p>
            <a:pPr marL="475479" indent="-457200"/>
            <a:r>
              <a:rPr lang="sk-SK" sz="2902" dirty="0"/>
              <a:t>Prvou knihou bola malá brožúra vo francúzštine o živote a činnosti </a:t>
            </a:r>
            <a:r>
              <a:rPr lang="sk-SK" sz="2902" dirty="0" err="1"/>
              <a:t>Eugene</a:t>
            </a:r>
            <a:r>
              <a:rPr lang="sk-SK" sz="2902" dirty="0"/>
              <a:t> </a:t>
            </a:r>
            <a:r>
              <a:rPr lang="sk-SK" sz="2902" dirty="0" err="1"/>
              <a:t>Muncha</a:t>
            </a:r>
            <a:r>
              <a:rPr lang="sk-SK" sz="2902" dirty="0"/>
              <a:t>, jeho bývalého učiteľa hry na organe v </a:t>
            </a:r>
            <a:r>
              <a:rPr lang="sk-SK" sz="2902" dirty="0" err="1"/>
              <a:t>Mulhouse</a:t>
            </a:r>
            <a:r>
              <a:rPr lang="sk-SK" sz="2902" dirty="0"/>
              <a:t>, ktorý zomrel na týfus na začiatku svojej kariéry.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21100" y="315310"/>
            <a:ext cx="7537862" cy="914400"/>
          </a:xfrm>
        </p:spPr>
        <p:txBody>
          <a:bodyPr/>
          <a:lstStyle/>
          <a:p>
            <a:r>
              <a:rPr lang="sk-SK" dirty="0"/>
              <a:t>Prvá kniha</a:t>
            </a:r>
          </a:p>
        </p:txBody>
      </p:sp>
      <p:pic>
        <p:nvPicPr>
          <p:cNvPr id="4" name="Picture 3" descr="000002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9120" y="1623257"/>
            <a:ext cx="4268688" cy="2855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7987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20889" y="2048485"/>
            <a:ext cx="10364450" cy="4190998"/>
          </a:xfrm>
        </p:spPr>
        <p:txBody>
          <a:bodyPr>
            <a:normAutofit/>
          </a:bodyPr>
          <a:lstStyle/>
          <a:p>
            <a:pPr marL="475479" indent="-457200"/>
            <a:r>
              <a:rPr lang="sk-SK" sz="2539" dirty="0"/>
              <a:t>1897 napísal prácu, vyžadovanú od všetkých kandidátov na prvej skúške z teológie na tému predpísanú učiteľom: "</a:t>
            </a:r>
            <a:r>
              <a:rPr lang="sk-SK" sz="2539" i="1" dirty="0"/>
              <a:t>Myšlienka Poslednej večere u Daniela </a:t>
            </a:r>
            <a:r>
              <a:rPr lang="sk-SK" sz="2539" i="1" dirty="0" err="1"/>
              <a:t>Schleiermachera</a:t>
            </a:r>
            <a:r>
              <a:rPr lang="sk-SK" sz="2539" i="1" dirty="0"/>
              <a:t> v porovnaní s myšlienkami Luthera, </a:t>
            </a:r>
            <a:r>
              <a:rPr lang="sk-SK" sz="2539" i="1" dirty="0" err="1"/>
              <a:t>Zwingla</a:t>
            </a:r>
            <a:r>
              <a:rPr lang="sk-SK" sz="2539" i="1" dirty="0"/>
              <a:t> a Kalvína</a:t>
            </a:r>
            <a:r>
              <a:rPr lang="sk-SK" sz="2539" dirty="0"/>
              <a:t>." </a:t>
            </a:r>
          </a:p>
          <a:p>
            <a:pPr marL="475479" indent="-457200"/>
            <a:r>
              <a:rPr lang="sk-SK" sz="2539" dirty="0"/>
              <a:t>Pri štúdiu </a:t>
            </a:r>
            <a:r>
              <a:rPr lang="sk-SK" sz="2539" dirty="0" err="1"/>
              <a:t>Schleiermacherových</a:t>
            </a:r>
            <a:r>
              <a:rPr lang="sk-SK" sz="2539" dirty="0"/>
              <a:t> myšlienok bol oslovený tým, že tento trval na tom, že Ježiš sa nepýtal učeníkov či zopakovať jedlo, a že učeníci urobili tak zo svojej vlastnej iniciatívy.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Diplomová práca</a:t>
            </a:r>
          </a:p>
        </p:txBody>
      </p:sp>
    </p:spTree>
    <p:extLst>
      <p:ext uri="{BB962C8B-B14F-4D97-AF65-F5344CB8AC3E}">
        <p14:creationId xmlns:p14="http://schemas.microsoft.com/office/powerpoint/2010/main" val="7353788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24089" y="2051758"/>
            <a:ext cx="10035822" cy="3657599"/>
          </a:xfrm>
        </p:spPr>
        <p:txBody>
          <a:bodyPr>
            <a:normAutofit fontScale="92500" lnSpcReduction="20000"/>
          </a:bodyPr>
          <a:lstStyle/>
          <a:p>
            <a:pPr marL="475479" indent="-457200"/>
            <a:r>
              <a:rPr lang="sk-SK" sz="2902" dirty="0"/>
              <a:t>1899 </a:t>
            </a:r>
            <a:r>
              <a:rPr lang="sk-SK" sz="2902" i="1" dirty="0"/>
              <a:t>Náboženská filozofia </a:t>
            </a:r>
            <a:r>
              <a:rPr lang="sk-SK" sz="2902" i="1" dirty="0" err="1"/>
              <a:t>Kanta</a:t>
            </a:r>
            <a:r>
              <a:rPr lang="sk-SK" sz="2902" i="1" dirty="0"/>
              <a:t> od kritiky  čistého rozumu do náboženstva v medziach jednoduchého rozumu</a:t>
            </a:r>
          </a:p>
          <a:p>
            <a:pPr marL="475479" indent="-457200"/>
            <a:endParaRPr lang="sk-SK" sz="2902" i="1" dirty="0"/>
          </a:p>
          <a:p>
            <a:pPr marL="475479" indent="-457200"/>
            <a:r>
              <a:rPr lang="sk-SK" sz="2902" dirty="0"/>
              <a:t>1901 </a:t>
            </a:r>
            <a:r>
              <a:rPr lang="sk-SK" sz="2902" i="1" dirty="0" err="1"/>
              <a:t>Das</a:t>
            </a:r>
            <a:r>
              <a:rPr lang="sk-SK" sz="2902" i="1" dirty="0"/>
              <a:t> </a:t>
            </a:r>
            <a:r>
              <a:rPr lang="sk-SK" sz="2902" i="1" dirty="0" err="1"/>
              <a:t>Abendmahlsproblem</a:t>
            </a:r>
            <a:r>
              <a:rPr lang="sk-SK" sz="2902" i="1" dirty="0"/>
              <a:t> </a:t>
            </a:r>
            <a:r>
              <a:rPr lang="sk-SK" sz="2902" i="1" dirty="0" err="1"/>
              <a:t>auf</a:t>
            </a:r>
            <a:r>
              <a:rPr lang="sk-SK" sz="2902" i="1" dirty="0"/>
              <a:t> </a:t>
            </a:r>
            <a:r>
              <a:rPr lang="sk-SK" sz="2902" i="1" dirty="0" err="1"/>
              <a:t>Grund</a:t>
            </a:r>
            <a:r>
              <a:rPr lang="sk-SK" sz="2902" i="1" dirty="0"/>
              <a:t> des </a:t>
            </a:r>
            <a:r>
              <a:rPr lang="sk-SK" sz="2902" i="1" dirty="0" err="1"/>
              <a:t>wissenschaftlichen</a:t>
            </a:r>
            <a:r>
              <a:rPr lang="sk-SK" sz="2902" i="1" dirty="0"/>
              <a:t> </a:t>
            </a:r>
            <a:r>
              <a:rPr lang="sk-SK" sz="2902" i="1" dirty="0" err="1"/>
              <a:t>Forschung</a:t>
            </a:r>
            <a:r>
              <a:rPr lang="sk-SK" sz="2902" i="1" dirty="0"/>
              <a:t> des 19. </a:t>
            </a:r>
            <a:r>
              <a:rPr lang="sk-SK" sz="2902" i="1" dirty="0" err="1"/>
              <a:t>Jahrhunderts</a:t>
            </a:r>
            <a:r>
              <a:rPr lang="sk-SK" sz="2902" i="1" dirty="0"/>
              <a:t> </a:t>
            </a:r>
            <a:r>
              <a:rPr lang="sk-SK" sz="2902" i="1" dirty="0" err="1"/>
              <a:t>und</a:t>
            </a:r>
            <a:r>
              <a:rPr lang="sk-SK" sz="2902" i="1" dirty="0"/>
              <a:t> der </a:t>
            </a:r>
            <a:r>
              <a:rPr lang="sk-SK" sz="2902" i="1" dirty="0" err="1"/>
              <a:t>historischen</a:t>
            </a:r>
            <a:r>
              <a:rPr lang="sk-SK" sz="2902" i="1" dirty="0"/>
              <a:t> </a:t>
            </a:r>
            <a:r>
              <a:rPr lang="sk-SK" sz="2902" i="1" dirty="0" err="1"/>
              <a:t>Beri</a:t>
            </a:r>
            <a:r>
              <a:rPr lang="sk-SK" sz="2902" dirty="0" err="1"/>
              <a:t>chte</a:t>
            </a:r>
            <a:r>
              <a:rPr lang="sk-SK" sz="2902" dirty="0"/>
              <a:t>, americké vydanie pod názvom </a:t>
            </a:r>
            <a:r>
              <a:rPr lang="sk-SK" sz="2902" i="1" dirty="0"/>
              <a:t>Tajomstvo kráľovstva Božieho</a:t>
            </a:r>
            <a:endParaRPr lang="sk-SK" sz="2902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Knihy</a:t>
            </a:r>
          </a:p>
        </p:txBody>
      </p:sp>
    </p:spTree>
    <p:extLst>
      <p:ext uri="{BB962C8B-B14F-4D97-AF65-F5344CB8AC3E}">
        <p14:creationId xmlns:p14="http://schemas.microsoft.com/office/powerpoint/2010/main" val="35334109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13774" y="2214694"/>
            <a:ext cx="6091202" cy="3657599"/>
          </a:xfrm>
        </p:spPr>
        <p:txBody>
          <a:bodyPr/>
          <a:lstStyle/>
          <a:p>
            <a:pPr marL="18279" indent="0">
              <a:buNone/>
            </a:pPr>
            <a:r>
              <a:rPr lang="sk-SK" sz="2539" dirty="0"/>
              <a:t>1906 </a:t>
            </a:r>
            <a:r>
              <a:rPr lang="sk-SK" sz="2539" i="1" dirty="0"/>
              <a:t>Von </a:t>
            </a:r>
            <a:r>
              <a:rPr lang="sk-SK" sz="2539" i="1" dirty="0" err="1"/>
              <a:t>Reimarus</a:t>
            </a:r>
            <a:r>
              <a:rPr lang="sk-SK" sz="2539" i="1" dirty="0"/>
              <a:t> </a:t>
            </a:r>
            <a:r>
              <a:rPr lang="sk-SK" sz="2539" i="1" dirty="0" err="1"/>
              <a:t>und</a:t>
            </a:r>
            <a:r>
              <a:rPr lang="sk-SK" sz="2539" i="1" dirty="0"/>
              <a:t> </a:t>
            </a:r>
            <a:r>
              <a:rPr lang="sk-SK" sz="2539" i="1" dirty="0" err="1"/>
              <a:t>Wrede</a:t>
            </a:r>
            <a:r>
              <a:rPr lang="sk-SK" sz="2539" i="1" dirty="0"/>
              <a:t>: </a:t>
            </a:r>
            <a:r>
              <a:rPr lang="sk-SK" sz="2539" i="1" dirty="0" err="1"/>
              <a:t>Eine</a:t>
            </a:r>
            <a:r>
              <a:rPr lang="sk-SK" sz="2539" i="1" dirty="0"/>
              <a:t> </a:t>
            </a:r>
            <a:r>
              <a:rPr lang="sk-SK" sz="2539" i="1" dirty="0" err="1"/>
              <a:t>Geschichte</a:t>
            </a:r>
            <a:r>
              <a:rPr lang="sk-SK" sz="2539" i="1" dirty="0"/>
              <a:t> der </a:t>
            </a:r>
            <a:r>
              <a:rPr lang="sk-SK" sz="2539" i="1" dirty="0" err="1"/>
              <a:t>Leben-Jesu-Forschung</a:t>
            </a:r>
            <a:endParaRPr lang="sk-SK" sz="2539" i="1" dirty="0"/>
          </a:p>
          <a:p>
            <a:pPr marL="18279" indent="0">
              <a:buNone/>
            </a:pPr>
            <a:endParaRPr lang="sk-SK" sz="2539" i="1" dirty="0"/>
          </a:p>
          <a:p>
            <a:pPr marL="18279" indent="0">
              <a:buNone/>
            </a:pPr>
            <a:r>
              <a:rPr lang="sk-SK" sz="2539" i="1" dirty="0"/>
              <a:t>1913 </a:t>
            </a:r>
            <a:r>
              <a:rPr lang="sk-SK" sz="2539" i="1" dirty="0" err="1"/>
              <a:t>The</a:t>
            </a:r>
            <a:r>
              <a:rPr lang="sk-SK" sz="2539" i="1" dirty="0"/>
              <a:t> </a:t>
            </a:r>
            <a:r>
              <a:rPr lang="sk-SK" sz="2539" i="1" dirty="0" err="1"/>
              <a:t>Psychiatric</a:t>
            </a:r>
            <a:r>
              <a:rPr lang="sk-SK" sz="2539" i="1" dirty="0"/>
              <a:t> Study </a:t>
            </a:r>
            <a:r>
              <a:rPr lang="sk-SK" sz="2539" i="1" dirty="0" err="1"/>
              <a:t>of</a:t>
            </a:r>
            <a:r>
              <a:rPr lang="sk-SK" sz="2539" i="1" dirty="0"/>
              <a:t> </a:t>
            </a:r>
            <a:r>
              <a:rPr lang="sk-SK" sz="2539" i="1" dirty="0" err="1"/>
              <a:t>Jesus</a:t>
            </a:r>
            <a:r>
              <a:rPr lang="sk-SK" sz="2539" i="1" dirty="0"/>
              <a:t>: </a:t>
            </a:r>
            <a:r>
              <a:rPr lang="sk-SK" sz="2539" i="1" dirty="0" err="1"/>
              <a:t>Exposition</a:t>
            </a:r>
            <a:r>
              <a:rPr lang="sk-SK" sz="2539" i="1" dirty="0"/>
              <a:t> </a:t>
            </a:r>
            <a:r>
              <a:rPr lang="sk-SK" sz="2539" i="1" dirty="0" err="1"/>
              <a:t>and</a:t>
            </a:r>
            <a:r>
              <a:rPr lang="sk-SK" sz="2539" i="1" dirty="0"/>
              <a:t> </a:t>
            </a:r>
            <a:r>
              <a:rPr lang="sk-SK" sz="2539" i="1" dirty="0" err="1"/>
              <a:t>Criticism</a:t>
            </a:r>
            <a:endParaRPr lang="sk-SK" sz="2539" i="1" dirty="0"/>
          </a:p>
          <a:p>
            <a:pPr marL="18279" indent="0">
              <a:buNone/>
            </a:pPr>
            <a:endParaRPr lang="sk-SK" i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Štúdium Ježiša Krista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48329" y="2514913"/>
            <a:ext cx="2429897" cy="3599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8016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Hudobník a teoretik hudby</a:t>
            </a:r>
            <a:endParaRPr lang="sk-SK" dirty="0"/>
          </a:p>
        </p:txBody>
      </p:sp>
      <p:pic>
        <p:nvPicPr>
          <p:cNvPr id="3" name="Picture 2" descr="hudobnik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9084" y="2135380"/>
            <a:ext cx="5051282" cy="3783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5915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77329" y="611943"/>
            <a:ext cx="6906760" cy="5634114"/>
          </a:xfrm>
        </p:spPr>
        <p:txBody>
          <a:bodyPr>
            <a:normAutofit lnSpcReduction="10000"/>
          </a:bodyPr>
          <a:lstStyle/>
          <a:p>
            <a:r>
              <a:rPr lang="sk-SK" dirty="0"/>
              <a:t>Interpret Bacha na </a:t>
            </a:r>
            <a:r>
              <a:rPr lang="sk-SK" dirty="0" err="1"/>
              <a:t>drevennom</a:t>
            </a:r>
            <a:r>
              <a:rPr lang="sk-SK" dirty="0"/>
              <a:t> organe – aj Kostol sv. Michala v ulici V </a:t>
            </a:r>
            <a:r>
              <a:rPr lang="sk-SK" dirty="0" err="1"/>
              <a:t>Jirchářích</a:t>
            </a:r>
            <a:r>
              <a:rPr lang="sk-SK" dirty="0"/>
              <a:t>, Praha 1</a:t>
            </a:r>
          </a:p>
          <a:p>
            <a:r>
              <a:rPr lang="sk-SK" dirty="0"/>
              <a:t>1905-6 navrhol vo svojich článkoch na tému stavebného umenia organov v Nemecku a vo Francúzsku (</a:t>
            </a:r>
            <a:r>
              <a:rPr lang="sk-SK" dirty="0" err="1"/>
              <a:t>Französische</a:t>
            </a:r>
            <a:r>
              <a:rPr lang="sk-SK" dirty="0"/>
              <a:t> </a:t>
            </a:r>
            <a:r>
              <a:rPr lang="sk-SK" dirty="0" err="1"/>
              <a:t>und</a:t>
            </a:r>
            <a:r>
              <a:rPr lang="sk-SK" dirty="0"/>
              <a:t> </a:t>
            </a:r>
            <a:r>
              <a:rPr lang="sk-SK" dirty="0" err="1"/>
              <a:t>deutsche</a:t>
            </a:r>
            <a:r>
              <a:rPr lang="sk-SK" dirty="0"/>
              <a:t> </a:t>
            </a:r>
            <a:r>
              <a:rPr lang="sk-SK" dirty="0" err="1"/>
              <a:t>Orgelbaukunst</a:t>
            </a:r>
            <a:r>
              <a:rPr lang="sk-SK" dirty="0"/>
              <a:t> </a:t>
            </a:r>
            <a:r>
              <a:rPr lang="sk-SK" dirty="0" err="1"/>
              <a:t>und</a:t>
            </a:r>
            <a:r>
              <a:rPr lang="sk-SK" dirty="0"/>
              <a:t> </a:t>
            </a:r>
            <a:r>
              <a:rPr lang="sk-SK" dirty="0" err="1"/>
              <a:t>Orgelkunst</a:t>
            </a:r>
            <a:r>
              <a:rPr lang="sk-SK" dirty="0"/>
              <a:t>) , že orchestrálny organ nie je vhodný pre Bachovu hudbu, a odporúčal návrat k technikám designu orgánov používaných staviteľmi 18. storočia.</a:t>
            </a:r>
          </a:p>
          <a:p>
            <a:r>
              <a:rPr lang="sk-SK" dirty="0"/>
              <a:t>1908 Albert </a:t>
            </a:r>
            <a:r>
              <a:rPr lang="sk-SK" dirty="0" err="1"/>
              <a:t>Schweitzer</a:t>
            </a:r>
            <a:r>
              <a:rPr lang="sk-SK" dirty="0"/>
              <a:t>: J.S.Bach vydané </a:t>
            </a:r>
            <a:r>
              <a:rPr lang="sk-SK" dirty="0" err="1"/>
              <a:t>Breitkopf</a:t>
            </a:r>
            <a:r>
              <a:rPr lang="sk-SK" dirty="0"/>
              <a:t> &amp; </a:t>
            </a:r>
            <a:r>
              <a:rPr lang="sk-SK" dirty="0" err="1"/>
              <a:t>Härtel</a:t>
            </a:r>
            <a:r>
              <a:rPr lang="sk-SK" dirty="0"/>
              <a:t>, 844 strán</a:t>
            </a:r>
          </a:p>
          <a:p>
            <a:r>
              <a:rPr lang="sk-SK" dirty="0"/>
              <a:t>1909 predniesol príspevok na sekcii organov 3. kongresu Medzinárodnej spoločnosti pre hudbu vo Viedni, a hral významnú úlohu pri formulovaní medzinárodných predpisov na stavbu organov.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25000" y="3693999"/>
            <a:ext cx="1474096" cy="2291758"/>
          </a:xfrm>
          <a:prstGeom prst="rect">
            <a:avLst/>
          </a:prstGeom>
        </p:spPr>
      </p:pic>
      <p:pic>
        <p:nvPicPr>
          <p:cNvPr id="3" name="Picture 2" descr="000010.JPG">
            <a:extLst>
              <a:ext uri="{FF2B5EF4-FFF2-40B4-BE49-F238E27FC236}">
                <a16:creationId xmlns:a16="http://schemas.microsoft.com/office/drawing/2014/main" id="{E35CB699-1285-5BA2-8533-218CD7FAE9C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84089" y="611943"/>
            <a:ext cx="4415007" cy="295345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6DDE793-9954-DBB2-7704-EDCB4F0137B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8394" t="20650" r="11430" b="23654"/>
          <a:stretch>
            <a:fillRect/>
          </a:stretch>
        </p:blipFill>
        <p:spPr>
          <a:xfrm>
            <a:off x="7416680" y="4186603"/>
            <a:ext cx="3108320" cy="1438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613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23874" y="2030237"/>
            <a:ext cx="6351241" cy="2797526"/>
          </a:xfrm>
        </p:spPr>
        <p:txBody>
          <a:bodyPr>
            <a:normAutofit/>
          </a:bodyPr>
          <a:lstStyle/>
          <a:p>
            <a:pPr marL="18279" indent="0">
              <a:buNone/>
            </a:pPr>
            <a:r>
              <a:rPr lang="sk-SK" sz="2902" dirty="0"/>
              <a:t>13. októbra 1905 oznámil rozhodnutie slúžiť ako misijný lekár a vstúpil do rokovaní s Parížskou misijnou spoločnosťou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13775" y="618517"/>
            <a:ext cx="5102561" cy="1596177"/>
          </a:xfrm>
        </p:spPr>
        <p:txBody>
          <a:bodyPr/>
          <a:lstStyle/>
          <a:p>
            <a:r>
              <a:rPr lang="sk-SK" dirty="0"/>
              <a:t>Zmena v živote - lekár</a:t>
            </a:r>
          </a:p>
        </p:txBody>
      </p:sp>
      <p:pic>
        <p:nvPicPr>
          <p:cNvPr id="4" name="Picture 3" descr="000028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21060" y="618517"/>
            <a:ext cx="4181917" cy="2797526"/>
          </a:xfrm>
          <a:prstGeom prst="rect">
            <a:avLst/>
          </a:prstGeom>
        </p:spPr>
      </p:pic>
      <p:pic>
        <p:nvPicPr>
          <p:cNvPr id="5" name="Picture 4" descr="000033.JPG">
            <a:extLst>
              <a:ext uri="{FF2B5EF4-FFF2-40B4-BE49-F238E27FC236}">
                <a16:creationId xmlns:a16="http://schemas.microsoft.com/office/drawing/2014/main" id="{4F5B78F9-5D81-17A0-18DC-FEAF483A047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21059" y="3609047"/>
            <a:ext cx="4181917" cy="2797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9311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A09C31-D598-E76E-F481-D3FC4894B8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F702EF0-9469-E0E2-4BD6-DE5E526D4D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5856" y="150036"/>
            <a:ext cx="5710644" cy="1439773"/>
          </a:xfrm>
        </p:spPr>
        <p:txBody>
          <a:bodyPr/>
          <a:lstStyle/>
          <a:p>
            <a:r>
              <a:rPr lang="sk-SK" dirty="0"/>
              <a:t>Počiatky </a:t>
            </a:r>
            <a:r>
              <a:rPr lang="sk-SK" dirty="0" err="1"/>
              <a:t>Lambarene</a:t>
            </a:r>
            <a:r>
              <a:rPr lang="sk-SK" dirty="0"/>
              <a:t> (Gabun, rieka </a:t>
            </a:r>
            <a:r>
              <a:rPr lang="sk-SK" dirty="0" err="1"/>
              <a:t>Ogowe</a:t>
            </a:r>
            <a:r>
              <a:rPr lang="sk-SK" dirty="0"/>
              <a:t>)</a:t>
            </a:r>
          </a:p>
        </p:txBody>
      </p:sp>
      <p:pic>
        <p:nvPicPr>
          <p:cNvPr id="10" name="Picture 9" descr="000023.jpg">
            <a:extLst>
              <a:ext uri="{FF2B5EF4-FFF2-40B4-BE49-F238E27FC236}">
                <a16:creationId xmlns:a16="http://schemas.microsoft.com/office/drawing/2014/main" id="{8278720B-9D07-8105-52F5-DE48B0BCFA0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02105" y="3769929"/>
            <a:ext cx="2938035" cy="293803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A9B35A4-D79D-8200-FCE8-E1BAE70B836C}"/>
              </a:ext>
            </a:extLst>
          </p:cNvPr>
          <p:cNvSpPr txBox="1"/>
          <p:nvPr/>
        </p:nvSpPr>
        <p:spPr>
          <a:xfrm>
            <a:off x="835042" y="1589809"/>
            <a:ext cx="7467293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SK" sz="2400" dirty="0"/>
              <a:t>Lambaréné – keď sa filozofia stretla s realitou</a:t>
            </a:r>
          </a:p>
          <a:p>
            <a:pPr>
              <a:buNone/>
            </a:pPr>
            <a:r>
              <a:rPr lang="en-SK" sz="2400" dirty="0"/>
              <a:t>A potom niekoľko konkrétnych problémov: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SK" sz="2400" dirty="0"/>
              <a:t>tropické infekčné ochorenia,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SK" sz="2400" dirty="0"/>
              <a:t>nedostatok liekov a vybavenia,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SK" sz="2400" dirty="0"/>
              <a:t>obmedzené hygienické podmienky,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SK" sz="2400" dirty="0"/>
              <a:t>vzdialenosť od ďalšej zdravotnej starostlivosti,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SK" sz="2400" dirty="0"/>
              <a:t>jazykové a kultúrne rozdiely,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SK" sz="2400" dirty="0"/>
              <a:t>nedostatok vyškoleného personálu.</a:t>
            </a:r>
          </a:p>
          <a:p>
            <a:pPr>
              <a:buNone/>
            </a:pPr>
            <a:r>
              <a:rPr lang="en-SK" sz="2400" dirty="0"/>
              <a:t>Ale hlavne:</a:t>
            </a:r>
          </a:p>
          <a:p>
            <a:pPr>
              <a:buNone/>
            </a:pPr>
            <a:r>
              <a:rPr lang="en-SK" sz="2400" b="1" dirty="0"/>
              <a:t>Pomoc človeku v núdzi neznamená pomáhať v ideálnych podmienkach.</a:t>
            </a:r>
            <a:endParaRPr lang="en-SK" b="1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21FCA2E-D6FF-5799-1FEF-411EC6DA02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65140" y="150036"/>
            <a:ext cx="3175000" cy="3771900"/>
          </a:xfrm>
          <a:prstGeom prst="rect">
            <a:avLst/>
          </a:prstGeom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459562CC-1C1E-A973-1861-96AF6863ED4F}"/>
              </a:ext>
            </a:extLst>
          </p:cNvPr>
          <p:cNvCxnSpPr/>
          <p:nvPr/>
        </p:nvCxnSpPr>
        <p:spPr>
          <a:xfrm flipH="1" flipV="1">
            <a:off x="9705109" y="2067791"/>
            <a:ext cx="322118" cy="405245"/>
          </a:xfrm>
          <a:prstGeom prst="straightConnector1">
            <a:avLst/>
          </a:prstGeom>
          <a:ln w="28575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3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98864" y="824889"/>
            <a:ext cx="9798628" cy="877450"/>
          </a:xfrm>
        </p:spPr>
        <p:txBody>
          <a:bodyPr/>
          <a:lstStyle/>
          <a:p>
            <a:r>
              <a:rPr lang="sk-SK" dirty="0"/>
              <a:t>Počiatky budovania nemocnice</a:t>
            </a:r>
          </a:p>
        </p:txBody>
      </p:sp>
      <p:pic>
        <p:nvPicPr>
          <p:cNvPr id="9" name="Picture 8" descr="000018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4029" y="2572896"/>
            <a:ext cx="4391959" cy="293803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E0074E6-5CF8-6E3C-4B4F-B513E91479EE}"/>
              </a:ext>
            </a:extLst>
          </p:cNvPr>
          <p:cNvSpPr txBox="1"/>
          <p:nvPr/>
        </p:nvSpPr>
        <p:spPr>
          <a:xfrm>
            <a:off x="274521" y="2042960"/>
            <a:ext cx="6899508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k-SK" sz="2800" noProof="0" dirty="0"/>
              <a:t>príchod do </a:t>
            </a:r>
            <a:r>
              <a:rPr lang="sk-SK" sz="2800" noProof="0" dirty="0" err="1"/>
              <a:t>Gabunu</a:t>
            </a:r>
            <a:r>
              <a:rPr lang="sk-SK" sz="2800" noProof="0" dirty="0"/>
              <a:t> a hľadanie vhodného miesta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k-SK" sz="2800" noProof="0" dirty="0"/>
              <a:t>skromné materiálne podmienky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k-SK" sz="2800" noProof="0" dirty="0"/>
              <a:t>stavanie prvých priestorov nemocnice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k-SK" sz="2800" noProof="0" dirty="0"/>
              <a:t>postupné rozširovanie podľa potrieb pacientov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k-SK" sz="2800" noProof="0" dirty="0"/>
              <a:t>nemocnica sa nestavala ako hotový projekt – vznikala postupne spolu s rastúcim počtom pacientov</a:t>
            </a:r>
          </a:p>
          <a:p>
            <a:pPr>
              <a:buNone/>
            </a:pPr>
            <a:endParaRPr lang="en-SK" dirty="0"/>
          </a:p>
        </p:txBody>
      </p:sp>
    </p:spTree>
    <p:extLst>
      <p:ext uri="{BB962C8B-B14F-4D97-AF65-F5344CB8AC3E}">
        <p14:creationId xmlns:p14="http://schemas.microsoft.com/office/powerpoint/2010/main" val="42538171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F6808D-F75A-8721-5398-DD1632B888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5AA933B-1441-D9E5-F038-B86EB359F7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0882" y="469619"/>
            <a:ext cx="10661073" cy="1305577"/>
          </a:xfrm>
        </p:spPr>
        <p:txBody>
          <a:bodyPr/>
          <a:lstStyle/>
          <a:p>
            <a:r>
              <a:rPr lang="sk-SK" dirty="0"/>
              <a:t>prvá úloha: vytvoriť podmienky na liečenie</a:t>
            </a:r>
          </a:p>
        </p:txBody>
      </p:sp>
      <p:pic>
        <p:nvPicPr>
          <p:cNvPr id="11" name="Picture 10" descr="000019.JPG">
            <a:extLst>
              <a:ext uri="{FF2B5EF4-FFF2-40B4-BE49-F238E27FC236}">
                <a16:creationId xmlns:a16="http://schemas.microsoft.com/office/drawing/2014/main" id="{52FBA37A-B668-CDD1-FFE1-A411BB4BE6C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3859" y="2450755"/>
            <a:ext cx="4134015" cy="276548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83361AF-4073-09A7-7F8F-FF1B84FFA046}"/>
              </a:ext>
            </a:extLst>
          </p:cNvPr>
          <p:cNvSpPr txBox="1"/>
          <p:nvPr/>
        </p:nvSpPr>
        <p:spPr>
          <a:xfrm>
            <a:off x="503121" y="1781940"/>
            <a:ext cx="7270738" cy="46782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k-SK" sz="2800" dirty="0"/>
              <a:t>Najprv bolo treba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k-SK" sz="2800" dirty="0"/>
              <a:t>Musel zabezpečiť: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sk-SK" sz="2800" dirty="0"/>
              <a:t>priestory pre pacientov,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sk-SK" sz="2800" dirty="0"/>
              <a:t>zásobovanie liekmi a materiálom,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sk-SK" sz="2800" dirty="0"/>
              <a:t>vodu a hygienu,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sk-SK" sz="2800" dirty="0"/>
              <a:t>stravu,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sk-SK" sz="2800" dirty="0"/>
              <a:t>chirurgické vybavenie,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sk-SK" sz="2800" dirty="0"/>
              <a:t>organizáciu každodennej prevádzky,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sk-SK" sz="2800" dirty="0"/>
              <a:t>a predovšetkým ľudí, ktorí budú nemocnicu spolu s ním prevádzkovať.</a:t>
            </a:r>
          </a:p>
          <a:p>
            <a:pPr>
              <a:buNone/>
            </a:pPr>
            <a:endParaRPr lang="en-SK" dirty="0"/>
          </a:p>
        </p:txBody>
      </p:sp>
    </p:spTree>
    <p:extLst>
      <p:ext uri="{BB962C8B-B14F-4D97-AF65-F5344CB8AC3E}">
        <p14:creationId xmlns:p14="http://schemas.microsoft.com/office/powerpoint/2010/main" val="39038906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C245B1B-5525-D82B-1996-8F2B93C438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75" y="2367093"/>
            <a:ext cx="7014489" cy="4044098"/>
          </a:xfrm>
        </p:spPr>
        <p:txBody>
          <a:bodyPr>
            <a:normAutofit/>
          </a:bodyPr>
          <a:lstStyle/>
          <a:p>
            <a:r>
              <a:rPr lang="sk-SK" dirty="0"/>
              <a:t>potreboval získať</a:t>
            </a:r>
          </a:p>
          <a:p>
            <a:pPr lvl="1"/>
            <a:r>
              <a:rPr lang="sk-SK" dirty="0"/>
              <a:t>miestnych pomocníkov,</a:t>
            </a:r>
          </a:p>
          <a:p>
            <a:pPr lvl="1"/>
            <a:r>
              <a:rPr lang="sk-SK" dirty="0"/>
              <a:t>ošetrovateľov a ďalší zdravotnícky personál,</a:t>
            </a:r>
          </a:p>
          <a:p>
            <a:pPr lvl="1"/>
            <a:r>
              <a:rPr lang="sk-SK" dirty="0" err="1"/>
              <a:t>Schweitzerovu</a:t>
            </a:r>
            <a:r>
              <a:rPr lang="sk-SK" dirty="0"/>
              <a:t> manželku Helene,</a:t>
            </a:r>
          </a:p>
          <a:p>
            <a:pPr lvl="1"/>
            <a:r>
              <a:rPr lang="sk-SK" dirty="0"/>
              <a:t>európskych spolupracovníkov a dobrovoľníkov,</a:t>
            </a:r>
          </a:p>
          <a:p>
            <a:pPr lvl="1"/>
            <a:r>
              <a:rPr lang="sk-SK" dirty="0"/>
              <a:t>postupné vytváranie tímu.</a:t>
            </a:r>
          </a:p>
          <a:p>
            <a:r>
              <a:rPr lang="sk-SK" dirty="0" err="1"/>
              <a:t>Schweitzerova</a:t>
            </a:r>
            <a:r>
              <a:rPr lang="sk-SK" dirty="0"/>
              <a:t> pomoc nebola jednorazovým aktom. Bola to dlhodobá organizovaná služba.</a:t>
            </a:r>
          </a:p>
          <a:p>
            <a:endParaRPr lang="sk-SK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E500978-D9B5-7DE5-6AC5-606141DC03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6" y="618517"/>
            <a:ext cx="7583680" cy="1596177"/>
          </a:xfrm>
        </p:spPr>
        <p:txBody>
          <a:bodyPr/>
          <a:lstStyle/>
          <a:p>
            <a:r>
              <a:rPr lang="sk-SK" dirty="0"/>
              <a:t>Lekár sám nemocnicu nevybuduje</a:t>
            </a:r>
          </a:p>
        </p:txBody>
      </p:sp>
      <p:pic>
        <p:nvPicPr>
          <p:cNvPr id="4" name="Picture 3" descr="Helene Bresslau Schweitzer - Wikipedia">
            <a:extLst>
              <a:ext uri="{FF2B5EF4-FFF2-40B4-BE49-F238E27FC236}">
                <a16:creationId xmlns:a16="http://schemas.microsoft.com/office/drawing/2014/main" id="{739D97FD-F66D-507E-8C78-1A7BFFAC84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80450" y="618517"/>
            <a:ext cx="3098800" cy="2628900"/>
          </a:xfrm>
          <a:prstGeom prst="rect">
            <a:avLst/>
          </a:prstGeom>
        </p:spPr>
      </p:pic>
      <p:pic>
        <p:nvPicPr>
          <p:cNvPr id="5" name="Picture 4" descr="Looking for Albert Schweitzer in Lambarene, Gabon” by Eric Madeen (Gabon) – Peace Corps Worldwide">
            <a:extLst>
              <a:ext uri="{FF2B5EF4-FFF2-40B4-BE49-F238E27FC236}">
                <a16:creationId xmlns:a16="http://schemas.microsoft.com/office/drawing/2014/main" id="{FC138DDA-677C-3EF4-6CE2-346524F7E7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37682" y="3553691"/>
            <a:ext cx="37973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8500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61889A1-F4BA-632F-5AF0-F2196B5A0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26590C7-5204-DC21-378A-C5D4BD3F797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sz="2000" dirty="0"/>
              <a:t>Infekčné a parazitárne ochorenia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A468B28-202C-ED9A-CC07-6FB0C776D6DD}"/>
              </a:ext>
            </a:extLst>
          </p:cNvPr>
          <p:cNvSpPr>
            <a:spLocks noGrp="1"/>
          </p:cNvSpPr>
          <p:nvPr>
            <p:ph type="body" sz="half" idx="15"/>
          </p:nvPr>
        </p:nvSpPr>
        <p:spPr/>
        <p:txBody>
          <a:bodyPr>
            <a:norm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sk-SK" dirty="0"/>
              <a:t>malária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sk-SK" dirty="0"/>
              <a:t>dyzentéria a iné črevné infekcie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sk-SK" dirty="0"/>
              <a:t>tropické parazitárne ochorenia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sk-SK" dirty="0"/>
              <a:t>lepra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sk-SK" dirty="0"/>
              <a:t>Chirurgické problémy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sk-SK" dirty="0"/>
              <a:t>abscesy a hnisavé infekcie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C9631EA-483B-AFF9-CF49-76844FC554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sk-SK" dirty="0"/>
              <a:t>pôrody, rany a úrazy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38E70108-E495-3E6B-6C74-217A00B77B27}"/>
              </a:ext>
            </a:extLst>
          </p:cNvPr>
          <p:cNvSpPr>
            <a:spLocks noGrp="1"/>
          </p:cNvSpPr>
          <p:nvPr>
            <p:ph type="body" sz="half" idx="16"/>
          </p:nvPr>
        </p:nvSpPr>
        <p:spPr/>
        <p:txBody>
          <a:bodyPr>
            <a:norm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sk-SK" sz="1600" dirty="0" err="1"/>
              <a:t>hernie</a:t>
            </a:r>
            <a:endParaRPr lang="sk-SK" sz="1600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sk-SK" sz="1600" dirty="0"/>
              <a:t>nádory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sk-SK" sz="1600" dirty="0"/>
              <a:t>iné chirurgické stavy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sk-SK" sz="1600" dirty="0"/>
              <a:t>pôrody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sk-SK" sz="1600" dirty="0"/>
              <a:t>predpôrodné a popôrodné komplikácie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7846D6B-9FF2-14CF-C59C-FEBB2DFC519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sk-SK" dirty="0"/>
              <a:t>Chronické a ďalšie ochorenia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937B0BE-ABF4-4403-1FCB-5447806304F8}"/>
              </a:ext>
            </a:extLst>
          </p:cNvPr>
          <p:cNvSpPr>
            <a:spLocks noGrp="1"/>
          </p:cNvSpPr>
          <p:nvPr>
            <p:ph type="body" sz="half" idx="17"/>
          </p:nvPr>
        </p:nvSpPr>
        <p:spPr/>
        <p:txBody>
          <a:bodyPr/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sk-SK" sz="1800" dirty="0"/>
              <a:t>kožné ochorenia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sk-SK" sz="1800" dirty="0"/>
              <a:t>ochorenia dýchacích ciest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sk-SK" sz="1800" dirty="0"/>
              <a:t>podvýživa a vyčerpanie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sk-SK" sz="1800" dirty="0"/>
              <a:t>rôzne chronické ochorenia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2683024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B4D5463B-A7EF-25D6-1DF9-057D4B9A58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794647"/>
          </a:xfrm>
        </p:spPr>
        <p:txBody>
          <a:bodyPr>
            <a:normAutofit fontScale="90000"/>
          </a:bodyPr>
          <a:lstStyle/>
          <a:p>
            <a:r>
              <a:rPr lang="sk-SK" dirty="0"/>
              <a:t>Pacient prichádzal s celým svojím svetom</a:t>
            </a:r>
            <a:br>
              <a:rPr lang="sk-SK" dirty="0"/>
            </a:br>
            <a:endParaRPr lang="sk-SK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3D9CB7A1-7365-FF5E-903A-04EEE714769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87747" y="1706339"/>
            <a:ext cx="5777971" cy="4159826"/>
          </a:xfrm>
        </p:spPr>
        <p:txBody>
          <a:bodyPr>
            <a:normAutofit/>
          </a:bodyPr>
          <a:lstStyle/>
          <a:p>
            <a:endParaRPr lang="sk-SK" dirty="0"/>
          </a:p>
          <a:p>
            <a:r>
              <a:rPr lang="sk-SK" dirty="0"/>
              <a:t>Rodina, ktorá sa nasťahovala k pacientovi, priniesla vlastné jedlo, nádoby, dokonca zvieratá</a:t>
            </a:r>
          </a:p>
          <a:p>
            <a:r>
              <a:rPr lang="sk-SK" dirty="0"/>
              <a:t>Máme človeka liečiť podľa toho, ako by mala vyzerať nemocnica, alebo podľa toho, čo tento človek skutočne potrebuje?</a:t>
            </a:r>
          </a:p>
        </p:txBody>
      </p:sp>
      <p:pic>
        <p:nvPicPr>
          <p:cNvPr id="11" name="Picture 10" descr="Dr - Albert Schweitzer and his hospital in Lambarene, Gabon in 1953 -... News Photo - Getty Images">
            <a:extLst>
              <a:ext uri="{FF2B5EF4-FFF2-40B4-BE49-F238E27FC236}">
                <a16:creationId xmlns:a16="http://schemas.microsoft.com/office/drawing/2014/main" id="{84DE98E8-7830-BDFB-95A4-8AAA77C979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7975" y="1015840"/>
            <a:ext cx="507886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1413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BE23A0-96D4-F6E2-2C9A-BBD5D36E05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1914 – vojna mení </a:t>
            </a:r>
            <a:r>
              <a:rPr lang="sk-SK" dirty="0" err="1"/>
              <a:t>Schweitzerov</a:t>
            </a:r>
            <a:r>
              <a:rPr lang="sk-SK" dirty="0"/>
              <a:t> život aj </a:t>
            </a:r>
            <a:r>
              <a:rPr lang="sk-SK" dirty="0" err="1"/>
              <a:t>Lambaréné</a:t>
            </a:r>
            <a:endParaRPr lang="sk-SK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3C47AE-BD95-D53A-1640-1CF56EBABAE8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sk-SK" dirty="0" err="1"/>
              <a:t>Schweitzer</a:t>
            </a:r>
            <a:r>
              <a:rPr lang="sk-SK" dirty="0"/>
              <a:t> a jeho manželka Helene zostávajú v </a:t>
            </a:r>
            <a:r>
              <a:rPr lang="sk-SK" dirty="0" err="1"/>
              <a:t>Gabune</a:t>
            </a:r>
            <a:r>
              <a:rPr lang="sk-SK" dirty="0"/>
              <a:t> ako nemeckí občania.</a:t>
            </a:r>
          </a:p>
          <a:p>
            <a:r>
              <a:rPr lang="sk-SK" dirty="0"/>
              <a:t>Ich postavenie sa v dôsledku vojny zásadne mení.</a:t>
            </a:r>
          </a:p>
          <a:p>
            <a:r>
              <a:rPr lang="sk-SK" dirty="0" err="1"/>
              <a:t>Schweitzer</a:t>
            </a:r>
            <a:r>
              <a:rPr lang="sk-SK" dirty="0"/>
              <a:t> je v roku 1917 internovaný a následne prevezený do Európy.</a:t>
            </a:r>
          </a:p>
          <a:p>
            <a:r>
              <a:rPr lang="sk-SK" dirty="0"/>
              <a:t>Jeho pôsobenie v </a:t>
            </a:r>
            <a:r>
              <a:rPr lang="sk-SK" dirty="0" err="1"/>
              <a:t>Lambaréné</a:t>
            </a:r>
            <a:r>
              <a:rPr lang="sk-SK" dirty="0"/>
              <a:t> sa tým na niekoľko rokov končí. Nemocnica zostala bez človeka, ktorý ju vybudoval a viedol.</a:t>
            </a:r>
          </a:p>
          <a:p>
            <a:r>
              <a:rPr lang="sk-SK" dirty="0"/>
              <a:t>1917–1918: internácia vo Francúzsku: </a:t>
            </a:r>
            <a:r>
              <a:rPr lang="sk-SK" dirty="0" err="1"/>
              <a:t>Schweitzer</a:t>
            </a:r>
            <a:r>
              <a:rPr lang="sk-SK" dirty="0"/>
              <a:t> už nie je lekárom, ktorý rozhoduje o osude svojich pacientov, Je odkázaný na rozhodnutia iných.</a:t>
            </a:r>
          </a:p>
          <a:p>
            <a:endParaRPr lang="sk-SK" dirty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1468575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378D24-443B-D9E0-A1FA-F0B00DD8D6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Vojna znamenala pre nemocnicu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146AD6-8B3B-49A8-1EA3-799AE19A30A7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sk-SK" dirty="0"/>
              <a:t>prerušenie </a:t>
            </a:r>
            <a:r>
              <a:rPr lang="sk-SK" dirty="0" err="1"/>
              <a:t>Schweitzerovej</a:t>
            </a:r>
            <a:r>
              <a:rPr lang="sk-SK" dirty="0"/>
              <a:t> osobnej práce,</a:t>
            </a:r>
          </a:p>
          <a:p>
            <a:r>
              <a:rPr lang="sk-SK" dirty="0"/>
              <a:t>stratu kontinuity zdravotnej starostlivosti,</a:t>
            </a:r>
          </a:p>
          <a:p>
            <a:r>
              <a:rPr lang="sk-SK" dirty="0"/>
              <a:t>obmedzenie zásobovania a materiálnej podpory,</a:t>
            </a:r>
          </a:p>
          <a:p>
            <a:r>
              <a:rPr lang="sk-SK" dirty="0"/>
              <a:t>neistotu ďalšieho fungovania nemocnice.</a:t>
            </a:r>
          </a:p>
          <a:p>
            <a:endParaRPr lang="sk-SK" dirty="0"/>
          </a:p>
          <a:p>
            <a:r>
              <a:rPr lang="sk-SK" i="1" dirty="0"/>
              <a:t>Môže prežiť dielo jedného človeka, keď ten človek musí odísť?</a:t>
            </a:r>
          </a:p>
        </p:txBody>
      </p:sp>
    </p:spTree>
    <p:extLst>
      <p:ext uri="{BB962C8B-B14F-4D97-AF65-F5344CB8AC3E}">
        <p14:creationId xmlns:p14="http://schemas.microsoft.com/office/powerpoint/2010/main" val="41979099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C63EC2-540B-B7AC-B02D-D4736D424E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618518"/>
            <a:ext cx="10364451" cy="929728"/>
          </a:xfrm>
        </p:spPr>
        <p:txBody>
          <a:bodyPr/>
          <a:lstStyle/>
          <a:p>
            <a:r>
              <a:rPr lang="sk-SK" dirty="0"/>
              <a:t>Návrat do </a:t>
            </a:r>
            <a:r>
              <a:rPr lang="sk-SK" dirty="0" err="1"/>
              <a:t>Lambaréné</a:t>
            </a:r>
            <a:endParaRPr lang="sk-SK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B0D50D-5CC2-8F8B-F473-6D383699D34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4189572"/>
          </a:xfrm>
        </p:spPr>
        <p:txBody>
          <a:bodyPr>
            <a:normAutofit/>
          </a:bodyPr>
          <a:lstStyle/>
          <a:p>
            <a:endParaRPr lang="sk-SK" dirty="0"/>
          </a:p>
          <a:p>
            <a:r>
              <a:rPr lang="sk-SK" dirty="0"/>
              <a:t>Po vojne sa </a:t>
            </a:r>
            <a:r>
              <a:rPr lang="sk-SK" dirty="0" err="1"/>
              <a:t>Schweitzer</a:t>
            </a:r>
            <a:r>
              <a:rPr lang="sk-SK" dirty="0"/>
              <a:t> postupne vracia k myšlienke pokračovať v práci v Afrike. </a:t>
            </a:r>
          </a:p>
          <a:p>
            <a:r>
              <a:rPr lang="sk-SK" dirty="0"/>
              <a:t>tým sa začne druhá etapa jeho života.</a:t>
            </a:r>
          </a:p>
          <a:p>
            <a:r>
              <a:rPr lang="sk-SK" dirty="0"/>
              <a:t>Pred vojnou: </a:t>
            </a:r>
            <a:r>
              <a:rPr lang="sk-SK" i="1" dirty="0"/>
              <a:t>„Postavím nemocnicu a budem liečiť.“</a:t>
            </a:r>
            <a:endParaRPr lang="sk-SK" dirty="0"/>
          </a:p>
          <a:p>
            <a:r>
              <a:rPr lang="sk-SK" dirty="0"/>
              <a:t>Po vojne: </a:t>
            </a:r>
            <a:r>
              <a:rPr lang="sk-SK" i="1" dirty="0"/>
              <a:t>„Ako môže človek pomôcť svetu, ktorý sám ničí život?“</a:t>
            </a:r>
          </a:p>
          <a:p>
            <a:r>
              <a:rPr lang="en-SK" b="1" dirty="0"/>
              <a:t>Pomáhať nestačí chcieť. Treba vytvoriť podmienky, aby pomoc bola možná a trvalá.</a:t>
            </a:r>
            <a:endParaRPr lang="en-SK" dirty="0"/>
          </a:p>
          <a:p>
            <a:r>
              <a:rPr lang="en-SK" dirty="0"/>
              <a:t>Jeho hudba, knihy a prednášky sa stali prostriedkom, ako financovať jeho lekársku službu.</a:t>
            </a:r>
          </a:p>
          <a:p>
            <a:endParaRPr lang="sk-SK" i="1" dirty="0"/>
          </a:p>
        </p:txBody>
      </p:sp>
    </p:spTree>
    <p:extLst>
      <p:ext uri="{BB962C8B-B14F-4D97-AF65-F5344CB8AC3E}">
        <p14:creationId xmlns:p14="http://schemas.microsoft.com/office/powerpoint/2010/main" val="24176940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E5B78-8C7C-3C61-A1CB-0FF9EEA61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Z čoho žila nemocnica v </a:t>
            </a:r>
            <a:r>
              <a:rPr lang="sk-SK" dirty="0" err="1"/>
              <a:t>Lambaréné</a:t>
            </a:r>
            <a:r>
              <a:rPr lang="sk-SK" dirty="0"/>
              <a:t>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CD6617-1DA6-44C3-340B-83523A67DDB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870364"/>
            <a:ext cx="10363826" cy="4572000"/>
          </a:xfrm>
        </p:spPr>
        <p:txBody>
          <a:bodyPr>
            <a:normAutofit fontScale="92500" lnSpcReduction="20000"/>
          </a:bodyPr>
          <a:lstStyle/>
          <a:p>
            <a:r>
              <a:rPr lang="sk-SK" dirty="0"/>
              <a:t>osobné prostriedky </a:t>
            </a:r>
            <a:r>
              <a:rPr lang="sk-SK" dirty="0" err="1"/>
              <a:t>schweitzera</a:t>
            </a:r>
            <a:r>
              <a:rPr lang="sk-SK" dirty="0"/>
              <a:t> a z nadácie boli dôležité najmä pri začiatkoch, ale postupne vytvoril širšiu sieť podpory.</a:t>
            </a:r>
          </a:p>
          <a:p>
            <a:r>
              <a:rPr lang="sk-SK" dirty="0"/>
              <a:t>Zdroje financovania:</a:t>
            </a:r>
          </a:p>
          <a:p>
            <a:pPr lvl="1"/>
            <a:r>
              <a:rPr lang="sk-SK" dirty="0"/>
              <a:t>vlastné príjmy a úspory zo </a:t>
            </a:r>
            <a:r>
              <a:rPr lang="sk-SK" dirty="0" err="1"/>
              <a:t>Schweitzerovej</a:t>
            </a:r>
            <a:r>
              <a:rPr lang="sk-SK" dirty="0"/>
              <a:t> práce,</a:t>
            </a:r>
          </a:p>
          <a:p>
            <a:pPr lvl="1"/>
            <a:r>
              <a:rPr lang="sk-SK" dirty="0"/>
              <a:t>honoráre a príjmy z koncertov a prednášok,</a:t>
            </a:r>
          </a:p>
          <a:p>
            <a:pPr lvl="1"/>
            <a:r>
              <a:rPr lang="sk-SK" dirty="0"/>
              <a:t>príjmy z jeho kníh,</a:t>
            </a:r>
          </a:p>
          <a:p>
            <a:pPr lvl="1"/>
            <a:r>
              <a:rPr lang="sk-SK" dirty="0"/>
              <a:t>finančné dary jednotlivcov,</a:t>
            </a:r>
          </a:p>
          <a:p>
            <a:pPr lvl="1"/>
            <a:r>
              <a:rPr lang="sk-SK" dirty="0"/>
              <a:t>podpora priateľov a sympatizantov,</a:t>
            </a:r>
          </a:p>
          <a:p>
            <a:pPr lvl="1"/>
            <a:r>
              <a:rPr lang="sk-SK" dirty="0"/>
              <a:t>neskôr organizovaná podpora prostredníctvom združení a </a:t>
            </a:r>
            <a:r>
              <a:rPr lang="sk-SK" dirty="0" err="1"/>
              <a:t>Schweitzerových</a:t>
            </a:r>
            <a:r>
              <a:rPr lang="sk-SK" dirty="0"/>
              <a:t> spoločností v rôznych krajinách,</a:t>
            </a:r>
          </a:p>
          <a:p>
            <a:pPr lvl="1"/>
            <a:r>
              <a:rPr lang="sk-SK" dirty="0"/>
              <a:t>finančné prostriedky získané po jeho medzinárodnom uznaní a Nobelovej cene.</a:t>
            </a:r>
          </a:p>
          <a:p>
            <a:r>
              <a:rPr lang="sk-SK" b="1" dirty="0" err="1"/>
              <a:t>Schweitzer</a:t>
            </a:r>
            <a:r>
              <a:rPr lang="sk-SK" b="1" dirty="0"/>
              <a:t> najprv vložil do svojho projektu vlastné peniaze a meno. Potom musel presvedčiť ďalších ľudí, aby vložili svoje.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6390802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139908-B271-3EEA-6D86-20C179840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Koncerty pre </a:t>
            </a:r>
            <a:r>
              <a:rPr lang="sk-SK" dirty="0" err="1"/>
              <a:t>Lambaréné</a:t>
            </a:r>
            <a:endParaRPr lang="sk-SK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5633FB-18C6-2DD7-C674-2AEC150F528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3" y="1963882"/>
            <a:ext cx="7513253" cy="4275601"/>
          </a:xfrm>
        </p:spPr>
        <p:txBody>
          <a:bodyPr>
            <a:normAutofit/>
          </a:bodyPr>
          <a:lstStyle/>
          <a:p>
            <a:r>
              <a:rPr lang="sk-SK" dirty="0"/>
              <a:t>Ako mohol organista pomáhať pacientom v Afrike?</a:t>
            </a:r>
          </a:p>
          <a:p>
            <a:r>
              <a:rPr lang="sk-SK" dirty="0" err="1"/>
              <a:t>Schweitzer</a:t>
            </a:r>
            <a:r>
              <a:rPr lang="sk-SK" dirty="0"/>
              <a:t> zostal aktívnym koncertným organistom.</a:t>
            </a:r>
          </a:p>
          <a:p>
            <a:r>
              <a:rPr lang="sk-SK" dirty="0"/>
              <a:t>Koncertoval najmä s Bachovým repertoárom.</a:t>
            </a:r>
          </a:p>
          <a:p>
            <a:r>
              <a:rPr lang="sk-SK" dirty="0"/>
              <a:t>Jeho koncertná činnosť mu prinášala príjmy, ktoré mohol venovať svojej práci v </a:t>
            </a:r>
            <a:r>
              <a:rPr lang="sk-SK" dirty="0" err="1"/>
              <a:t>Lambaréné</a:t>
            </a:r>
            <a:r>
              <a:rPr lang="sk-SK" dirty="0"/>
              <a:t>.</a:t>
            </a:r>
          </a:p>
          <a:p>
            <a:r>
              <a:rPr lang="sk-SK" dirty="0"/>
              <a:t>Zároveň mu koncerty umožňovali stretnúť sa s ľuďmi a hovoriť o nemocnici a jej potrebách.</a:t>
            </a:r>
          </a:p>
          <a:p>
            <a:r>
              <a:rPr lang="sk-SK" b="1" dirty="0"/>
              <a:t>Hudba sa tak stala nielen umením, ale aj prostriedkom služby.</a:t>
            </a:r>
          </a:p>
          <a:p>
            <a:endParaRPr lang="sk-SK" dirty="0"/>
          </a:p>
        </p:txBody>
      </p:sp>
      <p:pic>
        <p:nvPicPr>
          <p:cNvPr id="4" name="Picture 3" descr="Schweitzer and Bach | Bibliolore">
            <a:extLst>
              <a:ext uri="{FF2B5EF4-FFF2-40B4-BE49-F238E27FC236}">
                <a16:creationId xmlns:a16="http://schemas.microsoft.com/office/drawing/2014/main" id="{4204B87E-5503-DF0E-D3C1-12DDA9685C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28314" y="2815807"/>
            <a:ext cx="3593712" cy="257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2342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B752D8-1723-88CA-4409-6C2087404F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Kostol sv. Michala vo V </a:t>
            </a:r>
            <a:r>
              <a:rPr lang="sk-SK" dirty="0" err="1"/>
              <a:t>Jirchářích</a:t>
            </a:r>
            <a:r>
              <a:rPr lang="sk-SK" dirty="0"/>
              <a:t>, Praha 1</a:t>
            </a:r>
            <a:br>
              <a:rPr lang="sk-SK" dirty="0"/>
            </a:br>
            <a:endParaRPr lang="sk-SK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8EE3EF-1FDE-AA40-6F8D-E77A5C8FEC8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99474" y="1934851"/>
            <a:ext cx="7367781" cy="864481"/>
          </a:xfrm>
        </p:spPr>
        <p:txBody>
          <a:bodyPr/>
          <a:lstStyle/>
          <a:p>
            <a:pPr marL="0" indent="0">
              <a:buNone/>
            </a:pPr>
            <a:r>
              <a:rPr lang="sk-SK" dirty="0"/>
              <a:t>V rokoch 1923–1928 vystupoval v Prahe ako organista, predovšetkým s hudbou J. S. Bacha.</a:t>
            </a:r>
          </a:p>
        </p:txBody>
      </p:sp>
      <p:pic>
        <p:nvPicPr>
          <p:cNvPr id="4" name="Picture 3" descr="St. Michael's Church in Jircháře - Wikidata">
            <a:extLst>
              <a:ext uri="{FF2B5EF4-FFF2-40B4-BE49-F238E27FC236}">
                <a16:creationId xmlns:a16="http://schemas.microsoft.com/office/drawing/2014/main" id="{B85C500A-32C9-3DE1-23D7-1818D9072A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4675" y="2294355"/>
            <a:ext cx="3117851" cy="4162492"/>
          </a:xfrm>
          <a:prstGeom prst="rect">
            <a:avLst/>
          </a:prstGeom>
        </p:spPr>
      </p:pic>
      <p:pic>
        <p:nvPicPr>
          <p:cNvPr id="5" name="Picture 4" descr="Koncert Albert Schweitzer, Bach a kostel v Jirchářích - ČsOL - ČsOL">
            <a:extLst>
              <a:ext uri="{FF2B5EF4-FFF2-40B4-BE49-F238E27FC236}">
                <a16:creationId xmlns:a16="http://schemas.microsoft.com/office/drawing/2014/main" id="{79D2E247-BD62-65F2-3C0B-C720D8E9BC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9474" y="2928667"/>
            <a:ext cx="5296526" cy="3658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7831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97263" y="1677238"/>
            <a:ext cx="7020604" cy="4757074"/>
          </a:xfrm>
        </p:spPr>
        <p:txBody>
          <a:bodyPr>
            <a:noAutofit/>
          </a:bodyPr>
          <a:lstStyle/>
          <a:p>
            <a:pPr marL="18279" indent="0">
              <a:buNone/>
            </a:pPr>
            <a:r>
              <a:rPr lang="sk-SK" sz="2176" dirty="0"/>
              <a:t>Viacerí hovorili o nemocnici ako o primitívnej. Miesto nemocničných oddelení boli rady chatrčí. Keď tam musel pacient zostať, jeho rodina sa nasťahovala k nemu, priniesla niekoľko kurčiat, kozu, hrnce a panvice a varili si svoje vlastné jedlo, ktoré pacient s nimi zdielal. AS odpovedal, že v prípade, ak pacienti budú izolovaní od svojich rodín a kŕmení z nemocničnej kuchyne, väčšina z nich </a:t>
            </a:r>
            <a:r>
              <a:rPr lang="sk-SK" sz="2176" dirty="0" err="1"/>
              <a:t>neprijde</a:t>
            </a:r>
            <a:r>
              <a:rPr lang="sk-SK" sz="2176" dirty="0"/>
              <a:t> do nemocnice vôbec.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Kritika nemocnice</a:t>
            </a:r>
          </a:p>
        </p:txBody>
      </p:sp>
      <p:pic>
        <p:nvPicPr>
          <p:cNvPr id="4" name="Picture 3" descr="Lambarene_ward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6145" y="1125863"/>
            <a:ext cx="2592629" cy="4606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3597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544711" y="2214694"/>
            <a:ext cx="8252177" cy="2982741"/>
          </a:xfrm>
        </p:spPr>
        <p:txBody>
          <a:bodyPr/>
          <a:lstStyle/>
          <a:p>
            <a:pPr marL="18279" indent="0">
              <a:buNone/>
            </a:pPr>
            <a:r>
              <a:rPr lang="sk-SK" dirty="0"/>
              <a:t>Ozýva sa kritika jeho správania sa, ktorým vraj vyjadroval rasizmus. V čase keď všetci odsudzovali kolonializmus ako zlo, povedal na rovinu, že európski vládcovia  riadili africké záležitosti lepšie ako </a:t>
            </a:r>
            <a:r>
              <a:rPr lang="sk-SK" dirty="0" err="1"/>
              <a:t>Afričania</a:t>
            </a:r>
            <a:r>
              <a:rPr lang="sk-SK" dirty="0"/>
              <a:t>, keď boli ponechaní sami na seba. Tiež sa vyjadril, že by bolo v záujme </a:t>
            </a:r>
            <a:r>
              <a:rPr lang="sk-SK" dirty="0" err="1"/>
              <a:t>Afričanov</a:t>
            </a:r>
            <a:r>
              <a:rPr lang="sk-SK" dirty="0"/>
              <a:t>, aby ich </a:t>
            </a:r>
            <a:r>
              <a:rPr lang="sk-SK" dirty="0" err="1"/>
              <a:t>Európania</a:t>
            </a:r>
            <a:r>
              <a:rPr lang="sk-SK" dirty="0"/>
              <a:t> mali aj naďalej na starosti. Povedal, že Európa mala povedať Afrike, "ja som tvoj brat, ale tvoj </a:t>
            </a:r>
            <a:r>
              <a:rPr lang="sk-SK" dirty="0" err="1"/>
              <a:t>starší</a:t>
            </a:r>
            <a:r>
              <a:rPr lang="sk-SK" dirty="0"/>
              <a:t> brat.“ 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Rasizmus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3774" y="2062225"/>
            <a:ext cx="2234176" cy="2982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72920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879172" y="1957136"/>
            <a:ext cx="7053184" cy="4255320"/>
          </a:xfrm>
        </p:spPr>
        <p:txBody>
          <a:bodyPr>
            <a:normAutofit/>
          </a:bodyPr>
          <a:lstStyle/>
          <a:p>
            <a:pPr marL="18279" indent="0">
              <a:buNone/>
            </a:pPr>
            <a:r>
              <a:rPr lang="sk-SK" dirty="0"/>
              <a:t>Niektorí kritizovali jeho autokraciu. Riadil nemocnicu ako uznal za vhodné a očakával, že ostatní, čierni alebo bieli ho budú rovnako poslúchať. </a:t>
            </a:r>
          </a:p>
          <a:p>
            <a:pPr marL="18279" indent="0">
              <a:buNone/>
            </a:pPr>
            <a:r>
              <a:rPr lang="sk-SK" dirty="0"/>
              <a:t>Bol to snáď prirodzený postoj muža, ktorý bol v skutočnosti inteligentnejší, než ktokoľvek iný z okolia. Tiež postoj muža, ktorý priniesol vlastnou prácou zarobené prostriedky a daroval ich tým, ktorí to potrebovali. </a:t>
            </a:r>
          </a:p>
          <a:p>
            <a:pPr marL="18279" indent="0">
              <a:buNone/>
            </a:pPr>
            <a:r>
              <a:rPr lang="sk-SK" dirty="0"/>
              <a:t>Za svoju prácu bol v čase vojny aj s manželkou uväznený (1917-18).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Autokrat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536" y="1296925"/>
            <a:ext cx="3390122" cy="4657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88812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Humanista</a:t>
            </a:r>
          </a:p>
        </p:txBody>
      </p:sp>
      <p:pic>
        <p:nvPicPr>
          <p:cNvPr id="2" name="Picture 1" descr="000021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0215" y="2065223"/>
            <a:ext cx="2961620" cy="4427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11261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2315CFE-4893-75E2-4700-CB261A2578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75" y="2367093"/>
            <a:ext cx="10364452" cy="3971362"/>
          </a:xfrm>
        </p:spPr>
        <p:txBody>
          <a:bodyPr>
            <a:normAutofit/>
          </a:bodyPr>
          <a:lstStyle/>
          <a:p>
            <a:r>
              <a:rPr lang="en-SK" b="1" dirty="0"/>
              <a:t>V Lambaréné bojoval Schweitzer proti utrpeniu jednotlivého človeka.</a:t>
            </a:r>
            <a:endParaRPr lang="en-SK" dirty="0"/>
          </a:p>
          <a:p>
            <a:pPr lvl="0"/>
            <a:r>
              <a:rPr lang="en-SK" dirty="0"/>
              <a:t>skúsenosť dvoch svetových vojen,</a:t>
            </a:r>
          </a:p>
          <a:p>
            <a:pPr lvl="0"/>
            <a:r>
              <a:rPr lang="en-SK" dirty="0"/>
              <a:t>použitie atómových bômb v Hirošime a Nagasaki,</a:t>
            </a:r>
          </a:p>
          <a:p>
            <a:pPr lvl="0"/>
            <a:r>
              <a:rPr lang="en-SK" dirty="0"/>
              <a:t>začiatok jadrových pretekov,</a:t>
            </a:r>
          </a:p>
          <a:p>
            <a:pPr lvl="0"/>
            <a:r>
              <a:rPr lang="en-SK" dirty="0"/>
              <a:t>rastúce riziko jadrovej vojny,</a:t>
            </a:r>
          </a:p>
          <a:p>
            <a:pPr lvl="0"/>
            <a:r>
              <a:rPr lang="en-SK" dirty="0"/>
              <a:t>obavy z účinkov rádioaktívneho spadu.</a:t>
            </a:r>
          </a:p>
          <a:p>
            <a:endParaRPr lang="en-SK" dirty="0"/>
          </a:p>
          <a:p>
            <a:r>
              <a:rPr lang="en-SK" b="1" dirty="0"/>
              <a:t>Úcta k životu nemôže končiť pri bráne nemocnice.</a:t>
            </a:r>
          </a:p>
          <a:p>
            <a:endParaRPr lang="sk-SK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19C22D7-AF68-206B-E7A5-CEDFFC6D65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SK" b="1" dirty="0"/>
              <a:t>Čo môže človek urobiť proti hrozbe, ktorá môže ohroziť život miliónov ľudí?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49846098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A967283-564A-C2CB-6F40-DA94E5120B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0257" y="1716946"/>
            <a:ext cx="6972925" cy="4922845"/>
          </a:xfrm>
        </p:spPr>
        <p:txBody>
          <a:bodyPr>
            <a:normAutofit fontScale="92500" lnSpcReduction="10000"/>
          </a:bodyPr>
          <a:lstStyle/>
          <a:p>
            <a:r>
              <a:rPr lang="sk-SK" dirty="0"/>
              <a:t>Človek, ktorý celý život chránil život jednotlivca, nemohol zostať ľahostajný k možnosti zničenia života vo veľkom meradle.</a:t>
            </a:r>
          </a:p>
          <a:p>
            <a:r>
              <a:rPr lang="sk-SK" dirty="0"/>
              <a:t>Nobelova cena mieru – 1952: Nobelovu cenu dostal predovšetkým za svoj dlhoročný humanitárny a mierový prínos.</a:t>
            </a:r>
          </a:p>
          <a:p>
            <a:r>
              <a:rPr lang="sk-SK" dirty="0"/>
              <a:t>Jeho neskoršie angažovanie proti jadrovým zbraniam však dalo jeho filozofii „úcty k životu“ nový, globálny rozmer.</a:t>
            </a:r>
          </a:p>
          <a:p>
            <a:r>
              <a:rPr lang="sk-SK" dirty="0"/>
              <a:t>V roku 1957 </a:t>
            </a:r>
            <a:r>
              <a:rPr lang="sk-SK" dirty="0" err="1"/>
              <a:t>Schweitzer</a:t>
            </a:r>
            <a:r>
              <a:rPr lang="sk-SK" dirty="0"/>
              <a:t> vystúpil s rozhlasovým prejavom „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Problem</a:t>
            </a:r>
            <a:r>
              <a:rPr lang="sk-SK" dirty="0"/>
              <a:t> of Peace“, v ktorom upozorňoval na nebezpečenstvo jadrových zbraní. Nasledovali ďalšie prejavy a verejné apely proti jadrovým skúškam a hrozbe jadrovej vojny.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B7A4EF5-C8E0-C829-C6B3-599C986AA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„Deklarácia ľudstva“ – </a:t>
            </a:r>
            <a:r>
              <a:rPr lang="sk-SK" dirty="0" err="1"/>
              <a:t>Schweitzerov</a:t>
            </a:r>
            <a:r>
              <a:rPr lang="sk-SK" dirty="0"/>
              <a:t> apel</a:t>
            </a:r>
          </a:p>
        </p:txBody>
      </p:sp>
      <p:pic>
        <p:nvPicPr>
          <p:cNvPr id="4" name="Picture 3" descr="Albert Schweitzer – Documentary - NobelPrize.org">
            <a:extLst>
              <a:ext uri="{FF2B5EF4-FFF2-40B4-BE49-F238E27FC236}">
                <a16:creationId xmlns:a16="http://schemas.microsoft.com/office/drawing/2014/main" id="{354E91BA-5EE4-D684-034B-A23AB18178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11391" y="1617438"/>
            <a:ext cx="4026477" cy="3225091"/>
          </a:xfrm>
          <a:prstGeom prst="rect">
            <a:avLst/>
          </a:prstGeom>
        </p:spPr>
      </p:pic>
      <p:pic>
        <p:nvPicPr>
          <p:cNvPr id="5" name="Content Placeholder 3" descr="000011.jpg">
            <a:extLst>
              <a:ext uri="{FF2B5EF4-FFF2-40B4-BE49-F238E27FC236}">
                <a16:creationId xmlns:a16="http://schemas.microsoft.com/office/drawing/2014/main" id="{655A8BD3-1B6E-8579-AFCF-5BE99D7A591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011391" y="4079146"/>
            <a:ext cx="4026477" cy="2770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76954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80826" y="3684105"/>
            <a:ext cx="7537862" cy="914400"/>
          </a:xfrm>
        </p:spPr>
        <p:txBody>
          <a:bodyPr/>
          <a:lstStyle/>
          <a:p>
            <a:r>
              <a:rPr lang="sk-SK" dirty="0"/>
              <a:t>Odkaz</a:t>
            </a:r>
          </a:p>
        </p:txBody>
      </p:sp>
    </p:spTree>
    <p:extLst>
      <p:ext uri="{BB962C8B-B14F-4D97-AF65-F5344CB8AC3E}">
        <p14:creationId xmlns:p14="http://schemas.microsoft.com/office/powerpoint/2010/main" val="192231374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Nemocnica a pomoc pokračujú</a:t>
            </a:r>
          </a:p>
        </p:txBody>
      </p:sp>
      <p:pic>
        <p:nvPicPr>
          <p:cNvPr id="4" name="Picture 3" descr="000006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1602" y="2214694"/>
            <a:ext cx="3235844" cy="2164644"/>
          </a:xfrm>
          <a:prstGeom prst="rect">
            <a:avLst/>
          </a:prstGeom>
        </p:spPr>
      </p:pic>
      <p:pic>
        <p:nvPicPr>
          <p:cNvPr id="5" name="Picture 4" descr="000017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0219" y="2214694"/>
            <a:ext cx="5117693" cy="3423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98950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456267" y="2074336"/>
            <a:ext cx="9460089" cy="4386582"/>
          </a:xfrm>
        </p:spPr>
        <p:txBody>
          <a:bodyPr>
            <a:normAutofit/>
          </a:bodyPr>
          <a:lstStyle/>
          <a:p>
            <a:pPr marL="18279" indent="0">
              <a:buNone/>
            </a:pPr>
            <a:r>
              <a:rPr lang="sk-SK" dirty="0"/>
              <a:t>Niektorí ho kritizujú za náboženské presvedčenie a opustenie tradičného kresťanstva. Sám sa považoval za kresťansky mysliaceho agnostika, jeho názory na božský pôvod Ježiša Krista boli prinajlepšom vratké. </a:t>
            </a:r>
          </a:p>
          <a:p>
            <a:pPr marL="18279" indent="0">
              <a:buNone/>
            </a:pPr>
            <a:r>
              <a:rPr lang="sk-SK" dirty="0"/>
              <a:t>Faktom zostáva, že bol oddaný myšlienke humanity. Napriek tomu, že ho poznal celý svet vzdal sa všetkého, aby slúžil Kristovi osobne. Bol svedomím sveta. Bez viery v božský pôvod Ježiša Krista a skepsu vo veciach práva všetkých národov na získanie okamžitej samosprávy však urobil viac pre zlepšenie života Afričanov než mnohí iní.</a:t>
            </a:r>
          </a:p>
          <a:p>
            <a:pPr marL="18279" indent="0">
              <a:buNone/>
            </a:pPr>
            <a:endParaRPr lang="sk-SK" dirty="0"/>
          </a:p>
          <a:p>
            <a:endParaRPr lang="sk-SK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Náboženské postoje</a:t>
            </a:r>
          </a:p>
        </p:txBody>
      </p:sp>
    </p:spTree>
    <p:extLst>
      <p:ext uri="{BB962C8B-B14F-4D97-AF65-F5344CB8AC3E}">
        <p14:creationId xmlns:p14="http://schemas.microsoft.com/office/powerpoint/2010/main" val="350679512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405116" y="424984"/>
            <a:ext cx="7345606" cy="4606273"/>
          </a:xfrm>
        </p:spPr>
        <p:txBody>
          <a:bodyPr>
            <a:normAutofit/>
          </a:bodyPr>
          <a:lstStyle/>
          <a:p>
            <a:endParaRPr lang="sk-SK" dirty="0"/>
          </a:p>
          <a:p>
            <a:endParaRPr lang="sk-SK" dirty="0"/>
          </a:p>
          <a:p>
            <a:endParaRPr lang="sk-SK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Odkaz</a:t>
            </a:r>
          </a:p>
        </p:txBody>
      </p:sp>
      <p:pic>
        <p:nvPicPr>
          <p:cNvPr id="4" name="Picture 3" descr="cita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6794" y="1035040"/>
            <a:ext cx="7190090" cy="338615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521815" y="5031257"/>
            <a:ext cx="7513739" cy="873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k-SK" sz="2539" dirty="0"/>
              <a:t>Ten kto získa silu tým, že prekonáva prekážky, má silu, ktorou môže prekonať nepriazeň osudu</a:t>
            </a:r>
          </a:p>
        </p:txBody>
      </p:sp>
    </p:spTree>
    <p:extLst>
      <p:ext uri="{BB962C8B-B14F-4D97-AF65-F5344CB8AC3E}">
        <p14:creationId xmlns:p14="http://schemas.microsoft.com/office/powerpoint/2010/main" val="39475769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049B061-CC1D-5D72-01B9-6691A997A8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5125" y="135083"/>
            <a:ext cx="9952757" cy="6635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34603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320800" y="2214694"/>
            <a:ext cx="9403644" cy="4331746"/>
          </a:xfrm>
        </p:spPr>
        <p:txBody>
          <a:bodyPr>
            <a:normAutofit/>
          </a:bodyPr>
          <a:lstStyle/>
          <a:p>
            <a:pPr marL="18279" indent="0">
              <a:buNone/>
            </a:pPr>
            <a:r>
              <a:rPr lang="sk-SK" sz="2539" dirty="0"/>
              <a:t>"Etika je zodpovednosť voči všetkému, čo žije, rozšírená tak, že nikdy nekončí. Znamená to, že dobré je život podporovať a chrániť a zlé je život ničiť a brať. Nikto nesmie zatvárať oči a myslieť si, že utrpenie, od ktorého sa odvrátil, vlastne neexistuje...“</a:t>
            </a:r>
          </a:p>
          <a:p>
            <a:pPr marL="18279" indent="0">
              <a:buNone/>
            </a:pPr>
            <a:r>
              <a:rPr lang="sk-SK" sz="2539" dirty="0"/>
              <a:t>„Úcta k životu nám prikazuje pomáhať každému, kto pomoc potrebuje. Človek nemôže žiť iba pre seba, pretože by potom pod hlušinou vecí stratil  v sebe človeka..."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Úcta k životu</a:t>
            </a:r>
          </a:p>
        </p:txBody>
      </p:sp>
    </p:spTree>
    <p:extLst>
      <p:ext uri="{BB962C8B-B14F-4D97-AF65-F5344CB8AC3E}">
        <p14:creationId xmlns:p14="http://schemas.microsoft.com/office/powerpoint/2010/main" val="390306037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4BFC5C9-1578-9F5C-7B7A-AD9ADB053E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 err="1"/>
              <a:t>Nils</a:t>
            </a:r>
            <a:r>
              <a:rPr lang="sk-SK" dirty="0"/>
              <a:t> </a:t>
            </a:r>
            <a:r>
              <a:rPr lang="sk-SK" dirty="0" err="1"/>
              <a:t>Ole</a:t>
            </a:r>
            <a:r>
              <a:rPr lang="sk-SK" dirty="0"/>
              <a:t> </a:t>
            </a:r>
            <a:r>
              <a:rPr lang="sk-SK" dirty="0" err="1"/>
              <a:t>Oermann</a:t>
            </a:r>
            <a:r>
              <a:rPr lang="sk-SK" dirty="0"/>
              <a:t>. Albert </a:t>
            </a:r>
            <a:r>
              <a:rPr lang="sk-SK" dirty="0" err="1"/>
              <a:t>Schweitzer</a:t>
            </a:r>
            <a:r>
              <a:rPr lang="sk-SK" dirty="0"/>
              <a:t> 1875-1965 </a:t>
            </a:r>
            <a:r>
              <a:rPr lang="sk-SK" dirty="0" err="1"/>
              <a:t>Osobnost</a:t>
            </a:r>
            <a:r>
              <a:rPr lang="sk-SK" dirty="0"/>
              <a:t> bez </a:t>
            </a:r>
            <a:r>
              <a:rPr lang="sk-SK" dirty="0" err="1"/>
              <a:t>hranic</a:t>
            </a:r>
            <a:r>
              <a:rPr lang="sk-SK" dirty="0"/>
              <a:t>. </a:t>
            </a:r>
          </a:p>
          <a:p>
            <a:pPr marL="0" indent="0">
              <a:buNone/>
            </a:pPr>
            <a:r>
              <a:rPr lang="sk-SK" i="1" cap="none" dirty="0"/>
              <a:t>N. O. </a:t>
            </a:r>
            <a:r>
              <a:rPr lang="sk-SK" i="1" cap="none" dirty="0" err="1"/>
              <a:t>Oermann</a:t>
            </a:r>
            <a:r>
              <a:rPr lang="sk-SK" i="1" cap="none" dirty="0"/>
              <a:t> </a:t>
            </a:r>
            <a:r>
              <a:rPr lang="sk-SK" i="1" cap="none" dirty="0" err="1"/>
              <a:t>se</a:t>
            </a:r>
            <a:r>
              <a:rPr lang="sk-SK" i="1" cap="none" dirty="0"/>
              <a:t> </a:t>
            </a:r>
            <a:r>
              <a:rPr lang="sk-SK" i="1" cap="none" dirty="0" err="1"/>
              <a:t>pokouší</a:t>
            </a:r>
            <a:r>
              <a:rPr lang="sk-SK" i="1" cap="none" dirty="0"/>
              <a:t> </a:t>
            </a:r>
            <a:r>
              <a:rPr lang="sk-SK" i="1" cap="none" dirty="0" err="1"/>
              <a:t>odpovědět</a:t>
            </a:r>
            <a:r>
              <a:rPr lang="sk-SK" i="1" cap="none" dirty="0"/>
              <a:t> na mnohé </a:t>
            </a:r>
            <a:r>
              <a:rPr lang="sk-SK" i="1" cap="none" dirty="0" err="1"/>
              <a:t>dosud</a:t>
            </a:r>
            <a:r>
              <a:rPr lang="sk-SK" i="1" cap="none" dirty="0"/>
              <a:t> </a:t>
            </a:r>
            <a:r>
              <a:rPr lang="sk-SK" i="1" cap="none" dirty="0" err="1"/>
              <a:t>nezodpovězené</a:t>
            </a:r>
            <a:r>
              <a:rPr lang="sk-SK" i="1" cap="none" dirty="0"/>
              <a:t> otázky: jak </a:t>
            </a:r>
            <a:r>
              <a:rPr lang="sk-SK" i="1" cap="none" dirty="0" err="1"/>
              <a:t>se</a:t>
            </a:r>
            <a:r>
              <a:rPr lang="sk-SK" i="1" cap="none" dirty="0"/>
              <a:t> stalo, že </a:t>
            </a:r>
            <a:r>
              <a:rPr lang="sk-SK" i="1" cap="none" dirty="0" err="1"/>
              <a:t>právě</a:t>
            </a:r>
            <a:r>
              <a:rPr lang="sk-SK" i="1" cap="none" dirty="0"/>
              <a:t> </a:t>
            </a:r>
            <a:r>
              <a:rPr lang="sk-SK" i="1" cap="none" dirty="0" err="1"/>
              <a:t>Schweitzerova</a:t>
            </a:r>
            <a:r>
              <a:rPr lang="sk-SK" i="1" cap="none" dirty="0"/>
              <a:t> pralesní nemocnice, jedna z </a:t>
            </a:r>
            <a:r>
              <a:rPr lang="sk-SK" i="1" cap="none" dirty="0" err="1"/>
              <a:t>mnoha</a:t>
            </a:r>
            <a:r>
              <a:rPr lang="sk-SK" i="1" cap="none" dirty="0"/>
              <a:t>, si získala </a:t>
            </a:r>
            <a:r>
              <a:rPr lang="sk-SK" i="1" cap="none" dirty="0" err="1"/>
              <a:t>takovou</a:t>
            </a:r>
            <a:r>
              <a:rPr lang="sk-SK" i="1" cap="none" dirty="0"/>
              <a:t> </a:t>
            </a:r>
            <a:r>
              <a:rPr lang="sk-SK" i="1" cap="none" dirty="0" err="1"/>
              <a:t>proslulost</a:t>
            </a:r>
            <a:r>
              <a:rPr lang="sk-SK" i="1" cap="none" dirty="0"/>
              <a:t>? Jak zapadala jeho </a:t>
            </a:r>
            <a:r>
              <a:rPr lang="sk-SK" i="1" cap="none" dirty="0" err="1"/>
              <a:t>filosofie</a:t>
            </a:r>
            <a:r>
              <a:rPr lang="sk-SK" i="1" cap="none" dirty="0"/>
              <a:t> </a:t>
            </a:r>
            <a:r>
              <a:rPr lang="sk-SK" i="1" cap="none" dirty="0" err="1"/>
              <a:t>kultury</a:t>
            </a:r>
            <a:r>
              <a:rPr lang="sk-SK" i="1" cap="none" dirty="0"/>
              <a:t> do </a:t>
            </a:r>
            <a:r>
              <a:rPr lang="sk-SK" i="1" cap="none" dirty="0" err="1"/>
              <a:t>myšlení</a:t>
            </a:r>
            <a:r>
              <a:rPr lang="sk-SK" i="1" cap="none" dirty="0"/>
              <a:t> doby a </a:t>
            </a:r>
            <a:r>
              <a:rPr lang="sk-SK" i="1" cap="none" dirty="0" err="1"/>
              <a:t>jaké</a:t>
            </a:r>
            <a:r>
              <a:rPr lang="sk-SK" i="1" cap="none" dirty="0"/>
              <a:t> </a:t>
            </a:r>
            <a:r>
              <a:rPr lang="sk-SK" i="1" cap="none" dirty="0" err="1"/>
              <a:t>bylo</a:t>
            </a:r>
            <a:r>
              <a:rPr lang="sk-SK" i="1" cap="none" dirty="0"/>
              <a:t> </a:t>
            </a:r>
            <a:r>
              <a:rPr lang="sk-SK" i="1" cap="none" dirty="0" err="1"/>
              <a:t>Schweitzerovo</a:t>
            </a:r>
            <a:r>
              <a:rPr lang="sk-SK" i="1" cap="none" dirty="0"/>
              <a:t> politické a strategické </a:t>
            </a:r>
            <a:r>
              <a:rPr lang="sk-SK" i="1" cap="none" dirty="0" err="1"/>
              <a:t>myšlení</a:t>
            </a:r>
            <a:r>
              <a:rPr lang="sk-SK" i="1" cap="none" dirty="0"/>
              <a:t>?</a:t>
            </a:r>
          </a:p>
          <a:p>
            <a:r>
              <a:rPr lang="sk-SK" i="1" cap="none" dirty="0"/>
              <a:t>ALBERT SCHWEITZER: LIDÉ V PRALESÍCH</a:t>
            </a:r>
          </a:p>
          <a:p>
            <a:pPr marL="0" indent="0">
              <a:buNone/>
            </a:pPr>
            <a:r>
              <a:rPr lang="sk-SK" i="1" cap="none"/>
              <a:t>Praha</a:t>
            </a:r>
            <a:r>
              <a:rPr lang="sk-SK" i="1" cap="none" dirty="0"/>
              <a:t>: Orbis, 1948; vyšli aj neskoršie vydania</a:t>
            </a:r>
            <a:r>
              <a:rPr lang="sk-SK" i="1" cap="none"/>
              <a:t>.  Schweitzerove</a:t>
            </a:r>
            <a:r>
              <a:rPr lang="sk-SK" i="1" cap="none" dirty="0"/>
              <a:t> vlastné autobiografické zápisky z pôsobenia v </a:t>
            </a:r>
            <a:r>
              <a:rPr lang="sk-SK" i="1" cap="none" dirty="0" err="1"/>
              <a:t>Lambaréné</a:t>
            </a:r>
            <a:r>
              <a:rPr lang="sk-SK" i="1" cap="none" dirty="0"/>
              <a:t>. Kniha obsahuje dve časti – </a:t>
            </a:r>
            <a:r>
              <a:rPr lang="sk-SK" i="1" cap="none" dirty="0" err="1"/>
              <a:t>Lékařem</a:t>
            </a:r>
            <a:r>
              <a:rPr lang="sk-SK" i="1" cap="none" dirty="0"/>
              <a:t> v pralese a </a:t>
            </a:r>
            <a:r>
              <a:rPr lang="sk-SK" i="1" cap="none" dirty="0" err="1"/>
              <a:t>Co</a:t>
            </a:r>
            <a:r>
              <a:rPr lang="sk-SK" i="1" cap="none" dirty="0"/>
              <a:t> </a:t>
            </a:r>
            <a:r>
              <a:rPr lang="sk-SK" i="1" cap="none" dirty="0" err="1"/>
              <a:t>jsem</a:t>
            </a:r>
            <a:r>
              <a:rPr lang="sk-SK" i="1" cap="none" dirty="0"/>
              <a:t> zažil v </a:t>
            </a:r>
            <a:r>
              <a:rPr lang="sk-SK" i="1" cap="none" dirty="0" err="1"/>
              <a:t>Lambaréné</a:t>
            </a:r>
            <a:r>
              <a:rPr lang="sk-SK" i="1" cap="none" dirty="0"/>
              <a:t>.</a:t>
            </a:r>
          </a:p>
          <a:p>
            <a:endParaRPr lang="sk-SK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7985D2D-9619-8931-AB9E-DFF812D92B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Čo si môžete prečítať</a:t>
            </a:r>
          </a:p>
        </p:txBody>
      </p:sp>
    </p:spTree>
    <p:extLst>
      <p:ext uri="{BB962C8B-B14F-4D97-AF65-F5344CB8AC3E}">
        <p14:creationId xmlns:p14="http://schemas.microsoft.com/office/powerpoint/2010/main" val="2533655740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Droplet</Template>
  <TotalTime>147</TotalTime>
  <Words>1887</Words>
  <Application>Microsoft Macintosh PowerPoint</Application>
  <PresentationFormat>Widescreen</PresentationFormat>
  <Paragraphs>174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1" baseType="lpstr">
      <vt:lpstr>Aptos</vt:lpstr>
      <vt:lpstr>Arial</vt:lpstr>
      <vt:lpstr>Tw Cen MT</vt:lpstr>
      <vt:lpstr>Droplet</vt:lpstr>
      <vt:lpstr>dr albert schweitzer</vt:lpstr>
      <vt:lpstr>Zdroje</vt:lpstr>
      <vt:lpstr>Albert Schweitzer – človek, ktorý mohol zostať doma</vt:lpstr>
      <vt:lpstr>Človek nemôže žiť iba pre seba</vt:lpstr>
      <vt:lpstr>štúdium teológie a prvá kniha</vt:lpstr>
      <vt:lpstr>Prvá kniha</vt:lpstr>
      <vt:lpstr>Diplomová práca</vt:lpstr>
      <vt:lpstr>Knihy</vt:lpstr>
      <vt:lpstr>Štúdium Ježiša Krista</vt:lpstr>
      <vt:lpstr>Hudobník a teoretik hudby</vt:lpstr>
      <vt:lpstr>PowerPoint Presentation</vt:lpstr>
      <vt:lpstr>Zmena v živote - lekár</vt:lpstr>
      <vt:lpstr>Počiatky Lambarene (Gabun, rieka Ogowe)</vt:lpstr>
      <vt:lpstr>Počiatky budovania nemocnice</vt:lpstr>
      <vt:lpstr>prvá úloha: vytvoriť podmienky na liečenie</vt:lpstr>
      <vt:lpstr>Lekár sám nemocnicu nevybuduje</vt:lpstr>
      <vt:lpstr>PowerPoint Presentation</vt:lpstr>
      <vt:lpstr>Pacient prichádzal s celým svojím svetom </vt:lpstr>
      <vt:lpstr>1914 – vojna mení Schweitzerov život aj Lambaréné</vt:lpstr>
      <vt:lpstr>Vojna znamenala pre nemocnicu</vt:lpstr>
      <vt:lpstr>Návrat do Lambaréné</vt:lpstr>
      <vt:lpstr>Z čoho žila nemocnica v Lambaréné?</vt:lpstr>
      <vt:lpstr>Koncerty pre Lambaréné</vt:lpstr>
      <vt:lpstr>Kostol sv. Michala vo V Jirchářích, Praha 1 </vt:lpstr>
      <vt:lpstr>Kritika nemocnice</vt:lpstr>
      <vt:lpstr>Rasizmus</vt:lpstr>
      <vt:lpstr>Autokrat</vt:lpstr>
      <vt:lpstr>Humanista</vt:lpstr>
      <vt:lpstr>Čo môže človek urobiť proti hrozbe, ktorá môže ohroziť život miliónov ľudí?</vt:lpstr>
      <vt:lpstr>„Deklarácia ľudstva“ – Schweitzerov apel</vt:lpstr>
      <vt:lpstr>Odkaz</vt:lpstr>
      <vt:lpstr>Nemocnica a pomoc pokračujú</vt:lpstr>
      <vt:lpstr>Náboženské postoje</vt:lpstr>
      <vt:lpstr>Odkaz</vt:lpstr>
      <vt:lpstr>PowerPoint Presentation</vt:lpstr>
      <vt:lpstr>Úcta k životu</vt:lpstr>
      <vt:lpstr>Čo si môžete prečítať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Rusnák Martin</dc:creator>
  <cp:lastModifiedBy>Rusnák Martin</cp:lastModifiedBy>
  <cp:revision>2</cp:revision>
  <dcterms:created xsi:type="dcterms:W3CDTF">2026-09-03T09:20:09Z</dcterms:created>
  <dcterms:modified xsi:type="dcterms:W3CDTF">2026-09-08T12:58:20Z</dcterms:modified>
</cp:coreProperties>
</file>