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0" r:id="rId1"/>
  </p:sldMasterIdLst>
  <p:notesMasterIdLst>
    <p:notesMasterId r:id="rId43"/>
  </p:notesMasterIdLst>
  <p:handoutMasterIdLst>
    <p:handoutMasterId r:id="rId44"/>
  </p:handoutMasterIdLst>
  <p:sldIdLst>
    <p:sldId id="256" r:id="rId2"/>
    <p:sldId id="261" r:id="rId3"/>
    <p:sldId id="290" r:id="rId4"/>
    <p:sldId id="291" r:id="rId5"/>
    <p:sldId id="297" r:id="rId6"/>
    <p:sldId id="292" r:id="rId7"/>
    <p:sldId id="304" r:id="rId8"/>
    <p:sldId id="293" r:id="rId9"/>
    <p:sldId id="294" r:id="rId10"/>
    <p:sldId id="296" r:id="rId11"/>
    <p:sldId id="298" r:id="rId12"/>
    <p:sldId id="299" r:id="rId13"/>
    <p:sldId id="300" r:id="rId14"/>
    <p:sldId id="301" r:id="rId15"/>
    <p:sldId id="302" r:id="rId16"/>
    <p:sldId id="303" r:id="rId17"/>
    <p:sldId id="295" r:id="rId18"/>
    <p:sldId id="281" r:id="rId19"/>
    <p:sldId id="305" r:id="rId20"/>
    <p:sldId id="282" r:id="rId21"/>
    <p:sldId id="283" r:id="rId22"/>
    <p:sldId id="284" r:id="rId23"/>
    <p:sldId id="289" r:id="rId24"/>
    <p:sldId id="263" r:id="rId25"/>
    <p:sldId id="264" r:id="rId26"/>
    <p:sldId id="265" r:id="rId27"/>
    <p:sldId id="266" r:id="rId28"/>
    <p:sldId id="267" r:id="rId29"/>
    <p:sldId id="268" r:id="rId30"/>
    <p:sldId id="269" r:id="rId31"/>
    <p:sldId id="271" r:id="rId32"/>
    <p:sldId id="272" r:id="rId33"/>
    <p:sldId id="273" r:id="rId34"/>
    <p:sldId id="274" r:id="rId35"/>
    <p:sldId id="275" r:id="rId36"/>
    <p:sldId id="276" r:id="rId37"/>
    <p:sldId id="277" r:id="rId38"/>
    <p:sldId id="278" r:id="rId39"/>
    <p:sldId id="279" r:id="rId40"/>
    <p:sldId id="280" r:id="rId41"/>
    <p:sldId id="259" r:id="rId42"/>
  </p:sldIdLst>
  <p:sldSz cx="10075863" cy="7562850"/>
  <p:notesSz cx="7772400" cy="10058400"/>
  <p:defaultTextStyle>
    <a:defPPr>
      <a:defRPr lang="en-GB"/>
    </a:defPPr>
    <a:lvl1pPr algn="l" defTabSz="457200" rtl="0" fontAlgn="base" hangingPunct="0">
      <a:lnSpc>
        <a:spcPct val="87000"/>
      </a:lnSpc>
      <a:spcBef>
        <a:spcPct val="0"/>
      </a:spcBef>
      <a:spcAft>
        <a:spcPct val="0"/>
      </a:spcAft>
      <a:buClr>
        <a:srgbClr val="000000"/>
      </a:buClr>
      <a:buSzPct val="45000"/>
      <a:buFont typeface="Wingdings" charset="2"/>
      <a:defRPr kern="1200">
        <a:solidFill>
          <a:schemeClr val="bg1"/>
        </a:solidFill>
        <a:latin typeface="Arial" charset="0"/>
        <a:ea typeface="+mn-ea"/>
        <a:cs typeface="Arial Unicode MS" charset="0"/>
      </a:defRPr>
    </a:lvl1pPr>
    <a:lvl2pPr marL="430213" indent="-215900" algn="l" defTabSz="457200" rtl="0" fontAlgn="base" hangingPunct="0">
      <a:lnSpc>
        <a:spcPct val="87000"/>
      </a:lnSpc>
      <a:spcBef>
        <a:spcPct val="0"/>
      </a:spcBef>
      <a:spcAft>
        <a:spcPct val="0"/>
      </a:spcAft>
      <a:buClr>
        <a:srgbClr val="000000"/>
      </a:buClr>
      <a:buSzPct val="45000"/>
      <a:buFont typeface="Wingdings" charset="2"/>
      <a:defRPr kern="1200">
        <a:solidFill>
          <a:schemeClr val="bg1"/>
        </a:solidFill>
        <a:latin typeface="Arial" charset="0"/>
        <a:ea typeface="+mn-ea"/>
        <a:cs typeface="Arial Unicode MS" charset="0"/>
      </a:defRPr>
    </a:lvl2pPr>
    <a:lvl3pPr marL="646113" indent="-215900" algn="l" defTabSz="457200" rtl="0" fontAlgn="base" hangingPunct="0">
      <a:lnSpc>
        <a:spcPct val="87000"/>
      </a:lnSpc>
      <a:spcBef>
        <a:spcPct val="0"/>
      </a:spcBef>
      <a:spcAft>
        <a:spcPct val="0"/>
      </a:spcAft>
      <a:buClr>
        <a:srgbClr val="000000"/>
      </a:buClr>
      <a:buSzPct val="45000"/>
      <a:buFont typeface="Wingdings" charset="2"/>
      <a:defRPr kern="1200">
        <a:solidFill>
          <a:schemeClr val="bg1"/>
        </a:solidFill>
        <a:latin typeface="Arial" charset="0"/>
        <a:ea typeface="+mn-ea"/>
        <a:cs typeface="Arial Unicode MS" charset="0"/>
      </a:defRPr>
    </a:lvl3pPr>
    <a:lvl4pPr marL="862013" indent="-214313" algn="l" defTabSz="457200" rtl="0" fontAlgn="base" hangingPunct="0">
      <a:lnSpc>
        <a:spcPct val="87000"/>
      </a:lnSpc>
      <a:spcBef>
        <a:spcPct val="0"/>
      </a:spcBef>
      <a:spcAft>
        <a:spcPct val="0"/>
      </a:spcAft>
      <a:buClr>
        <a:srgbClr val="000000"/>
      </a:buClr>
      <a:buSzPct val="45000"/>
      <a:buFont typeface="Wingdings" charset="2"/>
      <a:defRPr kern="1200">
        <a:solidFill>
          <a:schemeClr val="bg1"/>
        </a:solidFill>
        <a:latin typeface="Arial" charset="0"/>
        <a:ea typeface="+mn-ea"/>
        <a:cs typeface="Arial Unicode MS" charset="0"/>
      </a:defRPr>
    </a:lvl4pPr>
    <a:lvl5pPr marL="1077913" indent="-215900" algn="l" defTabSz="457200" rtl="0" fontAlgn="base" hangingPunct="0">
      <a:lnSpc>
        <a:spcPct val="87000"/>
      </a:lnSpc>
      <a:spcBef>
        <a:spcPct val="0"/>
      </a:spcBef>
      <a:spcAft>
        <a:spcPct val="0"/>
      </a:spcAft>
      <a:buClr>
        <a:srgbClr val="000000"/>
      </a:buClr>
      <a:buSzPct val="45000"/>
      <a:buFont typeface="Wingdings" charset="2"/>
      <a:defRPr kern="1200">
        <a:solidFill>
          <a:schemeClr val="bg1"/>
        </a:solidFill>
        <a:latin typeface="Arial" charset="0"/>
        <a:ea typeface="+mn-ea"/>
        <a:cs typeface="Arial Unicode MS" charset="0"/>
      </a:defRPr>
    </a:lvl5pPr>
    <a:lvl6pPr marL="2286000" algn="l" defTabSz="914400" rtl="0" eaLnBrk="1" latinLnBrk="0" hangingPunct="1">
      <a:defRPr kern="1200">
        <a:solidFill>
          <a:schemeClr val="bg1"/>
        </a:solidFill>
        <a:latin typeface="Arial" charset="0"/>
        <a:ea typeface="+mn-ea"/>
        <a:cs typeface="Arial Unicode MS" charset="0"/>
      </a:defRPr>
    </a:lvl6pPr>
    <a:lvl7pPr marL="2743200" algn="l" defTabSz="914400" rtl="0" eaLnBrk="1" latinLnBrk="0" hangingPunct="1">
      <a:defRPr kern="1200">
        <a:solidFill>
          <a:schemeClr val="bg1"/>
        </a:solidFill>
        <a:latin typeface="Arial" charset="0"/>
        <a:ea typeface="+mn-ea"/>
        <a:cs typeface="Arial Unicode MS" charset="0"/>
      </a:defRPr>
    </a:lvl7pPr>
    <a:lvl8pPr marL="3200400" algn="l" defTabSz="914400" rtl="0" eaLnBrk="1" latinLnBrk="0" hangingPunct="1">
      <a:defRPr kern="1200">
        <a:solidFill>
          <a:schemeClr val="bg1"/>
        </a:solidFill>
        <a:latin typeface="Arial" charset="0"/>
        <a:ea typeface="+mn-ea"/>
        <a:cs typeface="Arial Unicode MS" charset="0"/>
      </a:defRPr>
    </a:lvl8pPr>
    <a:lvl9pPr marL="3657600" algn="l" defTabSz="914400" rtl="0" eaLnBrk="1" latinLnBrk="0" hangingPunct="1">
      <a:defRPr kern="1200">
        <a:solidFill>
          <a:schemeClr val="bg1"/>
        </a:solidFill>
        <a:latin typeface="Arial" charset="0"/>
        <a:ea typeface="+mn-ea"/>
        <a:cs typeface="Arial Unicode MS" charset="0"/>
      </a:defRPr>
    </a:lvl9pPr>
  </p:defaultTextStyle>
  <p:extLst>
    <p:ext uri="{EFAFB233-063F-42B5-8137-9DF3F51BA10A}">
      <p15:sldGuideLst xmlns:p15="http://schemas.microsoft.com/office/powerpoint/2012/main">
        <p15:guide id="1" orient="horz" pos="2382">
          <p15:clr>
            <a:srgbClr val="A4A3A4"/>
          </p15:clr>
        </p15:guide>
        <p15:guide id="2" pos="317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524"/>
    <p:restoredTop sz="91801"/>
  </p:normalViewPr>
  <p:slideViewPr>
    <p:cSldViewPr snapToGrid="0" snapToObjects="1">
      <p:cViewPr varScale="1">
        <p:scale>
          <a:sx n="113" d="100"/>
          <a:sy n="113" d="100"/>
        </p:scale>
        <p:origin x="3416" y="184"/>
      </p:cViewPr>
      <p:guideLst>
        <p:guide orient="horz" pos="2382"/>
        <p:guide pos="317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3238"/>
          </a:xfrm>
          <a:prstGeom prst="rect">
            <a:avLst/>
          </a:prstGeom>
        </p:spPr>
        <p:txBody>
          <a:bodyPr vert="horz" lIns="91440" tIns="45720" rIns="91440" bIns="45720" rtlCol="0"/>
          <a:lstStyle>
            <a:lvl1pPr algn="l">
              <a:defRPr sz="1200"/>
            </a:lvl1pPr>
          </a:lstStyle>
          <a:p>
            <a:endParaRPr lang="sk-SK"/>
          </a:p>
        </p:txBody>
      </p:sp>
      <p:sp>
        <p:nvSpPr>
          <p:cNvPr id="3" name="Date Placeholder 2"/>
          <p:cNvSpPr>
            <a:spLocks noGrp="1"/>
          </p:cNvSpPr>
          <p:nvPr>
            <p:ph type="dt" sz="quarter" idx="1"/>
          </p:nvPr>
        </p:nvSpPr>
        <p:spPr>
          <a:xfrm>
            <a:off x="4402138" y="0"/>
            <a:ext cx="3368675" cy="503238"/>
          </a:xfrm>
          <a:prstGeom prst="rect">
            <a:avLst/>
          </a:prstGeom>
        </p:spPr>
        <p:txBody>
          <a:bodyPr vert="horz" lIns="91440" tIns="45720" rIns="91440" bIns="45720" rtlCol="0"/>
          <a:lstStyle>
            <a:lvl1pPr algn="r">
              <a:defRPr sz="1200"/>
            </a:lvl1pPr>
          </a:lstStyle>
          <a:p>
            <a:fld id="{C62B6CAE-2051-5146-AA2A-396F8AB6EAD0}" type="datetimeFigureOut">
              <a:rPr lang="en-US" smtClean="0"/>
              <a:t>3/27/22</a:t>
            </a:fld>
            <a:endParaRPr lang="sk-SK"/>
          </a:p>
        </p:txBody>
      </p:sp>
      <p:sp>
        <p:nvSpPr>
          <p:cNvPr id="4" name="Footer Placeholder 3"/>
          <p:cNvSpPr>
            <a:spLocks noGrp="1"/>
          </p:cNvSpPr>
          <p:nvPr>
            <p:ph type="ftr" sz="quarter" idx="2"/>
          </p:nvPr>
        </p:nvSpPr>
        <p:spPr>
          <a:xfrm>
            <a:off x="0" y="9553575"/>
            <a:ext cx="3368675" cy="503238"/>
          </a:xfrm>
          <a:prstGeom prst="rect">
            <a:avLst/>
          </a:prstGeom>
        </p:spPr>
        <p:txBody>
          <a:bodyPr vert="horz" lIns="91440" tIns="45720" rIns="91440" bIns="45720" rtlCol="0" anchor="b"/>
          <a:lstStyle>
            <a:lvl1pPr algn="l">
              <a:defRPr sz="1200"/>
            </a:lvl1pPr>
          </a:lstStyle>
          <a:p>
            <a:endParaRPr lang="sk-SK"/>
          </a:p>
        </p:txBody>
      </p:sp>
      <p:sp>
        <p:nvSpPr>
          <p:cNvPr id="5" name="Slide Number Placeholder 4"/>
          <p:cNvSpPr>
            <a:spLocks noGrp="1"/>
          </p:cNvSpPr>
          <p:nvPr>
            <p:ph type="sldNum" sz="quarter" idx="3"/>
          </p:nvPr>
        </p:nvSpPr>
        <p:spPr>
          <a:xfrm>
            <a:off x="4402138" y="9553575"/>
            <a:ext cx="3368675" cy="503238"/>
          </a:xfrm>
          <a:prstGeom prst="rect">
            <a:avLst/>
          </a:prstGeom>
        </p:spPr>
        <p:txBody>
          <a:bodyPr vert="horz" lIns="91440" tIns="45720" rIns="91440" bIns="45720" rtlCol="0" anchor="b"/>
          <a:lstStyle>
            <a:lvl1pPr algn="r">
              <a:defRPr sz="1200"/>
            </a:lvl1pPr>
          </a:lstStyle>
          <a:p>
            <a:fld id="{0A148EF7-17E9-1141-A103-15C6ECBF118F}" type="slidenum">
              <a:rPr lang="sk-SK" smtClean="0"/>
              <a:t>‹#›</a:t>
            </a:fld>
            <a:endParaRPr lang="sk-SK"/>
          </a:p>
        </p:txBody>
      </p:sp>
    </p:spTree>
    <p:extLst>
      <p:ext uri="{BB962C8B-B14F-4D97-AF65-F5344CB8AC3E}">
        <p14:creationId xmlns:p14="http://schemas.microsoft.com/office/powerpoint/2010/main" val="22552871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3238"/>
          </a:xfrm>
          <a:prstGeom prst="rect">
            <a:avLst/>
          </a:prstGeom>
        </p:spPr>
        <p:txBody>
          <a:bodyPr vert="horz" lIns="91440" tIns="45720" rIns="91440" bIns="45720" rtlCol="0"/>
          <a:lstStyle>
            <a:lvl1pPr algn="l">
              <a:defRPr sz="1200"/>
            </a:lvl1pPr>
          </a:lstStyle>
          <a:p>
            <a:endParaRPr lang="sk-SK"/>
          </a:p>
        </p:txBody>
      </p:sp>
      <p:sp>
        <p:nvSpPr>
          <p:cNvPr id="3" name="Date Placeholder 2"/>
          <p:cNvSpPr>
            <a:spLocks noGrp="1"/>
          </p:cNvSpPr>
          <p:nvPr>
            <p:ph type="dt" idx="1"/>
          </p:nvPr>
        </p:nvSpPr>
        <p:spPr>
          <a:xfrm>
            <a:off x="4402138" y="0"/>
            <a:ext cx="3368675" cy="503238"/>
          </a:xfrm>
          <a:prstGeom prst="rect">
            <a:avLst/>
          </a:prstGeom>
        </p:spPr>
        <p:txBody>
          <a:bodyPr vert="horz" lIns="91440" tIns="45720" rIns="91440" bIns="45720" rtlCol="0"/>
          <a:lstStyle>
            <a:lvl1pPr algn="r">
              <a:defRPr sz="1200"/>
            </a:lvl1pPr>
          </a:lstStyle>
          <a:p>
            <a:fld id="{34F90ED3-4EF5-D641-9742-15440EAA57FD}" type="datetimeFigureOut">
              <a:rPr lang="en-US" smtClean="0"/>
              <a:t>3/27/22</a:t>
            </a:fld>
            <a:endParaRPr lang="sk-SK"/>
          </a:p>
        </p:txBody>
      </p:sp>
      <p:sp>
        <p:nvSpPr>
          <p:cNvPr id="4" name="Slide Image Placeholder 3"/>
          <p:cNvSpPr>
            <a:spLocks noGrp="1" noRot="1" noChangeAspect="1"/>
          </p:cNvSpPr>
          <p:nvPr>
            <p:ph type="sldImg" idx="2"/>
          </p:nvPr>
        </p:nvSpPr>
        <p:spPr>
          <a:xfrm>
            <a:off x="1373188" y="754063"/>
            <a:ext cx="5026025" cy="3771900"/>
          </a:xfrm>
          <a:prstGeom prst="rect">
            <a:avLst/>
          </a:prstGeom>
          <a:noFill/>
          <a:ln w="12700">
            <a:solidFill>
              <a:prstClr val="black"/>
            </a:solidFill>
          </a:ln>
        </p:spPr>
        <p:txBody>
          <a:bodyPr vert="horz" lIns="91440" tIns="45720" rIns="91440" bIns="45720" rtlCol="0" anchor="ctr"/>
          <a:lstStyle/>
          <a:p>
            <a:endParaRPr lang="sk-SK"/>
          </a:p>
        </p:txBody>
      </p:sp>
      <p:sp>
        <p:nvSpPr>
          <p:cNvPr id="5" name="Notes Placeholder 4"/>
          <p:cNvSpPr>
            <a:spLocks noGrp="1"/>
          </p:cNvSpPr>
          <p:nvPr>
            <p:ph type="body" sz="quarter" idx="3"/>
          </p:nvPr>
        </p:nvSpPr>
        <p:spPr>
          <a:xfrm>
            <a:off x="777875" y="4778375"/>
            <a:ext cx="6216650" cy="4525963"/>
          </a:xfrm>
          <a:prstGeom prst="rect">
            <a:avLst/>
          </a:prstGeom>
        </p:spPr>
        <p:txBody>
          <a:bodyPr vert="horz" lIns="91440" tIns="45720" rIns="91440" bIns="45720" rtlCol="0"/>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sk-SK"/>
          </a:p>
        </p:txBody>
      </p:sp>
      <p:sp>
        <p:nvSpPr>
          <p:cNvPr id="6" name="Footer Placeholder 5"/>
          <p:cNvSpPr>
            <a:spLocks noGrp="1"/>
          </p:cNvSpPr>
          <p:nvPr>
            <p:ph type="ftr" sz="quarter" idx="4"/>
          </p:nvPr>
        </p:nvSpPr>
        <p:spPr>
          <a:xfrm>
            <a:off x="0" y="9553575"/>
            <a:ext cx="3368675" cy="503238"/>
          </a:xfrm>
          <a:prstGeom prst="rect">
            <a:avLst/>
          </a:prstGeom>
        </p:spPr>
        <p:txBody>
          <a:bodyPr vert="horz" lIns="91440" tIns="45720" rIns="91440" bIns="45720" rtlCol="0" anchor="b"/>
          <a:lstStyle>
            <a:lvl1pPr algn="l">
              <a:defRPr sz="1200"/>
            </a:lvl1pPr>
          </a:lstStyle>
          <a:p>
            <a:endParaRPr lang="sk-SK"/>
          </a:p>
        </p:txBody>
      </p:sp>
      <p:sp>
        <p:nvSpPr>
          <p:cNvPr id="7" name="Slide Number Placeholder 6"/>
          <p:cNvSpPr>
            <a:spLocks noGrp="1"/>
          </p:cNvSpPr>
          <p:nvPr>
            <p:ph type="sldNum" sz="quarter" idx="5"/>
          </p:nvPr>
        </p:nvSpPr>
        <p:spPr>
          <a:xfrm>
            <a:off x="4402138" y="9553575"/>
            <a:ext cx="3368675" cy="503238"/>
          </a:xfrm>
          <a:prstGeom prst="rect">
            <a:avLst/>
          </a:prstGeom>
        </p:spPr>
        <p:txBody>
          <a:bodyPr vert="horz" lIns="91440" tIns="45720" rIns="91440" bIns="45720" rtlCol="0" anchor="b"/>
          <a:lstStyle>
            <a:lvl1pPr algn="r">
              <a:defRPr sz="1200"/>
            </a:lvl1pPr>
          </a:lstStyle>
          <a:p>
            <a:fld id="{A29155DD-7470-454E-B75B-F9556242799C}" type="slidenum">
              <a:rPr lang="sk-SK" smtClean="0"/>
              <a:t>‹#›</a:t>
            </a:fld>
            <a:endParaRPr lang="sk-SK"/>
          </a:p>
        </p:txBody>
      </p:sp>
    </p:spTree>
    <p:extLst>
      <p:ext uri="{BB962C8B-B14F-4D97-AF65-F5344CB8AC3E}">
        <p14:creationId xmlns:p14="http://schemas.microsoft.com/office/powerpoint/2010/main" val="641964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k-SK" dirty="0" err="1">
                <a:effectLst/>
              </a:rPr>
              <a:t>Higgins</a:t>
            </a:r>
            <a:r>
              <a:rPr lang="sk-SK" dirty="0">
                <a:effectLst/>
              </a:rPr>
              <a:t> JPT, Thomas J, </a:t>
            </a:r>
            <a:r>
              <a:rPr lang="sk-SK" dirty="0" err="1">
                <a:effectLst/>
              </a:rPr>
              <a:t>Chandler</a:t>
            </a:r>
            <a:r>
              <a:rPr lang="sk-SK" dirty="0">
                <a:effectLst/>
              </a:rPr>
              <a:t> J, </a:t>
            </a:r>
            <a:r>
              <a:rPr lang="sk-SK" dirty="0" err="1">
                <a:effectLst/>
              </a:rPr>
              <a:t>Cumpston</a:t>
            </a:r>
            <a:r>
              <a:rPr lang="sk-SK" dirty="0">
                <a:effectLst/>
              </a:rPr>
              <a:t> M, </a:t>
            </a:r>
            <a:r>
              <a:rPr lang="sk-SK" dirty="0" err="1">
                <a:effectLst/>
              </a:rPr>
              <a:t>Li</a:t>
            </a:r>
            <a:r>
              <a:rPr lang="sk-SK" dirty="0">
                <a:effectLst/>
              </a:rPr>
              <a:t> T, </a:t>
            </a:r>
            <a:r>
              <a:rPr lang="sk-SK" dirty="0" err="1">
                <a:effectLst/>
              </a:rPr>
              <a:t>Page</a:t>
            </a:r>
            <a:r>
              <a:rPr lang="sk-SK" dirty="0">
                <a:effectLst/>
              </a:rPr>
              <a:t> MJ, et al. </a:t>
            </a:r>
            <a:r>
              <a:rPr lang="sk-SK" dirty="0" err="1">
                <a:effectLst/>
              </a:rPr>
              <a:t>Cochrane</a:t>
            </a:r>
            <a:r>
              <a:rPr lang="sk-SK" dirty="0">
                <a:effectLst/>
              </a:rPr>
              <a:t> </a:t>
            </a:r>
            <a:r>
              <a:rPr lang="sk-SK" dirty="0" err="1">
                <a:effectLst/>
              </a:rPr>
              <a:t>Handbook</a:t>
            </a:r>
            <a:r>
              <a:rPr lang="sk-SK" dirty="0">
                <a:effectLst/>
              </a:rPr>
              <a:t> </a:t>
            </a:r>
            <a:r>
              <a:rPr lang="sk-SK" dirty="0" err="1">
                <a:effectLst/>
              </a:rPr>
              <a:t>for</a:t>
            </a:r>
            <a:r>
              <a:rPr lang="sk-SK" dirty="0">
                <a:effectLst/>
              </a:rPr>
              <a:t> </a:t>
            </a:r>
            <a:r>
              <a:rPr lang="sk-SK" dirty="0" err="1">
                <a:effectLst/>
              </a:rPr>
              <a:t>Systematic</a:t>
            </a:r>
            <a:r>
              <a:rPr lang="sk-SK" dirty="0">
                <a:effectLst/>
              </a:rPr>
              <a:t> </a:t>
            </a:r>
            <a:r>
              <a:rPr lang="sk-SK" dirty="0" err="1">
                <a:effectLst/>
              </a:rPr>
              <a:t>Reviews</a:t>
            </a:r>
            <a:r>
              <a:rPr lang="sk-SK" dirty="0">
                <a:effectLst/>
              </a:rPr>
              <a:t> of </a:t>
            </a:r>
            <a:r>
              <a:rPr lang="sk-SK" dirty="0" err="1">
                <a:effectLst/>
              </a:rPr>
              <a:t>Interventions</a:t>
            </a:r>
            <a:r>
              <a:rPr lang="sk-SK" dirty="0">
                <a:effectLst/>
              </a:rPr>
              <a:t> [Internet]. </a:t>
            </a:r>
            <a:r>
              <a:rPr lang="sk-SK" dirty="0" err="1">
                <a:effectLst/>
              </a:rPr>
              <a:t>Wiley</a:t>
            </a:r>
            <a:r>
              <a:rPr lang="sk-SK" dirty="0">
                <a:effectLst/>
              </a:rPr>
              <a:t>; 2019. (</a:t>
            </a:r>
            <a:r>
              <a:rPr lang="sk-SK" dirty="0" err="1">
                <a:effectLst/>
              </a:rPr>
              <a:t>Wiley</a:t>
            </a:r>
            <a:r>
              <a:rPr lang="sk-SK" dirty="0">
                <a:effectLst/>
              </a:rPr>
              <a:t> </a:t>
            </a:r>
            <a:r>
              <a:rPr lang="sk-SK" dirty="0" err="1">
                <a:effectLst/>
              </a:rPr>
              <a:t>Cochrane</a:t>
            </a:r>
            <a:r>
              <a:rPr lang="sk-SK" dirty="0">
                <a:effectLst/>
              </a:rPr>
              <a:t> </a:t>
            </a:r>
            <a:r>
              <a:rPr lang="sk-SK" dirty="0" err="1">
                <a:effectLst/>
              </a:rPr>
              <a:t>Series</a:t>
            </a:r>
            <a:r>
              <a:rPr lang="sk-SK" dirty="0">
                <a:effectLst/>
              </a:rPr>
              <a:t>). </a:t>
            </a:r>
            <a:r>
              <a:rPr lang="sk-SK" dirty="0" err="1">
                <a:effectLst/>
              </a:rPr>
              <a:t>Available</a:t>
            </a:r>
            <a:r>
              <a:rPr lang="sk-SK" dirty="0">
                <a:effectLst/>
              </a:rPr>
              <a:t> </a:t>
            </a:r>
            <a:r>
              <a:rPr lang="sk-SK" dirty="0" err="1">
                <a:effectLst/>
              </a:rPr>
              <a:t>from</a:t>
            </a:r>
            <a:r>
              <a:rPr lang="sk-SK" dirty="0">
                <a:effectLst/>
              </a:rPr>
              <a:t>: </a:t>
            </a:r>
            <a:r>
              <a:rPr lang="sk-SK" dirty="0" err="1">
                <a:effectLst/>
              </a:rPr>
              <a:t>https</a:t>
            </a:r>
            <a:r>
              <a:rPr lang="sk-SK" dirty="0">
                <a:effectLst/>
              </a:rPr>
              <a:t>://</a:t>
            </a:r>
            <a:r>
              <a:rPr lang="sk-SK" dirty="0" err="1">
                <a:effectLst/>
              </a:rPr>
              <a:t>books.google.sk</a:t>
            </a:r>
            <a:r>
              <a:rPr lang="sk-SK" dirty="0">
                <a:effectLst/>
              </a:rPr>
              <a:t>/</a:t>
            </a:r>
            <a:r>
              <a:rPr lang="sk-SK" dirty="0" err="1">
                <a:effectLst/>
              </a:rPr>
              <a:t>books?id</a:t>
            </a:r>
            <a:r>
              <a:rPr lang="sk-SK" dirty="0">
                <a:effectLst/>
              </a:rPr>
              <a:t>=G1SyDwAAQBAJ</a:t>
            </a:r>
          </a:p>
        </p:txBody>
      </p:sp>
      <p:sp>
        <p:nvSpPr>
          <p:cNvPr id="4" name="Zástupný objekt pre číslo snímky 3"/>
          <p:cNvSpPr>
            <a:spLocks noGrp="1"/>
          </p:cNvSpPr>
          <p:nvPr>
            <p:ph type="sldNum" sz="quarter" idx="5"/>
          </p:nvPr>
        </p:nvSpPr>
        <p:spPr/>
        <p:txBody>
          <a:bodyPr/>
          <a:lstStyle/>
          <a:p>
            <a:fld id="{A29155DD-7470-454E-B75B-F9556242799C}" type="slidenum">
              <a:rPr lang="sk-SK" smtClean="0"/>
              <a:t>4</a:t>
            </a:fld>
            <a:endParaRPr lang="sk-SK"/>
          </a:p>
        </p:txBody>
      </p:sp>
    </p:spTree>
    <p:extLst>
      <p:ext uri="{BB962C8B-B14F-4D97-AF65-F5344CB8AC3E}">
        <p14:creationId xmlns:p14="http://schemas.microsoft.com/office/powerpoint/2010/main" val="3200807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8" name="TextBox 7"/>
          <p:cNvSpPr txBox="1"/>
          <p:nvPr/>
        </p:nvSpPr>
        <p:spPr>
          <a:xfrm>
            <a:off x="2015173" y="3543701"/>
            <a:ext cx="503793" cy="1022039"/>
          </a:xfrm>
          <a:prstGeom prst="rect">
            <a:avLst/>
          </a:prstGeom>
          <a:noFill/>
        </p:spPr>
        <p:txBody>
          <a:bodyPr wrap="square" lIns="0" tIns="10079" rIns="0" bIns="10079" rtlCol="0" anchor="ctr" anchorCtr="0">
            <a:spAutoFit/>
          </a:bodyPr>
          <a:lstStyle/>
          <a:p>
            <a:r>
              <a:rPr lang="en-US" sz="7300" dirty="0">
                <a:solidFill>
                  <a:schemeClr val="tx1"/>
                </a:solidFill>
                <a:effectLst>
                  <a:outerShdw blurRad="38100" dist="38100" dir="2700000" algn="tl">
                    <a:srgbClr val="000000">
                      <a:alpha val="43137"/>
                    </a:srgbClr>
                  </a:outerShdw>
                </a:effectLst>
                <a:latin typeface="+mn-lt"/>
              </a:rPr>
              <a:t>{</a:t>
            </a:r>
          </a:p>
        </p:txBody>
      </p:sp>
      <p:sp>
        <p:nvSpPr>
          <p:cNvPr id="2" name="Title 1"/>
          <p:cNvSpPr>
            <a:spLocks noGrp="1"/>
          </p:cNvSpPr>
          <p:nvPr>
            <p:ph type="ctrTitle"/>
          </p:nvPr>
        </p:nvSpPr>
        <p:spPr>
          <a:xfrm>
            <a:off x="856448" y="1344506"/>
            <a:ext cx="8312587" cy="2373895"/>
          </a:xfrm>
        </p:spPr>
        <p:txBody>
          <a:bodyPr>
            <a:noAutofit/>
          </a:bodyPr>
          <a:lstStyle>
            <a:lvl1pPr>
              <a:defRPr sz="6600">
                <a:solidFill>
                  <a:schemeClr val="tx1"/>
                </a:solidFill>
              </a:defRPr>
            </a:lvl1pPr>
          </a:lstStyle>
          <a:p>
            <a:r>
              <a:rPr lang="sk-SK"/>
              <a:t>Kliknutím upravte štýl predlohy nadpisu</a:t>
            </a:r>
            <a:endParaRPr lang="en-US" dirty="0"/>
          </a:p>
        </p:txBody>
      </p:sp>
      <p:sp>
        <p:nvSpPr>
          <p:cNvPr id="3" name="Subtitle 2"/>
          <p:cNvSpPr>
            <a:spLocks noGrp="1"/>
          </p:cNvSpPr>
          <p:nvPr>
            <p:ph type="subTitle" idx="1"/>
          </p:nvPr>
        </p:nvSpPr>
        <p:spPr>
          <a:xfrm>
            <a:off x="2351034" y="3722416"/>
            <a:ext cx="6801208" cy="756285"/>
          </a:xfrm>
        </p:spPr>
        <p:txBody>
          <a:bodyPr anchor="ctr"/>
          <a:lstStyle>
            <a:lvl1pPr marL="0" indent="0" algn="l">
              <a:buNone/>
              <a:defRPr>
                <a:solidFill>
                  <a:schemeClr val="tx1"/>
                </a:solidFill>
              </a:defRPr>
            </a:lvl1pPr>
            <a:lvl2pPr marL="503926" indent="0" algn="ctr">
              <a:buNone/>
              <a:defRPr>
                <a:solidFill>
                  <a:schemeClr val="tx1">
                    <a:tint val="75000"/>
                  </a:schemeClr>
                </a:solidFill>
              </a:defRPr>
            </a:lvl2pPr>
            <a:lvl3pPr marL="1007852" indent="0" algn="ctr">
              <a:buNone/>
              <a:defRPr>
                <a:solidFill>
                  <a:schemeClr val="tx1">
                    <a:tint val="75000"/>
                  </a:schemeClr>
                </a:solidFill>
              </a:defRPr>
            </a:lvl3pPr>
            <a:lvl4pPr marL="1511778" indent="0" algn="ctr">
              <a:buNone/>
              <a:defRPr>
                <a:solidFill>
                  <a:schemeClr val="tx1">
                    <a:tint val="75000"/>
                  </a:schemeClr>
                </a:solidFill>
              </a:defRPr>
            </a:lvl4pPr>
            <a:lvl5pPr marL="2015703" indent="0" algn="ctr">
              <a:buNone/>
              <a:defRPr>
                <a:solidFill>
                  <a:schemeClr val="tx1">
                    <a:tint val="75000"/>
                  </a:schemeClr>
                </a:solidFill>
              </a:defRPr>
            </a:lvl5pPr>
            <a:lvl6pPr marL="2519629" indent="0" algn="ctr">
              <a:buNone/>
              <a:defRPr>
                <a:solidFill>
                  <a:schemeClr val="tx1">
                    <a:tint val="75000"/>
                  </a:schemeClr>
                </a:solidFill>
              </a:defRPr>
            </a:lvl6pPr>
            <a:lvl7pPr marL="3023555" indent="0" algn="ctr">
              <a:buNone/>
              <a:defRPr>
                <a:solidFill>
                  <a:schemeClr val="tx1">
                    <a:tint val="75000"/>
                  </a:schemeClr>
                </a:solidFill>
              </a:defRPr>
            </a:lvl7pPr>
            <a:lvl8pPr marL="3527481" indent="0" algn="ctr">
              <a:buNone/>
              <a:defRPr>
                <a:solidFill>
                  <a:schemeClr val="tx1">
                    <a:tint val="75000"/>
                  </a:schemeClr>
                </a:solidFill>
              </a:defRPr>
            </a:lvl8pPr>
            <a:lvl9pPr marL="4031407" indent="0" algn="ctr">
              <a:buNone/>
              <a:defRPr>
                <a:solidFill>
                  <a:schemeClr val="tx1">
                    <a:tint val="75000"/>
                  </a:schemeClr>
                </a:solidFill>
              </a:defRPr>
            </a:lvl9pPr>
          </a:lstStyle>
          <a:p>
            <a:r>
              <a:rPr lang="sk-SK"/>
              <a:t>Kliknutím upravte štýl predlohy podnadpisu</a:t>
            </a:r>
            <a:endParaRPr lang="en-US" dirty="0"/>
          </a:p>
        </p:txBody>
      </p:sp>
      <p:sp>
        <p:nvSpPr>
          <p:cNvPr id="15" name="Date Placeholder 14"/>
          <p:cNvSpPr>
            <a:spLocks noGrp="1"/>
          </p:cNvSpPr>
          <p:nvPr>
            <p:ph type="dt" sz="half" idx="10"/>
          </p:nvPr>
        </p:nvSpPr>
        <p:spPr/>
        <p:txBody>
          <a:bodyPr/>
          <a:lstStyle/>
          <a:p>
            <a:fld id="{F569E56D-7FE8-AB47-BE03-8BA915900410}" type="datetime1">
              <a:rPr lang="sk-SK" smtClean="0"/>
              <a:t>27.3.22</a:t>
            </a:fld>
            <a:endParaRPr lang="en-GB"/>
          </a:p>
        </p:txBody>
      </p:sp>
      <p:sp>
        <p:nvSpPr>
          <p:cNvPr id="16" name="Slide Number Placeholder 15"/>
          <p:cNvSpPr>
            <a:spLocks noGrp="1"/>
          </p:cNvSpPr>
          <p:nvPr>
            <p:ph type="sldNum" sz="quarter" idx="11"/>
          </p:nvPr>
        </p:nvSpPr>
        <p:spPr/>
        <p:txBody>
          <a:bodyPr/>
          <a:lstStyle/>
          <a:p>
            <a:fld id="{9665D366-4AF1-4746-9C39-861A506373A7}" type="slidenum">
              <a:rPr lang="en-GB" smtClean="0"/>
              <a:pPr/>
              <a:t>‹#›</a:t>
            </a:fld>
            <a:endParaRPr lang="en-GB"/>
          </a:p>
        </p:txBody>
      </p:sp>
      <p:sp>
        <p:nvSpPr>
          <p:cNvPr id="17" name="Footer Placeholder 16"/>
          <p:cNvSpPr>
            <a:spLocks noGrp="1"/>
          </p:cNvSpPr>
          <p:nvPr>
            <p:ph type="ftr" sz="quarter" idx="12"/>
          </p:nvPr>
        </p:nvSpPr>
        <p:spPr/>
        <p:txBody>
          <a:bodyPr/>
          <a:lstStyle/>
          <a:p>
            <a:r>
              <a:rPr lang="en-GB"/>
              <a:t>rusnak.truni.sk</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2351035" y="756286"/>
            <a:ext cx="6381380" cy="3865456"/>
          </a:xfrm>
        </p:spPr>
        <p:txBody>
          <a:bodyPr vert="eaVert" anchor="t"/>
          <a:lstStyle/>
          <a:p>
            <a:pPr lvl="0"/>
            <a:r>
              <a:rPr lang="sk-SK"/>
              <a:t>Kliknite sem a upravte štýly predlohy textu</a:t>
            </a:r>
          </a:p>
        </p:txBody>
      </p:sp>
      <p:sp>
        <p:nvSpPr>
          <p:cNvPr id="4" name="Date Placeholder 3"/>
          <p:cNvSpPr>
            <a:spLocks noGrp="1"/>
          </p:cNvSpPr>
          <p:nvPr>
            <p:ph type="dt" sz="half" idx="10"/>
          </p:nvPr>
        </p:nvSpPr>
        <p:spPr/>
        <p:txBody>
          <a:bodyPr/>
          <a:lstStyle/>
          <a:p>
            <a:fld id="{A48D3082-3393-7847-AF83-07CBD8B90DCE}" type="datetime1">
              <a:rPr lang="sk-SK" smtClean="0"/>
              <a:t>27.3.22</a:t>
            </a:fld>
            <a:endParaRPr lang="en-GB"/>
          </a:p>
        </p:txBody>
      </p:sp>
      <p:sp>
        <p:nvSpPr>
          <p:cNvPr id="5" name="Footer Placeholder 4"/>
          <p:cNvSpPr>
            <a:spLocks noGrp="1"/>
          </p:cNvSpPr>
          <p:nvPr>
            <p:ph type="ftr" sz="quarter" idx="11"/>
          </p:nvPr>
        </p:nvSpPr>
        <p:spPr/>
        <p:txBody>
          <a:bodyPr/>
          <a:lstStyle/>
          <a:p>
            <a:r>
              <a:rPr lang="en-GB"/>
              <a:t>rusnak.truni.sk</a:t>
            </a:r>
          </a:p>
        </p:txBody>
      </p:sp>
      <p:sp>
        <p:nvSpPr>
          <p:cNvPr id="6" name="Slide Number Placeholder 5"/>
          <p:cNvSpPr>
            <a:spLocks noGrp="1"/>
          </p:cNvSpPr>
          <p:nvPr>
            <p:ph type="sldNum" sz="quarter" idx="12"/>
          </p:nvPr>
        </p:nvSpPr>
        <p:spPr/>
        <p:txBody>
          <a:bodyPr/>
          <a:lstStyle/>
          <a:p>
            <a:fld id="{F9D4BC3C-7372-45CB-AC7E-5C03862A0EE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724" y="672255"/>
            <a:ext cx="2351035" cy="5714153"/>
          </a:xfrm>
        </p:spPr>
        <p:txBody>
          <a:bodyPr vert="eaVert"/>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3190690" y="756286"/>
            <a:ext cx="5541725" cy="5041900"/>
          </a:xfrm>
        </p:spPr>
        <p:txBody>
          <a:bodyPr vert="eaVert" anchor="t"/>
          <a:lstStyle/>
          <a:p>
            <a:pPr lvl="0"/>
            <a:r>
              <a:rPr lang="sk-SK"/>
              <a:t>Kliknite sem a upravte štýly predlohy textu</a:t>
            </a:r>
          </a:p>
        </p:txBody>
      </p:sp>
      <p:sp>
        <p:nvSpPr>
          <p:cNvPr id="4" name="Date Placeholder 3"/>
          <p:cNvSpPr>
            <a:spLocks noGrp="1"/>
          </p:cNvSpPr>
          <p:nvPr>
            <p:ph type="dt" sz="half" idx="10"/>
          </p:nvPr>
        </p:nvSpPr>
        <p:spPr/>
        <p:txBody>
          <a:bodyPr/>
          <a:lstStyle/>
          <a:p>
            <a:fld id="{2456D5BA-AD38-524C-9430-B878C9FFD316}" type="datetime1">
              <a:rPr lang="sk-SK" smtClean="0"/>
              <a:t>27.3.22</a:t>
            </a:fld>
            <a:endParaRPr lang="en-GB"/>
          </a:p>
        </p:txBody>
      </p:sp>
      <p:sp>
        <p:nvSpPr>
          <p:cNvPr id="5" name="Footer Placeholder 4"/>
          <p:cNvSpPr>
            <a:spLocks noGrp="1"/>
          </p:cNvSpPr>
          <p:nvPr>
            <p:ph type="ftr" sz="quarter" idx="11"/>
          </p:nvPr>
        </p:nvSpPr>
        <p:spPr/>
        <p:txBody>
          <a:bodyPr/>
          <a:lstStyle/>
          <a:p>
            <a:r>
              <a:rPr lang="en-GB"/>
              <a:t>rusnak.truni.sk</a:t>
            </a:r>
          </a:p>
        </p:txBody>
      </p:sp>
      <p:sp>
        <p:nvSpPr>
          <p:cNvPr id="6" name="Slide Number Placeholder 5"/>
          <p:cNvSpPr>
            <a:spLocks noGrp="1"/>
          </p:cNvSpPr>
          <p:nvPr>
            <p:ph type="sldNum" sz="quarter" idx="12"/>
          </p:nvPr>
        </p:nvSpPr>
        <p:spPr/>
        <p:txBody>
          <a:bodyPr/>
          <a:lstStyle/>
          <a:p>
            <a:fld id="{0B4E2C6B-D7B4-4470-96B0-FB5B90C3668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sk-SK"/>
              <a:t>Kliknite sem a upravte štýly predlohy textu</a:t>
            </a:r>
          </a:p>
        </p:txBody>
      </p:sp>
      <p:sp>
        <p:nvSpPr>
          <p:cNvPr id="13" name="Title 12"/>
          <p:cNvSpPr>
            <a:spLocks noGrp="1"/>
          </p:cNvSpPr>
          <p:nvPr>
            <p:ph type="title"/>
          </p:nvPr>
        </p:nvSpPr>
        <p:spPr/>
        <p:txBody>
          <a:bodyPr/>
          <a:lstStyle/>
          <a:p>
            <a:r>
              <a:rPr lang="sk-SK"/>
              <a:t>Kliknutím upravte štýl predlohy nadpisu</a:t>
            </a:r>
            <a:endParaRPr lang="en-US"/>
          </a:p>
        </p:txBody>
      </p:sp>
      <p:sp>
        <p:nvSpPr>
          <p:cNvPr id="14" name="Date Placeholder 13"/>
          <p:cNvSpPr>
            <a:spLocks noGrp="1"/>
          </p:cNvSpPr>
          <p:nvPr>
            <p:ph type="dt" sz="half" idx="10"/>
          </p:nvPr>
        </p:nvSpPr>
        <p:spPr/>
        <p:txBody>
          <a:bodyPr/>
          <a:lstStyle/>
          <a:p>
            <a:fld id="{17D84F83-A9A5-C942-A03F-560C803C3F5D}" type="datetime1">
              <a:rPr lang="sk-SK" smtClean="0"/>
              <a:t>27.3.22</a:t>
            </a:fld>
            <a:endParaRPr lang="en-GB"/>
          </a:p>
        </p:txBody>
      </p:sp>
      <p:sp>
        <p:nvSpPr>
          <p:cNvPr id="15" name="Slide Number Placeholder 14"/>
          <p:cNvSpPr>
            <a:spLocks noGrp="1"/>
          </p:cNvSpPr>
          <p:nvPr>
            <p:ph type="sldNum" sz="quarter" idx="11"/>
          </p:nvPr>
        </p:nvSpPr>
        <p:spPr/>
        <p:txBody>
          <a:bodyPr/>
          <a:lstStyle/>
          <a:p>
            <a:fld id="{20C92893-8C51-46CF-9D47-24B3C575AFAA}" type="slidenum">
              <a:rPr lang="en-GB" smtClean="0"/>
              <a:pPr/>
              <a:t>‹#›</a:t>
            </a:fld>
            <a:endParaRPr lang="en-GB"/>
          </a:p>
        </p:txBody>
      </p:sp>
      <p:sp>
        <p:nvSpPr>
          <p:cNvPr id="16" name="Footer Placeholder 15"/>
          <p:cNvSpPr>
            <a:spLocks noGrp="1"/>
          </p:cNvSpPr>
          <p:nvPr>
            <p:ph type="ftr" sz="quarter" idx="12"/>
          </p:nvPr>
        </p:nvSpPr>
        <p:spPr/>
        <p:txBody>
          <a:bodyPr/>
          <a:lstStyle/>
          <a:p>
            <a:r>
              <a:rPr lang="en-GB"/>
              <a:t>rusnak.truni.sk</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8" name="TextBox 7"/>
          <p:cNvSpPr txBox="1"/>
          <p:nvPr/>
        </p:nvSpPr>
        <p:spPr>
          <a:xfrm>
            <a:off x="4702069" y="4493265"/>
            <a:ext cx="503793" cy="1001684"/>
          </a:xfrm>
          <a:prstGeom prst="rect">
            <a:avLst/>
          </a:prstGeom>
          <a:noFill/>
        </p:spPr>
        <p:txBody>
          <a:bodyPr wrap="square" lIns="0" tIns="0" rIns="0" bIns="0" rtlCol="0" anchor="t" anchorCtr="0">
            <a:spAutoFit/>
          </a:bodyPr>
          <a:lstStyle/>
          <a:p>
            <a:r>
              <a:rPr lang="en-US" sz="7300" dirty="0">
                <a:solidFill>
                  <a:schemeClr val="tx1"/>
                </a:solidFill>
                <a:effectLst>
                  <a:outerShdw blurRad="38100" dist="38100" dir="2700000" algn="tl">
                    <a:srgbClr val="000000">
                      <a:alpha val="43137"/>
                    </a:srgbClr>
                  </a:outerShdw>
                </a:effectLst>
                <a:latin typeface="+mn-lt"/>
              </a:rPr>
              <a:t>{</a:t>
            </a:r>
          </a:p>
        </p:txBody>
      </p:sp>
      <p:sp>
        <p:nvSpPr>
          <p:cNvPr id="3" name="Text Placeholder 2"/>
          <p:cNvSpPr>
            <a:spLocks noGrp="1"/>
          </p:cNvSpPr>
          <p:nvPr>
            <p:ph type="body" idx="1"/>
          </p:nvPr>
        </p:nvSpPr>
        <p:spPr>
          <a:xfrm>
            <a:off x="5037931" y="4705959"/>
            <a:ext cx="4114311" cy="806704"/>
          </a:xfrm>
        </p:spPr>
        <p:txBody>
          <a:bodyPr anchor="ctr">
            <a:normAutofit/>
          </a:bodyPr>
          <a:lstStyle>
            <a:lvl1pPr marL="0" indent="0">
              <a:buNone/>
              <a:defRPr sz="2000">
                <a:solidFill>
                  <a:schemeClr val="tx1"/>
                </a:solidFill>
              </a:defRPr>
            </a:lvl1pPr>
            <a:lvl2pPr marL="503926" indent="0">
              <a:buNone/>
              <a:defRPr sz="2000">
                <a:solidFill>
                  <a:schemeClr val="tx1">
                    <a:tint val="75000"/>
                  </a:schemeClr>
                </a:solidFill>
              </a:defRPr>
            </a:lvl2pPr>
            <a:lvl3pPr marL="1007852" indent="0">
              <a:buNone/>
              <a:defRPr sz="1800">
                <a:solidFill>
                  <a:schemeClr val="tx1">
                    <a:tint val="75000"/>
                  </a:schemeClr>
                </a:solidFill>
              </a:defRPr>
            </a:lvl3pPr>
            <a:lvl4pPr marL="1511778" indent="0">
              <a:buNone/>
              <a:defRPr sz="1500">
                <a:solidFill>
                  <a:schemeClr val="tx1">
                    <a:tint val="75000"/>
                  </a:schemeClr>
                </a:solidFill>
              </a:defRPr>
            </a:lvl4pPr>
            <a:lvl5pPr marL="2015703" indent="0">
              <a:buNone/>
              <a:defRPr sz="1500">
                <a:solidFill>
                  <a:schemeClr val="tx1">
                    <a:tint val="75000"/>
                  </a:schemeClr>
                </a:solidFill>
              </a:defRPr>
            </a:lvl5pPr>
            <a:lvl6pPr marL="2519629" indent="0">
              <a:buNone/>
              <a:defRPr sz="1500">
                <a:solidFill>
                  <a:schemeClr val="tx1">
                    <a:tint val="75000"/>
                  </a:schemeClr>
                </a:solidFill>
              </a:defRPr>
            </a:lvl6pPr>
            <a:lvl7pPr marL="3023555" indent="0">
              <a:buNone/>
              <a:defRPr sz="1500">
                <a:solidFill>
                  <a:schemeClr val="tx1">
                    <a:tint val="75000"/>
                  </a:schemeClr>
                </a:solidFill>
              </a:defRPr>
            </a:lvl7pPr>
            <a:lvl8pPr marL="3527481" indent="0">
              <a:buNone/>
              <a:defRPr sz="1500">
                <a:solidFill>
                  <a:schemeClr val="tx1">
                    <a:tint val="75000"/>
                  </a:schemeClr>
                </a:solidFill>
              </a:defRPr>
            </a:lvl8pPr>
            <a:lvl9pPr marL="4031407" indent="0">
              <a:buNone/>
              <a:defRPr sz="1500">
                <a:solidFill>
                  <a:schemeClr val="tx1">
                    <a:tint val="75000"/>
                  </a:schemeClr>
                </a:solidFill>
              </a:defRPr>
            </a:lvl9pPr>
          </a:lstStyle>
          <a:p>
            <a:pPr lvl="0"/>
            <a:r>
              <a:rPr lang="sk-SK"/>
              <a:t>Kliknite sem a upravte štýly predlohy textu</a:t>
            </a:r>
          </a:p>
        </p:txBody>
      </p:sp>
      <p:sp>
        <p:nvSpPr>
          <p:cNvPr id="12" name="Date Placeholder 11"/>
          <p:cNvSpPr>
            <a:spLocks noGrp="1"/>
          </p:cNvSpPr>
          <p:nvPr>
            <p:ph type="dt" sz="half" idx="10"/>
          </p:nvPr>
        </p:nvSpPr>
        <p:spPr/>
        <p:txBody>
          <a:bodyPr/>
          <a:lstStyle/>
          <a:p>
            <a:fld id="{F74D4851-71F3-7E46-BD42-81840CD9F2B6}" type="datetime1">
              <a:rPr lang="sk-SK" smtClean="0"/>
              <a:t>27.3.22</a:t>
            </a:fld>
            <a:endParaRPr lang="en-GB"/>
          </a:p>
        </p:txBody>
      </p:sp>
      <p:sp>
        <p:nvSpPr>
          <p:cNvPr id="13" name="Slide Number Placeholder 12"/>
          <p:cNvSpPr>
            <a:spLocks noGrp="1"/>
          </p:cNvSpPr>
          <p:nvPr>
            <p:ph type="sldNum" sz="quarter" idx="11"/>
          </p:nvPr>
        </p:nvSpPr>
        <p:spPr/>
        <p:txBody>
          <a:bodyPr/>
          <a:lstStyle/>
          <a:p>
            <a:fld id="{B7D8D926-BC77-48DB-9B94-D8C2D2386DFA}" type="slidenum">
              <a:rPr lang="en-GB" smtClean="0"/>
              <a:pPr/>
              <a:t>‹#›</a:t>
            </a:fld>
            <a:endParaRPr lang="en-GB"/>
          </a:p>
        </p:txBody>
      </p:sp>
      <p:sp>
        <p:nvSpPr>
          <p:cNvPr id="14" name="Footer Placeholder 13"/>
          <p:cNvSpPr>
            <a:spLocks noGrp="1"/>
          </p:cNvSpPr>
          <p:nvPr>
            <p:ph type="ftr" sz="quarter" idx="12"/>
          </p:nvPr>
        </p:nvSpPr>
        <p:spPr/>
        <p:txBody>
          <a:bodyPr/>
          <a:lstStyle/>
          <a:p>
            <a:r>
              <a:rPr lang="en-GB"/>
              <a:t>rusnak.truni.sk</a:t>
            </a:r>
          </a:p>
        </p:txBody>
      </p:sp>
      <p:sp>
        <p:nvSpPr>
          <p:cNvPr id="4" name="Title 3"/>
          <p:cNvSpPr>
            <a:spLocks noGrp="1"/>
          </p:cNvSpPr>
          <p:nvPr>
            <p:ph type="title"/>
          </p:nvPr>
        </p:nvSpPr>
        <p:spPr>
          <a:xfrm>
            <a:off x="2518966" y="2100791"/>
            <a:ext cx="6650070" cy="2591537"/>
          </a:xfrm>
        </p:spPr>
        <p:txBody>
          <a:bodyPr/>
          <a:lstStyle>
            <a:lvl1pPr marL="0" algn="l" defTabSz="1007852" rtl="0" eaLnBrk="1" latinLnBrk="0" hangingPunct="1">
              <a:spcBef>
                <a:spcPct val="0"/>
              </a:spcBef>
              <a:buNone/>
              <a:defRPr lang="en-US" sz="60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sk-SK"/>
              <a:t>Kliknutím upravte štýl predlohy nadpisu</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B1A60C47-DA0C-8449-A714-912745D9AA1F}" type="datetime1">
              <a:rPr lang="sk-SK" smtClean="0"/>
              <a:t>27.3.22</a:t>
            </a:fld>
            <a:endParaRPr lang="en-GB"/>
          </a:p>
        </p:txBody>
      </p:sp>
      <p:sp>
        <p:nvSpPr>
          <p:cNvPr id="9" name="Slide Number Placeholder 8"/>
          <p:cNvSpPr>
            <a:spLocks noGrp="1"/>
          </p:cNvSpPr>
          <p:nvPr>
            <p:ph type="sldNum" sz="quarter" idx="11"/>
          </p:nvPr>
        </p:nvSpPr>
        <p:spPr/>
        <p:txBody>
          <a:bodyPr/>
          <a:lstStyle/>
          <a:p>
            <a:fld id="{5C6CE37E-CBC8-4448-B085-1F6586CB95B8}" type="slidenum">
              <a:rPr lang="en-GB" smtClean="0"/>
              <a:pPr/>
              <a:t>‹#›</a:t>
            </a:fld>
            <a:endParaRPr lang="en-GB"/>
          </a:p>
        </p:txBody>
      </p:sp>
      <p:sp>
        <p:nvSpPr>
          <p:cNvPr id="10" name="Footer Placeholder 9"/>
          <p:cNvSpPr>
            <a:spLocks noGrp="1"/>
          </p:cNvSpPr>
          <p:nvPr>
            <p:ph type="ftr" sz="quarter" idx="12"/>
          </p:nvPr>
        </p:nvSpPr>
        <p:spPr/>
        <p:txBody>
          <a:bodyPr/>
          <a:lstStyle/>
          <a:p>
            <a:r>
              <a:rPr lang="en-GB"/>
              <a:t>rusnak.truni.sk</a:t>
            </a:r>
          </a:p>
        </p:txBody>
      </p:sp>
      <p:sp>
        <p:nvSpPr>
          <p:cNvPr id="11" name="Title 10"/>
          <p:cNvSpPr>
            <a:spLocks noGrp="1"/>
          </p:cNvSpPr>
          <p:nvPr>
            <p:ph type="title"/>
          </p:nvPr>
        </p:nvSpPr>
        <p:spPr/>
        <p:txBody>
          <a:bodyPr/>
          <a:lstStyle/>
          <a:p>
            <a:r>
              <a:rPr lang="sk-SK"/>
              <a:t>Kliknutím upravte štýl predlohy nadpisu</a:t>
            </a:r>
            <a:endParaRPr lang="en-US" dirty="0"/>
          </a:p>
        </p:txBody>
      </p:sp>
      <p:sp>
        <p:nvSpPr>
          <p:cNvPr id="5" name="Content Placeholder 4"/>
          <p:cNvSpPr>
            <a:spLocks noGrp="1"/>
          </p:cNvSpPr>
          <p:nvPr>
            <p:ph sz="quarter" idx="13"/>
          </p:nvPr>
        </p:nvSpPr>
        <p:spPr>
          <a:xfrm>
            <a:off x="1481152" y="726034"/>
            <a:ext cx="3607159" cy="3781425"/>
          </a:xfrm>
        </p:spPr>
        <p:txBody>
          <a:bodyPr/>
          <a:lstStyle/>
          <a:p>
            <a:pPr lvl="0"/>
            <a:r>
              <a:rPr lang="sk-SK"/>
              <a:t>Kliknite sem a upravte štýly predlohy textu</a:t>
            </a:r>
          </a:p>
        </p:txBody>
      </p:sp>
      <p:sp>
        <p:nvSpPr>
          <p:cNvPr id="7" name="Content Placeholder 6"/>
          <p:cNvSpPr>
            <a:spLocks noGrp="1"/>
          </p:cNvSpPr>
          <p:nvPr>
            <p:ph sz="quarter" idx="14"/>
          </p:nvPr>
        </p:nvSpPr>
        <p:spPr>
          <a:xfrm>
            <a:off x="5541725" y="726034"/>
            <a:ext cx="3607159" cy="3784926"/>
          </a:xfrm>
        </p:spPr>
        <p:txBody>
          <a:bodyPr/>
          <a:lstStyle/>
          <a:p>
            <a:pPr lvl="0"/>
            <a:r>
              <a:rPr lang="sk-SK"/>
              <a:t>Kliknite sem a upravte štýly predlohy textu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77793" y="730013"/>
            <a:ext cx="3607159" cy="705515"/>
          </a:xfrm>
        </p:spPr>
        <p:txBody>
          <a:bodyPr anchor="ctr">
            <a:noAutofit/>
          </a:bodyPr>
          <a:lstStyle>
            <a:lvl1pPr marL="0" indent="0">
              <a:buNone/>
              <a:defRPr sz="2400" b="0"/>
            </a:lvl1pPr>
            <a:lvl2pPr marL="503926" indent="0">
              <a:buNone/>
              <a:defRPr sz="2200" b="1"/>
            </a:lvl2pPr>
            <a:lvl3pPr marL="1007852" indent="0">
              <a:buNone/>
              <a:defRPr sz="2000" b="1"/>
            </a:lvl3pPr>
            <a:lvl4pPr marL="1511778" indent="0">
              <a:buNone/>
              <a:defRPr sz="1800" b="1"/>
            </a:lvl4pPr>
            <a:lvl5pPr marL="2015703" indent="0">
              <a:buNone/>
              <a:defRPr sz="1800" b="1"/>
            </a:lvl5pPr>
            <a:lvl6pPr marL="2519629" indent="0">
              <a:buNone/>
              <a:defRPr sz="1800" b="1"/>
            </a:lvl6pPr>
            <a:lvl7pPr marL="3023555" indent="0">
              <a:buNone/>
              <a:defRPr sz="1800" b="1"/>
            </a:lvl7pPr>
            <a:lvl8pPr marL="3527481" indent="0">
              <a:buNone/>
              <a:defRPr sz="1800" b="1"/>
            </a:lvl8pPr>
            <a:lvl9pPr marL="4031407" indent="0">
              <a:buNone/>
              <a:defRPr sz="1800" b="1"/>
            </a:lvl9pPr>
          </a:lstStyle>
          <a:p>
            <a:pPr lvl="0"/>
            <a:r>
              <a:rPr lang="sk-SK"/>
              <a:t>Kliknite sem a upravte štýly predlohy textu</a:t>
            </a:r>
          </a:p>
        </p:txBody>
      </p:sp>
      <p:sp>
        <p:nvSpPr>
          <p:cNvPr id="4" name="Content Placeholder 3"/>
          <p:cNvSpPr>
            <a:spLocks noGrp="1"/>
          </p:cNvSpPr>
          <p:nvPr>
            <p:ph sz="half" idx="2"/>
          </p:nvPr>
        </p:nvSpPr>
        <p:spPr>
          <a:xfrm>
            <a:off x="1481152" y="1512570"/>
            <a:ext cx="3610518" cy="3025140"/>
          </a:xfrm>
        </p:spPr>
        <p:txBody>
          <a:bodyPr anchor="t"/>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Kliknite sem a upravte štýly predlohy textu</a:t>
            </a:r>
          </a:p>
        </p:txBody>
      </p:sp>
      <p:sp>
        <p:nvSpPr>
          <p:cNvPr id="5" name="Text Placeholder 4"/>
          <p:cNvSpPr>
            <a:spLocks noGrp="1"/>
          </p:cNvSpPr>
          <p:nvPr>
            <p:ph type="body" sz="quarter" idx="3"/>
          </p:nvPr>
        </p:nvSpPr>
        <p:spPr>
          <a:xfrm>
            <a:off x="5541725" y="730013"/>
            <a:ext cx="3607159" cy="705515"/>
          </a:xfrm>
        </p:spPr>
        <p:txBody>
          <a:bodyPr anchor="ctr">
            <a:noAutofit/>
          </a:bodyPr>
          <a:lstStyle>
            <a:lvl1pPr marL="0" indent="0">
              <a:buNone/>
              <a:defRPr sz="2400" b="0"/>
            </a:lvl1pPr>
            <a:lvl2pPr marL="503926" indent="0">
              <a:buNone/>
              <a:defRPr sz="2200" b="1"/>
            </a:lvl2pPr>
            <a:lvl3pPr marL="1007852" indent="0">
              <a:buNone/>
              <a:defRPr sz="2000" b="1"/>
            </a:lvl3pPr>
            <a:lvl4pPr marL="1511778" indent="0">
              <a:buNone/>
              <a:defRPr sz="1800" b="1"/>
            </a:lvl4pPr>
            <a:lvl5pPr marL="2015703" indent="0">
              <a:buNone/>
              <a:defRPr sz="1800" b="1"/>
            </a:lvl5pPr>
            <a:lvl6pPr marL="2519629" indent="0">
              <a:buNone/>
              <a:defRPr sz="1800" b="1"/>
            </a:lvl6pPr>
            <a:lvl7pPr marL="3023555" indent="0">
              <a:buNone/>
              <a:defRPr sz="1800" b="1"/>
            </a:lvl7pPr>
            <a:lvl8pPr marL="3527481" indent="0">
              <a:buNone/>
              <a:defRPr sz="1800" b="1"/>
            </a:lvl8pPr>
            <a:lvl9pPr marL="4031407" indent="0">
              <a:buNone/>
              <a:defRPr sz="1800" b="1"/>
            </a:lvl9pPr>
          </a:lstStyle>
          <a:p>
            <a:pPr lvl="0"/>
            <a:r>
              <a:rPr lang="sk-SK"/>
              <a:t>Kliknite sem a upravte štýly predlohy textu</a:t>
            </a:r>
          </a:p>
        </p:txBody>
      </p:sp>
      <p:sp>
        <p:nvSpPr>
          <p:cNvPr id="6" name="Content Placeholder 5"/>
          <p:cNvSpPr>
            <a:spLocks noGrp="1"/>
          </p:cNvSpPr>
          <p:nvPr>
            <p:ph sz="quarter" idx="4"/>
          </p:nvPr>
        </p:nvSpPr>
        <p:spPr>
          <a:xfrm>
            <a:off x="5541725" y="1512570"/>
            <a:ext cx="3607159" cy="3025140"/>
          </a:xfrm>
        </p:spPr>
        <p:txBody>
          <a:bodyPr anchor="t"/>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Kliknite sem a upravte štýly predlohy textu</a:t>
            </a:r>
          </a:p>
        </p:txBody>
      </p:sp>
      <p:sp>
        <p:nvSpPr>
          <p:cNvPr id="13" name="TextBox 12"/>
          <p:cNvSpPr txBox="1"/>
          <p:nvPr/>
        </p:nvSpPr>
        <p:spPr>
          <a:xfrm>
            <a:off x="1164322" y="573656"/>
            <a:ext cx="503793" cy="1018228"/>
          </a:xfrm>
          <a:prstGeom prst="rect">
            <a:avLst/>
          </a:prstGeom>
          <a:noFill/>
        </p:spPr>
        <p:txBody>
          <a:bodyPr wrap="square" lIns="0" tIns="0" rIns="0" bIns="0" rtlCol="0" anchor="t" anchorCtr="0">
            <a:spAutoFit/>
          </a:bodyPr>
          <a:lstStyle/>
          <a:p>
            <a:r>
              <a:rPr lang="en-US" sz="6600" dirty="0">
                <a:effectLst>
                  <a:outerShdw blurRad="38100" dist="38100" dir="2700000" algn="tl">
                    <a:srgbClr val="000000">
                      <a:alpha val="43137"/>
                    </a:srgbClr>
                  </a:outerShdw>
                </a:effectLst>
                <a:latin typeface="+mn-lt"/>
              </a:rPr>
              <a:t>{</a:t>
            </a:r>
          </a:p>
        </p:txBody>
      </p:sp>
      <p:sp>
        <p:nvSpPr>
          <p:cNvPr id="18" name="TextBox 17"/>
          <p:cNvSpPr txBox="1"/>
          <p:nvPr/>
        </p:nvSpPr>
        <p:spPr>
          <a:xfrm>
            <a:off x="5267437" y="573656"/>
            <a:ext cx="503793" cy="1018228"/>
          </a:xfrm>
          <a:prstGeom prst="rect">
            <a:avLst/>
          </a:prstGeom>
          <a:noFill/>
        </p:spPr>
        <p:txBody>
          <a:bodyPr wrap="square" lIns="0" tIns="0" rIns="0" bIns="0" rtlCol="0" anchor="t" anchorCtr="0">
            <a:spAutoFit/>
          </a:bodyPr>
          <a:lstStyle/>
          <a:p>
            <a:r>
              <a:rPr lang="en-US" sz="6600" dirty="0">
                <a:effectLst>
                  <a:outerShdw blurRad="38100" dist="38100" dir="2700000" algn="tl">
                    <a:srgbClr val="000000">
                      <a:alpha val="43137"/>
                    </a:srgbClr>
                  </a:outerShdw>
                </a:effectLst>
                <a:latin typeface="+mn-lt"/>
              </a:rPr>
              <a:t>{</a:t>
            </a:r>
          </a:p>
        </p:txBody>
      </p:sp>
      <p:sp>
        <p:nvSpPr>
          <p:cNvPr id="12" name="Title 11"/>
          <p:cNvSpPr>
            <a:spLocks noGrp="1"/>
          </p:cNvSpPr>
          <p:nvPr>
            <p:ph type="title"/>
          </p:nvPr>
        </p:nvSpPr>
        <p:spPr/>
        <p:txBody>
          <a:bodyPr/>
          <a:lstStyle/>
          <a:p>
            <a:r>
              <a:rPr lang="sk-SK"/>
              <a:t>Kliknutím upravte štýl predlohy nadpisu</a:t>
            </a:r>
            <a:endParaRPr lang="en-US" dirty="0"/>
          </a:p>
        </p:txBody>
      </p:sp>
      <p:sp>
        <p:nvSpPr>
          <p:cNvPr id="14" name="Date Placeholder 13"/>
          <p:cNvSpPr>
            <a:spLocks noGrp="1"/>
          </p:cNvSpPr>
          <p:nvPr>
            <p:ph type="dt" sz="half" idx="10"/>
          </p:nvPr>
        </p:nvSpPr>
        <p:spPr/>
        <p:txBody>
          <a:bodyPr/>
          <a:lstStyle/>
          <a:p>
            <a:fld id="{9C6B8405-D1FC-534E-BBD1-2B7A6366FE04}" type="datetime1">
              <a:rPr lang="sk-SK" smtClean="0"/>
              <a:t>27.3.22</a:t>
            </a:fld>
            <a:endParaRPr lang="en-GB"/>
          </a:p>
        </p:txBody>
      </p:sp>
      <p:sp>
        <p:nvSpPr>
          <p:cNvPr id="15" name="Slide Number Placeholder 14"/>
          <p:cNvSpPr>
            <a:spLocks noGrp="1"/>
          </p:cNvSpPr>
          <p:nvPr>
            <p:ph type="sldNum" sz="quarter" idx="11"/>
          </p:nvPr>
        </p:nvSpPr>
        <p:spPr/>
        <p:txBody>
          <a:bodyPr/>
          <a:lstStyle/>
          <a:p>
            <a:fld id="{7C245C3F-23D6-4420-B72D-D1DE680834B2}" type="slidenum">
              <a:rPr lang="en-GB" smtClean="0"/>
              <a:pPr/>
              <a:t>‹#›</a:t>
            </a:fld>
            <a:endParaRPr lang="en-GB"/>
          </a:p>
        </p:txBody>
      </p:sp>
      <p:sp>
        <p:nvSpPr>
          <p:cNvPr id="16" name="Footer Placeholder 15"/>
          <p:cNvSpPr>
            <a:spLocks noGrp="1"/>
          </p:cNvSpPr>
          <p:nvPr>
            <p:ph type="ftr" sz="quarter" idx="12"/>
          </p:nvPr>
        </p:nvSpPr>
        <p:spPr/>
        <p:txBody>
          <a:bodyPr/>
          <a:lstStyle/>
          <a:p>
            <a:r>
              <a:rPr lang="en-GB"/>
              <a:t>rusnak.truni.sk</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sk-SK"/>
              <a:t>Kliknutím upravte štýl predlohy nadpisu</a:t>
            </a:r>
            <a:endParaRPr lang="en-US"/>
          </a:p>
        </p:txBody>
      </p:sp>
      <p:sp>
        <p:nvSpPr>
          <p:cNvPr id="7" name="Date Placeholder 6"/>
          <p:cNvSpPr>
            <a:spLocks noGrp="1"/>
          </p:cNvSpPr>
          <p:nvPr>
            <p:ph type="dt" sz="half" idx="10"/>
          </p:nvPr>
        </p:nvSpPr>
        <p:spPr/>
        <p:txBody>
          <a:bodyPr/>
          <a:lstStyle/>
          <a:p>
            <a:fld id="{D410CC28-288E-7B4C-AD5C-7F26B61FD9BC}" type="datetime1">
              <a:rPr lang="sk-SK" smtClean="0"/>
              <a:t>27.3.22</a:t>
            </a:fld>
            <a:endParaRPr lang="en-GB"/>
          </a:p>
        </p:txBody>
      </p:sp>
      <p:sp>
        <p:nvSpPr>
          <p:cNvPr id="8" name="Slide Number Placeholder 7"/>
          <p:cNvSpPr>
            <a:spLocks noGrp="1"/>
          </p:cNvSpPr>
          <p:nvPr>
            <p:ph type="sldNum" sz="quarter" idx="11"/>
          </p:nvPr>
        </p:nvSpPr>
        <p:spPr/>
        <p:txBody>
          <a:bodyPr/>
          <a:lstStyle/>
          <a:p>
            <a:fld id="{3344478E-25D6-4334-A519-EED7046972D9}" type="slidenum">
              <a:rPr lang="en-GB" smtClean="0"/>
              <a:pPr/>
              <a:t>‹#›</a:t>
            </a:fld>
            <a:endParaRPr lang="en-GB"/>
          </a:p>
        </p:txBody>
      </p:sp>
      <p:sp>
        <p:nvSpPr>
          <p:cNvPr id="9" name="Footer Placeholder 8"/>
          <p:cNvSpPr>
            <a:spLocks noGrp="1"/>
          </p:cNvSpPr>
          <p:nvPr>
            <p:ph type="ftr" sz="quarter" idx="12"/>
          </p:nvPr>
        </p:nvSpPr>
        <p:spPr/>
        <p:txBody>
          <a:bodyPr/>
          <a:lstStyle/>
          <a:p>
            <a:r>
              <a:rPr lang="en-GB"/>
              <a:t>rusnak.truni.sk</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22194C1-B975-7C4D-A7DB-B02BEBEAD846}" type="datetime1">
              <a:rPr lang="sk-SK" smtClean="0"/>
              <a:t>27.3.22</a:t>
            </a:fld>
            <a:endParaRPr lang="en-GB"/>
          </a:p>
        </p:txBody>
      </p:sp>
      <p:sp>
        <p:nvSpPr>
          <p:cNvPr id="6" name="Slide Number Placeholder 5"/>
          <p:cNvSpPr>
            <a:spLocks noGrp="1"/>
          </p:cNvSpPr>
          <p:nvPr>
            <p:ph type="sldNum" sz="quarter" idx="11"/>
          </p:nvPr>
        </p:nvSpPr>
        <p:spPr/>
        <p:txBody>
          <a:bodyPr/>
          <a:lstStyle/>
          <a:p>
            <a:fld id="{A00FC4B8-150F-463D-96B8-86E8E877A23E}" type="slidenum">
              <a:rPr lang="en-GB" smtClean="0"/>
              <a:pPr/>
              <a:t>‹#›</a:t>
            </a:fld>
            <a:endParaRPr lang="en-GB"/>
          </a:p>
        </p:txBody>
      </p:sp>
      <p:sp>
        <p:nvSpPr>
          <p:cNvPr id="7" name="Footer Placeholder 6"/>
          <p:cNvSpPr>
            <a:spLocks noGrp="1"/>
          </p:cNvSpPr>
          <p:nvPr>
            <p:ph type="ftr" sz="quarter" idx="12"/>
          </p:nvPr>
        </p:nvSpPr>
        <p:spPr/>
        <p:txBody>
          <a:bodyPr/>
          <a:lstStyle/>
          <a:p>
            <a:r>
              <a:rPr lang="en-GB"/>
              <a:t>rusnak.truni.sk</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9" name="TextBox 8"/>
          <p:cNvSpPr txBox="1"/>
          <p:nvPr/>
        </p:nvSpPr>
        <p:spPr>
          <a:xfrm>
            <a:off x="5871989" y="1956976"/>
            <a:ext cx="503793" cy="1357636"/>
          </a:xfrm>
          <a:prstGeom prst="rect">
            <a:avLst/>
          </a:prstGeom>
          <a:noFill/>
        </p:spPr>
        <p:txBody>
          <a:bodyPr wrap="square" lIns="0" tIns="0" rIns="0" bIns="0" rtlCol="0" anchor="t" anchorCtr="0">
            <a:spAutoFit/>
          </a:bodyPr>
          <a:lstStyle/>
          <a:p>
            <a:r>
              <a:rPr lang="en-US" sz="8800" dirty="0">
                <a:effectLst>
                  <a:outerShdw blurRad="38100" dist="38100" dir="2700000" algn="tl">
                    <a:srgbClr val="000000">
                      <a:alpha val="43137"/>
                    </a:srgbClr>
                  </a:outerShdw>
                </a:effectLst>
                <a:latin typeface="+mn-lt"/>
              </a:rPr>
              <a:t>{</a:t>
            </a:r>
          </a:p>
        </p:txBody>
      </p:sp>
      <p:sp>
        <p:nvSpPr>
          <p:cNvPr id="3" name="Content Placeholder 2"/>
          <p:cNvSpPr>
            <a:spLocks noGrp="1"/>
          </p:cNvSpPr>
          <p:nvPr>
            <p:ph idx="1"/>
          </p:nvPr>
        </p:nvSpPr>
        <p:spPr>
          <a:xfrm>
            <a:off x="923621" y="756286"/>
            <a:ext cx="4786035" cy="3781425"/>
          </a:xfrm>
        </p:spPr>
        <p:txBody>
          <a:bodyPr anchor="ctr"/>
          <a:lstStyle>
            <a:lvl1pPr>
              <a:defRPr sz="2600"/>
            </a:lvl1pPr>
            <a:lvl2pPr>
              <a:defRPr sz="2400"/>
            </a:lvl2pPr>
            <a:lvl3pPr>
              <a:defRPr sz="2200"/>
            </a:lvl3pPr>
            <a:lvl4pPr>
              <a:defRPr sz="2000"/>
            </a:lvl4pPr>
            <a:lvl5pPr>
              <a:defRPr sz="2000"/>
            </a:lvl5pPr>
            <a:lvl6pPr>
              <a:defRPr sz="2200"/>
            </a:lvl6pPr>
            <a:lvl7pPr>
              <a:defRPr sz="2200"/>
            </a:lvl7pPr>
            <a:lvl8pPr>
              <a:defRPr sz="2200"/>
            </a:lvl8pPr>
            <a:lvl9pPr>
              <a:defRPr sz="2200"/>
            </a:lvl9pPr>
          </a:lstStyle>
          <a:p>
            <a:pPr lvl="0"/>
            <a:r>
              <a:rPr lang="sk-SK"/>
              <a:t>Kliknite sem a upravte štýly predlohy textu</a:t>
            </a:r>
          </a:p>
        </p:txBody>
      </p:sp>
      <p:sp>
        <p:nvSpPr>
          <p:cNvPr id="4" name="Text Placeholder 3"/>
          <p:cNvSpPr>
            <a:spLocks noGrp="1"/>
          </p:cNvSpPr>
          <p:nvPr>
            <p:ph type="body" sz="half" idx="2"/>
          </p:nvPr>
        </p:nvSpPr>
        <p:spPr>
          <a:xfrm>
            <a:off x="6297414" y="756286"/>
            <a:ext cx="2854828" cy="3781425"/>
          </a:xfrm>
        </p:spPr>
        <p:txBody>
          <a:bodyPr anchor="ctr">
            <a:normAutofit/>
          </a:bodyPr>
          <a:lstStyle>
            <a:lvl1pPr marL="0" indent="0">
              <a:buNone/>
              <a:defRPr sz="1800"/>
            </a:lvl1pPr>
            <a:lvl2pPr marL="503926" indent="0">
              <a:buNone/>
              <a:defRPr sz="1300"/>
            </a:lvl2pPr>
            <a:lvl3pPr marL="1007852" indent="0">
              <a:buNone/>
              <a:defRPr sz="1100"/>
            </a:lvl3pPr>
            <a:lvl4pPr marL="1511778" indent="0">
              <a:buNone/>
              <a:defRPr sz="1000"/>
            </a:lvl4pPr>
            <a:lvl5pPr marL="2015703" indent="0">
              <a:buNone/>
              <a:defRPr sz="1000"/>
            </a:lvl5pPr>
            <a:lvl6pPr marL="2519629" indent="0">
              <a:buNone/>
              <a:defRPr sz="1000"/>
            </a:lvl6pPr>
            <a:lvl7pPr marL="3023555" indent="0">
              <a:buNone/>
              <a:defRPr sz="1000"/>
            </a:lvl7pPr>
            <a:lvl8pPr marL="3527481" indent="0">
              <a:buNone/>
              <a:defRPr sz="1000"/>
            </a:lvl8pPr>
            <a:lvl9pPr marL="4031407" indent="0">
              <a:buNone/>
              <a:defRPr sz="1000"/>
            </a:lvl9pPr>
          </a:lstStyle>
          <a:p>
            <a:pPr lvl="0"/>
            <a:r>
              <a:rPr lang="sk-SK"/>
              <a:t>Kliknite sem a upravte štýly predlohy textu</a:t>
            </a:r>
          </a:p>
        </p:txBody>
      </p:sp>
      <p:sp>
        <p:nvSpPr>
          <p:cNvPr id="15" name="Date Placeholder 14"/>
          <p:cNvSpPr>
            <a:spLocks noGrp="1"/>
          </p:cNvSpPr>
          <p:nvPr>
            <p:ph type="dt" sz="half" idx="10"/>
          </p:nvPr>
        </p:nvSpPr>
        <p:spPr/>
        <p:txBody>
          <a:bodyPr/>
          <a:lstStyle/>
          <a:p>
            <a:fld id="{D4FBE24A-9F23-5A4A-897F-19D441E947D4}" type="datetime1">
              <a:rPr lang="sk-SK" smtClean="0"/>
              <a:t>27.3.22</a:t>
            </a:fld>
            <a:endParaRPr lang="en-GB"/>
          </a:p>
        </p:txBody>
      </p:sp>
      <p:sp>
        <p:nvSpPr>
          <p:cNvPr id="16" name="Slide Number Placeholder 15"/>
          <p:cNvSpPr>
            <a:spLocks noGrp="1"/>
          </p:cNvSpPr>
          <p:nvPr>
            <p:ph type="sldNum" sz="quarter" idx="11"/>
          </p:nvPr>
        </p:nvSpPr>
        <p:spPr/>
        <p:txBody>
          <a:bodyPr/>
          <a:lstStyle/>
          <a:p>
            <a:fld id="{FA6E8336-881F-4F52-AF42-3EE20DD441E2}" type="slidenum">
              <a:rPr lang="en-GB" smtClean="0"/>
              <a:pPr/>
              <a:t>‹#›</a:t>
            </a:fld>
            <a:endParaRPr lang="en-GB"/>
          </a:p>
        </p:txBody>
      </p:sp>
      <p:sp>
        <p:nvSpPr>
          <p:cNvPr id="17" name="Footer Placeholder 16"/>
          <p:cNvSpPr>
            <a:spLocks noGrp="1"/>
          </p:cNvSpPr>
          <p:nvPr>
            <p:ph type="ftr" sz="quarter" idx="12"/>
          </p:nvPr>
        </p:nvSpPr>
        <p:spPr/>
        <p:txBody>
          <a:bodyPr/>
          <a:lstStyle/>
          <a:p>
            <a:r>
              <a:rPr lang="en-GB"/>
              <a:t>rusnak.truni.sk</a:t>
            </a:r>
          </a:p>
        </p:txBody>
      </p:sp>
      <p:sp>
        <p:nvSpPr>
          <p:cNvPr id="18" name="Title 17"/>
          <p:cNvSpPr>
            <a:spLocks noGrp="1"/>
          </p:cNvSpPr>
          <p:nvPr>
            <p:ph type="title"/>
          </p:nvPr>
        </p:nvSpPr>
        <p:spPr/>
        <p:txBody>
          <a:bodyPr/>
          <a:lstStyle/>
          <a:p>
            <a:r>
              <a:rPr lang="sk-SK"/>
              <a:t>Kliknutím upravte štýl predlohy nadpisu</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343449" y="675755"/>
            <a:ext cx="7388966" cy="2808758"/>
          </a:xfrm>
          <a:effectLst>
            <a:outerShdw blurRad="152400" dist="317500" dir="5400000" sx="90000" sy="-19000" rotWithShape="0">
              <a:prstClr val="black">
                <a:alpha val="15000"/>
              </a:prstClr>
            </a:outerShdw>
          </a:effectLst>
        </p:spPr>
        <p:txBody>
          <a:bodyPr/>
          <a:lstStyle>
            <a:lvl1pPr marL="0" indent="0">
              <a:buNone/>
              <a:defRPr sz="3500"/>
            </a:lvl1pPr>
            <a:lvl2pPr marL="503926" indent="0">
              <a:buNone/>
              <a:defRPr sz="3100"/>
            </a:lvl2pPr>
            <a:lvl3pPr marL="1007852" indent="0">
              <a:buNone/>
              <a:defRPr sz="2600"/>
            </a:lvl3pPr>
            <a:lvl4pPr marL="1511778" indent="0">
              <a:buNone/>
              <a:defRPr sz="2200"/>
            </a:lvl4pPr>
            <a:lvl5pPr marL="2015703" indent="0">
              <a:buNone/>
              <a:defRPr sz="2200"/>
            </a:lvl5pPr>
            <a:lvl6pPr marL="2519629" indent="0">
              <a:buNone/>
              <a:defRPr sz="2200"/>
            </a:lvl6pPr>
            <a:lvl7pPr marL="3023555" indent="0">
              <a:buNone/>
              <a:defRPr sz="2200"/>
            </a:lvl7pPr>
            <a:lvl8pPr marL="3527481" indent="0">
              <a:buNone/>
              <a:defRPr sz="2200"/>
            </a:lvl8pPr>
            <a:lvl9pPr marL="4031407" indent="0">
              <a:buNone/>
              <a:defRPr sz="2200"/>
            </a:lvl9pPr>
          </a:lstStyle>
          <a:p>
            <a:r>
              <a:rPr lang="sk-SK"/>
              <a:t>Kliknutím na ikonu pridáte obrázok</a:t>
            </a:r>
            <a:endParaRPr lang="en-US"/>
          </a:p>
        </p:txBody>
      </p:sp>
      <p:sp>
        <p:nvSpPr>
          <p:cNvPr id="4" name="Text Placeholder 3"/>
          <p:cNvSpPr>
            <a:spLocks noGrp="1"/>
          </p:cNvSpPr>
          <p:nvPr>
            <p:ph type="body" sz="half" idx="2"/>
          </p:nvPr>
        </p:nvSpPr>
        <p:spPr>
          <a:xfrm>
            <a:off x="3022759" y="3807943"/>
            <a:ext cx="5541725" cy="794887"/>
          </a:xfrm>
        </p:spPr>
        <p:txBody>
          <a:bodyPr anchor="ctr">
            <a:normAutofit/>
          </a:bodyPr>
          <a:lstStyle>
            <a:lvl1pPr marL="0" indent="0">
              <a:buNone/>
              <a:defRPr sz="1800"/>
            </a:lvl1pPr>
            <a:lvl2pPr marL="503926" indent="0">
              <a:buNone/>
              <a:defRPr sz="1300"/>
            </a:lvl2pPr>
            <a:lvl3pPr marL="1007852" indent="0">
              <a:buNone/>
              <a:defRPr sz="1100"/>
            </a:lvl3pPr>
            <a:lvl4pPr marL="1511778" indent="0">
              <a:buNone/>
              <a:defRPr sz="1000"/>
            </a:lvl4pPr>
            <a:lvl5pPr marL="2015703" indent="0">
              <a:buNone/>
              <a:defRPr sz="1000"/>
            </a:lvl5pPr>
            <a:lvl6pPr marL="2519629" indent="0">
              <a:buNone/>
              <a:defRPr sz="1000"/>
            </a:lvl6pPr>
            <a:lvl7pPr marL="3023555" indent="0">
              <a:buNone/>
              <a:defRPr sz="1000"/>
            </a:lvl7pPr>
            <a:lvl8pPr marL="3527481" indent="0">
              <a:buNone/>
              <a:defRPr sz="1000"/>
            </a:lvl8pPr>
            <a:lvl9pPr marL="4031407" indent="0">
              <a:buNone/>
              <a:defRPr sz="1000"/>
            </a:lvl9pPr>
          </a:lstStyle>
          <a:p>
            <a:pPr lvl="0"/>
            <a:r>
              <a:rPr lang="sk-SK"/>
              <a:t>Kliknite sem a upravte štýly predlohy textu</a:t>
            </a:r>
          </a:p>
        </p:txBody>
      </p:sp>
      <p:sp>
        <p:nvSpPr>
          <p:cNvPr id="9" name="TextBox 8"/>
          <p:cNvSpPr txBox="1"/>
          <p:nvPr/>
        </p:nvSpPr>
        <p:spPr>
          <a:xfrm>
            <a:off x="2683538" y="3673864"/>
            <a:ext cx="503793" cy="1018228"/>
          </a:xfrm>
          <a:prstGeom prst="rect">
            <a:avLst/>
          </a:prstGeom>
          <a:noFill/>
        </p:spPr>
        <p:txBody>
          <a:bodyPr wrap="square" lIns="0" tIns="0" rIns="0" bIns="0" rtlCol="0" anchor="t" anchorCtr="0">
            <a:spAutoFit/>
          </a:bodyPr>
          <a:lstStyle/>
          <a:p>
            <a:r>
              <a:rPr lang="en-US" sz="6600" dirty="0">
                <a:effectLst>
                  <a:outerShdw blurRad="38100" dist="38100" dir="2700000" algn="tl">
                    <a:srgbClr val="000000">
                      <a:alpha val="43137"/>
                    </a:srgbClr>
                  </a:outerShdw>
                </a:effectLst>
                <a:latin typeface="+mn-lt"/>
              </a:rPr>
              <a:t>{</a:t>
            </a:r>
          </a:p>
        </p:txBody>
      </p:sp>
      <p:sp>
        <p:nvSpPr>
          <p:cNvPr id="11" name="Title 10"/>
          <p:cNvSpPr>
            <a:spLocks noGrp="1"/>
          </p:cNvSpPr>
          <p:nvPr>
            <p:ph type="title"/>
          </p:nvPr>
        </p:nvSpPr>
        <p:spPr/>
        <p:txBody>
          <a:bodyPr/>
          <a:lstStyle/>
          <a:p>
            <a:r>
              <a:rPr lang="sk-SK"/>
              <a:t>Kliknutím upravte štýl predlohy nadpisu</a:t>
            </a:r>
            <a:endParaRPr lang="en-US"/>
          </a:p>
        </p:txBody>
      </p:sp>
      <p:sp>
        <p:nvSpPr>
          <p:cNvPr id="13" name="Date Placeholder 12"/>
          <p:cNvSpPr>
            <a:spLocks noGrp="1"/>
          </p:cNvSpPr>
          <p:nvPr>
            <p:ph type="dt" sz="half" idx="10"/>
          </p:nvPr>
        </p:nvSpPr>
        <p:spPr/>
        <p:txBody>
          <a:bodyPr/>
          <a:lstStyle/>
          <a:p>
            <a:fld id="{C0FDDF72-FCDA-4F4A-B6C7-97ADF2E21946}" type="datetime1">
              <a:rPr lang="sk-SK" smtClean="0"/>
              <a:t>27.3.22</a:t>
            </a:fld>
            <a:endParaRPr lang="en-GB"/>
          </a:p>
        </p:txBody>
      </p:sp>
      <p:sp>
        <p:nvSpPr>
          <p:cNvPr id="14" name="Slide Number Placeholder 13"/>
          <p:cNvSpPr>
            <a:spLocks noGrp="1"/>
          </p:cNvSpPr>
          <p:nvPr>
            <p:ph type="sldNum" sz="quarter" idx="11"/>
          </p:nvPr>
        </p:nvSpPr>
        <p:spPr/>
        <p:txBody>
          <a:bodyPr/>
          <a:lstStyle/>
          <a:p>
            <a:fld id="{79175293-B81F-479D-8DFF-1D0DC9796D73}" type="slidenum">
              <a:rPr lang="en-GB" smtClean="0"/>
              <a:pPr/>
              <a:t>‹#›</a:t>
            </a:fld>
            <a:endParaRPr lang="en-GB"/>
          </a:p>
        </p:txBody>
      </p:sp>
      <p:sp>
        <p:nvSpPr>
          <p:cNvPr id="15" name="Footer Placeholder 14"/>
          <p:cNvSpPr>
            <a:spLocks noGrp="1"/>
          </p:cNvSpPr>
          <p:nvPr>
            <p:ph type="ftr" sz="quarter" idx="12"/>
          </p:nvPr>
        </p:nvSpPr>
        <p:spPr/>
        <p:txBody>
          <a:bodyPr/>
          <a:lstStyle/>
          <a:p>
            <a:r>
              <a:rPr lang="en-GB"/>
              <a:t>rusnak.truni.sk</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264152" y="0"/>
            <a:ext cx="10075863" cy="756285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00785" tIns="50393" rIns="100785" bIns="50393" rtlCol="0" anchor="ctr"/>
          <a:lstStyle/>
          <a:p>
            <a:pPr algn="ctr"/>
            <a:endParaRPr lang="en-US"/>
          </a:p>
        </p:txBody>
      </p:sp>
      <p:sp>
        <p:nvSpPr>
          <p:cNvPr id="8" name="Oval 7"/>
          <p:cNvSpPr/>
          <p:nvPr/>
        </p:nvSpPr>
        <p:spPr>
          <a:xfrm rot="19724275">
            <a:off x="1513166" y="1145169"/>
            <a:ext cx="7978510" cy="6293538"/>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85" tIns="50393" rIns="100785" bIns="50393" rtlCol="0" anchor="ctr"/>
          <a:lstStyle/>
          <a:p>
            <a:pPr algn="ctr"/>
            <a:endParaRPr lang="en-US"/>
          </a:p>
        </p:txBody>
      </p:sp>
      <p:sp>
        <p:nvSpPr>
          <p:cNvPr id="9" name="Oval 8"/>
          <p:cNvSpPr/>
          <p:nvPr/>
        </p:nvSpPr>
        <p:spPr>
          <a:xfrm rot="17656910">
            <a:off x="-304560" y="1287646"/>
            <a:ext cx="6107704" cy="4937062"/>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85" tIns="50393" rIns="100785" bIns="50393" rtlCol="0" anchor="ctr"/>
          <a:lstStyle/>
          <a:p>
            <a:pPr algn="ctr"/>
            <a:endParaRPr lang="en-US"/>
          </a:p>
        </p:txBody>
      </p:sp>
      <p:sp>
        <p:nvSpPr>
          <p:cNvPr id="10" name="Oval 9"/>
          <p:cNvSpPr/>
          <p:nvPr/>
        </p:nvSpPr>
        <p:spPr>
          <a:xfrm rot="19724275">
            <a:off x="3612011" y="128865"/>
            <a:ext cx="7139672" cy="5243440"/>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85" tIns="50393" rIns="100785" bIns="50393" rtlCol="0" anchor="ctr"/>
          <a:lstStyle/>
          <a:p>
            <a:pPr algn="ctr"/>
            <a:endParaRPr lang="en-US"/>
          </a:p>
        </p:txBody>
      </p:sp>
      <p:sp>
        <p:nvSpPr>
          <p:cNvPr id="2" name="Title Placeholder 1"/>
          <p:cNvSpPr>
            <a:spLocks noGrp="1"/>
          </p:cNvSpPr>
          <p:nvPr>
            <p:ph type="title"/>
          </p:nvPr>
        </p:nvSpPr>
        <p:spPr>
          <a:xfrm>
            <a:off x="856448" y="5378027"/>
            <a:ext cx="8312587" cy="1008380"/>
          </a:xfrm>
          <a:prstGeom prst="rect">
            <a:avLst/>
          </a:prstGeom>
        </p:spPr>
        <p:txBody>
          <a:bodyPr vert="horz" lIns="100785" tIns="50393" rIns="100785" bIns="50393" rtlCol="0" anchor="b">
            <a:noAutofit/>
          </a:bodyPr>
          <a:lstStyle/>
          <a:p>
            <a:r>
              <a:rPr lang="sk-SK"/>
              <a:t>Kliknutím upravte štýl predlohy nadpisu</a:t>
            </a:r>
            <a:endParaRPr lang="en-US" dirty="0"/>
          </a:p>
        </p:txBody>
      </p:sp>
      <p:sp>
        <p:nvSpPr>
          <p:cNvPr id="3" name="Text Placeholder 2"/>
          <p:cNvSpPr>
            <a:spLocks noGrp="1"/>
          </p:cNvSpPr>
          <p:nvPr>
            <p:ph type="body" idx="1"/>
          </p:nvPr>
        </p:nvSpPr>
        <p:spPr>
          <a:xfrm>
            <a:off x="2351035" y="756287"/>
            <a:ext cx="6717242" cy="4033519"/>
          </a:xfrm>
          <a:prstGeom prst="rect">
            <a:avLst/>
          </a:prstGeom>
        </p:spPr>
        <p:txBody>
          <a:bodyPr vert="horz" lIns="100785" tIns="50393" rIns="100785" bIns="50393" rtlCol="0" anchor="ctr">
            <a:normAutofit/>
          </a:bodyPr>
          <a:lstStyle/>
          <a:p>
            <a:pPr lvl="0"/>
            <a:r>
              <a:rPr lang="sk-SK"/>
              <a:t>Upraviť štýly predlohy textu
Druhá úroveň
Tretia úroveň
Štvrtá úroveň
Piata úroveň</a:t>
            </a:r>
            <a:endParaRPr lang="en-US" dirty="0"/>
          </a:p>
        </p:txBody>
      </p:sp>
      <p:sp>
        <p:nvSpPr>
          <p:cNvPr id="4" name="Date Placeholder 3"/>
          <p:cNvSpPr>
            <a:spLocks noGrp="1"/>
          </p:cNvSpPr>
          <p:nvPr>
            <p:ph type="dt" sz="half" idx="2"/>
          </p:nvPr>
        </p:nvSpPr>
        <p:spPr>
          <a:xfrm>
            <a:off x="8341096" y="6787309"/>
            <a:ext cx="811145" cy="402652"/>
          </a:xfrm>
          <a:prstGeom prst="rect">
            <a:avLst/>
          </a:prstGeom>
        </p:spPr>
        <p:txBody>
          <a:bodyPr vert="horz" lIns="100785" tIns="50393" rIns="100785" bIns="50393" rtlCol="0" anchor="t"/>
          <a:lstStyle>
            <a:lvl1pPr algn="r">
              <a:defRPr sz="1200">
                <a:solidFill>
                  <a:schemeClr val="tx1">
                    <a:alpha val="60000"/>
                  </a:schemeClr>
                </a:solidFill>
                <a:effectLst/>
              </a:defRPr>
            </a:lvl1pPr>
          </a:lstStyle>
          <a:p>
            <a:fld id="{E02B2E2F-7B2D-7245-9F97-ACCB47871CB3}" type="datetime1">
              <a:rPr lang="sk-SK" smtClean="0"/>
              <a:t>27.3.22</a:t>
            </a:fld>
            <a:endParaRPr lang="en-GB"/>
          </a:p>
        </p:txBody>
      </p:sp>
      <p:sp>
        <p:nvSpPr>
          <p:cNvPr id="5" name="Footer Placeholder 4"/>
          <p:cNvSpPr>
            <a:spLocks noGrp="1"/>
          </p:cNvSpPr>
          <p:nvPr>
            <p:ph type="ftr" sz="quarter" idx="3"/>
          </p:nvPr>
        </p:nvSpPr>
        <p:spPr>
          <a:xfrm>
            <a:off x="4998562" y="6787309"/>
            <a:ext cx="1256701" cy="402651"/>
          </a:xfrm>
          <a:prstGeom prst="rect">
            <a:avLst/>
          </a:prstGeom>
        </p:spPr>
        <p:txBody>
          <a:bodyPr vert="horz" lIns="100785" tIns="50393" rIns="100785" bIns="50393" rtlCol="0" anchor="t"/>
          <a:lstStyle>
            <a:lvl1pPr algn="l">
              <a:defRPr sz="1200">
                <a:solidFill>
                  <a:schemeClr val="tx1">
                    <a:alpha val="60000"/>
                  </a:schemeClr>
                </a:solidFill>
                <a:effectLst/>
              </a:defRPr>
            </a:lvl1pPr>
          </a:lstStyle>
          <a:p>
            <a:r>
              <a:rPr lang="en-GB"/>
              <a:t>rusnak.truni.sk</a:t>
            </a:r>
            <a:endParaRPr lang="en-GB" dirty="0"/>
          </a:p>
        </p:txBody>
      </p:sp>
      <p:sp>
        <p:nvSpPr>
          <p:cNvPr id="6" name="Slide Number Placeholder 5"/>
          <p:cNvSpPr>
            <a:spLocks noGrp="1"/>
          </p:cNvSpPr>
          <p:nvPr>
            <p:ph type="sldNum" sz="quarter" idx="4"/>
          </p:nvPr>
        </p:nvSpPr>
        <p:spPr>
          <a:xfrm>
            <a:off x="856449" y="6844216"/>
            <a:ext cx="822862" cy="345745"/>
          </a:xfrm>
          <a:prstGeom prst="rect">
            <a:avLst/>
          </a:prstGeom>
        </p:spPr>
        <p:txBody>
          <a:bodyPr vert="horz" lIns="100785" tIns="50393" rIns="100785" bIns="10079" rtlCol="0" anchor="b"/>
          <a:lstStyle>
            <a:lvl1pPr algn="l">
              <a:defRPr sz="1800">
                <a:solidFill>
                  <a:schemeClr val="tx1">
                    <a:alpha val="60000"/>
                  </a:schemeClr>
                </a:solidFill>
                <a:effectLst/>
              </a:defRPr>
            </a:lvl1pPr>
          </a:lstStyle>
          <a:p>
            <a:fld id="{097C3CC7-D778-443F-883F-F6921BFC0479}" type="slidenum">
              <a:rPr lang="en-GB" smtClean="0"/>
              <a:pPr/>
              <a:t>‹#›</a:t>
            </a:fld>
            <a:endParaRPr lang="en-GB"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1007852" rtl="0" eaLnBrk="1" latinLnBrk="0" hangingPunct="1">
        <a:spcBef>
          <a:spcPct val="0"/>
        </a:spcBef>
        <a:buNone/>
        <a:defRPr sz="5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2356" indent="-282198" algn="l" defTabSz="1007852" rtl="0" eaLnBrk="1" latinLnBrk="0" hangingPunct="1">
        <a:spcBef>
          <a:spcPct val="20000"/>
        </a:spcBef>
        <a:spcAft>
          <a:spcPts val="0"/>
        </a:spcAft>
        <a:buSzPct val="60000"/>
        <a:buFont typeface="Wingdings" pitchFamily="2" charset="2"/>
        <a:buChar char=""/>
        <a:defRPr sz="2300" kern="1200">
          <a:solidFill>
            <a:schemeClr val="tx1"/>
          </a:solidFill>
          <a:effectLst>
            <a:outerShdw blurRad="38100" dist="38100" dir="2700000" algn="tl">
              <a:srgbClr val="000000">
                <a:alpha val="43137"/>
              </a:srgbClr>
            </a:outerShdw>
          </a:effectLst>
          <a:latin typeface="+mn-lt"/>
          <a:ea typeface="+mn-ea"/>
          <a:cs typeface="+mn-cs"/>
        </a:defRPr>
      </a:lvl1pPr>
      <a:lvl2pPr marL="705496" indent="-282198" algn="l" defTabSz="1007852" rtl="0" eaLnBrk="1" latinLnBrk="0" hangingPunct="1">
        <a:spcBef>
          <a:spcPct val="20000"/>
        </a:spcBef>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2pPr>
      <a:lvl3pPr marL="1108637" indent="-282198" algn="l" defTabSz="1007852"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3pPr>
      <a:lvl4pPr marL="1511778" indent="-282198" algn="l" defTabSz="1007852" rtl="0" eaLnBrk="1" latinLnBrk="0" hangingPunct="1">
        <a:spcBef>
          <a:spcPct val="20000"/>
        </a:spcBef>
        <a:buSzPct val="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814133" indent="-282198" algn="l" defTabSz="1007852"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5pPr>
      <a:lvl6pPr marL="2166881" indent="-282198" algn="l" defTabSz="1007852" rtl="0" eaLnBrk="1" latinLnBrk="0" hangingPunct="1">
        <a:spcBef>
          <a:spcPct val="20000"/>
        </a:spcBef>
        <a:buSzPct val="60000"/>
        <a:buFont typeface="Wingdings" pitchFamily="2" charset="2"/>
        <a:buChar char=""/>
        <a:defRPr sz="15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469237" indent="-282198" algn="l" defTabSz="1007852" rtl="0" eaLnBrk="1" latinLnBrk="0" hangingPunct="1">
        <a:spcBef>
          <a:spcPct val="20000"/>
        </a:spcBef>
        <a:buSzPct val="60000"/>
        <a:buFont typeface="Wingdings" pitchFamily="2" charset="2"/>
        <a:buChar char=""/>
        <a:defRPr sz="15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771592" indent="-282198" algn="l" defTabSz="1007852" rtl="0" eaLnBrk="1" latinLnBrk="0" hangingPunct="1">
        <a:spcBef>
          <a:spcPct val="20000"/>
        </a:spcBef>
        <a:buSzPct val="60000"/>
        <a:buFont typeface="Wingdings" pitchFamily="2" charset="2"/>
        <a:buChar char=""/>
        <a:defRPr sz="15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3124340" indent="-282198" algn="l" defTabSz="1007852" rtl="0" eaLnBrk="1" latinLnBrk="0" hangingPunct="1">
        <a:spcBef>
          <a:spcPct val="20000"/>
        </a:spcBef>
        <a:buSzPct val="60000"/>
        <a:buFont typeface="Wingdings" pitchFamily="2" charset="2"/>
        <a:buChar char=""/>
        <a:defRPr sz="15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1007852" rtl="0" eaLnBrk="1" latinLnBrk="0" hangingPunct="1">
        <a:defRPr sz="2000" kern="1200">
          <a:solidFill>
            <a:schemeClr val="tx1"/>
          </a:solidFill>
          <a:latin typeface="+mn-lt"/>
          <a:ea typeface="+mn-ea"/>
          <a:cs typeface="+mn-cs"/>
        </a:defRPr>
      </a:lvl1pPr>
      <a:lvl2pPr marL="503926" algn="l" defTabSz="1007852" rtl="0" eaLnBrk="1" latinLnBrk="0" hangingPunct="1">
        <a:defRPr sz="2000" kern="1200">
          <a:solidFill>
            <a:schemeClr val="tx1"/>
          </a:solidFill>
          <a:latin typeface="+mn-lt"/>
          <a:ea typeface="+mn-ea"/>
          <a:cs typeface="+mn-cs"/>
        </a:defRPr>
      </a:lvl2pPr>
      <a:lvl3pPr marL="1007852" algn="l" defTabSz="1007852" rtl="0" eaLnBrk="1" latinLnBrk="0" hangingPunct="1">
        <a:defRPr sz="2000" kern="1200">
          <a:solidFill>
            <a:schemeClr val="tx1"/>
          </a:solidFill>
          <a:latin typeface="+mn-lt"/>
          <a:ea typeface="+mn-ea"/>
          <a:cs typeface="+mn-cs"/>
        </a:defRPr>
      </a:lvl3pPr>
      <a:lvl4pPr marL="1511778" algn="l" defTabSz="1007852" rtl="0" eaLnBrk="1" latinLnBrk="0" hangingPunct="1">
        <a:defRPr sz="2000" kern="1200">
          <a:solidFill>
            <a:schemeClr val="tx1"/>
          </a:solidFill>
          <a:latin typeface="+mn-lt"/>
          <a:ea typeface="+mn-ea"/>
          <a:cs typeface="+mn-cs"/>
        </a:defRPr>
      </a:lvl4pPr>
      <a:lvl5pPr marL="2015703" algn="l" defTabSz="1007852" rtl="0" eaLnBrk="1" latinLnBrk="0" hangingPunct="1">
        <a:defRPr sz="2000" kern="1200">
          <a:solidFill>
            <a:schemeClr val="tx1"/>
          </a:solidFill>
          <a:latin typeface="+mn-lt"/>
          <a:ea typeface="+mn-ea"/>
          <a:cs typeface="+mn-cs"/>
        </a:defRPr>
      </a:lvl5pPr>
      <a:lvl6pPr marL="2519629" algn="l" defTabSz="1007852" rtl="0" eaLnBrk="1" latinLnBrk="0" hangingPunct="1">
        <a:defRPr sz="2000" kern="1200">
          <a:solidFill>
            <a:schemeClr val="tx1"/>
          </a:solidFill>
          <a:latin typeface="+mn-lt"/>
          <a:ea typeface="+mn-ea"/>
          <a:cs typeface="+mn-cs"/>
        </a:defRPr>
      </a:lvl6pPr>
      <a:lvl7pPr marL="3023555" algn="l" defTabSz="1007852" rtl="0" eaLnBrk="1" latinLnBrk="0" hangingPunct="1">
        <a:defRPr sz="2000" kern="1200">
          <a:solidFill>
            <a:schemeClr val="tx1"/>
          </a:solidFill>
          <a:latin typeface="+mn-lt"/>
          <a:ea typeface="+mn-ea"/>
          <a:cs typeface="+mn-cs"/>
        </a:defRPr>
      </a:lvl7pPr>
      <a:lvl8pPr marL="3527481" algn="l" defTabSz="1007852" rtl="0" eaLnBrk="1" latinLnBrk="0" hangingPunct="1">
        <a:defRPr sz="2000" kern="1200">
          <a:solidFill>
            <a:schemeClr val="tx1"/>
          </a:solidFill>
          <a:latin typeface="+mn-lt"/>
          <a:ea typeface="+mn-ea"/>
          <a:cs typeface="+mn-cs"/>
        </a:defRPr>
      </a:lvl8pPr>
      <a:lvl9pPr marL="4031407" algn="l" defTabSz="1007852"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hyperlink" Target="https://bestpractice.bmj.com/info/us/toolkit/learn-ebm/appraising-2-armed-randomized-controlled-trial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ate Placeholder 1">
            <a:extLst>
              <a:ext uri="{FF2B5EF4-FFF2-40B4-BE49-F238E27FC236}">
                <a16:creationId xmlns:a16="http://schemas.microsoft.com/office/drawing/2014/main" id="{512EA68A-DBB8-6031-CBA3-2207EFE0AF71}"/>
              </a:ext>
            </a:extLst>
          </p:cNvPr>
          <p:cNvSpPr>
            <a:spLocks noGrp="1"/>
          </p:cNvSpPr>
          <p:nvPr>
            <p:ph type="dt" sz="half" idx="10"/>
          </p:nvPr>
        </p:nvSpPr>
        <p:spPr>
          <a:xfrm>
            <a:off x="8341096" y="6787309"/>
            <a:ext cx="811145" cy="402652"/>
          </a:xfrm>
        </p:spPr>
        <p:txBody>
          <a:bodyPr/>
          <a:lstStyle/>
          <a:p>
            <a:pPr>
              <a:spcAft>
                <a:spcPts val="600"/>
              </a:spcAft>
            </a:pPr>
            <a:fld id="{B1A60C47-DA0C-8449-A714-912745D9AA1F}" type="datetime1">
              <a:rPr lang="sk-SK" smtClean="0"/>
              <a:pPr>
                <a:spcAft>
                  <a:spcPts val="600"/>
                </a:spcAft>
              </a:pPr>
              <a:t>27.3.22</a:t>
            </a:fld>
            <a:endParaRPr lang="en-GB"/>
          </a:p>
        </p:txBody>
      </p:sp>
      <p:sp>
        <p:nvSpPr>
          <p:cNvPr id="14" name="Slide Number Placeholder 2">
            <a:extLst>
              <a:ext uri="{FF2B5EF4-FFF2-40B4-BE49-F238E27FC236}">
                <a16:creationId xmlns:a16="http://schemas.microsoft.com/office/drawing/2014/main" id="{CEC53C82-283C-0FE8-EF05-2F323AC128CF}"/>
              </a:ext>
            </a:extLst>
          </p:cNvPr>
          <p:cNvSpPr>
            <a:spLocks noGrp="1"/>
          </p:cNvSpPr>
          <p:nvPr>
            <p:ph type="sldNum" sz="quarter" idx="11"/>
          </p:nvPr>
        </p:nvSpPr>
        <p:spPr>
          <a:xfrm>
            <a:off x="856449" y="6844216"/>
            <a:ext cx="822862" cy="345745"/>
          </a:xfrm>
        </p:spPr>
        <p:txBody>
          <a:bodyPr/>
          <a:lstStyle/>
          <a:p>
            <a:pPr>
              <a:spcAft>
                <a:spcPts val="600"/>
              </a:spcAft>
            </a:pPr>
            <a:fld id="{5C6CE37E-CBC8-4448-B085-1F6586CB95B8}" type="slidenum">
              <a:rPr lang="en-GB" smtClean="0"/>
              <a:pPr>
                <a:spcAft>
                  <a:spcPts val="600"/>
                </a:spcAft>
              </a:pPr>
              <a:t>1</a:t>
            </a:fld>
            <a:endParaRPr lang="en-GB"/>
          </a:p>
        </p:txBody>
      </p:sp>
      <p:sp>
        <p:nvSpPr>
          <p:cNvPr id="16" name="Footer Placeholder 3">
            <a:extLst>
              <a:ext uri="{FF2B5EF4-FFF2-40B4-BE49-F238E27FC236}">
                <a16:creationId xmlns:a16="http://schemas.microsoft.com/office/drawing/2014/main" id="{140382D3-FAA8-7C14-6074-0D4F59BFAD77}"/>
              </a:ext>
            </a:extLst>
          </p:cNvPr>
          <p:cNvSpPr>
            <a:spLocks noGrp="1"/>
          </p:cNvSpPr>
          <p:nvPr>
            <p:ph type="ftr" sz="quarter" idx="12"/>
          </p:nvPr>
        </p:nvSpPr>
        <p:spPr>
          <a:xfrm>
            <a:off x="4998562" y="6787309"/>
            <a:ext cx="1256701" cy="402651"/>
          </a:xfrm>
        </p:spPr>
        <p:txBody>
          <a:bodyPr/>
          <a:lstStyle/>
          <a:p>
            <a:pPr>
              <a:spcAft>
                <a:spcPts val="600"/>
              </a:spcAft>
            </a:pPr>
            <a:r>
              <a:rPr lang="en-GB"/>
              <a:t>rusnak.truni.sk</a:t>
            </a:r>
          </a:p>
        </p:txBody>
      </p:sp>
      <p:sp>
        <p:nvSpPr>
          <p:cNvPr id="2" name="Title 1"/>
          <p:cNvSpPr>
            <a:spLocks noGrp="1"/>
          </p:cNvSpPr>
          <p:nvPr>
            <p:ph type="title"/>
          </p:nvPr>
        </p:nvSpPr>
        <p:spPr>
          <a:xfrm>
            <a:off x="856448" y="5378027"/>
            <a:ext cx="8312587" cy="1008380"/>
          </a:xfrm>
        </p:spPr>
        <p:txBody>
          <a:bodyPr anchor="b">
            <a:normAutofit/>
          </a:bodyPr>
          <a:lstStyle/>
          <a:p>
            <a:pPr>
              <a:lnSpc>
                <a:spcPct val="90000"/>
              </a:lnSpc>
            </a:pPr>
            <a:r>
              <a:rPr lang="sk-SK" sz="4600"/>
              <a:t>Ako formulovať odporúčania</a:t>
            </a:r>
          </a:p>
        </p:txBody>
      </p:sp>
      <p:sp>
        <p:nvSpPr>
          <p:cNvPr id="3" name="Subtitle 2"/>
          <p:cNvSpPr>
            <a:spLocks noGrp="1"/>
          </p:cNvSpPr>
          <p:nvPr>
            <p:ph sz="quarter" idx="13"/>
          </p:nvPr>
        </p:nvSpPr>
        <p:spPr>
          <a:xfrm>
            <a:off x="428978" y="726034"/>
            <a:ext cx="4955822" cy="3781425"/>
          </a:xfrm>
        </p:spPr>
        <p:txBody>
          <a:bodyPr anchor="ctr">
            <a:normAutofit/>
          </a:bodyPr>
          <a:lstStyle/>
          <a:p>
            <a:r>
              <a:rPr lang="sk-SK" dirty="0"/>
              <a:t>prof. MUDr. Martin Rusnák, </a:t>
            </a:r>
            <a:r>
              <a:rPr lang="sk-SK" dirty="0" err="1"/>
              <a:t>CSc</a:t>
            </a:r>
            <a:endParaRPr lang="sk-SK" dirty="0"/>
          </a:p>
          <a:p>
            <a:r>
              <a:rPr lang="sk-SK" dirty="0"/>
              <a:t>PhDr. Dominika </a:t>
            </a:r>
            <a:r>
              <a:rPr lang="sk-SK" dirty="0" err="1"/>
              <a:t>Plančíková</a:t>
            </a:r>
            <a:r>
              <a:rPr lang="sk-SK" dirty="0"/>
              <a:t>, </a:t>
            </a:r>
            <a:r>
              <a:rPr lang="sk-SK" dirty="0" err="1"/>
              <a:t>PhD</a:t>
            </a:r>
            <a:endParaRPr lang="sk-SK" dirty="0"/>
          </a:p>
          <a:p>
            <a:r>
              <a:rPr lang="sk-SK" dirty="0"/>
              <a:t>PhDr. Adriana </a:t>
            </a:r>
            <a:r>
              <a:rPr lang="sk-SK" dirty="0" err="1"/>
              <a:t>Plšková</a:t>
            </a:r>
            <a:endParaRPr lang="sk-SK" dirty="0"/>
          </a:p>
          <a:p>
            <a:endParaRPr lang="sk-SK" dirty="0"/>
          </a:p>
          <a:p>
            <a:r>
              <a:rPr lang="sk-SK" dirty="0"/>
              <a:t>Katedra verejného zdravotníctva </a:t>
            </a:r>
            <a:r>
              <a:rPr lang="sk-SK" dirty="0" err="1"/>
              <a:t>FZaSP</a:t>
            </a:r>
            <a:endParaRPr lang="sk-SK" dirty="0"/>
          </a:p>
        </p:txBody>
      </p:sp>
      <p:pic>
        <p:nvPicPr>
          <p:cNvPr id="7" name="Obrázok 6" descr="Obrázok, na ktorom je pózujúci&#10;&#10;Automaticky generovaný popis">
            <a:extLst>
              <a:ext uri="{FF2B5EF4-FFF2-40B4-BE49-F238E27FC236}">
                <a16:creationId xmlns:a16="http://schemas.microsoft.com/office/drawing/2014/main" id="{508307F2-4DAE-FC47-89B8-090D77734DB1}"/>
              </a:ext>
            </a:extLst>
          </p:cNvPr>
          <p:cNvPicPr>
            <a:picLocks noChangeAspect="1"/>
          </p:cNvPicPr>
          <p:nvPr/>
        </p:nvPicPr>
        <p:blipFill rotWithShape="1">
          <a:blip r:embed="rId2">
            <a:extLst>
              <a:ext uri="{28A0092B-C50C-407E-A947-70E740481C1C}">
                <a14:useLocalDpi xmlns:a14="http://schemas.microsoft.com/office/drawing/2010/main" val="0"/>
              </a:ext>
            </a:extLst>
          </a:blip>
          <a:srcRect r="-2" b="-1"/>
          <a:stretch/>
        </p:blipFill>
        <p:spPr>
          <a:xfrm>
            <a:off x="5541725" y="726034"/>
            <a:ext cx="3607159" cy="3784926"/>
          </a:xfrm>
          <a:prstGeom prst="rect">
            <a:avLst/>
          </a:prstGeom>
          <a:noFill/>
        </p:spPr>
      </p:pic>
    </p:spTree>
    <p:extLst>
      <p:ext uri="{BB962C8B-B14F-4D97-AF65-F5344CB8AC3E}">
        <p14:creationId xmlns:p14="http://schemas.microsoft.com/office/powerpoint/2010/main" val="2746099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objekt pre obsah 5">
            <a:extLst>
              <a:ext uri="{FF2B5EF4-FFF2-40B4-BE49-F238E27FC236}">
                <a16:creationId xmlns:a16="http://schemas.microsoft.com/office/drawing/2014/main" id="{F0216DFC-A0D7-4D33-BA39-47D936356B95}"/>
              </a:ext>
            </a:extLst>
          </p:cNvPr>
          <p:cNvSpPr>
            <a:spLocks noGrp="1"/>
          </p:cNvSpPr>
          <p:nvPr>
            <p:ph idx="1"/>
          </p:nvPr>
        </p:nvSpPr>
        <p:spPr>
          <a:xfrm>
            <a:off x="755689" y="758669"/>
            <a:ext cx="8312587" cy="4450990"/>
          </a:xfrm>
        </p:spPr>
        <p:txBody>
          <a:bodyPr>
            <a:normAutofit/>
          </a:bodyPr>
          <a:lstStyle/>
          <a:p>
            <a:pPr algn="just"/>
            <a:r>
              <a:rPr lang="sk-SK" dirty="0"/>
              <a:t>Systematické hodnotenia predstavujú štruktúrovaný vedecký prístup k prehľadu literatúry o </a:t>
            </a:r>
            <a:r>
              <a:rPr lang="sk-SK" dirty="0" err="1"/>
              <a:t>odbornách</a:t>
            </a:r>
            <a:r>
              <a:rPr lang="sk-SK" dirty="0"/>
              <a:t> štúdiách na základe výskumných otázok podľa požiadaviek PICO.</a:t>
            </a:r>
          </a:p>
          <a:p>
            <a:pPr algn="just"/>
            <a:endParaRPr lang="sk-SK" dirty="0"/>
          </a:p>
          <a:p>
            <a:pPr algn="just"/>
            <a:r>
              <a:rPr lang="sk-SK" dirty="0"/>
              <a:t>Ide o systematický prehľad s metaanalýzou.</a:t>
            </a:r>
          </a:p>
          <a:p>
            <a:pPr algn="just"/>
            <a:endParaRPr lang="sk-SK" dirty="0"/>
          </a:p>
          <a:p>
            <a:pPr algn="just"/>
            <a:endParaRPr lang="sk-SK" dirty="0"/>
          </a:p>
        </p:txBody>
      </p:sp>
      <p:sp>
        <p:nvSpPr>
          <p:cNvPr id="5" name="Nadpis 4">
            <a:extLst>
              <a:ext uri="{FF2B5EF4-FFF2-40B4-BE49-F238E27FC236}">
                <a16:creationId xmlns:a16="http://schemas.microsoft.com/office/drawing/2014/main" id="{FF33D865-317B-44F5-98E2-7A864A8F2480}"/>
              </a:ext>
            </a:extLst>
          </p:cNvPr>
          <p:cNvSpPr>
            <a:spLocks noGrp="1"/>
          </p:cNvSpPr>
          <p:nvPr>
            <p:ph type="title"/>
          </p:nvPr>
        </p:nvSpPr>
        <p:spPr/>
        <p:txBody>
          <a:bodyPr/>
          <a:lstStyle/>
          <a:p>
            <a:r>
              <a:rPr lang="sk-SK" dirty="0" err="1"/>
              <a:t>Meta</a:t>
            </a:r>
            <a:r>
              <a:rPr lang="sk-SK" dirty="0"/>
              <a:t> analýza</a:t>
            </a:r>
          </a:p>
        </p:txBody>
      </p:sp>
      <p:sp>
        <p:nvSpPr>
          <p:cNvPr id="3" name="Zástupný objekt pre číslo snímky 2">
            <a:extLst>
              <a:ext uri="{FF2B5EF4-FFF2-40B4-BE49-F238E27FC236}">
                <a16:creationId xmlns:a16="http://schemas.microsoft.com/office/drawing/2014/main" id="{11167826-0EE7-41A3-9AB4-B6EF24F49EA3}"/>
              </a:ext>
            </a:extLst>
          </p:cNvPr>
          <p:cNvSpPr>
            <a:spLocks noGrp="1"/>
          </p:cNvSpPr>
          <p:nvPr>
            <p:ph type="sldNum" sz="quarter" idx="11"/>
          </p:nvPr>
        </p:nvSpPr>
        <p:spPr/>
        <p:txBody>
          <a:bodyPr/>
          <a:lstStyle/>
          <a:p>
            <a:pPr>
              <a:defRPr/>
            </a:pPr>
            <a:fld id="{82EE1101-B00D-A64D-BB85-5AA21677B55F}" type="slidenum">
              <a:rPr lang="en-US" altLang="en-US" smtClean="0"/>
              <a:pPr>
                <a:defRPr/>
              </a:pPr>
              <a:t>10</a:t>
            </a:fld>
            <a:endParaRPr lang="en-US" altLang="en-US"/>
          </a:p>
        </p:txBody>
      </p:sp>
      <p:sp>
        <p:nvSpPr>
          <p:cNvPr id="4" name="Zástupný objekt pre pätu 3">
            <a:extLst>
              <a:ext uri="{FF2B5EF4-FFF2-40B4-BE49-F238E27FC236}">
                <a16:creationId xmlns:a16="http://schemas.microsoft.com/office/drawing/2014/main" id="{7C1057E9-66ED-4889-9189-5F00FDE73C3F}"/>
              </a:ext>
            </a:extLst>
          </p:cNvPr>
          <p:cNvSpPr>
            <a:spLocks noGrp="1"/>
          </p:cNvSpPr>
          <p:nvPr>
            <p:ph type="ftr" sz="quarter" idx="12"/>
          </p:nvPr>
        </p:nvSpPr>
        <p:spPr/>
        <p:txBody>
          <a:bodyPr/>
          <a:lstStyle/>
          <a:p>
            <a:pPr>
              <a:defRPr/>
            </a:pPr>
            <a:r>
              <a:rPr lang="en-US"/>
              <a:t>rusnakm@truni.sk</a:t>
            </a:r>
          </a:p>
        </p:txBody>
      </p:sp>
      <p:sp>
        <p:nvSpPr>
          <p:cNvPr id="2" name="Zástupný objekt pre dátum 1">
            <a:extLst>
              <a:ext uri="{FF2B5EF4-FFF2-40B4-BE49-F238E27FC236}">
                <a16:creationId xmlns:a16="http://schemas.microsoft.com/office/drawing/2014/main" id="{C23805AC-C74A-406C-8C8E-5D3B556615D1}"/>
              </a:ext>
            </a:extLst>
          </p:cNvPr>
          <p:cNvSpPr>
            <a:spLocks noGrp="1"/>
          </p:cNvSpPr>
          <p:nvPr>
            <p:ph type="dt" sz="half" idx="4294967295"/>
          </p:nvPr>
        </p:nvSpPr>
        <p:spPr>
          <a:xfrm>
            <a:off x="9264195" y="6784943"/>
            <a:ext cx="811667" cy="402335"/>
          </a:xfrm>
        </p:spPr>
        <p:txBody>
          <a:bodyPr/>
          <a:lstStyle/>
          <a:p>
            <a:pPr>
              <a:defRPr/>
            </a:pPr>
            <a:fld id="{42162315-D3DC-7646-A8C8-53B381FD15D4}" type="datetime1">
              <a:rPr lang="sk-SK" smtClean="0"/>
              <a:pPr>
                <a:defRPr/>
              </a:pPr>
              <a:t>27.3.22</a:t>
            </a:fld>
            <a:endParaRPr lang="en-US" dirty="0"/>
          </a:p>
        </p:txBody>
      </p:sp>
    </p:spTree>
    <p:extLst>
      <p:ext uri="{BB962C8B-B14F-4D97-AF65-F5344CB8AC3E}">
        <p14:creationId xmlns:p14="http://schemas.microsoft.com/office/powerpoint/2010/main" val="3003493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objekt pre obsah 5">
            <a:extLst>
              <a:ext uri="{FF2B5EF4-FFF2-40B4-BE49-F238E27FC236}">
                <a16:creationId xmlns:a16="http://schemas.microsoft.com/office/drawing/2014/main" id="{BBDB7B2D-9AB0-44BA-8075-AD69F3A18AC2}"/>
              </a:ext>
            </a:extLst>
          </p:cNvPr>
          <p:cNvSpPr>
            <a:spLocks noGrp="1"/>
          </p:cNvSpPr>
          <p:nvPr>
            <p:ph idx="1"/>
          </p:nvPr>
        </p:nvSpPr>
        <p:spPr>
          <a:xfrm>
            <a:off x="677912" y="491704"/>
            <a:ext cx="8669658" cy="5352725"/>
          </a:xfrm>
        </p:spPr>
        <p:txBody>
          <a:bodyPr>
            <a:normAutofit/>
          </a:bodyPr>
          <a:lstStyle/>
          <a:p>
            <a:pPr algn="just"/>
            <a:r>
              <a:rPr lang="sk-SK" dirty="0"/>
              <a:t>Metaanalýza zahŕňa priradenie „váhy“ každej zahrnutej štúdii na základe rôznych faktorov vrátane veľkosti vzorky, štandardnej chyby priemeru a pozorovaného rozptylu. </a:t>
            </a:r>
          </a:p>
          <a:p>
            <a:pPr algn="just"/>
            <a:endParaRPr lang="sk-SK" dirty="0"/>
          </a:p>
          <a:p>
            <a:pPr algn="just"/>
            <a:r>
              <a:rPr lang="sk-SK" dirty="0"/>
              <a:t>Váha priradená každej štúdii sa líši v závislosti od zvoleného modelu vygenerovať odhad spoločného účinku.</a:t>
            </a:r>
          </a:p>
          <a:p>
            <a:pPr algn="just"/>
            <a:endParaRPr lang="sk-SK" dirty="0"/>
          </a:p>
          <a:p>
            <a:pPr algn="just"/>
            <a:r>
              <a:rPr lang="sk-SK" dirty="0"/>
              <a:t>Posúdenie účinku klinickej a štatistickej heterogenity výsledkov štúdií zaradených do systematického prehľade je rozhodujúci pre výber modelu pre metaanalýzu.</a:t>
            </a:r>
          </a:p>
          <a:p>
            <a:pPr algn="just"/>
            <a:endParaRPr lang="sk-SK" dirty="0"/>
          </a:p>
          <a:p>
            <a:pPr algn="just"/>
            <a:r>
              <a:rPr lang="sk-SK" dirty="0"/>
              <a:t> Výber modelu ovplyvňuje výsledky súhrnného odhadu. </a:t>
            </a:r>
          </a:p>
        </p:txBody>
      </p:sp>
      <p:sp>
        <p:nvSpPr>
          <p:cNvPr id="5" name="Nadpis 4">
            <a:extLst>
              <a:ext uri="{FF2B5EF4-FFF2-40B4-BE49-F238E27FC236}">
                <a16:creationId xmlns:a16="http://schemas.microsoft.com/office/drawing/2014/main" id="{CDB62B94-3EC8-4706-89F1-AE19F594910E}"/>
              </a:ext>
            </a:extLst>
          </p:cNvPr>
          <p:cNvSpPr>
            <a:spLocks noGrp="1"/>
          </p:cNvSpPr>
          <p:nvPr>
            <p:ph type="title"/>
          </p:nvPr>
        </p:nvSpPr>
        <p:spPr/>
        <p:txBody>
          <a:bodyPr/>
          <a:lstStyle/>
          <a:p>
            <a:r>
              <a:rPr lang="sk-SK" sz="3526" b="1" dirty="0"/>
              <a:t>Modely pre metaanalýzu</a:t>
            </a:r>
          </a:p>
        </p:txBody>
      </p:sp>
      <p:sp>
        <p:nvSpPr>
          <p:cNvPr id="3" name="Zástupný objekt pre číslo snímky 2">
            <a:extLst>
              <a:ext uri="{FF2B5EF4-FFF2-40B4-BE49-F238E27FC236}">
                <a16:creationId xmlns:a16="http://schemas.microsoft.com/office/drawing/2014/main" id="{6CBCD4C8-549A-438D-B9AB-C5C021E7D06F}"/>
              </a:ext>
            </a:extLst>
          </p:cNvPr>
          <p:cNvSpPr>
            <a:spLocks noGrp="1"/>
          </p:cNvSpPr>
          <p:nvPr>
            <p:ph type="sldNum" sz="quarter" idx="11"/>
          </p:nvPr>
        </p:nvSpPr>
        <p:spPr/>
        <p:txBody>
          <a:bodyPr/>
          <a:lstStyle/>
          <a:p>
            <a:pPr>
              <a:defRPr/>
            </a:pPr>
            <a:fld id="{82EE1101-B00D-A64D-BB85-5AA21677B55F}" type="slidenum">
              <a:rPr lang="en-US" altLang="en-US" smtClean="0"/>
              <a:pPr>
                <a:defRPr/>
              </a:pPr>
              <a:t>11</a:t>
            </a:fld>
            <a:endParaRPr lang="en-US" altLang="en-US"/>
          </a:p>
        </p:txBody>
      </p:sp>
      <p:sp>
        <p:nvSpPr>
          <p:cNvPr id="4" name="Zástupný objekt pre pätu 3">
            <a:extLst>
              <a:ext uri="{FF2B5EF4-FFF2-40B4-BE49-F238E27FC236}">
                <a16:creationId xmlns:a16="http://schemas.microsoft.com/office/drawing/2014/main" id="{8B98E4AD-F8FD-412F-97D5-D316CC0FD660}"/>
              </a:ext>
            </a:extLst>
          </p:cNvPr>
          <p:cNvSpPr>
            <a:spLocks noGrp="1"/>
          </p:cNvSpPr>
          <p:nvPr>
            <p:ph type="ftr" sz="quarter" idx="12"/>
          </p:nvPr>
        </p:nvSpPr>
        <p:spPr/>
        <p:txBody>
          <a:bodyPr/>
          <a:lstStyle/>
          <a:p>
            <a:pPr>
              <a:defRPr/>
            </a:pPr>
            <a:r>
              <a:rPr lang="en-US"/>
              <a:t>rusnakm@truni.sk</a:t>
            </a:r>
          </a:p>
        </p:txBody>
      </p:sp>
      <p:sp>
        <p:nvSpPr>
          <p:cNvPr id="2" name="Zástupný objekt pre dátum 1">
            <a:extLst>
              <a:ext uri="{FF2B5EF4-FFF2-40B4-BE49-F238E27FC236}">
                <a16:creationId xmlns:a16="http://schemas.microsoft.com/office/drawing/2014/main" id="{1D147FEA-5D5A-4422-8841-AA27569CA84A}"/>
              </a:ext>
            </a:extLst>
          </p:cNvPr>
          <p:cNvSpPr>
            <a:spLocks noGrp="1"/>
          </p:cNvSpPr>
          <p:nvPr>
            <p:ph type="dt" sz="half" idx="4294967295"/>
          </p:nvPr>
        </p:nvSpPr>
        <p:spPr>
          <a:xfrm>
            <a:off x="9264195" y="6784943"/>
            <a:ext cx="811667" cy="402335"/>
          </a:xfrm>
        </p:spPr>
        <p:txBody>
          <a:bodyPr/>
          <a:lstStyle/>
          <a:p>
            <a:pPr>
              <a:defRPr/>
            </a:pPr>
            <a:fld id="{42162315-D3DC-7646-A8C8-53B381FD15D4}" type="datetime1">
              <a:rPr lang="sk-SK" smtClean="0"/>
              <a:pPr>
                <a:defRPr/>
              </a:pPr>
              <a:t>27.3.22</a:t>
            </a:fld>
            <a:endParaRPr lang="en-US" dirty="0"/>
          </a:p>
        </p:txBody>
      </p:sp>
    </p:spTree>
    <p:extLst>
      <p:ext uri="{BB962C8B-B14F-4D97-AF65-F5344CB8AC3E}">
        <p14:creationId xmlns:p14="http://schemas.microsoft.com/office/powerpoint/2010/main" val="2019605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objekt pre číslo snímky 3">
            <a:extLst>
              <a:ext uri="{FF2B5EF4-FFF2-40B4-BE49-F238E27FC236}">
                <a16:creationId xmlns:a16="http://schemas.microsoft.com/office/drawing/2014/main" id="{7CD93E3A-4F37-43D9-A73B-72BCDE059F21}"/>
              </a:ext>
            </a:extLst>
          </p:cNvPr>
          <p:cNvSpPr>
            <a:spLocks noGrp="1"/>
          </p:cNvSpPr>
          <p:nvPr>
            <p:ph type="sldNum" sz="quarter" idx="11"/>
          </p:nvPr>
        </p:nvSpPr>
        <p:spPr/>
        <p:txBody>
          <a:bodyPr/>
          <a:lstStyle/>
          <a:p>
            <a:pPr>
              <a:defRPr/>
            </a:pPr>
            <a:fld id="{8DA5206A-0890-804C-A5DA-47E1C3D02E95}" type="slidenum">
              <a:rPr lang="en-US" altLang="en-US" smtClean="0"/>
              <a:pPr>
                <a:defRPr/>
              </a:pPr>
              <a:t>12</a:t>
            </a:fld>
            <a:endParaRPr lang="en-US" altLang="en-US"/>
          </a:p>
        </p:txBody>
      </p:sp>
      <p:sp>
        <p:nvSpPr>
          <p:cNvPr id="5" name="Zástupný objekt pre pätu 4">
            <a:extLst>
              <a:ext uri="{FF2B5EF4-FFF2-40B4-BE49-F238E27FC236}">
                <a16:creationId xmlns:a16="http://schemas.microsoft.com/office/drawing/2014/main" id="{2D85CD95-F69F-49E7-9770-1B41BCAE564E}"/>
              </a:ext>
            </a:extLst>
          </p:cNvPr>
          <p:cNvSpPr>
            <a:spLocks noGrp="1"/>
          </p:cNvSpPr>
          <p:nvPr>
            <p:ph type="ftr" sz="quarter" idx="12"/>
          </p:nvPr>
        </p:nvSpPr>
        <p:spPr/>
        <p:txBody>
          <a:bodyPr/>
          <a:lstStyle/>
          <a:p>
            <a:pPr>
              <a:defRPr/>
            </a:pPr>
            <a:r>
              <a:rPr lang="en-US"/>
              <a:t>rusnakm@truni.sk</a:t>
            </a:r>
          </a:p>
        </p:txBody>
      </p:sp>
      <p:sp>
        <p:nvSpPr>
          <p:cNvPr id="6" name="Nadpis 5">
            <a:extLst>
              <a:ext uri="{FF2B5EF4-FFF2-40B4-BE49-F238E27FC236}">
                <a16:creationId xmlns:a16="http://schemas.microsoft.com/office/drawing/2014/main" id="{E57CD83A-DF10-4161-AAA8-9DFFBBB10549}"/>
              </a:ext>
            </a:extLst>
          </p:cNvPr>
          <p:cNvSpPr>
            <a:spLocks noGrp="1"/>
          </p:cNvSpPr>
          <p:nvPr>
            <p:ph type="title"/>
          </p:nvPr>
        </p:nvSpPr>
        <p:spPr/>
        <p:txBody>
          <a:bodyPr/>
          <a:lstStyle/>
          <a:p>
            <a:r>
              <a:rPr lang="sk-SK" sz="5289" b="1" dirty="0"/>
              <a:t>Modely pre metaanalýzu</a:t>
            </a:r>
            <a:endParaRPr lang="sk-SK" sz="5289" dirty="0"/>
          </a:p>
        </p:txBody>
      </p:sp>
      <p:sp>
        <p:nvSpPr>
          <p:cNvPr id="7" name="Zástupný objekt pre obsah 6">
            <a:extLst>
              <a:ext uri="{FF2B5EF4-FFF2-40B4-BE49-F238E27FC236}">
                <a16:creationId xmlns:a16="http://schemas.microsoft.com/office/drawing/2014/main" id="{6463C85A-F132-4B2C-BC36-268134F5A5A8}"/>
              </a:ext>
            </a:extLst>
          </p:cNvPr>
          <p:cNvSpPr>
            <a:spLocks noGrp="1"/>
          </p:cNvSpPr>
          <p:nvPr>
            <p:ph sz="quarter" idx="13"/>
          </p:nvPr>
        </p:nvSpPr>
        <p:spPr>
          <a:xfrm>
            <a:off x="753231" y="728439"/>
            <a:ext cx="4335081" cy="4719258"/>
          </a:xfrm>
        </p:spPr>
        <p:txBody>
          <a:bodyPr>
            <a:normAutofit fontScale="92500"/>
          </a:bodyPr>
          <a:lstStyle/>
          <a:p>
            <a:r>
              <a:rPr lang="sk-SK" b="1" dirty="0"/>
              <a:t>Model náhodných účinkov</a:t>
            </a:r>
          </a:p>
          <a:p>
            <a:endParaRPr lang="sk-SK" dirty="0"/>
          </a:p>
          <a:p>
            <a:r>
              <a:rPr lang="sk-SK" dirty="0"/>
              <a:t>Skutočná veľkosť efekt je rozdielna pre všetky štúdie</a:t>
            </a:r>
          </a:p>
          <a:p>
            <a:r>
              <a:rPr lang="sk-SK" dirty="0"/>
              <a:t>Väčšie štúdie majú priradené nižšie „váhy“</a:t>
            </a:r>
          </a:p>
          <a:p>
            <a:r>
              <a:rPr lang="sk-SK" dirty="0"/>
              <a:t>Testy zahŕňajú priemerný účinok z pozorovaných účinkov</a:t>
            </a:r>
          </a:p>
          <a:p>
            <a:r>
              <a:rPr lang="sk-SK" dirty="0"/>
              <a:t>Zahrnuté štúdie sú heterogénne</a:t>
            </a:r>
          </a:p>
          <a:p>
            <a:r>
              <a:rPr lang="sk-SK" dirty="0" err="1"/>
              <a:t>DerSimonian</a:t>
            </a:r>
            <a:r>
              <a:rPr lang="sk-SK" dirty="0"/>
              <a:t> a </a:t>
            </a:r>
            <a:r>
              <a:rPr lang="sk-SK" dirty="0" err="1"/>
              <a:t>Laird</a:t>
            </a:r>
            <a:r>
              <a:rPr lang="sk-SK" dirty="0"/>
              <a:t> </a:t>
            </a:r>
            <a:r>
              <a:rPr lang="sk-SK" dirty="0" err="1"/>
              <a:t>inverznevariačná</a:t>
            </a:r>
            <a:r>
              <a:rPr lang="sk-SK" dirty="0"/>
              <a:t> metóda</a:t>
            </a:r>
          </a:p>
          <a:p>
            <a:r>
              <a:rPr lang="sk-SK" dirty="0" err="1"/>
              <a:t>Konfidenčné</a:t>
            </a:r>
            <a:r>
              <a:rPr lang="sk-SK" dirty="0"/>
              <a:t> intervaly sú zvyčajne široké</a:t>
            </a:r>
          </a:p>
        </p:txBody>
      </p:sp>
      <p:sp>
        <p:nvSpPr>
          <p:cNvPr id="8" name="Zástupný objekt pre obsah 7">
            <a:extLst>
              <a:ext uri="{FF2B5EF4-FFF2-40B4-BE49-F238E27FC236}">
                <a16:creationId xmlns:a16="http://schemas.microsoft.com/office/drawing/2014/main" id="{A9D9AE93-A1B2-45B3-BDC4-299FC14A3F98}"/>
              </a:ext>
            </a:extLst>
          </p:cNvPr>
          <p:cNvSpPr>
            <a:spLocks noGrp="1"/>
          </p:cNvSpPr>
          <p:nvPr>
            <p:ph sz="quarter" idx="14"/>
          </p:nvPr>
        </p:nvSpPr>
        <p:spPr>
          <a:xfrm>
            <a:off x="5541725" y="728438"/>
            <a:ext cx="4098292" cy="4877952"/>
          </a:xfrm>
        </p:spPr>
        <p:txBody>
          <a:bodyPr>
            <a:normAutofit fontScale="92500" lnSpcReduction="10000"/>
          </a:bodyPr>
          <a:lstStyle/>
          <a:p>
            <a:pPr algn="just"/>
            <a:r>
              <a:rPr lang="sk-SK" b="1" dirty="0"/>
              <a:t>Model fixných účinkov</a:t>
            </a:r>
          </a:p>
          <a:p>
            <a:pPr algn="just"/>
            <a:endParaRPr lang="sk-SK" b="1" dirty="0"/>
          </a:p>
          <a:p>
            <a:pPr algn="just"/>
            <a:r>
              <a:rPr lang="sk-SK" dirty="0"/>
              <a:t>Skutočná veľkosť efektu je rovnaká pre všetky štúdie</a:t>
            </a:r>
          </a:p>
          <a:p>
            <a:pPr algn="just"/>
            <a:r>
              <a:rPr lang="sk-SK" dirty="0"/>
              <a:t>Väčšie štúdie sú priradené vyššie „váhy“</a:t>
            </a:r>
          </a:p>
          <a:p>
            <a:pPr algn="just"/>
            <a:r>
              <a:rPr lang="sk-SK" dirty="0"/>
              <a:t>Testy zahŕňajú presné výsledky z pozorovaných výsledkov</a:t>
            </a:r>
          </a:p>
          <a:p>
            <a:pPr algn="just"/>
            <a:r>
              <a:rPr lang="sk-SK" dirty="0"/>
              <a:t>Zahrnuté štúdie sú homogénne</a:t>
            </a:r>
          </a:p>
          <a:p>
            <a:pPr algn="just"/>
            <a:r>
              <a:rPr lang="sk-SK" dirty="0" err="1"/>
              <a:t>Mantel-Haenszel</a:t>
            </a:r>
            <a:r>
              <a:rPr lang="sk-SK" dirty="0"/>
              <a:t>, </a:t>
            </a:r>
            <a:r>
              <a:rPr lang="sk-SK" dirty="0" err="1"/>
              <a:t>Peto</a:t>
            </a:r>
            <a:r>
              <a:rPr lang="sk-SK" dirty="0"/>
              <a:t> alebo </a:t>
            </a:r>
            <a:r>
              <a:rPr lang="sk-SK" dirty="0" err="1"/>
              <a:t>inverznývariačná</a:t>
            </a:r>
            <a:r>
              <a:rPr lang="sk-SK" dirty="0"/>
              <a:t> metóda</a:t>
            </a:r>
          </a:p>
          <a:p>
            <a:pPr algn="just"/>
            <a:r>
              <a:rPr lang="sk-SK" dirty="0" err="1"/>
              <a:t>Konfidenčné</a:t>
            </a:r>
            <a:r>
              <a:rPr lang="sk-SK" dirty="0"/>
              <a:t> intervaly sú zvyčajne tesné</a:t>
            </a:r>
          </a:p>
        </p:txBody>
      </p:sp>
    </p:spTree>
    <p:extLst>
      <p:ext uri="{BB962C8B-B14F-4D97-AF65-F5344CB8AC3E}">
        <p14:creationId xmlns:p14="http://schemas.microsoft.com/office/powerpoint/2010/main" val="2675815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objekt pre obsah 5">
            <a:extLst>
              <a:ext uri="{FF2B5EF4-FFF2-40B4-BE49-F238E27FC236}">
                <a16:creationId xmlns:a16="http://schemas.microsoft.com/office/drawing/2014/main" id="{3CA06EFD-6F04-4390-80D3-2ACC26869090}"/>
              </a:ext>
            </a:extLst>
          </p:cNvPr>
          <p:cNvSpPr>
            <a:spLocks noGrp="1"/>
          </p:cNvSpPr>
          <p:nvPr>
            <p:ph idx="1"/>
          </p:nvPr>
        </p:nvSpPr>
        <p:spPr>
          <a:xfrm>
            <a:off x="832576" y="2976"/>
            <a:ext cx="8807441" cy="6396877"/>
          </a:xfrm>
        </p:spPr>
        <p:txBody>
          <a:bodyPr>
            <a:normAutofit fontScale="62500" lnSpcReduction="20000"/>
          </a:bodyPr>
          <a:lstStyle/>
          <a:p>
            <a:pPr algn="just">
              <a:lnSpc>
                <a:spcPct val="170000"/>
              </a:lnSpc>
            </a:pPr>
            <a:r>
              <a:rPr lang="en-US" dirty="0" err="1">
                <a:effectLst/>
                <a:latin typeface="Times New Roman" panose="02020603050405020304" pitchFamily="18" charset="0"/>
              </a:rPr>
              <a:t>Výskumníci</a:t>
            </a:r>
            <a:r>
              <a:rPr lang="en-US" dirty="0">
                <a:effectLst/>
                <a:latin typeface="Times New Roman" panose="02020603050405020304" pitchFamily="18" charset="0"/>
              </a:rPr>
              <a:t> </a:t>
            </a:r>
            <a:r>
              <a:rPr lang="en-US" dirty="0" err="1">
                <a:effectLst/>
                <a:latin typeface="Times New Roman" panose="02020603050405020304" pitchFamily="18" charset="0"/>
              </a:rPr>
              <a:t>hodnotili</a:t>
            </a:r>
            <a:r>
              <a:rPr lang="en-US" dirty="0">
                <a:effectLst/>
                <a:latin typeface="Times New Roman" panose="02020603050405020304" pitchFamily="18" charset="0"/>
              </a:rPr>
              <a:t> </a:t>
            </a:r>
            <a:r>
              <a:rPr lang="en-US" dirty="0" err="1">
                <a:effectLst/>
                <a:latin typeface="Times New Roman" panose="02020603050405020304" pitchFamily="18" charset="0"/>
              </a:rPr>
              <a:t>riziko</a:t>
            </a:r>
            <a:r>
              <a:rPr lang="en-US" dirty="0">
                <a:effectLst/>
                <a:latin typeface="Times New Roman" panose="02020603050405020304" pitchFamily="18" charset="0"/>
              </a:rPr>
              <a:t> </a:t>
            </a:r>
            <a:r>
              <a:rPr lang="en-US" dirty="0" err="1">
                <a:effectLst/>
                <a:latin typeface="Times New Roman" panose="02020603050405020304" pitchFamily="18" charset="0"/>
              </a:rPr>
              <a:t>prijatia</a:t>
            </a:r>
            <a:r>
              <a:rPr lang="en-US" dirty="0">
                <a:effectLst/>
                <a:latin typeface="Times New Roman" panose="02020603050405020304" pitchFamily="18" charset="0"/>
              </a:rPr>
              <a:t> </a:t>
            </a:r>
            <a:r>
              <a:rPr lang="en-US" dirty="0" err="1">
                <a:effectLst/>
                <a:latin typeface="Times New Roman" panose="02020603050405020304" pitchFamily="18" charset="0"/>
              </a:rPr>
              <a:t>na</a:t>
            </a:r>
            <a:r>
              <a:rPr lang="en-US" dirty="0">
                <a:effectLst/>
                <a:latin typeface="Times New Roman" panose="02020603050405020304" pitchFamily="18" charset="0"/>
              </a:rPr>
              <a:t> </a:t>
            </a:r>
            <a:r>
              <a:rPr lang="en-US" dirty="0" err="1">
                <a:effectLst/>
                <a:latin typeface="Times New Roman" panose="02020603050405020304" pitchFamily="18" charset="0"/>
              </a:rPr>
              <a:t>novorodeneckú</a:t>
            </a:r>
            <a:r>
              <a:rPr lang="en-US" dirty="0">
                <a:effectLst/>
                <a:latin typeface="Times New Roman" panose="02020603050405020304" pitchFamily="18" charset="0"/>
              </a:rPr>
              <a:t> </a:t>
            </a:r>
            <a:r>
              <a:rPr lang="en-US" dirty="0" err="1">
                <a:effectLst/>
                <a:latin typeface="Times New Roman" panose="02020603050405020304" pitchFamily="18" charset="0"/>
              </a:rPr>
              <a:t>jednotku</a:t>
            </a:r>
            <a:r>
              <a:rPr lang="en-US" dirty="0">
                <a:effectLst/>
                <a:latin typeface="Times New Roman" panose="02020603050405020304" pitchFamily="18" charset="0"/>
              </a:rPr>
              <a:t> </a:t>
            </a:r>
            <a:r>
              <a:rPr lang="en-US" dirty="0" err="1">
                <a:effectLst/>
                <a:latin typeface="Times New Roman" panose="02020603050405020304" pitchFamily="18" charset="0"/>
              </a:rPr>
              <a:t>intenzívnej</a:t>
            </a:r>
            <a:r>
              <a:rPr lang="en-US" dirty="0">
                <a:effectLst/>
                <a:latin typeface="Times New Roman" panose="02020603050405020304" pitchFamily="18" charset="0"/>
              </a:rPr>
              <a:t> </a:t>
            </a:r>
            <a:r>
              <a:rPr lang="en-US" dirty="0" err="1">
                <a:effectLst/>
                <a:latin typeface="Times New Roman" panose="02020603050405020304" pitchFamily="18" charset="0"/>
              </a:rPr>
              <a:t>starostlivosti</a:t>
            </a:r>
            <a:r>
              <a:rPr lang="en-US" dirty="0">
                <a:effectLst/>
                <a:latin typeface="Times New Roman" panose="02020603050405020304" pitchFamily="18" charset="0"/>
              </a:rPr>
              <a:t> </a:t>
            </a:r>
            <a:r>
              <a:rPr lang="en-US" dirty="0" err="1">
                <a:effectLst/>
                <a:latin typeface="Times New Roman" panose="02020603050405020304" pitchFamily="18" charset="0"/>
              </a:rPr>
              <a:t>dojčiat</a:t>
            </a:r>
            <a:r>
              <a:rPr lang="en-US" dirty="0">
                <a:effectLst/>
                <a:latin typeface="Times New Roman" panose="02020603050405020304" pitchFamily="18" charset="0"/>
              </a:rPr>
              <a:t> </a:t>
            </a:r>
            <a:r>
              <a:rPr lang="en-US" dirty="0" err="1">
                <a:effectLst/>
                <a:latin typeface="Times New Roman" panose="02020603050405020304" pitchFamily="18" charset="0"/>
              </a:rPr>
              <a:t>narodených</a:t>
            </a:r>
            <a:r>
              <a:rPr lang="en-US" dirty="0">
                <a:effectLst/>
                <a:latin typeface="Times New Roman" panose="02020603050405020304" pitchFamily="18" charset="0"/>
              </a:rPr>
              <a:t> </a:t>
            </a:r>
            <a:r>
              <a:rPr lang="en-US" dirty="0" err="1">
                <a:effectLst/>
                <a:latin typeface="Times New Roman" panose="02020603050405020304" pitchFamily="18" charset="0"/>
              </a:rPr>
              <a:t>elektívnym</a:t>
            </a:r>
            <a:r>
              <a:rPr lang="en-US" dirty="0">
                <a:effectLst/>
                <a:latin typeface="Times New Roman" panose="02020603050405020304" pitchFamily="18" charset="0"/>
              </a:rPr>
              <a:t> </a:t>
            </a:r>
            <a:r>
              <a:rPr lang="en-US" dirty="0" err="1">
                <a:effectLst/>
                <a:latin typeface="Times New Roman" panose="02020603050405020304" pitchFamily="18" charset="0"/>
              </a:rPr>
              <a:t>cisárskym</a:t>
            </a:r>
            <a:r>
              <a:rPr lang="en-US" dirty="0">
                <a:effectLst/>
                <a:latin typeface="Times New Roman" panose="02020603050405020304" pitchFamily="18" charset="0"/>
              </a:rPr>
              <a:t> </a:t>
            </a:r>
            <a:r>
              <a:rPr lang="en-US" dirty="0" err="1">
                <a:effectLst/>
                <a:latin typeface="Times New Roman" panose="02020603050405020304" pitchFamily="18" charset="0"/>
              </a:rPr>
              <a:t>rezom</a:t>
            </a:r>
            <a:r>
              <a:rPr lang="en-US" dirty="0">
                <a:effectLst/>
                <a:latin typeface="Times New Roman" panose="02020603050405020304" pitchFamily="18" charset="0"/>
              </a:rPr>
              <a:t> po </a:t>
            </a:r>
            <a:r>
              <a:rPr lang="en-US" dirty="0" err="1">
                <a:effectLst/>
                <a:latin typeface="Times New Roman" panose="02020603050405020304" pitchFamily="18" charset="0"/>
              </a:rPr>
              <a:t>prenatálnej</a:t>
            </a:r>
            <a:r>
              <a:rPr lang="en-US" dirty="0">
                <a:effectLst/>
                <a:latin typeface="Times New Roman" panose="02020603050405020304" pitchFamily="18" charset="0"/>
              </a:rPr>
              <a:t> </a:t>
            </a:r>
            <a:r>
              <a:rPr lang="en-US" dirty="0" err="1">
                <a:effectLst/>
                <a:latin typeface="Times New Roman" panose="02020603050405020304" pitchFamily="18" charset="0"/>
              </a:rPr>
              <a:t>expozícii</a:t>
            </a:r>
            <a:r>
              <a:rPr lang="en-US" dirty="0">
                <a:effectLst/>
                <a:latin typeface="Times New Roman" panose="02020603050405020304" pitchFamily="18" charset="0"/>
              </a:rPr>
              <a:t> </a:t>
            </a:r>
            <a:r>
              <a:rPr lang="en-US" dirty="0" err="1">
                <a:effectLst/>
                <a:latin typeface="Times New Roman" panose="02020603050405020304" pitchFamily="18" charset="0"/>
              </a:rPr>
              <a:t>glukokortikoidom</a:t>
            </a:r>
            <a:r>
              <a:rPr lang="en-US" dirty="0">
                <a:effectLst/>
                <a:latin typeface="Times New Roman" panose="02020603050405020304" pitchFamily="18" charset="0"/>
              </a:rPr>
              <a:t> v 37. </a:t>
            </a:r>
            <a:r>
              <a:rPr lang="en-US" dirty="0" err="1">
                <a:effectLst/>
                <a:latin typeface="Times New Roman" panose="02020603050405020304" pitchFamily="18" charset="0"/>
              </a:rPr>
              <a:t>týždni</a:t>
            </a:r>
            <a:r>
              <a:rPr lang="en-US" dirty="0">
                <a:effectLst/>
                <a:latin typeface="Times New Roman" panose="02020603050405020304" pitchFamily="18" charset="0"/>
              </a:rPr>
              <a:t> </a:t>
            </a:r>
            <a:r>
              <a:rPr lang="en-US" dirty="0" err="1">
                <a:effectLst/>
                <a:latin typeface="Times New Roman" panose="02020603050405020304" pitchFamily="18" charset="0"/>
              </a:rPr>
              <a:t>tehotenstva</a:t>
            </a:r>
            <a:r>
              <a:rPr lang="en-US" dirty="0">
                <a:effectLst/>
                <a:latin typeface="Times New Roman" panose="02020603050405020304" pitchFamily="18" charset="0"/>
              </a:rPr>
              <a:t> </a:t>
            </a:r>
            <a:r>
              <a:rPr lang="en-US" dirty="0" err="1">
                <a:effectLst/>
                <a:latin typeface="Times New Roman" panose="02020603050405020304" pitchFamily="18" charset="0"/>
              </a:rPr>
              <a:t>alebo</a:t>
            </a:r>
            <a:r>
              <a:rPr lang="en-US" dirty="0">
                <a:effectLst/>
                <a:latin typeface="Times New Roman" panose="02020603050405020304" pitchFamily="18" charset="0"/>
              </a:rPr>
              <a:t> po </a:t>
            </a:r>
            <a:r>
              <a:rPr lang="en-US" dirty="0" err="1">
                <a:effectLst/>
                <a:latin typeface="Times New Roman" panose="02020603050405020304" pitchFamily="18" charset="0"/>
              </a:rPr>
              <a:t>ňom</a:t>
            </a:r>
            <a:r>
              <a:rPr lang="en-US" dirty="0">
                <a:effectLst/>
                <a:latin typeface="Times New Roman" panose="02020603050405020304" pitchFamily="18" charset="0"/>
              </a:rPr>
              <a:t>.</a:t>
            </a:r>
            <a:endParaRPr lang="sk-SK" dirty="0">
              <a:effectLst/>
              <a:latin typeface="Times New Roman" panose="02020603050405020304" pitchFamily="18" charset="0"/>
            </a:endParaRPr>
          </a:p>
          <a:p>
            <a:pPr algn="just">
              <a:lnSpc>
                <a:spcPct val="170000"/>
              </a:lnSpc>
            </a:pPr>
            <a:endParaRPr lang="sk-SK" dirty="0">
              <a:effectLst/>
              <a:latin typeface="Times New Roman" panose="02020603050405020304" pitchFamily="18" charset="0"/>
            </a:endParaRPr>
          </a:p>
          <a:p>
            <a:pPr algn="just">
              <a:lnSpc>
                <a:spcPct val="170000"/>
              </a:lnSpc>
            </a:pPr>
            <a:r>
              <a:rPr lang="sk-SK" dirty="0"/>
              <a:t>Tri štúdie zahrnuté v metaanalýze sú RCT. Účastníci boli tehotné matky vo veku nad 37. Sledovaná skupina dostala dve dávky predpôrodných kortikosteroidov. Interval od dokončenia kortikosteroidy do času pôrodu neboli dostupné. Klinické informácie o komorbiditách matky (napr. </a:t>
            </a:r>
            <a:r>
              <a:rPr lang="sk-SK" dirty="0" err="1"/>
              <a:t>gestačný</a:t>
            </a:r>
            <a:r>
              <a:rPr lang="sk-SK" dirty="0"/>
              <a:t> diabetes, </a:t>
            </a:r>
            <a:r>
              <a:rPr lang="sk-SK" dirty="0" err="1"/>
              <a:t>preeklampsia</a:t>
            </a:r>
            <a:r>
              <a:rPr lang="sk-SK" dirty="0"/>
              <a:t>) a dôvody pre prijatie dieťaťa na JIS dojčiat neboli dostupné vo všetkých zahrnutých štúdiách, čo spôsobilo klinickú heterogenitu. Štatistická heterogenita hodnotená štatistikou I2 bola vysoká (59 %). Tieto dva modely viedli k rozdielnej hmotnosti pre zahrnuté pokusy. V modeli náhodných účinkov, štúdia od Donna et al. dostala nižšiu a </a:t>
            </a:r>
            <a:r>
              <a:rPr lang="sk-SK" dirty="0" err="1"/>
              <a:t>Odumbe</a:t>
            </a:r>
            <a:r>
              <a:rPr lang="sk-SK" dirty="0"/>
              <a:t> et al.  dostala vyššiu váhu v porovnaní s modelom s fixným efektom. Metaanalýza modelu s fixným efektom, ktorá nezohľadňuje heterogenitu výsledkov bol celkový súhrnný odhad 0,60, čo dokazuje zníženie rizika prijatia dieťaťa na JIS. Štatistická významnosť dosiahla s 95 % intervalom spoľahlivosti 0,41–0,86. Model náhodných efektov preukázal mierne lepší súhrnný odhad účinku pre exponovanú skupinu kortikosteroidom. Interval spoľahlivosti bol však širší (0,29 až 1,08), s úhrnný odhad je nevýznamný v porovnaní so štatisticky významnými výsledkami modelu s fixným efektom.</a:t>
            </a:r>
          </a:p>
        </p:txBody>
      </p:sp>
      <p:sp>
        <p:nvSpPr>
          <p:cNvPr id="5" name="Nadpis 4">
            <a:extLst>
              <a:ext uri="{FF2B5EF4-FFF2-40B4-BE49-F238E27FC236}">
                <a16:creationId xmlns:a16="http://schemas.microsoft.com/office/drawing/2014/main" id="{EE33D76A-88E9-4B99-9508-635B46B52F26}"/>
              </a:ext>
            </a:extLst>
          </p:cNvPr>
          <p:cNvSpPr>
            <a:spLocks noGrp="1"/>
          </p:cNvSpPr>
          <p:nvPr>
            <p:ph type="title"/>
          </p:nvPr>
        </p:nvSpPr>
        <p:spPr>
          <a:xfrm>
            <a:off x="980188" y="5836014"/>
            <a:ext cx="8312587" cy="1007586"/>
          </a:xfrm>
        </p:spPr>
        <p:txBody>
          <a:bodyPr/>
          <a:lstStyle/>
          <a:p>
            <a:r>
              <a:rPr lang="sk-SK" b="1" dirty="0"/>
              <a:t>Príklad</a:t>
            </a:r>
          </a:p>
        </p:txBody>
      </p:sp>
      <p:sp>
        <p:nvSpPr>
          <p:cNvPr id="3" name="Zástupný objekt pre číslo snímky 2">
            <a:extLst>
              <a:ext uri="{FF2B5EF4-FFF2-40B4-BE49-F238E27FC236}">
                <a16:creationId xmlns:a16="http://schemas.microsoft.com/office/drawing/2014/main" id="{3B7CE8DD-5F0B-4893-953C-978B7141AFC5}"/>
              </a:ext>
            </a:extLst>
          </p:cNvPr>
          <p:cNvSpPr>
            <a:spLocks noGrp="1"/>
          </p:cNvSpPr>
          <p:nvPr>
            <p:ph type="sldNum" sz="quarter" idx="11"/>
          </p:nvPr>
        </p:nvSpPr>
        <p:spPr/>
        <p:txBody>
          <a:bodyPr/>
          <a:lstStyle/>
          <a:p>
            <a:pPr>
              <a:defRPr/>
            </a:pPr>
            <a:fld id="{82EE1101-B00D-A64D-BB85-5AA21677B55F}" type="slidenum">
              <a:rPr lang="en-US" altLang="en-US" smtClean="0"/>
              <a:pPr>
                <a:defRPr/>
              </a:pPr>
              <a:t>13</a:t>
            </a:fld>
            <a:endParaRPr lang="en-US" altLang="en-US"/>
          </a:p>
        </p:txBody>
      </p:sp>
      <p:sp>
        <p:nvSpPr>
          <p:cNvPr id="4" name="Zástupný objekt pre pätu 3">
            <a:extLst>
              <a:ext uri="{FF2B5EF4-FFF2-40B4-BE49-F238E27FC236}">
                <a16:creationId xmlns:a16="http://schemas.microsoft.com/office/drawing/2014/main" id="{70D82DB4-8851-46E4-935F-33C1C7D03151}"/>
              </a:ext>
            </a:extLst>
          </p:cNvPr>
          <p:cNvSpPr>
            <a:spLocks noGrp="1"/>
          </p:cNvSpPr>
          <p:nvPr>
            <p:ph type="ftr" sz="quarter" idx="12"/>
          </p:nvPr>
        </p:nvSpPr>
        <p:spPr/>
        <p:txBody>
          <a:bodyPr/>
          <a:lstStyle/>
          <a:p>
            <a:pPr>
              <a:defRPr/>
            </a:pPr>
            <a:r>
              <a:rPr lang="en-US"/>
              <a:t>rusnakm@truni.sk</a:t>
            </a:r>
          </a:p>
        </p:txBody>
      </p:sp>
      <p:sp>
        <p:nvSpPr>
          <p:cNvPr id="2" name="Zástupný objekt pre dátum 1">
            <a:extLst>
              <a:ext uri="{FF2B5EF4-FFF2-40B4-BE49-F238E27FC236}">
                <a16:creationId xmlns:a16="http://schemas.microsoft.com/office/drawing/2014/main" id="{195BE27D-DE63-43FF-879C-DEEA8173DDCC}"/>
              </a:ext>
            </a:extLst>
          </p:cNvPr>
          <p:cNvSpPr>
            <a:spLocks noGrp="1"/>
          </p:cNvSpPr>
          <p:nvPr>
            <p:ph type="dt" sz="half" idx="4294967295"/>
          </p:nvPr>
        </p:nvSpPr>
        <p:spPr>
          <a:xfrm>
            <a:off x="9264195" y="6784943"/>
            <a:ext cx="811667" cy="402335"/>
          </a:xfrm>
        </p:spPr>
        <p:txBody>
          <a:bodyPr/>
          <a:lstStyle/>
          <a:p>
            <a:pPr>
              <a:defRPr/>
            </a:pPr>
            <a:fld id="{42162315-D3DC-7646-A8C8-53B381FD15D4}" type="datetime1">
              <a:rPr lang="sk-SK" smtClean="0"/>
              <a:pPr>
                <a:defRPr/>
              </a:pPr>
              <a:t>27.3.22</a:t>
            </a:fld>
            <a:endParaRPr lang="en-US" dirty="0"/>
          </a:p>
        </p:txBody>
      </p:sp>
    </p:spTree>
    <p:extLst>
      <p:ext uri="{BB962C8B-B14F-4D97-AF65-F5344CB8AC3E}">
        <p14:creationId xmlns:p14="http://schemas.microsoft.com/office/powerpoint/2010/main" val="2347765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FAA7B4D1-00A0-47E9-80E9-B82D5BBC8F9D}"/>
              </a:ext>
            </a:extLst>
          </p:cNvPr>
          <p:cNvSpPr>
            <a:spLocks noGrp="1"/>
          </p:cNvSpPr>
          <p:nvPr>
            <p:ph idx="1"/>
          </p:nvPr>
        </p:nvSpPr>
        <p:spPr>
          <a:xfrm>
            <a:off x="755689" y="758669"/>
            <a:ext cx="8884328" cy="4450990"/>
          </a:xfrm>
        </p:spPr>
        <p:txBody>
          <a:bodyPr>
            <a:normAutofit fontScale="92500" lnSpcReduction="10000"/>
          </a:bodyPr>
          <a:lstStyle/>
          <a:p>
            <a:r>
              <a:rPr lang="sk-SK" dirty="0"/>
              <a:t>Je konvenčným testom na hodnotenie heterogenity v metaanalýzach. Testuje nulovú hypotézu, že skutočný účinok intervencie je rovnaký vo všetkých štúdiách a variácie sú jednoducho spôsobené náhodou.</a:t>
            </a:r>
          </a:p>
          <a:p>
            <a:r>
              <a:rPr lang="sk-SK" dirty="0"/>
              <a:t>Vypočíta sa ako vážený súčet rozdielov medzi účinkami jednotlivých štúdií a súhrnný účinok v štúdiách s počtom štúdií mínus 1 stupeň voľnosti a študijné váhy podľa </a:t>
            </a:r>
            <a:r>
              <a:rPr lang="sk-SK" dirty="0" err="1"/>
              <a:t>meta</a:t>
            </a:r>
            <a:r>
              <a:rPr lang="sk-SK" dirty="0"/>
              <a:t> analýzy modelu</a:t>
            </a:r>
          </a:p>
          <a:p>
            <a:r>
              <a:rPr lang="sk-SK" dirty="0"/>
              <a:t>P-hodnota naznačuje variácie v odhadoch účinku mimo náhody. Berúc do úvahy, že test má nízky výkon s malým počtom alebo malou veľkosťou vzorky štúdií, nevýznamný výsledok by sa nemal interpretovať ako dôkaz. To je dôvod, prečo p-hodnota &lt; 0,01 sa používa na posúdenie štatistickej významnosti v takýchto situáciách.</a:t>
            </a:r>
          </a:p>
          <a:p>
            <a:r>
              <a:rPr lang="sk-SK" dirty="0"/>
              <a:t>Test má vysokú schopnosť odhaliť malú, možno klinicky nevýznamnú heterogenitu, ak existuje veľa štúdií v metaanalýze.</a:t>
            </a:r>
          </a:p>
        </p:txBody>
      </p:sp>
      <p:sp>
        <p:nvSpPr>
          <p:cNvPr id="3" name="Nadpis 2">
            <a:extLst>
              <a:ext uri="{FF2B5EF4-FFF2-40B4-BE49-F238E27FC236}">
                <a16:creationId xmlns:a16="http://schemas.microsoft.com/office/drawing/2014/main" id="{6292A86A-283C-45DE-B876-3D176F1A3358}"/>
              </a:ext>
            </a:extLst>
          </p:cNvPr>
          <p:cNvSpPr>
            <a:spLocks noGrp="1"/>
          </p:cNvSpPr>
          <p:nvPr>
            <p:ph type="title"/>
          </p:nvPr>
        </p:nvSpPr>
        <p:spPr>
          <a:xfrm>
            <a:off x="856448" y="5376769"/>
            <a:ext cx="8884328" cy="1102431"/>
          </a:xfrm>
        </p:spPr>
        <p:txBody>
          <a:bodyPr/>
          <a:lstStyle/>
          <a:p>
            <a:r>
              <a:rPr lang="sk-SK" sz="3526" b="1" dirty="0"/>
              <a:t>Štatistika </a:t>
            </a:r>
            <a:r>
              <a:rPr lang="sk-SK" sz="3526" b="1" dirty="0" err="1"/>
              <a:t>chí</a:t>
            </a:r>
            <a:r>
              <a:rPr lang="sk-SK" sz="3526" b="1" dirty="0"/>
              <a:t>-kvadrát -</a:t>
            </a:r>
            <a:r>
              <a:rPr lang="sk-SK" sz="3526" b="1" dirty="0" err="1"/>
              <a:t>Cochranov</a:t>
            </a:r>
            <a:r>
              <a:rPr lang="sk-SK" sz="3526" b="1" dirty="0"/>
              <a:t> Q test</a:t>
            </a:r>
          </a:p>
        </p:txBody>
      </p:sp>
      <p:sp>
        <p:nvSpPr>
          <p:cNvPr id="4" name="Zástupný objekt pre číslo snímky 3">
            <a:extLst>
              <a:ext uri="{FF2B5EF4-FFF2-40B4-BE49-F238E27FC236}">
                <a16:creationId xmlns:a16="http://schemas.microsoft.com/office/drawing/2014/main" id="{40C30C50-78EC-43DF-9CDB-A2F31A20629E}"/>
              </a:ext>
            </a:extLst>
          </p:cNvPr>
          <p:cNvSpPr>
            <a:spLocks noGrp="1"/>
          </p:cNvSpPr>
          <p:nvPr>
            <p:ph type="sldNum" sz="quarter" idx="11"/>
          </p:nvPr>
        </p:nvSpPr>
        <p:spPr/>
        <p:txBody>
          <a:bodyPr/>
          <a:lstStyle/>
          <a:p>
            <a:pPr>
              <a:defRPr/>
            </a:pPr>
            <a:fld id="{8DA5206A-0890-804C-A5DA-47E1C3D02E95}" type="slidenum">
              <a:rPr lang="en-US" altLang="en-US" smtClean="0"/>
              <a:pPr>
                <a:defRPr/>
              </a:pPr>
              <a:t>14</a:t>
            </a:fld>
            <a:endParaRPr lang="en-US" altLang="en-US"/>
          </a:p>
        </p:txBody>
      </p:sp>
      <p:sp>
        <p:nvSpPr>
          <p:cNvPr id="5" name="Zástupný objekt pre pätu 4">
            <a:extLst>
              <a:ext uri="{FF2B5EF4-FFF2-40B4-BE49-F238E27FC236}">
                <a16:creationId xmlns:a16="http://schemas.microsoft.com/office/drawing/2014/main" id="{4367398A-7614-466A-BB4E-6F5852E8CCC8}"/>
              </a:ext>
            </a:extLst>
          </p:cNvPr>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4121648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012E85F0-B46A-4BC6-A093-D97C595C41DE}"/>
              </a:ext>
            </a:extLst>
          </p:cNvPr>
          <p:cNvSpPr>
            <a:spLocks noGrp="1"/>
          </p:cNvSpPr>
          <p:nvPr>
            <p:ph idx="1"/>
          </p:nvPr>
        </p:nvSpPr>
        <p:spPr>
          <a:xfrm>
            <a:off x="856448" y="210841"/>
            <a:ext cx="8312587" cy="4998818"/>
          </a:xfrm>
        </p:spPr>
        <p:txBody>
          <a:bodyPr>
            <a:normAutofit fontScale="92500" lnSpcReduction="20000"/>
          </a:bodyPr>
          <a:lstStyle/>
          <a:p>
            <a:pPr algn="just"/>
            <a:r>
              <a:rPr lang="sk-SK" dirty="0"/>
              <a:t>Nie je štatistický test, ale odhad percenta variácií výsledkov naprieč zahrnutými štúdiami, ktorý je to spôsobenými skutočnými rozdielmi.</a:t>
            </a:r>
          </a:p>
          <a:p>
            <a:pPr algn="just"/>
            <a:r>
              <a:rPr lang="sk-SK" dirty="0"/>
              <a:t>Napríklad hodnota I2 &gt; 50 % naznačuje, že viac ako polovica heterogenity medzi štúdiami nemožno vysvetliť len náhodou. </a:t>
            </a:r>
          </a:p>
          <a:p>
            <a:pPr algn="just"/>
            <a:r>
              <a:rPr lang="sk-SK" dirty="0"/>
              <a:t>I2 neposkytuje informácie o príčinách heterogenity. </a:t>
            </a:r>
          </a:p>
          <a:p>
            <a:pPr algn="just"/>
            <a:endParaRPr lang="sk-SK" dirty="0"/>
          </a:p>
          <a:p>
            <a:pPr algn="just"/>
            <a:r>
              <a:rPr lang="sk-SK" dirty="0"/>
              <a:t>Vypočítava sa nasledovne:</a:t>
            </a:r>
          </a:p>
          <a:p>
            <a:pPr algn="just"/>
            <a:r>
              <a:rPr lang="sk-SK" dirty="0"/>
              <a:t>I 2= [(Q mínus </a:t>
            </a:r>
            <a:r>
              <a:rPr lang="sk-SK" dirty="0" err="1"/>
              <a:t>df</a:t>
            </a:r>
            <a:r>
              <a:rPr lang="sk-SK" dirty="0"/>
              <a:t>) delené Q] 100,</a:t>
            </a:r>
          </a:p>
          <a:p>
            <a:pPr marL="20142" indent="0" algn="just">
              <a:buNone/>
            </a:pPr>
            <a:r>
              <a:rPr lang="sk-SK" dirty="0"/>
              <a:t>kde Q je štatistika Chi 2 a </a:t>
            </a:r>
            <a:r>
              <a:rPr lang="sk-SK" dirty="0" err="1"/>
              <a:t>df</a:t>
            </a:r>
            <a:r>
              <a:rPr lang="sk-SK" dirty="0"/>
              <a:t> je jej stupeň slobody</a:t>
            </a:r>
          </a:p>
          <a:p>
            <a:pPr marL="20142" indent="0" algn="just">
              <a:buNone/>
            </a:pPr>
            <a:endParaRPr lang="sk-SK" dirty="0"/>
          </a:p>
          <a:p>
            <a:pPr marL="20142" indent="0" algn="just">
              <a:buNone/>
            </a:pPr>
            <a:r>
              <a:rPr lang="sk-SK" dirty="0"/>
              <a:t>Hrubá interpretácia hodnôt I 2 je nasledovná: </a:t>
            </a:r>
          </a:p>
          <a:p>
            <a:pPr marL="20142" indent="0" algn="just">
              <a:buNone/>
            </a:pPr>
            <a:r>
              <a:rPr lang="sk-SK" dirty="0"/>
              <a:t>0 až 40 %: nemusí byť dôležité; </a:t>
            </a:r>
          </a:p>
          <a:p>
            <a:pPr marL="20142" indent="0" algn="just">
              <a:buNone/>
            </a:pPr>
            <a:r>
              <a:rPr lang="sk-SK" dirty="0"/>
              <a:t>30 až 60 %: môže predstavovať miernu heterogenitu;</a:t>
            </a:r>
          </a:p>
          <a:p>
            <a:pPr marL="20142" indent="0" algn="just">
              <a:buNone/>
            </a:pPr>
            <a:r>
              <a:rPr lang="sk-SK" dirty="0"/>
              <a:t> 50 až 90 %: predstavuje výraznú heterogenitu;</a:t>
            </a:r>
          </a:p>
          <a:p>
            <a:pPr marL="20142" indent="0" algn="just">
              <a:buNone/>
            </a:pPr>
            <a:r>
              <a:rPr lang="sk-SK" dirty="0"/>
              <a:t>75 až 100 %: značná heterogenita.</a:t>
            </a:r>
          </a:p>
        </p:txBody>
      </p:sp>
      <p:sp>
        <p:nvSpPr>
          <p:cNvPr id="3" name="Nadpis 2">
            <a:extLst>
              <a:ext uri="{FF2B5EF4-FFF2-40B4-BE49-F238E27FC236}">
                <a16:creationId xmlns:a16="http://schemas.microsoft.com/office/drawing/2014/main" id="{409709AD-A7AF-4E7D-B142-4E1B1FCCB819}"/>
              </a:ext>
            </a:extLst>
          </p:cNvPr>
          <p:cNvSpPr>
            <a:spLocks noGrp="1"/>
          </p:cNvSpPr>
          <p:nvPr>
            <p:ph type="title"/>
          </p:nvPr>
        </p:nvSpPr>
        <p:spPr/>
        <p:txBody>
          <a:bodyPr/>
          <a:lstStyle/>
          <a:p>
            <a:r>
              <a:rPr lang="sk-SK" b="1" dirty="0"/>
              <a:t>I-</a:t>
            </a:r>
            <a:r>
              <a:rPr lang="sk-SK" b="1" dirty="0" err="1"/>
              <a:t>Squared</a:t>
            </a:r>
            <a:r>
              <a:rPr lang="sk-SK" b="1" dirty="0"/>
              <a:t> Statistic - I2</a:t>
            </a:r>
          </a:p>
        </p:txBody>
      </p:sp>
      <p:sp>
        <p:nvSpPr>
          <p:cNvPr id="4" name="Zástupný objekt pre číslo snímky 3">
            <a:extLst>
              <a:ext uri="{FF2B5EF4-FFF2-40B4-BE49-F238E27FC236}">
                <a16:creationId xmlns:a16="http://schemas.microsoft.com/office/drawing/2014/main" id="{17E77F32-C2E0-4874-8A46-8AEB3E9E9007}"/>
              </a:ext>
            </a:extLst>
          </p:cNvPr>
          <p:cNvSpPr>
            <a:spLocks noGrp="1"/>
          </p:cNvSpPr>
          <p:nvPr>
            <p:ph type="sldNum" sz="quarter" idx="11"/>
          </p:nvPr>
        </p:nvSpPr>
        <p:spPr/>
        <p:txBody>
          <a:bodyPr/>
          <a:lstStyle/>
          <a:p>
            <a:pPr>
              <a:defRPr/>
            </a:pPr>
            <a:fld id="{8DA5206A-0890-804C-A5DA-47E1C3D02E95}" type="slidenum">
              <a:rPr lang="en-US" altLang="en-US" smtClean="0"/>
              <a:pPr>
                <a:defRPr/>
              </a:pPr>
              <a:t>15</a:t>
            </a:fld>
            <a:endParaRPr lang="en-US" altLang="en-US"/>
          </a:p>
        </p:txBody>
      </p:sp>
      <p:sp>
        <p:nvSpPr>
          <p:cNvPr id="5" name="Zástupný objekt pre pätu 4">
            <a:extLst>
              <a:ext uri="{FF2B5EF4-FFF2-40B4-BE49-F238E27FC236}">
                <a16:creationId xmlns:a16="http://schemas.microsoft.com/office/drawing/2014/main" id="{3F8D8028-8E89-4C7D-835B-35B67E7311F3}"/>
              </a:ext>
            </a:extLst>
          </p:cNvPr>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18519888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AE1FBD21-F622-458E-B281-B485D1E18874}"/>
              </a:ext>
            </a:extLst>
          </p:cNvPr>
          <p:cNvSpPr>
            <a:spLocks noGrp="1"/>
          </p:cNvSpPr>
          <p:nvPr>
            <p:ph idx="1"/>
          </p:nvPr>
        </p:nvSpPr>
        <p:spPr>
          <a:xfrm>
            <a:off x="991269" y="758669"/>
            <a:ext cx="8077007" cy="4618101"/>
          </a:xfrm>
        </p:spPr>
        <p:txBody>
          <a:bodyPr/>
          <a:lstStyle/>
          <a:p>
            <a:r>
              <a:rPr lang="sk-SK" dirty="0"/>
              <a:t>Je odhad rozptylu medzi štúdiami v REM </a:t>
            </a:r>
            <a:r>
              <a:rPr lang="sk-SK" dirty="0" err="1"/>
              <a:t>meta</a:t>
            </a:r>
            <a:r>
              <a:rPr lang="sk-SK" dirty="0"/>
              <a:t> analýze. </a:t>
            </a:r>
          </a:p>
          <a:p>
            <a:endParaRPr lang="sk-SK" dirty="0"/>
          </a:p>
          <a:p>
            <a:r>
              <a:rPr lang="sk-SK" dirty="0"/>
              <a:t>Je odhadovaná štandardná odchýlka základných účinkov v rámci štúdií.</a:t>
            </a:r>
          </a:p>
        </p:txBody>
      </p:sp>
      <p:sp>
        <p:nvSpPr>
          <p:cNvPr id="3" name="Nadpis 2">
            <a:extLst>
              <a:ext uri="{FF2B5EF4-FFF2-40B4-BE49-F238E27FC236}">
                <a16:creationId xmlns:a16="http://schemas.microsoft.com/office/drawing/2014/main" id="{F627D64A-1572-48A4-BFF8-E3CE50CDB475}"/>
              </a:ext>
            </a:extLst>
          </p:cNvPr>
          <p:cNvSpPr>
            <a:spLocks noGrp="1"/>
          </p:cNvSpPr>
          <p:nvPr>
            <p:ph type="title"/>
          </p:nvPr>
        </p:nvSpPr>
        <p:spPr/>
        <p:txBody>
          <a:bodyPr/>
          <a:lstStyle/>
          <a:p>
            <a:r>
              <a:rPr lang="sk-SK" b="1" dirty="0"/>
              <a:t>Tau2 – s2</a:t>
            </a:r>
          </a:p>
        </p:txBody>
      </p:sp>
      <p:sp>
        <p:nvSpPr>
          <p:cNvPr id="4" name="Zástupný objekt pre číslo snímky 3">
            <a:extLst>
              <a:ext uri="{FF2B5EF4-FFF2-40B4-BE49-F238E27FC236}">
                <a16:creationId xmlns:a16="http://schemas.microsoft.com/office/drawing/2014/main" id="{3EE8EBA1-7181-476F-9397-A90D87E20AD7}"/>
              </a:ext>
            </a:extLst>
          </p:cNvPr>
          <p:cNvSpPr>
            <a:spLocks noGrp="1"/>
          </p:cNvSpPr>
          <p:nvPr>
            <p:ph type="sldNum" sz="quarter" idx="11"/>
          </p:nvPr>
        </p:nvSpPr>
        <p:spPr/>
        <p:txBody>
          <a:bodyPr/>
          <a:lstStyle/>
          <a:p>
            <a:pPr>
              <a:defRPr/>
            </a:pPr>
            <a:fld id="{8DA5206A-0890-804C-A5DA-47E1C3D02E95}" type="slidenum">
              <a:rPr lang="en-US" altLang="en-US" smtClean="0"/>
              <a:pPr>
                <a:defRPr/>
              </a:pPr>
              <a:t>16</a:t>
            </a:fld>
            <a:endParaRPr lang="en-US" altLang="en-US"/>
          </a:p>
        </p:txBody>
      </p:sp>
      <p:sp>
        <p:nvSpPr>
          <p:cNvPr id="5" name="Zástupný objekt pre pätu 4">
            <a:extLst>
              <a:ext uri="{FF2B5EF4-FFF2-40B4-BE49-F238E27FC236}">
                <a16:creationId xmlns:a16="http://schemas.microsoft.com/office/drawing/2014/main" id="{658C04E1-C243-49D8-9E49-1C4194A5F5A4}"/>
              </a:ext>
            </a:extLst>
          </p:cNvPr>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19085023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Zástupný objekt pre dátum 3">
            <a:extLst>
              <a:ext uri="{FF2B5EF4-FFF2-40B4-BE49-F238E27FC236}">
                <a16:creationId xmlns:a16="http://schemas.microsoft.com/office/drawing/2014/main" id="{C23F83BD-14F0-D04D-87A0-07ADD5723FCF}"/>
              </a:ext>
            </a:extLst>
          </p:cNvPr>
          <p:cNvSpPr>
            <a:spLocks noGrp="1"/>
          </p:cNvSpPr>
          <p:nvPr>
            <p:ph type="dt" sz="half" idx="10"/>
          </p:nvPr>
        </p:nvSpPr>
        <p:spPr/>
        <p:txBody>
          <a:bodyPr/>
          <a:lstStyle/>
          <a:p>
            <a:fld id="{17D84F83-A9A5-C942-A03F-560C803C3F5D}" type="datetime1">
              <a:rPr lang="sk-SK" smtClean="0"/>
              <a:t>27.3.22</a:t>
            </a:fld>
            <a:endParaRPr lang="en-GB"/>
          </a:p>
        </p:txBody>
      </p:sp>
      <p:sp>
        <p:nvSpPr>
          <p:cNvPr id="5" name="Zástupný objekt pre číslo snímky 4">
            <a:extLst>
              <a:ext uri="{FF2B5EF4-FFF2-40B4-BE49-F238E27FC236}">
                <a16:creationId xmlns:a16="http://schemas.microsoft.com/office/drawing/2014/main" id="{10B7861B-1902-F34D-AC8F-09489E75E5B2}"/>
              </a:ext>
            </a:extLst>
          </p:cNvPr>
          <p:cNvSpPr>
            <a:spLocks noGrp="1"/>
          </p:cNvSpPr>
          <p:nvPr>
            <p:ph type="sldNum" sz="quarter" idx="11"/>
          </p:nvPr>
        </p:nvSpPr>
        <p:spPr/>
        <p:txBody>
          <a:bodyPr/>
          <a:lstStyle/>
          <a:p>
            <a:fld id="{20C92893-8C51-46CF-9D47-24B3C575AFAA}" type="slidenum">
              <a:rPr lang="en-GB" smtClean="0"/>
              <a:pPr/>
              <a:t>17</a:t>
            </a:fld>
            <a:endParaRPr lang="en-GB"/>
          </a:p>
        </p:txBody>
      </p:sp>
      <p:sp>
        <p:nvSpPr>
          <p:cNvPr id="6" name="Zástupný objekt pre pätu 5">
            <a:extLst>
              <a:ext uri="{FF2B5EF4-FFF2-40B4-BE49-F238E27FC236}">
                <a16:creationId xmlns:a16="http://schemas.microsoft.com/office/drawing/2014/main" id="{B6311955-5489-DC43-8911-BDE0861655F3}"/>
              </a:ext>
            </a:extLst>
          </p:cNvPr>
          <p:cNvSpPr>
            <a:spLocks noGrp="1"/>
          </p:cNvSpPr>
          <p:nvPr>
            <p:ph type="ftr" sz="quarter" idx="12"/>
          </p:nvPr>
        </p:nvSpPr>
        <p:spPr/>
        <p:txBody>
          <a:bodyPr/>
          <a:lstStyle/>
          <a:p>
            <a:r>
              <a:rPr lang="en-GB"/>
              <a:t>rusnak.truni.sk</a:t>
            </a:r>
          </a:p>
        </p:txBody>
      </p:sp>
      <p:pic>
        <p:nvPicPr>
          <p:cNvPr id="10" name="Obrázok 9">
            <a:extLst>
              <a:ext uri="{FF2B5EF4-FFF2-40B4-BE49-F238E27FC236}">
                <a16:creationId xmlns:a16="http://schemas.microsoft.com/office/drawing/2014/main" id="{616133E8-FFDC-3644-9518-CFA51D6D37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259" y="1194658"/>
            <a:ext cx="9373343" cy="5173534"/>
          </a:xfrm>
          <a:prstGeom prst="rect">
            <a:avLst/>
          </a:prstGeom>
        </p:spPr>
      </p:pic>
    </p:spTree>
    <p:extLst>
      <p:ext uri="{BB962C8B-B14F-4D97-AF65-F5344CB8AC3E}">
        <p14:creationId xmlns:p14="http://schemas.microsoft.com/office/powerpoint/2010/main" val="13129462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DD0A17F-CEAB-4190-8A21-8A12BA5E8304}"/>
              </a:ext>
            </a:extLst>
          </p:cNvPr>
          <p:cNvSpPr>
            <a:spLocks noGrp="1"/>
          </p:cNvSpPr>
          <p:nvPr>
            <p:ph type="title"/>
          </p:nvPr>
        </p:nvSpPr>
        <p:spPr/>
        <p:txBody>
          <a:bodyPr/>
          <a:lstStyle/>
          <a:p>
            <a:endParaRPr lang="en-US"/>
          </a:p>
        </p:txBody>
      </p:sp>
      <p:sp>
        <p:nvSpPr>
          <p:cNvPr id="3" name="Zástupný objekt pre obsah 2">
            <a:extLst>
              <a:ext uri="{FF2B5EF4-FFF2-40B4-BE49-F238E27FC236}">
                <a16:creationId xmlns:a16="http://schemas.microsoft.com/office/drawing/2014/main" id="{75CEBAC9-4020-4B92-8748-F7F4EC1DC366}"/>
              </a:ext>
            </a:extLst>
          </p:cNvPr>
          <p:cNvSpPr>
            <a:spLocks noGrp="1"/>
          </p:cNvSpPr>
          <p:nvPr>
            <p:ph idx="1"/>
          </p:nvPr>
        </p:nvSpPr>
        <p:spPr>
          <a:xfrm>
            <a:off x="559770" y="5703241"/>
            <a:ext cx="7104564" cy="466152"/>
          </a:xfrm>
        </p:spPr>
        <p:txBody>
          <a:bodyPr>
            <a:normAutofit fontScale="62500" lnSpcReduction="20000"/>
          </a:bodyPr>
          <a:lstStyle/>
          <a:p>
            <a:r>
              <a:rPr lang="en-US" dirty="0">
                <a:hlinkClick r:id="rId2"/>
              </a:rPr>
              <a:t>https://bestpractice.bmj.com/info/us/toolkit/learn-ebm/appraising-2-armed-randomized-controlled-trials/</a:t>
            </a:r>
            <a:endParaRPr lang="sk-SK" dirty="0"/>
          </a:p>
        </p:txBody>
      </p:sp>
      <p:pic>
        <p:nvPicPr>
          <p:cNvPr id="1026" name="Picture 2" descr="Appraising 2-armed randomized controlled trials | BMJ Best Practice">
            <a:extLst>
              <a:ext uri="{FF2B5EF4-FFF2-40B4-BE49-F238E27FC236}">
                <a16:creationId xmlns:a16="http://schemas.microsoft.com/office/drawing/2014/main" id="{A8166031-19C1-4FF7-86F5-F9C23A6ECA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9771" y="985229"/>
            <a:ext cx="7539335" cy="47180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90003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ástupný text 7">
            <a:extLst>
              <a:ext uri="{FF2B5EF4-FFF2-40B4-BE49-F238E27FC236}">
                <a16:creationId xmlns:a16="http://schemas.microsoft.com/office/drawing/2014/main" id="{5ECE8AFD-C4E1-7A43-B5C7-80D3FEDBF3FA}"/>
              </a:ext>
            </a:extLst>
          </p:cNvPr>
          <p:cNvSpPr>
            <a:spLocks noGrp="1"/>
          </p:cNvSpPr>
          <p:nvPr>
            <p:ph type="body" idx="1"/>
          </p:nvPr>
        </p:nvSpPr>
        <p:spPr/>
        <p:txBody>
          <a:bodyPr/>
          <a:lstStyle/>
          <a:p>
            <a:endParaRPr lang="sk-SK"/>
          </a:p>
        </p:txBody>
      </p:sp>
      <p:sp>
        <p:nvSpPr>
          <p:cNvPr id="4" name="Zástupný objekt pre dátum 3">
            <a:extLst>
              <a:ext uri="{FF2B5EF4-FFF2-40B4-BE49-F238E27FC236}">
                <a16:creationId xmlns:a16="http://schemas.microsoft.com/office/drawing/2014/main" id="{BF9F938E-A6D7-B24D-B1F4-023CC36EF1C8}"/>
              </a:ext>
            </a:extLst>
          </p:cNvPr>
          <p:cNvSpPr>
            <a:spLocks noGrp="1"/>
          </p:cNvSpPr>
          <p:nvPr>
            <p:ph type="dt" sz="half" idx="10"/>
          </p:nvPr>
        </p:nvSpPr>
        <p:spPr/>
        <p:txBody>
          <a:bodyPr/>
          <a:lstStyle/>
          <a:p>
            <a:fld id="{17D84F83-A9A5-C942-A03F-560C803C3F5D}" type="datetime1">
              <a:rPr lang="sk-SK" smtClean="0"/>
              <a:t>27.3.22</a:t>
            </a:fld>
            <a:endParaRPr lang="en-GB"/>
          </a:p>
        </p:txBody>
      </p:sp>
      <p:sp>
        <p:nvSpPr>
          <p:cNvPr id="5" name="Zástupný objekt pre číslo snímky 4">
            <a:extLst>
              <a:ext uri="{FF2B5EF4-FFF2-40B4-BE49-F238E27FC236}">
                <a16:creationId xmlns:a16="http://schemas.microsoft.com/office/drawing/2014/main" id="{1765380F-4BBF-0944-8F1C-6909E071907A}"/>
              </a:ext>
            </a:extLst>
          </p:cNvPr>
          <p:cNvSpPr>
            <a:spLocks noGrp="1"/>
          </p:cNvSpPr>
          <p:nvPr>
            <p:ph type="sldNum" sz="quarter" idx="11"/>
          </p:nvPr>
        </p:nvSpPr>
        <p:spPr/>
        <p:txBody>
          <a:bodyPr/>
          <a:lstStyle/>
          <a:p>
            <a:fld id="{20C92893-8C51-46CF-9D47-24B3C575AFAA}" type="slidenum">
              <a:rPr lang="en-GB" smtClean="0"/>
              <a:pPr/>
              <a:t>19</a:t>
            </a:fld>
            <a:endParaRPr lang="en-GB"/>
          </a:p>
        </p:txBody>
      </p:sp>
      <p:sp>
        <p:nvSpPr>
          <p:cNvPr id="6" name="Zástupný objekt pre pätu 5">
            <a:extLst>
              <a:ext uri="{FF2B5EF4-FFF2-40B4-BE49-F238E27FC236}">
                <a16:creationId xmlns:a16="http://schemas.microsoft.com/office/drawing/2014/main" id="{BF784733-B8FB-894F-9D9B-14AE1FED833F}"/>
              </a:ext>
            </a:extLst>
          </p:cNvPr>
          <p:cNvSpPr>
            <a:spLocks noGrp="1"/>
          </p:cNvSpPr>
          <p:nvPr>
            <p:ph type="ftr" sz="quarter" idx="12"/>
          </p:nvPr>
        </p:nvSpPr>
        <p:spPr/>
        <p:txBody>
          <a:bodyPr/>
          <a:lstStyle/>
          <a:p>
            <a:r>
              <a:rPr lang="en-GB"/>
              <a:t>rusnak.truni.sk</a:t>
            </a:r>
          </a:p>
        </p:txBody>
      </p:sp>
      <p:sp>
        <p:nvSpPr>
          <p:cNvPr id="7" name="Nadpis 6">
            <a:extLst>
              <a:ext uri="{FF2B5EF4-FFF2-40B4-BE49-F238E27FC236}">
                <a16:creationId xmlns:a16="http://schemas.microsoft.com/office/drawing/2014/main" id="{B71E64B5-F230-4743-9D4A-69640FA5435B}"/>
              </a:ext>
            </a:extLst>
          </p:cNvPr>
          <p:cNvSpPr>
            <a:spLocks noGrp="1"/>
          </p:cNvSpPr>
          <p:nvPr>
            <p:ph type="title"/>
          </p:nvPr>
        </p:nvSpPr>
        <p:spPr/>
        <p:txBody>
          <a:bodyPr/>
          <a:lstStyle/>
          <a:p>
            <a:r>
              <a:rPr lang="sk-SK" dirty="0"/>
              <a:t>Kvalita dôkazu</a:t>
            </a:r>
          </a:p>
        </p:txBody>
      </p:sp>
    </p:spTree>
    <p:extLst>
      <p:ext uri="{BB962C8B-B14F-4D97-AF65-F5344CB8AC3E}">
        <p14:creationId xmlns:p14="http://schemas.microsoft.com/office/powerpoint/2010/main" val="3880528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10809D-27F8-4C0D-BE2B-A2C4206BBA50}"/>
              </a:ext>
            </a:extLst>
          </p:cNvPr>
          <p:cNvSpPr>
            <a:spLocks noGrp="1"/>
          </p:cNvSpPr>
          <p:nvPr>
            <p:ph type="title"/>
          </p:nvPr>
        </p:nvSpPr>
        <p:spPr/>
        <p:txBody>
          <a:bodyPr/>
          <a:lstStyle/>
          <a:p>
            <a:r>
              <a:rPr lang="sk-SK" dirty="0"/>
              <a:t>Proces hodnotenia štúdií</a:t>
            </a:r>
            <a:endParaRPr lang="en-US" dirty="0"/>
          </a:p>
        </p:txBody>
      </p:sp>
      <p:sp>
        <p:nvSpPr>
          <p:cNvPr id="3" name="Zástupný objekt pre obsah 2">
            <a:extLst>
              <a:ext uri="{FF2B5EF4-FFF2-40B4-BE49-F238E27FC236}">
                <a16:creationId xmlns:a16="http://schemas.microsoft.com/office/drawing/2014/main" id="{E988CA23-0154-4E11-8C27-7325D836564E}"/>
              </a:ext>
            </a:extLst>
          </p:cNvPr>
          <p:cNvSpPr>
            <a:spLocks noGrp="1"/>
          </p:cNvSpPr>
          <p:nvPr>
            <p:ph idx="1"/>
          </p:nvPr>
        </p:nvSpPr>
        <p:spPr>
          <a:xfrm>
            <a:off x="640080" y="756287"/>
            <a:ext cx="8428197" cy="4764403"/>
          </a:xfrm>
        </p:spPr>
        <p:txBody>
          <a:bodyPr/>
          <a:lstStyle/>
          <a:p>
            <a:r>
              <a:rPr lang="sk-SK" dirty="0"/>
              <a:t>Kontrolné zoznamy – </a:t>
            </a:r>
            <a:r>
              <a:rPr lang="sk-SK" dirty="0" err="1"/>
              <a:t>critical</a:t>
            </a:r>
            <a:r>
              <a:rPr lang="sk-SK" dirty="0"/>
              <a:t> </a:t>
            </a:r>
            <a:r>
              <a:rPr lang="sk-SK" dirty="0" err="1"/>
              <a:t>appraisal</a:t>
            </a:r>
            <a:r>
              <a:rPr lang="sk-SK" dirty="0"/>
              <a:t> </a:t>
            </a:r>
            <a:r>
              <a:rPr lang="sk-SK" dirty="0" err="1"/>
              <a:t>checklists</a:t>
            </a:r>
            <a:endParaRPr lang="sk-SK" dirty="0"/>
          </a:p>
          <a:p>
            <a:r>
              <a:rPr lang="sk-SK" dirty="0"/>
              <a:t>Zahŕňa v sebe nevyhnutne istú mieru subjektivity</a:t>
            </a:r>
          </a:p>
          <a:p>
            <a:r>
              <a:rPr lang="sk-SK" dirty="0"/>
              <a:t>Minimalizácia systémovej chyby – každá štúdia sa hodnotí nezávisle minimálne dvomi členmi skupiny</a:t>
            </a:r>
          </a:p>
          <a:p>
            <a:r>
              <a:rPr lang="sk-SK" dirty="0"/>
              <a:t>Akýkoľvek rozdiel by sa mal vydiskutovať v rámci celej pracovnej skupiny</a:t>
            </a:r>
          </a:p>
        </p:txBody>
      </p:sp>
    </p:spTree>
    <p:extLst>
      <p:ext uri="{BB962C8B-B14F-4D97-AF65-F5344CB8AC3E}">
        <p14:creationId xmlns:p14="http://schemas.microsoft.com/office/powerpoint/2010/main" val="8105719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AEACF1-3BBB-4E56-80D9-DD796E9B931B}"/>
              </a:ext>
            </a:extLst>
          </p:cNvPr>
          <p:cNvSpPr>
            <a:spLocks noGrp="1"/>
          </p:cNvSpPr>
          <p:nvPr>
            <p:ph type="title"/>
          </p:nvPr>
        </p:nvSpPr>
        <p:spPr>
          <a:xfrm>
            <a:off x="881637" y="5798183"/>
            <a:ext cx="8312587" cy="1008380"/>
          </a:xfrm>
        </p:spPr>
        <p:txBody>
          <a:bodyPr/>
          <a:lstStyle/>
          <a:p>
            <a:r>
              <a:rPr lang="sk-SK" dirty="0"/>
              <a:t>Odstupňovanie podľa kvality dôkazov</a:t>
            </a:r>
          </a:p>
        </p:txBody>
      </p:sp>
      <p:sp>
        <p:nvSpPr>
          <p:cNvPr id="3" name="Zástupný objekt pre obsah 2">
            <a:extLst>
              <a:ext uri="{FF2B5EF4-FFF2-40B4-BE49-F238E27FC236}">
                <a16:creationId xmlns:a16="http://schemas.microsoft.com/office/drawing/2014/main" id="{7693DFD9-B240-460A-A5A4-0BC875D6E731}"/>
              </a:ext>
            </a:extLst>
          </p:cNvPr>
          <p:cNvSpPr>
            <a:spLocks noGrp="1"/>
          </p:cNvSpPr>
          <p:nvPr>
            <p:ph idx="1"/>
          </p:nvPr>
        </p:nvSpPr>
        <p:spPr>
          <a:xfrm>
            <a:off x="582930" y="756287"/>
            <a:ext cx="8485347" cy="4033519"/>
          </a:xfrm>
        </p:spPr>
        <p:txBody>
          <a:bodyPr>
            <a:normAutofit/>
          </a:bodyPr>
          <a:lstStyle/>
          <a:p>
            <a:r>
              <a:rPr lang="sk-SK" dirty="0"/>
              <a:t>Guidelines sú odstupňované za účelom ich rozlíšenia na:</a:t>
            </a:r>
          </a:p>
          <a:p>
            <a:pPr lvl="1"/>
            <a:r>
              <a:rPr lang="sk-SK" dirty="0"/>
              <a:t>založené na presvedčivom dôkaze</a:t>
            </a:r>
          </a:p>
          <a:p>
            <a:pPr lvl="1"/>
            <a:r>
              <a:rPr lang="sk-SK" dirty="0"/>
              <a:t>založené na nepresvedčivom dôkaze</a:t>
            </a:r>
          </a:p>
          <a:p>
            <a:endParaRPr lang="sk-SK" dirty="0"/>
          </a:p>
          <a:p>
            <a:r>
              <a:rPr lang="sk-SK" dirty="0"/>
              <a:t>Odstupňovanie sa netýka závažnosti guidelines, ale hodnoty predloženého podporného dôkazu (predpokladanej účinnosti štúdie, z ktorej bol dôkaz získaný)</a:t>
            </a:r>
          </a:p>
        </p:txBody>
      </p:sp>
    </p:spTree>
    <p:extLst>
      <p:ext uri="{BB962C8B-B14F-4D97-AF65-F5344CB8AC3E}">
        <p14:creationId xmlns:p14="http://schemas.microsoft.com/office/powerpoint/2010/main" val="42650156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obsah 2">
            <a:extLst>
              <a:ext uri="{FF2B5EF4-FFF2-40B4-BE49-F238E27FC236}">
                <a16:creationId xmlns:a16="http://schemas.microsoft.com/office/drawing/2014/main" id="{DA58551A-7DDC-4ED5-8423-352D5457ED05}"/>
              </a:ext>
            </a:extLst>
          </p:cNvPr>
          <p:cNvSpPr>
            <a:spLocks noGrp="1"/>
          </p:cNvSpPr>
          <p:nvPr>
            <p:ph idx="1"/>
          </p:nvPr>
        </p:nvSpPr>
        <p:spPr>
          <a:xfrm>
            <a:off x="856949" y="1900537"/>
            <a:ext cx="8354783" cy="4838929"/>
          </a:xfrm>
        </p:spPr>
        <p:txBody>
          <a:bodyPr>
            <a:normAutofit/>
          </a:bodyPr>
          <a:lstStyle/>
          <a:p>
            <a:r>
              <a:rPr lang="en-US" b="1" dirty="0"/>
              <a:t>1++ </a:t>
            </a:r>
            <a:r>
              <a:rPr lang="sk-SK" dirty="0"/>
              <a:t>Vysokokvalitné meta-analýzy, systematické prehľady založené na randomizovaných klinických štúdiách alebo randomizované klinické štúdie s veľmi nízkym rizikom systematického skreslenia - bias</a:t>
            </a:r>
          </a:p>
          <a:p>
            <a:r>
              <a:rPr lang="en-US" b="1" dirty="0"/>
              <a:t>1+</a:t>
            </a:r>
            <a:r>
              <a:rPr lang="en-US" dirty="0"/>
              <a:t> </a:t>
            </a:r>
            <a:r>
              <a:rPr lang="sk-SK" dirty="0"/>
              <a:t>Veľmi dobre vykonané meta-analýzy, systematické prehľady alebo randomizované klinické štúdie s nízkym rizikom systematického skreslenia  - bias</a:t>
            </a:r>
          </a:p>
          <a:p>
            <a:r>
              <a:rPr lang="en-US" b="1" dirty="0"/>
              <a:t>1-</a:t>
            </a:r>
            <a:r>
              <a:rPr lang="en-US" dirty="0"/>
              <a:t> </a:t>
            </a:r>
            <a:r>
              <a:rPr lang="sk-SK" dirty="0"/>
              <a:t>Meta-analýzy, systematické prehľady alebo randomizované klinické štúdie s vysokým rizikom systematického skreslenia - bias</a:t>
            </a:r>
          </a:p>
        </p:txBody>
      </p:sp>
      <p:sp>
        <p:nvSpPr>
          <p:cNvPr id="6" name="Nadpis 1">
            <a:extLst>
              <a:ext uri="{FF2B5EF4-FFF2-40B4-BE49-F238E27FC236}">
                <a16:creationId xmlns:a16="http://schemas.microsoft.com/office/drawing/2014/main" id="{49C680B9-8D2E-4BA5-A45E-80F6E87984F4}"/>
              </a:ext>
            </a:extLst>
          </p:cNvPr>
          <p:cNvSpPr>
            <a:spLocks noGrp="1"/>
          </p:cNvSpPr>
          <p:nvPr>
            <p:ph type="title"/>
          </p:nvPr>
        </p:nvSpPr>
        <p:spPr>
          <a:xfrm>
            <a:off x="1000685" y="664205"/>
            <a:ext cx="7104564" cy="1091552"/>
          </a:xfrm>
        </p:spPr>
        <p:txBody>
          <a:bodyPr/>
          <a:lstStyle/>
          <a:p>
            <a:r>
              <a:rPr lang="sk-SK" dirty="0"/>
              <a:t>Úroveň dôkazov</a:t>
            </a:r>
            <a:endParaRPr lang="en-US" dirty="0"/>
          </a:p>
        </p:txBody>
      </p:sp>
    </p:spTree>
    <p:extLst>
      <p:ext uri="{BB962C8B-B14F-4D97-AF65-F5344CB8AC3E}">
        <p14:creationId xmlns:p14="http://schemas.microsoft.com/office/powerpoint/2010/main" val="32738287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obsah 2">
            <a:extLst>
              <a:ext uri="{FF2B5EF4-FFF2-40B4-BE49-F238E27FC236}">
                <a16:creationId xmlns:a16="http://schemas.microsoft.com/office/drawing/2014/main" id="{91439215-FF50-408B-9756-43244766F551}"/>
              </a:ext>
            </a:extLst>
          </p:cNvPr>
          <p:cNvSpPr>
            <a:spLocks noGrp="1"/>
          </p:cNvSpPr>
          <p:nvPr>
            <p:ph idx="1"/>
          </p:nvPr>
        </p:nvSpPr>
        <p:spPr>
          <a:xfrm>
            <a:off x="755690" y="756287"/>
            <a:ext cx="8312587" cy="4033519"/>
          </a:xfrm>
        </p:spPr>
        <p:txBody>
          <a:bodyPr>
            <a:normAutofit lnSpcReduction="10000"/>
          </a:bodyPr>
          <a:lstStyle/>
          <a:p>
            <a:r>
              <a:rPr lang="en-US" b="1" dirty="0"/>
              <a:t>2++ </a:t>
            </a:r>
            <a:r>
              <a:rPr lang="sk-SK" dirty="0"/>
              <a:t>Vysokokvalitné systematické prehľady založené na štúdiách prípad-kontrola alebo </a:t>
            </a:r>
            <a:r>
              <a:rPr lang="sk-SK" dirty="0" err="1"/>
              <a:t>kohortových</a:t>
            </a:r>
            <a:r>
              <a:rPr lang="sk-SK" dirty="0"/>
              <a:t> štúdiách; vysokokvalitné štúdie prípad-kontrola alebo </a:t>
            </a:r>
            <a:r>
              <a:rPr lang="sk-SK" dirty="0" err="1"/>
              <a:t>kohortové</a:t>
            </a:r>
            <a:r>
              <a:rPr lang="sk-SK" dirty="0"/>
              <a:t> štúdie s veľmi nízkym rizikom </a:t>
            </a:r>
            <a:r>
              <a:rPr lang="sk-SK" dirty="0" err="1"/>
              <a:t>confoundingu</a:t>
            </a:r>
            <a:r>
              <a:rPr lang="sk-SK" dirty="0"/>
              <a:t> (mätúcich premenných) alebo systematického skreslenia - bias a vysokou pravdepodobnosťou kauzálneho vzťahu</a:t>
            </a:r>
          </a:p>
          <a:p>
            <a:r>
              <a:rPr lang="en-US" b="1" dirty="0"/>
              <a:t>2+</a:t>
            </a:r>
            <a:r>
              <a:rPr lang="en-US" dirty="0"/>
              <a:t> </a:t>
            </a:r>
            <a:r>
              <a:rPr lang="sk-SK" dirty="0"/>
              <a:t>Veľmi dobre vykonaná štúdia prípad-kontrola alebo </a:t>
            </a:r>
            <a:r>
              <a:rPr lang="sk-SK" dirty="0" err="1"/>
              <a:t>kohortová</a:t>
            </a:r>
            <a:r>
              <a:rPr lang="sk-SK" dirty="0"/>
              <a:t> štúdia s nízkym rizikom </a:t>
            </a:r>
            <a:r>
              <a:rPr lang="sk-SK" dirty="0" err="1"/>
              <a:t>confoundingu</a:t>
            </a:r>
            <a:r>
              <a:rPr lang="sk-SK" dirty="0"/>
              <a:t> alebo </a:t>
            </a:r>
            <a:r>
              <a:rPr lang="sk-SK" dirty="0" err="1"/>
              <a:t>biasu</a:t>
            </a:r>
            <a:r>
              <a:rPr lang="sk-SK" dirty="0"/>
              <a:t> a strednou pravdepodobnosťou kauzálneho vzťahu </a:t>
            </a:r>
          </a:p>
          <a:p>
            <a:r>
              <a:rPr lang="en-US" b="1" dirty="0"/>
              <a:t>2-</a:t>
            </a:r>
            <a:r>
              <a:rPr lang="en-US" dirty="0"/>
              <a:t> </a:t>
            </a:r>
            <a:r>
              <a:rPr lang="sk-SK" dirty="0"/>
              <a:t>Štúdia prípad-kontrola alebo </a:t>
            </a:r>
            <a:r>
              <a:rPr lang="sk-SK" dirty="0" err="1"/>
              <a:t>kohortová</a:t>
            </a:r>
            <a:r>
              <a:rPr lang="sk-SK" dirty="0"/>
              <a:t> štúdia s vysokým rizikom </a:t>
            </a:r>
            <a:r>
              <a:rPr lang="sk-SK" dirty="0" err="1"/>
              <a:t>confoundingu</a:t>
            </a:r>
            <a:r>
              <a:rPr lang="sk-SK" dirty="0"/>
              <a:t> alebo </a:t>
            </a:r>
            <a:r>
              <a:rPr lang="sk-SK" dirty="0" err="1"/>
              <a:t>biasu</a:t>
            </a:r>
            <a:r>
              <a:rPr lang="sk-SK" dirty="0"/>
              <a:t> a významným rizikom nekauzálneho vzťahu</a:t>
            </a:r>
          </a:p>
          <a:p>
            <a:endParaRPr lang="en-US" dirty="0"/>
          </a:p>
        </p:txBody>
      </p:sp>
      <p:pic>
        <p:nvPicPr>
          <p:cNvPr id="5" name="Obrázok 4">
            <a:extLst>
              <a:ext uri="{FF2B5EF4-FFF2-40B4-BE49-F238E27FC236}">
                <a16:creationId xmlns:a16="http://schemas.microsoft.com/office/drawing/2014/main" id="{64434857-9DBE-468F-8039-522A11829833}"/>
              </a:ext>
            </a:extLst>
          </p:cNvPr>
          <p:cNvPicPr>
            <a:picLocks noChangeAspect="1"/>
          </p:cNvPicPr>
          <p:nvPr/>
        </p:nvPicPr>
        <p:blipFill>
          <a:blip r:embed="rId2"/>
          <a:stretch>
            <a:fillRect/>
          </a:stretch>
        </p:blipFill>
        <p:spPr>
          <a:xfrm>
            <a:off x="3443742" y="5572156"/>
            <a:ext cx="3345501" cy="779305"/>
          </a:xfrm>
          <a:prstGeom prst="rect">
            <a:avLst/>
          </a:prstGeom>
        </p:spPr>
      </p:pic>
      <p:pic>
        <p:nvPicPr>
          <p:cNvPr id="7" name="Obrázok 6">
            <a:extLst>
              <a:ext uri="{FF2B5EF4-FFF2-40B4-BE49-F238E27FC236}">
                <a16:creationId xmlns:a16="http://schemas.microsoft.com/office/drawing/2014/main" id="{EC889A1F-01B7-4FCB-BB18-D8FDAC53D793}"/>
              </a:ext>
            </a:extLst>
          </p:cNvPr>
          <p:cNvPicPr>
            <a:picLocks noChangeAspect="1"/>
          </p:cNvPicPr>
          <p:nvPr/>
        </p:nvPicPr>
        <p:blipFill>
          <a:blip r:embed="rId3"/>
          <a:stretch>
            <a:fillRect/>
          </a:stretch>
        </p:blipFill>
        <p:spPr>
          <a:xfrm>
            <a:off x="2798258" y="6340130"/>
            <a:ext cx="4636471" cy="755690"/>
          </a:xfrm>
          <a:prstGeom prst="rect">
            <a:avLst/>
          </a:prstGeom>
        </p:spPr>
      </p:pic>
      <p:pic>
        <p:nvPicPr>
          <p:cNvPr id="8" name="Obrázok 7">
            <a:extLst>
              <a:ext uri="{FF2B5EF4-FFF2-40B4-BE49-F238E27FC236}">
                <a16:creationId xmlns:a16="http://schemas.microsoft.com/office/drawing/2014/main" id="{543A9A5F-048E-45A1-BD56-BDB8D87E1FF4}"/>
              </a:ext>
            </a:extLst>
          </p:cNvPr>
          <p:cNvPicPr>
            <a:picLocks noChangeAspect="1"/>
          </p:cNvPicPr>
          <p:nvPr/>
        </p:nvPicPr>
        <p:blipFill>
          <a:blip r:embed="rId4"/>
          <a:stretch>
            <a:fillRect/>
          </a:stretch>
        </p:blipFill>
        <p:spPr>
          <a:xfrm>
            <a:off x="4384574" y="4799400"/>
            <a:ext cx="1306713" cy="787177"/>
          </a:xfrm>
          <a:prstGeom prst="rect">
            <a:avLst/>
          </a:prstGeom>
        </p:spPr>
      </p:pic>
    </p:spTree>
    <p:extLst>
      <p:ext uri="{BB962C8B-B14F-4D97-AF65-F5344CB8AC3E}">
        <p14:creationId xmlns:p14="http://schemas.microsoft.com/office/powerpoint/2010/main" val="28999126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AF3C91-C1E1-4474-9FD8-33153AC79B5A}"/>
              </a:ext>
            </a:extLst>
          </p:cNvPr>
          <p:cNvSpPr>
            <a:spLocks noGrp="1"/>
          </p:cNvSpPr>
          <p:nvPr>
            <p:ph type="title"/>
          </p:nvPr>
        </p:nvSpPr>
        <p:spPr/>
        <p:txBody>
          <a:bodyPr/>
          <a:lstStyle/>
          <a:p>
            <a:endParaRPr lang="en-US"/>
          </a:p>
        </p:txBody>
      </p:sp>
      <p:sp>
        <p:nvSpPr>
          <p:cNvPr id="3" name="Zástupný objekt pre obsah 2">
            <a:extLst>
              <a:ext uri="{FF2B5EF4-FFF2-40B4-BE49-F238E27FC236}">
                <a16:creationId xmlns:a16="http://schemas.microsoft.com/office/drawing/2014/main" id="{18AC97E8-1B96-4B24-A738-02828DF2980D}"/>
              </a:ext>
            </a:extLst>
          </p:cNvPr>
          <p:cNvSpPr>
            <a:spLocks noGrp="1"/>
          </p:cNvSpPr>
          <p:nvPr>
            <p:ph idx="1"/>
          </p:nvPr>
        </p:nvSpPr>
        <p:spPr/>
        <p:txBody>
          <a:bodyPr/>
          <a:lstStyle/>
          <a:p>
            <a:r>
              <a:rPr lang="en-US" b="1" dirty="0"/>
              <a:t>3</a:t>
            </a:r>
            <a:r>
              <a:rPr lang="en-US" dirty="0"/>
              <a:t> </a:t>
            </a:r>
            <a:r>
              <a:rPr lang="sk-SK" dirty="0"/>
              <a:t>Neanalytické štúdie, </a:t>
            </a:r>
            <a:r>
              <a:rPr lang="sk-SK" dirty="0" err="1"/>
              <a:t>case</a:t>
            </a:r>
            <a:r>
              <a:rPr lang="sk-SK" dirty="0"/>
              <a:t>-report</a:t>
            </a:r>
          </a:p>
          <a:p>
            <a:endParaRPr lang="sk-SK" dirty="0"/>
          </a:p>
          <a:p>
            <a:endParaRPr lang="sk-SK" dirty="0"/>
          </a:p>
          <a:p>
            <a:endParaRPr lang="sk-SK" dirty="0"/>
          </a:p>
          <a:p>
            <a:r>
              <a:rPr lang="en-US" b="1" dirty="0"/>
              <a:t>4</a:t>
            </a:r>
            <a:r>
              <a:rPr lang="en-US" dirty="0"/>
              <a:t> </a:t>
            </a:r>
            <a:r>
              <a:rPr lang="sk-SK" dirty="0"/>
              <a:t>Názor experta</a:t>
            </a:r>
            <a:endParaRPr lang="en-US" dirty="0"/>
          </a:p>
          <a:p>
            <a:endParaRPr lang="en-US" dirty="0"/>
          </a:p>
        </p:txBody>
      </p:sp>
      <p:pic>
        <p:nvPicPr>
          <p:cNvPr id="5" name="Obrázok 4">
            <a:extLst>
              <a:ext uri="{FF2B5EF4-FFF2-40B4-BE49-F238E27FC236}">
                <a16:creationId xmlns:a16="http://schemas.microsoft.com/office/drawing/2014/main" id="{8296A879-7A94-4B6A-A1BC-9B9C1847008D}"/>
              </a:ext>
            </a:extLst>
          </p:cNvPr>
          <p:cNvPicPr>
            <a:picLocks noChangeAspect="1"/>
          </p:cNvPicPr>
          <p:nvPr/>
        </p:nvPicPr>
        <p:blipFill>
          <a:blip r:embed="rId2"/>
          <a:stretch>
            <a:fillRect/>
          </a:stretch>
        </p:blipFill>
        <p:spPr>
          <a:xfrm>
            <a:off x="1437132" y="2253351"/>
            <a:ext cx="5699160" cy="739946"/>
          </a:xfrm>
          <a:prstGeom prst="rect">
            <a:avLst/>
          </a:prstGeom>
        </p:spPr>
      </p:pic>
      <p:pic>
        <p:nvPicPr>
          <p:cNvPr id="7" name="Obrázok 6">
            <a:extLst>
              <a:ext uri="{FF2B5EF4-FFF2-40B4-BE49-F238E27FC236}">
                <a16:creationId xmlns:a16="http://schemas.microsoft.com/office/drawing/2014/main" id="{E3CDCE52-0766-4A2D-A7E9-CA9DB1403339}"/>
              </a:ext>
            </a:extLst>
          </p:cNvPr>
          <p:cNvPicPr>
            <a:picLocks noChangeAspect="1"/>
          </p:cNvPicPr>
          <p:nvPr/>
        </p:nvPicPr>
        <p:blipFill>
          <a:blip r:embed="rId3"/>
          <a:stretch>
            <a:fillRect/>
          </a:stretch>
        </p:blipFill>
        <p:spPr>
          <a:xfrm>
            <a:off x="547571" y="3906874"/>
            <a:ext cx="7848152" cy="787177"/>
          </a:xfrm>
          <a:prstGeom prst="rect">
            <a:avLst/>
          </a:prstGeom>
        </p:spPr>
      </p:pic>
    </p:spTree>
    <p:extLst>
      <p:ext uri="{BB962C8B-B14F-4D97-AF65-F5344CB8AC3E}">
        <p14:creationId xmlns:p14="http://schemas.microsoft.com/office/powerpoint/2010/main" val="22985783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4A05E9-B424-4BDE-95CE-3F97D32FA3D5}"/>
              </a:ext>
            </a:extLst>
          </p:cNvPr>
          <p:cNvSpPr>
            <a:spLocks noGrp="1"/>
          </p:cNvSpPr>
          <p:nvPr>
            <p:ph type="title"/>
          </p:nvPr>
        </p:nvSpPr>
        <p:spPr/>
        <p:txBody>
          <a:bodyPr/>
          <a:lstStyle/>
          <a:p>
            <a:endParaRPr lang="en-US"/>
          </a:p>
        </p:txBody>
      </p:sp>
      <p:sp>
        <p:nvSpPr>
          <p:cNvPr id="3" name="Zástupný objekt pre obsah 2">
            <a:extLst>
              <a:ext uri="{FF2B5EF4-FFF2-40B4-BE49-F238E27FC236}">
                <a16:creationId xmlns:a16="http://schemas.microsoft.com/office/drawing/2014/main" id="{69142CF7-6FD8-4A69-BCBE-2D448E6F8D11}"/>
              </a:ext>
            </a:extLst>
          </p:cNvPr>
          <p:cNvSpPr>
            <a:spLocks noGrp="1"/>
          </p:cNvSpPr>
          <p:nvPr>
            <p:ph idx="1"/>
          </p:nvPr>
        </p:nvSpPr>
        <p:spPr>
          <a:xfrm>
            <a:off x="856448" y="756287"/>
            <a:ext cx="8211829" cy="4411614"/>
          </a:xfrm>
        </p:spPr>
        <p:txBody>
          <a:bodyPr>
            <a:normAutofit fontScale="92500" lnSpcReduction="10000"/>
          </a:bodyPr>
          <a:lstStyle/>
          <a:p>
            <a:r>
              <a:rPr lang="en-US" dirty="0" err="1"/>
              <a:t>Pri</a:t>
            </a:r>
            <a:r>
              <a:rPr lang="sk-SK" dirty="0"/>
              <a:t> </a:t>
            </a:r>
            <a:r>
              <a:rPr lang="en-US" dirty="0" err="1"/>
              <a:t>aplikácii</a:t>
            </a:r>
            <a:r>
              <a:rPr lang="sk-SK" dirty="0"/>
              <a:t> </a:t>
            </a:r>
            <a:r>
              <a:rPr lang="en-US" dirty="0" err="1"/>
              <a:t>medicíny</a:t>
            </a:r>
            <a:r>
              <a:rPr lang="sk-SK" dirty="0"/>
              <a:t> </a:t>
            </a:r>
            <a:r>
              <a:rPr lang="en-US" dirty="0" err="1"/>
              <a:t>založenej</a:t>
            </a:r>
            <a:r>
              <a:rPr lang="sk-SK" dirty="0"/>
              <a:t> </a:t>
            </a:r>
            <a:r>
              <a:rPr lang="en-US" dirty="0" err="1"/>
              <a:t>na</a:t>
            </a:r>
            <a:r>
              <a:rPr lang="sk-SK" dirty="0"/>
              <a:t> </a:t>
            </a:r>
            <a:r>
              <a:rPr lang="en-US" dirty="0" err="1"/>
              <a:t>dôkazoch</a:t>
            </a:r>
            <a:r>
              <a:rPr lang="sk-SK" dirty="0"/>
              <a:t> </a:t>
            </a:r>
            <a:r>
              <a:rPr lang="en-US" dirty="0"/>
              <a:t>je</a:t>
            </a:r>
            <a:r>
              <a:rPr lang="sk-SK" dirty="0"/>
              <a:t> </a:t>
            </a:r>
            <a:r>
              <a:rPr lang="en-US" dirty="0" err="1"/>
              <a:t>kvalita</a:t>
            </a:r>
            <a:r>
              <a:rPr lang="sk-SK" dirty="0"/>
              <a:t> dôkazov obzvlášť dôležitá</a:t>
            </a:r>
          </a:p>
          <a:p>
            <a:r>
              <a:rPr lang="sk-SK" dirty="0"/>
              <a:t>Kvalita publikácie závisí predovšetkým od metodológie</a:t>
            </a:r>
          </a:p>
          <a:p>
            <a:r>
              <a:rPr lang="sk-SK" dirty="0"/>
              <a:t>Základom pre rozhodnutie, či danú publikáciu posúdiť, vyradiť alebo použiť k ovplyvneniu klinickej praxe, môže byť päť jednoduchých otázok (ak sa nejedná o metaanalýzu alebo systematický prehľad):</a:t>
            </a:r>
          </a:p>
          <a:p>
            <a:pPr marL="661203" lvl="1" indent="-283373">
              <a:buFont typeface="+mj-lt"/>
              <a:buAutoNum type="arabicPeriod"/>
            </a:pPr>
            <a:r>
              <a:rPr lang="sk-SK" dirty="0"/>
              <a:t>Bola štúdia pôvodná?</a:t>
            </a:r>
          </a:p>
          <a:p>
            <a:pPr marL="661203" lvl="1" indent="-283373">
              <a:buFont typeface="+mj-lt"/>
              <a:buAutoNum type="arabicPeriod"/>
            </a:pPr>
            <a:r>
              <a:rPr lang="sk-SK" dirty="0"/>
              <a:t>Koho sa štúdia týkala?</a:t>
            </a:r>
          </a:p>
          <a:p>
            <a:pPr marL="661203" lvl="1" indent="-283373">
              <a:buFont typeface="+mj-lt"/>
              <a:buAutoNum type="arabicPeriod"/>
            </a:pPr>
            <a:r>
              <a:rPr lang="sk-SK" dirty="0"/>
              <a:t>Bol použitý správny dizajn štúdie?</a:t>
            </a:r>
          </a:p>
          <a:p>
            <a:pPr marL="661203" lvl="1" indent="-283373">
              <a:buFont typeface="+mj-lt"/>
              <a:buAutoNum type="arabicPeriod"/>
            </a:pPr>
            <a:r>
              <a:rPr lang="sk-SK" dirty="0"/>
              <a:t>Zabránilo sa systematickej chybe?</a:t>
            </a:r>
          </a:p>
          <a:p>
            <a:pPr marL="661203" lvl="1" indent="-283373">
              <a:buFont typeface="+mj-lt"/>
              <a:buAutoNum type="arabicPeriod"/>
            </a:pPr>
            <a:r>
              <a:rPr lang="sk-SK" dirty="0"/>
              <a:t>Bola štúdia dostatočne rozsiahla a trvala dostatočne dlho na to, aby priniesla skutočné výsledky?</a:t>
            </a:r>
            <a:endParaRPr lang="en-US" dirty="0"/>
          </a:p>
          <a:p>
            <a:endParaRPr lang="en-US" dirty="0"/>
          </a:p>
        </p:txBody>
      </p:sp>
    </p:spTree>
    <p:extLst>
      <p:ext uri="{BB962C8B-B14F-4D97-AF65-F5344CB8AC3E}">
        <p14:creationId xmlns:p14="http://schemas.microsoft.com/office/powerpoint/2010/main" val="28484430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BA3FB8-70ED-4424-8304-8D734A555F8C}"/>
              </a:ext>
            </a:extLst>
          </p:cNvPr>
          <p:cNvSpPr>
            <a:spLocks noGrp="1"/>
          </p:cNvSpPr>
          <p:nvPr>
            <p:ph type="title"/>
          </p:nvPr>
        </p:nvSpPr>
        <p:spPr/>
        <p:txBody>
          <a:bodyPr/>
          <a:lstStyle/>
          <a:p>
            <a:r>
              <a:rPr lang="sk-SK" dirty="0"/>
              <a:t>Bola štúdia pôvodná?</a:t>
            </a:r>
            <a:endParaRPr lang="en-US" dirty="0"/>
          </a:p>
        </p:txBody>
      </p:sp>
      <p:sp>
        <p:nvSpPr>
          <p:cNvPr id="3" name="Zástupný objekt pre obsah 2">
            <a:extLst>
              <a:ext uri="{FF2B5EF4-FFF2-40B4-BE49-F238E27FC236}">
                <a16:creationId xmlns:a16="http://schemas.microsoft.com/office/drawing/2014/main" id="{130FFAEB-68BE-482C-8605-2F4DF0768962}"/>
              </a:ext>
            </a:extLst>
          </p:cNvPr>
          <p:cNvSpPr>
            <a:spLocks noGrp="1"/>
          </p:cNvSpPr>
          <p:nvPr>
            <p:ph idx="1"/>
          </p:nvPr>
        </p:nvSpPr>
        <p:spPr>
          <a:xfrm>
            <a:off x="755690" y="756287"/>
            <a:ext cx="8312587" cy="4033519"/>
          </a:xfrm>
        </p:spPr>
        <p:txBody>
          <a:bodyPr>
            <a:normAutofit/>
          </a:bodyPr>
          <a:lstStyle/>
          <a:p>
            <a:r>
              <a:rPr lang="sk-SK" dirty="0"/>
              <a:t>Teoreticky nemá zmysel skúmať, či rovnaká štúdia bola alebo nebola realizovaná predtým. V skutočnom vedeckom živote existuje len veľmi málo štúdií, ktoré prichádzajú s niečím úplne novým.</a:t>
            </a:r>
          </a:p>
          <a:p>
            <a:r>
              <a:rPr lang="sk-SK" dirty="0"/>
              <a:t>Cieľom väčšiny výskumných štúdií je určiť, či je určitá hypotéza o niečo správnejšia, alebo o niečo menej správna, ako bola definovaná v predchádzajúcich štúdiách.</a:t>
            </a:r>
          </a:p>
          <a:p>
            <a:r>
              <a:rPr lang="sk-SK" dirty="0"/>
              <a:t>Praktická otázka ohľadom novej výskumnej práce nie je, či to už niekedy niekto predtým vykonal, ale či je daný výskum z nejakého pohľadu prínosom pre literatúru.</a:t>
            </a:r>
          </a:p>
          <a:p>
            <a:endParaRPr lang="en-US" dirty="0"/>
          </a:p>
        </p:txBody>
      </p:sp>
    </p:spTree>
    <p:extLst>
      <p:ext uri="{BB962C8B-B14F-4D97-AF65-F5344CB8AC3E}">
        <p14:creationId xmlns:p14="http://schemas.microsoft.com/office/powerpoint/2010/main" val="8846977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637A50-56A6-4A7D-9773-9DFF320D3F3B}"/>
              </a:ext>
            </a:extLst>
          </p:cNvPr>
          <p:cNvSpPr>
            <a:spLocks noGrp="1"/>
          </p:cNvSpPr>
          <p:nvPr>
            <p:ph type="title"/>
          </p:nvPr>
        </p:nvSpPr>
        <p:spPr/>
        <p:txBody>
          <a:bodyPr/>
          <a:lstStyle/>
          <a:p>
            <a:endParaRPr lang="en-US"/>
          </a:p>
        </p:txBody>
      </p:sp>
      <p:sp>
        <p:nvSpPr>
          <p:cNvPr id="3" name="Zástupný objekt pre obsah 2">
            <a:extLst>
              <a:ext uri="{FF2B5EF4-FFF2-40B4-BE49-F238E27FC236}">
                <a16:creationId xmlns:a16="http://schemas.microsoft.com/office/drawing/2014/main" id="{4C4A4818-BA81-4EE4-A901-A5E4BCC57E49}"/>
              </a:ext>
            </a:extLst>
          </p:cNvPr>
          <p:cNvSpPr>
            <a:spLocks noGrp="1"/>
          </p:cNvSpPr>
          <p:nvPr>
            <p:ph idx="1"/>
          </p:nvPr>
        </p:nvSpPr>
        <p:spPr>
          <a:xfrm>
            <a:off x="636998" y="756287"/>
            <a:ext cx="8431279" cy="4033519"/>
          </a:xfrm>
        </p:spPr>
        <p:txBody>
          <a:bodyPr>
            <a:normAutofit/>
          </a:bodyPr>
          <a:lstStyle/>
          <a:p>
            <a:r>
              <a:rPr lang="sk-SK" dirty="0"/>
              <a:t>Je táto štúdia rozsiahlejšia, trvala dlhšie alebo bola realizovaná dôkladnejšie ako predchádzajúce štúdie?</a:t>
            </a:r>
          </a:p>
          <a:p>
            <a:r>
              <a:rPr lang="sk-SK" dirty="0"/>
              <a:t>Sú použité metódy výskumu presnejšie?</a:t>
            </a:r>
          </a:p>
          <a:p>
            <a:r>
              <a:rPr lang="sk-SK" dirty="0"/>
              <a:t>Prispejú výsledky danej štúdie nejako výrazne k metaanalýzam predchádzajúcich štúdií?</a:t>
            </a:r>
          </a:p>
          <a:p>
            <a:r>
              <a:rPr lang="sk-SK" dirty="0"/>
              <a:t>Je sledovaná populácia nejakým spôsobom odlišná, </a:t>
            </a:r>
            <a:r>
              <a:rPr lang="sk-SK" dirty="0" err="1"/>
              <a:t>t.j</a:t>
            </a:r>
            <a:r>
              <a:rPr lang="sk-SK" dirty="0"/>
              <a:t>. sledovali sa napríklad dôkladnejšie etnické skupiny, vek a pohlavie v porovnaní s predchádzajúcimi štúdiami?</a:t>
            </a:r>
          </a:p>
          <a:p>
            <a:r>
              <a:rPr lang="sk-SK" dirty="0"/>
              <a:t>Má sledovaná klinická otázka potrebnú dôležitosť? Sú žiaduce nové dôkazy?</a:t>
            </a:r>
          </a:p>
          <a:p>
            <a:pPr marL="0" indent="0">
              <a:buNone/>
            </a:pPr>
            <a:endParaRPr lang="en-US" dirty="0"/>
          </a:p>
        </p:txBody>
      </p:sp>
    </p:spTree>
    <p:extLst>
      <p:ext uri="{BB962C8B-B14F-4D97-AF65-F5344CB8AC3E}">
        <p14:creationId xmlns:p14="http://schemas.microsoft.com/office/powerpoint/2010/main" val="20404410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AAEC9E-A2DA-4ACF-BA73-BE248FC91A3E}"/>
              </a:ext>
            </a:extLst>
          </p:cNvPr>
          <p:cNvSpPr>
            <a:spLocks noGrp="1"/>
          </p:cNvSpPr>
          <p:nvPr>
            <p:ph type="title"/>
          </p:nvPr>
        </p:nvSpPr>
        <p:spPr>
          <a:xfrm>
            <a:off x="881637" y="6338713"/>
            <a:ext cx="8312587" cy="1008380"/>
          </a:xfrm>
        </p:spPr>
        <p:txBody>
          <a:bodyPr/>
          <a:lstStyle/>
          <a:p>
            <a:r>
              <a:rPr lang="sk-SK" dirty="0"/>
              <a:t>Koho sa štúdia týkala?</a:t>
            </a:r>
            <a:endParaRPr lang="en-US" dirty="0"/>
          </a:p>
        </p:txBody>
      </p:sp>
      <p:sp>
        <p:nvSpPr>
          <p:cNvPr id="3" name="Zástupný objekt pre obsah 2">
            <a:extLst>
              <a:ext uri="{FF2B5EF4-FFF2-40B4-BE49-F238E27FC236}">
                <a16:creationId xmlns:a16="http://schemas.microsoft.com/office/drawing/2014/main" id="{E6B04F37-E8B7-4BA9-B216-2295D8E13FA5}"/>
              </a:ext>
            </a:extLst>
          </p:cNvPr>
          <p:cNvSpPr>
            <a:spLocks noGrp="1"/>
          </p:cNvSpPr>
          <p:nvPr>
            <p:ph idx="1"/>
          </p:nvPr>
        </p:nvSpPr>
        <p:spPr>
          <a:xfrm>
            <a:off x="559769" y="215757"/>
            <a:ext cx="8522585" cy="5724609"/>
          </a:xfrm>
        </p:spPr>
        <p:txBody>
          <a:bodyPr>
            <a:normAutofit fontScale="92500" lnSpcReduction="10000"/>
          </a:bodyPr>
          <a:lstStyle/>
          <a:p>
            <a:r>
              <a:rPr lang="sk-SK" dirty="0"/>
              <a:t>Pacienti v klinických štúdiách sa môžu líšiť od pacientov, ktorí v reálnom  živote prichádzajú za lekárom so zdravotným problémom</a:t>
            </a:r>
          </a:p>
          <a:p>
            <a:r>
              <a:rPr lang="sk-SK" b="1" dirty="0"/>
              <a:t>Ako boli respondenti do štúdie získavaní? </a:t>
            </a:r>
            <a:r>
              <a:rPr lang="sk-SK" dirty="0"/>
              <a:t>Hodnotíme, či nedošlo k systematickej chybe pri výbere respondentov.</a:t>
            </a:r>
          </a:p>
          <a:p>
            <a:r>
              <a:rPr lang="sk-SK" b="1" dirty="0"/>
              <a:t>Kto bol do štúdie zahrnutý? </a:t>
            </a:r>
            <a:r>
              <a:rPr lang="sk-SK" dirty="0"/>
              <a:t>(</a:t>
            </a:r>
            <a:r>
              <a:rPr lang="sk-SK" dirty="0" err="1"/>
              <a:t>randomizovaná</a:t>
            </a:r>
            <a:r>
              <a:rPr lang="sk-SK" dirty="0"/>
              <a:t> klinická štúdia, ktorá je zameraná na pacientov so stredným alebo ťažkým stupňom ochorenia, čo môže viesť k falošným záverom v prípade liečby ľahkého štádia)</a:t>
            </a:r>
          </a:p>
          <a:p>
            <a:r>
              <a:rPr lang="sk-SK" b="1" dirty="0"/>
              <a:t>Kto bol zo štúdie vylúčený? </a:t>
            </a:r>
            <a:r>
              <a:rPr lang="sk-SK" dirty="0"/>
              <a:t>(štúdie rutinne vylučujú pacientov, ktorí trpia aj iným ochorením, nehovoria určitým jazykom, užívajú nejaké iné lieky – prístup diskutabilný, pretože v reálnej klinickej praxi sa často vyskytujú situácie, kedy ide o rozhodovanie o ďalšom postupe práve pre spomínaných pacientov.</a:t>
            </a:r>
          </a:p>
          <a:p>
            <a:r>
              <a:rPr lang="sk-SK" b="1" dirty="0"/>
              <a:t>Boli osoby sledované v prirodzených životných podmienkach? (</a:t>
            </a:r>
            <a:r>
              <a:rPr lang="sk-SK" dirty="0"/>
              <a:t>technické vybavenie, ktoré často v podmienkach klinickej štúdie môže byť vysokošpecializované, v reálnych prirodzených podmienkach nemusí byť vždy možné. Samo o sebe to neruší platnosť štúdie, otázna je v tomto prípade použiteľnosť v praxi.)</a:t>
            </a:r>
            <a:endParaRPr lang="en-US" dirty="0"/>
          </a:p>
        </p:txBody>
      </p:sp>
    </p:spTree>
    <p:extLst>
      <p:ext uri="{BB962C8B-B14F-4D97-AF65-F5344CB8AC3E}">
        <p14:creationId xmlns:p14="http://schemas.microsoft.com/office/powerpoint/2010/main" val="27051810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B0B823-8A49-43FB-AAC1-52FC54C80A47}"/>
              </a:ext>
            </a:extLst>
          </p:cNvPr>
          <p:cNvSpPr>
            <a:spLocks noGrp="1"/>
          </p:cNvSpPr>
          <p:nvPr>
            <p:ph type="title"/>
          </p:nvPr>
        </p:nvSpPr>
        <p:spPr>
          <a:xfrm>
            <a:off x="1137286" y="6186281"/>
            <a:ext cx="8312587" cy="1008380"/>
          </a:xfrm>
        </p:spPr>
        <p:txBody>
          <a:bodyPr/>
          <a:lstStyle/>
          <a:p>
            <a:r>
              <a:rPr lang="sk-SK" dirty="0"/>
              <a:t>Bol použitý správny dizajn štúdie?</a:t>
            </a:r>
            <a:endParaRPr lang="en-US" dirty="0"/>
          </a:p>
        </p:txBody>
      </p:sp>
      <p:sp>
        <p:nvSpPr>
          <p:cNvPr id="3" name="Zástupný objekt pre obsah 2">
            <a:extLst>
              <a:ext uri="{FF2B5EF4-FFF2-40B4-BE49-F238E27FC236}">
                <a16:creationId xmlns:a16="http://schemas.microsoft.com/office/drawing/2014/main" id="{6109EC9B-352A-4C03-8B01-BDB148C6BD1F}"/>
              </a:ext>
            </a:extLst>
          </p:cNvPr>
          <p:cNvSpPr>
            <a:spLocks noGrp="1"/>
          </p:cNvSpPr>
          <p:nvPr>
            <p:ph idx="1"/>
          </p:nvPr>
        </p:nvSpPr>
        <p:spPr>
          <a:xfrm>
            <a:off x="770562" y="368189"/>
            <a:ext cx="8075300" cy="5179856"/>
          </a:xfrm>
        </p:spPr>
        <p:txBody>
          <a:bodyPr>
            <a:normAutofit fontScale="85000" lnSpcReduction="20000"/>
          </a:bodyPr>
          <a:lstStyle/>
          <a:p>
            <a:r>
              <a:rPr lang="sk-SK" dirty="0"/>
              <a:t>Hodnotí sa predovšetkým zvolená </a:t>
            </a:r>
            <a:r>
              <a:rPr lang="sk-SK" b="1" i="1" dirty="0"/>
              <a:t>metodológia štúdie</a:t>
            </a:r>
            <a:r>
              <a:rPr lang="sk-SK" dirty="0"/>
              <a:t>.</a:t>
            </a:r>
          </a:p>
          <a:p>
            <a:r>
              <a:rPr lang="sk-SK" dirty="0"/>
              <a:t>Dve základné otázky: </a:t>
            </a:r>
          </a:p>
          <a:p>
            <a:pPr lvl="1"/>
            <a:r>
              <a:rPr lang="sk-SK" dirty="0"/>
              <a:t>Aká špecifická intervencia bola skúmaná a s čím bola porovnávaná?</a:t>
            </a:r>
          </a:p>
          <a:p>
            <a:pPr lvl="1"/>
            <a:r>
              <a:rPr lang="sk-SK" dirty="0"/>
              <a:t>Aký následok bol meraný a ako?</a:t>
            </a:r>
          </a:p>
          <a:p>
            <a:pPr marL="0" indent="0">
              <a:buNone/>
            </a:pPr>
            <a:r>
              <a:rPr lang="sk-SK" b="1" dirty="0"/>
              <a:t>1. Intervencia a porovnanie</a:t>
            </a:r>
            <a:endParaRPr lang="sk-SK" dirty="0"/>
          </a:p>
          <a:p>
            <a:r>
              <a:rPr lang="sk-SK" dirty="0"/>
              <a:t>Metódy publikácie by mali byť vždy popísané jasne a detailne, napr. s presne uvedenými charakteristikami lieku a placeba vrátane podaného množstva, s presne definovanými participantmi, ktorí boli do štúdie zahrnutí, s presne definovaným postupom a pod.</a:t>
            </a:r>
          </a:p>
          <a:p>
            <a:r>
              <a:rPr lang="sk-SK" dirty="0"/>
              <a:t>Sledujú sa porovnávané skupiny, samotné intervencie a porovnávacie intervencie</a:t>
            </a:r>
          </a:p>
          <a:p>
            <a:pPr marL="0" indent="0">
              <a:buNone/>
            </a:pPr>
            <a:r>
              <a:rPr lang="sk-SK" b="1" dirty="0"/>
              <a:t>2. Následok a jeho meranie</a:t>
            </a:r>
            <a:endParaRPr lang="sk-SK" dirty="0"/>
          </a:p>
          <a:p>
            <a:r>
              <a:rPr lang="sk-SK" dirty="0"/>
              <a:t>Meranie symptomatických (napr. bolesť), funkčných (napr. pohyblivosť), psychologických (napr. úzkosť) alebo sociálnych (napr. nepohodlie) účinkov intervencie</a:t>
            </a:r>
          </a:p>
          <a:p>
            <a:r>
              <a:rPr lang="sk-SK" dirty="0"/>
              <a:t>Všeobecne by sme pri hodnotení kvality publikácie mali hľadať dôkazy, že meraný následok bol skutočne objektívne dokázaný</a:t>
            </a:r>
            <a:endParaRPr lang="en-US" dirty="0"/>
          </a:p>
        </p:txBody>
      </p:sp>
    </p:spTree>
    <p:extLst>
      <p:ext uri="{BB962C8B-B14F-4D97-AF65-F5344CB8AC3E}">
        <p14:creationId xmlns:p14="http://schemas.microsoft.com/office/powerpoint/2010/main" val="3004512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D19F76-3331-43E5-9672-6D7DF241ADC9}"/>
              </a:ext>
            </a:extLst>
          </p:cNvPr>
          <p:cNvSpPr>
            <a:spLocks noGrp="1"/>
          </p:cNvSpPr>
          <p:nvPr>
            <p:ph type="title"/>
          </p:nvPr>
        </p:nvSpPr>
        <p:spPr>
          <a:xfrm>
            <a:off x="881637" y="6292427"/>
            <a:ext cx="8312587" cy="1008380"/>
          </a:xfrm>
        </p:spPr>
        <p:txBody>
          <a:bodyPr/>
          <a:lstStyle/>
          <a:p>
            <a:r>
              <a:rPr lang="sk-SK" sz="4400" dirty="0"/>
              <a:t>Bola systematická chyba(bias) minimalizovaná alebo vylúčená?</a:t>
            </a:r>
            <a:endParaRPr lang="en-US" sz="4400" dirty="0"/>
          </a:p>
        </p:txBody>
      </p:sp>
      <p:sp>
        <p:nvSpPr>
          <p:cNvPr id="3" name="Zástupný objekt pre obsah 2">
            <a:extLst>
              <a:ext uri="{FF2B5EF4-FFF2-40B4-BE49-F238E27FC236}">
                <a16:creationId xmlns:a16="http://schemas.microsoft.com/office/drawing/2014/main" id="{4C670BD7-59C0-436C-BF50-610660BEDF13}"/>
              </a:ext>
            </a:extLst>
          </p:cNvPr>
          <p:cNvSpPr>
            <a:spLocks noGrp="1"/>
          </p:cNvSpPr>
          <p:nvPr>
            <p:ph idx="1"/>
          </p:nvPr>
        </p:nvSpPr>
        <p:spPr>
          <a:xfrm>
            <a:off x="688369" y="343151"/>
            <a:ext cx="8619831" cy="5369280"/>
          </a:xfrm>
        </p:spPr>
        <p:txBody>
          <a:bodyPr>
            <a:normAutofit fontScale="92500" lnSpcReduction="20000"/>
          </a:bodyPr>
          <a:lstStyle/>
          <a:p>
            <a:endParaRPr lang="en-US" dirty="0"/>
          </a:p>
          <a:p>
            <a:r>
              <a:rPr lang="sk-SK" dirty="0"/>
              <a:t>Systematická chyba (bias) výrazne ovplyvňuje a skresľuje závery štúdie</a:t>
            </a:r>
          </a:p>
          <a:p>
            <a:r>
              <a:rPr lang="sk-SK" dirty="0"/>
              <a:t>Respondenti by mali byť rovnakým spôsobom vybraní a rovnakým spôsobom vyhodnocovaní za použitia rovnakých parametrov.</a:t>
            </a:r>
          </a:p>
          <a:p>
            <a:r>
              <a:rPr lang="sk-SK" b="1" i="1" u="sng" dirty="0"/>
              <a:t>Randomizované kontrolované štúdie</a:t>
            </a:r>
            <a:r>
              <a:rPr lang="sk-SK" i="1" dirty="0"/>
              <a:t>: </a:t>
            </a:r>
            <a:r>
              <a:rPr lang="sk-SK" dirty="0"/>
              <a:t>charakteristické výberom účastníkov a ich náhodným rozdelením do skupín, neúplnou </a:t>
            </a:r>
            <a:r>
              <a:rPr lang="sk-SK" dirty="0" err="1"/>
              <a:t>randomizáciou</a:t>
            </a:r>
            <a:r>
              <a:rPr lang="sk-SK" dirty="0"/>
              <a:t> môže dôjsť k výberovému </a:t>
            </a:r>
            <a:r>
              <a:rPr lang="sk-SK" dirty="0" err="1"/>
              <a:t>biasu</a:t>
            </a:r>
            <a:endParaRPr lang="sk-SK" dirty="0"/>
          </a:p>
          <a:p>
            <a:r>
              <a:rPr lang="sk-SK" b="1" i="1" u="sng" dirty="0" err="1"/>
              <a:t>Nerandomizované</a:t>
            </a:r>
            <a:r>
              <a:rPr lang="sk-SK" b="1" i="1" u="sng" dirty="0"/>
              <a:t> kontrolované klinické štúdie</a:t>
            </a:r>
            <a:r>
              <a:rPr lang="sk-SK" dirty="0"/>
              <a:t>: v tomto prípade môže dôjsť k situácii, kedy budú porovnávané skupiny, ktoré sú rozdielne</a:t>
            </a:r>
          </a:p>
          <a:p>
            <a:r>
              <a:rPr lang="sk-SK" b="1" i="1" u="sng" dirty="0" err="1"/>
              <a:t>Kohortové</a:t>
            </a:r>
            <a:r>
              <a:rPr lang="sk-SK" b="1" i="1" u="sng" dirty="0"/>
              <a:t> štúdie</a:t>
            </a:r>
            <a:r>
              <a:rPr lang="sk-SK" i="1" dirty="0"/>
              <a:t>:</a:t>
            </a:r>
            <a:r>
              <a:rPr lang="sk-SK" dirty="0"/>
              <a:t> odchod subjektov zo štúdie</a:t>
            </a:r>
          </a:p>
          <a:p>
            <a:r>
              <a:rPr lang="sk-SK" b="1" i="1" u="sng" dirty="0"/>
              <a:t>Štúdie prípad-kontrola</a:t>
            </a:r>
            <a:r>
              <a:rPr lang="sk-SK" i="1" dirty="0"/>
              <a:t>:</a:t>
            </a:r>
            <a:r>
              <a:rPr lang="sk-SK" dirty="0"/>
              <a:t> najnáchylnejší k vzniku systematickej chyby je samotný proces určovania prípadov, </a:t>
            </a:r>
            <a:r>
              <a:rPr lang="sk-SK" dirty="0" err="1"/>
              <a:t>t.j</a:t>
            </a:r>
            <a:r>
              <a:rPr lang="sk-SK" dirty="0"/>
              <a:t>. kedy sa respondent vlastne stáva prípadom. Prípadom sa respondent môže stať v dôsledku iného faktora ako je sledovaný faktor, prípadne môže vzniknúť tzv. </a:t>
            </a:r>
            <a:r>
              <a:rPr lang="sk-SK" dirty="0" err="1"/>
              <a:t>recall</a:t>
            </a:r>
            <a:r>
              <a:rPr lang="sk-SK" dirty="0"/>
              <a:t> bias</a:t>
            </a:r>
          </a:p>
        </p:txBody>
      </p:sp>
    </p:spTree>
    <p:extLst>
      <p:ext uri="{BB962C8B-B14F-4D97-AF65-F5344CB8AC3E}">
        <p14:creationId xmlns:p14="http://schemas.microsoft.com/office/powerpoint/2010/main" val="1476293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ástupný text 7">
            <a:extLst>
              <a:ext uri="{FF2B5EF4-FFF2-40B4-BE49-F238E27FC236}">
                <a16:creationId xmlns:a16="http://schemas.microsoft.com/office/drawing/2014/main" id="{3C35FB98-48AD-274C-86F7-5264EEB2B7E7}"/>
              </a:ext>
            </a:extLst>
          </p:cNvPr>
          <p:cNvSpPr>
            <a:spLocks noGrp="1"/>
          </p:cNvSpPr>
          <p:nvPr>
            <p:ph type="body" idx="1"/>
          </p:nvPr>
        </p:nvSpPr>
        <p:spPr>
          <a:xfrm>
            <a:off x="5037931" y="4705959"/>
            <a:ext cx="4114311" cy="1694842"/>
          </a:xfrm>
        </p:spPr>
        <p:txBody>
          <a:bodyPr>
            <a:normAutofit fontScale="70000" lnSpcReduction="20000"/>
          </a:bodyPr>
          <a:lstStyle/>
          <a:p>
            <a:r>
              <a:rPr lang="sk-SK" dirty="0"/>
              <a:t>podľa </a:t>
            </a:r>
            <a:r>
              <a:rPr lang="sk-SK" dirty="0" err="1">
                <a:effectLst/>
              </a:rPr>
              <a:t>Higgins</a:t>
            </a:r>
            <a:r>
              <a:rPr lang="sk-SK" dirty="0">
                <a:effectLst/>
              </a:rPr>
              <a:t> JPT, Thomas J, </a:t>
            </a:r>
            <a:r>
              <a:rPr lang="sk-SK" dirty="0" err="1">
                <a:effectLst/>
              </a:rPr>
              <a:t>Chandler</a:t>
            </a:r>
            <a:r>
              <a:rPr lang="sk-SK" dirty="0">
                <a:effectLst/>
              </a:rPr>
              <a:t> J, </a:t>
            </a:r>
            <a:r>
              <a:rPr lang="sk-SK" dirty="0" err="1">
                <a:effectLst/>
              </a:rPr>
              <a:t>Cumpston</a:t>
            </a:r>
            <a:r>
              <a:rPr lang="sk-SK" dirty="0">
                <a:effectLst/>
              </a:rPr>
              <a:t> M, </a:t>
            </a:r>
            <a:r>
              <a:rPr lang="sk-SK" dirty="0" err="1">
                <a:effectLst/>
              </a:rPr>
              <a:t>Li</a:t>
            </a:r>
            <a:r>
              <a:rPr lang="sk-SK" dirty="0">
                <a:effectLst/>
              </a:rPr>
              <a:t> T, </a:t>
            </a:r>
            <a:r>
              <a:rPr lang="sk-SK" dirty="0" err="1">
                <a:effectLst/>
              </a:rPr>
              <a:t>Page</a:t>
            </a:r>
            <a:r>
              <a:rPr lang="sk-SK" dirty="0">
                <a:effectLst/>
              </a:rPr>
              <a:t> MJ, et al. </a:t>
            </a:r>
            <a:r>
              <a:rPr lang="sk-SK" dirty="0" err="1">
                <a:effectLst/>
              </a:rPr>
              <a:t>Cochrane</a:t>
            </a:r>
            <a:r>
              <a:rPr lang="sk-SK" dirty="0">
                <a:effectLst/>
              </a:rPr>
              <a:t> </a:t>
            </a:r>
            <a:r>
              <a:rPr lang="sk-SK" dirty="0" err="1">
                <a:effectLst/>
              </a:rPr>
              <a:t>Handbook</a:t>
            </a:r>
            <a:r>
              <a:rPr lang="sk-SK" dirty="0">
                <a:effectLst/>
              </a:rPr>
              <a:t> </a:t>
            </a:r>
            <a:r>
              <a:rPr lang="sk-SK" dirty="0" err="1">
                <a:effectLst/>
              </a:rPr>
              <a:t>for</a:t>
            </a:r>
            <a:r>
              <a:rPr lang="sk-SK" dirty="0">
                <a:effectLst/>
              </a:rPr>
              <a:t> </a:t>
            </a:r>
            <a:r>
              <a:rPr lang="sk-SK" dirty="0" err="1">
                <a:effectLst/>
              </a:rPr>
              <a:t>Systematic</a:t>
            </a:r>
            <a:r>
              <a:rPr lang="sk-SK" dirty="0">
                <a:effectLst/>
              </a:rPr>
              <a:t> </a:t>
            </a:r>
            <a:r>
              <a:rPr lang="sk-SK" dirty="0" err="1">
                <a:effectLst/>
              </a:rPr>
              <a:t>Reviews</a:t>
            </a:r>
            <a:r>
              <a:rPr lang="sk-SK" dirty="0">
                <a:effectLst/>
              </a:rPr>
              <a:t> of </a:t>
            </a:r>
            <a:r>
              <a:rPr lang="sk-SK" dirty="0" err="1">
                <a:effectLst/>
              </a:rPr>
              <a:t>Interventions</a:t>
            </a:r>
            <a:r>
              <a:rPr lang="sk-SK" dirty="0">
                <a:effectLst/>
              </a:rPr>
              <a:t> [Internet]. </a:t>
            </a:r>
            <a:r>
              <a:rPr lang="sk-SK" dirty="0" err="1">
                <a:effectLst/>
              </a:rPr>
              <a:t>Wiley</a:t>
            </a:r>
            <a:r>
              <a:rPr lang="sk-SK" dirty="0">
                <a:effectLst/>
              </a:rPr>
              <a:t>; 2019. (</a:t>
            </a:r>
            <a:r>
              <a:rPr lang="sk-SK" dirty="0" err="1">
                <a:effectLst/>
              </a:rPr>
              <a:t>Wiley</a:t>
            </a:r>
            <a:r>
              <a:rPr lang="sk-SK" dirty="0">
                <a:effectLst/>
              </a:rPr>
              <a:t> </a:t>
            </a:r>
            <a:r>
              <a:rPr lang="sk-SK" dirty="0" err="1">
                <a:effectLst/>
              </a:rPr>
              <a:t>Cochrane</a:t>
            </a:r>
            <a:r>
              <a:rPr lang="sk-SK" dirty="0">
                <a:effectLst/>
              </a:rPr>
              <a:t> </a:t>
            </a:r>
            <a:r>
              <a:rPr lang="sk-SK" dirty="0" err="1">
                <a:effectLst/>
              </a:rPr>
              <a:t>Series</a:t>
            </a:r>
            <a:r>
              <a:rPr lang="sk-SK" dirty="0">
                <a:effectLst/>
              </a:rPr>
              <a:t>). a tiež</a:t>
            </a:r>
          </a:p>
          <a:p>
            <a:r>
              <a:rPr lang="sk-SK" dirty="0" err="1">
                <a:effectLst/>
              </a:rPr>
              <a:t>Patole</a:t>
            </a:r>
            <a:r>
              <a:rPr lang="sk-SK" dirty="0">
                <a:effectLst/>
              </a:rPr>
              <a:t> S. </a:t>
            </a:r>
            <a:r>
              <a:rPr lang="sk-SK" dirty="0" err="1">
                <a:effectLst/>
              </a:rPr>
              <a:t>Principles</a:t>
            </a:r>
            <a:r>
              <a:rPr lang="sk-SK" dirty="0">
                <a:effectLst/>
              </a:rPr>
              <a:t> and </a:t>
            </a:r>
            <a:r>
              <a:rPr lang="sk-SK" dirty="0" err="1">
                <a:effectLst/>
              </a:rPr>
              <a:t>Practice</a:t>
            </a:r>
            <a:r>
              <a:rPr lang="sk-SK" dirty="0">
                <a:effectLst/>
              </a:rPr>
              <a:t> of </a:t>
            </a:r>
            <a:r>
              <a:rPr lang="sk-SK" dirty="0" err="1">
                <a:effectLst/>
              </a:rPr>
              <a:t>Systematic</a:t>
            </a:r>
            <a:r>
              <a:rPr lang="sk-SK" dirty="0">
                <a:effectLst/>
              </a:rPr>
              <a:t> </a:t>
            </a:r>
            <a:r>
              <a:rPr lang="sk-SK" dirty="0" err="1">
                <a:effectLst/>
              </a:rPr>
              <a:t>Reviews</a:t>
            </a:r>
            <a:r>
              <a:rPr lang="sk-SK" dirty="0">
                <a:effectLst/>
              </a:rPr>
              <a:t> and Meta-</a:t>
            </a:r>
            <a:r>
              <a:rPr lang="sk-SK" dirty="0" err="1">
                <a:effectLst/>
              </a:rPr>
              <a:t>Analysis</a:t>
            </a:r>
            <a:r>
              <a:rPr lang="sk-SK" dirty="0">
                <a:effectLst/>
              </a:rPr>
              <a:t>. </a:t>
            </a:r>
            <a:r>
              <a:rPr lang="sk-SK" dirty="0" err="1">
                <a:effectLst/>
              </a:rPr>
              <a:t>Patole</a:t>
            </a:r>
            <a:r>
              <a:rPr lang="sk-SK" dirty="0">
                <a:effectLst/>
              </a:rPr>
              <a:t> S, editor. </a:t>
            </a:r>
            <a:r>
              <a:rPr lang="sk-SK" dirty="0" err="1">
                <a:effectLst/>
              </a:rPr>
              <a:t>Cham</a:t>
            </a:r>
            <a:r>
              <a:rPr lang="sk-SK" dirty="0">
                <a:effectLst/>
              </a:rPr>
              <a:t>, </a:t>
            </a:r>
            <a:r>
              <a:rPr lang="sk-SK" dirty="0" err="1">
                <a:effectLst/>
              </a:rPr>
              <a:t>Switzerland</a:t>
            </a:r>
            <a:r>
              <a:rPr lang="sk-SK" dirty="0">
                <a:effectLst/>
              </a:rPr>
              <a:t>: </a:t>
            </a:r>
            <a:r>
              <a:rPr lang="sk-SK" dirty="0" err="1">
                <a:effectLst/>
              </a:rPr>
              <a:t>Springer</a:t>
            </a:r>
            <a:r>
              <a:rPr lang="sk-SK" dirty="0">
                <a:effectLst/>
              </a:rPr>
              <a:t> Nature </a:t>
            </a:r>
            <a:r>
              <a:rPr lang="sk-SK" dirty="0" err="1">
                <a:effectLst/>
              </a:rPr>
              <a:t>Switzerland</a:t>
            </a:r>
            <a:r>
              <a:rPr lang="sk-SK" dirty="0">
                <a:effectLst/>
              </a:rPr>
              <a:t> AG; 2021. 188 p. </a:t>
            </a:r>
            <a:endParaRPr lang="sk-SK" dirty="0"/>
          </a:p>
        </p:txBody>
      </p:sp>
      <p:sp>
        <p:nvSpPr>
          <p:cNvPr id="4" name="Zástupný objekt pre dátum 3">
            <a:extLst>
              <a:ext uri="{FF2B5EF4-FFF2-40B4-BE49-F238E27FC236}">
                <a16:creationId xmlns:a16="http://schemas.microsoft.com/office/drawing/2014/main" id="{DC9A6D94-B14E-824A-8E3E-24FD5FBE4375}"/>
              </a:ext>
            </a:extLst>
          </p:cNvPr>
          <p:cNvSpPr>
            <a:spLocks noGrp="1"/>
          </p:cNvSpPr>
          <p:nvPr>
            <p:ph type="dt" sz="half" idx="10"/>
          </p:nvPr>
        </p:nvSpPr>
        <p:spPr/>
        <p:txBody>
          <a:bodyPr/>
          <a:lstStyle/>
          <a:p>
            <a:fld id="{17D84F83-A9A5-C942-A03F-560C803C3F5D}" type="datetime1">
              <a:rPr lang="sk-SK" smtClean="0"/>
              <a:t>27.3.22</a:t>
            </a:fld>
            <a:endParaRPr lang="en-GB"/>
          </a:p>
        </p:txBody>
      </p:sp>
      <p:sp>
        <p:nvSpPr>
          <p:cNvPr id="5" name="Zástupný objekt pre číslo snímky 4">
            <a:extLst>
              <a:ext uri="{FF2B5EF4-FFF2-40B4-BE49-F238E27FC236}">
                <a16:creationId xmlns:a16="http://schemas.microsoft.com/office/drawing/2014/main" id="{8393B89C-BE83-1B46-8625-A645D1E4F6FC}"/>
              </a:ext>
            </a:extLst>
          </p:cNvPr>
          <p:cNvSpPr>
            <a:spLocks noGrp="1"/>
          </p:cNvSpPr>
          <p:nvPr>
            <p:ph type="sldNum" sz="quarter" idx="11"/>
          </p:nvPr>
        </p:nvSpPr>
        <p:spPr/>
        <p:txBody>
          <a:bodyPr/>
          <a:lstStyle/>
          <a:p>
            <a:fld id="{20C92893-8C51-46CF-9D47-24B3C575AFAA}" type="slidenum">
              <a:rPr lang="en-GB" smtClean="0"/>
              <a:pPr/>
              <a:t>3</a:t>
            </a:fld>
            <a:endParaRPr lang="en-GB"/>
          </a:p>
        </p:txBody>
      </p:sp>
      <p:sp>
        <p:nvSpPr>
          <p:cNvPr id="6" name="Zástupný objekt pre pätu 5">
            <a:extLst>
              <a:ext uri="{FF2B5EF4-FFF2-40B4-BE49-F238E27FC236}">
                <a16:creationId xmlns:a16="http://schemas.microsoft.com/office/drawing/2014/main" id="{7D611AA3-5129-E14F-A6AC-A9226EE83489}"/>
              </a:ext>
            </a:extLst>
          </p:cNvPr>
          <p:cNvSpPr>
            <a:spLocks noGrp="1"/>
          </p:cNvSpPr>
          <p:nvPr>
            <p:ph type="ftr" sz="quarter" idx="12"/>
          </p:nvPr>
        </p:nvSpPr>
        <p:spPr/>
        <p:txBody>
          <a:bodyPr/>
          <a:lstStyle/>
          <a:p>
            <a:r>
              <a:rPr lang="en-GB"/>
              <a:t>rusnak.truni.sk</a:t>
            </a:r>
          </a:p>
        </p:txBody>
      </p:sp>
      <p:sp>
        <p:nvSpPr>
          <p:cNvPr id="7" name="Nadpis 6">
            <a:extLst>
              <a:ext uri="{FF2B5EF4-FFF2-40B4-BE49-F238E27FC236}">
                <a16:creationId xmlns:a16="http://schemas.microsoft.com/office/drawing/2014/main" id="{B3E29DB6-9244-CF4C-85C5-DA0D519808B9}"/>
              </a:ext>
            </a:extLst>
          </p:cNvPr>
          <p:cNvSpPr>
            <a:spLocks noGrp="1"/>
          </p:cNvSpPr>
          <p:nvPr>
            <p:ph type="title"/>
          </p:nvPr>
        </p:nvSpPr>
        <p:spPr/>
        <p:txBody>
          <a:bodyPr/>
          <a:lstStyle/>
          <a:p>
            <a:r>
              <a:rPr lang="sk-SK" dirty="0"/>
              <a:t>Meta-analýza</a:t>
            </a:r>
          </a:p>
        </p:txBody>
      </p:sp>
    </p:spTree>
    <p:extLst>
      <p:ext uri="{BB962C8B-B14F-4D97-AF65-F5344CB8AC3E}">
        <p14:creationId xmlns:p14="http://schemas.microsoft.com/office/powerpoint/2010/main" val="9136497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46DE4B-26E0-4E3B-A54A-C119194BE860}"/>
              </a:ext>
            </a:extLst>
          </p:cNvPr>
          <p:cNvSpPr>
            <a:spLocks noGrp="1"/>
          </p:cNvSpPr>
          <p:nvPr>
            <p:ph type="title"/>
          </p:nvPr>
        </p:nvSpPr>
        <p:spPr>
          <a:xfrm>
            <a:off x="881637" y="6025299"/>
            <a:ext cx="8312587" cy="1008380"/>
          </a:xfrm>
        </p:spPr>
        <p:txBody>
          <a:bodyPr/>
          <a:lstStyle/>
          <a:p>
            <a:r>
              <a:rPr lang="sk-SK" sz="4000" b="1" dirty="0"/>
              <a:t>Veľkosť  vzorky, dĺžka sledovania a úplnosť obdobia sledovania</a:t>
            </a:r>
            <a:endParaRPr lang="en-US" sz="4000" dirty="0"/>
          </a:p>
        </p:txBody>
      </p:sp>
      <p:sp>
        <p:nvSpPr>
          <p:cNvPr id="3" name="Zástupný objekt pre obsah 2">
            <a:extLst>
              <a:ext uri="{FF2B5EF4-FFF2-40B4-BE49-F238E27FC236}">
                <a16:creationId xmlns:a16="http://schemas.microsoft.com/office/drawing/2014/main" id="{9CE162AC-E24D-4D81-A15C-A2CEC3EF2AD0}"/>
              </a:ext>
            </a:extLst>
          </p:cNvPr>
          <p:cNvSpPr>
            <a:spLocks noGrp="1"/>
          </p:cNvSpPr>
          <p:nvPr>
            <p:ph idx="1"/>
          </p:nvPr>
        </p:nvSpPr>
        <p:spPr>
          <a:xfrm>
            <a:off x="755690" y="756287"/>
            <a:ext cx="8312587" cy="4719839"/>
          </a:xfrm>
        </p:spPr>
        <p:txBody>
          <a:bodyPr>
            <a:normAutofit fontScale="92500" lnSpcReduction="10000"/>
          </a:bodyPr>
          <a:lstStyle/>
          <a:p>
            <a:r>
              <a:rPr lang="sk-SK" dirty="0"/>
              <a:t>Pri hodnotení dôkazov sú dôležité ďalšie tri charakteristiky štúdie: </a:t>
            </a:r>
            <a:r>
              <a:rPr lang="sk-SK" b="1" dirty="0"/>
              <a:t>veľkosť  vzorky, dĺžka sledovania a úplnosť obdobia sledovania.</a:t>
            </a:r>
            <a:endParaRPr lang="sk-SK" dirty="0"/>
          </a:p>
          <a:p>
            <a:pPr>
              <a:buFont typeface="+mj-lt"/>
              <a:buAutoNum type="arabicPeriod"/>
            </a:pPr>
            <a:r>
              <a:rPr lang="sk-SK" dirty="0"/>
              <a:t>vzorka by mala byť </a:t>
            </a:r>
            <a:r>
              <a:rPr lang="sk-SK" b="1" dirty="0"/>
              <a:t>dostatočne veľká, </a:t>
            </a:r>
            <a:r>
              <a:rPr lang="sk-SK" dirty="0"/>
              <a:t>aby mohla s vysokou  pravdepodobnosťou dokázať žiaduci účinok ako štatisticky významný, ak je  prítomný a naopak</a:t>
            </a:r>
          </a:p>
          <a:p>
            <a:pPr>
              <a:buFont typeface="+mj-lt"/>
              <a:buAutoNum type="arabicPeriod"/>
            </a:pPr>
            <a:r>
              <a:rPr lang="sk-SK" dirty="0"/>
              <a:t>štúdia by mala </a:t>
            </a:r>
            <a:r>
              <a:rPr lang="sk-SK" b="1" dirty="0"/>
              <a:t>prebiehať dostatočne dlho</a:t>
            </a:r>
            <a:r>
              <a:rPr lang="sk-SK" dirty="0"/>
              <a:t>, aby sa vplyv intervencie mohol  prejaviť</a:t>
            </a:r>
          </a:p>
          <a:p>
            <a:pPr>
              <a:buFont typeface="+mj-lt"/>
              <a:buAutoNum type="arabicPeriod"/>
            </a:pPr>
            <a:r>
              <a:rPr lang="sk-SK" b="1" dirty="0"/>
              <a:t>úplnosť obdobia sledovania - </a:t>
            </a:r>
            <a:r>
              <a:rPr lang="sk-SK" dirty="0"/>
              <a:t>pacienti často zo štúdií odstupujú na základe  nesprávneho zaradenia pacienta do štúdie, podozrenia z nežiaducich účinkov nejakého lieku, straty motivácie pacienta, ukončením sledovania pacienta v dôsledku odsťahovania sa, úmrtia a podobne - prehliadnutie takýchto pacientov môže spôsobiť odchýlky vo výsledkoch, obvykle v prospech sledovanej intervencie</a:t>
            </a:r>
          </a:p>
          <a:p>
            <a:endParaRPr lang="en-US" dirty="0"/>
          </a:p>
        </p:txBody>
      </p:sp>
    </p:spTree>
    <p:extLst>
      <p:ext uri="{BB962C8B-B14F-4D97-AF65-F5344CB8AC3E}">
        <p14:creationId xmlns:p14="http://schemas.microsoft.com/office/powerpoint/2010/main" val="9490393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FC5E4C-F2ED-4CBF-90E4-8E3F09F2AF45}"/>
              </a:ext>
            </a:extLst>
          </p:cNvPr>
          <p:cNvSpPr>
            <a:spLocks noGrp="1"/>
          </p:cNvSpPr>
          <p:nvPr>
            <p:ph type="title"/>
          </p:nvPr>
        </p:nvSpPr>
        <p:spPr/>
        <p:txBody>
          <a:bodyPr/>
          <a:lstStyle/>
          <a:p>
            <a:r>
              <a:rPr lang="sk-SK" dirty="0"/>
              <a:t>Od dôkazu k odporúčaniu</a:t>
            </a:r>
            <a:endParaRPr lang="en-US" dirty="0"/>
          </a:p>
        </p:txBody>
      </p:sp>
      <p:sp>
        <p:nvSpPr>
          <p:cNvPr id="3" name="Zástupný objekt pre obsah 2">
            <a:extLst>
              <a:ext uri="{FF2B5EF4-FFF2-40B4-BE49-F238E27FC236}">
                <a16:creationId xmlns:a16="http://schemas.microsoft.com/office/drawing/2014/main" id="{53F96BB1-3C6B-4E6D-9E0D-D61C91487572}"/>
              </a:ext>
            </a:extLst>
          </p:cNvPr>
          <p:cNvSpPr>
            <a:spLocks noGrp="1"/>
          </p:cNvSpPr>
          <p:nvPr>
            <p:ph idx="1"/>
          </p:nvPr>
        </p:nvSpPr>
        <p:spPr>
          <a:xfrm>
            <a:off x="755690" y="756287"/>
            <a:ext cx="8312587" cy="4278050"/>
          </a:xfrm>
        </p:spPr>
        <p:txBody>
          <a:bodyPr/>
          <a:lstStyle/>
          <a:p>
            <a:r>
              <a:rPr lang="sk-SK" dirty="0"/>
              <a:t>V procese rozvoja je dôležitá transparentnosť</a:t>
            </a:r>
          </a:p>
          <a:p>
            <a:r>
              <a:rPr lang="sk-SK" dirty="0"/>
              <a:t>Je potrebné objasniť každú fázu procesu </a:t>
            </a:r>
            <a:r>
              <a:rPr lang="sk-SK" dirty="0">
                <a:latin typeface="+mj-lt"/>
                <a:cs typeface="Times New Roman" panose="02020603050405020304" pitchFamily="18" charset="0"/>
              </a:rPr>
              <a:t>→ vypracovať štruktúrované zhrnutie procesu</a:t>
            </a:r>
          </a:p>
          <a:p>
            <a:r>
              <a:rPr lang="sk-SK" dirty="0">
                <a:latin typeface="+mj-lt"/>
                <a:cs typeface="Times New Roman" panose="02020603050405020304" pitchFamily="18" charset="0"/>
              </a:rPr>
              <a:t>Zhrnutie môže byť následne skontrolované recenzentmi alebo pracovníkmi, ktorí zvažujú implementáciu daného </a:t>
            </a:r>
            <a:r>
              <a:rPr lang="sk-SK" dirty="0" err="1">
                <a:latin typeface="+mj-lt"/>
                <a:cs typeface="Times New Roman" panose="02020603050405020304" pitchFamily="18" charset="0"/>
              </a:rPr>
              <a:t>guideline</a:t>
            </a:r>
            <a:endParaRPr lang="en-US" dirty="0">
              <a:latin typeface="+mj-lt"/>
            </a:endParaRPr>
          </a:p>
        </p:txBody>
      </p:sp>
    </p:spTree>
    <p:extLst>
      <p:ext uri="{BB962C8B-B14F-4D97-AF65-F5344CB8AC3E}">
        <p14:creationId xmlns:p14="http://schemas.microsoft.com/office/powerpoint/2010/main" val="39152579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46540E-4C82-4BA9-8F36-070D17E4CC83}"/>
              </a:ext>
            </a:extLst>
          </p:cNvPr>
          <p:cNvSpPr>
            <a:spLocks noGrp="1"/>
          </p:cNvSpPr>
          <p:nvPr>
            <p:ph type="title"/>
          </p:nvPr>
        </p:nvSpPr>
        <p:spPr>
          <a:xfrm>
            <a:off x="969464" y="6302373"/>
            <a:ext cx="8312587" cy="1008380"/>
          </a:xfrm>
        </p:spPr>
        <p:txBody>
          <a:bodyPr/>
          <a:lstStyle/>
          <a:p>
            <a:r>
              <a:rPr lang="sk-SK" dirty="0"/>
              <a:t>Je stanovená otázka prioritou?</a:t>
            </a:r>
            <a:endParaRPr lang="en-US" dirty="0"/>
          </a:p>
        </p:txBody>
      </p:sp>
      <p:sp>
        <p:nvSpPr>
          <p:cNvPr id="3" name="Zástupný objekt pre obsah 2">
            <a:extLst>
              <a:ext uri="{FF2B5EF4-FFF2-40B4-BE49-F238E27FC236}">
                <a16:creationId xmlns:a16="http://schemas.microsoft.com/office/drawing/2014/main" id="{996A38C8-37E1-4949-9B96-F6CD68376DEF}"/>
              </a:ext>
            </a:extLst>
          </p:cNvPr>
          <p:cNvSpPr>
            <a:spLocks noGrp="1"/>
          </p:cNvSpPr>
          <p:nvPr>
            <p:ph idx="1"/>
          </p:nvPr>
        </p:nvSpPr>
        <p:spPr>
          <a:xfrm>
            <a:off x="369870" y="756287"/>
            <a:ext cx="8698407" cy="4822580"/>
          </a:xfrm>
        </p:spPr>
        <p:txBody>
          <a:bodyPr>
            <a:normAutofit/>
          </a:bodyPr>
          <a:lstStyle/>
          <a:p>
            <a:r>
              <a:rPr lang="sk-SK" dirty="0"/>
              <a:t>Vzhľadom na to, že otázka prešla procesmi výberu témy a stanovenia kľúčových otázok, možno ju chápať tak, že je prioritou. </a:t>
            </a:r>
          </a:p>
          <a:p>
            <a:r>
              <a:rPr lang="sk-SK" dirty="0"/>
              <a:t>Zámerom je však uviesť, prečo sa táto otázka rieši.</a:t>
            </a:r>
          </a:p>
          <a:p>
            <a:pPr lvl="1"/>
            <a:r>
              <a:rPr lang="sk-SK" dirty="0"/>
              <a:t>Aké riziká sa znížia?</a:t>
            </a:r>
          </a:p>
          <a:p>
            <a:pPr lvl="1"/>
            <a:r>
              <a:rPr lang="sk-SK" dirty="0"/>
              <a:t>Do akej miery je potrebné zlepšiť súčasnú liečbu či intervenciu?</a:t>
            </a:r>
          </a:p>
          <a:p>
            <a:pPr lvl="1"/>
            <a:r>
              <a:rPr lang="sk-SK" dirty="0"/>
              <a:t>Koľko pacientov – ľudí v populácii bude pravdepodobne ovplyvnených?</a:t>
            </a:r>
          </a:p>
          <a:p>
            <a:pPr lvl="1"/>
            <a:r>
              <a:rPr lang="sk-SK" dirty="0"/>
              <a:t>Môže zlepšenie tohto stavu znížiť riziko/vplyv bežných sprievodných stavov alebo iných situácií?</a:t>
            </a:r>
          </a:p>
        </p:txBody>
      </p:sp>
    </p:spTree>
    <p:extLst>
      <p:ext uri="{BB962C8B-B14F-4D97-AF65-F5344CB8AC3E}">
        <p14:creationId xmlns:p14="http://schemas.microsoft.com/office/powerpoint/2010/main" val="12164866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853BE6-1DBF-4759-8D55-E16E85A3C3A9}"/>
              </a:ext>
            </a:extLst>
          </p:cNvPr>
          <p:cNvSpPr>
            <a:spLocks noGrp="1"/>
          </p:cNvSpPr>
          <p:nvPr>
            <p:ph type="title"/>
          </p:nvPr>
        </p:nvSpPr>
        <p:spPr/>
        <p:txBody>
          <a:bodyPr/>
          <a:lstStyle/>
          <a:p>
            <a:r>
              <a:rPr lang="sk-SK" sz="4400" dirty="0"/>
              <a:t>Do akej miery sme si istí, že daná možnosť bude účinná?</a:t>
            </a:r>
            <a:endParaRPr lang="en-US" sz="4400" dirty="0"/>
          </a:p>
        </p:txBody>
      </p:sp>
      <p:sp>
        <p:nvSpPr>
          <p:cNvPr id="3" name="Zástupný objekt pre obsah 2">
            <a:extLst>
              <a:ext uri="{FF2B5EF4-FFF2-40B4-BE49-F238E27FC236}">
                <a16:creationId xmlns:a16="http://schemas.microsoft.com/office/drawing/2014/main" id="{997636FE-4514-4B5D-B62B-D46F95A826F5}"/>
              </a:ext>
            </a:extLst>
          </p:cNvPr>
          <p:cNvSpPr>
            <a:spLocks noGrp="1"/>
          </p:cNvSpPr>
          <p:nvPr>
            <p:ph idx="1"/>
          </p:nvPr>
        </p:nvSpPr>
        <p:spPr>
          <a:xfrm>
            <a:off x="955497" y="756287"/>
            <a:ext cx="8112780" cy="4033519"/>
          </a:xfrm>
        </p:spPr>
        <p:txBody>
          <a:bodyPr/>
          <a:lstStyle/>
          <a:p>
            <a:r>
              <a:rPr lang="sk-SK" dirty="0"/>
              <a:t>Skupina tvoriaca </a:t>
            </a:r>
            <a:r>
              <a:rPr lang="sk-SK" dirty="0" err="1"/>
              <a:t>guideline</a:t>
            </a:r>
            <a:r>
              <a:rPr lang="sk-SK" dirty="0"/>
              <a:t> vychádza najmä zo súhrnu zistení, príp. evidenčných tabuliek</a:t>
            </a:r>
          </a:p>
          <a:p>
            <a:r>
              <a:rPr lang="sk-SK" dirty="0"/>
              <a:t>Skupina by sa mala zamerať na:</a:t>
            </a:r>
          </a:p>
          <a:p>
            <a:pPr lvl="1"/>
            <a:r>
              <a:rPr lang="sk-SK" dirty="0"/>
              <a:t>výsledok</a:t>
            </a:r>
          </a:p>
          <a:p>
            <a:pPr lvl="1"/>
            <a:r>
              <a:rPr lang="sk-SK" dirty="0"/>
              <a:t>dopad</a:t>
            </a:r>
          </a:p>
          <a:p>
            <a:pPr lvl="1"/>
            <a:r>
              <a:rPr lang="sk-SK" dirty="0"/>
              <a:t>počet štúdií</a:t>
            </a:r>
          </a:p>
          <a:p>
            <a:pPr lvl="1"/>
            <a:r>
              <a:rPr lang="sk-SK" dirty="0"/>
              <a:t>kvalitu súboru dôkazov</a:t>
            </a:r>
          </a:p>
        </p:txBody>
      </p:sp>
    </p:spTree>
    <p:extLst>
      <p:ext uri="{BB962C8B-B14F-4D97-AF65-F5344CB8AC3E}">
        <p14:creationId xmlns:p14="http://schemas.microsoft.com/office/powerpoint/2010/main" val="14950626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3456E7-DD4F-4E66-99FE-F2FE7E2C6DA0}"/>
              </a:ext>
            </a:extLst>
          </p:cNvPr>
          <p:cNvSpPr>
            <a:spLocks noGrp="1"/>
          </p:cNvSpPr>
          <p:nvPr>
            <p:ph type="title"/>
          </p:nvPr>
        </p:nvSpPr>
        <p:spPr>
          <a:xfrm>
            <a:off x="1185221" y="6302373"/>
            <a:ext cx="8312587" cy="1008380"/>
          </a:xfrm>
        </p:spPr>
        <p:txBody>
          <a:bodyPr/>
          <a:lstStyle/>
          <a:p>
            <a:r>
              <a:rPr lang="sk-SK" dirty="0"/>
              <a:t>Rovnováha medzi prínosmi a rizikami</a:t>
            </a:r>
            <a:endParaRPr lang="en-US" dirty="0"/>
          </a:p>
        </p:txBody>
      </p:sp>
      <p:sp>
        <p:nvSpPr>
          <p:cNvPr id="3" name="Zástupný objekt pre obsah 2">
            <a:extLst>
              <a:ext uri="{FF2B5EF4-FFF2-40B4-BE49-F238E27FC236}">
                <a16:creationId xmlns:a16="http://schemas.microsoft.com/office/drawing/2014/main" id="{9818FBFB-67BA-4BE0-87FB-C775CE68EC89}"/>
              </a:ext>
            </a:extLst>
          </p:cNvPr>
          <p:cNvSpPr>
            <a:spLocks noGrp="1"/>
          </p:cNvSpPr>
          <p:nvPr>
            <p:ph idx="1"/>
          </p:nvPr>
        </p:nvSpPr>
        <p:spPr>
          <a:xfrm>
            <a:off x="755690" y="756287"/>
            <a:ext cx="8312587" cy="4033519"/>
          </a:xfrm>
        </p:spPr>
        <p:txBody>
          <a:bodyPr/>
          <a:lstStyle/>
          <a:p>
            <a:r>
              <a:rPr lang="sk-SK" dirty="0"/>
              <a:t>Základ: akýkoľvek prínos pre pacienta či populáciu musí prevládať nad rizikami spojenými s liečbou (fyzické vedľajšie účinky, zvýšené riziko vzniku ďalších zdravotných problémov)</a:t>
            </a:r>
          </a:p>
          <a:p>
            <a:r>
              <a:rPr lang="sk-SK" dirty="0"/>
              <a:t>Podrobná prezentácia dôkazov zo zhrnutia zistení alebo podobnej tabuľky je nevyhnutná</a:t>
            </a:r>
          </a:p>
          <a:p>
            <a:r>
              <a:rPr lang="sk-SK" dirty="0"/>
              <a:t>Po zistení rozsahu všetkých účinkov je potrebné rozhodnúť, či prínosy prevažujú nad rizikami</a:t>
            </a:r>
          </a:p>
          <a:p>
            <a:r>
              <a:rPr lang="sk-SK" dirty="0"/>
              <a:t>Nejedná sa iba o klinický úsudok, musia sa zohľadniť aj hodnoty pacientov alebo klientov</a:t>
            </a:r>
          </a:p>
        </p:txBody>
      </p:sp>
    </p:spTree>
    <p:extLst>
      <p:ext uri="{BB962C8B-B14F-4D97-AF65-F5344CB8AC3E}">
        <p14:creationId xmlns:p14="http://schemas.microsoft.com/office/powerpoint/2010/main" val="37624434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EF296E-DDEA-48EA-B138-D303A903A81B}"/>
              </a:ext>
            </a:extLst>
          </p:cNvPr>
          <p:cNvSpPr>
            <a:spLocks noGrp="1"/>
          </p:cNvSpPr>
          <p:nvPr>
            <p:ph type="title"/>
          </p:nvPr>
        </p:nvSpPr>
        <p:spPr>
          <a:xfrm>
            <a:off x="959189" y="6199960"/>
            <a:ext cx="8312587" cy="1008380"/>
          </a:xfrm>
        </p:spPr>
        <p:txBody>
          <a:bodyPr/>
          <a:lstStyle/>
          <a:p>
            <a:r>
              <a:rPr lang="sk-SK" dirty="0"/>
              <a:t>Ako pacienti či klienti hodnotia výsledky?</a:t>
            </a:r>
            <a:endParaRPr lang="en-US" dirty="0"/>
          </a:p>
        </p:txBody>
      </p:sp>
      <p:sp>
        <p:nvSpPr>
          <p:cNvPr id="3" name="Zástupný objekt pre obsah 2">
            <a:extLst>
              <a:ext uri="{FF2B5EF4-FFF2-40B4-BE49-F238E27FC236}">
                <a16:creationId xmlns:a16="http://schemas.microsoft.com/office/drawing/2014/main" id="{9825598C-444F-431E-A6F5-7D9446119960}"/>
              </a:ext>
            </a:extLst>
          </p:cNvPr>
          <p:cNvSpPr>
            <a:spLocks noGrp="1"/>
          </p:cNvSpPr>
          <p:nvPr>
            <p:ph idx="1"/>
          </p:nvPr>
        </p:nvSpPr>
        <p:spPr>
          <a:xfrm>
            <a:off x="959189" y="756287"/>
            <a:ext cx="8109088" cy="4760935"/>
          </a:xfrm>
        </p:spPr>
        <p:txBody>
          <a:bodyPr>
            <a:normAutofit fontScale="85000" lnSpcReduction="20000"/>
          </a:bodyPr>
          <a:lstStyle/>
          <a:p>
            <a:r>
              <a:rPr lang="sk-SK" dirty="0"/>
              <a:t>Za účelom účinného zavedenia odporúčania, je dôležitá miera jej prijatia pacientmi alebo klientami</a:t>
            </a:r>
          </a:p>
          <a:p>
            <a:r>
              <a:rPr lang="sk-SK" dirty="0"/>
              <a:t>Pri vypracúvaní guidelines by sa malo zamerať na otázky, pri ktorých je pravdepodobné, že hodnoty pacientov a klientov ovplyvnia výsledky</a:t>
            </a:r>
          </a:p>
          <a:p>
            <a:r>
              <a:rPr lang="sk-SK" dirty="0"/>
              <a:t>Posúdenie hodnôt a preferencií pacientov a klientov sa môže zamerať na mieru, do akej budú pravdepodobne postupovať podľa odporúčaného postupu</a:t>
            </a:r>
          </a:p>
          <a:p>
            <a:r>
              <a:rPr lang="sk-SK" dirty="0"/>
              <a:t>Prvým krokom by malo byť konzultovanie so zástupcami pacientov a klientov</a:t>
            </a:r>
          </a:p>
          <a:p>
            <a:r>
              <a:rPr lang="sk-SK" dirty="0"/>
              <a:t>Ak to čas a zdroje umožňujú, môže sa vykonať vyhľadávanie v literatúre a konkrétne vyhľadať informácie o hodnotách pacienta či klienta vo vzťahu k riešenej otázke. </a:t>
            </a:r>
          </a:p>
          <a:p>
            <a:r>
              <a:rPr lang="sk-SK" dirty="0"/>
              <a:t>Ak sa akceptovateľnosť odporúčania pacientmi alebo klientami považuje za rozhodujúcu pre jeho účinnú implementáciu a vyššie uvedenými metódami sa nezistila jasná predstava o ich názoroch, môže sa vykonať zisťovanie napr. pomocou </a:t>
            </a:r>
            <a:r>
              <a:rPr lang="sk-SK" dirty="0" err="1"/>
              <a:t>fokusovaných</a:t>
            </a:r>
            <a:r>
              <a:rPr lang="sk-SK" dirty="0"/>
              <a:t> skupín</a:t>
            </a:r>
          </a:p>
        </p:txBody>
      </p:sp>
    </p:spTree>
    <p:extLst>
      <p:ext uri="{BB962C8B-B14F-4D97-AF65-F5344CB8AC3E}">
        <p14:creationId xmlns:p14="http://schemas.microsoft.com/office/powerpoint/2010/main" val="37331639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9D485F-6681-4E76-928F-F4136E199505}"/>
              </a:ext>
            </a:extLst>
          </p:cNvPr>
          <p:cNvSpPr>
            <a:spLocks noGrp="1"/>
          </p:cNvSpPr>
          <p:nvPr>
            <p:ph type="title"/>
          </p:nvPr>
        </p:nvSpPr>
        <p:spPr/>
        <p:txBody>
          <a:bodyPr/>
          <a:lstStyle/>
          <a:p>
            <a:r>
              <a:rPr lang="sk-SK" dirty="0"/>
              <a:t>Rovnosť - spravodlivosť</a:t>
            </a:r>
            <a:endParaRPr lang="en-US" dirty="0"/>
          </a:p>
        </p:txBody>
      </p:sp>
      <p:sp>
        <p:nvSpPr>
          <p:cNvPr id="3" name="Zástupný objekt pre obsah 2">
            <a:extLst>
              <a:ext uri="{FF2B5EF4-FFF2-40B4-BE49-F238E27FC236}">
                <a16:creationId xmlns:a16="http://schemas.microsoft.com/office/drawing/2014/main" id="{608346B0-99C1-48FC-B4B3-0FFB52A4F7AA}"/>
              </a:ext>
            </a:extLst>
          </p:cNvPr>
          <p:cNvSpPr>
            <a:spLocks noGrp="1"/>
          </p:cNvSpPr>
          <p:nvPr>
            <p:ph idx="1"/>
          </p:nvPr>
        </p:nvSpPr>
        <p:spPr>
          <a:xfrm>
            <a:off x="856448" y="756287"/>
            <a:ext cx="8211829" cy="4033519"/>
          </a:xfrm>
        </p:spPr>
        <p:txBody>
          <a:bodyPr/>
          <a:lstStyle/>
          <a:p>
            <a:r>
              <a:rPr lang="sk-SK" dirty="0"/>
              <a:t>Potrebné zvážiť, či </a:t>
            </a:r>
            <a:r>
              <a:rPr lang="sk-SK" dirty="0" err="1"/>
              <a:t>guideline</a:t>
            </a:r>
            <a:r>
              <a:rPr lang="sk-SK" dirty="0"/>
              <a:t> bude mať rozdielny dopad na rozličné skupiny podľa:</a:t>
            </a:r>
          </a:p>
          <a:p>
            <a:pPr lvl="1"/>
            <a:r>
              <a:rPr lang="sk-SK" dirty="0"/>
              <a:t>Veku</a:t>
            </a:r>
          </a:p>
          <a:p>
            <a:pPr lvl="1"/>
            <a:r>
              <a:rPr lang="sk-SK" dirty="0"/>
              <a:t>Pohlavia</a:t>
            </a:r>
          </a:p>
          <a:p>
            <a:pPr lvl="1"/>
            <a:r>
              <a:rPr lang="sk-SK" dirty="0"/>
              <a:t>Zdravotného postihnutia</a:t>
            </a:r>
          </a:p>
          <a:p>
            <a:pPr lvl="1"/>
            <a:r>
              <a:rPr lang="sk-SK" dirty="0"/>
              <a:t>Rasy</a:t>
            </a:r>
          </a:p>
          <a:p>
            <a:pPr lvl="1"/>
            <a:r>
              <a:rPr lang="sk-SK" dirty="0"/>
              <a:t>Rodinného stavu</a:t>
            </a:r>
          </a:p>
          <a:p>
            <a:pPr lvl="1"/>
            <a:r>
              <a:rPr lang="sk-SK" dirty="0"/>
              <a:t>Náboženstva a vierovyznania</a:t>
            </a:r>
          </a:p>
          <a:p>
            <a:pPr lvl="1"/>
            <a:r>
              <a:rPr lang="sk-SK" dirty="0"/>
              <a:t>Sexuálnej orientácie</a:t>
            </a:r>
            <a:endParaRPr lang="en-US" dirty="0"/>
          </a:p>
        </p:txBody>
      </p:sp>
    </p:spTree>
    <p:extLst>
      <p:ext uri="{BB962C8B-B14F-4D97-AF65-F5344CB8AC3E}">
        <p14:creationId xmlns:p14="http://schemas.microsoft.com/office/powerpoint/2010/main" val="39154807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09A723-2968-4441-9415-F23D76ADA8E6}"/>
              </a:ext>
            </a:extLst>
          </p:cNvPr>
          <p:cNvSpPr>
            <a:spLocks noGrp="1"/>
          </p:cNvSpPr>
          <p:nvPr>
            <p:ph type="title"/>
          </p:nvPr>
        </p:nvSpPr>
        <p:spPr/>
        <p:txBody>
          <a:bodyPr/>
          <a:lstStyle/>
          <a:p>
            <a:r>
              <a:rPr lang="sk-SK" dirty="0"/>
              <a:t>Náklady a prínosy</a:t>
            </a:r>
            <a:endParaRPr lang="en-US" dirty="0"/>
          </a:p>
        </p:txBody>
      </p:sp>
      <p:sp>
        <p:nvSpPr>
          <p:cNvPr id="3" name="Zástupný objekt pre obsah 2">
            <a:extLst>
              <a:ext uri="{FF2B5EF4-FFF2-40B4-BE49-F238E27FC236}">
                <a16:creationId xmlns:a16="http://schemas.microsoft.com/office/drawing/2014/main" id="{5484143D-A4B6-43FE-A8E6-AC956BAF3FD3}"/>
              </a:ext>
            </a:extLst>
          </p:cNvPr>
          <p:cNvSpPr>
            <a:spLocks noGrp="1"/>
          </p:cNvSpPr>
          <p:nvPr>
            <p:ph idx="1"/>
          </p:nvPr>
        </p:nvSpPr>
        <p:spPr>
          <a:xfrm>
            <a:off x="755690" y="756287"/>
            <a:ext cx="8312587" cy="4033519"/>
          </a:xfrm>
        </p:spPr>
        <p:txBody>
          <a:bodyPr/>
          <a:lstStyle/>
          <a:p>
            <a:r>
              <a:rPr lang="sk-SK" dirty="0"/>
              <a:t>Zvážiť nákladovú efektívnosť navrhovanej intervencie – porovnanie nákladov novej intervencie s aktuálnou</a:t>
            </a:r>
          </a:p>
          <a:p>
            <a:pPr lvl="1"/>
            <a:r>
              <a:rPr lang="sk-SK" dirty="0"/>
              <a:t>Na základe literatúry</a:t>
            </a:r>
          </a:p>
          <a:p>
            <a:pPr lvl="1"/>
            <a:r>
              <a:rPr lang="sk-SK" dirty="0"/>
              <a:t>Ekonomické modelovanie</a:t>
            </a:r>
          </a:p>
          <a:p>
            <a:r>
              <a:rPr lang="sk-SK" dirty="0"/>
              <a:t>Náklady spojené s implementáciou</a:t>
            </a:r>
          </a:p>
          <a:p>
            <a:pPr lvl="1"/>
            <a:r>
              <a:rPr lang="sk-SK" dirty="0"/>
              <a:t>Potrebné nové prístroje, vybavenie?</a:t>
            </a:r>
            <a:endParaRPr lang="en-US" dirty="0"/>
          </a:p>
        </p:txBody>
      </p:sp>
    </p:spTree>
    <p:extLst>
      <p:ext uri="{BB962C8B-B14F-4D97-AF65-F5344CB8AC3E}">
        <p14:creationId xmlns:p14="http://schemas.microsoft.com/office/powerpoint/2010/main" val="2451229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215BE0-5A4A-4D46-B6CA-69D5E29C8341}"/>
              </a:ext>
            </a:extLst>
          </p:cNvPr>
          <p:cNvSpPr>
            <a:spLocks noGrp="1"/>
          </p:cNvSpPr>
          <p:nvPr>
            <p:ph type="title"/>
          </p:nvPr>
        </p:nvSpPr>
        <p:spPr>
          <a:xfrm>
            <a:off x="856448" y="6097218"/>
            <a:ext cx="8312587" cy="1008380"/>
          </a:xfrm>
        </p:spPr>
        <p:txBody>
          <a:bodyPr/>
          <a:lstStyle/>
          <a:p>
            <a:r>
              <a:rPr lang="sk-SK" dirty="0"/>
              <a:t>Formulovanie odporúčaní</a:t>
            </a:r>
            <a:endParaRPr lang="en-US" dirty="0"/>
          </a:p>
        </p:txBody>
      </p:sp>
      <p:sp>
        <p:nvSpPr>
          <p:cNvPr id="3" name="Zástupný objekt pre obsah 2">
            <a:extLst>
              <a:ext uri="{FF2B5EF4-FFF2-40B4-BE49-F238E27FC236}">
                <a16:creationId xmlns:a16="http://schemas.microsoft.com/office/drawing/2014/main" id="{EAD32836-9286-4E6A-A0E5-D6B32CC38010}"/>
              </a:ext>
            </a:extLst>
          </p:cNvPr>
          <p:cNvSpPr>
            <a:spLocks noGrp="1"/>
          </p:cNvSpPr>
          <p:nvPr>
            <p:ph idx="1"/>
          </p:nvPr>
        </p:nvSpPr>
        <p:spPr>
          <a:xfrm>
            <a:off x="856448" y="756287"/>
            <a:ext cx="8211829" cy="4812306"/>
          </a:xfrm>
        </p:spPr>
        <p:txBody>
          <a:bodyPr>
            <a:normAutofit fontScale="92500" lnSpcReduction="10000"/>
          </a:bodyPr>
          <a:lstStyle/>
          <a:p>
            <a:r>
              <a:rPr lang="sk-SK" dirty="0"/>
              <a:t>Organizácia, ktorá vyvíja </a:t>
            </a:r>
            <a:r>
              <a:rPr lang="sk-SK" dirty="0" err="1"/>
              <a:t>guidelines</a:t>
            </a:r>
            <a:r>
              <a:rPr lang="sk-SK" dirty="0"/>
              <a:t> neradí skupine a ani ju neusmerňuje, čo sa týka záverov, ku ktorým by mala dospieť</a:t>
            </a:r>
          </a:p>
          <a:p>
            <a:r>
              <a:rPr lang="sk-SK" dirty="0"/>
              <a:t>Môže však požiadať skupinu, aby zvážila všetky problémy a použila transparentný proces na dosiahnutie záverov</a:t>
            </a:r>
          </a:p>
          <a:p>
            <a:r>
              <a:rPr lang="sk-SK" dirty="0"/>
              <a:t>Skupina tvoriaca </a:t>
            </a:r>
            <a:r>
              <a:rPr lang="sk-SK" dirty="0" err="1"/>
              <a:t>guideline</a:t>
            </a:r>
            <a:r>
              <a:rPr lang="sk-SK" dirty="0"/>
              <a:t> väčšinou tvorí odporúčania prostredníctvom neformálneho konsenzu na základe predložených dôkazov</a:t>
            </a:r>
          </a:p>
          <a:p>
            <a:pPr lvl="1"/>
            <a:r>
              <a:rPr lang="sk-SK" dirty="0"/>
              <a:t>Ak nie je možné dosiahnuť konsenzus, možno požadovať nezávislú interpretáciu dôkazov, diskusia s programovým manažérom, tímom organizácie</a:t>
            </a:r>
          </a:p>
          <a:p>
            <a:pPr lvl="1"/>
            <a:r>
              <a:rPr lang="sk-SK" dirty="0"/>
              <a:t>Výsledky týchto diskusii sú zaznamenávané (zápisnice, doplňujúca dokumentácia)</a:t>
            </a:r>
          </a:p>
          <a:p>
            <a:r>
              <a:rPr lang="sk-SK" dirty="0"/>
              <a:t>Niekedy je potrebné vydať viac odporúčaní na základe jednotlivých podskupín pacientov či klientov (pohlavie, vek, zdravotné postihnutie, náboženstvo...)</a:t>
            </a:r>
            <a:endParaRPr lang="en-US" dirty="0"/>
          </a:p>
        </p:txBody>
      </p:sp>
    </p:spTree>
    <p:extLst>
      <p:ext uri="{BB962C8B-B14F-4D97-AF65-F5344CB8AC3E}">
        <p14:creationId xmlns:p14="http://schemas.microsoft.com/office/powerpoint/2010/main" val="34017710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098FEB-7074-467E-9EC8-D859FE1D81E1}"/>
              </a:ext>
            </a:extLst>
          </p:cNvPr>
          <p:cNvSpPr>
            <a:spLocks noGrp="1"/>
          </p:cNvSpPr>
          <p:nvPr>
            <p:ph type="title"/>
          </p:nvPr>
        </p:nvSpPr>
        <p:spPr/>
        <p:txBody>
          <a:bodyPr/>
          <a:lstStyle/>
          <a:p>
            <a:r>
              <a:rPr lang="sk-SK" dirty="0"/>
              <a:t>5 foriem odporúčaní</a:t>
            </a:r>
            <a:endParaRPr lang="en-US" dirty="0"/>
          </a:p>
        </p:txBody>
      </p:sp>
      <p:graphicFrame>
        <p:nvGraphicFramePr>
          <p:cNvPr id="4" name="Tabuľka 4">
            <a:extLst>
              <a:ext uri="{FF2B5EF4-FFF2-40B4-BE49-F238E27FC236}">
                <a16:creationId xmlns:a16="http://schemas.microsoft.com/office/drawing/2014/main" id="{377AE5A6-7B2B-449A-9034-707424D19F2E}"/>
              </a:ext>
            </a:extLst>
          </p:cNvPr>
          <p:cNvGraphicFramePr>
            <a:graphicFrameLocks noGrp="1"/>
          </p:cNvGraphicFramePr>
          <p:nvPr>
            <p:ph idx="1"/>
            <p:extLst>
              <p:ext uri="{D42A27DB-BD31-4B8C-83A1-F6EECF244321}">
                <p14:modId xmlns:p14="http://schemas.microsoft.com/office/powerpoint/2010/main" val="2219391864"/>
              </p:ext>
            </p:extLst>
          </p:nvPr>
        </p:nvGraphicFramePr>
        <p:xfrm>
          <a:off x="940352" y="770804"/>
          <a:ext cx="7598156" cy="4037430"/>
        </p:xfrm>
        <a:graphic>
          <a:graphicData uri="http://schemas.openxmlformats.org/drawingml/2006/table">
            <a:tbl>
              <a:tblPr firstRow="1" bandRow="1">
                <a:tableStyleId>{5C22544A-7EE6-4342-B048-85BDC9FD1C3A}</a:tableStyleId>
              </a:tblPr>
              <a:tblGrid>
                <a:gridCol w="3909050">
                  <a:extLst>
                    <a:ext uri="{9D8B030D-6E8A-4147-A177-3AD203B41FA5}">
                      <a16:colId xmlns:a16="http://schemas.microsoft.com/office/drawing/2014/main" val="3093749103"/>
                    </a:ext>
                  </a:extLst>
                </a:gridCol>
                <a:gridCol w="3689106">
                  <a:extLst>
                    <a:ext uri="{9D8B030D-6E8A-4147-A177-3AD203B41FA5}">
                      <a16:colId xmlns:a16="http://schemas.microsoft.com/office/drawing/2014/main" val="2262780623"/>
                    </a:ext>
                  </a:extLst>
                </a:gridCol>
              </a:tblGrid>
              <a:tr h="327466">
                <a:tc>
                  <a:txBody>
                    <a:bodyPr/>
                    <a:lstStyle/>
                    <a:p>
                      <a:r>
                        <a:rPr lang="sk-SK" sz="1700" dirty="0"/>
                        <a:t>Úsudok</a:t>
                      </a:r>
                      <a:endParaRPr lang="en-US" sz="1700" dirty="0"/>
                    </a:p>
                  </a:txBody>
                  <a:tcPr marL="75569" marR="75569" marT="37784" marB="37784"/>
                </a:tc>
                <a:tc>
                  <a:txBody>
                    <a:bodyPr/>
                    <a:lstStyle/>
                    <a:p>
                      <a:r>
                        <a:rPr lang="sk-SK" sz="1700" dirty="0"/>
                        <a:t>Odporúčanie</a:t>
                      </a:r>
                      <a:endParaRPr lang="en-US" sz="1700" dirty="0"/>
                    </a:p>
                  </a:txBody>
                  <a:tcPr marL="75569" marR="75569" marT="37784" marB="37784"/>
                </a:tc>
                <a:extLst>
                  <a:ext uri="{0D108BD9-81ED-4DB2-BD59-A6C34878D82A}">
                    <a16:rowId xmlns:a16="http://schemas.microsoft.com/office/drawing/2014/main" val="2064914595"/>
                  </a:ext>
                </a:extLst>
              </a:tr>
              <a:tr h="579362">
                <a:tc>
                  <a:txBody>
                    <a:bodyPr/>
                    <a:lstStyle/>
                    <a:p>
                      <a:r>
                        <a:rPr lang="en-US" sz="1700" dirty="0" err="1"/>
                        <a:t>Nežiaduce</a:t>
                      </a:r>
                      <a:r>
                        <a:rPr lang="en-US" sz="1700" dirty="0"/>
                        <a:t> </a:t>
                      </a:r>
                      <a:r>
                        <a:rPr lang="sk-SK" sz="1700" dirty="0"/>
                        <a:t>účinky</a:t>
                      </a:r>
                      <a:r>
                        <a:rPr lang="en-US" sz="1700" dirty="0"/>
                        <a:t> </a:t>
                      </a:r>
                      <a:r>
                        <a:rPr lang="en-US" sz="1700" dirty="0" err="1"/>
                        <a:t>jednoznačne</a:t>
                      </a:r>
                      <a:r>
                        <a:rPr lang="en-US" sz="1700" dirty="0"/>
                        <a:t> </a:t>
                      </a:r>
                      <a:r>
                        <a:rPr lang="en-US" sz="1700" dirty="0" err="1"/>
                        <a:t>prevažujú</a:t>
                      </a:r>
                      <a:r>
                        <a:rPr lang="en-US" sz="1700" dirty="0"/>
                        <a:t> </a:t>
                      </a:r>
                      <a:r>
                        <a:rPr lang="en-US" sz="1700" dirty="0" err="1"/>
                        <a:t>nad</a:t>
                      </a:r>
                      <a:r>
                        <a:rPr lang="en-US" sz="1700" dirty="0"/>
                        <a:t> </a:t>
                      </a:r>
                      <a:r>
                        <a:rPr lang="en-US" sz="1700" dirty="0" err="1"/>
                        <a:t>žiaducimi</a:t>
                      </a:r>
                      <a:endParaRPr lang="en-US" sz="1700" dirty="0"/>
                    </a:p>
                  </a:txBody>
                  <a:tcPr marL="75569" marR="75569" marT="37784" marB="37784"/>
                </a:tc>
                <a:tc>
                  <a:txBody>
                    <a:bodyPr/>
                    <a:lstStyle/>
                    <a:p>
                      <a:r>
                        <a:rPr lang="sk-SK" sz="1700" dirty="0"/>
                        <a:t>Silné odporúčanie proti</a:t>
                      </a:r>
                      <a:endParaRPr lang="en-US" sz="1700" dirty="0"/>
                    </a:p>
                  </a:txBody>
                  <a:tcPr marL="75569" marR="75569" marT="37784" marB="37784"/>
                </a:tc>
                <a:extLst>
                  <a:ext uri="{0D108BD9-81ED-4DB2-BD59-A6C34878D82A}">
                    <a16:rowId xmlns:a16="http://schemas.microsoft.com/office/drawing/2014/main" val="2964722601"/>
                  </a:ext>
                </a:extLst>
              </a:tr>
              <a:tr h="83125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700" dirty="0" err="1"/>
                        <a:t>Nežiaduce</a:t>
                      </a:r>
                      <a:r>
                        <a:rPr lang="en-US" sz="1700" dirty="0"/>
                        <a:t> </a:t>
                      </a:r>
                      <a:r>
                        <a:rPr lang="sk-SK" sz="1700" dirty="0"/>
                        <a:t>účinky pravdepodobne</a:t>
                      </a:r>
                      <a:r>
                        <a:rPr lang="en-US" sz="1700" dirty="0"/>
                        <a:t> </a:t>
                      </a:r>
                      <a:r>
                        <a:rPr lang="en-US" sz="1700" dirty="0" err="1"/>
                        <a:t>prevažujú</a:t>
                      </a:r>
                      <a:r>
                        <a:rPr lang="en-US" sz="1700" dirty="0"/>
                        <a:t> </a:t>
                      </a:r>
                      <a:r>
                        <a:rPr lang="en-US" sz="1700" dirty="0" err="1"/>
                        <a:t>nad</a:t>
                      </a:r>
                      <a:r>
                        <a:rPr lang="en-US" sz="1700" dirty="0"/>
                        <a:t> </a:t>
                      </a:r>
                      <a:r>
                        <a:rPr lang="en-US" sz="1700" dirty="0" err="1"/>
                        <a:t>žiaducimi</a:t>
                      </a:r>
                      <a:endParaRPr lang="en-US" sz="1700" dirty="0"/>
                    </a:p>
                  </a:txBody>
                  <a:tcPr marL="75569" marR="75569" marT="37784" marB="37784"/>
                </a:tc>
                <a:tc>
                  <a:txBody>
                    <a:bodyPr/>
                    <a:lstStyle/>
                    <a:p>
                      <a:r>
                        <a:rPr lang="sk-SK" sz="1700" dirty="0"/>
                        <a:t>Podmienečné odporúčanie proti</a:t>
                      </a:r>
                      <a:endParaRPr lang="en-US" sz="1700" dirty="0"/>
                    </a:p>
                  </a:txBody>
                  <a:tcPr marL="75569" marR="75569" marT="37784" marB="37784"/>
                </a:tc>
                <a:extLst>
                  <a:ext uri="{0D108BD9-81ED-4DB2-BD59-A6C34878D82A}">
                    <a16:rowId xmlns:a16="http://schemas.microsoft.com/office/drawing/2014/main" val="4275982304"/>
                  </a:ext>
                </a:extLst>
              </a:tr>
              <a:tr h="831259">
                <a:tc>
                  <a:txBody>
                    <a:bodyPr/>
                    <a:lstStyle/>
                    <a:p>
                      <a:r>
                        <a:rPr lang="sk-SK" sz="1700" dirty="0"/>
                        <a:t>Ž</a:t>
                      </a:r>
                      <a:r>
                        <a:rPr lang="en-US" sz="1700" dirty="0" err="1"/>
                        <a:t>iaduc</a:t>
                      </a:r>
                      <a:r>
                        <a:rPr lang="sk-SK" sz="1700" dirty="0"/>
                        <a:t>e</a:t>
                      </a:r>
                      <a:r>
                        <a:rPr lang="en-US" sz="1700" dirty="0"/>
                        <a:t> a </a:t>
                      </a:r>
                      <a:r>
                        <a:rPr lang="en-US" sz="1700" dirty="0" err="1"/>
                        <a:t>nežiaduc</a:t>
                      </a:r>
                      <a:r>
                        <a:rPr lang="sk-SK" sz="1700" dirty="0"/>
                        <a:t>e účinky</a:t>
                      </a:r>
                      <a:r>
                        <a:rPr lang="en-US" sz="1700" dirty="0"/>
                        <a:t> </a:t>
                      </a:r>
                      <a:r>
                        <a:rPr lang="en-US" sz="1700" dirty="0" err="1"/>
                        <a:t>sú</a:t>
                      </a:r>
                      <a:r>
                        <a:rPr lang="en-US" sz="1700" dirty="0"/>
                        <a:t> </a:t>
                      </a:r>
                      <a:r>
                        <a:rPr lang="en-US" sz="1700" dirty="0" err="1"/>
                        <a:t>úzko</a:t>
                      </a:r>
                      <a:r>
                        <a:rPr lang="en-US" sz="1700" dirty="0"/>
                        <a:t> </a:t>
                      </a:r>
                      <a:r>
                        <a:rPr lang="en-US" sz="1700" dirty="0" err="1"/>
                        <a:t>vyvážené</a:t>
                      </a:r>
                      <a:r>
                        <a:rPr lang="en-US" sz="1700" dirty="0"/>
                        <a:t> </a:t>
                      </a:r>
                      <a:r>
                        <a:rPr lang="en-US" sz="1700" dirty="0" err="1"/>
                        <a:t>alebo</a:t>
                      </a:r>
                      <a:r>
                        <a:rPr lang="en-US" sz="1700" dirty="0"/>
                        <a:t> </a:t>
                      </a:r>
                      <a:r>
                        <a:rPr lang="en-US" sz="1700" dirty="0" err="1"/>
                        <a:t>neisté</a:t>
                      </a:r>
                      <a:r>
                        <a:rPr lang="en-US" sz="1700" dirty="0"/>
                        <a:t>.</a:t>
                      </a:r>
                    </a:p>
                  </a:txBody>
                  <a:tcPr marL="75569" marR="75569" marT="37784" marB="37784"/>
                </a:tc>
                <a:tc>
                  <a:txBody>
                    <a:bodyPr/>
                    <a:lstStyle/>
                    <a:p>
                      <a:r>
                        <a:rPr lang="en-US" sz="1700" dirty="0" err="1"/>
                        <a:t>Odporúčanie</a:t>
                      </a:r>
                      <a:r>
                        <a:rPr lang="en-US" sz="1700" dirty="0"/>
                        <a:t> pre </a:t>
                      </a:r>
                      <a:r>
                        <a:rPr lang="en-US" sz="1700" dirty="0" err="1"/>
                        <a:t>výskum</a:t>
                      </a:r>
                      <a:r>
                        <a:rPr lang="en-US" sz="1700" dirty="0"/>
                        <a:t> a </a:t>
                      </a:r>
                      <a:r>
                        <a:rPr lang="en-US" sz="1700" dirty="0" err="1"/>
                        <a:t>prípadne</a:t>
                      </a:r>
                      <a:r>
                        <a:rPr lang="en-US" sz="1700" dirty="0"/>
                        <a:t> </a:t>
                      </a:r>
                      <a:r>
                        <a:rPr lang="en-US" sz="1700" dirty="0" err="1"/>
                        <a:t>podmienečné</a:t>
                      </a:r>
                      <a:r>
                        <a:rPr lang="en-US" sz="1700" dirty="0"/>
                        <a:t> </a:t>
                      </a:r>
                      <a:r>
                        <a:rPr lang="en-US" sz="1700" dirty="0" err="1"/>
                        <a:t>odporúčanie</a:t>
                      </a:r>
                      <a:r>
                        <a:rPr lang="en-US" sz="1700" dirty="0"/>
                        <a:t> pre </a:t>
                      </a:r>
                      <a:r>
                        <a:rPr lang="sk-SK" sz="1700" dirty="0"/>
                        <a:t>obmedzené </a:t>
                      </a:r>
                      <a:r>
                        <a:rPr lang="en-US" sz="1700" dirty="0" err="1"/>
                        <a:t>použitie</a:t>
                      </a:r>
                      <a:r>
                        <a:rPr lang="en-US" sz="1700" dirty="0"/>
                        <a:t> </a:t>
                      </a:r>
                      <a:r>
                        <a:rPr lang="sk-SK" sz="1700" dirty="0"/>
                        <a:t>v </a:t>
                      </a:r>
                      <a:r>
                        <a:rPr lang="sk-SK" sz="1700" dirty="0" err="1"/>
                        <a:t>triáloch</a:t>
                      </a:r>
                      <a:endParaRPr lang="en-US" sz="1700" dirty="0"/>
                    </a:p>
                  </a:txBody>
                  <a:tcPr marL="75569" marR="75569" marT="37784" marB="37784"/>
                </a:tc>
                <a:extLst>
                  <a:ext uri="{0D108BD9-81ED-4DB2-BD59-A6C34878D82A}">
                    <a16:rowId xmlns:a16="http://schemas.microsoft.com/office/drawing/2014/main" val="1126238845"/>
                  </a:ext>
                </a:extLst>
              </a:tr>
              <a:tr h="831259">
                <a:tc>
                  <a:txBody>
                    <a:bodyPr/>
                    <a:lstStyle/>
                    <a:p>
                      <a:r>
                        <a:rPr lang="sk-SK" sz="1700" dirty="0"/>
                        <a:t>Žiaduce účinky pravdepodobne prevažujú nad nežiaducimi</a:t>
                      </a:r>
                      <a:endParaRPr lang="en-US" sz="1700" dirty="0"/>
                    </a:p>
                  </a:txBody>
                  <a:tcPr marL="75569" marR="75569" marT="37784" marB="37784"/>
                </a:tc>
                <a:tc>
                  <a:txBody>
                    <a:bodyPr/>
                    <a:lstStyle/>
                    <a:p>
                      <a:r>
                        <a:rPr lang="sk-SK" sz="1700" dirty="0"/>
                        <a:t>Podmienečné odporúčanie za</a:t>
                      </a:r>
                      <a:endParaRPr lang="en-US" sz="1700" dirty="0"/>
                    </a:p>
                  </a:txBody>
                  <a:tcPr marL="75569" marR="75569" marT="37784" marB="37784"/>
                </a:tc>
                <a:extLst>
                  <a:ext uri="{0D108BD9-81ED-4DB2-BD59-A6C34878D82A}">
                    <a16:rowId xmlns:a16="http://schemas.microsoft.com/office/drawing/2014/main" val="3409613379"/>
                  </a:ext>
                </a:extLst>
              </a:tr>
              <a:tr h="579362">
                <a:tc>
                  <a:txBody>
                    <a:bodyPr/>
                    <a:lstStyle/>
                    <a:p>
                      <a:r>
                        <a:rPr lang="sk-SK" sz="1700" dirty="0"/>
                        <a:t>Žiaduce účinky jednoznačne prevažujú nad nežiaducimi</a:t>
                      </a:r>
                      <a:endParaRPr lang="en-US" sz="1700" dirty="0"/>
                    </a:p>
                  </a:txBody>
                  <a:tcPr marL="75569" marR="75569" marT="37784" marB="37784"/>
                </a:tc>
                <a:tc>
                  <a:txBody>
                    <a:bodyPr/>
                    <a:lstStyle/>
                    <a:p>
                      <a:r>
                        <a:rPr lang="sk-SK" sz="1700" dirty="0"/>
                        <a:t>Silné odporúčanie za</a:t>
                      </a:r>
                      <a:endParaRPr lang="en-US" sz="1700" dirty="0"/>
                    </a:p>
                  </a:txBody>
                  <a:tcPr marL="75569" marR="75569" marT="37784" marB="37784"/>
                </a:tc>
                <a:extLst>
                  <a:ext uri="{0D108BD9-81ED-4DB2-BD59-A6C34878D82A}">
                    <a16:rowId xmlns:a16="http://schemas.microsoft.com/office/drawing/2014/main" val="163739142"/>
                  </a:ext>
                </a:extLst>
              </a:tr>
            </a:tbl>
          </a:graphicData>
        </a:graphic>
      </p:graphicFrame>
    </p:spTree>
    <p:extLst>
      <p:ext uri="{BB962C8B-B14F-4D97-AF65-F5344CB8AC3E}">
        <p14:creationId xmlns:p14="http://schemas.microsoft.com/office/powerpoint/2010/main" val="3526417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dátum 2">
            <a:extLst>
              <a:ext uri="{FF2B5EF4-FFF2-40B4-BE49-F238E27FC236}">
                <a16:creationId xmlns:a16="http://schemas.microsoft.com/office/drawing/2014/main" id="{870183A7-0991-0041-BE85-B1CFE04408E0}"/>
              </a:ext>
            </a:extLst>
          </p:cNvPr>
          <p:cNvSpPr>
            <a:spLocks noGrp="1"/>
          </p:cNvSpPr>
          <p:nvPr>
            <p:ph type="dt" sz="half" idx="10"/>
          </p:nvPr>
        </p:nvSpPr>
        <p:spPr>
          <a:xfrm>
            <a:off x="8341096" y="6787309"/>
            <a:ext cx="811145" cy="402652"/>
          </a:xfrm>
        </p:spPr>
        <p:txBody>
          <a:bodyPr anchor="t">
            <a:normAutofit/>
          </a:bodyPr>
          <a:lstStyle/>
          <a:p>
            <a:pPr>
              <a:spcAft>
                <a:spcPts val="600"/>
              </a:spcAft>
            </a:pPr>
            <a:fld id="{F74D4851-71F3-7E46-BD42-81840CD9F2B6}" type="datetime1">
              <a:rPr lang="sk-SK" sz="1100" smtClean="0"/>
              <a:pPr>
                <a:spcAft>
                  <a:spcPts val="600"/>
                </a:spcAft>
              </a:pPr>
              <a:t>27.3.22</a:t>
            </a:fld>
            <a:endParaRPr lang="en-GB" sz="1100"/>
          </a:p>
        </p:txBody>
      </p:sp>
      <p:sp>
        <p:nvSpPr>
          <p:cNvPr id="4" name="Zástupný objekt pre číslo snímky 3">
            <a:extLst>
              <a:ext uri="{FF2B5EF4-FFF2-40B4-BE49-F238E27FC236}">
                <a16:creationId xmlns:a16="http://schemas.microsoft.com/office/drawing/2014/main" id="{13C2F4BD-2E37-FB44-AD99-F1205D36402E}"/>
              </a:ext>
            </a:extLst>
          </p:cNvPr>
          <p:cNvSpPr>
            <a:spLocks noGrp="1"/>
          </p:cNvSpPr>
          <p:nvPr>
            <p:ph type="sldNum" sz="quarter" idx="11"/>
          </p:nvPr>
        </p:nvSpPr>
        <p:spPr>
          <a:xfrm>
            <a:off x="856449" y="6844216"/>
            <a:ext cx="822862" cy="345745"/>
          </a:xfrm>
        </p:spPr>
        <p:txBody>
          <a:bodyPr anchor="b">
            <a:normAutofit/>
          </a:bodyPr>
          <a:lstStyle/>
          <a:p>
            <a:pPr>
              <a:spcAft>
                <a:spcPts val="600"/>
              </a:spcAft>
            </a:pPr>
            <a:fld id="{B7D8D926-BC77-48DB-9B94-D8C2D2386DFA}" type="slidenum">
              <a:rPr lang="en-GB" smtClean="0"/>
              <a:pPr>
                <a:spcAft>
                  <a:spcPts val="600"/>
                </a:spcAft>
              </a:pPr>
              <a:t>4</a:t>
            </a:fld>
            <a:endParaRPr lang="en-GB"/>
          </a:p>
        </p:txBody>
      </p:sp>
      <p:sp>
        <p:nvSpPr>
          <p:cNvPr id="5" name="Zástupný objekt pre pätu 4">
            <a:extLst>
              <a:ext uri="{FF2B5EF4-FFF2-40B4-BE49-F238E27FC236}">
                <a16:creationId xmlns:a16="http://schemas.microsoft.com/office/drawing/2014/main" id="{283D8490-16DB-ED4A-9DD8-D41A97A90BC8}"/>
              </a:ext>
            </a:extLst>
          </p:cNvPr>
          <p:cNvSpPr>
            <a:spLocks noGrp="1"/>
          </p:cNvSpPr>
          <p:nvPr>
            <p:ph type="ftr" sz="quarter" idx="12"/>
          </p:nvPr>
        </p:nvSpPr>
        <p:spPr>
          <a:xfrm>
            <a:off x="4998562" y="6787309"/>
            <a:ext cx="1256701" cy="402651"/>
          </a:xfrm>
        </p:spPr>
        <p:txBody>
          <a:bodyPr anchor="t">
            <a:normAutofit/>
          </a:bodyPr>
          <a:lstStyle/>
          <a:p>
            <a:pPr>
              <a:spcAft>
                <a:spcPts val="600"/>
              </a:spcAft>
            </a:pPr>
            <a:r>
              <a:rPr lang="en-GB"/>
              <a:t>rusnak.truni.sk</a:t>
            </a:r>
          </a:p>
        </p:txBody>
      </p:sp>
      <p:sp>
        <p:nvSpPr>
          <p:cNvPr id="7" name="Nadpis 6">
            <a:extLst>
              <a:ext uri="{FF2B5EF4-FFF2-40B4-BE49-F238E27FC236}">
                <a16:creationId xmlns:a16="http://schemas.microsoft.com/office/drawing/2014/main" id="{25DBAA6D-DBFE-454A-A6A5-BC87F3815E99}"/>
              </a:ext>
            </a:extLst>
          </p:cNvPr>
          <p:cNvSpPr>
            <a:spLocks noGrp="1"/>
          </p:cNvSpPr>
          <p:nvPr>
            <p:ph type="title"/>
          </p:nvPr>
        </p:nvSpPr>
        <p:spPr>
          <a:xfrm>
            <a:off x="856449" y="5778929"/>
            <a:ext cx="8312587" cy="1008380"/>
          </a:xfrm>
        </p:spPr>
        <p:txBody>
          <a:bodyPr anchor="b">
            <a:normAutofit/>
          </a:bodyPr>
          <a:lstStyle/>
          <a:p>
            <a:r>
              <a:rPr lang="sk-SK" dirty="0"/>
              <a:t>Čo je meta-analýza</a:t>
            </a:r>
          </a:p>
        </p:txBody>
      </p:sp>
      <p:sp>
        <p:nvSpPr>
          <p:cNvPr id="8" name="Zástupný objekt pre obsah 7">
            <a:extLst>
              <a:ext uri="{FF2B5EF4-FFF2-40B4-BE49-F238E27FC236}">
                <a16:creationId xmlns:a16="http://schemas.microsoft.com/office/drawing/2014/main" id="{3E8524E1-5335-0944-BCAB-551FE3B4A95F}"/>
              </a:ext>
            </a:extLst>
          </p:cNvPr>
          <p:cNvSpPr>
            <a:spLocks noGrp="1"/>
          </p:cNvSpPr>
          <p:nvPr>
            <p:ph sz="quarter" idx="13"/>
          </p:nvPr>
        </p:nvSpPr>
        <p:spPr>
          <a:xfrm>
            <a:off x="553156" y="726034"/>
            <a:ext cx="4535155" cy="5144188"/>
          </a:xfrm>
        </p:spPr>
        <p:txBody>
          <a:bodyPr anchor="ctr">
            <a:normAutofit/>
          </a:bodyPr>
          <a:lstStyle/>
          <a:p>
            <a:pPr>
              <a:lnSpc>
                <a:spcPct val="90000"/>
              </a:lnSpc>
            </a:pPr>
            <a:r>
              <a:rPr lang="sk-SK" sz="2400" dirty="0"/>
              <a:t>Keď mám viacero štúdií, ktoré poskytli údaje, môžem skombinovať číselné výsledky všetkých alebo niektorých štúdií. </a:t>
            </a:r>
          </a:p>
          <a:p>
            <a:pPr>
              <a:lnSpc>
                <a:spcPct val="90000"/>
              </a:lnSpc>
            </a:pPr>
            <a:r>
              <a:rPr lang="sk-SK" sz="2400" dirty="0"/>
              <a:t>Takáto </a:t>
            </a:r>
            <a:r>
              <a:rPr lang="sk-SK" sz="2400" dirty="0" err="1"/>
              <a:t>metaanalýza</a:t>
            </a:r>
            <a:r>
              <a:rPr lang="sk-SK" sz="2400" dirty="0"/>
              <a:t> poskytuje celkovú štatistiku (spolu s jej intervalom spoľahlivosti), ktorá sumarizuje účinnosť experimentálnej intervencie v porovnaní s komparatívnou intervenciou.</a:t>
            </a:r>
          </a:p>
        </p:txBody>
      </p:sp>
      <p:pic>
        <p:nvPicPr>
          <p:cNvPr id="1026" name="Picture 2" descr="Meta-analysis - The Definitive Guide | Biology Dictionary">
            <a:extLst>
              <a:ext uri="{FF2B5EF4-FFF2-40B4-BE49-F238E27FC236}">
                <a16:creationId xmlns:a16="http://schemas.microsoft.com/office/drawing/2014/main" id="{976A46B6-D023-E44C-B97A-A7CACFEB483B}"/>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541725" y="814917"/>
            <a:ext cx="3607159" cy="3607159"/>
          </a:xfrm>
          <a:prstGeom prst="rect">
            <a:avLst/>
          </a:prstGeom>
          <a:solidFill>
            <a:srgbClr val="FFFFFF"/>
          </a:solidFill>
        </p:spPr>
      </p:pic>
      <p:sp>
        <p:nvSpPr>
          <p:cNvPr id="10" name="Zástupný objekt pre obsah 7">
            <a:extLst>
              <a:ext uri="{FF2B5EF4-FFF2-40B4-BE49-F238E27FC236}">
                <a16:creationId xmlns:a16="http://schemas.microsoft.com/office/drawing/2014/main" id="{C2200BCF-2A39-2A42-8421-535666010729}"/>
              </a:ext>
            </a:extLst>
          </p:cNvPr>
          <p:cNvSpPr txBox="1">
            <a:spLocks/>
          </p:cNvSpPr>
          <p:nvPr/>
        </p:nvSpPr>
        <p:spPr>
          <a:xfrm>
            <a:off x="5255277" y="4261540"/>
            <a:ext cx="4535155" cy="1677925"/>
          </a:xfrm>
          <a:prstGeom prst="rect">
            <a:avLst/>
          </a:prstGeom>
        </p:spPr>
        <p:txBody>
          <a:bodyPr vert="horz" lIns="100785" tIns="50393" rIns="100785" bIns="50393" rtlCol="0" anchor="ctr">
            <a:normAutofit/>
          </a:bodyPr>
          <a:lstStyle>
            <a:lvl1pPr marL="302356" indent="-282198" algn="l" defTabSz="1007852" rtl="0" eaLnBrk="1" latinLnBrk="0" hangingPunct="1">
              <a:spcBef>
                <a:spcPct val="20000"/>
              </a:spcBef>
              <a:spcAft>
                <a:spcPts val="0"/>
              </a:spcAft>
              <a:buSzPct val="60000"/>
              <a:buFont typeface="Wingdings" pitchFamily="2" charset="2"/>
              <a:buChar char=""/>
              <a:defRPr sz="2300" kern="1200">
                <a:solidFill>
                  <a:schemeClr val="tx1"/>
                </a:solidFill>
                <a:effectLst>
                  <a:outerShdw blurRad="38100" dist="38100" dir="2700000" algn="tl">
                    <a:srgbClr val="000000">
                      <a:alpha val="43137"/>
                    </a:srgbClr>
                  </a:outerShdw>
                </a:effectLst>
                <a:latin typeface="+mn-lt"/>
                <a:ea typeface="+mn-ea"/>
                <a:cs typeface="+mn-cs"/>
              </a:defRPr>
            </a:lvl1pPr>
            <a:lvl2pPr marL="705496" indent="-282198" algn="l" defTabSz="1007852" rtl="0" eaLnBrk="1" latinLnBrk="0" hangingPunct="1">
              <a:spcBef>
                <a:spcPct val="20000"/>
              </a:spcBef>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2pPr>
            <a:lvl3pPr marL="1108637" indent="-282198" algn="l" defTabSz="1007852"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3pPr>
            <a:lvl4pPr marL="1511778" indent="-282198" algn="l" defTabSz="1007852" rtl="0" eaLnBrk="1" latinLnBrk="0" hangingPunct="1">
              <a:spcBef>
                <a:spcPct val="20000"/>
              </a:spcBef>
              <a:buSzPct val="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814133" indent="-282198" algn="l" defTabSz="1007852"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5pPr>
            <a:lvl6pPr marL="2166881" indent="-282198" algn="l" defTabSz="1007852" rtl="0" eaLnBrk="1" latinLnBrk="0" hangingPunct="1">
              <a:spcBef>
                <a:spcPct val="20000"/>
              </a:spcBef>
              <a:buSzPct val="60000"/>
              <a:buFont typeface="Wingdings" pitchFamily="2" charset="2"/>
              <a:buChar char=""/>
              <a:defRPr sz="15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469237" indent="-282198" algn="l" defTabSz="1007852" rtl="0" eaLnBrk="1" latinLnBrk="0" hangingPunct="1">
              <a:spcBef>
                <a:spcPct val="20000"/>
              </a:spcBef>
              <a:buSzPct val="60000"/>
              <a:buFont typeface="Wingdings" pitchFamily="2" charset="2"/>
              <a:buChar char=""/>
              <a:defRPr sz="15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771592" indent="-282198" algn="l" defTabSz="1007852" rtl="0" eaLnBrk="1" latinLnBrk="0" hangingPunct="1">
              <a:spcBef>
                <a:spcPct val="20000"/>
              </a:spcBef>
              <a:buSzPct val="60000"/>
              <a:buFont typeface="Wingdings" pitchFamily="2" charset="2"/>
              <a:buChar char=""/>
              <a:defRPr sz="15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3124340" indent="-282198" algn="l" defTabSz="1007852" rtl="0" eaLnBrk="1" latinLnBrk="0" hangingPunct="1">
              <a:spcBef>
                <a:spcPct val="20000"/>
              </a:spcBef>
              <a:buSzPct val="60000"/>
              <a:buFont typeface="Wingdings" pitchFamily="2" charset="2"/>
              <a:buChar char=""/>
              <a:defRPr sz="15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fontAlgn="auto">
              <a:lnSpc>
                <a:spcPct val="90000"/>
              </a:lnSpc>
              <a:buClrTx/>
            </a:pPr>
            <a:r>
              <a:rPr lang="sk-SK" sz="2400" i="1" dirty="0"/>
              <a:t>Grécke meta- je ekvivalentom latinských slov post- alebo ad-.</a:t>
            </a:r>
          </a:p>
        </p:txBody>
      </p:sp>
    </p:spTree>
    <p:extLst>
      <p:ext uri="{BB962C8B-B14F-4D97-AF65-F5344CB8AC3E}">
        <p14:creationId xmlns:p14="http://schemas.microsoft.com/office/powerpoint/2010/main" val="5927310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D53D78-AE3D-49B4-B901-1DBA472EC71D}"/>
              </a:ext>
            </a:extLst>
          </p:cNvPr>
          <p:cNvSpPr>
            <a:spLocks noGrp="1"/>
          </p:cNvSpPr>
          <p:nvPr>
            <p:ph type="title"/>
          </p:nvPr>
        </p:nvSpPr>
        <p:spPr/>
        <p:txBody>
          <a:bodyPr/>
          <a:lstStyle/>
          <a:p>
            <a:endParaRPr lang="en-US"/>
          </a:p>
        </p:txBody>
      </p:sp>
      <p:sp>
        <p:nvSpPr>
          <p:cNvPr id="3" name="Zástupný objekt pre obsah 2">
            <a:extLst>
              <a:ext uri="{FF2B5EF4-FFF2-40B4-BE49-F238E27FC236}">
                <a16:creationId xmlns:a16="http://schemas.microsoft.com/office/drawing/2014/main" id="{B9E0D918-A711-456B-B4FA-BBE5956A08DA}"/>
              </a:ext>
            </a:extLst>
          </p:cNvPr>
          <p:cNvSpPr>
            <a:spLocks noGrp="1"/>
          </p:cNvSpPr>
          <p:nvPr>
            <p:ph idx="1"/>
          </p:nvPr>
        </p:nvSpPr>
        <p:spPr>
          <a:xfrm>
            <a:off x="856448" y="756287"/>
            <a:ext cx="8211829" cy="4033519"/>
          </a:xfrm>
        </p:spPr>
        <p:txBody>
          <a:bodyPr>
            <a:normAutofit/>
          </a:bodyPr>
          <a:lstStyle/>
          <a:p>
            <a:r>
              <a:rPr lang="sk-SK" dirty="0"/>
              <a:t>Bez ohľadu na záver by zverejnené </a:t>
            </a:r>
            <a:r>
              <a:rPr lang="sk-SK" dirty="0" err="1"/>
              <a:t>guideline</a:t>
            </a:r>
            <a:r>
              <a:rPr lang="sk-SK" dirty="0"/>
              <a:t> a doplňujúca dokumentácia mali obsahovať odôvodnenie odporúčania </a:t>
            </a:r>
          </a:p>
          <a:p>
            <a:r>
              <a:rPr lang="sk-SK" dirty="0"/>
              <a:t>Úplné odôvodnenie môže byť zhrnuté do doplňujúcej dokumentácie, v </a:t>
            </a:r>
            <a:r>
              <a:rPr lang="sk-SK" dirty="0" err="1"/>
              <a:t>guideline</a:t>
            </a:r>
            <a:r>
              <a:rPr lang="sk-SK" dirty="0"/>
              <a:t> sa uvedie iba skrátená verzia </a:t>
            </a:r>
          </a:p>
          <a:p>
            <a:r>
              <a:rPr lang="sk-SK" dirty="0"/>
              <a:t>Odporúčania sa líšia od ostatných textov v </a:t>
            </a:r>
            <a:r>
              <a:rPr lang="sk-SK" dirty="0" err="1"/>
              <a:t>guidelines</a:t>
            </a:r>
            <a:r>
              <a:rPr lang="sk-SK" dirty="0"/>
              <a:t> tým, že sú prezentované ako jeden odsek tučným písmom. Veľké písmeno „R“ (</a:t>
            </a:r>
            <a:r>
              <a:rPr lang="sk-SK" dirty="0" err="1"/>
              <a:t>recommendation</a:t>
            </a:r>
            <a:r>
              <a:rPr lang="sk-SK" dirty="0"/>
              <a:t>) sa používa na zdôraznenie, že daný text je odporúčaním</a:t>
            </a:r>
          </a:p>
          <a:p>
            <a:r>
              <a:rPr lang="sk-SK" b="1" dirty="0"/>
              <a:t>Kľúčové odporúčania </a:t>
            </a:r>
            <a:r>
              <a:rPr lang="sk-SK" dirty="0"/>
              <a:t>by mali byť uvedené aj v samostatnej sekcii</a:t>
            </a:r>
          </a:p>
        </p:txBody>
      </p:sp>
    </p:spTree>
    <p:extLst>
      <p:ext uri="{BB962C8B-B14F-4D97-AF65-F5344CB8AC3E}">
        <p14:creationId xmlns:p14="http://schemas.microsoft.com/office/powerpoint/2010/main" val="35945184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objekt pre obsah 5">
            <a:extLst>
              <a:ext uri="{FF2B5EF4-FFF2-40B4-BE49-F238E27FC236}">
                <a16:creationId xmlns:a16="http://schemas.microsoft.com/office/drawing/2014/main" id="{1B21BED7-E024-D641-86BA-4F495A17D6C7}"/>
              </a:ext>
            </a:extLst>
          </p:cNvPr>
          <p:cNvSpPr>
            <a:spLocks noGrp="1"/>
          </p:cNvSpPr>
          <p:nvPr>
            <p:ph idx="1"/>
          </p:nvPr>
        </p:nvSpPr>
        <p:spPr/>
        <p:txBody>
          <a:bodyPr/>
          <a:lstStyle/>
          <a:p>
            <a:r>
              <a:rPr lang="sk-SK" dirty="0"/>
              <a:t>Ako formulovať odporúčania</a:t>
            </a:r>
          </a:p>
          <a:p>
            <a:r>
              <a:rPr lang="sk-SK" dirty="0"/>
              <a:t>Ktoré vybrať?</a:t>
            </a:r>
          </a:p>
          <a:p>
            <a:r>
              <a:rPr lang="sk-SK" dirty="0"/>
              <a:t>Čo je meta analýza</a:t>
            </a:r>
          </a:p>
        </p:txBody>
      </p:sp>
      <p:sp>
        <p:nvSpPr>
          <p:cNvPr id="2" name="Nadpis 1">
            <a:extLst>
              <a:ext uri="{FF2B5EF4-FFF2-40B4-BE49-F238E27FC236}">
                <a16:creationId xmlns:a16="http://schemas.microsoft.com/office/drawing/2014/main" id="{A27347F2-FD34-EA47-9DF4-62816A2CE4D5}"/>
              </a:ext>
            </a:extLst>
          </p:cNvPr>
          <p:cNvSpPr>
            <a:spLocks noGrp="1"/>
          </p:cNvSpPr>
          <p:nvPr>
            <p:ph type="title"/>
          </p:nvPr>
        </p:nvSpPr>
        <p:spPr/>
        <p:txBody>
          <a:bodyPr/>
          <a:lstStyle/>
          <a:p>
            <a:r>
              <a:rPr lang="sk-SK" dirty="0"/>
              <a:t>Zhrnutie</a:t>
            </a:r>
          </a:p>
        </p:txBody>
      </p:sp>
      <p:sp>
        <p:nvSpPr>
          <p:cNvPr id="3" name="Zástupný objekt pre dátum 2">
            <a:extLst>
              <a:ext uri="{FF2B5EF4-FFF2-40B4-BE49-F238E27FC236}">
                <a16:creationId xmlns:a16="http://schemas.microsoft.com/office/drawing/2014/main" id="{7D199E4B-D604-2744-97E1-BD268C836B3E}"/>
              </a:ext>
            </a:extLst>
          </p:cNvPr>
          <p:cNvSpPr>
            <a:spLocks noGrp="1"/>
          </p:cNvSpPr>
          <p:nvPr>
            <p:ph type="dt" sz="half" idx="10"/>
          </p:nvPr>
        </p:nvSpPr>
        <p:spPr/>
        <p:txBody>
          <a:bodyPr/>
          <a:lstStyle/>
          <a:p>
            <a:fld id="{D410CC28-288E-7B4C-AD5C-7F26B61FD9BC}" type="datetime1">
              <a:rPr lang="sk-SK" smtClean="0"/>
              <a:t>27.3.22</a:t>
            </a:fld>
            <a:endParaRPr lang="sk-SK"/>
          </a:p>
        </p:txBody>
      </p:sp>
      <p:sp>
        <p:nvSpPr>
          <p:cNvPr id="4" name="Zástupný objekt pre číslo snímky 3">
            <a:extLst>
              <a:ext uri="{FF2B5EF4-FFF2-40B4-BE49-F238E27FC236}">
                <a16:creationId xmlns:a16="http://schemas.microsoft.com/office/drawing/2014/main" id="{067C5BC5-1663-264D-A8AC-136D89CECBEB}"/>
              </a:ext>
            </a:extLst>
          </p:cNvPr>
          <p:cNvSpPr>
            <a:spLocks noGrp="1"/>
          </p:cNvSpPr>
          <p:nvPr>
            <p:ph type="sldNum" sz="quarter" idx="11"/>
          </p:nvPr>
        </p:nvSpPr>
        <p:spPr/>
        <p:txBody>
          <a:bodyPr/>
          <a:lstStyle/>
          <a:p>
            <a:fld id="{3344478E-25D6-4334-A519-EED7046972D9}" type="slidenum">
              <a:rPr lang="sk-SK" smtClean="0"/>
              <a:pPr/>
              <a:t>41</a:t>
            </a:fld>
            <a:endParaRPr lang="sk-SK"/>
          </a:p>
        </p:txBody>
      </p:sp>
      <p:sp>
        <p:nvSpPr>
          <p:cNvPr id="5" name="Zástupný objekt pre pätu 4">
            <a:extLst>
              <a:ext uri="{FF2B5EF4-FFF2-40B4-BE49-F238E27FC236}">
                <a16:creationId xmlns:a16="http://schemas.microsoft.com/office/drawing/2014/main" id="{7EA930FA-053D-8943-BE21-6AF09EF22116}"/>
              </a:ext>
            </a:extLst>
          </p:cNvPr>
          <p:cNvSpPr>
            <a:spLocks noGrp="1"/>
          </p:cNvSpPr>
          <p:nvPr>
            <p:ph type="ftr" sz="quarter" idx="12"/>
          </p:nvPr>
        </p:nvSpPr>
        <p:spPr/>
        <p:txBody>
          <a:bodyPr/>
          <a:lstStyle/>
          <a:p>
            <a:r>
              <a:rPr lang="sk-SK"/>
              <a:t>rusnak.truni.sk</a:t>
            </a:r>
          </a:p>
        </p:txBody>
      </p:sp>
    </p:spTree>
    <p:extLst>
      <p:ext uri="{BB962C8B-B14F-4D97-AF65-F5344CB8AC3E}">
        <p14:creationId xmlns:p14="http://schemas.microsoft.com/office/powerpoint/2010/main" val="1948397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objekt pre obsah 5">
            <a:extLst>
              <a:ext uri="{FF2B5EF4-FFF2-40B4-BE49-F238E27FC236}">
                <a16:creationId xmlns:a16="http://schemas.microsoft.com/office/drawing/2014/main" id="{520CA3CC-762B-461C-9D3A-B011A11AC364}"/>
              </a:ext>
            </a:extLst>
          </p:cNvPr>
          <p:cNvSpPr>
            <a:spLocks noGrp="1"/>
          </p:cNvSpPr>
          <p:nvPr>
            <p:ph idx="1"/>
          </p:nvPr>
        </p:nvSpPr>
        <p:spPr>
          <a:xfrm>
            <a:off x="856448" y="758669"/>
            <a:ext cx="8211828" cy="4768375"/>
          </a:xfrm>
        </p:spPr>
        <p:txBody>
          <a:bodyPr>
            <a:normAutofit lnSpcReduction="10000"/>
          </a:bodyPr>
          <a:lstStyle/>
          <a:p>
            <a:pPr algn="just"/>
            <a:r>
              <a:rPr lang="sk-SK" dirty="0"/>
              <a:t>Britský štatistik </a:t>
            </a:r>
            <a:r>
              <a:rPr lang="sk-SK" dirty="0" err="1"/>
              <a:t>Karl</a:t>
            </a:r>
            <a:r>
              <a:rPr lang="sk-SK" dirty="0"/>
              <a:t> </a:t>
            </a:r>
            <a:r>
              <a:rPr lang="sk-SK" dirty="0" err="1"/>
              <a:t>Pearson</a:t>
            </a:r>
            <a:r>
              <a:rPr lang="sk-SK" dirty="0"/>
              <a:t> (1904) ako prvý skombinoval pozorovania z rôznych štúdií pomocou špeciálnych metód </a:t>
            </a:r>
          </a:p>
          <a:p>
            <a:pPr algn="just"/>
            <a:r>
              <a:rPr lang="sk-SK" dirty="0" err="1"/>
              <a:t>Pearson</a:t>
            </a:r>
            <a:r>
              <a:rPr lang="sk-SK" dirty="0"/>
              <a:t> porovnával infekciu a úmrtnosť medzi vojakmi, ktorí sa dobrovoľne prihlásili na očkovanie proti brušnému </a:t>
            </a:r>
            <a:r>
              <a:rPr lang="sk-SK" dirty="0" err="1"/>
              <a:t>týfu</a:t>
            </a:r>
            <a:r>
              <a:rPr lang="sk-SK" dirty="0"/>
              <a:t> s tými, ktorí sa neprihlásili dobrovoľne. </a:t>
            </a:r>
          </a:p>
          <a:p>
            <a:pPr algn="just"/>
            <a:r>
              <a:rPr lang="sk-SK" dirty="0"/>
              <a:t>Sir </a:t>
            </a:r>
            <a:r>
              <a:rPr lang="sk-SK" dirty="0" err="1"/>
              <a:t>Ronald</a:t>
            </a:r>
            <a:r>
              <a:rPr lang="sk-SK" dirty="0"/>
              <a:t> </a:t>
            </a:r>
            <a:r>
              <a:rPr lang="sk-SK" dirty="0" err="1"/>
              <a:t>Aylmer</a:t>
            </a:r>
            <a:r>
              <a:rPr lang="sk-SK" dirty="0"/>
              <a:t> </a:t>
            </a:r>
            <a:r>
              <a:rPr lang="sk-SK" dirty="0" err="1"/>
              <a:t>Fisher</a:t>
            </a:r>
            <a:r>
              <a:rPr lang="sk-SK" dirty="0"/>
              <a:t> (1890-1962), anglický štatistik a biológ, ktorý spájal matematiku s mendelovskou genetiku, vyvinul kombinovaný </a:t>
            </a:r>
            <a:r>
              <a:rPr lang="sk-SK" dirty="0" err="1"/>
              <a:t>prob</a:t>
            </a:r>
            <a:r>
              <a:rPr lang="sk-SK" dirty="0"/>
              <a:t>-test schopnosti na kombinovanie údajov, t. j. vykonávanie „metaanalýzy“ (analýza analýzy) </a:t>
            </a:r>
          </a:p>
          <a:p>
            <a:pPr algn="just"/>
            <a:r>
              <a:rPr lang="sk-SK" dirty="0"/>
              <a:t>Najnovším míľnikom medicíny založenej na dôkazoch je rozvoj </a:t>
            </a:r>
            <a:r>
              <a:rPr lang="sk-SK" dirty="0" err="1"/>
              <a:t>Cochrane</a:t>
            </a:r>
            <a:r>
              <a:rPr lang="sk-SK" dirty="0"/>
              <a:t> </a:t>
            </a:r>
            <a:r>
              <a:rPr lang="sk-SK" dirty="0" err="1"/>
              <a:t>Collaboration</a:t>
            </a:r>
            <a:r>
              <a:rPr lang="sk-SK" dirty="0"/>
              <a:t> venovanej systematickým prehľadom a metaanalýzam klinických štúdií na usmernenie klinickej praxe a výskumu.</a:t>
            </a:r>
          </a:p>
        </p:txBody>
      </p:sp>
      <p:sp>
        <p:nvSpPr>
          <p:cNvPr id="5" name="Nadpis 4">
            <a:extLst>
              <a:ext uri="{FF2B5EF4-FFF2-40B4-BE49-F238E27FC236}">
                <a16:creationId xmlns:a16="http://schemas.microsoft.com/office/drawing/2014/main" id="{87CA2F92-B44C-44B1-8E35-92DF1E3E56A3}"/>
              </a:ext>
            </a:extLst>
          </p:cNvPr>
          <p:cNvSpPr>
            <a:spLocks noGrp="1"/>
          </p:cNvSpPr>
          <p:nvPr>
            <p:ph type="title"/>
          </p:nvPr>
        </p:nvSpPr>
        <p:spPr/>
        <p:txBody>
          <a:bodyPr/>
          <a:lstStyle/>
          <a:p>
            <a:r>
              <a:rPr lang="sk-SK" dirty="0"/>
              <a:t>História</a:t>
            </a:r>
          </a:p>
        </p:txBody>
      </p:sp>
      <p:sp>
        <p:nvSpPr>
          <p:cNvPr id="3" name="Zástupný objekt pre číslo snímky 2">
            <a:extLst>
              <a:ext uri="{FF2B5EF4-FFF2-40B4-BE49-F238E27FC236}">
                <a16:creationId xmlns:a16="http://schemas.microsoft.com/office/drawing/2014/main" id="{E70915AF-C9D1-47A8-9A73-C7C9DED7A39C}"/>
              </a:ext>
            </a:extLst>
          </p:cNvPr>
          <p:cNvSpPr>
            <a:spLocks noGrp="1"/>
          </p:cNvSpPr>
          <p:nvPr>
            <p:ph type="sldNum" sz="quarter" idx="11"/>
          </p:nvPr>
        </p:nvSpPr>
        <p:spPr/>
        <p:txBody>
          <a:bodyPr/>
          <a:lstStyle/>
          <a:p>
            <a:pPr>
              <a:defRPr/>
            </a:pPr>
            <a:fld id="{82EE1101-B00D-A64D-BB85-5AA21677B55F}" type="slidenum">
              <a:rPr lang="en-US" altLang="en-US" smtClean="0"/>
              <a:pPr>
                <a:defRPr/>
              </a:pPr>
              <a:t>5</a:t>
            </a:fld>
            <a:endParaRPr lang="en-US" altLang="en-US"/>
          </a:p>
        </p:txBody>
      </p:sp>
      <p:sp>
        <p:nvSpPr>
          <p:cNvPr id="4" name="Zástupný objekt pre pätu 3">
            <a:extLst>
              <a:ext uri="{FF2B5EF4-FFF2-40B4-BE49-F238E27FC236}">
                <a16:creationId xmlns:a16="http://schemas.microsoft.com/office/drawing/2014/main" id="{D7AA5874-C7F5-4E33-A459-A51603E64E17}"/>
              </a:ext>
            </a:extLst>
          </p:cNvPr>
          <p:cNvSpPr>
            <a:spLocks noGrp="1"/>
          </p:cNvSpPr>
          <p:nvPr>
            <p:ph type="ftr" sz="quarter" idx="12"/>
          </p:nvPr>
        </p:nvSpPr>
        <p:spPr/>
        <p:txBody>
          <a:bodyPr/>
          <a:lstStyle/>
          <a:p>
            <a:pPr>
              <a:defRPr/>
            </a:pPr>
            <a:r>
              <a:rPr lang="en-US"/>
              <a:t>rusnakm@truni.sk</a:t>
            </a:r>
          </a:p>
        </p:txBody>
      </p:sp>
      <p:sp>
        <p:nvSpPr>
          <p:cNvPr id="2" name="Zástupný objekt pre dátum 1">
            <a:extLst>
              <a:ext uri="{FF2B5EF4-FFF2-40B4-BE49-F238E27FC236}">
                <a16:creationId xmlns:a16="http://schemas.microsoft.com/office/drawing/2014/main" id="{A3F3C72B-E0A6-4EBE-A9A6-774DC324E47A}"/>
              </a:ext>
            </a:extLst>
          </p:cNvPr>
          <p:cNvSpPr>
            <a:spLocks noGrp="1"/>
          </p:cNvSpPr>
          <p:nvPr>
            <p:ph type="dt" sz="half" idx="4294967295"/>
          </p:nvPr>
        </p:nvSpPr>
        <p:spPr>
          <a:xfrm>
            <a:off x="9264195" y="6784943"/>
            <a:ext cx="811667" cy="402335"/>
          </a:xfrm>
        </p:spPr>
        <p:txBody>
          <a:bodyPr/>
          <a:lstStyle/>
          <a:p>
            <a:pPr>
              <a:defRPr/>
            </a:pPr>
            <a:fld id="{42162315-D3DC-7646-A8C8-53B381FD15D4}" type="datetime1">
              <a:rPr lang="sk-SK" smtClean="0"/>
              <a:pPr>
                <a:defRPr/>
              </a:pPr>
              <a:t>27.3.22</a:t>
            </a:fld>
            <a:endParaRPr lang="en-US" dirty="0"/>
          </a:p>
        </p:txBody>
      </p:sp>
    </p:spTree>
    <p:extLst>
      <p:ext uri="{BB962C8B-B14F-4D97-AF65-F5344CB8AC3E}">
        <p14:creationId xmlns:p14="http://schemas.microsoft.com/office/powerpoint/2010/main" val="2497566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2FD2C1C8-CD06-CD4E-8708-03481721EB2C}"/>
              </a:ext>
            </a:extLst>
          </p:cNvPr>
          <p:cNvSpPr>
            <a:spLocks noGrp="1"/>
          </p:cNvSpPr>
          <p:nvPr>
            <p:ph idx="1"/>
          </p:nvPr>
        </p:nvSpPr>
        <p:spPr>
          <a:xfrm>
            <a:off x="755690" y="756286"/>
            <a:ext cx="8312587" cy="5159091"/>
          </a:xfrm>
        </p:spPr>
        <p:txBody>
          <a:bodyPr>
            <a:normAutofit/>
          </a:bodyPr>
          <a:lstStyle/>
          <a:p>
            <a:r>
              <a:rPr lang="sk-SK" b="1" i="1" dirty="0"/>
              <a:t>Zlepšiť presnosť</a:t>
            </a:r>
            <a:r>
              <a:rPr lang="sk-SK" dirty="0"/>
              <a:t>. Mnohé štúdie sú príliš malé na to, aby poskytli presvedčivé dôkazy o účinkoch intervencie v izolácii. Odhad sa zvyčajne zlepší, keď je založený na viacerých informáciách. </a:t>
            </a:r>
          </a:p>
          <a:p>
            <a:r>
              <a:rPr lang="sk-SK" b="1" i="1" dirty="0"/>
              <a:t>Odpovedať na otázky, ktoré neboli položené v jednotlivých štúdiách</a:t>
            </a:r>
            <a:r>
              <a:rPr lang="sk-SK" dirty="0"/>
              <a:t>. Primárne štúdie často zahŕňajú špecifický typ účastníkov a explicitne definované intervencie. Výber štúdií, v ktorých sa tieto charakteristiky líšia, môže umožniť skúmanie konzistentnosti účinku v rámci širšieho spektra populácií a intervencií. Ak je to relevantné, môže tiež umožniť preskúmanie dôvodov rozdielov v odhadoch účinku. </a:t>
            </a:r>
          </a:p>
        </p:txBody>
      </p:sp>
      <p:sp>
        <p:nvSpPr>
          <p:cNvPr id="3" name="Nadpis 2">
            <a:extLst>
              <a:ext uri="{FF2B5EF4-FFF2-40B4-BE49-F238E27FC236}">
                <a16:creationId xmlns:a16="http://schemas.microsoft.com/office/drawing/2014/main" id="{A3C23E98-B890-0F44-9DF8-E9BAE3D0CD9A}"/>
              </a:ext>
            </a:extLst>
          </p:cNvPr>
          <p:cNvSpPr>
            <a:spLocks noGrp="1"/>
          </p:cNvSpPr>
          <p:nvPr>
            <p:ph type="title"/>
          </p:nvPr>
        </p:nvSpPr>
        <p:spPr>
          <a:xfrm>
            <a:off x="842268" y="5778929"/>
            <a:ext cx="8312587" cy="1008380"/>
          </a:xfrm>
        </p:spPr>
        <p:txBody>
          <a:bodyPr/>
          <a:lstStyle/>
          <a:p>
            <a:r>
              <a:rPr lang="sk-SK" dirty="0"/>
              <a:t>Výhody </a:t>
            </a:r>
            <a:r>
              <a:rPr lang="sk-SK" dirty="0" err="1"/>
              <a:t>metaanalýzy</a:t>
            </a:r>
            <a:endParaRPr lang="sk-SK" dirty="0"/>
          </a:p>
        </p:txBody>
      </p:sp>
      <p:sp>
        <p:nvSpPr>
          <p:cNvPr id="4" name="Zástupný objekt pre dátum 3">
            <a:extLst>
              <a:ext uri="{FF2B5EF4-FFF2-40B4-BE49-F238E27FC236}">
                <a16:creationId xmlns:a16="http://schemas.microsoft.com/office/drawing/2014/main" id="{D1DDA281-B568-E542-8F60-7841BA42DDAB}"/>
              </a:ext>
            </a:extLst>
          </p:cNvPr>
          <p:cNvSpPr>
            <a:spLocks noGrp="1"/>
          </p:cNvSpPr>
          <p:nvPr>
            <p:ph type="dt" sz="half" idx="10"/>
          </p:nvPr>
        </p:nvSpPr>
        <p:spPr/>
        <p:txBody>
          <a:bodyPr/>
          <a:lstStyle/>
          <a:p>
            <a:fld id="{17D84F83-A9A5-C942-A03F-560C803C3F5D}" type="datetime1">
              <a:rPr lang="sk-SK" smtClean="0"/>
              <a:t>27.3.22</a:t>
            </a:fld>
            <a:endParaRPr lang="en-GB"/>
          </a:p>
        </p:txBody>
      </p:sp>
      <p:sp>
        <p:nvSpPr>
          <p:cNvPr id="5" name="Zástupný objekt pre číslo snímky 4">
            <a:extLst>
              <a:ext uri="{FF2B5EF4-FFF2-40B4-BE49-F238E27FC236}">
                <a16:creationId xmlns:a16="http://schemas.microsoft.com/office/drawing/2014/main" id="{7CA772BA-072B-5340-9B6A-F3D1ED81CAA4}"/>
              </a:ext>
            </a:extLst>
          </p:cNvPr>
          <p:cNvSpPr>
            <a:spLocks noGrp="1"/>
          </p:cNvSpPr>
          <p:nvPr>
            <p:ph type="sldNum" sz="quarter" idx="11"/>
          </p:nvPr>
        </p:nvSpPr>
        <p:spPr/>
        <p:txBody>
          <a:bodyPr/>
          <a:lstStyle/>
          <a:p>
            <a:fld id="{20C92893-8C51-46CF-9D47-24B3C575AFAA}" type="slidenum">
              <a:rPr lang="en-GB" smtClean="0"/>
              <a:pPr/>
              <a:t>6</a:t>
            </a:fld>
            <a:endParaRPr lang="en-GB"/>
          </a:p>
        </p:txBody>
      </p:sp>
      <p:sp>
        <p:nvSpPr>
          <p:cNvPr id="6" name="Zástupný objekt pre pätu 5">
            <a:extLst>
              <a:ext uri="{FF2B5EF4-FFF2-40B4-BE49-F238E27FC236}">
                <a16:creationId xmlns:a16="http://schemas.microsoft.com/office/drawing/2014/main" id="{FBE449B6-0882-B541-9FBE-B7AB73A4D8AB}"/>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3760730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D192C704-B0D7-3B4B-96BC-4471EC0F3E7B}"/>
              </a:ext>
            </a:extLst>
          </p:cNvPr>
          <p:cNvSpPr>
            <a:spLocks noGrp="1"/>
          </p:cNvSpPr>
          <p:nvPr>
            <p:ph idx="1"/>
          </p:nvPr>
        </p:nvSpPr>
        <p:spPr>
          <a:xfrm>
            <a:off x="755690" y="756287"/>
            <a:ext cx="8312587" cy="4763980"/>
          </a:xfrm>
        </p:spPr>
        <p:txBody>
          <a:bodyPr>
            <a:normAutofit/>
          </a:bodyPr>
          <a:lstStyle/>
          <a:p>
            <a:pPr algn="just"/>
            <a:r>
              <a:rPr lang="sk-SK" b="1" i="1" dirty="0"/>
              <a:t>Urovnať spory vyplývajúce zo zjavne protichodných štúdií alebo vytvoriť nové hypotézy</a:t>
            </a:r>
            <a:r>
              <a:rPr lang="sk-SK" dirty="0"/>
              <a:t>. Štatistická syntéza zistení umožňuje formálne posúdiť stupeň konfliktu a preskúmať a kvantifikovať dôvody rôznych výsledkov.</a:t>
            </a:r>
          </a:p>
          <a:p>
            <a:pPr marL="20158" indent="0" algn="just">
              <a:buNone/>
            </a:pPr>
            <a:endParaRPr lang="sk-SK" dirty="0"/>
          </a:p>
          <a:p>
            <a:pPr algn="just"/>
            <a:r>
              <a:rPr lang="sk-SK" dirty="0" err="1"/>
              <a:t>Metaanalýza</a:t>
            </a:r>
            <a:r>
              <a:rPr lang="sk-SK" dirty="0"/>
              <a:t> môže byť použitá na </a:t>
            </a:r>
            <a:r>
              <a:rPr lang="sk-SK" b="1" i="1" dirty="0"/>
              <a:t>syntézu výsledkov RCT, ako aj </a:t>
            </a:r>
            <a:r>
              <a:rPr lang="sk-SK" b="1" i="1" dirty="0" err="1"/>
              <a:t>observačných</a:t>
            </a:r>
            <a:r>
              <a:rPr lang="sk-SK" b="1" i="1" dirty="0"/>
              <a:t> štúdií</a:t>
            </a:r>
            <a:r>
              <a:rPr lang="sk-SK" dirty="0"/>
              <a:t>.</a:t>
            </a:r>
          </a:p>
          <a:p>
            <a:pPr algn="just"/>
            <a:endParaRPr lang="sk-SK" dirty="0"/>
          </a:p>
          <a:p>
            <a:pPr algn="just"/>
            <a:r>
              <a:rPr lang="sk-SK" dirty="0" err="1"/>
              <a:t>Metaanalýza</a:t>
            </a:r>
            <a:r>
              <a:rPr lang="sk-SK" dirty="0"/>
              <a:t> viac alebo menej podobných štúdií pomáha pri vytváraní </a:t>
            </a:r>
            <a:r>
              <a:rPr lang="sk-SK" b="1" i="1" dirty="0"/>
              <a:t>spoľahlivejšieho súhrnného odhadu </a:t>
            </a:r>
            <a:r>
              <a:rPr lang="sk-SK" dirty="0"/>
              <a:t>predpovedať skutočný efekt na populáciu vďaka </a:t>
            </a:r>
            <a:r>
              <a:rPr lang="sk-SK" b="1" i="1" dirty="0"/>
              <a:t>zlepšenej sile a presnosti</a:t>
            </a:r>
            <a:r>
              <a:rPr lang="sk-SK" dirty="0"/>
              <a:t>.</a:t>
            </a:r>
          </a:p>
          <a:p>
            <a:endParaRPr lang="sk-SK" dirty="0"/>
          </a:p>
        </p:txBody>
      </p:sp>
      <p:sp>
        <p:nvSpPr>
          <p:cNvPr id="3" name="Nadpis 2">
            <a:extLst>
              <a:ext uri="{FF2B5EF4-FFF2-40B4-BE49-F238E27FC236}">
                <a16:creationId xmlns:a16="http://schemas.microsoft.com/office/drawing/2014/main" id="{49CA15A1-9917-7D45-9C21-12EB7DFB37DB}"/>
              </a:ext>
            </a:extLst>
          </p:cNvPr>
          <p:cNvSpPr>
            <a:spLocks noGrp="1"/>
          </p:cNvSpPr>
          <p:nvPr>
            <p:ph type="title"/>
          </p:nvPr>
        </p:nvSpPr>
        <p:spPr/>
        <p:txBody>
          <a:bodyPr/>
          <a:lstStyle/>
          <a:p>
            <a:r>
              <a:rPr lang="sk-SK" dirty="0"/>
              <a:t>Výhody</a:t>
            </a:r>
          </a:p>
        </p:txBody>
      </p:sp>
      <p:sp>
        <p:nvSpPr>
          <p:cNvPr id="4" name="Zástupný objekt pre dátum 3">
            <a:extLst>
              <a:ext uri="{FF2B5EF4-FFF2-40B4-BE49-F238E27FC236}">
                <a16:creationId xmlns:a16="http://schemas.microsoft.com/office/drawing/2014/main" id="{5287D8C3-AEE7-D34B-A96E-71D52079EBDB}"/>
              </a:ext>
            </a:extLst>
          </p:cNvPr>
          <p:cNvSpPr>
            <a:spLocks noGrp="1"/>
          </p:cNvSpPr>
          <p:nvPr>
            <p:ph type="dt" sz="half" idx="10"/>
          </p:nvPr>
        </p:nvSpPr>
        <p:spPr/>
        <p:txBody>
          <a:bodyPr/>
          <a:lstStyle/>
          <a:p>
            <a:fld id="{17D84F83-A9A5-C942-A03F-560C803C3F5D}" type="datetime1">
              <a:rPr lang="sk-SK" smtClean="0"/>
              <a:t>27.3.22</a:t>
            </a:fld>
            <a:endParaRPr lang="en-GB"/>
          </a:p>
        </p:txBody>
      </p:sp>
      <p:sp>
        <p:nvSpPr>
          <p:cNvPr id="5" name="Zástupný objekt pre číslo snímky 4">
            <a:extLst>
              <a:ext uri="{FF2B5EF4-FFF2-40B4-BE49-F238E27FC236}">
                <a16:creationId xmlns:a16="http://schemas.microsoft.com/office/drawing/2014/main" id="{4716CE88-3CE9-0745-BAE6-416C63D4F66A}"/>
              </a:ext>
            </a:extLst>
          </p:cNvPr>
          <p:cNvSpPr>
            <a:spLocks noGrp="1"/>
          </p:cNvSpPr>
          <p:nvPr>
            <p:ph type="sldNum" sz="quarter" idx="11"/>
          </p:nvPr>
        </p:nvSpPr>
        <p:spPr/>
        <p:txBody>
          <a:bodyPr/>
          <a:lstStyle/>
          <a:p>
            <a:fld id="{20C92893-8C51-46CF-9D47-24B3C575AFAA}" type="slidenum">
              <a:rPr lang="en-GB" smtClean="0"/>
              <a:pPr/>
              <a:t>7</a:t>
            </a:fld>
            <a:endParaRPr lang="en-GB"/>
          </a:p>
        </p:txBody>
      </p:sp>
      <p:sp>
        <p:nvSpPr>
          <p:cNvPr id="6" name="Zástupný objekt pre pätu 5">
            <a:extLst>
              <a:ext uri="{FF2B5EF4-FFF2-40B4-BE49-F238E27FC236}">
                <a16:creationId xmlns:a16="http://schemas.microsoft.com/office/drawing/2014/main" id="{18BFC20F-9BF6-1B42-94B8-F227FF59DD6E}"/>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1433075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AC165439-D278-0D4D-8599-3ED7829F741C}"/>
              </a:ext>
            </a:extLst>
          </p:cNvPr>
          <p:cNvSpPr>
            <a:spLocks noGrp="1"/>
          </p:cNvSpPr>
          <p:nvPr>
            <p:ph idx="1"/>
          </p:nvPr>
        </p:nvSpPr>
        <p:spPr>
          <a:xfrm>
            <a:off x="856448" y="756287"/>
            <a:ext cx="8211829" cy="4357580"/>
          </a:xfrm>
        </p:spPr>
        <p:txBody>
          <a:bodyPr/>
          <a:lstStyle/>
          <a:p>
            <a:r>
              <a:rPr lang="sk-SK" dirty="0" err="1"/>
              <a:t>Metaanalýza</a:t>
            </a:r>
            <a:r>
              <a:rPr lang="sk-SK" dirty="0"/>
              <a:t> je zvyčajne dvojstupňový proces.</a:t>
            </a:r>
          </a:p>
          <a:p>
            <a:r>
              <a:rPr lang="sk-SK" dirty="0"/>
              <a:t>V prvej fáze sa vypočíta súhrnná štatistika pre každú štúdiu, aby sa opísal pozorovaný intervenčný účinok rovnakým spôsobom pre každú štúdiu. Súhrnná štatistika môže byť napríklad pomer rizika, ak sú údaje dichotomické, alebo rozdiel medzi priemermi, ak sú údaje súvislé.</a:t>
            </a:r>
          </a:p>
        </p:txBody>
      </p:sp>
      <p:sp>
        <p:nvSpPr>
          <p:cNvPr id="3" name="Nadpis 2">
            <a:extLst>
              <a:ext uri="{FF2B5EF4-FFF2-40B4-BE49-F238E27FC236}">
                <a16:creationId xmlns:a16="http://schemas.microsoft.com/office/drawing/2014/main" id="{294E0CF0-4D4F-844C-ACC6-0A244C741102}"/>
              </a:ext>
            </a:extLst>
          </p:cNvPr>
          <p:cNvSpPr>
            <a:spLocks noGrp="1"/>
          </p:cNvSpPr>
          <p:nvPr>
            <p:ph type="title"/>
          </p:nvPr>
        </p:nvSpPr>
        <p:spPr/>
        <p:txBody>
          <a:bodyPr/>
          <a:lstStyle/>
          <a:p>
            <a:r>
              <a:rPr lang="sk-SK" dirty="0"/>
              <a:t>Dva kroky </a:t>
            </a:r>
            <a:r>
              <a:rPr lang="sk-SK" dirty="0" err="1"/>
              <a:t>metaanalýzy</a:t>
            </a:r>
            <a:endParaRPr lang="sk-SK" dirty="0"/>
          </a:p>
        </p:txBody>
      </p:sp>
      <p:sp>
        <p:nvSpPr>
          <p:cNvPr id="4" name="Zástupný objekt pre dátum 3">
            <a:extLst>
              <a:ext uri="{FF2B5EF4-FFF2-40B4-BE49-F238E27FC236}">
                <a16:creationId xmlns:a16="http://schemas.microsoft.com/office/drawing/2014/main" id="{73882424-0669-9646-BD8E-6144CCAD6588}"/>
              </a:ext>
            </a:extLst>
          </p:cNvPr>
          <p:cNvSpPr>
            <a:spLocks noGrp="1"/>
          </p:cNvSpPr>
          <p:nvPr>
            <p:ph type="dt" sz="half" idx="10"/>
          </p:nvPr>
        </p:nvSpPr>
        <p:spPr/>
        <p:txBody>
          <a:bodyPr/>
          <a:lstStyle/>
          <a:p>
            <a:fld id="{17D84F83-A9A5-C942-A03F-560C803C3F5D}" type="datetime1">
              <a:rPr lang="sk-SK" smtClean="0"/>
              <a:t>27.3.22</a:t>
            </a:fld>
            <a:endParaRPr lang="en-GB"/>
          </a:p>
        </p:txBody>
      </p:sp>
      <p:sp>
        <p:nvSpPr>
          <p:cNvPr id="5" name="Zástupný objekt pre číslo snímky 4">
            <a:extLst>
              <a:ext uri="{FF2B5EF4-FFF2-40B4-BE49-F238E27FC236}">
                <a16:creationId xmlns:a16="http://schemas.microsoft.com/office/drawing/2014/main" id="{7CA9CB6E-B29C-B648-8BA9-92EE22412FEB}"/>
              </a:ext>
            </a:extLst>
          </p:cNvPr>
          <p:cNvSpPr>
            <a:spLocks noGrp="1"/>
          </p:cNvSpPr>
          <p:nvPr>
            <p:ph type="sldNum" sz="quarter" idx="11"/>
          </p:nvPr>
        </p:nvSpPr>
        <p:spPr/>
        <p:txBody>
          <a:bodyPr/>
          <a:lstStyle/>
          <a:p>
            <a:fld id="{20C92893-8C51-46CF-9D47-24B3C575AFAA}" type="slidenum">
              <a:rPr lang="en-GB" smtClean="0"/>
              <a:pPr/>
              <a:t>8</a:t>
            </a:fld>
            <a:endParaRPr lang="en-GB"/>
          </a:p>
        </p:txBody>
      </p:sp>
      <p:sp>
        <p:nvSpPr>
          <p:cNvPr id="6" name="Zástupný objekt pre pätu 5">
            <a:extLst>
              <a:ext uri="{FF2B5EF4-FFF2-40B4-BE49-F238E27FC236}">
                <a16:creationId xmlns:a16="http://schemas.microsoft.com/office/drawing/2014/main" id="{F0FCA315-B1CE-C94B-9D2C-2A24A5F14793}"/>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2889782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2BF0C1DC-C2D0-734B-A5D4-D9CBA0475314}"/>
              </a:ext>
            </a:extLst>
          </p:cNvPr>
          <p:cNvSpPr>
            <a:spLocks noGrp="1"/>
          </p:cNvSpPr>
          <p:nvPr>
            <p:ph idx="1"/>
          </p:nvPr>
        </p:nvSpPr>
        <p:spPr>
          <a:xfrm>
            <a:off x="632178" y="756287"/>
            <a:ext cx="8436099" cy="4621740"/>
          </a:xfrm>
        </p:spPr>
        <p:txBody>
          <a:bodyPr>
            <a:normAutofit/>
          </a:bodyPr>
          <a:lstStyle/>
          <a:p>
            <a:r>
              <a:rPr lang="sk-SK" dirty="0"/>
              <a:t>Výpočet súhrnného (kombinovaného) odhadu účinku intervencie ako vážený priemer účinkov intervencie odhadnutých v jednotlivých štúdiách. </a:t>
            </a:r>
          </a:p>
          <a:p>
            <a:r>
              <a:rPr lang="sk-SK" dirty="0"/>
              <a:t>Kombinácia odhadov účinku intervencie v rámci štúdií môže voliteľne zahŕňať predpoklad, že všetky štúdie neodhadujú rovnaký účinok intervencie, ale odhadujú účinky intervencie, ktoré nasledujú po distribúcii v štúdiách. Toto je základ </a:t>
            </a:r>
            <a:r>
              <a:rPr lang="sk-SK" b="1" i="1" dirty="0" err="1"/>
              <a:t>metaanalýzy</a:t>
            </a:r>
            <a:r>
              <a:rPr lang="sk-SK" b="1" i="1" dirty="0"/>
              <a:t> náhodných efektov</a:t>
            </a:r>
            <a:r>
              <a:rPr lang="sk-SK" dirty="0"/>
              <a:t>. </a:t>
            </a:r>
          </a:p>
          <a:p>
            <a:r>
              <a:rPr lang="sk-SK" dirty="0"/>
              <a:t>Alternatívne, ak sa predpokladá, že každá štúdia odhaduje presne to isté množstvo, potom sa vykoná </a:t>
            </a:r>
            <a:r>
              <a:rPr lang="sk-SK" b="1" i="1" dirty="0" err="1"/>
              <a:t>metaanalýza</a:t>
            </a:r>
            <a:r>
              <a:rPr lang="sk-SK" b="1" i="1" dirty="0"/>
              <a:t> s fixným efektom</a:t>
            </a:r>
            <a:r>
              <a:rPr lang="sk-SK" dirty="0"/>
              <a:t>.</a:t>
            </a:r>
          </a:p>
        </p:txBody>
      </p:sp>
      <p:sp>
        <p:nvSpPr>
          <p:cNvPr id="3" name="Nadpis 2">
            <a:extLst>
              <a:ext uri="{FF2B5EF4-FFF2-40B4-BE49-F238E27FC236}">
                <a16:creationId xmlns:a16="http://schemas.microsoft.com/office/drawing/2014/main" id="{BC2585E8-8F1B-1944-91E1-E6552C35DD26}"/>
              </a:ext>
            </a:extLst>
          </p:cNvPr>
          <p:cNvSpPr>
            <a:spLocks noGrp="1"/>
          </p:cNvSpPr>
          <p:nvPr>
            <p:ph type="title"/>
          </p:nvPr>
        </p:nvSpPr>
        <p:spPr>
          <a:xfrm>
            <a:off x="842268" y="5778929"/>
            <a:ext cx="8312587" cy="1008380"/>
          </a:xfrm>
        </p:spPr>
        <p:txBody>
          <a:bodyPr/>
          <a:lstStyle/>
          <a:p>
            <a:r>
              <a:rPr lang="sk-SK" dirty="0"/>
              <a:t>Druhý krok</a:t>
            </a:r>
          </a:p>
        </p:txBody>
      </p:sp>
      <p:sp>
        <p:nvSpPr>
          <p:cNvPr id="4" name="Zástupný objekt pre dátum 3">
            <a:extLst>
              <a:ext uri="{FF2B5EF4-FFF2-40B4-BE49-F238E27FC236}">
                <a16:creationId xmlns:a16="http://schemas.microsoft.com/office/drawing/2014/main" id="{9A5E4088-EF8C-144C-8DA5-FC04F669719A}"/>
              </a:ext>
            </a:extLst>
          </p:cNvPr>
          <p:cNvSpPr>
            <a:spLocks noGrp="1"/>
          </p:cNvSpPr>
          <p:nvPr>
            <p:ph type="dt" sz="half" idx="10"/>
          </p:nvPr>
        </p:nvSpPr>
        <p:spPr/>
        <p:txBody>
          <a:bodyPr/>
          <a:lstStyle/>
          <a:p>
            <a:fld id="{17D84F83-A9A5-C942-A03F-560C803C3F5D}" type="datetime1">
              <a:rPr lang="sk-SK" smtClean="0"/>
              <a:t>27.3.22</a:t>
            </a:fld>
            <a:endParaRPr lang="en-GB"/>
          </a:p>
        </p:txBody>
      </p:sp>
      <p:sp>
        <p:nvSpPr>
          <p:cNvPr id="5" name="Zástupný objekt pre číslo snímky 4">
            <a:extLst>
              <a:ext uri="{FF2B5EF4-FFF2-40B4-BE49-F238E27FC236}">
                <a16:creationId xmlns:a16="http://schemas.microsoft.com/office/drawing/2014/main" id="{9B5BE730-B383-644E-A446-77A55D6BFE73}"/>
              </a:ext>
            </a:extLst>
          </p:cNvPr>
          <p:cNvSpPr>
            <a:spLocks noGrp="1"/>
          </p:cNvSpPr>
          <p:nvPr>
            <p:ph type="sldNum" sz="quarter" idx="11"/>
          </p:nvPr>
        </p:nvSpPr>
        <p:spPr/>
        <p:txBody>
          <a:bodyPr/>
          <a:lstStyle/>
          <a:p>
            <a:fld id="{20C92893-8C51-46CF-9D47-24B3C575AFAA}" type="slidenum">
              <a:rPr lang="en-GB" smtClean="0"/>
              <a:pPr/>
              <a:t>9</a:t>
            </a:fld>
            <a:endParaRPr lang="en-GB"/>
          </a:p>
        </p:txBody>
      </p:sp>
      <p:sp>
        <p:nvSpPr>
          <p:cNvPr id="6" name="Zástupný objekt pre pätu 5">
            <a:extLst>
              <a:ext uri="{FF2B5EF4-FFF2-40B4-BE49-F238E27FC236}">
                <a16:creationId xmlns:a16="http://schemas.microsoft.com/office/drawing/2014/main" id="{41070FD6-2146-9A44-B38B-F1F0E9EC2193}"/>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7426265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rtin_Trnava_prednask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extLst>
    <a:ext uri="{05A4C25C-085E-4340-85A3-A5531E510DB2}">
      <thm15:themeFamily xmlns:thm15="http://schemas.microsoft.com/office/thememl/2012/main" name="Prezentácia2" id="{E1632062-1FA9-9544-9EF3-FB0837E571F8}" vid="{A3C71F72-6A57-2744-BB06-A6F4C439330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Martin_Trnava_prednasky</Template>
  <TotalTime>108</TotalTime>
  <Words>3182</Words>
  <Application>Microsoft Macintosh PowerPoint</Application>
  <PresentationFormat>Vlastná</PresentationFormat>
  <Paragraphs>287</Paragraphs>
  <Slides>41</Slides>
  <Notes>1</Notes>
  <HiddenSlides>2</HiddenSlides>
  <MMClips>0</MMClips>
  <ScaleCrop>false</ScaleCrop>
  <HeadingPairs>
    <vt:vector size="6" baseType="variant">
      <vt:variant>
        <vt:lpstr>Použité písma</vt:lpstr>
      </vt:variant>
      <vt:variant>
        <vt:i4>5</vt:i4>
      </vt:variant>
      <vt:variant>
        <vt:lpstr>Motív</vt:lpstr>
      </vt:variant>
      <vt:variant>
        <vt:i4>1</vt:i4>
      </vt:variant>
      <vt:variant>
        <vt:lpstr>Nadpisy snímok</vt:lpstr>
      </vt:variant>
      <vt:variant>
        <vt:i4>41</vt:i4>
      </vt:variant>
    </vt:vector>
  </HeadingPairs>
  <TitlesOfParts>
    <vt:vector size="47" baseType="lpstr">
      <vt:lpstr>Arial</vt:lpstr>
      <vt:lpstr>Calibri</vt:lpstr>
      <vt:lpstr>Palatino Linotype</vt:lpstr>
      <vt:lpstr>Times New Roman</vt:lpstr>
      <vt:lpstr>Wingdings</vt:lpstr>
      <vt:lpstr>Martin_Trnava_prednasky</vt:lpstr>
      <vt:lpstr>Ako formulovať odporúčania</vt:lpstr>
      <vt:lpstr>Proces hodnotenia štúdií</vt:lpstr>
      <vt:lpstr>Meta-analýza</vt:lpstr>
      <vt:lpstr>Čo je meta-analýza</vt:lpstr>
      <vt:lpstr>História</vt:lpstr>
      <vt:lpstr>Výhody metaanalýzy</vt:lpstr>
      <vt:lpstr>Výhody</vt:lpstr>
      <vt:lpstr>Dva kroky metaanalýzy</vt:lpstr>
      <vt:lpstr>Druhý krok</vt:lpstr>
      <vt:lpstr>Meta analýza</vt:lpstr>
      <vt:lpstr>Modely pre metaanalýzu</vt:lpstr>
      <vt:lpstr>Modely pre metaanalýzu</vt:lpstr>
      <vt:lpstr>Príklad</vt:lpstr>
      <vt:lpstr>Štatistika chí-kvadrát -Cochranov Q test</vt:lpstr>
      <vt:lpstr>I-Squared Statistic - I2</vt:lpstr>
      <vt:lpstr>Tau2 – s2</vt:lpstr>
      <vt:lpstr>Prezentácia programu PowerPoint</vt:lpstr>
      <vt:lpstr>Prezentácia programu PowerPoint</vt:lpstr>
      <vt:lpstr>Kvalita dôkazu</vt:lpstr>
      <vt:lpstr>Odstupňovanie podľa kvality dôkazov</vt:lpstr>
      <vt:lpstr>Úroveň dôkazov</vt:lpstr>
      <vt:lpstr>Prezentácia programu PowerPoint</vt:lpstr>
      <vt:lpstr>Prezentácia programu PowerPoint</vt:lpstr>
      <vt:lpstr>Prezentácia programu PowerPoint</vt:lpstr>
      <vt:lpstr>Bola štúdia pôvodná?</vt:lpstr>
      <vt:lpstr>Prezentácia programu PowerPoint</vt:lpstr>
      <vt:lpstr>Koho sa štúdia týkala?</vt:lpstr>
      <vt:lpstr>Bol použitý správny dizajn štúdie?</vt:lpstr>
      <vt:lpstr>Bola systematická chyba(bias) minimalizovaná alebo vylúčená?</vt:lpstr>
      <vt:lpstr>Veľkosť  vzorky, dĺžka sledovania a úplnosť obdobia sledovania</vt:lpstr>
      <vt:lpstr>Od dôkazu k odporúčaniu</vt:lpstr>
      <vt:lpstr>Je stanovená otázka prioritou?</vt:lpstr>
      <vt:lpstr>Do akej miery sme si istí, že daná možnosť bude účinná?</vt:lpstr>
      <vt:lpstr>Rovnováha medzi prínosmi a rizikami</vt:lpstr>
      <vt:lpstr>Ako pacienti či klienti hodnotia výsledky?</vt:lpstr>
      <vt:lpstr>Rovnosť - spravodlivosť</vt:lpstr>
      <vt:lpstr>Náklady a prínosy</vt:lpstr>
      <vt:lpstr>Formulovanie odporúčaní</vt:lpstr>
      <vt:lpstr>5 foriem odporúčaní</vt:lpstr>
      <vt:lpstr>Prezentácia programu PowerPoint</vt:lpstr>
      <vt:lpstr>Zhrnutie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Ako formulovať odporúčania</dc:title>
  <dc:subject/>
  <dc:creator>Rusnák Martin</dc:creator>
  <cp:keywords/>
  <dc:description/>
  <cp:lastModifiedBy>Rusnák Martin</cp:lastModifiedBy>
  <cp:revision>5</cp:revision>
  <dcterms:created xsi:type="dcterms:W3CDTF">2022-03-23T17:25:01Z</dcterms:created>
  <dcterms:modified xsi:type="dcterms:W3CDTF">2022-03-27T15:55:22Z</dcterms:modified>
  <cp:category/>
</cp:coreProperties>
</file>