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56" r:id="rId4"/>
    <p:sldId id="260" r:id="rId5"/>
    <p:sldId id="261" r:id="rId6"/>
    <p:sldId id="262" r:id="rId7"/>
    <p:sldId id="263" r:id="rId8"/>
    <p:sldId id="264" r:id="rId9"/>
    <p:sldId id="265" r:id="rId10"/>
    <p:sldId id="357" r:id="rId11"/>
    <p:sldId id="266" r:id="rId12"/>
    <p:sldId id="314" r:id="rId13"/>
    <p:sldId id="276" r:id="rId14"/>
    <p:sldId id="277" r:id="rId15"/>
    <p:sldId id="278" r:id="rId16"/>
    <p:sldId id="279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/>
    <p:restoredTop sz="94682"/>
  </p:normalViewPr>
  <p:slideViewPr>
    <p:cSldViewPr snapToGrid="0" snapToObjects="1">
      <p:cViewPr varScale="1">
        <p:scale>
          <a:sx n="124" d="100"/>
          <a:sy n="124" d="100"/>
        </p:scale>
        <p:origin x="1608" y="184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4/8/22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4/8/22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44A-7DF0-BE4A-B7D6-66DDBF95D014}" type="datetime1">
              <a:rPr lang="sk-SK" smtClean="0"/>
              <a:t>8.4.22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236F-A2CC-3C4F-80CE-B8F6A2B00FD4}" type="datetime1">
              <a:rPr lang="sk-SK" smtClean="0"/>
              <a:t>8.4.22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9968-4CEE-F840-B625-944603154B54}" type="datetime1">
              <a:rPr lang="sk-SK" smtClean="0"/>
              <a:t>8.4.22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F99F-453D-8948-9C23-2F4D882B977C}" type="datetime1">
              <a:rPr lang="sk-SK" smtClean="0"/>
              <a:t>8.4.22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DD-A852-7D49-8A1B-562B53911DA8}" type="datetime1">
              <a:rPr lang="sk-SK" smtClean="0"/>
              <a:t>8.4.22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5698-7304-394D-B3B7-BB8E33D391B9}" type="datetime1">
              <a:rPr lang="sk-SK" smtClean="0"/>
              <a:t>8.4.22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5FBF-7709-A94C-91F9-78282D1EDDEC}" type="datetime1">
              <a:rPr lang="sk-SK" smtClean="0"/>
              <a:t>8.4.22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BF9-6B3B-ED4F-9DA8-5C6C39AEA52E}" type="datetime1">
              <a:rPr lang="sk-SK" smtClean="0"/>
              <a:t>8.4.22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EAB4-C74B-C049-AB33-B15289238E70}" type="datetime1">
              <a:rPr lang="sk-SK" smtClean="0"/>
              <a:t>8.4.22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7F7A-6CFD-DA4F-B790-37D43F357928}" type="datetime1">
              <a:rPr lang="sk-SK" smtClean="0"/>
              <a:t>8.4.22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225F2E-781D-4A44-81AC-A3199001ED2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1">
            <a:extLst>
              <a:ext uri="{FF2B5EF4-FFF2-40B4-BE49-F238E27FC236}">
                <a16:creationId xmlns:a16="http://schemas.microsoft.com/office/drawing/2014/main" id="{00981AB8-98B2-4E9D-B1D9-B1058F69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713B3A46-FF41-534D-9917-124AC61F81D3}" type="datetime1">
              <a:rPr lang="sk-SK" smtClean="0"/>
              <a:t>8.4.22</a:t>
            </a:fld>
            <a:endParaRPr lang="en-GB"/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E0476518-65A8-4382-9B88-2D0E8533C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5C6CE37E-CBC8-4448-B085-1F6586CB95B8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75" name="Footer Placeholder 3">
            <a:extLst>
              <a:ext uri="{FF2B5EF4-FFF2-40B4-BE49-F238E27FC236}">
                <a16:creationId xmlns:a16="http://schemas.microsoft.com/office/drawing/2014/main" id="{ECA89BCC-069F-477C-A5CE-A22E6AADE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3400" dirty="0"/>
              <a:t>Hodnotenie návrhu guidelines – AGREE II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410966" y="3301488"/>
            <a:ext cx="5578867" cy="2171278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Mgr. Dominika </a:t>
            </a:r>
            <a:r>
              <a:rPr lang="sk-SK" dirty="0" err="1"/>
              <a:t>Plančíková</a:t>
            </a:r>
            <a:r>
              <a:rPr lang="sk-SK" dirty="0"/>
              <a:t>, </a:t>
            </a:r>
            <a:r>
              <a:rPr lang="sk-SK" dirty="0" err="1"/>
              <a:t>PhD</a:t>
            </a:r>
            <a:r>
              <a:rPr lang="sk-SK" dirty="0"/>
              <a:t>, MPH</a:t>
            </a:r>
          </a:p>
        </p:txBody>
      </p:sp>
      <p:pic>
        <p:nvPicPr>
          <p:cNvPr id="1026" name="Picture 2" descr="The 5 Evaluation Levels Of your eLearning Program - eLearning Industry">
            <a:extLst>
              <a:ext uri="{FF2B5EF4-FFF2-40B4-BE49-F238E27FC236}">
                <a16:creationId xmlns:a16="http://schemas.microsoft.com/office/drawing/2014/main" id="{CA8AA2A0-ECF7-7046-9880-48CBFBF5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017" y="504336"/>
            <a:ext cx="5578867" cy="312416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7910F4B8-7867-9B4D-BED2-1CD229CC1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4" y="612743"/>
            <a:ext cx="7569503" cy="5166186"/>
          </a:xfrm>
          <a:prstGeom prst="rect">
            <a:avLst/>
          </a:prstGeo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593B7AC0-2DE6-41AF-B46F-86F97C64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en-US" sz="3600" dirty="0"/>
              <a:t>https://</a:t>
            </a:r>
            <a:r>
              <a:rPr lang="en-US" sz="3600" dirty="0" err="1"/>
              <a:t>www.agreetrust.org</a:t>
            </a:r>
            <a:r>
              <a:rPr lang="en-US" sz="3600" dirty="0"/>
              <a:t>/agree-ii</a:t>
            </a:r>
            <a:r>
              <a:rPr lang="en-US" dirty="0"/>
              <a:t>/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E4A66FC-DDBB-144C-BDB9-B72145C9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D2DF99F-453D-8948-9C23-2F4D882B977C}" type="datetime1">
              <a:rPr lang="sk-SK" sz="1100" smtClean="0"/>
              <a:pPr>
                <a:spcAft>
                  <a:spcPts val="600"/>
                </a:spcAft>
              </a:pPr>
              <a:t>8.4.22</a:t>
            </a:fld>
            <a:endParaRPr lang="en-GB" sz="110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26E5203-3553-154E-A1D1-61DE0B8A9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3EAB69-90D9-A249-8A4F-99A01EFDB4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7563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1A800-78C6-46BD-80E9-0AB3BEAF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dirty="0"/>
              <a:t>AGREE II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2917BC-FFEC-4C25-AA36-9B0EE05A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756286"/>
            <a:ext cx="8400457" cy="5233547"/>
          </a:xfrm>
        </p:spPr>
        <p:txBody>
          <a:bodyPr>
            <a:normAutofit fontScale="92500" lnSpcReduction="20000"/>
          </a:bodyPr>
          <a:lstStyle/>
          <a:p>
            <a:r>
              <a:rPr lang="sk-SK" sz="2800" i="1" dirty="0" err="1"/>
              <a:t>Appraisal</a:t>
            </a:r>
            <a:r>
              <a:rPr lang="sk-SK" sz="2800" i="1" dirty="0"/>
              <a:t> of Guidelines </a:t>
            </a:r>
            <a:r>
              <a:rPr lang="sk-SK" sz="2800" i="1" dirty="0" err="1"/>
              <a:t>for</a:t>
            </a:r>
            <a:r>
              <a:rPr lang="sk-SK" sz="2800" i="1" dirty="0"/>
              <a:t> </a:t>
            </a:r>
            <a:r>
              <a:rPr lang="sk-SK" sz="2800" i="1" dirty="0" err="1"/>
              <a:t>Research</a:t>
            </a:r>
            <a:r>
              <a:rPr lang="sk-SK" sz="2800" i="1" dirty="0"/>
              <a:t> and </a:t>
            </a:r>
            <a:r>
              <a:rPr lang="sk-SK" sz="2800" i="1" dirty="0" err="1"/>
              <a:t>Evaluation</a:t>
            </a:r>
            <a:endParaRPr lang="sk-SK" sz="2800" i="1" dirty="0"/>
          </a:p>
          <a:p>
            <a:endParaRPr lang="sk-SK" dirty="0"/>
          </a:p>
          <a:p>
            <a:r>
              <a:rPr lang="sk-SK" dirty="0"/>
              <a:t>Vytvorený za účelom hodnotenia kvality guidelines</a:t>
            </a:r>
          </a:p>
          <a:p>
            <a:r>
              <a:rPr lang="sk-SK" dirty="0"/>
              <a:t>Obsahuje 23 základných položiek rozdelených do 6 domén</a:t>
            </a:r>
          </a:p>
          <a:p>
            <a:r>
              <a:rPr lang="sk-SK" dirty="0" err="1"/>
              <a:t>Likertova</a:t>
            </a:r>
            <a:r>
              <a:rPr lang="sk-SK" dirty="0"/>
              <a:t> škála odpovedí od 1 - 7 podľa toho, do akej miery boli splnené kritéria pre jednotlivé položky</a:t>
            </a:r>
          </a:p>
          <a:p>
            <a:endParaRPr lang="sk-SK" dirty="0"/>
          </a:p>
          <a:p>
            <a:pPr marL="20158" indent="0">
              <a:buNone/>
            </a:pPr>
            <a:r>
              <a:rPr lang="sk-SK" sz="1900" i="1" dirty="0"/>
              <a:t>1. Absolútne nepravdivé	2. Väčšinou nepravdivé	3. Trochu nepravdivé</a:t>
            </a:r>
          </a:p>
          <a:p>
            <a:pPr marL="20158" indent="0">
              <a:buNone/>
            </a:pPr>
            <a:r>
              <a:rPr lang="sk-SK" sz="1900" i="1" dirty="0"/>
              <a:t>4. Nemôžem povedať pravdivé alebo nepravdivé	</a:t>
            </a:r>
          </a:p>
          <a:p>
            <a:pPr marL="20158" indent="0">
              <a:buNone/>
            </a:pPr>
            <a:r>
              <a:rPr lang="sk-SK" sz="1900" i="1" dirty="0"/>
              <a:t>5. Trochu pravdivé	6. Väčšinou pravda	7. Absolútne pravda</a:t>
            </a:r>
          </a:p>
          <a:p>
            <a:pPr marL="20158" indent="0">
              <a:buNone/>
            </a:pPr>
            <a:endParaRPr lang="sk-SK" dirty="0"/>
          </a:p>
          <a:p>
            <a:r>
              <a:rPr lang="sk-SK" dirty="0"/>
              <a:t>Pri každej položke je miesto pre komentáre</a:t>
            </a:r>
          </a:p>
          <a:p>
            <a:r>
              <a:rPr lang="sk-SK" dirty="0"/>
              <a:t>Preklad do českého jazyka: </a:t>
            </a:r>
          </a:p>
          <a:p>
            <a:pPr marL="20158" indent="0">
              <a:buNone/>
            </a:pPr>
            <a:r>
              <a:rPr lang="sk-SK" sz="1700" dirty="0" err="1">
                <a:effectLst/>
              </a:rPr>
              <a:t>Líčeník</a:t>
            </a:r>
            <a:r>
              <a:rPr lang="sk-SK" sz="1700" dirty="0">
                <a:effectLst/>
              </a:rPr>
              <a:t> R, </a:t>
            </a:r>
            <a:r>
              <a:rPr lang="sk-SK" sz="1700" dirty="0" err="1">
                <a:effectLst/>
              </a:rPr>
              <a:t>Kurfürst</a:t>
            </a:r>
            <a:r>
              <a:rPr lang="sk-SK" sz="1700" dirty="0">
                <a:effectLst/>
              </a:rPr>
              <a:t> P, Ivanová K. AGREE II: Nástroj pro </a:t>
            </a:r>
            <a:r>
              <a:rPr lang="sk-SK" sz="1700" dirty="0" err="1">
                <a:effectLst/>
              </a:rPr>
              <a:t>hodnocení</a:t>
            </a:r>
            <a:r>
              <a:rPr lang="sk-SK" sz="1700" dirty="0">
                <a:effectLst/>
              </a:rPr>
              <a:t> doporučených </a:t>
            </a:r>
            <a:r>
              <a:rPr lang="sk-SK" sz="1700" dirty="0" err="1">
                <a:effectLst/>
              </a:rPr>
              <a:t>postupů</a:t>
            </a:r>
            <a:r>
              <a:rPr lang="sk-SK" sz="1700" dirty="0">
                <a:effectLst/>
              </a:rPr>
              <a:t> pro </a:t>
            </a:r>
            <a:r>
              <a:rPr lang="sk-SK" sz="1700" dirty="0" err="1">
                <a:effectLst/>
              </a:rPr>
              <a:t>výzkum</a:t>
            </a:r>
            <a:r>
              <a:rPr lang="sk-SK" sz="1700" dirty="0">
                <a:effectLst/>
              </a:rPr>
              <a:t> a </a:t>
            </a:r>
            <a:r>
              <a:rPr lang="sk-SK" sz="1700" dirty="0" err="1">
                <a:effectLst/>
              </a:rPr>
              <a:t>evaluaci</a:t>
            </a:r>
            <a:r>
              <a:rPr lang="sk-SK" sz="1700" dirty="0">
                <a:effectLst/>
              </a:rPr>
              <a:t> [Internet]. Olomouc, CR; 2013. </a:t>
            </a:r>
            <a:r>
              <a:rPr lang="sk-SK" sz="1700" dirty="0" err="1">
                <a:effectLst/>
              </a:rPr>
              <a:t>Available</a:t>
            </a:r>
            <a:r>
              <a:rPr lang="sk-SK" sz="1700" dirty="0">
                <a:effectLst/>
              </a:rPr>
              <a:t> </a:t>
            </a:r>
            <a:r>
              <a:rPr lang="sk-SK" sz="1700" dirty="0" err="1">
                <a:effectLst/>
              </a:rPr>
              <a:t>from</a:t>
            </a:r>
            <a:r>
              <a:rPr lang="sk-SK" sz="1700" dirty="0">
                <a:effectLst/>
              </a:rPr>
              <a:t>: </a:t>
            </a:r>
            <a:r>
              <a:rPr lang="sk-SK" sz="1700" dirty="0" err="1">
                <a:effectLst/>
              </a:rPr>
              <a:t>https</a:t>
            </a:r>
            <a:r>
              <a:rPr lang="sk-SK" sz="1700" dirty="0">
                <a:effectLst/>
              </a:rPr>
              <a:t>://</a:t>
            </a:r>
            <a:r>
              <a:rPr lang="sk-SK" sz="1700" dirty="0" err="1">
                <a:effectLst/>
              </a:rPr>
              <a:t>www.lf.upol.cz</a:t>
            </a:r>
            <a:r>
              <a:rPr lang="sk-SK" sz="1700" dirty="0">
                <a:effectLst/>
              </a:rPr>
              <a:t>/</a:t>
            </a:r>
            <a:r>
              <a:rPr lang="sk-SK" sz="1700" dirty="0" err="1">
                <a:effectLst/>
              </a:rPr>
              <a:t>ustavy</a:t>
            </a:r>
            <a:r>
              <a:rPr lang="sk-SK" sz="1700" dirty="0">
                <a:effectLst/>
              </a:rPr>
              <a:t>-a-kliniky/</a:t>
            </a:r>
            <a:r>
              <a:rPr lang="sk-SK" sz="1700" dirty="0" err="1">
                <a:effectLst/>
              </a:rPr>
              <a:t>ustavy</a:t>
            </a:r>
            <a:r>
              <a:rPr lang="sk-SK" sz="1700" dirty="0">
                <a:effectLst/>
              </a:rPr>
              <a:t>/</a:t>
            </a:r>
            <a:r>
              <a:rPr lang="sk-SK" sz="1700" dirty="0" err="1">
                <a:effectLst/>
              </a:rPr>
              <a:t>ustav-verejneho-zdravotnictvi</a:t>
            </a:r>
            <a:r>
              <a:rPr lang="sk-SK" sz="1700" dirty="0">
                <a:effectLst/>
              </a:rPr>
              <a:t>/centrum-pro-klinicke-doporucene-postupy-na-lekarske-fakulte-univerzity-palackeho-v-olomouci/#c28474</a:t>
            </a:r>
          </a:p>
          <a:p>
            <a:endParaRPr lang="sk-SK" dirty="0"/>
          </a:p>
          <a:p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889078-4EDA-EF4B-8E20-FC7E6E23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059C-5137-9245-8269-78A4BE4B6625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8C654D-ED7E-8B46-8A7E-4DE4F7F26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EDA029-6D78-BD48-AEFE-E5400E35E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8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172A6-60E6-4154-B9AB-0E153AB7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Domény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FD0761-1A6D-4B1C-8B55-2CDB1312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</a:t>
            </a:r>
            <a:r>
              <a:rPr lang="en-US" dirty="0" err="1"/>
              <a:t>Rozsah</a:t>
            </a:r>
            <a:r>
              <a:rPr lang="en-US" dirty="0"/>
              <a:t> a </a:t>
            </a:r>
            <a:r>
              <a:rPr lang="en-US" dirty="0" err="1"/>
              <a:t>účel</a:t>
            </a:r>
            <a:r>
              <a:rPr lang="sk-SK" dirty="0"/>
              <a:t> </a:t>
            </a:r>
            <a:r>
              <a:rPr lang="en-US" dirty="0"/>
              <a:t>(1-3)</a:t>
            </a:r>
            <a:endParaRPr lang="sk-SK" dirty="0"/>
          </a:p>
          <a:p>
            <a:r>
              <a:rPr lang="en-US" dirty="0"/>
              <a:t>B) </a:t>
            </a:r>
            <a:r>
              <a:rPr lang="en-US" dirty="0" err="1"/>
              <a:t>Angažovanosť</a:t>
            </a:r>
            <a:r>
              <a:rPr lang="en-US" dirty="0"/>
              <a:t> </a:t>
            </a:r>
            <a:r>
              <a:rPr lang="en-US" dirty="0" err="1"/>
              <a:t>účastníkov</a:t>
            </a:r>
            <a:r>
              <a:rPr lang="sk-SK" dirty="0"/>
              <a:t> </a:t>
            </a:r>
            <a:r>
              <a:rPr lang="en-US" dirty="0"/>
              <a:t>(4-6)</a:t>
            </a:r>
            <a:endParaRPr lang="sk-SK" dirty="0"/>
          </a:p>
          <a:p>
            <a:r>
              <a:rPr lang="en-US" dirty="0"/>
              <a:t>C) </a:t>
            </a:r>
            <a:r>
              <a:rPr lang="en-US" dirty="0" err="1"/>
              <a:t>Dôkladnosť</a:t>
            </a:r>
            <a:r>
              <a:rPr lang="en-US" dirty="0"/>
              <a:t> </a:t>
            </a:r>
            <a:r>
              <a:rPr lang="en-US" dirty="0" err="1"/>
              <a:t>dodržania</a:t>
            </a:r>
            <a:r>
              <a:rPr lang="en-US" dirty="0"/>
              <a:t> </a:t>
            </a:r>
            <a:r>
              <a:rPr lang="en-US" dirty="0" err="1"/>
              <a:t>metodiky</a:t>
            </a:r>
            <a:r>
              <a:rPr lang="en-US" dirty="0"/>
              <a:t> </a:t>
            </a:r>
            <a:r>
              <a:rPr lang="en-US" dirty="0" err="1"/>
              <a:t>vývoja</a:t>
            </a:r>
            <a:r>
              <a:rPr lang="en-US" dirty="0"/>
              <a:t> (7-14)</a:t>
            </a:r>
            <a:endParaRPr lang="sk-SK" dirty="0"/>
          </a:p>
          <a:p>
            <a:r>
              <a:rPr lang="pl-PL" dirty="0"/>
              <a:t>D) Zrozumiteľnosť a prezentovanie (15-17)</a:t>
            </a:r>
          </a:p>
          <a:p>
            <a:r>
              <a:rPr lang="en-US" dirty="0"/>
              <a:t>E) </a:t>
            </a:r>
            <a:r>
              <a:rPr lang="en-US" dirty="0" err="1"/>
              <a:t>Aplikovateľnosť</a:t>
            </a:r>
            <a:r>
              <a:rPr lang="sk-SK" dirty="0"/>
              <a:t> </a:t>
            </a:r>
            <a:r>
              <a:rPr lang="en-US" dirty="0"/>
              <a:t>(18-21)</a:t>
            </a:r>
            <a:endParaRPr lang="sk-SK" dirty="0"/>
          </a:p>
          <a:p>
            <a:r>
              <a:rPr lang="sk-SK" dirty="0"/>
              <a:t>F</a:t>
            </a:r>
            <a:r>
              <a:rPr lang="en-US" dirty="0"/>
              <a:t>) </a:t>
            </a:r>
            <a:r>
              <a:rPr lang="en-US" dirty="0" err="1"/>
              <a:t>Nezávislosť</a:t>
            </a:r>
            <a:r>
              <a:rPr lang="en-US" dirty="0"/>
              <a:t> od </a:t>
            </a:r>
            <a:r>
              <a:rPr lang="en-US" dirty="0" err="1"/>
              <a:t>vydavateľa</a:t>
            </a:r>
            <a:r>
              <a:rPr lang="sk-SK" dirty="0"/>
              <a:t> </a:t>
            </a:r>
            <a:r>
              <a:rPr lang="en-US" dirty="0"/>
              <a:t>(22-23)</a:t>
            </a:r>
          </a:p>
          <a:p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F0AD1-F59E-D649-95B7-D9C878FA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5A50-B227-AB40-8E7D-86A73ACEC552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AA6D26-AA53-3648-8C18-72C7476D4A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57E2B3-2320-FA41-97B5-4E11CD4309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A27FC-ED5F-4E20-92E3-A3DA9323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835836"/>
            <a:ext cx="8312587" cy="1008380"/>
          </a:xfrm>
        </p:spPr>
        <p:txBody>
          <a:bodyPr/>
          <a:lstStyle/>
          <a:p>
            <a:r>
              <a:rPr lang="sk-SK" sz="4400" dirty="0" err="1"/>
              <a:t>Likertova</a:t>
            </a:r>
            <a:r>
              <a:rPr lang="sk-SK" sz="4400" dirty="0"/>
              <a:t> stupnica  hodnotenia jednotlivých  položiek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6C9209-FCB4-48EB-94A9-6EF22E64F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03" y="718634"/>
            <a:ext cx="8421005" cy="463420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Skóre 1 (Úplne nesúhlasím) – ak nie je v </a:t>
            </a:r>
            <a:r>
              <a:rPr lang="sk-SK" dirty="0" err="1"/>
              <a:t>guideline</a:t>
            </a:r>
            <a:r>
              <a:rPr lang="sk-SK" dirty="0"/>
              <a:t> uvedená žiadna relevantná informácia týkajúca sa danej položky alebo je poskytnutých iba veľmi málo informácií</a:t>
            </a:r>
          </a:p>
          <a:p>
            <a:r>
              <a:rPr lang="sk-SK" dirty="0"/>
              <a:t>Skóre 7 (Úplne súhlasím) – výnimočná kvalita, sú splnené všetky kritériá uvedené v používateľskej príručke</a:t>
            </a:r>
          </a:p>
          <a:p>
            <a:r>
              <a:rPr lang="sk-SK" dirty="0"/>
              <a:t>Skóre 2 – 6 – ak daná položka nespĺňa všetky kritériá, skóre sa udeľuje na základe komplexnosti a kvality uvedených informácií</a:t>
            </a: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5733B227-9B9F-4FF2-8A74-6E1BAEAA1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57608"/>
              </p:ext>
            </p:extLst>
          </p:nvPr>
        </p:nvGraphicFramePr>
        <p:xfrm>
          <a:off x="729703" y="718634"/>
          <a:ext cx="8215046" cy="91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578">
                  <a:extLst>
                    <a:ext uri="{9D8B030D-6E8A-4147-A177-3AD203B41FA5}">
                      <a16:colId xmlns:a16="http://schemas.microsoft.com/office/drawing/2014/main" val="2770548229"/>
                    </a:ext>
                  </a:extLst>
                </a:gridCol>
                <a:gridCol w="1173578">
                  <a:extLst>
                    <a:ext uri="{9D8B030D-6E8A-4147-A177-3AD203B41FA5}">
                      <a16:colId xmlns:a16="http://schemas.microsoft.com/office/drawing/2014/main" val="1515731749"/>
                    </a:ext>
                  </a:extLst>
                </a:gridCol>
                <a:gridCol w="1173578">
                  <a:extLst>
                    <a:ext uri="{9D8B030D-6E8A-4147-A177-3AD203B41FA5}">
                      <a16:colId xmlns:a16="http://schemas.microsoft.com/office/drawing/2014/main" val="2527908128"/>
                    </a:ext>
                  </a:extLst>
                </a:gridCol>
                <a:gridCol w="1173578">
                  <a:extLst>
                    <a:ext uri="{9D8B030D-6E8A-4147-A177-3AD203B41FA5}">
                      <a16:colId xmlns:a16="http://schemas.microsoft.com/office/drawing/2014/main" val="136284353"/>
                    </a:ext>
                  </a:extLst>
                </a:gridCol>
                <a:gridCol w="1173578">
                  <a:extLst>
                    <a:ext uri="{9D8B030D-6E8A-4147-A177-3AD203B41FA5}">
                      <a16:colId xmlns:a16="http://schemas.microsoft.com/office/drawing/2014/main" val="1930154657"/>
                    </a:ext>
                  </a:extLst>
                </a:gridCol>
                <a:gridCol w="1173578">
                  <a:extLst>
                    <a:ext uri="{9D8B030D-6E8A-4147-A177-3AD203B41FA5}">
                      <a16:colId xmlns:a16="http://schemas.microsoft.com/office/drawing/2014/main" val="3121440999"/>
                    </a:ext>
                  </a:extLst>
                </a:gridCol>
                <a:gridCol w="1173578">
                  <a:extLst>
                    <a:ext uri="{9D8B030D-6E8A-4147-A177-3AD203B41FA5}">
                      <a16:colId xmlns:a16="http://schemas.microsoft.com/office/drawing/2014/main" val="1976597742"/>
                    </a:ext>
                  </a:extLst>
                </a:gridCol>
              </a:tblGrid>
              <a:tr h="232102"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1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2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3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4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5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6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/>
                        <a:t>7</a:t>
                      </a:r>
                      <a:endParaRPr lang="en-US" sz="1700" dirty="0"/>
                    </a:p>
                  </a:txBody>
                  <a:tcPr marL="75569" marR="75569" marT="37784" marB="37784"/>
                </a:tc>
                <a:extLst>
                  <a:ext uri="{0D108BD9-81ED-4DB2-BD59-A6C34878D82A}">
                    <a16:rowId xmlns:a16="http://schemas.microsoft.com/office/drawing/2014/main" val="2173321411"/>
                  </a:ext>
                </a:extLst>
              </a:tr>
              <a:tr h="576537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Úplne nesúhlasím</a:t>
                      </a:r>
                      <a:endParaRPr lang="en-US" sz="1400" b="1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Úplne súhlasím</a:t>
                      </a:r>
                      <a:endParaRPr lang="en-US" sz="1400" b="1" dirty="0"/>
                    </a:p>
                  </a:txBody>
                  <a:tcPr marL="75569" marR="75569" marT="37784" marB="37784"/>
                </a:tc>
                <a:extLst>
                  <a:ext uri="{0D108BD9-81ED-4DB2-BD59-A6C34878D82A}">
                    <a16:rowId xmlns:a16="http://schemas.microsoft.com/office/drawing/2014/main" val="3603864418"/>
                  </a:ext>
                </a:extLst>
              </a:tr>
            </a:tbl>
          </a:graphicData>
        </a:graphic>
      </p:graphicFrame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0C0ED6B-FFBB-5846-BB8F-283F9214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A5B9-F502-9049-92DB-2220DA80E0F6}" type="datetime1">
              <a:rPr lang="sk-SK" smtClean="0"/>
              <a:t>8.4.22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03D221C-E664-D048-8F62-68864CE70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89972C5-2898-EE4F-9B72-1A24EF8A1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1F38-0A16-426C-8999-BC2A2D81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7E54EF-DA94-42DF-94D7-AF43641F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756287"/>
            <a:ext cx="8123055" cy="4442437"/>
          </a:xfrm>
        </p:spPr>
        <p:txBody>
          <a:bodyPr>
            <a:normAutofit/>
          </a:bodyPr>
          <a:lstStyle/>
          <a:p>
            <a:r>
              <a:rPr lang="sk-SK" dirty="0"/>
              <a:t>V niektorých prípadoch nemusia byť všetky položky relevantné</a:t>
            </a:r>
          </a:p>
          <a:p>
            <a:pPr lvl="1"/>
            <a:r>
              <a:rPr lang="sk-SK" dirty="0"/>
              <a:t>Nehodnotiť danú položku a podľa toho upraviť výpočet skóre</a:t>
            </a:r>
          </a:p>
          <a:p>
            <a:pPr lvl="1"/>
            <a:r>
              <a:rPr lang="sk-SK" dirty="0"/>
              <a:t>Priradiť skóre 1, ale náležite vysvetliť</a:t>
            </a:r>
          </a:p>
          <a:p>
            <a:pPr lvl="1"/>
            <a:r>
              <a:rPr lang="sk-SK" dirty="0"/>
              <a:t>Odhliadnuc od stratégie, rozhodnutie je potrebné urobiť vopred, vylúčenie položiek sa v hodnotiacom procese neodporúča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7CE58E-2D13-6045-BA7D-AB199FF4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09A4-2DF1-F14D-9478-AC7396799213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10927C-6DD3-3445-82CA-773E1AD157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2A13B7-3F7B-A847-BABD-BBD9CFBBE8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3697C-B17A-4330-B6A9-97199057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Výpočet skóre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1ED0CA-80B0-4EBD-BA3D-CE745668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/>
              <a:t>Skóre sa počíta pre každú doménu zvlášť</a:t>
            </a:r>
          </a:p>
          <a:p>
            <a:r>
              <a:rPr lang="sk-SK" dirty="0"/>
              <a:t>Skóre jednotlivých domén je užitočné pre porovnávanie </a:t>
            </a:r>
            <a:r>
              <a:rPr lang="sk-SK" dirty="0" err="1"/>
              <a:t>guidelines</a:t>
            </a:r>
            <a:r>
              <a:rPr lang="sk-SK" dirty="0"/>
              <a:t> a poskytuje informáciu o tom, či by mal byť </a:t>
            </a:r>
            <a:r>
              <a:rPr lang="sk-SK" dirty="0" err="1"/>
              <a:t>guideline</a:t>
            </a:r>
            <a:r>
              <a:rPr lang="sk-SK" dirty="0"/>
              <a:t> odporučený pre používanie</a:t>
            </a:r>
          </a:p>
          <a:p>
            <a:r>
              <a:rPr lang="sk-SK" dirty="0"/>
              <a:t>Nie je stanovená minimálna hodnota, ktorá by mala byť dosiahnutá, ani hodnotiaca škála, ktorá by určovala, ktorý </a:t>
            </a:r>
            <a:r>
              <a:rPr lang="sk-SK" dirty="0" err="1"/>
              <a:t>guideline</a:t>
            </a:r>
            <a:r>
              <a:rPr lang="sk-SK" dirty="0"/>
              <a:t> má vysokú alebo nízku kvalitu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8A3D6A-2996-6044-B45D-02017C81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F7F-8299-9843-B668-B9EC44E76E68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3E9A2E-A7AF-E84E-A7C0-D89D75DDFA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9FD1B7-384C-FF49-A66E-D69D9D74F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2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1B825-F13F-43A4-8EC9-57352184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Celkové hodnotenie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ECDDD6-AB89-48BF-AEE9-8367085E3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756287"/>
            <a:ext cx="8400457" cy="4033519"/>
          </a:xfrm>
        </p:spPr>
        <p:txBody>
          <a:bodyPr/>
          <a:lstStyle/>
          <a:p>
            <a:r>
              <a:rPr lang="sk-SK" dirty="0"/>
              <a:t>Po zhodnotení 23 položiek, 2 celkové zhodnotenia </a:t>
            </a:r>
            <a:r>
              <a:rPr lang="sk-SK" dirty="0" err="1"/>
              <a:t>guideline</a:t>
            </a:r>
            <a:endParaRPr lang="sk-SK" dirty="0"/>
          </a:p>
          <a:p>
            <a:pPr lvl="1"/>
            <a:r>
              <a:rPr lang="sk-SK" dirty="0"/>
              <a:t>Rozhodnutie o kvalite </a:t>
            </a:r>
            <a:r>
              <a:rPr lang="sk-SK" dirty="0" err="1"/>
              <a:t>guideline</a:t>
            </a:r>
            <a:r>
              <a:rPr lang="sk-SK" dirty="0"/>
              <a:t> na základe hodnotených kritérií počas hodnotiaceho procesu</a:t>
            </a:r>
          </a:p>
          <a:p>
            <a:pPr lvl="1"/>
            <a:r>
              <a:rPr lang="sk-SK" dirty="0"/>
              <a:t>Rozhodnutie o odporučení </a:t>
            </a:r>
            <a:r>
              <a:rPr lang="sk-SK" dirty="0" err="1"/>
              <a:t>guideline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313365-2B91-C745-B3D1-97917CD0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A8E7-F79F-3943-B226-10F2653294C6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B7AF4A-4B19-CC40-97D1-23AEF2B922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BEFC72-1B17-8842-BB7B-FCA4B5BA0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520343F-E4D7-974A-B938-4BCB2837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0226" y="4705959"/>
            <a:ext cx="4272016" cy="806704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err="1"/>
              <a:t>https</a:t>
            </a:r>
            <a:r>
              <a:rPr lang="sk-SK" sz="2800" dirty="0"/>
              <a:t>://</a:t>
            </a:r>
            <a:r>
              <a:rPr lang="sk-SK" sz="2800" dirty="0" err="1"/>
              <a:t>www.agreetrust.org</a:t>
            </a:r>
            <a:r>
              <a:rPr lang="sk-SK" sz="2800" dirty="0"/>
              <a:t>/</a:t>
            </a:r>
            <a:r>
              <a:rPr lang="sk-SK" sz="2800" dirty="0" err="1"/>
              <a:t>agree</a:t>
            </a:r>
            <a:r>
              <a:rPr lang="sk-SK" sz="2800" dirty="0"/>
              <a:t>-ii/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53924E-9149-3A41-971E-236A1AB4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CB9AB74-6F3B-F44D-BE94-C51D53395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92FE9B-DE7F-6747-8561-1CBDF19ED6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B94851D-DC60-B640-B6A3-65F83A0E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AGREE II – nástroj na webe</a:t>
            </a:r>
          </a:p>
        </p:txBody>
      </p:sp>
    </p:spTree>
    <p:extLst>
      <p:ext uri="{BB962C8B-B14F-4D97-AF65-F5344CB8AC3E}">
        <p14:creationId xmlns:p14="http://schemas.microsoft.com/office/powerpoint/2010/main" val="349755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EBCE35DB-96DE-9D4B-BA99-5757EA40A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Registrácia</a:t>
            </a:r>
          </a:p>
          <a:p>
            <a:r>
              <a:rPr lang="sk-SK" dirty="0"/>
              <a:t>Hodnotenie guidelines</a:t>
            </a:r>
          </a:p>
          <a:p>
            <a:r>
              <a:rPr lang="sk-SK" dirty="0"/>
              <a:t>Výsledok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823801A-46EF-8A49-8B70-5AF7DF84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Kroky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7CA3D7E-AE1C-B845-9B4C-8B383C91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F99F-453D-8948-9C23-2F4D882B977C}" type="datetime1">
              <a:rPr lang="sk-SK" smtClean="0"/>
              <a:t>8.4.22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5AD3A60-4B70-FB41-84BF-709F9EAFA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A0B5BB-ED85-F646-B76A-279A6DE02B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2694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F88121E-D93E-8147-ACBA-B89149FD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980254"/>
            <a:ext cx="8312587" cy="1008380"/>
          </a:xfrm>
        </p:spPr>
        <p:txBody>
          <a:bodyPr/>
          <a:lstStyle/>
          <a:p>
            <a:r>
              <a:rPr lang="sk-SK" sz="4800" dirty="0"/>
              <a:t>Registrácia nového užívateľa z úvodnej stránky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06B961-4885-574F-81E4-9C20A612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1301DA8-A018-804C-9DBA-88E3D35F9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C16865-3B3E-FA40-B58A-40B64DBDE9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5E66077-36C3-9344-ADEE-BCBE029468B1}"/>
              </a:ext>
            </a:extLst>
          </p:cNvPr>
          <p:cNvGrpSpPr/>
          <p:nvPr/>
        </p:nvGrpSpPr>
        <p:grpSpPr>
          <a:xfrm>
            <a:off x="856449" y="104458"/>
            <a:ext cx="8472021" cy="5454089"/>
            <a:chOff x="1267880" y="101751"/>
            <a:chExt cx="8472021" cy="5454089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C355CA09-8571-494D-BFE3-74D46BA1B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880" y="101751"/>
              <a:ext cx="7353211" cy="5454089"/>
            </a:xfrm>
            <a:prstGeom prst="rect">
              <a:avLst/>
            </a:prstGeom>
          </p:spPr>
        </p:pic>
        <p:sp>
          <p:nvSpPr>
            <p:cNvPr id="9" name="Šípka doľava 8">
              <a:extLst>
                <a:ext uri="{FF2B5EF4-FFF2-40B4-BE49-F238E27FC236}">
                  <a16:creationId xmlns:a16="http://schemas.microsoft.com/office/drawing/2014/main" id="{169944C9-31A5-B342-8B80-C1D69472ED3C}"/>
                </a:ext>
              </a:extLst>
            </p:cNvPr>
            <p:cNvSpPr/>
            <p:nvPr/>
          </p:nvSpPr>
          <p:spPr>
            <a:xfrm>
              <a:off x="8341096" y="2722652"/>
              <a:ext cx="1398805" cy="642146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Zvoľ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57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Oboznámiť sa s AGREE postupom</a:t>
            </a:r>
          </a:p>
          <a:p>
            <a:r>
              <a:rPr lang="sk-SK" dirty="0"/>
              <a:t>Vyskúšať si ho </a:t>
            </a:r>
            <a:r>
              <a:rPr lang="sk-SK"/>
              <a:t>na príklade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Edukačné ciele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76F-BCBA-EA4A-891F-B4DF39991C3B}" type="datetime1">
              <a:rPr lang="sk-SK" smtClean="0"/>
              <a:t>8.4.22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0555742-9C42-2F40-91F3-833C8AE9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dirty="0"/>
              <a:t>Registruj sa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1DB688-8217-6B46-BD27-3E8AC41F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5B52707-E3E0-AE45-BEAA-89A89519C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B463AB-1139-1746-97E4-394DB632E2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18EFE90-F2C8-7846-9696-14D3E164CBE7}"/>
              </a:ext>
            </a:extLst>
          </p:cNvPr>
          <p:cNvGrpSpPr/>
          <p:nvPr/>
        </p:nvGrpSpPr>
        <p:grpSpPr>
          <a:xfrm>
            <a:off x="1136603" y="741150"/>
            <a:ext cx="7610065" cy="4930351"/>
            <a:chOff x="1941816" y="430147"/>
            <a:chExt cx="7610065" cy="4930351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48CC9AFD-6897-5142-86B3-2C21702E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816" y="430147"/>
              <a:ext cx="7610065" cy="4930351"/>
            </a:xfrm>
            <a:prstGeom prst="rect">
              <a:avLst/>
            </a:prstGeom>
          </p:spPr>
        </p:pic>
        <p:sp>
          <p:nvSpPr>
            <p:cNvPr id="9" name="Šípka doľava 8">
              <a:extLst>
                <a:ext uri="{FF2B5EF4-FFF2-40B4-BE49-F238E27FC236}">
                  <a16:creationId xmlns:a16="http://schemas.microsoft.com/office/drawing/2014/main" id="{437727F5-1D0E-6047-B341-7D7913D941B2}"/>
                </a:ext>
              </a:extLst>
            </p:cNvPr>
            <p:cNvSpPr/>
            <p:nvPr/>
          </p:nvSpPr>
          <p:spPr>
            <a:xfrm>
              <a:off x="2895328" y="4184289"/>
              <a:ext cx="1398805" cy="642146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Zvoľ</a:t>
              </a:r>
            </a:p>
          </p:txBody>
        </p:sp>
        <p:sp>
          <p:nvSpPr>
            <p:cNvPr id="10" name="Šípka doľava 9">
              <a:extLst>
                <a:ext uri="{FF2B5EF4-FFF2-40B4-BE49-F238E27FC236}">
                  <a16:creationId xmlns:a16="http://schemas.microsoft.com/office/drawing/2014/main" id="{FDCFD2C8-8231-2F49-B29E-DBB6221E75F0}"/>
                </a:ext>
              </a:extLst>
            </p:cNvPr>
            <p:cNvSpPr/>
            <p:nvPr/>
          </p:nvSpPr>
          <p:spPr>
            <a:xfrm>
              <a:off x="3291594" y="3542143"/>
              <a:ext cx="1398805" cy="642146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Zvoľ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51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4762E3C-E2AB-8241-8A2F-BDE2AEF8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153640"/>
            <a:ext cx="8312587" cy="690576"/>
          </a:xfrm>
        </p:spPr>
        <p:txBody>
          <a:bodyPr/>
          <a:lstStyle/>
          <a:p>
            <a:r>
              <a:rPr lang="sk-SK" sz="3200" dirty="0"/>
              <a:t>Registrácia-počkať na potvrdenie emailom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B8570D-98F6-4643-87B5-0772314F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A32EFF-1F78-584D-90D3-623BE8FC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E4519AB-C7EA-9748-B233-163F7EDE6D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21145EE-47C8-104C-ACB0-653146A0D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4" y="403108"/>
            <a:ext cx="7941924" cy="55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30DE285-149F-EB46-A23E-31373B28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185042"/>
            <a:ext cx="8312587" cy="659173"/>
          </a:xfrm>
        </p:spPr>
        <p:txBody>
          <a:bodyPr/>
          <a:lstStyle/>
          <a:p>
            <a:r>
              <a:rPr lang="sk-SK" sz="2800" dirty="0"/>
              <a:t>Výber spôsobu práce: jednotlivo, alebo v skupine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265349-699A-A04C-94FD-63247D4B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08CC296-F15E-5040-BBF5-2B66C1F10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3651C0-230F-DF45-80B9-8B3979FF9B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96C25C4-FFB4-CA43-A262-3B9D2DCC3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7" y="277402"/>
            <a:ext cx="5254929" cy="5702157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F867B94-C5F1-B640-93CF-07FF20EFEEAB}"/>
              </a:ext>
            </a:extLst>
          </p:cNvPr>
          <p:cNvSpPr txBox="1"/>
          <p:nvPr/>
        </p:nvSpPr>
        <p:spPr>
          <a:xfrm>
            <a:off x="6092575" y="431515"/>
            <a:ext cx="3544585" cy="539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Začnite nové individuálne hodnotenie</a:t>
            </a: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Môžete sa vracať k skupinovému hodnoteniu a pozrieť si Vaše rozpracované alebo kompletné príspevky</a:t>
            </a: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Ak budete pracovať na tom istom zadaní viacerí, tak jeden z Vás vytvorí koordinované skupinové hodnotenie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849CDF12-1E31-C84A-A911-0EC3FF37C841}"/>
              </a:ext>
            </a:extLst>
          </p:cNvPr>
          <p:cNvCxnSpPr/>
          <p:nvPr/>
        </p:nvCxnSpPr>
        <p:spPr>
          <a:xfrm flipH="1">
            <a:off x="1324573" y="791110"/>
            <a:ext cx="5291984" cy="147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ADBE3D6A-F3D6-7B4B-915D-214A76946116}"/>
              </a:ext>
            </a:extLst>
          </p:cNvPr>
          <p:cNvCxnSpPr>
            <a:cxnSpLocks/>
          </p:cNvCxnSpPr>
          <p:nvPr/>
        </p:nvCxnSpPr>
        <p:spPr>
          <a:xfrm flipH="1">
            <a:off x="1592494" y="2872856"/>
            <a:ext cx="4890499" cy="60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0E000DC2-6221-DC46-8783-F5CADDD6B4A6}"/>
              </a:ext>
            </a:extLst>
          </p:cNvPr>
          <p:cNvCxnSpPr>
            <a:cxnSpLocks/>
          </p:cNvCxnSpPr>
          <p:nvPr/>
        </p:nvCxnSpPr>
        <p:spPr>
          <a:xfrm flipH="1" flipV="1">
            <a:off x="1324573" y="5033363"/>
            <a:ext cx="5158420" cy="6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2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ADE31B0-7CE6-B04C-B36A-042799CD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dirty="0"/>
              <a:t>Návody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7D4C12-2823-1040-BC2C-AE396709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FD1AA6C-9B16-6F4B-B82C-0E1D5DB8F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00BD938-3734-B24D-B553-A97989D3CA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A4F6024-1C2F-5E42-A2F9-388216F4C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4" y="178721"/>
            <a:ext cx="5776429" cy="537039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7ED6AEA-EA10-DA45-A1F7-8C827F3DEFED}"/>
              </a:ext>
            </a:extLst>
          </p:cNvPr>
          <p:cNvSpPr txBox="1"/>
          <p:nvPr/>
        </p:nvSpPr>
        <p:spPr>
          <a:xfrm>
            <a:off x="6753739" y="2215342"/>
            <a:ext cx="3028226" cy="20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Prehľad AGREE II</a:t>
            </a: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Prehľad plus cvičenia</a:t>
            </a: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Návod v českom jazyku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9B9FBBC4-5AEF-CF41-817F-41D412604F7F}"/>
              </a:ext>
            </a:extLst>
          </p:cNvPr>
          <p:cNvCxnSpPr/>
          <p:nvPr/>
        </p:nvCxnSpPr>
        <p:spPr>
          <a:xfrm flipH="1" flipV="1">
            <a:off x="4623371" y="2301411"/>
            <a:ext cx="2496620" cy="11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EDE1918A-87C8-0F4F-881B-51961830272E}"/>
              </a:ext>
            </a:extLst>
          </p:cNvPr>
          <p:cNvCxnSpPr/>
          <p:nvPr/>
        </p:nvCxnSpPr>
        <p:spPr>
          <a:xfrm flipH="1">
            <a:off x="4623371" y="3339101"/>
            <a:ext cx="2496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AC31141F-CA74-874F-9759-3D238E4AA77C}"/>
              </a:ext>
            </a:extLst>
          </p:cNvPr>
          <p:cNvCxnSpPr/>
          <p:nvPr/>
        </p:nvCxnSpPr>
        <p:spPr>
          <a:xfrm flipH="1" flipV="1">
            <a:off x="1592494" y="2301411"/>
            <a:ext cx="5445304" cy="17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4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E2F8714-86BC-ED4E-B251-FB5E5CE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6243576"/>
            <a:ext cx="8312587" cy="1008380"/>
          </a:xfrm>
        </p:spPr>
        <p:txBody>
          <a:bodyPr/>
          <a:lstStyle/>
          <a:p>
            <a:r>
              <a:rPr lang="sk-SK" sz="3200" dirty="0"/>
              <a:t>Zaregistrujte nové hodnotenie jednotlivcom alebo v skupine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B912D0-AFBD-2844-AB60-4918A6E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96222A-AC7F-214E-A894-194C2FEC1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EE0115A-8D23-094C-AD89-1E874A400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6A06C4ED-D297-1144-9586-33ACB5D5DE8E}"/>
              </a:ext>
            </a:extLst>
          </p:cNvPr>
          <p:cNvGrpSpPr/>
          <p:nvPr/>
        </p:nvGrpSpPr>
        <p:grpSpPr>
          <a:xfrm>
            <a:off x="451921" y="310894"/>
            <a:ext cx="9262789" cy="5899220"/>
            <a:chOff x="451921" y="310894"/>
            <a:chExt cx="9262789" cy="5899220"/>
          </a:xfrm>
        </p:grpSpPr>
        <p:pic>
          <p:nvPicPr>
            <p:cNvPr id="15" name="Zástupný objekt pre obsah 11">
              <a:extLst>
                <a:ext uri="{FF2B5EF4-FFF2-40B4-BE49-F238E27FC236}">
                  <a16:creationId xmlns:a16="http://schemas.microsoft.com/office/drawing/2014/main" id="{27788094-2770-434B-BBF7-D9117F3D4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417" y="310894"/>
              <a:ext cx="4058293" cy="5428126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8BD074CB-AB17-A545-B939-4B01CDC5D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21" y="310894"/>
              <a:ext cx="4729848" cy="5424755"/>
            </a:xfrm>
            <a:prstGeom prst="rect">
              <a:avLst/>
            </a:prstGeom>
          </p:spPr>
        </p:pic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67636C6D-1186-8C48-AD02-DDB73D16EA1B}"/>
                </a:ext>
              </a:extLst>
            </p:cNvPr>
            <p:cNvSpPr txBox="1"/>
            <p:nvPr/>
          </p:nvSpPr>
          <p:spPr>
            <a:xfrm>
              <a:off x="856449" y="5876818"/>
              <a:ext cx="2749780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Hodnotenie jednotlivcom</a:t>
              </a:r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0535AC63-B91E-4A47-BCC8-BFF60DAE3FBE}"/>
                </a:ext>
              </a:extLst>
            </p:cNvPr>
            <p:cNvSpPr txBox="1"/>
            <p:nvPr/>
          </p:nvSpPr>
          <p:spPr>
            <a:xfrm>
              <a:off x="6310673" y="5875106"/>
              <a:ext cx="2749780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Hodnotenie skupinou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24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2E3F65E-FA66-6A47-A896-5994B616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6" y="4948719"/>
            <a:ext cx="3592502" cy="1008380"/>
          </a:xfrm>
        </p:spPr>
        <p:txBody>
          <a:bodyPr/>
          <a:lstStyle/>
          <a:p>
            <a:r>
              <a:rPr lang="sk-SK" sz="4400" dirty="0"/>
              <a:t>Začnite hodnotiť</a:t>
            </a:r>
            <a:br>
              <a:rPr lang="sk-SK" sz="4400" dirty="0"/>
            </a:br>
            <a:br>
              <a:rPr lang="sk-SK" sz="4400" dirty="0"/>
            </a:br>
            <a:r>
              <a:rPr lang="sk-SK" sz="4400" dirty="0"/>
              <a:t>Výsledok hodnotenia dajte na MOODLE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0507B6-0D82-3443-AC3F-C795ECDB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7C3FEFD-559D-AC43-B1D0-B307E9EEE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E2B81E-A845-FE44-8BAD-D2AE34C8E8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836E18D-B2C9-2A40-B7EB-8CF196D21696}"/>
              </a:ext>
            </a:extLst>
          </p:cNvPr>
          <p:cNvGrpSpPr/>
          <p:nvPr/>
        </p:nvGrpSpPr>
        <p:grpSpPr>
          <a:xfrm>
            <a:off x="4376791" y="155214"/>
            <a:ext cx="4157938" cy="7252421"/>
            <a:chOff x="5363110" y="161404"/>
            <a:chExt cx="4157938" cy="7252421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E6055820-2C71-6449-BCCC-FE938E9CC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110" y="161404"/>
              <a:ext cx="4157938" cy="7252421"/>
            </a:xfrm>
            <a:prstGeom prst="rect">
              <a:avLst/>
            </a:prstGeom>
          </p:spPr>
        </p:pic>
        <p:sp>
          <p:nvSpPr>
            <p:cNvPr id="9" name="Pravouholník 8">
              <a:extLst>
                <a:ext uri="{FF2B5EF4-FFF2-40B4-BE49-F238E27FC236}">
                  <a16:creationId xmlns:a16="http://schemas.microsoft.com/office/drawing/2014/main" id="{CAA52B4D-57A0-DD43-82C4-DFD3C285176B}"/>
                </a:ext>
              </a:extLst>
            </p:cNvPr>
            <p:cNvSpPr/>
            <p:nvPr/>
          </p:nvSpPr>
          <p:spPr>
            <a:xfrm>
              <a:off x="5476126" y="2558265"/>
              <a:ext cx="1541123" cy="4623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7474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8494C6A-C335-4B47-91A3-49B5F65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Úvod do nástroja AGREE II</a:t>
            </a:r>
          </a:p>
          <a:p>
            <a:r>
              <a:rPr lang="sk-SK" dirty="0"/>
              <a:t>Práca s nástrojom cez aplikáciu na webe</a:t>
            </a:r>
          </a:p>
          <a:p>
            <a:r>
              <a:rPr lang="sk-SK" dirty="0"/>
              <a:t>Zadanie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7776BE-C11C-AB4B-AA87-B5BF289D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FF3D9-0516-9F4A-92E3-6E79D87E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AF750C5-98AB-A94E-B969-4179F4E5B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C488366-28C5-7742-9BDB-83C01996B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0652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C2FC990-32D8-844D-A314-F1823AA41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BB9080-905C-9E4D-B769-952215B4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E8D8-D24C-1343-A0AA-78B6038CA199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0CBE458-23A3-C24D-A228-7C6A93D6C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82ED278-097B-C846-9EB5-73AC2D3FB2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125378B-9B84-9A42-BA26-05360D16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0" y="2100791"/>
            <a:ext cx="8624506" cy="2591537"/>
          </a:xfrm>
        </p:spPr>
        <p:txBody>
          <a:bodyPr/>
          <a:lstStyle/>
          <a:p>
            <a:r>
              <a:rPr lang="sk-SK" dirty="0"/>
              <a:t>Ktorý nástroj použiť pre hodnotenie guidelines?</a:t>
            </a:r>
          </a:p>
        </p:txBody>
      </p:sp>
    </p:spTree>
    <p:extLst>
      <p:ext uri="{BB962C8B-B14F-4D97-AF65-F5344CB8AC3E}">
        <p14:creationId xmlns:p14="http://schemas.microsoft.com/office/powerpoint/2010/main" val="162189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E6020-AD74-4F7F-8253-19E6C1C0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 guidelines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87AB8B-5FD2-446D-B6BD-55564DEC7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Kvalita klinických guidelines varíruje, preto boli vytvorené viaceré nástroje, ktoré slúžia k hodnoteniu jednotlivých guidelines a oddeleniu vysokokvalitných od tých menej kvalitných</a:t>
            </a:r>
          </a:p>
          <a:p>
            <a:r>
              <a:rPr lang="sk-SK" dirty="0"/>
              <a:t>Existuje viacero nástrojov na hodnotenie guidelines – identifikovaných 40</a:t>
            </a:r>
          </a:p>
          <a:p>
            <a:r>
              <a:rPr lang="sk-SK" sz="1800" dirty="0"/>
              <a:t>Zdroj: SIERING, U. et al. 2013. </a:t>
            </a:r>
            <a:r>
              <a:rPr lang="sk-SK" sz="1800" dirty="0" err="1"/>
              <a:t>Appraisal</a:t>
            </a:r>
            <a:r>
              <a:rPr lang="sk-SK" sz="1800" dirty="0"/>
              <a:t> </a:t>
            </a:r>
            <a:r>
              <a:rPr lang="sk-SK" sz="1800" dirty="0" err="1"/>
              <a:t>Tools</a:t>
            </a:r>
            <a:r>
              <a:rPr lang="sk-SK" sz="1800" dirty="0"/>
              <a:t> </a:t>
            </a:r>
            <a:r>
              <a:rPr lang="sk-SK" sz="1800" dirty="0" err="1"/>
              <a:t>for</a:t>
            </a:r>
            <a:r>
              <a:rPr lang="sk-SK" sz="1800" dirty="0"/>
              <a:t> </a:t>
            </a:r>
            <a:r>
              <a:rPr lang="sk-SK" sz="1800" dirty="0" err="1"/>
              <a:t>Clinical</a:t>
            </a:r>
            <a:r>
              <a:rPr lang="sk-SK" sz="1800" dirty="0"/>
              <a:t> </a:t>
            </a:r>
            <a:r>
              <a:rPr lang="sk-SK" sz="1800" dirty="0" err="1"/>
              <a:t>Practice</a:t>
            </a:r>
            <a:r>
              <a:rPr lang="sk-SK" sz="1800" dirty="0"/>
              <a:t> Guidelines: A </a:t>
            </a:r>
            <a:r>
              <a:rPr lang="sk-SK" sz="1800" dirty="0" err="1"/>
              <a:t>Systematic</a:t>
            </a:r>
            <a:r>
              <a:rPr lang="sk-SK" sz="1800" dirty="0"/>
              <a:t> </a:t>
            </a:r>
            <a:r>
              <a:rPr lang="sk-SK" sz="1800" dirty="0" err="1"/>
              <a:t>Review</a:t>
            </a:r>
            <a:r>
              <a:rPr lang="sk-SK" sz="1800" dirty="0"/>
              <a:t>. In </a:t>
            </a:r>
            <a:r>
              <a:rPr lang="sk-SK" sz="1800" i="1" dirty="0" err="1"/>
              <a:t>Plos</a:t>
            </a:r>
            <a:r>
              <a:rPr lang="sk-SK" sz="1800" i="1" dirty="0"/>
              <a:t> </a:t>
            </a:r>
            <a:r>
              <a:rPr lang="sk-SK" sz="1800" i="1" dirty="0" err="1"/>
              <a:t>Medicine</a:t>
            </a:r>
            <a:r>
              <a:rPr lang="sk-SK" sz="1800" dirty="0"/>
              <a:t>. 2013, </a:t>
            </a:r>
            <a:r>
              <a:rPr lang="sk-SK" sz="1800" dirty="0" err="1"/>
              <a:t>vol</a:t>
            </a:r>
            <a:r>
              <a:rPr lang="sk-SK" sz="1800" dirty="0"/>
              <a:t>. 8, no. 12. Dostupné na: doi:10.1371/journal.pone.0082915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3B3794-1C0D-2C4E-B997-F85F34D1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3C6-E291-A147-8B90-5B43360107CE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89C319-8D57-B74D-A2EE-D30AE810C6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28A6CB-A4E9-4046-92A8-5930381CD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0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3D6A5-2DFB-4045-9CCF-DF5CA3A3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Metodika prieskumu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81C12E-E0E0-4C7E-809E-034122666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Databázy: </a:t>
            </a:r>
            <a:r>
              <a:rPr lang="sk-SK" dirty="0" err="1"/>
              <a:t>Medline</a:t>
            </a:r>
            <a:r>
              <a:rPr lang="sk-SK" dirty="0"/>
              <a:t>, </a:t>
            </a:r>
            <a:r>
              <a:rPr lang="sk-SK" dirty="0" err="1"/>
              <a:t>Embase</a:t>
            </a:r>
            <a:r>
              <a:rPr lang="sk-SK" dirty="0"/>
              <a:t>, </a:t>
            </a:r>
            <a:r>
              <a:rPr lang="sk-SK" dirty="0" err="1"/>
              <a:t>Cochrane</a:t>
            </a:r>
            <a:r>
              <a:rPr lang="sk-SK" dirty="0"/>
              <a:t> </a:t>
            </a:r>
            <a:r>
              <a:rPr lang="sk-SK" dirty="0" err="1"/>
              <a:t>Database</a:t>
            </a:r>
            <a:r>
              <a:rPr lang="sk-SK" dirty="0"/>
              <a:t> of </a:t>
            </a:r>
            <a:r>
              <a:rPr lang="sk-SK" dirty="0" err="1"/>
              <a:t>Systematic</a:t>
            </a:r>
            <a:r>
              <a:rPr lang="sk-SK" dirty="0"/>
              <a:t> </a:t>
            </a:r>
            <a:r>
              <a:rPr lang="sk-SK" dirty="0" err="1"/>
              <a:t>Reviews</a:t>
            </a:r>
            <a:r>
              <a:rPr lang="sk-SK" dirty="0"/>
              <a:t>, </a:t>
            </a:r>
            <a:r>
              <a:rPr lang="sk-SK" dirty="0" err="1"/>
              <a:t>Database</a:t>
            </a:r>
            <a:r>
              <a:rPr lang="sk-SK" dirty="0"/>
              <a:t> of </a:t>
            </a:r>
            <a:r>
              <a:rPr lang="sk-SK" dirty="0" err="1"/>
              <a:t>Abstracts</a:t>
            </a:r>
            <a:r>
              <a:rPr lang="sk-SK" dirty="0"/>
              <a:t> of </a:t>
            </a:r>
            <a:r>
              <a:rPr lang="sk-SK" dirty="0" err="1"/>
              <a:t>Reviews</a:t>
            </a:r>
            <a:r>
              <a:rPr lang="sk-SK" dirty="0"/>
              <a:t> of </a:t>
            </a:r>
            <a:r>
              <a:rPr lang="sk-SK" dirty="0" err="1"/>
              <a:t>Effects</a:t>
            </a:r>
            <a:r>
              <a:rPr lang="sk-SK" dirty="0"/>
              <a:t>,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Technology</a:t>
            </a:r>
            <a:r>
              <a:rPr lang="sk-SK" dirty="0"/>
              <a:t> </a:t>
            </a:r>
            <a:r>
              <a:rPr lang="sk-SK" dirty="0" err="1"/>
              <a:t>Assessment</a:t>
            </a:r>
            <a:r>
              <a:rPr lang="sk-SK" dirty="0"/>
              <a:t> </a:t>
            </a:r>
            <a:r>
              <a:rPr lang="sk-SK" dirty="0" err="1"/>
              <a:t>Database</a:t>
            </a:r>
            <a:r>
              <a:rPr lang="sk-SK" dirty="0"/>
              <a:t>, NHS </a:t>
            </a:r>
            <a:r>
              <a:rPr lang="sk-SK" dirty="0" err="1"/>
              <a:t>Economic</a:t>
            </a:r>
            <a:r>
              <a:rPr lang="sk-SK" dirty="0"/>
              <a:t> </a:t>
            </a:r>
            <a:r>
              <a:rPr lang="sk-SK" dirty="0" err="1"/>
              <a:t>Evaluation</a:t>
            </a:r>
            <a:r>
              <a:rPr lang="sk-SK" dirty="0"/>
              <a:t> </a:t>
            </a:r>
            <a:r>
              <a:rPr lang="sk-SK" dirty="0" err="1"/>
              <a:t>Database</a:t>
            </a:r>
            <a:r>
              <a:rPr lang="sk-SK" dirty="0"/>
              <a:t>, </a:t>
            </a:r>
            <a:r>
              <a:rPr lang="sk-SK" dirty="0" err="1"/>
              <a:t>Cochrane</a:t>
            </a:r>
            <a:r>
              <a:rPr lang="sk-SK" dirty="0"/>
              <a:t> </a:t>
            </a:r>
            <a:r>
              <a:rPr lang="sk-SK" dirty="0" err="1"/>
              <a:t>Methodology</a:t>
            </a:r>
            <a:r>
              <a:rPr lang="sk-SK" dirty="0"/>
              <a:t> Register</a:t>
            </a:r>
          </a:p>
          <a:p>
            <a:r>
              <a:rPr lang="sk-SK" dirty="0"/>
              <a:t>1995 – máj 2011</a:t>
            </a:r>
          </a:p>
          <a:p>
            <a:r>
              <a:rPr lang="sk-SK" dirty="0"/>
              <a:t>Publikácie v angličtine a nemčine</a:t>
            </a:r>
          </a:p>
          <a:p>
            <a:r>
              <a:rPr lang="sk-SK" dirty="0"/>
              <a:t>Kľúčové slová: “</a:t>
            </a:r>
            <a:r>
              <a:rPr lang="sk-SK" dirty="0" err="1"/>
              <a:t>guideline</a:t>
            </a:r>
            <a:r>
              <a:rPr lang="sk-SK" dirty="0"/>
              <a:t>”, “</a:t>
            </a:r>
            <a:r>
              <a:rPr lang="sk-SK" dirty="0" err="1"/>
              <a:t>appraisal</a:t>
            </a:r>
            <a:r>
              <a:rPr lang="sk-SK" dirty="0"/>
              <a:t>”, “</a:t>
            </a:r>
            <a:r>
              <a:rPr lang="sk-SK" dirty="0" err="1"/>
              <a:t>guideline</a:t>
            </a:r>
            <a:r>
              <a:rPr lang="sk-SK" dirty="0"/>
              <a:t> </a:t>
            </a:r>
            <a:r>
              <a:rPr lang="sk-SK" dirty="0" err="1"/>
              <a:t>adherence</a:t>
            </a:r>
            <a:r>
              <a:rPr lang="sk-SK" dirty="0"/>
              <a:t>”, “</a:t>
            </a:r>
            <a:r>
              <a:rPr lang="sk-SK" dirty="0" err="1"/>
              <a:t>quality</a:t>
            </a:r>
            <a:r>
              <a:rPr lang="sk-SK" dirty="0"/>
              <a:t>”, “</a:t>
            </a:r>
            <a:r>
              <a:rPr lang="sk-SK" dirty="0" err="1"/>
              <a:t>evidence</a:t>
            </a:r>
            <a:r>
              <a:rPr lang="sk-SK" dirty="0"/>
              <a:t> </a:t>
            </a:r>
            <a:r>
              <a:rPr lang="sk-SK" dirty="0" err="1"/>
              <a:t>based</a:t>
            </a:r>
            <a:r>
              <a:rPr lang="sk-SK" dirty="0"/>
              <a:t>”, “</a:t>
            </a:r>
            <a:r>
              <a:rPr lang="sk-SK" dirty="0" err="1"/>
              <a:t>evaluation</a:t>
            </a:r>
            <a:r>
              <a:rPr lang="sk-SK" dirty="0"/>
              <a:t>”</a:t>
            </a:r>
          </a:p>
          <a:p>
            <a:r>
              <a:rPr lang="sk-SK" dirty="0"/>
              <a:t>2 posudzovatelia</a:t>
            </a:r>
          </a:p>
          <a:p>
            <a:r>
              <a:rPr lang="sk-SK" dirty="0"/>
              <a:t>Celkovo bolo nájdených viac ako 5164 referencií – 446 </a:t>
            </a:r>
            <a:r>
              <a:rPr lang="sk-SK" dirty="0" err="1"/>
              <a:t>fulltextov</a:t>
            </a:r>
            <a:r>
              <a:rPr lang="sk-SK" dirty="0"/>
              <a:t> – 40 nástrojov na hodnotenie guidelines</a:t>
            </a:r>
          </a:p>
          <a:p>
            <a:r>
              <a:rPr lang="sk-SK" dirty="0"/>
              <a:t>Všetky nástroje boli porovnané v základných charakteristikách</a:t>
            </a:r>
          </a:p>
          <a:p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59BC6E-D16D-644C-8049-E98DDC6E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FCED-101B-0047-A15C-AA67BDA0551E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63906C3-381C-F544-A328-CCAB892637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020D50F-D228-6446-9B47-C609D6C41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FA78A-A325-46DD-958B-23D9C708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Všeobecná charakteristika hodnotiacich  nástrojov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4F35B-A539-485E-A605-88F66E89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40 nástrojov</a:t>
            </a:r>
          </a:p>
          <a:p>
            <a:r>
              <a:rPr lang="sk-SK" dirty="0"/>
              <a:t>38 v angličtine, 2 v nemčine</a:t>
            </a:r>
          </a:p>
          <a:p>
            <a:r>
              <a:rPr lang="sk-SK" dirty="0"/>
              <a:t>20 nemalo špecifikovaný systém skórovania</a:t>
            </a:r>
          </a:p>
          <a:p>
            <a:r>
              <a:rPr lang="sk-SK" dirty="0"/>
              <a:t>3 – 53 otázok, v 23 nástrojoch zoradené do domén: 2 – 21</a:t>
            </a:r>
          </a:p>
          <a:p>
            <a:r>
              <a:rPr lang="sk-SK" dirty="0"/>
              <a:t>12 – možnosti na výber, väčšinou áno/nie + neaplikovateľné</a:t>
            </a:r>
          </a:p>
          <a:p>
            <a:r>
              <a:rPr lang="sk-SK" dirty="0"/>
              <a:t>9 hodnotiaca škála</a:t>
            </a:r>
          </a:p>
          <a:p>
            <a:r>
              <a:rPr lang="sk-SK" dirty="0"/>
              <a:t>6 explicitne vyžadovalo uvedenie komentárov</a:t>
            </a:r>
          </a:p>
          <a:p>
            <a:r>
              <a:rPr lang="sk-SK" dirty="0"/>
              <a:t>13 odporúčalo hodnotenie aspoň dvomi posudzovateľmi</a:t>
            </a:r>
          </a:p>
          <a:p>
            <a:r>
              <a:rPr lang="sk-SK" dirty="0"/>
              <a:t>Ak je cieľom komplexné posúdenie </a:t>
            </a:r>
            <a:r>
              <a:rPr lang="sk-SK" dirty="0" err="1"/>
              <a:t>guideline</a:t>
            </a:r>
            <a:r>
              <a:rPr lang="sk-SK" dirty="0"/>
              <a:t>: AGREE II (v anglickom jazyku) alebo DELBI nástroj (v nemeckom jazyku)</a:t>
            </a:r>
          </a:p>
          <a:p>
            <a:r>
              <a:rPr lang="sk-SK" dirty="0"/>
              <a:t>Ďalšie nástroje: GLIA, ADAPTE</a:t>
            </a:r>
          </a:p>
          <a:p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5D6DE4-C7F6-4E40-BC57-2FC53DE9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B292-8276-B342-BC21-3D5A1F17F2F1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641D52-7435-844A-8916-2F6D1188E3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E5380A-8728-D640-A4AF-9FFDE723A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7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7F08-CE59-4699-BB21-4A836827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 nástrojov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773AD1-7870-437D-8E1A-340BC701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48" y="756287"/>
            <a:ext cx="8133329" cy="462174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Získavanie informácií (prieskum literatúry)</a:t>
            </a:r>
          </a:p>
          <a:p>
            <a:r>
              <a:rPr lang="sk-SK" dirty="0"/>
              <a:t>Hodnotenie dôkazov</a:t>
            </a:r>
          </a:p>
          <a:p>
            <a:r>
              <a:rPr lang="sk-SK" dirty="0"/>
              <a:t>Stanoviská</a:t>
            </a:r>
          </a:p>
          <a:p>
            <a:r>
              <a:rPr lang="sk-SK" dirty="0"/>
              <a:t>Formulácia odporúčaní</a:t>
            </a:r>
          </a:p>
          <a:p>
            <a:r>
              <a:rPr lang="sk-SK" dirty="0"/>
              <a:t>Obsah guidelines</a:t>
            </a:r>
          </a:p>
          <a:p>
            <a:r>
              <a:rPr lang="sk-SK" dirty="0"/>
              <a:t>Alternatívy</a:t>
            </a:r>
          </a:p>
          <a:p>
            <a:r>
              <a:rPr lang="sk-SK" dirty="0"/>
              <a:t>Spoľahlivosť</a:t>
            </a:r>
          </a:p>
          <a:p>
            <a:r>
              <a:rPr lang="sk-SK" dirty="0"/>
              <a:t>Rozsah</a:t>
            </a:r>
          </a:p>
          <a:p>
            <a:r>
              <a:rPr lang="sk-SK" dirty="0"/>
              <a:t>Nezávislosť</a:t>
            </a:r>
          </a:p>
          <a:p>
            <a:r>
              <a:rPr lang="sk-SK" dirty="0"/>
              <a:t>Jasnosť/prezentácia</a:t>
            </a:r>
          </a:p>
          <a:p>
            <a:r>
              <a:rPr lang="sk-SK" dirty="0"/>
              <a:t>Aktualizácia</a:t>
            </a:r>
          </a:p>
          <a:p>
            <a:r>
              <a:rPr lang="sk-SK" dirty="0"/>
              <a:t>Šírenie / implementácia / hodnotenie uplatnenia</a:t>
            </a:r>
          </a:p>
          <a:p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4B2331-EF9A-CE4D-8357-575C6AFA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D748-C125-1349-85D9-C19F961CF0C5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73EF65-8526-114B-A54C-9FCC4CE190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FE8AE5-2BF0-274A-ABFF-C7F8047C4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84EA-FE68-4769-8EFD-42EA36AF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en-US" dirty="0" err="1"/>
              <a:t>Výber</a:t>
            </a:r>
            <a:r>
              <a:rPr lang="en-US" dirty="0"/>
              <a:t>: AGREE 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DB396C-0D18-4D4D-9C6E-1240A3C1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09565"/>
          </a:xfrm>
        </p:spPr>
        <p:txBody>
          <a:bodyPr>
            <a:normAutofit fontScale="92500"/>
          </a:bodyPr>
          <a:lstStyle/>
          <a:p>
            <a:r>
              <a:rPr lang="sk-SK" dirty="0"/>
              <a:t>Najkomplexnejší overený hodnotiaci nástroj – AGREE II</a:t>
            </a:r>
          </a:p>
          <a:p>
            <a:r>
              <a:rPr lang="sk-SK" dirty="0"/>
              <a:t>Finálny výber hodnotiaceho nástroja závisí od výskumnej otázky</a:t>
            </a:r>
          </a:p>
          <a:p>
            <a:r>
              <a:rPr lang="sk-SK" dirty="0"/>
              <a:t>Hlavným zámerom je hodnotenie metodologických aspektov vývoja guidelines a nie hodnotenie dôkazov</a:t>
            </a:r>
          </a:p>
          <a:p>
            <a:r>
              <a:rPr lang="sk-SK" dirty="0"/>
              <a:t>AGREE nástroj</a:t>
            </a:r>
          </a:p>
          <a:p>
            <a:pPr lvl="1"/>
            <a:r>
              <a:rPr lang="sk-SK" dirty="0"/>
              <a:t>je validovaný, ľahko použiteľný, transparentný</a:t>
            </a:r>
          </a:p>
          <a:p>
            <a:pPr lvl="1"/>
            <a:r>
              <a:rPr lang="sk-SK" dirty="0"/>
              <a:t>bol vytvorený a je medzinárodne uznávaný</a:t>
            </a:r>
          </a:p>
          <a:p>
            <a:r>
              <a:rPr lang="sk-SK" dirty="0"/>
              <a:t>Obmedzením nástroja, ako aj väčšiny podobných je, že </a:t>
            </a:r>
            <a:r>
              <a:rPr lang="sk-SK" b="1" dirty="0"/>
              <a:t>nehodnotia</a:t>
            </a:r>
            <a:endParaRPr lang="sk-SK" dirty="0"/>
          </a:p>
          <a:p>
            <a:pPr lvl="2"/>
            <a:r>
              <a:rPr lang="sk-SK" dirty="0"/>
              <a:t>prehľad dôkazov</a:t>
            </a:r>
          </a:p>
          <a:p>
            <a:pPr lvl="2"/>
            <a:r>
              <a:rPr lang="sk-SK" dirty="0"/>
              <a:t>správnosť stanovenia kritérií zaradenia a vyradenia pri vyhľadávaní</a:t>
            </a:r>
          </a:p>
          <a:p>
            <a:pPr lvl="2"/>
            <a:r>
              <a:rPr lang="sk-SK" dirty="0"/>
              <a:t>silu samotných dôkazov</a:t>
            </a:r>
          </a:p>
          <a:p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11AF8C-E974-9A41-B420-27C2943E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45AF-9AEE-6646-BCAC-15DDB8EA20B3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0FD6FC-728D-2244-8DD1-EAF8B0C95E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41D381-CBC5-B44C-8A01-36F30995B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9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54091-E1A0-4DC6-9D78-4CC1243F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79" y="5512663"/>
            <a:ext cx="6650070" cy="985613"/>
          </a:xfrm>
        </p:spPr>
        <p:txBody>
          <a:bodyPr/>
          <a:lstStyle/>
          <a:p>
            <a:r>
              <a:rPr lang="sk-SK" dirty="0"/>
              <a:t>Nástroj AGREE II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366401-4061-4146-BB91-D13AD02A6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D17FE9-1D1A-7F44-A3C2-91716C47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59B-1B7F-8D4B-B240-F1B75B492677}" type="datetime1">
              <a:rPr lang="sk-SK" smtClean="0"/>
              <a:t>8.4.22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E5D0CC-F8AF-704D-8223-F084BAF19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16BEDD-BF13-A04B-A92A-31C13F28B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074" name="Picture 2" descr="AGREE II - AGREE Enterprise website">
            <a:extLst>
              <a:ext uri="{FF2B5EF4-FFF2-40B4-BE49-F238E27FC236}">
                <a16:creationId xmlns:a16="http://schemas.microsoft.com/office/drawing/2014/main" id="{5D6F1D60-0CE8-CC4E-9CBB-9AED7A4C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93" y="213723"/>
            <a:ext cx="6417603" cy="52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562</TotalTime>
  <Words>1119</Words>
  <Application>Microsoft Macintosh PowerPoint</Application>
  <PresentationFormat>Vlastná</PresentationFormat>
  <Paragraphs>227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Palatino Linotype</vt:lpstr>
      <vt:lpstr>Wingdings</vt:lpstr>
      <vt:lpstr>Martin_Trnava_prednasky</vt:lpstr>
      <vt:lpstr>Hodnotenie návrhu guidelines – AGREE II</vt:lpstr>
      <vt:lpstr>Edukačné ciele</vt:lpstr>
      <vt:lpstr>Ktorý nástroj použiť pre hodnotenie guidelines?</vt:lpstr>
      <vt:lpstr>Hodnotenie guidelines</vt:lpstr>
      <vt:lpstr>Metodika prieskumu</vt:lpstr>
      <vt:lpstr>Všeobecná charakteristika hodnotiacich  nástrojov</vt:lpstr>
      <vt:lpstr>Obsah nástrojov</vt:lpstr>
      <vt:lpstr>Výber: AGREE II</vt:lpstr>
      <vt:lpstr>Nástroj AGREE II</vt:lpstr>
      <vt:lpstr>https://www.agreetrust.org/agree-ii/</vt:lpstr>
      <vt:lpstr>AGREE II</vt:lpstr>
      <vt:lpstr>Domény</vt:lpstr>
      <vt:lpstr>Likertova stupnica  hodnotenia jednotlivých  položiek</vt:lpstr>
      <vt:lpstr>Prezentácia programu PowerPoint</vt:lpstr>
      <vt:lpstr>Výpočet skóre</vt:lpstr>
      <vt:lpstr>Celkové hodnotenie</vt:lpstr>
      <vt:lpstr>AGREE II – nástroj na webe</vt:lpstr>
      <vt:lpstr>Kroky</vt:lpstr>
      <vt:lpstr>Registrácia nového užívateľa z úvodnej stránky</vt:lpstr>
      <vt:lpstr>Registruj sa</vt:lpstr>
      <vt:lpstr>Registrácia-počkať na potvrdenie emailom</vt:lpstr>
      <vt:lpstr>Výber spôsobu práce: jednotlivo, alebo v skupine</vt:lpstr>
      <vt:lpstr>Návody</vt:lpstr>
      <vt:lpstr>Zaregistrujte nové hodnotenie jednotlivcom alebo v skupine</vt:lpstr>
      <vt:lpstr>Začnite hodnotiť  Výsledok hodnotenia dajte na MOODLE</vt:lpstr>
      <vt:lpstr>Zhrnutie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Hodnotenie návrhu guidelines - AGREE</dc:title>
  <dc:subject/>
  <dc:creator>Rusnák Martin</dc:creator>
  <cp:keywords/>
  <dc:description/>
  <cp:lastModifiedBy>Rusnák Martin</cp:lastModifiedBy>
  <cp:revision>22</cp:revision>
  <dcterms:created xsi:type="dcterms:W3CDTF">2022-02-18T10:21:57Z</dcterms:created>
  <dcterms:modified xsi:type="dcterms:W3CDTF">2022-04-08T09:42:39Z</dcterms:modified>
  <cp:category/>
</cp:coreProperties>
</file>