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40"/>
  </p:notesMasterIdLst>
  <p:handoutMasterIdLst>
    <p:handoutMasterId r:id="rId41"/>
  </p:handoutMasterIdLst>
  <p:sldIdLst>
    <p:sldId id="256" r:id="rId2"/>
    <p:sldId id="389" r:id="rId3"/>
    <p:sldId id="378" r:id="rId4"/>
    <p:sldId id="388" r:id="rId5"/>
    <p:sldId id="379" r:id="rId6"/>
    <p:sldId id="350" r:id="rId7"/>
    <p:sldId id="390" r:id="rId8"/>
    <p:sldId id="391" r:id="rId9"/>
    <p:sldId id="392" r:id="rId10"/>
    <p:sldId id="393" r:id="rId11"/>
    <p:sldId id="394" r:id="rId12"/>
    <p:sldId id="395"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81" r:id="rId26"/>
    <p:sldId id="365" r:id="rId27"/>
    <p:sldId id="366" r:id="rId28"/>
    <p:sldId id="367" r:id="rId29"/>
    <p:sldId id="368" r:id="rId30"/>
    <p:sldId id="369" r:id="rId31"/>
    <p:sldId id="370" r:id="rId32"/>
    <p:sldId id="371" r:id="rId33"/>
    <p:sldId id="372" r:id="rId34"/>
    <p:sldId id="373" r:id="rId35"/>
    <p:sldId id="374" r:id="rId36"/>
    <p:sldId id="375" r:id="rId37"/>
    <p:sldId id="376" r:id="rId38"/>
    <p:sldId id="377" r:id="rId39"/>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86"/>
    <p:restoredTop sz="94682"/>
  </p:normalViewPr>
  <p:slideViewPr>
    <p:cSldViewPr snapToGrid="0" snapToObjects="1">
      <p:cViewPr varScale="1">
        <p:scale>
          <a:sx n="109" d="100"/>
          <a:sy n="109" d="100"/>
        </p:scale>
        <p:origin x="2024" y="200"/>
      </p:cViewPr>
      <p:guideLst>
        <p:guide orient="horz" pos="2382"/>
        <p:guide pos="31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C62B6CAE-2051-5146-AA2A-396F8AB6EAD0}" type="datetimeFigureOut">
              <a:rPr lang="en-US" smtClean="0"/>
              <a:t>4/25/22</a:t>
            </a:fld>
            <a:endParaRPr lang="sk-SK"/>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0A148EF7-17E9-1141-A103-15C6ECBF118F}" type="slidenum">
              <a:rPr lang="sk-SK" smtClean="0"/>
              <a:t>‹#›</a:t>
            </a:fld>
            <a:endParaRPr lang="sk-SK"/>
          </a:p>
        </p:txBody>
      </p:sp>
    </p:spTree>
    <p:extLst>
      <p:ext uri="{BB962C8B-B14F-4D97-AF65-F5344CB8AC3E}">
        <p14:creationId xmlns:p14="http://schemas.microsoft.com/office/powerpoint/2010/main" val="2255287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34F90ED3-4EF5-D641-9742-15440EAA57FD}" type="datetimeFigureOut">
              <a:rPr lang="en-US" smtClean="0"/>
              <a:t>4/25/22</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sk-SK"/>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A29155DD-7470-454E-B75B-F9556242799C}" type="slidenum">
              <a:rPr lang="sk-SK" smtClean="0"/>
              <a:t>‹#›</a:t>
            </a:fld>
            <a:endParaRPr lang="sk-SK"/>
          </a:p>
        </p:txBody>
      </p:sp>
    </p:spTree>
    <p:extLst>
      <p:ext uri="{BB962C8B-B14F-4D97-AF65-F5344CB8AC3E}">
        <p14:creationId xmlns:p14="http://schemas.microsoft.com/office/powerpoint/2010/main" val="6419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665B2C-B872-294F-97E3-71757C878152}" type="slidenum">
              <a:rPr lang="bg-BG" altLang="en-US" smtClean="0"/>
              <a:pPr/>
              <a:t>3</a:t>
            </a:fld>
            <a:endParaRPr lang="bg-BG" altLang="en-US"/>
          </a:p>
        </p:txBody>
      </p:sp>
    </p:spTree>
    <p:extLst>
      <p:ext uri="{BB962C8B-B14F-4D97-AF65-F5344CB8AC3E}">
        <p14:creationId xmlns:p14="http://schemas.microsoft.com/office/powerpoint/2010/main" val="1832301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C3F02127-8889-8F45-885D-C5037D3058FF}" type="slidenum">
              <a:rPr lang="en-US" altLang="en-US" sz="1200">
                <a:solidFill>
                  <a:schemeClr val="tx1"/>
                </a:solidFill>
                <a:latin typeface="Arial" charset="0"/>
              </a:rPr>
              <a:pPr algn="r" eaLnBrk="1" hangingPunct="1"/>
              <a:t>20</a:t>
            </a:fld>
            <a:endParaRPr lang="en-US" altLang="en-US" sz="1200">
              <a:solidFill>
                <a:schemeClr val="tx1"/>
              </a:solidFill>
              <a:latin typeface="Arial" charset="0"/>
            </a:endParaRPr>
          </a:p>
        </p:txBody>
      </p:sp>
    </p:spTree>
    <p:extLst>
      <p:ext uri="{BB962C8B-B14F-4D97-AF65-F5344CB8AC3E}">
        <p14:creationId xmlns:p14="http://schemas.microsoft.com/office/powerpoint/2010/main" val="298985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488ABA32-2D46-E644-97DC-CD23307ECBE9}" type="slidenum">
              <a:rPr lang="en-US" altLang="en-US" sz="1200">
                <a:solidFill>
                  <a:schemeClr val="tx1"/>
                </a:solidFill>
                <a:latin typeface="Arial" charset="0"/>
              </a:rPr>
              <a:pPr algn="r" eaLnBrk="1" hangingPunct="1"/>
              <a:t>21</a:t>
            </a:fld>
            <a:endParaRPr lang="en-US" altLang="en-US" sz="1200">
              <a:solidFill>
                <a:schemeClr val="tx1"/>
              </a:solidFill>
              <a:latin typeface="Arial" charset="0"/>
            </a:endParaRPr>
          </a:p>
        </p:txBody>
      </p:sp>
    </p:spTree>
    <p:extLst>
      <p:ext uri="{BB962C8B-B14F-4D97-AF65-F5344CB8AC3E}">
        <p14:creationId xmlns:p14="http://schemas.microsoft.com/office/powerpoint/2010/main" val="13750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7C07A67F-A354-1B44-BA2A-B1F7BD82E416}" type="slidenum">
              <a:rPr lang="en-US" altLang="en-US" sz="1200">
                <a:solidFill>
                  <a:schemeClr val="tx1"/>
                </a:solidFill>
                <a:latin typeface="Arial" charset="0"/>
              </a:rPr>
              <a:pPr algn="r" eaLnBrk="1" hangingPunct="1"/>
              <a:t>22</a:t>
            </a:fld>
            <a:endParaRPr lang="en-US" altLang="en-US" sz="1200">
              <a:solidFill>
                <a:schemeClr val="tx1"/>
              </a:solidFill>
              <a:latin typeface="Arial" charset="0"/>
            </a:endParaRPr>
          </a:p>
        </p:txBody>
      </p:sp>
    </p:spTree>
    <p:extLst>
      <p:ext uri="{BB962C8B-B14F-4D97-AF65-F5344CB8AC3E}">
        <p14:creationId xmlns:p14="http://schemas.microsoft.com/office/powerpoint/2010/main" val="100375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32813EAF-B170-6A46-85CC-6596B4224696}" type="slidenum">
              <a:rPr lang="en-US" altLang="en-US" sz="1200">
                <a:solidFill>
                  <a:schemeClr val="tx1"/>
                </a:solidFill>
                <a:latin typeface="Arial" charset="0"/>
              </a:rPr>
              <a:pPr algn="r" eaLnBrk="1" hangingPunct="1"/>
              <a:t>23</a:t>
            </a:fld>
            <a:endParaRPr lang="en-US" altLang="en-US" sz="1200">
              <a:solidFill>
                <a:schemeClr val="tx1"/>
              </a:solidFill>
              <a:latin typeface="Arial" charset="0"/>
            </a:endParaRPr>
          </a:p>
        </p:txBody>
      </p:sp>
    </p:spTree>
    <p:extLst>
      <p:ext uri="{BB962C8B-B14F-4D97-AF65-F5344CB8AC3E}">
        <p14:creationId xmlns:p14="http://schemas.microsoft.com/office/powerpoint/2010/main" val="725188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b="1">
              <a:latin typeface="Arial"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9C1252B9-EE38-4E4E-92C8-47DDA954873B}" type="slidenum">
              <a:rPr lang="en-US" altLang="en-US" sz="1200">
                <a:solidFill>
                  <a:schemeClr val="tx1"/>
                </a:solidFill>
                <a:latin typeface="Arial" charset="0"/>
              </a:rPr>
              <a:pPr algn="r" eaLnBrk="1" hangingPunct="1"/>
              <a:t>24</a:t>
            </a:fld>
            <a:endParaRPr lang="en-US" altLang="en-US" sz="1200">
              <a:solidFill>
                <a:schemeClr val="tx1"/>
              </a:solidFill>
              <a:latin typeface="Arial" charset="0"/>
            </a:endParaRPr>
          </a:p>
        </p:txBody>
      </p:sp>
    </p:spTree>
    <p:extLst>
      <p:ext uri="{BB962C8B-B14F-4D97-AF65-F5344CB8AC3E}">
        <p14:creationId xmlns:p14="http://schemas.microsoft.com/office/powerpoint/2010/main" val="1761400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A4640ACC-B903-E54F-8AC7-DDE4B25928A3}" type="slidenum">
              <a:rPr lang="en-US" altLang="en-US" sz="1200">
                <a:solidFill>
                  <a:schemeClr val="tx1"/>
                </a:solidFill>
                <a:latin typeface="Arial" charset="0"/>
              </a:rPr>
              <a:pPr algn="r" eaLnBrk="1" hangingPunct="1"/>
              <a:t>26</a:t>
            </a:fld>
            <a:endParaRPr lang="en-US" altLang="en-US" sz="1200">
              <a:solidFill>
                <a:schemeClr val="tx1"/>
              </a:solidFill>
              <a:latin typeface="Arial" charset="0"/>
            </a:endParaRPr>
          </a:p>
        </p:txBody>
      </p:sp>
    </p:spTree>
    <p:extLst>
      <p:ext uri="{BB962C8B-B14F-4D97-AF65-F5344CB8AC3E}">
        <p14:creationId xmlns:p14="http://schemas.microsoft.com/office/powerpoint/2010/main" val="1457428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E701B544-4510-9A4C-BC3F-91A3A50DBD14}" type="slidenum">
              <a:rPr lang="en-US" altLang="en-US" sz="1200">
                <a:solidFill>
                  <a:schemeClr val="tx1"/>
                </a:solidFill>
                <a:latin typeface="Arial" charset="0"/>
              </a:rPr>
              <a:pPr algn="r" eaLnBrk="1" hangingPunct="1"/>
              <a:t>27</a:t>
            </a:fld>
            <a:endParaRPr lang="en-US" altLang="en-US" sz="1200">
              <a:solidFill>
                <a:schemeClr val="tx1"/>
              </a:solidFill>
              <a:latin typeface="Arial" charset="0"/>
            </a:endParaRPr>
          </a:p>
        </p:txBody>
      </p:sp>
    </p:spTree>
    <p:extLst>
      <p:ext uri="{BB962C8B-B14F-4D97-AF65-F5344CB8AC3E}">
        <p14:creationId xmlns:p14="http://schemas.microsoft.com/office/powerpoint/2010/main" val="440504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2AF1369E-BF7D-BE43-975B-651664FCF688}" type="slidenum">
              <a:rPr lang="en-US" altLang="en-US" sz="1200">
                <a:solidFill>
                  <a:schemeClr val="tx1"/>
                </a:solidFill>
                <a:latin typeface="Arial" charset="0"/>
              </a:rPr>
              <a:pPr algn="r" eaLnBrk="1" hangingPunct="1"/>
              <a:t>28</a:t>
            </a:fld>
            <a:endParaRPr lang="en-US" altLang="en-US" sz="1200">
              <a:solidFill>
                <a:schemeClr val="tx1"/>
              </a:solidFill>
              <a:latin typeface="Arial" charset="0"/>
            </a:endParaRPr>
          </a:p>
        </p:txBody>
      </p:sp>
    </p:spTree>
    <p:extLst>
      <p:ext uri="{BB962C8B-B14F-4D97-AF65-F5344CB8AC3E}">
        <p14:creationId xmlns:p14="http://schemas.microsoft.com/office/powerpoint/2010/main" val="1496847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tLang="en-US">
              <a:latin typeface="Arial"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A7680757-9C18-4942-9BC2-C5E6DDB78368}" type="slidenum">
              <a:rPr lang="en-US" altLang="en-US" sz="1200">
                <a:solidFill>
                  <a:schemeClr val="tx1"/>
                </a:solidFill>
                <a:latin typeface="Arial" charset="0"/>
              </a:rPr>
              <a:pPr algn="r" eaLnBrk="1" hangingPunct="1"/>
              <a:t>29</a:t>
            </a:fld>
            <a:endParaRPr lang="en-US" altLang="en-US" sz="1200">
              <a:solidFill>
                <a:schemeClr val="tx1"/>
              </a:solidFill>
              <a:latin typeface="Arial" charset="0"/>
            </a:endParaRPr>
          </a:p>
        </p:txBody>
      </p:sp>
    </p:spTree>
    <p:extLst>
      <p:ext uri="{BB962C8B-B14F-4D97-AF65-F5344CB8AC3E}">
        <p14:creationId xmlns:p14="http://schemas.microsoft.com/office/powerpoint/2010/main" val="1701601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1DD91506-73B4-6D47-932F-390DAC1EF984}" type="slidenum">
              <a:rPr lang="en-US" altLang="en-US" sz="1200">
                <a:solidFill>
                  <a:schemeClr val="tx1"/>
                </a:solidFill>
                <a:latin typeface="Arial" charset="0"/>
              </a:rPr>
              <a:pPr algn="r" eaLnBrk="1" hangingPunct="1"/>
              <a:t>31</a:t>
            </a:fld>
            <a:endParaRPr lang="en-US" altLang="en-US" sz="1200">
              <a:solidFill>
                <a:schemeClr val="tx1"/>
              </a:solidFill>
              <a:latin typeface="Arial" charset="0"/>
            </a:endParaRPr>
          </a:p>
        </p:txBody>
      </p:sp>
    </p:spTree>
    <p:extLst>
      <p:ext uri="{BB962C8B-B14F-4D97-AF65-F5344CB8AC3E}">
        <p14:creationId xmlns:p14="http://schemas.microsoft.com/office/powerpoint/2010/main" val="1984561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BC4EE7DA-D435-C24C-922C-4CEE09F3BED9}" type="slidenum">
              <a:rPr lang="en-US" altLang="en-US" sz="1200">
                <a:solidFill>
                  <a:schemeClr val="tx1"/>
                </a:solidFill>
                <a:latin typeface="Arial" charset="0"/>
              </a:rPr>
              <a:pPr algn="r" eaLnBrk="1" hangingPunct="1"/>
              <a:t>6</a:t>
            </a:fld>
            <a:endParaRPr lang="en-US" altLang="en-US" sz="1200">
              <a:solidFill>
                <a:schemeClr val="tx1"/>
              </a:solidFill>
              <a:latin typeface="Arial" charset="0"/>
            </a:endParaRPr>
          </a:p>
        </p:txBody>
      </p:sp>
    </p:spTree>
    <p:extLst>
      <p:ext uri="{BB962C8B-B14F-4D97-AF65-F5344CB8AC3E}">
        <p14:creationId xmlns:p14="http://schemas.microsoft.com/office/powerpoint/2010/main" val="690171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624DE1FA-A793-8140-B642-C4DD9AF11368}" type="slidenum">
              <a:rPr lang="en-US" altLang="en-US" sz="1200">
                <a:solidFill>
                  <a:schemeClr val="tx1"/>
                </a:solidFill>
                <a:latin typeface="Arial" charset="0"/>
              </a:rPr>
              <a:pPr algn="r" eaLnBrk="1" hangingPunct="1"/>
              <a:t>32</a:t>
            </a:fld>
            <a:endParaRPr lang="en-US" altLang="en-US" sz="1200">
              <a:solidFill>
                <a:schemeClr val="tx1"/>
              </a:solidFill>
              <a:latin typeface="Arial" charset="0"/>
            </a:endParaRPr>
          </a:p>
        </p:txBody>
      </p:sp>
    </p:spTree>
    <p:extLst>
      <p:ext uri="{BB962C8B-B14F-4D97-AF65-F5344CB8AC3E}">
        <p14:creationId xmlns:p14="http://schemas.microsoft.com/office/powerpoint/2010/main" val="6228621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AE1504D2-CB91-2043-8F1F-0DA914BCECA1}" type="slidenum">
              <a:rPr lang="en-US" altLang="en-US" sz="1200">
                <a:solidFill>
                  <a:schemeClr val="tx1"/>
                </a:solidFill>
                <a:latin typeface="Arial" charset="0"/>
              </a:rPr>
              <a:pPr algn="r" eaLnBrk="1" hangingPunct="1"/>
              <a:t>33</a:t>
            </a:fld>
            <a:endParaRPr lang="en-US" altLang="en-US" sz="1200">
              <a:solidFill>
                <a:schemeClr val="tx1"/>
              </a:solidFill>
              <a:latin typeface="Arial" charset="0"/>
            </a:endParaRPr>
          </a:p>
        </p:txBody>
      </p:sp>
    </p:spTree>
    <p:extLst>
      <p:ext uri="{BB962C8B-B14F-4D97-AF65-F5344CB8AC3E}">
        <p14:creationId xmlns:p14="http://schemas.microsoft.com/office/powerpoint/2010/main" val="17045364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tLang="en-US">
              <a:latin typeface="Arial" charset="0"/>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0BAE938E-8980-1342-A328-A4FFB822FDB4}" type="slidenum">
              <a:rPr lang="en-US" altLang="en-US" sz="1200">
                <a:solidFill>
                  <a:schemeClr val="tx1"/>
                </a:solidFill>
                <a:latin typeface="Arial" charset="0"/>
              </a:rPr>
              <a:pPr algn="r" eaLnBrk="1" hangingPunct="1"/>
              <a:t>34</a:t>
            </a:fld>
            <a:endParaRPr lang="en-US" altLang="en-US" sz="1200">
              <a:solidFill>
                <a:schemeClr val="tx1"/>
              </a:solidFill>
              <a:latin typeface="Arial" charset="0"/>
            </a:endParaRPr>
          </a:p>
        </p:txBody>
      </p:sp>
    </p:spTree>
    <p:extLst>
      <p:ext uri="{BB962C8B-B14F-4D97-AF65-F5344CB8AC3E}">
        <p14:creationId xmlns:p14="http://schemas.microsoft.com/office/powerpoint/2010/main" val="1623966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5E484E16-C893-964F-9E74-B1A5480716BD}" type="slidenum">
              <a:rPr lang="en-US" altLang="en-US" sz="1200">
                <a:solidFill>
                  <a:schemeClr val="tx1"/>
                </a:solidFill>
                <a:latin typeface="Arial" charset="0"/>
              </a:rPr>
              <a:pPr algn="r" eaLnBrk="1" hangingPunct="1"/>
              <a:t>35</a:t>
            </a:fld>
            <a:endParaRPr lang="en-US" altLang="en-US" sz="1200">
              <a:solidFill>
                <a:schemeClr val="tx1"/>
              </a:solidFill>
              <a:latin typeface="Arial" charset="0"/>
            </a:endParaRPr>
          </a:p>
        </p:txBody>
      </p:sp>
    </p:spTree>
    <p:extLst>
      <p:ext uri="{BB962C8B-B14F-4D97-AF65-F5344CB8AC3E}">
        <p14:creationId xmlns:p14="http://schemas.microsoft.com/office/powerpoint/2010/main" val="1451772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665B2C-B872-294F-97E3-71757C878152}" type="slidenum">
              <a:rPr lang="bg-BG" altLang="en-US" smtClean="0"/>
              <a:pPr/>
              <a:t>38</a:t>
            </a:fld>
            <a:endParaRPr lang="bg-BG" altLang="en-US"/>
          </a:p>
        </p:txBody>
      </p:sp>
    </p:spTree>
    <p:extLst>
      <p:ext uri="{BB962C8B-B14F-4D97-AF65-F5344CB8AC3E}">
        <p14:creationId xmlns:p14="http://schemas.microsoft.com/office/powerpoint/2010/main" val="1498628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FC9A3C9E-AA60-B14B-98B0-38945F0CD041}" type="slidenum">
              <a:rPr lang="en-US" altLang="en-US" sz="1200">
                <a:solidFill>
                  <a:schemeClr val="tx1"/>
                </a:solidFill>
                <a:latin typeface="Arial" charset="0"/>
              </a:rPr>
              <a:pPr algn="r" eaLnBrk="1" hangingPunct="1"/>
              <a:t>13</a:t>
            </a:fld>
            <a:endParaRPr lang="en-US" altLang="en-US" sz="1200">
              <a:solidFill>
                <a:schemeClr val="tx1"/>
              </a:solidFill>
              <a:latin typeface="Arial" charset="0"/>
            </a:endParaRPr>
          </a:p>
        </p:txBody>
      </p:sp>
    </p:spTree>
    <p:extLst>
      <p:ext uri="{BB962C8B-B14F-4D97-AF65-F5344CB8AC3E}">
        <p14:creationId xmlns:p14="http://schemas.microsoft.com/office/powerpoint/2010/main" val="35862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5894A133-1DD8-0643-90E8-D16B8F2DA6BF}" type="slidenum">
              <a:rPr lang="en-US" altLang="en-US" sz="1200">
                <a:solidFill>
                  <a:schemeClr val="tx1"/>
                </a:solidFill>
                <a:latin typeface="Arial" charset="0"/>
              </a:rPr>
              <a:pPr algn="r" eaLnBrk="1" hangingPunct="1"/>
              <a:t>14</a:t>
            </a:fld>
            <a:endParaRPr lang="en-US" altLang="en-US" sz="1200">
              <a:solidFill>
                <a:schemeClr val="tx1"/>
              </a:solidFill>
              <a:latin typeface="Arial" charset="0"/>
            </a:endParaRPr>
          </a:p>
        </p:txBody>
      </p:sp>
    </p:spTree>
    <p:extLst>
      <p:ext uri="{BB962C8B-B14F-4D97-AF65-F5344CB8AC3E}">
        <p14:creationId xmlns:p14="http://schemas.microsoft.com/office/powerpoint/2010/main" val="2140592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4FE57E9F-E203-F643-91F0-C7715C5582A6}" type="slidenum">
              <a:rPr lang="en-US" altLang="en-US" sz="1200">
                <a:solidFill>
                  <a:schemeClr val="tx1"/>
                </a:solidFill>
                <a:latin typeface="Arial" charset="0"/>
              </a:rPr>
              <a:pPr algn="r" eaLnBrk="1" hangingPunct="1"/>
              <a:t>15</a:t>
            </a:fld>
            <a:endParaRPr lang="en-US" altLang="en-US" sz="1200">
              <a:solidFill>
                <a:schemeClr val="tx1"/>
              </a:solidFill>
              <a:latin typeface="Arial" charset="0"/>
            </a:endParaRPr>
          </a:p>
        </p:txBody>
      </p:sp>
    </p:spTree>
    <p:extLst>
      <p:ext uri="{BB962C8B-B14F-4D97-AF65-F5344CB8AC3E}">
        <p14:creationId xmlns:p14="http://schemas.microsoft.com/office/powerpoint/2010/main" val="664754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158132C2-F2A0-B042-9F56-AFED8BC8660D}" type="slidenum">
              <a:rPr lang="en-US" altLang="en-US" sz="1200">
                <a:solidFill>
                  <a:schemeClr val="tx1"/>
                </a:solidFill>
                <a:latin typeface="Arial" charset="0"/>
              </a:rPr>
              <a:pPr algn="r" eaLnBrk="1" hangingPunct="1"/>
              <a:t>16</a:t>
            </a:fld>
            <a:endParaRPr lang="en-US" altLang="en-US" sz="1200">
              <a:solidFill>
                <a:schemeClr val="tx1"/>
              </a:solidFill>
              <a:latin typeface="Arial" charset="0"/>
            </a:endParaRPr>
          </a:p>
        </p:txBody>
      </p:sp>
    </p:spTree>
    <p:extLst>
      <p:ext uri="{BB962C8B-B14F-4D97-AF65-F5344CB8AC3E}">
        <p14:creationId xmlns:p14="http://schemas.microsoft.com/office/powerpoint/2010/main" val="99696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latin typeface="Arial" charset="0"/>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ABAF064C-55A2-1E43-AF5A-7981B75D3DD3}" type="slidenum">
              <a:rPr lang="en-US" altLang="en-US" sz="1200">
                <a:solidFill>
                  <a:schemeClr val="tx1"/>
                </a:solidFill>
                <a:latin typeface="Arial" charset="0"/>
              </a:rPr>
              <a:pPr algn="r" eaLnBrk="1" hangingPunct="1"/>
              <a:t>17</a:t>
            </a:fld>
            <a:endParaRPr lang="en-US" altLang="en-US" sz="1200">
              <a:solidFill>
                <a:schemeClr val="tx1"/>
              </a:solidFill>
              <a:latin typeface="Arial" charset="0"/>
            </a:endParaRPr>
          </a:p>
        </p:txBody>
      </p:sp>
    </p:spTree>
    <p:extLst>
      <p:ext uri="{BB962C8B-B14F-4D97-AF65-F5344CB8AC3E}">
        <p14:creationId xmlns:p14="http://schemas.microsoft.com/office/powerpoint/2010/main" val="1232990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tLang="en-US">
              <a:latin typeface="Arial"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91D3C493-6CB9-BE41-A42A-96B367CBA717}" type="slidenum">
              <a:rPr lang="en-US" altLang="en-US" sz="1200">
                <a:solidFill>
                  <a:schemeClr val="tx1"/>
                </a:solidFill>
                <a:latin typeface="Arial" charset="0"/>
              </a:rPr>
              <a:pPr algn="r" eaLnBrk="1" hangingPunct="1"/>
              <a:t>18</a:t>
            </a:fld>
            <a:endParaRPr lang="en-US" altLang="en-US" sz="1200">
              <a:solidFill>
                <a:schemeClr val="tx1"/>
              </a:solidFill>
              <a:latin typeface="Arial" charset="0"/>
            </a:endParaRPr>
          </a:p>
        </p:txBody>
      </p:sp>
    </p:spTree>
    <p:extLst>
      <p:ext uri="{BB962C8B-B14F-4D97-AF65-F5344CB8AC3E}">
        <p14:creationId xmlns:p14="http://schemas.microsoft.com/office/powerpoint/2010/main" val="1624765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tLang="en-US">
              <a:latin typeface="Arial"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r" eaLnBrk="1" hangingPunct="1"/>
            <a:fld id="{B28DD5C9-82A5-8741-A3CD-2AA32CC65FC3}" type="slidenum">
              <a:rPr lang="en-US" altLang="en-US" sz="1200">
                <a:solidFill>
                  <a:schemeClr val="tx1"/>
                </a:solidFill>
                <a:latin typeface="Arial" charset="0"/>
              </a:rPr>
              <a:pPr algn="r" eaLnBrk="1" hangingPunct="1"/>
              <a:t>19</a:t>
            </a:fld>
            <a:endParaRPr lang="en-US" altLang="en-US" sz="1200">
              <a:solidFill>
                <a:schemeClr val="tx1"/>
              </a:solidFill>
              <a:latin typeface="Arial" charset="0"/>
            </a:endParaRPr>
          </a:p>
        </p:txBody>
      </p:sp>
    </p:spTree>
    <p:extLst>
      <p:ext uri="{BB962C8B-B14F-4D97-AF65-F5344CB8AC3E}">
        <p14:creationId xmlns:p14="http://schemas.microsoft.com/office/powerpoint/2010/main" val="1465817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Kliknutím upravte štýl predlohy podnadpisu</a:t>
            </a:r>
            <a:endParaRPr lang="en-US" dirty="0"/>
          </a:p>
        </p:txBody>
      </p:sp>
      <p:sp>
        <p:nvSpPr>
          <p:cNvPr id="15" name="Date Placeholder 14"/>
          <p:cNvSpPr>
            <a:spLocks noGrp="1"/>
          </p:cNvSpPr>
          <p:nvPr>
            <p:ph type="dt" sz="half" idx="10"/>
          </p:nvPr>
        </p:nvSpPr>
        <p:spPr/>
        <p:txBody>
          <a:bodyPr/>
          <a:lstStyle/>
          <a:p>
            <a:fld id="{F569E56D-7FE8-AB47-BE03-8BA915900410}" type="datetime1">
              <a:rPr lang="sk-SK" smtClean="0"/>
              <a:t>25.4.22</a:t>
            </a:fld>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A48D3082-3393-7847-AF83-07CBD8B90DCE}" type="datetime1">
              <a:rPr lang="sk-SK" smtClean="0"/>
              <a:t>25.4.22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2456D5BA-AD38-524C-9430-B878C9FFD316}" type="datetime1">
              <a:rPr lang="sk-SK" smtClean="0"/>
              <a:t>25.4.22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9311" y="210080"/>
            <a:ext cx="7724828" cy="1684135"/>
          </a:xfrm>
        </p:spPr>
        <p:txBody>
          <a:bodyPr/>
          <a:lstStyle/>
          <a:p>
            <a:r>
              <a:rPr lang="en-US"/>
              <a:t>Click to edit Master title style</a:t>
            </a:r>
          </a:p>
        </p:txBody>
      </p:sp>
      <p:sp>
        <p:nvSpPr>
          <p:cNvPr id="3" name="Table Placeholder 2"/>
          <p:cNvSpPr>
            <a:spLocks noGrp="1"/>
          </p:cNvSpPr>
          <p:nvPr>
            <p:ph type="tbl" idx="1"/>
          </p:nvPr>
        </p:nvSpPr>
        <p:spPr>
          <a:xfrm>
            <a:off x="1679311" y="2100792"/>
            <a:ext cx="7724828" cy="453771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68145928-BCF9-6F48-825D-6604C98E73A5}" type="datetime1">
              <a:rPr lang="sk-SK" smtClean="0"/>
              <a:t>25.4.22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ADAPTING Clinical Guidelines for St Lucia</a:t>
            </a:r>
          </a:p>
        </p:txBody>
      </p:sp>
      <p:sp>
        <p:nvSpPr>
          <p:cNvPr id="6" name="Rectangle 6"/>
          <p:cNvSpPr>
            <a:spLocks noGrp="1" noChangeArrowheads="1"/>
          </p:cNvSpPr>
          <p:nvPr>
            <p:ph type="sldNum" sz="quarter" idx="12"/>
          </p:nvPr>
        </p:nvSpPr>
        <p:spPr>
          <a:ln/>
        </p:spPr>
        <p:txBody>
          <a:bodyPr/>
          <a:lstStyle>
            <a:lvl1pPr>
              <a:defRPr/>
            </a:lvl1pPr>
          </a:lstStyle>
          <a:p>
            <a:fld id="{9106F10A-021C-1B45-A8CA-54C1B024B2B2}" type="slidenum">
              <a:rPr lang="en-US" altLang="en-US"/>
              <a:pPr/>
              <a:t>‹#›</a:t>
            </a:fld>
            <a:endParaRPr lang="en-US" altLang="en-US"/>
          </a:p>
        </p:txBody>
      </p:sp>
    </p:spTree>
    <p:extLst>
      <p:ext uri="{BB962C8B-B14F-4D97-AF65-F5344CB8AC3E}">
        <p14:creationId xmlns:p14="http://schemas.microsoft.com/office/powerpoint/2010/main" val="8316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Kliknite sem a upravte štýly predlohy textu</a:t>
            </a:r>
          </a:p>
        </p:txBody>
      </p:sp>
      <p:sp>
        <p:nvSpPr>
          <p:cNvPr id="13" name="Title 12"/>
          <p:cNvSpPr>
            <a:spLocks noGrp="1"/>
          </p:cNvSpPr>
          <p:nvPr>
            <p:ph type="title"/>
          </p:nvPr>
        </p:nvSpPr>
        <p:spPr/>
        <p:txBody>
          <a:bodyPr/>
          <a:lstStyle/>
          <a:p>
            <a:r>
              <a:rPr lang="sk-SK"/>
              <a:t>Kliknutím upravte štýl predlohy nadpisu</a:t>
            </a:r>
            <a:endParaRPr lang="en-US"/>
          </a:p>
        </p:txBody>
      </p:sp>
      <p:sp>
        <p:nvSpPr>
          <p:cNvPr id="14" name="Date Placeholder 13"/>
          <p:cNvSpPr>
            <a:spLocks noGrp="1"/>
          </p:cNvSpPr>
          <p:nvPr>
            <p:ph type="dt" sz="half" idx="10"/>
          </p:nvPr>
        </p:nvSpPr>
        <p:spPr/>
        <p:txBody>
          <a:bodyPr/>
          <a:lstStyle/>
          <a:p>
            <a:fld id="{17D84F83-A9A5-C942-A03F-560C803C3F5D}" type="datetime1">
              <a:rPr lang="sk-SK" smtClean="0"/>
              <a:t>25.4.22</a:t>
            </a:fld>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Kliknite sem a upravte štýly predlohy textu</a:t>
            </a:r>
          </a:p>
        </p:txBody>
      </p:sp>
      <p:sp>
        <p:nvSpPr>
          <p:cNvPr id="12" name="Date Placeholder 11"/>
          <p:cNvSpPr>
            <a:spLocks noGrp="1"/>
          </p:cNvSpPr>
          <p:nvPr>
            <p:ph type="dt" sz="half" idx="10"/>
          </p:nvPr>
        </p:nvSpPr>
        <p:spPr/>
        <p:txBody>
          <a:bodyPr/>
          <a:lstStyle/>
          <a:p>
            <a:fld id="{F74D4851-71F3-7E46-BD42-81840CD9F2B6}" type="datetime1">
              <a:rPr lang="sk-SK" smtClean="0"/>
              <a:t>25.4.22</a:t>
            </a:fld>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r>
              <a:rPr lang="en-GB"/>
              <a:t>rusnak.truni.sk</a:t>
            </a:r>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Kliknutím upravte štýl predlohy nadpisu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1A60C47-DA0C-8449-A714-912745D9AA1F}" type="datetime1">
              <a:rPr lang="sk-SK" smtClean="0"/>
              <a:t>25.4.22</a:t>
            </a:fld>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r>
              <a:rPr lang="en-GB"/>
              <a:t>rusnak.truni.sk</a:t>
            </a:r>
          </a:p>
        </p:txBody>
      </p:sp>
      <p:sp>
        <p:nvSpPr>
          <p:cNvPr id="11" name="Title 10"/>
          <p:cNvSpPr>
            <a:spLocks noGrp="1"/>
          </p:cNvSpPr>
          <p:nvPr>
            <p:ph type="title"/>
          </p:nvPr>
        </p:nvSpPr>
        <p:spPr/>
        <p:txBody>
          <a:bodyPr/>
          <a:lstStyle/>
          <a:p>
            <a:r>
              <a:rPr lang="sk-SK"/>
              <a:t>Kliknutím upravte štýl predlohy nadpisu</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Kliknite sem a upravte štýly predlohy textu</a:t>
            </a:r>
          </a:p>
        </p:txBody>
      </p:sp>
      <p:sp>
        <p:nvSpPr>
          <p:cNvPr id="7" name="Content Placeholder 6"/>
          <p:cNvSpPr>
            <a:spLocks noGrp="1"/>
          </p:cNvSpPr>
          <p:nvPr>
            <p:ph sz="quarter" idx="14"/>
          </p:nvPr>
        </p:nvSpPr>
        <p:spPr>
          <a:xfrm>
            <a:off x="5541725" y="726034"/>
            <a:ext cx="3607159" cy="3784926"/>
          </a:xfrm>
        </p:spPr>
        <p:txBody>
          <a:bodyPr/>
          <a:lstStyle/>
          <a:p>
            <a:pPr lvl="0"/>
            <a:r>
              <a:rPr lang="sk-SK"/>
              <a:t>Kliknite sem a upravte štýly predlohy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Kliknutím upravte štýl predlohy nadpisu</a:t>
            </a:r>
            <a:endParaRPr lang="en-US" dirty="0"/>
          </a:p>
        </p:txBody>
      </p:sp>
      <p:sp>
        <p:nvSpPr>
          <p:cNvPr id="14" name="Date Placeholder 13"/>
          <p:cNvSpPr>
            <a:spLocks noGrp="1"/>
          </p:cNvSpPr>
          <p:nvPr>
            <p:ph type="dt" sz="half" idx="10"/>
          </p:nvPr>
        </p:nvSpPr>
        <p:spPr/>
        <p:txBody>
          <a:bodyPr/>
          <a:lstStyle/>
          <a:p>
            <a:fld id="{9C6B8405-D1FC-534E-BBD1-2B7A6366FE04}" type="datetime1">
              <a:rPr lang="sk-SK" smtClean="0"/>
              <a:t>25.4.22</a:t>
            </a:fld>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a:p>
        </p:txBody>
      </p:sp>
      <p:sp>
        <p:nvSpPr>
          <p:cNvPr id="7" name="Date Placeholder 6"/>
          <p:cNvSpPr>
            <a:spLocks noGrp="1"/>
          </p:cNvSpPr>
          <p:nvPr>
            <p:ph type="dt" sz="half" idx="10"/>
          </p:nvPr>
        </p:nvSpPr>
        <p:spPr/>
        <p:txBody>
          <a:bodyPr/>
          <a:lstStyle/>
          <a:p>
            <a:fld id="{D410CC28-288E-7B4C-AD5C-7F26B61FD9BC}" type="datetime1">
              <a:rPr lang="sk-SK" smtClean="0"/>
              <a:t>25.4.22</a:t>
            </a:fld>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r>
              <a:rPr lang="en-GB"/>
              <a:t>rusnak.truni.sk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2194C1-B975-7C4D-A7DB-B02BEBEAD846}" type="datetime1">
              <a:rPr lang="sk-SK" smtClean="0"/>
              <a:t>25.4.22</a:t>
            </a:fld>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r>
              <a:rPr lang="en-GB"/>
              <a:t>rusnak.truni.sk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Kliknite sem a upravte štýly predlohy textu</a:t>
            </a:r>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15" name="Date Placeholder 14"/>
          <p:cNvSpPr>
            <a:spLocks noGrp="1"/>
          </p:cNvSpPr>
          <p:nvPr>
            <p:ph type="dt" sz="half" idx="10"/>
          </p:nvPr>
        </p:nvSpPr>
        <p:spPr/>
        <p:txBody>
          <a:bodyPr/>
          <a:lstStyle/>
          <a:p>
            <a:fld id="{D4FBE24A-9F23-5A4A-897F-19D441E947D4}" type="datetime1">
              <a:rPr lang="sk-SK" smtClean="0"/>
              <a:t>25.4.22</a:t>
            </a:fld>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
        <p:nvSpPr>
          <p:cNvPr id="18" name="Title 17"/>
          <p:cNvSpPr>
            <a:spLocks noGrp="1"/>
          </p:cNvSpPr>
          <p:nvPr>
            <p:ph type="title"/>
          </p:nvPr>
        </p:nvSpPr>
        <p:spPr/>
        <p:txBody>
          <a:bodyPr/>
          <a:lstStyle/>
          <a:p>
            <a:r>
              <a:rPr lang="sk-SK"/>
              <a:t>Kliknutím upravte štýl predlohy nadpisu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Kliknutím na ikonu pridáte obrázok</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Kliknutím upravte štýl predlohy nadpisu</a:t>
            </a:r>
            <a:endParaRPr lang="en-US"/>
          </a:p>
        </p:txBody>
      </p:sp>
      <p:sp>
        <p:nvSpPr>
          <p:cNvPr id="13" name="Date Placeholder 12"/>
          <p:cNvSpPr>
            <a:spLocks noGrp="1"/>
          </p:cNvSpPr>
          <p:nvPr>
            <p:ph type="dt" sz="half" idx="10"/>
          </p:nvPr>
        </p:nvSpPr>
        <p:spPr/>
        <p:txBody>
          <a:bodyPr/>
          <a:lstStyle/>
          <a:p>
            <a:fld id="{C0FDDF72-FCDA-4F4A-B6C7-97ADF2E21946}" type="datetime1">
              <a:rPr lang="sk-SK" smtClean="0"/>
              <a:t>25.4.22</a:t>
            </a:fld>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r>
              <a:rPr lang="en-GB"/>
              <a:t>rusnak.truni.sk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64152"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Kliknutím upravte štýl predlohy nadpisu</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Upraviť štýly predlohy textu
Druhá úroveň
Tretia úroveň
Štvrtá úroveň
Piata úroveň</a:t>
            </a:r>
            <a:endParaRPr lang="en-US" dirty="0"/>
          </a:p>
        </p:txBody>
      </p:sp>
      <p:sp>
        <p:nvSpPr>
          <p:cNvPr id="4" name="Date Placeholder 3"/>
          <p:cNvSpPr>
            <a:spLocks noGrp="1"/>
          </p:cNvSpPr>
          <p:nvPr>
            <p:ph type="dt" sz="half" idx="2"/>
          </p:nvPr>
        </p:nvSpPr>
        <p:spPr>
          <a:xfrm>
            <a:off x="8341096" y="6787309"/>
            <a:ext cx="811145"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fld id="{E02B2E2F-7B2D-7245-9F97-ACCB47871CB3}" type="datetime1">
              <a:rPr lang="sk-SK" smtClean="0"/>
              <a:t>25.4.22</a:t>
            </a:fld>
            <a:endParaRPr lang="en-GB"/>
          </a:p>
        </p:txBody>
      </p:sp>
      <p:sp>
        <p:nvSpPr>
          <p:cNvPr id="5" name="Footer Placeholder 4"/>
          <p:cNvSpPr>
            <a:spLocks noGrp="1"/>
          </p:cNvSpPr>
          <p:nvPr>
            <p:ph type="ftr" sz="quarter" idx="3"/>
          </p:nvPr>
        </p:nvSpPr>
        <p:spPr>
          <a:xfrm>
            <a:off x="4998562" y="6787309"/>
            <a:ext cx="1256701"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r>
              <a:rPr lang="en-GB"/>
              <a:t>rusnak.truni.sk</a:t>
            </a:r>
            <a:endParaRPr lang="en-GB" dirty="0"/>
          </a:p>
        </p:txBody>
      </p:sp>
      <p:sp>
        <p:nvSpPr>
          <p:cNvPr id="6" name="Slide Number Placeholder 5"/>
          <p:cNvSpPr>
            <a:spLocks noGrp="1"/>
          </p:cNvSpPr>
          <p:nvPr>
            <p:ph type="sldNum" sz="quarter" idx="4"/>
          </p:nvPr>
        </p:nvSpPr>
        <p:spPr>
          <a:xfrm>
            <a:off x="856449" y="6844216"/>
            <a:ext cx="822862" cy="345745"/>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png"/><Relationship Id="rId4" Type="http://schemas.openxmlformats.org/officeDocument/2006/relationships/image" Target="../media/image9.wmf"/><Relationship Id="rId9" Type="http://schemas.openxmlformats.org/officeDocument/2006/relationships/image" Target="../media/image14.wmf"/></Relationships>
</file>

<file path=ppt/slides/_rels/slide37.xml.rels><?xml version="1.0" encoding="UTF-8" standalone="yes"?>
<Relationships xmlns="http://schemas.openxmlformats.org/package/2006/relationships"><Relationship Id="rId3" Type="http://schemas.openxmlformats.org/officeDocument/2006/relationships/hyperlink" Target="http://www.g-i-n.net/" TargetMode="External"/><Relationship Id="rId2" Type="http://schemas.openxmlformats.org/officeDocument/2006/relationships/hyperlink" Target="http://www.adapte.org/" TargetMode="External"/><Relationship Id="rId1" Type="http://schemas.openxmlformats.org/officeDocument/2006/relationships/slideLayout" Target="../slideLayouts/slideLayout2.xml"/><Relationship Id="rId4" Type="http://schemas.openxmlformats.org/officeDocument/2006/relationships/hyperlink" Target="http://www.agreetrust.org/docs/AGREE_Instrument_English.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biomedcentral.com/1471-2288/7/1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daptation: Definition, Adaptation in Plants &amp; Animals - Embibe">
            <a:extLst>
              <a:ext uri="{FF2B5EF4-FFF2-40B4-BE49-F238E27FC236}">
                <a16:creationId xmlns:a16="http://schemas.microsoft.com/office/drawing/2014/main" id="{CC51961B-6DB1-CF40-CAD4-0B0779F2CF5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23621" y="772154"/>
            <a:ext cx="4786035" cy="3749688"/>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body" sz="half" idx="2"/>
          </p:nvPr>
        </p:nvSpPr>
        <p:spPr>
          <a:xfrm>
            <a:off x="6297414" y="756286"/>
            <a:ext cx="2854828" cy="3781425"/>
          </a:xfrm>
        </p:spPr>
        <p:txBody>
          <a:bodyPr anchor="ctr">
            <a:normAutofit/>
          </a:bodyPr>
          <a:lstStyle/>
          <a:p>
            <a:r>
              <a:rPr lang="sk-SK" dirty="0"/>
              <a:t>prof. </a:t>
            </a:r>
            <a:r>
              <a:rPr lang="sk-SK" dirty="0" err="1"/>
              <a:t>MUDr</a:t>
            </a:r>
            <a:r>
              <a:rPr lang="sk-SK" dirty="0"/>
              <a:t> Martin Rusnák, </a:t>
            </a:r>
            <a:r>
              <a:rPr lang="sk-SK" dirty="0" err="1"/>
              <a:t>CSc</a:t>
            </a:r>
            <a:endParaRPr lang="sk-SK" dirty="0"/>
          </a:p>
        </p:txBody>
      </p:sp>
      <p:sp>
        <p:nvSpPr>
          <p:cNvPr id="71" name="Date Placeholder 3">
            <a:extLst>
              <a:ext uri="{FF2B5EF4-FFF2-40B4-BE49-F238E27FC236}">
                <a16:creationId xmlns:a16="http://schemas.microsoft.com/office/drawing/2014/main" id="{95958CDF-F276-9205-E7E5-7DE3098AC45B}"/>
              </a:ext>
            </a:extLst>
          </p:cNvPr>
          <p:cNvSpPr>
            <a:spLocks noGrp="1"/>
          </p:cNvSpPr>
          <p:nvPr>
            <p:ph type="dt" sz="half" idx="10"/>
          </p:nvPr>
        </p:nvSpPr>
        <p:spPr>
          <a:xfrm>
            <a:off x="8341096" y="6787309"/>
            <a:ext cx="811145" cy="402652"/>
          </a:xfrm>
        </p:spPr>
        <p:txBody>
          <a:bodyPr/>
          <a:lstStyle/>
          <a:p>
            <a:pPr>
              <a:spcAft>
                <a:spcPts val="600"/>
              </a:spcAft>
            </a:pPr>
            <a:fld id="{D4FBE24A-9F23-5A4A-897F-19D441E947D4}" type="datetime1">
              <a:rPr lang="sk-SK" smtClean="0"/>
              <a:pPr>
                <a:spcAft>
                  <a:spcPts val="600"/>
                </a:spcAft>
              </a:pPr>
              <a:t>25.4.22</a:t>
            </a:fld>
            <a:endParaRPr lang="en-GB"/>
          </a:p>
        </p:txBody>
      </p:sp>
      <p:sp>
        <p:nvSpPr>
          <p:cNvPr id="73" name="Slide Number Placeholder 4">
            <a:extLst>
              <a:ext uri="{FF2B5EF4-FFF2-40B4-BE49-F238E27FC236}">
                <a16:creationId xmlns:a16="http://schemas.microsoft.com/office/drawing/2014/main" id="{69C5C1E5-FF78-2415-CFBF-A6860FFA2879}"/>
              </a:ext>
            </a:extLst>
          </p:cNvPr>
          <p:cNvSpPr>
            <a:spLocks noGrp="1"/>
          </p:cNvSpPr>
          <p:nvPr>
            <p:ph type="sldNum" sz="quarter" idx="11"/>
          </p:nvPr>
        </p:nvSpPr>
        <p:spPr>
          <a:xfrm>
            <a:off x="856449" y="6844216"/>
            <a:ext cx="822862" cy="345745"/>
          </a:xfrm>
        </p:spPr>
        <p:txBody>
          <a:bodyPr/>
          <a:lstStyle/>
          <a:p>
            <a:pPr>
              <a:spcAft>
                <a:spcPts val="600"/>
              </a:spcAft>
            </a:pPr>
            <a:fld id="{FA6E8336-881F-4F52-AF42-3EE20DD441E2}" type="slidenum">
              <a:rPr lang="en-GB" smtClean="0"/>
              <a:pPr>
                <a:spcAft>
                  <a:spcPts val="600"/>
                </a:spcAft>
              </a:pPr>
              <a:t>1</a:t>
            </a:fld>
            <a:endParaRPr lang="en-GB"/>
          </a:p>
        </p:txBody>
      </p:sp>
      <p:sp>
        <p:nvSpPr>
          <p:cNvPr id="75" name="Footer Placeholder 5">
            <a:extLst>
              <a:ext uri="{FF2B5EF4-FFF2-40B4-BE49-F238E27FC236}">
                <a16:creationId xmlns:a16="http://schemas.microsoft.com/office/drawing/2014/main" id="{74AA9589-B370-F80F-D2E1-0D17076C9E58}"/>
              </a:ext>
            </a:extLst>
          </p:cNvPr>
          <p:cNvSpPr>
            <a:spLocks noGrp="1"/>
          </p:cNvSpPr>
          <p:nvPr>
            <p:ph type="ftr" sz="quarter" idx="12"/>
          </p:nvPr>
        </p:nvSpPr>
        <p:spPr>
          <a:xfrm>
            <a:off x="4998562" y="6787309"/>
            <a:ext cx="1256701" cy="402651"/>
          </a:xfrm>
        </p:spPr>
        <p:txBody>
          <a:bodyPr/>
          <a:lstStyle/>
          <a:p>
            <a:pPr>
              <a:spcAft>
                <a:spcPts val="600"/>
              </a:spcAft>
            </a:pPr>
            <a:r>
              <a:rPr lang="en-GB"/>
              <a:t>rusnak.truni.sk</a:t>
            </a:r>
          </a:p>
        </p:txBody>
      </p:sp>
      <p:sp>
        <p:nvSpPr>
          <p:cNvPr id="2" name="Title 1"/>
          <p:cNvSpPr>
            <a:spLocks noGrp="1"/>
          </p:cNvSpPr>
          <p:nvPr>
            <p:ph type="title"/>
          </p:nvPr>
        </p:nvSpPr>
        <p:spPr>
          <a:xfrm>
            <a:off x="856448" y="5378027"/>
            <a:ext cx="8312587" cy="1008380"/>
          </a:xfrm>
        </p:spPr>
        <p:txBody>
          <a:bodyPr anchor="b">
            <a:normAutofit fontScale="90000"/>
          </a:bodyPr>
          <a:lstStyle/>
          <a:p>
            <a:pPr>
              <a:lnSpc>
                <a:spcPct val="90000"/>
              </a:lnSpc>
            </a:pPr>
            <a:r>
              <a:rPr lang="sk-SK" sz="3600" dirty="0"/>
              <a:t>Prispôsobenie existujúcich guidelines lokálnym podmienkam</a:t>
            </a:r>
          </a:p>
        </p:txBody>
      </p:sp>
    </p:spTree>
    <p:extLst>
      <p:ext uri="{BB962C8B-B14F-4D97-AF65-F5344CB8AC3E}">
        <p14:creationId xmlns:p14="http://schemas.microsoft.com/office/powerpoint/2010/main" val="27460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F793077-7293-BEB0-B77F-8A18996EF71F}"/>
              </a:ext>
            </a:extLst>
          </p:cNvPr>
          <p:cNvSpPr>
            <a:spLocks noGrp="1"/>
          </p:cNvSpPr>
          <p:nvPr>
            <p:ph idx="1"/>
          </p:nvPr>
        </p:nvSpPr>
        <p:spPr>
          <a:xfrm>
            <a:off x="856448" y="199292"/>
            <a:ext cx="8211829" cy="5439507"/>
          </a:xfrm>
        </p:spPr>
        <p:txBody>
          <a:bodyPr>
            <a:normAutofit/>
          </a:bodyPr>
          <a:lstStyle/>
          <a:p>
            <a:r>
              <a:rPr lang="sk-SK" dirty="0"/>
              <a:t>Možných je viacero aplikácií. </a:t>
            </a:r>
          </a:p>
          <a:p>
            <a:r>
              <a:rPr lang="sk-SK" dirty="0"/>
              <a:t>Skupina môže mať napríklad záujem o výber jedného špecifického usmernenia na prispôsobenie sa miestnemu kontextu. </a:t>
            </a:r>
          </a:p>
          <a:p>
            <a:r>
              <a:rPr lang="sk-SK" dirty="0"/>
              <a:t>Iní môžu chcieť identifikovať všetky vysokokvalitné usmernenia, ktoré najlepšie reagujú na zdravotné otázky a situácie zdravotnej starostlivosti v ich kontexte, a potom prispôsobiť usmernenie, ktoré vyhovuje ich potrebám. </a:t>
            </a:r>
          </a:p>
          <a:p>
            <a:r>
              <a:rPr lang="sk-SK" dirty="0"/>
              <a:t>Okrem toho sa tento adaptačný proces môže aplikovať na usmernenia pre podporu zdravia, skríning, diagnostiku, liečbu, sledovanie alebo iné intervencie v akejkoľvek oblasti choroby. </a:t>
            </a:r>
          </a:p>
        </p:txBody>
      </p:sp>
      <p:sp>
        <p:nvSpPr>
          <p:cNvPr id="3" name="Nadpis 2">
            <a:extLst>
              <a:ext uri="{FF2B5EF4-FFF2-40B4-BE49-F238E27FC236}">
                <a16:creationId xmlns:a16="http://schemas.microsoft.com/office/drawing/2014/main" id="{2A322D26-4192-CEED-61A1-BB2B28D7B5F7}"/>
              </a:ext>
            </a:extLst>
          </p:cNvPr>
          <p:cNvSpPr>
            <a:spLocks noGrp="1"/>
          </p:cNvSpPr>
          <p:nvPr>
            <p:ph type="title"/>
          </p:nvPr>
        </p:nvSpPr>
        <p:spPr/>
        <p:txBody>
          <a:bodyPr/>
          <a:lstStyle/>
          <a:p>
            <a:r>
              <a:rPr lang="sk-SK" dirty="0"/>
              <a:t>Použitie ADAPTE nástroja</a:t>
            </a:r>
          </a:p>
        </p:txBody>
      </p:sp>
      <p:sp>
        <p:nvSpPr>
          <p:cNvPr id="4" name="Zástupný objekt pre dátum 3">
            <a:extLst>
              <a:ext uri="{FF2B5EF4-FFF2-40B4-BE49-F238E27FC236}">
                <a16:creationId xmlns:a16="http://schemas.microsoft.com/office/drawing/2014/main" id="{95396308-B83D-4E71-A118-81FD1E5FBC74}"/>
              </a:ext>
            </a:extLst>
          </p:cNvPr>
          <p:cNvSpPr>
            <a:spLocks noGrp="1"/>
          </p:cNvSpPr>
          <p:nvPr>
            <p:ph type="dt" sz="half" idx="10"/>
          </p:nvPr>
        </p:nvSpPr>
        <p:spPr/>
        <p:txBody>
          <a:bodyPr/>
          <a:lstStyle/>
          <a:p>
            <a:fld id="{17D84F83-A9A5-C942-A03F-560C803C3F5D}" type="datetime1">
              <a:rPr lang="sk-SK" smtClean="0"/>
              <a:t>25.4.22</a:t>
            </a:fld>
            <a:endParaRPr lang="en-GB"/>
          </a:p>
        </p:txBody>
      </p:sp>
      <p:sp>
        <p:nvSpPr>
          <p:cNvPr id="5" name="Zástupný objekt pre číslo snímky 4">
            <a:extLst>
              <a:ext uri="{FF2B5EF4-FFF2-40B4-BE49-F238E27FC236}">
                <a16:creationId xmlns:a16="http://schemas.microsoft.com/office/drawing/2014/main" id="{42C75549-FAA3-33F4-5E97-F06537FF9645}"/>
              </a:ext>
            </a:extLst>
          </p:cNvPr>
          <p:cNvSpPr>
            <a:spLocks noGrp="1"/>
          </p:cNvSpPr>
          <p:nvPr>
            <p:ph type="sldNum" sz="quarter" idx="11"/>
          </p:nvPr>
        </p:nvSpPr>
        <p:spPr/>
        <p:txBody>
          <a:bodyPr/>
          <a:lstStyle/>
          <a:p>
            <a:fld id="{20C92893-8C51-46CF-9D47-24B3C575AFAA}" type="slidenum">
              <a:rPr lang="en-GB" smtClean="0"/>
              <a:pPr/>
              <a:t>10</a:t>
            </a:fld>
            <a:endParaRPr lang="en-GB"/>
          </a:p>
        </p:txBody>
      </p:sp>
      <p:sp>
        <p:nvSpPr>
          <p:cNvPr id="6" name="Zástupný objekt pre pätu 5">
            <a:extLst>
              <a:ext uri="{FF2B5EF4-FFF2-40B4-BE49-F238E27FC236}">
                <a16:creationId xmlns:a16="http://schemas.microsoft.com/office/drawing/2014/main" id="{1A1B5A8B-2448-811A-9EE1-0723A5709F24}"/>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14542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F793077-7293-BEB0-B77F-8A18996EF71F}"/>
              </a:ext>
            </a:extLst>
          </p:cNvPr>
          <p:cNvSpPr>
            <a:spLocks noGrp="1"/>
          </p:cNvSpPr>
          <p:nvPr>
            <p:ph idx="1"/>
          </p:nvPr>
        </p:nvSpPr>
        <p:spPr>
          <a:xfrm>
            <a:off x="856448" y="199292"/>
            <a:ext cx="8211829" cy="5439507"/>
          </a:xfrm>
        </p:spPr>
        <p:txBody>
          <a:bodyPr>
            <a:normAutofit/>
          </a:bodyPr>
          <a:lstStyle/>
          <a:p>
            <a:r>
              <a:rPr lang="sk-SK" dirty="0"/>
              <a:t>Proces je navrhnutý tak, aby bol flexibilný v závislosti od aplikácie. </a:t>
            </a:r>
          </a:p>
          <a:p>
            <a:r>
              <a:rPr lang="sk-SK" dirty="0"/>
              <a:t>Nie všetky moduly môžu byť relevantné pre potreby používateľov. Napríklad tí, ktorí si želajú upraviť jedno usmernenie, nebudú musieť vykonávať systematické vyhľadávanie všetkých usmernení súvisiacich so zdravotnou otázkou (otázkami) (Adaptačná fáza – modul vyhľadávania a obrazovky). </a:t>
            </a:r>
          </a:p>
          <a:p>
            <a:r>
              <a:rPr lang="sk-SK" dirty="0"/>
              <a:t>Pre používateľov, ktorí majú skúsenosti s vývojom pokynov, budú niektoré z týchto informácií známe a môžu byť nadbytočné. </a:t>
            </a:r>
          </a:p>
          <a:p>
            <a:r>
              <a:rPr lang="sk-SK" dirty="0"/>
              <a:t>Odporúča sa však, aby si všetci používatelia prečítali kompletnú súpravu zdrojov, aby mali predstavu o procese od začiatku do konca.</a:t>
            </a:r>
          </a:p>
        </p:txBody>
      </p:sp>
      <p:sp>
        <p:nvSpPr>
          <p:cNvPr id="3" name="Nadpis 2">
            <a:extLst>
              <a:ext uri="{FF2B5EF4-FFF2-40B4-BE49-F238E27FC236}">
                <a16:creationId xmlns:a16="http://schemas.microsoft.com/office/drawing/2014/main" id="{2A322D26-4192-CEED-61A1-BB2B28D7B5F7}"/>
              </a:ext>
            </a:extLst>
          </p:cNvPr>
          <p:cNvSpPr>
            <a:spLocks noGrp="1"/>
          </p:cNvSpPr>
          <p:nvPr>
            <p:ph type="title"/>
          </p:nvPr>
        </p:nvSpPr>
        <p:spPr/>
        <p:txBody>
          <a:bodyPr/>
          <a:lstStyle/>
          <a:p>
            <a:r>
              <a:rPr lang="sk-SK" dirty="0"/>
              <a:t>Použitie ADAPTE nástroja</a:t>
            </a:r>
          </a:p>
        </p:txBody>
      </p:sp>
      <p:sp>
        <p:nvSpPr>
          <p:cNvPr id="4" name="Zástupný objekt pre dátum 3">
            <a:extLst>
              <a:ext uri="{FF2B5EF4-FFF2-40B4-BE49-F238E27FC236}">
                <a16:creationId xmlns:a16="http://schemas.microsoft.com/office/drawing/2014/main" id="{95396308-B83D-4E71-A118-81FD1E5FBC74}"/>
              </a:ext>
            </a:extLst>
          </p:cNvPr>
          <p:cNvSpPr>
            <a:spLocks noGrp="1"/>
          </p:cNvSpPr>
          <p:nvPr>
            <p:ph type="dt" sz="half" idx="10"/>
          </p:nvPr>
        </p:nvSpPr>
        <p:spPr/>
        <p:txBody>
          <a:bodyPr/>
          <a:lstStyle/>
          <a:p>
            <a:fld id="{17D84F83-A9A5-C942-A03F-560C803C3F5D}" type="datetime1">
              <a:rPr lang="sk-SK" smtClean="0"/>
              <a:t>25.4.22</a:t>
            </a:fld>
            <a:endParaRPr lang="en-GB"/>
          </a:p>
        </p:txBody>
      </p:sp>
      <p:sp>
        <p:nvSpPr>
          <p:cNvPr id="5" name="Zástupný objekt pre číslo snímky 4">
            <a:extLst>
              <a:ext uri="{FF2B5EF4-FFF2-40B4-BE49-F238E27FC236}">
                <a16:creationId xmlns:a16="http://schemas.microsoft.com/office/drawing/2014/main" id="{42C75549-FAA3-33F4-5E97-F06537FF9645}"/>
              </a:ext>
            </a:extLst>
          </p:cNvPr>
          <p:cNvSpPr>
            <a:spLocks noGrp="1"/>
          </p:cNvSpPr>
          <p:nvPr>
            <p:ph type="sldNum" sz="quarter" idx="11"/>
          </p:nvPr>
        </p:nvSpPr>
        <p:spPr/>
        <p:txBody>
          <a:bodyPr/>
          <a:lstStyle/>
          <a:p>
            <a:fld id="{20C92893-8C51-46CF-9D47-24B3C575AFAA}" type="slidenum">
              <a:rPr lang="en-GB" smtClean="0"/>
              <a:pPr/>
              <a:t>11</a:t>
            </a:fld>
            <a:endParaRPr lang="en-GB"/>
          </a:p>
        </p:txBody>
      </p:sp>
      <p:sp>
        <p:nvSpPr>
          <p:cNvPr id="6" name="Zástupný objekt pre pätu 5">
            <a:extLst>
              <a:ext uri="{FF2B5EF4-FFF2-40B4-BE49-F238E27FC236}">
                <a16:creationId xmlns:a16="http://schemas.microsoft.com/office/drawing/2014/main" id="{1A1B5A8B-2448-811A-9EE1-0723A5709F24}"/>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60043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E1FD29EE-0209-78ED-2D9F-AABFBAF4EF3E}"/>
              </a:ext>
            </a:extLst>
          </p:cNvPr>
          <p:cNvSpPr>
            <a:spLocks noGrp="1"/>
          </p:cNvSpPr>
          <p:nvPr>
            <p:ph idx="1"/>
          </p:nvPr>
        </p:nvSpPr>
        <p:spPr/>
        <p:txBody>
          <a:bodyPr/>
          <a:lstStyle/>
          <a:p>
            <a:r>
              <a:rPr lang="sk-SK" dirty="0"/>
              <a:t>Nie vždy je nevyhnutné vyvíjať guidelines od základov</a:t>
            </a:r>
          </a:p>
          <a:p>
            <a:r>
              <a:rPr lang="sk-SK" dirty="0"/>
              <a:t>Proces prispôsobenia existujúcich usmernení je rovnako formálne prísny ako ich vývoj</a:t>
            </a:r>
          </a:p>
          <a:p>
            <a:r>
              <a:rPr lang="sk-SK" dirty="0"/>
              <a:t>ADAPTE ponúka množinu nástrojov pre </a:t>
            </a:r>
            <a:r>
              <a:rPr lang="sk-SK"/>
              <a:t>vykonanie prispôsobenia</a:t>
            </a:r>
            <a:endParaRPr lang="sk-SK" dirty="0"/>
          </a:p>
        </p:txBody>
      </p:sp>
      <p:sp>
        <p:nvSpPr>
          <p:cNvPr id="3" name="Nadpis 2">
            <a:extLst>
              <a:ext uri="{FF2B5EF4-FFF2-40B4-BE49-F238E27FC236}">
                <a16:creationId xmlns:a16="http://schemas.microsoft.com/office/drawing/2014/main" id="{2B9BCA96-B9CF-ECCA-34D9-20C1F513B582}"/>
              </a:ext>
            </a:extLst>
          </p:cNvPr>
          <p:cNvSpPr>
            <a:spLocks noGrp="1"/>
          </p:cNvSpPr>
          <p:nvPr>
            <p:ph type="title"/>
          </p:nvPr>
        </p:nvSpPr>
        <p:spPr/>
        <p:txBody>
          <a:bodyPr/>
          <a:lstStyle/>
          <a:p>
            <a:r>
              <a:rPr lang="sk-SK" dirty="0"/>
              <a:t>Záver - zhrnutie</a:t>
            </a:r>
          </a:p>
        </p:txBody>
      </p:sp>
      <p:sp>
        <p:nvSpPr>
          <p:cNvPr id="4" name="Zástupný objekt pre dátum 3">
            <a:extLst>
              <a:ext uri="{FF2B5EF4-FFF2-40B4-BE49-F238E27FC236}">
                <a16:creationId xmlns:a16="http://schemas.microsoft.com/office/drawing/2014/main" id="{2D7C6063-8289-C54F-B826-A1C84A2D3349}"/>
              </a:ext>
            </a:extLst>
          </p:cNvPr>
          <p:cNvSpPr>
            <a:spLocks noGrp="1"/>
          </p:cNvSpPr>
          <p:nvPr>
            <p:ph type="dt" sz="half" idx="10"/>
          </p:nvPr>
        </p:nvSpPr>
        <p:spPr/>
        <p:txBody>
          <a:bodyPr/>
          <a:lstStyle/>
          <a:p>
            <a:fld id="{17D84F83-A9A5-C942-A03F-560C803C3F5D}" type="datetime1">
              <a:rPr lang="sk-SK" smtClean="0"/>
              <a:t>25.4.22</a:t>
            </a:fld>
            <a:endParaRPr lang="en-GB"/>
          </a:p>
        </p:txBody>
      </p:sp>
      <p:sp>
        <p:nvSpPr>
          <p:cNvPr id="5" name="Zástupný objekt pre číslo snímky 4">
            <a:extLst>
              <a:ext uri="{FF2B5EF4-FFF2-40B4-BE49-F238E27FC236}">
                <a16:creationId xmlns:a16="http://schemas.microsoft.com/office/drawing/2014/main" id="{ED783648-771A-1E5B-A48E-D0BF2D024D01}"/>
              </a:ext>
            </a:extLst>
          </p:cNvPr>
          <p:cNvSpPr>
            <a:spLocks noGrp="1"/>
          </p:cNvSpPr>
          <p:nvPr>
            <p:ph type="sldNum" sz="quarter" idx="11"/>
          </p:nvPr>
        </p:nvSpPr>
        <p:spPr/>
        <p:txBody>
          <a:bodyPr/>
          <a:lstStyle/>
          <a:p>
            <a:fld id="{20C92893-8C51-46CF-9D47-24B3C575AFAA}" type="slidenum">
              <a:rPr lang="en-GB" smtClean="0"/>
              <a:pPr/>
              <a:t>12</a:t>
            </a:fld>
            <a:endParaRPr lang="en-GB"/>
          </a:p>
        </p:txBody>
      </p:sp>
      <p:sp>
        <p:nvSpPr>
          <p:cNvPr id="6" name="Zástupný objekt pre pätu 5">
            <a:extLst>
              <a:ext uri="{FF2B5EF4-FFF2-40B4-BE49-F238E27FC236}">
                <a16:creationId xmlns:a16="http://schemas.microsoft.com/office/drawing/2014/main" id="{BF0F549D-E7F5-3CBD-4CCC-1525DD518943}"/>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765629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eaLnBrk="1" hangingPunct="1"/>
            <a:r>
              <a:rPr lang="en-US" altLang="en-US" dirty="0"/>
              <a:t>STEP 1: Call-to-Action</a:t>
            </a:r>
            <a:br>
              <a:rPr lang="en-US" altLang="en-US" sz="3085" b="1" dirty="0"/>
            </a:br>
            <a:r>
              <a:rPr lang="en-US" altLang="en-US" sz="1763" dirty="0"/>
              <a:t>Guide pp. 20-23</a:t>
            </a:r>
          </a:p>
        </p:txBody>
      </p:sp>
      <p:sp>
        <p:nvSpPr>
          <p:cNvPr id="31747" name="Content Placeholder 4"/>
          <p:cNvSpPr>
            <a:spLocks noGrp="1"/>
          </p:cNvSpPr>
          <p:nvPr>
            <p:ph idx="1"/>
          </p:nvPr>
        </p:nvSpPr>
        <p:spPr>
          <a:xfrm>
            <a:off x="856448" y="372889"/>
            <a:ext cx="8571562" cy="3797745"/>
          </a:xfrm>
        </p:spPr>
        <p:txBody>
          <a:bodyPr>
            <a:normAutofit fontScale="92500"/>
          </a:bodyPr>
          <a:lstStyle/>
          <a:p>
            <a:pPr eaLnBrk="1" hangingPunct="1">
              <a:buFont typeface="Wingdings" charset="2"/>
              <a:buNone/>
            </a:pPr>
            <a:r>
              <a:rPr lang="en-US" altLang="en-US" sz="3085" b="1" dirty="0"/>
              <a:t>1.1 Clarify the motivation, purpose and scope of the proposed initiative</a:t>
            </a:r>
          </a:p>
          <a:p>
            <a:pPr eaLnBrk="1" hangingPunct="1">
              <a:buFont typeface="Wingdings" charset="2"/>
              <a:buNone/>
            </a:pPr>
            <a:r>
              <a:rPr lang="en-US" altLang="en-US" sz="2204" dirty="0"/>
              <a:t>Consider: </a:t>
            </a:r>
          </a:p>
          <a:p>
            <a:r>
              <a:rPr lang="en-US" altLang="en-US" sz="2204" dirty="0"/>
              <a:t>What is the agency/ institutional mandate and infrastructure supporting evidence-informed practice?</a:t>
            </a:r>
          </a:p>
          <a:p>
            <a:r>
              <a:rPr lang="en-US" altLang="en-US" sz="2204" dirty="0"/>
              <a:t>Is this a response to a specific practice challenge? </a:t>
            </a:r>
          </a:p>
          <a:p>
            <a:r>
              <a:rPr lang="en-US" altLang="en-US" sz="2204" dirty="0"/>
              <a:t>Is a guideline the most appropriate solution to the challenge?</a:t>
            </a:r>
          </a:p>
          <a:p>
            <a:r>
              <a:rPr lang="en-US" altLang="en-US" sz="2204" dirty="0"/>
              <a:t>Who (person/group) will lead, implement and maintain these recommendations?</a:t>
            </a:r>
          </a:p>
          <a:p>
            <a:r>
              <a:rPr lang="en-US" altLang="en-US" sz="2204" dirty="0"/>
              <a:t>What is the intended practice jurisdiction (local, regional, national)?</a:t>
            </a:r>
            <a:endParaRPr lang="en-US" altLang="en-US" dirty="0"/>
          </a:p>
        </p:txBody>
      </p:sp>
      <p:sp>
        <p:nvSpPr>
          <p:cNvPr id="2" name="Date Placeholder 1"/>
          <p:cNvSpPr>
            <a:spLocks noGrp="1"/>
          </p:cNvSpPr>
          <p:nvPr>
            <p:ph type="dt" sz="half" idx="10"/>
          </p:nvPr>
        </p:nvSpPr>
        <p:spPr/>
        <p:txBody>
          <a:bodyPr/>
          <a:lstStyle/>
          <a:p>
            <a:pPr>
              <a:defRPr/>
            </a:pPr>
            <a:fld id="{BB9D7942-19FD-2D49-95F1-536EEFDFE8F9}"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13</a:t>
            </a:fld>
            <a:endParaRPr lang="en-GB" altLang="en-US"/>
          </a:p>
        </p:txBody>
      </p:sp>
    </p:spTree>
    <p:extLst>
      <p:ext uri="{BB962C8B-B14F-4D97-AF65-F5344CB8AC3E}">
        <p14:creationId xmlns:p14="http://schemas.microsoft.com/office/powerpoint/2010/main" val="114510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Title 3"/>
          <p:cNvSpPr>
            <a:spLocks noGrp="1"/>
          </p:cNvSpPr>
          <p:nvPr>
            <p:ph type="title"/>
          </p:nvPr>
        </p:nvSpPr>
        <p:spPr/>
        <p:txBody>
          <a:bodyPr/>
          <a:lstStyle/>
          <a:p>
            <a:pPr eaLnBrk="1" hangingPunct="1"/>
            <a:r>
              <a:rPr lang="en-US" altLang="en-US" dirty="0"/>
              <a:t>STEP 1: Call-to-Action</a:t>
            </a:r>
            <a:br>
              <a:rPr lang="en-US" altLang="en-US" sz="3085" b="1" dirty="0"/>
            </a:br>
            <a:r>
              <a:rPr lang="en-US" altLang="en-US" sz="1763" dirty="0"/>
              <a:t>Guide pp. 20-23</a:t>
            </a:r>
          </a:p>
        </p:txBody>
      </p:sp>
      <p:sp>
        <p:nvSpPr>
          <p:cNvPr id="32771" name="Content Placeholder 4"/>
          <p:cNvSpPr>
            <a:spLocks noGrp="1"/>
          </p:cNvSpPr>
          <p:nvPr>
            <p:ph idx="1"/>
          </p:nvPr>
        </p:nvSpPr>
        <p:spPr>
          <a:xfrm>
            <a:off x="970537" y="1317854"/>
            <a:ext cx="8312587" cy="2697775"/>
          </a:xfrm>
        </p:spPr>
        <p:txBody>
          <a:bodyPr/>
          <a:lstStyle/>
          <a:p>
            <a:pPr eaLnBrk="1" hangingPunct="1">
              <a:buFont typeface="Wingdings" charset="2"/>
              <a:buNone/>
            </a:pPr>
            <a:r>
              <a:rPr lang="en-US" altLang="en-US" sz="2204" dirty="0"/>
              <a:t>A critical, strategic element requiring strong facilitation and </a:t>
            </a:r>
          </a:p>
          <a:p>
            <a:pPr eaLnBrk="1" hangingPunct="1">
              <a:buFont typeface="Wingdings" charset="2"/>
              <a:buNone/>
            </a:pPr>
            <a:r>
              <a:rPr lang="en-US" altLang="en-US" sz="2204" dirty="0"/>
              <a:t>leadership skills; establishes legitimate guideline development </a:t>
            </a:r>
          </a:p>
          <a:p>
            <a:pPr eaLnBrk="1" hangingPunct="1">
              <a:buFont typeface="Wingdings" charset="2"/>
              <a:buNone/>
            </a:pPr>
            <a:r>
              <a:rPr lang="en-US" altLang="en-US" sz="2204" dirty="0"/>
              <a:t>mandate and infrastructure; especially important for new groups</a:t>
            </a:r>
          </a:p>
          <a:p>
            <a:r>
              <a:rPr lang="en-US" altLang="en-US" sz="2204" dirty="0"/>
              <a:t>Plan an orientation session for participants;</a:t>
            </a:r>
          </a:p>
          <a:p>
            <a:r>
              <a:rPr lang="en-US" altLang="en-US" sz="2204" dirty="0"/>
              <a:t>Discuss: What is a “guideline”?</a:t>
            </a:r>
            <a:endParaRPr lang="en-US" altLang="en-US" dirty="0"/>
          </a:p>
        </p:txBody>
      </p:sp>
      <p:sp>
        <p:nvSpPr>
          <p:cNvPr id="2" name="Date Placeholder 1"/>
          <p:cNvSpPr>
            <a:spLocks noGrp="1"/>
          </p:cNvSpPr>
          <p:nvPr>
            <p:ph type="dt" sz="half" idx="10"/>
          </p:nvPr>
        </p:nvSpPr>
        <p:spPr/>
        <p:txBody>
          <a:bodyPr/>
          <a:lstStyle/>
          <a:p>
            <a:pPr>
              <a:defRPr/>
            </a:pPr>
            <a:fld id="{1239C130-ABF3-0644-9FF8-49770CC26C4B}"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14</a:t>
            </a:fld>
            <a:endParaRPr lang="en-GB" altLang="en-US"/>
          </a:p>
        </p:txBody>
      </p:sp>
    </p:spTree>
    <p:extLst>
      <p:ext uri="{BB962C8B-B14F-4D97-AF65-F5344CB8AC3E}">
        <p14:creationId xmlns:p14="http://schemas.microsoft.com/office/powerpoint/2010/main" val="1438725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pPr eaLnBrk="1" hangingPunct="1"/>
            <a:r>
              <a:rPr lang="en-US" altLang="en-US" dirty="0"/>
              <a:t>STEP 2: Plan</a:t>
            </a:r>
            <a:br>
              <a:rPr lang="en-US" altLang="en-US" sz="3085" b="1" dirty="0"/>
            </a:br>
            <a:r>
              <a:rPr lang="en-US" altLang="en-US" sz="1543" dirty="0"/>
              <a:t>Guide pp. 24-36</a:t>
            </a:r>
          </a:p>
        </p:txBody>
      </p:sp>
      <p:sp>
        <p:nvSpPr>
          <p:cNvPr id="33795" name="Content Placeholder 4"/>
          <p:cNvSpPr>
            <a:spLocks noGrp="1"/>
          </p:cNvSpPr>
          <p:nvPr>
            <p:ph idx="1"/>
          </p:nvPr>
        </p:nvSpPr>
        <p:spPr>
          <a:xfrm>
            <a:off x="1146383" y="728910"/>
            <a:ext cx="8480518" cy="3886330"/>
          </a:xfrm>
        </p:spPr>
        <p:txBody>
          <a:bodyPr>
            <a:normAutofit/>
          </a:bodyPr>
          <a:lstStyle/>
          <a:p>
            <a:pPr marL="629736" indent="-566762">
              <a:buNone/>
            </a:pPr>
            <a:r>
              <a:rPr lang="en-US" altLang="en-US" sz="2204" dirty="0"/>
              <a:t>2.1 Establish scope of guideline and articulate Health Question(s).</a:t>
            </a:r>
          </a:p>
          <a:p>
            <a:pPr marL="629736" indent="-566762">
              <a:spcBef>
                <a:spcPct val="0"/>
              </a:spcBef>
              <a:buNone/>
            </a:pPr>
            <a:endParaRPr lang="en-US" altLang="en-US" sz="2204" dirty="0"/>
          </a:p>
          <a:p>
            <a:pPr marL="629736" indent="-566762">
              <a:buNone/>
            </a:pPr>
            <a:r>
              <a:rPr lang="en-US" altLang="en-US" sz="2204" dirty="0"/>
              <a:t>2.2 Determine feasibility of adaptation.</a:t>
            </a:r>
          </a:p>
          <a:p>
            <a:pPr marL="629736" indent="-566762">
              <a:buNone/>
            </a:pPr>
            <a:endParaRPr lang="en-US" altLang="en-US" sz="2204" dirty="0"/>
          </a:p>
          <a:p>
            <a:pPr marL="629736" indent="-566762">
              <a:spcBef>
                <a:spcPct val="0"/>
              </a:spcBef>
              <a:buNone/>
            </a:pPr>
            <a:r>
              <a:rPr lang="en-US" altLang="en-US" sz="2204" dirty="0"/>
              <a:t>2.3 Form steering committee and working panel(s) and determine</a:t>
            </a:r>
          </a:p>
          <a:p>
            <a:pPr marL="629736" indent="-566762">
              <a:spcBef>
                <a:spcPct val="0"/>
              </a:spcBef>
              <a:buNone/>
            </a:pPr>
            <a:r>
              <a:rPr lang="en-US" altLang="en-US" sz="2204" dirty="0"/>
              <a:t>      key stakeholders and necessary resources</a:t>
            </a:r>
          </a:p>
          <a:p>
            <a:pPr marL="629736" indent="-566762">
              <a:spcBef>
                <a:spcPct val="0"/>
              </a:spcBef>
              <a:buNone/>
            </a:pPr>
            <a:r>
              <a:rPr lang="en-US" altLang="en-US" sz="2204" dirty="0"/>
              <a:t>     </a:t>
            </a:r>
          </a:p>
          <a:p>
            <a:pPr marL="629736" indent="-566762">
              <a:buNone/>
            </a:pPr>
            <a:r>
              <a:rPr lang="en-US" altLang="en-US" sz="2204" dirty="0"/>
              <a:t>2.4 Determine consensus process.</a:t>
            </a:r>
          </a:p>
          <a:p>
            <a:pPr marL="629736" indent="-566762">
              <a:buNone/>
            </a:pPr>
            <a:endParaRPr lang="en-US" altLang="en-US" sz="2204" dirty="0"/>
          </a:p>
          <a:p>
            <a:pPr marL="629736" indent="-566762">
              <a:buNone/>
            </a:pPr>
            <a:r>
              <a:rPr lang="en-US" altLang="en-US" sz="2204" dirty="0"/>
              <a:t>2.5 Write the Work Plan.</a:t>
            </a:r>
          </a:p>
        </p:txBody>
      </p:sp>
      <p:sp>
        <p:nvSpPr>
          <p:cNvPr id="2" name="Date Placeholder 1"/>
          <p:cNvSpPr>
            <a:spLocks noGrp="1"/>
          </p:cNvSpPr>
          <p:nvPr>
            <p:ph type="dt" sz="half" idx="10"/>
          </p:nvPr>
        </p:nvSpPr>
        <p:spPr/>
        <p:txBody>
          <a:bodyPr/>
          <a:lstStyle/>
          <a:p>
            <a:pPr>
              <a:defRPr/>
            </a:pPr>
            <a:fld id="{DADE4F27-6A30-2C49-B125-0217EC9E2B17}"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15</a:t>
            </a:fld>
            <a:endParaRPr lang="en-GB" altLang="en-US"/>
          </a:p>
        </p:txBody>
      </p:sp>
    </p:spTree>
    <p:extLst>
      <p:ext uri="{BB962C8B-B14F-4D97-AF65-F5344CB8AC3E}">
        <p14:creationId xmlns:p14="http://schemas.microsoft.com/office/powerpoint/2010/main" val="148256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Title 3"/>
          <p:cNvSpPr>
            <a:spLocks noGrp="1"/>
          </p:cNvSpPr>
          <p:nvPr>
            <p:ph type="title"/>
          </p:nvPr>
        </p:nvSpPr>
        <p:spPr>
          <a:xfrm>
            <a:off x="1400059" y="1401036"/>
            <a:ext cx="7724828" cy="839655"/>
          </a:xfrm>
        </p:spPr>
        <p:txBody>
          <a:bodyPr>
            <a:normAutofit fontScale="90000"/>
          </a:bodyPr>
          <a:lstStyle/>
          <a:p>
            <a:pPr eaLnBrk="1" hangingPunct="1"/>
            <a:r>
              <a:rPr lang="en-US" altLang="en-US" dirty="0"/>
              <a:t>STEP 2: Plan</a:t>
            </a:r>
            <a:br>
              <a:rPr lang="en-US" altLang="en-US" sz="3085" b="1" dirty="0"/>
            </a:br>
            <a:endParaRPr lang="en-US" altLang="en-US" sz="1543" dirty="0"/>
          </a:p>
        </p:txBody>
      </p:sp>
      <p:sp>
        <p:nvSpPr>
          <p:cNvPr id="15363" name="Content Placeholder 4"/>
          <p:cNvSpPr>
            <a:spLocks noGrp="1"/>
          </p:cNvSpPr>
          <p:nvPr>
            <p:ph idx="1"/>
          </p:nvPr>
        </p:nvSpPr>
        <p:spPr>
          <a:xfrm>
            <a:off x="832576" y="2749922"/>
            <a:ext cx="8312587" cy="4157632"/>
          </a:xfrm>
        </p:spPr>
        <p:txBody>
          <a:bodyPr>
            <a:normAutofit lnSpcReduction="10000"/>
          </a:bodyPr>
          <a:lstStyle/>
          <a:p>
            <a:pPr marL="440815" indent="-377842">
              <a:defRPr/>
            </a:pPr>
            <a:r>
              <a:rPr lang="en-US" sz="2204" dirty="0"/>
              <a:t>Use the </a:t>
            </a:r>
            <a:r>
              <a:rPr lang="en-US" sz="2204" b="1" i="1" dirty="0">
                <a:solidFill>
                  <a:schemeClr val="tx2">
                    <a:lumMod val="50000"/>
                    <a:lumOff val="50000"/>
                  </a:schemeClr>
                </a:solidFill>
              </a:rPr>
              <a:t>PIPOH instrument </a:t>
            </a:r>
            <a:r>
              <a:rPr lang="en-US" sz="2204" dirty="0"/>
              <a:t>to develop health questions</a:t>
            </a:r>
          </a:p>
          <a:p>
            <a:pPr marL="440815" indent="-377842">
              <a:defRPr/>
            </a:pPr>
            <a:r>
              <a:rPr lang="en-US" sz="2204" dirty="0"/>
              <a:t>Determine required expertise and resources; (using the </a:t>
            </a:r>
            <a:r>
              <a:rPr lang="en-US" sz="2204" b="1" i="1" dirty="0">
                <a:solidFill>
                  <a:schemeClr val="tx2">
                    <a:lumMod val="50000"/>
                    <a:lumOff val="50000"/>
                  </a:schemeClr>
                </a:solidFill>
              </a:rPr>
              <a:t>Skills Assessment Checklist</a:t>
            </a:r>
            <a:r>
              <a:rPr lang="en-US" sz="2204" i="1" dirty="0">
                <a:solidFill>
                  <a:schemeClr val="tx2">
                    <a:lumMod val="50000"/>
                    <a:lumOff val="50000"/>
                  </a:schemeClr>
                </a:solidFill>
              </a:rPr>
              <a:t>)</a:t>
            </a:r>
          </a:p>
          <a:p>
            <a:pPr marL="440815" indent="-377842">
              <a:defRPr/>
            </a:pPr>
            <a:r>
              <a:rPr lang="en-US" sz="2204" dirty="0"/>
              <a:t>Understand Facilitation and the role of the Coordinator</a:t>
            </a:r>
          </a:p>
          <a:p>
            <a:pPr marL="440815" indent="-377842">
              <a:defRPr/>
            </a:pPr>
            <a:r>
              <a:rPr lang="en-US" sz="2204" dirty="0"/>
              <a:t>Draft Work Pan – an essential document outlining:</a:t>
            </a:r>
          </a:p>
          <a:p>
            <a:pPr lvl="1">
              <a:defRPr/>
            </a:pPr>
            <a:r>
              <a:rPr lang="en-US" sz="1983" dirty="0"/>
              <a:t>Scope of topic and health questions</a:t>
            </a:r>
          </a:p>
          <a:p>
            <a:pPr lvl="1">
              <a:defRPr/>
            </a:pPr>
            <a:r>
              <a:rPr lang="en-US" sz="1983" dirty="0"/>
              <a:t>Terms of reference (steering committee and working panel(s)</a:t>
            </a:r>
          </a:p>
          <a:p>
            <a:pPr lvl="1">
              <a:defRPr/>
            </a:pPr>
            <a:r>
              <a:rPr lang="en-US" sz="1983" dirty="0"/>
              <a:t>Funding and resource commitments</a:t>
            </a:r>
          </a:p>
          <a:p>
            <a:pPr lvl="1">
              <a:defRPr/>
            </a:pPr>
            <a:r>
              <a:rPr lang="en-US" sz="1983" dirty="0"/>
              <a:t>Consensus process</a:t>
            </a:r>
          </a:p>
          <a:p>
            <a:pPr lvl="1">
              <a:defRPr/>
            </a:pPr>
            <a:r>
              <a:rPr lang="en-US" sz="1983" dirty="0"/>
              <a:t>Conflicts of interest</a:t>
            </a:r>
          </a:p>
          <a:p>
            <a:pPr lvl="1">
              <a:defRPr/>
            </a:pPr>
            <a:r>
              <a:rPr lang="en-US" sz="1983" dirty="0"/>
              <a:t>Projected timeline </a:t>
            </a:r>
          </a:p>
          <a:p>
            <a:pPr lvl="1">
              <a:defRPr/>
            </a:pPr>
            <a:r>
              <a:rPr lang="en-US" sz="1983" dirty="0"/>
              <a:t>Meeting arrangements</a:t>
            </a:r>
          </a:p>
          <a:p>
            <a:pPr marL="629736" indent="-566762">
              <a:buNone/>
              <a:defRPr/>
            </a:pPr>
            <a:endParaRPr lang="en-US" sz="2204" dirty="0"/>
          </a:p>
        </p:txBody>
      </p:sp>
      <p:sp>
        <p:nvSpPr>
          <p:cNvPr id="2" name="Date Placeholder 1"/>
          <p:cNvSpPr>
            <a:spLocks noGrp="1"/>
          </p:cNvSpPr>
          <p:nvPr>
            <p:ph type="dt" sz="half" idx="10"/>
          </p:nvPr>
        </p:nvSpPr>
        <p:spPr/>
        <p:txBody>
          <a:bodyPr/>
          <a:lstStyle/>
          <a:p>
            <a:pPr>
              <a:defRPr/>
            </a:pPr>
            <a:fld id="{5A094507-E36E-5E4E-B644-40F985714087}"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16</a:t>
            </a:fld>
            <a:endParaRPr lang="en-GB" altLang="en-US"/>
          </a:p>
        </p:txBody>
      </p:sp>
    </p:spTree>
    <p:extLst>
      <p:ext uri="{BB962C8B-B14F-4D97-AF65-F5344CB8AC3E}">
        <p14:creationId xmlns:p14="http://schemas.microsoft.com/office/powerpoint/2010/main" val="1325269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26625" y="1242343"/>
            <a:ext cx="7724828" cy="755690"/>
          </a:xfrm>
        </p:spPr>
        <p:txBody>
          <a:bodyPr>
            <a:normAutofit fontScale="90000"/>
          </a:bodyPr>
          <a:lstStyle/>
          <a:p>
            <a:pPr marL="503789"/>
            <a:r>
              <a:rPr lang="en-US" altLang="en-US" dirty="0"/>
              <a:t>Tool  2.1a PIPOH Checklist</a:t>
            </a:r>
          </a:p>
        </p:txBody>
      </p:sp>
      <p:sp>
        <p:nvSpPr>
          <p:cNvPr id="35843" name="Rectangle 3"/>
          <p:cNvSpPr>
            <a:spLocks noGrp="1" noChangeArrowheads="1"/>
          </p:cNvSpPr>
          <p:nvPr>
            <p:ph idx="1"/>
          </p:nvPr>
        </p:nvSpPr>
        <p:spPr>
          <a:xfrm>
            <a:off x="1091552" y="2749923"/>
            <a:ext cx="8060690" cy="4128895"/>
          </a:xfrm>
        </p:spPr>
        <p:txBody>
          <a:bodyPr>
            <a:normAutofit/>
          </a:bodyPr>
          <a:lstStyle/>
          <a:p>
            <a:pPr eaLnBrk="1" hangingPunct="1">
              <a:lnSpc>
                <a:spcPct val="90000"/>
              </a:lnSpc>
              <a:buClr>
                <a:schemeClr val="tx2"/>
              </a:buClr>
              <a:buFont typeface="Courier New" charset="0"/>
              <a:buChar char="►"/>
            </a:pPr>
            <a:r>
              <a:rPr lang="en-US" altLang="en-US" sz="2865" b="1" u="sng" dirty="0"/>
              <a:t>P	</a:t>
            </a:r>
            <a:r>
              <a:rPr lang="en-US" altLang="en-US" dirty="0"/>
              <a:t>P</a:t>
            </a:r>
            <a:r>
              <a:rPr lang="en-US" altLang="en-US" sz="2865" dirty="0"/>
              <a:t>atient population: average risk women</a:t>
            </a:r>
          </a:p>
          <a:p>
            <a:pPr eaLnBrk="1" hangingPunct="1">
              <a:lnSpc>
                <a:spcPct val="90000"/>
              </a:lnSpc>
              <a:buClr>
                <a:schemeClr val="tx2"/>
              </a:buClr>
              <a:buFont typeface="Courier New" charset="0"/>
              <a:buChar char="►"/>
            </a:pPr>
            <a:r>
              <a:rPr lang="en-US" altLang="en-US" sz="2865" b="1" u="sng" dirty="0"/>
              <a:t>I		</a:t>
            </a:r>
            <a:r>
              <a:rPr lang="en-US" altLang="en-US" dirty="0"/>
              <a:t>I</a:t>
            </a:r>
            <a:r>
              <a:rPr lang="en-US" altLang="en-US" sz="2865" dirty="0"/>
              <a:t>ntervention: screening</a:t>
            </a:r>
          </a:p>
          <a:p>
            <a:pPr eaLnBrk="1" hangingPunct="1">
              <a:lnSpc>
                <a:spcPct val="90000"/>
              </a:lnSpc>
              <a:buClr>
                <a:schemeClr val="tx2"/>
              </a:buClr>
              <a:buFont typeface="Courier New" charset="0"/>
              <a:buChar char="►"/>
            </a:pPr>
            <a:r>
              <a:rPr lang="en-US" altLang="en-US" sz="2865" b="1" u="sng" dirty="0"/>
              <a:t>P	</a:t>
            </a:r>
            <a:r>
              <a:rPr lang="en-US" altLang="en-US" dirty="0"/>
              <a:t>P</a:t>
            </a:r>
            <a:r>
              <a:rPr lang="en-US" altLang="en-US" sz="2865" dirty="0"/>
              <a:t>rofessionals: family physicians/ GPs/nurses</a:t>
            </a:r>
          </a:p>
          <a:p>
            <a:pPr eaLnBrk="1" hangingPunct="1">
              <a:lnSpc>
                <a:spcPct val="90000"/>
              </a:lnSpc>
              <a:buClr>
                <a:schemeClr val="tx2"/>
              </a:buClr>
              <a:buFont typeface="Courier New" charset="0"/>
              <a:buChar char="►"/>
            </a:pPr>
            <a:r>
              <a:rPr lang="en-US" altLang="en-US" sz="2865" b="1" u="sng" dirty="0"/>
              <a:t>O	</a:t>
            </a:r>
            <a:r>
              <a:rPr lang="en-US" altLang="en-US" dirty="0"/>
              <a:t>O</a:t>
            </a:r>
            <a:r>
              <a:rPr lang="en-US" altLang="en-US" sz="2865" dirty="0"/>
              <a:t>utcomes: screening interval/modality</a:t>
            </a:r>
          </a:p>
          <a:p>
            <a:pPr eaLnBrk="1" hangingPunct="1">
              <a:lnSpc>
                <a:spcPct val="90000"/>
              </a:lnSpc>
              <a:buClr>
                <a:schemeClr val="tx2"/>
              </a:buClr>
              <a:buFont typeface="Courier New" charset="0"/>
              <a:buChar char="►"/>
            </a:pPr>
            <a:r>
              <a:rPr lang="en-US" altLang="en-US" sz="2865" b="1" u="sng" dirty="0"/>
              <a:t>H	</a:t>
            </a:r>
            <a:r>
              <a:rPr lang="en-US" altLang="en-US" dirty="0"/>
              <a:t>H</a:t>
            </a:r>
            <a:r>
              <a:rPr lang="en-US" altLang="en-US" sz="2865" dirty="0"/>
              <a:t>ealthcare setting: family practice</a:t>
            </a:r>
            <a:endParaRPr lang="en-US" altLang="en-US" sz="2645" dirty="0"/>
          </a:p>
          <a:p>
            <a:pPr eaLnBrk="1" hangingPunct="1">
              <a:lnSpc>
                <a:spcPct val="90000"/>
              </a:lnSpc>
              <a:buFont typeface="Wingdings" charset="2"/>
              <a:buNone/>
            </a:pPr>
            <a:r>
              <a:rPr lang="en-US" altLang="en-US" sz="2204" dirty="0"/>
              <a:t>Example Question:</a:t>
            </a:r>
            <a:r>
              <a:rPr lang="en-US" altLang="en-US" sz="2645" dirty="0"/>
              <a:t> </a:t>
            </a:r>
            <a:r>
              <a:rPr lang="en-US" altLang="en-US" sz="2645" i="1" dirty="0"/>
              <a:t>What is appropriate cervical cancer screening (CCS) for average risk women seen in family practice</a:t>
            </a:r>
            <a:r>
              <a:rPr lang="en-US" altLang="en-US" sz="2645" dirty="0"/>
              <a:t>?</a:t>
            </a:r>
            <a:endParaRPr lang="en-US" altLang="en-US" sz="2865" dirty="0">
              <a:solidFill>
                <a:schemeClr val="accent1"/>
              </a:solidFill>
            </a:endParaRPr>
          </a:p>
        </p:txBody>
      </p:sp>
      <p:sp>
        <p:nvSpPr>
          <p:cNvPr id="2" name="Date Placeholder 1"/>
          <p:cNvSpPr>
            <a:spLocks noGrp="1"/>
          </p:cNvSpPr>
          <p:nvPr>
            <p:ph type="dt" sz="half" idx="10"/>
          </p:nvPr>
        </p:nvSpPr>
        <p:spPr/>
        <p:txBody>
          <a:bodyPr/>
          <a:lstStyle/>
          <a:p>
            <a:pPr>
              <a:defRPr/>
            </a:pPr>
            <a:fld id="{EFA19113-62BB-5946-B2B7-3ABEEE89CD78}"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17</a:t>
            </a:fld>
            <a:endParaRPr lang="en-GB" altLang="en-US"/>
          </a:p>
        </p:txBody>
      </p:sp>
    </p:spTree>
    <p:extLst>
      <p:ext uri="{BB962C8B-B14F-4D97-AF65-F5344CB8AC3E}">
        <p14:creationId xmlns:p14="http://schemas.microsoft.com/office/powerpoint/2010/main" val="559847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946517C-DD0E-3445-8191-EDC7B76C34D1}"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18</a:t>
            </a:fld>
            <a:endParaRPr lang="en-GB" altLang="en-US"/>
          </a:p>
        </p:txBody>
      </p:sp>
      <p:pic>
        <p:nvPicPr>
          <p:cNvPr id="36867" name="Picture 4"/>
          <p:cNvPicPr>
            <a:picLocks noChangeAspect="1" noChangeArrowheads="1"/>
          </p:cNvPicPr>
          <p:nvPr/>
        </p:nvPicPr>
        <p:blipFill>
          <a:blip r:embed="rId3">
            <a:extLst>
              <a:ext uri="{28A0092B-C50C-407E-A947-70E740481C1C}">
                <a14:useLocalDpi xmlns:a14="http://schemas.microsoft.com/office/drawing/2010/main" val="0"/>
              </a:ext>
            </a:extLst>
          </a:blip>
          <a:srcRect l="24445" t="24889" r="25000" b="15022"/>
          <a:stretch>
            <a:fillRect/>
          </a:stretch>
        </p:blipFill>
        <p:spPr bwMode="auto">
          <a:xfrm>
            <a:off x="515191" y="369534"/>
            <a:ext cx="9213111" cy="684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5434663" y="369534"/>
            <a:ext cx="4293639" cy="800604"/>
          </a:xfrm>
          <a:prstGeom prst="rect">
            <a:avLst/>
          </a:prstGeom>
          <a:noFill/>
        </p:spPr>
        <p:txBody>
          <a:bodyPr wrap="square" rtlCol="0">
            <a:spAutoFit/>
          </a:bodyPr>
          <a:lstStyle/>
          <a:p>
            <a:r>
              <a:rPr lang="en-GB" sz="2645" dirty="0"/>
              <a:t>Tool </a:t>
            </a:r>
            <a:r>
              <a:rPr lang="en-GB" sz="2645"/>
              <a:t>2.3a Skills Assessment </a:t>
            </a:r>
            <a:r>
              <a:rPr lang="en-GB" sz="2645" dirty="0"/>
              <a:t>checklist</a:t>
            </a:r>
          </a:p>
        </p:txBody>
      </p:sp>
      <p:sp>
        <p:nvSpPr>
          <p:cNvPr id="5" name="Footer Placeholder 4"/>
          <p:cNvSpPr>
            <a:spLocks noGrp="1"/>
          </p:cNvSpPr>
          <p:nvPr>
            <p:ph type="ftr" sz="quarter" idx="11"/>
          </p:nvPr>
        </p:nvSpPr>
        <p:spPr/>
        <p:txBody>
          <a:bodyPr/>
          <a:lstStyle/>
          <a:p>
            <a:r>
              <a:rPr lang="en-GB"/>
              <a:t>ADAPTING Clinical Guidelines for St Lucia</a:t>
            </a:r>
          </a:p>
        </p:txBody>
      </p:sp>
    </p:spTree>
    <p:extLst>
      <p:ext uri="{BB962C8B-B14F-4D97-AF65-F5344CB8AC3E}">
        <p14:creationId xmlns:p14="http://schemas.microsoft.com/office/powerpoint/2010/main" val="1809875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1" name="Text Box 44"/>
          <p:cNvSpPr txBox="1">
            <a:spLocks noChangeArrowheads="1"/>
          </p:cNvSpPr>
          <p:nvPr/>
        </p:nvSpPr>
        <p:spPr bwMode="auto">
          <a:xfrm>
            <a:off x="915221" y="2256052"/>
            <a:ext cx="184731" cy="50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endParaRPr lang="en-US" altLang="en-US" sz="3085"/>
          </a:p>
        </p:txBody>
      </p:sp>
      <p:pic>
        <p:nvPicPr>
          <p:cNvPr id="37892" name="Picture 44"/>
          <p:cNvPicPr>
            <a:picLocks noChangeAspect="1" noChangeArrowheads="1"/>
          </p:cNvPicPr>
          <p:nvPr/>
        </p:nvPicPr>
        <p:blipFill>
          <a:blip r:embed="rId3">
            <a:extLst>
              <a:ext uri="{28A0092B-C50C-407E-A947-70E740481C1C}">
                <a14:useLocalDpi xmlns:a14="http://schemas.microsoft.com/office/drawing/2010/main" val="0"/>
              </a:ext>
            </a:extLst>
          </a:blip>
          <a:srcRect l="21111" t="22221" r="16667" b="18668"/>
          <a:stretch>
            <a:fillRect/>
          </a:stretch>
        </p:blipFill>
        <p:spPr bwMode="auto">
          <a:xfrm>
            <a:off x="386929" y="1713543"/>
            <a:ext cx="9223266" cy="5476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B2E99622-8629-BE45-A336-C6868EAFBBA3}" type="datetime1">
              <a:rPr lang="sk-SK" smtClean="0"/>
              <a:t>25.4.22</a:t>
            </a:fld>
            <a:endParaRPr lang="en-GB"/>
          </a:p>
        </p:txBody>
      </p:sp>
      <p:sp>
        <p:nvSpPr>
          <p:cNvPr id="3" name="Slide Number Placeholder 2"/>
          <p:cNvSpPr>
            <a:spLocks noGrp="1"/>
          </p:cNvSpPr>
          <p:nvPr>
            <p:ph type="sldNum" sz="quarter" idx="12"/>
          </p:nvPr>
        </p:nvSpPr>
        <p:spPr/>
        <p:txBody>
          <a:bodyPr/>
          <a:lstStyle/>
          <a:p>
            <a:fld id="{69214ABD-1688-004B-A8D3-5E456C9DE1D5}" type="slidenum">
              <a:rPr lang="en-GB" altLang="en-US" smtClean="0"/>
              <a:pPr/>
              <a:t>19</a:t>
            </a:fld>
            <a:endParaRPr lang="en-GB" altLang="en-US"/>
          </a:p>
        </p:txBody>
      </p:sp>
      <p:sp>
        <p:nvSpPr>
          <p:cNvPr id="4" name="TextBox 3"/>
          <p:cNvSpPr txBox="1"/>
          <p:nvPr/>
        </p:nvSpPr>
        <p:spPr>
          <a:xfrm>
            <a:off x="1229308" y="766265"/>
            <a:ext cx="7696593" cy="682495"/>
          </a:xfrm>
          <a:prstGeom prst="rect">
            <a:avLst/>
          </a:prstGeom>
          <a:noFill/>
        </p:spPr>
        <p:txBody>
          <a:bodyPr wrap="square" rtlCol="0">
            <a:spAutoFit/>
          </a:bodyPr>
          <a:lstStyle/>
          <a:p>
            <a:r>
              <a:rPr lang="en-GB" sz="4408" dirty="0">
                <a:solidFill>
                  <a:schemeClr val="tx1"/>
                </a:solidFill>
              </a:rPr>
              <a:t>Tool 2.5a Sample Work Plan</a:t>
            </a:r>
          </a:p>
        </p:txBody>
      </p:sp>
    </p:spTree>
    <p:extLst>
      <p:ext uri="{BB962C8B-B14F-4D97-AF65-F5344CB8AC3E}">
        <p14:creationId xmlns:p14="http://schemas.microsoft.com/office/powerpoint/2010/main" val="3893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objekt pre obsah 8">
            <a:extLst>
              <a:ext uri="{FF2B5EF4-FFF2-40B4-BE49-F238E27FC236}">
                <a16:creationId xmlns:a16="http://schemas.microsoft.com/office/drawing/2014/main" id="{A0705B27-1DBE-FF12-E7CB-38F873AAF1EE}"/>
              </a:ext>
            </a:extLst>
          </p:cNvPr>
          <p:cNvSpPr>
            <a:spLocks noGrp="1"/>
          </p:cNvSpPr>
          <p:nvPr>
            <p:ph idx="1"/>
          </p:nvPr>
        </p:nvSpPr>
        <p:spPr>
          <a:xfrm>
            <a:off x="856448" y="756287"/>
            <a:ext cx="8211829" cy="4964575"/>
          </a:xfrm>
        </p:spPr>
        <p:txBody>
          <a:bodyPr>
            <a:normAutofit fontScale="92500" lnSpcReduction="20000"/>
          </a:bodyPr>
          <a:lstStyle/>
          <a:p>
            <a:r>
              <a:rPr lang="sk-SK" dirty="0"/>
              <a:t>Vývoj a aktualizácia vysokokvalitných praktických usmernení si vyžaduje značné zdroje. </a:t>
            </a:r>
          </a:p>
          <a:p>
            <a:r>
              <a:rPr lang="sk-SK" dirty="0"/>
              <a:t>Väčšina organizácií je pod tlakom, aby vytvorili viac smerníc v kratšom čase s čoraz obmedzenejšími zdrojmi. </a:t>
            </a:r>
          </a:p>
          <a:p>
            <a:r>
              <a:rPr lang="sk-SK" dirty="0"/>
              <a:t>Zatiaľ čo kľúčové metódy na tvorbu smerníc sa v priebehu rokov zblížili, veľké množstvo organizácií na celom svete vypracovalo usmernenia na rovnakú tému. </a:t>
            </a:r>
          </a:p>
          <a:p>
            <a:r>
              <a:rPr lang="sk-SK" dirty="0"/>
              <a:t>Aby sa využili výhody existujúcich usmernení a znížilo sa duplicitné úsilie, ako možnosť pre vypracovanie usmernení bola navrhnutá úprava usmernení. </a:t>
            </a:r>
          </a:p>
          <a:p>
            <a:r>
              <a:rPr lang="sk-SK" dirty="0"/>
              <a:t>Kultúrne a organizačné rozdiely medzi krajinami </a:t>
            </a:r>
            <a:r>
              <a:rPr lang="sk-SK" dirty="0" err="1"/>
              <a:t>av</a:t>
            </a:r>
            <a:r>
              <a:rPr lang="sk-SK" dirty="0"/>
              <a:t> rámci nich však môžu viesť k legitímnym odchýlkam v odporúčaniach, aj keď je základňa dôkazov rovnaká. To znamená, že usmernenia vytvorené v jednom prostredí nemusia byť nevyhnutne vhodné pre iné prostredie bez starostlivého zváženia a/alebo </a:t>
            </a:r>
            <a:r>
              <a:rPr lang="sk-SK" dirty="0" err="1"/>
              <a:t>kontextualizácie</a:t>
            </a:r>
            <a:r>
              <a:rPr lang="sk-SK" dirty="0"/>
              <a:t>. </a:t>
            </a:r>
          </a:p>
        </p:txBody>
      </p:sp>
      <p:sp>
        <p:nvSpPr>
          <p:cNvPr id="8" name="Nadpis 7">
            <a:extLst>
              <a:ext uri="{FF2B5EF4-FFF2-40B4-BE49-F238E27FC236}">
                <a16:creationId xmlns:a16="http://schemas.microsoft.com/office/drawing/2014/main" id="{DBE61C94-E8ED-41C7-5913-10A30FF3D867}"/>
              </a:ext>
            </a:extLst>
          </p:cNvPr>
          <p:cNvSpPr>
            <a:spLocks noGrp="1"/>
          </p:cNvSpPr>
          <p:nvPr>
            <p:ph type="title"/>
          </p:nvPr>
        </p:nvSpPr>
        <p:spPr/>
        <p:txBody>
          <a:bodyPr/>
          <a:lstStyle/>
          <a:p>
            <a:r>
              <a:rPr lang="sk-SK" dirty="0"/>
              <a:t>Východiská</a:t>
            </a:r>
          </a:p>
        </p:txBody>
      </p:sp>
      <p:sp>
        <p:nvSpPr>
          <p:cNvPr id="4" name="Zástupný objekt pre dátum 3">
            <a:extLst>
              <a:ext uri="{FF2B5EF4-FFF2-40B4-BE49-F238E27FC236}">
                <a16:creationId xmlns:a16="http://schemas.microsoft.com/office/drawing/2014/main" id="{69E98996-8866-94E5-A8AB-3A111E87BCD0}"/>
              </a:ext>
            </a:extLst>
          </p:cNvPr>
          <p:cNvSpPr>
            <a:spLocks noGrp="1"/>
          </p:cNvSpPr>
          <p:nvPr>
            <p:ph type="dt" sz="half" idx="10"/>
          </p:nvPr>
        </p:nvSpPr>
        <p:spPr/>
        <p:txBody>
          <a:bodyPr/>
          <a:lstStyle/>
          <a:p>
            <a:fld id="{D4FBE24A-9F23-5A4A-897F-19D441E947D4}" type="datetime1">
              <a:rPr lang="sk-SK" smtClean="0"/>
              <a:t>25.4.22</a:t>
            </a:fld>
            <a:endParaRPr lang="en-GB"/>
          </a:p>
        </p:txBody>
      </p:sp>
      <p:sp>
        <p:nvSpPr>
          <p:cNvPr id="5" name="Zástupný objekt pre číslo snímky 4">
            <a:extLst>
              <a:ext uri="{FF2B5EF4-FFF2-40B4-BE49-F238E27FC236}">
                <a16:creationId xmlns:a16="http://schemas.microsoft.com/office/drawing/2014/main" id="{B99CAB57-7C0D-4E3F-386F-B89064504560}"/>
              </a:ext>
            </a:extLst>
          </p:cNvPr>
          <p:cNvSpPr>
            <a:spLocks noGrp="1"/>
          </p:cNvSpPr>
          <p:nvPr>
            <p:ph type="sldNum" sz="quarter" idx="11"/>
          </p:nvPr>
        </p:nvSpPr>
        <p:spPr/>
        <p:txBody>
          <a:bodyPr/>
          <a:lstStyle/>
          <a:p>
            <a:fld id="{FA6E8336-881F-4F52-AF42-3EE20DD441E2}" type="slidenum">
              <a:rPr lang="en-GB" smtClean="0"/>
              <a:pPr/>
              <a:t>2</a:t>
            </a:fld>
            <a:endParaRPr lang="en-GB"/>
          </a:p>
        </p:txBody>
      </p:sp>
      <p:sp>
        <p:nvSpPr>
          <p:cNvPr id="6" name="Zástupný objekt pre pätu 5">
            <a:extLst>
              <a:ext uri="{FF2B5EF4-FFF2-40B4-BE49-F238E27FC236}">
                <a16:creationId xmlns:a16="http://schemas.microsoft.com/office/drawing/2014/main" id="{1269F1AF-F45A-7DA1-A9FA-98E082066122}"/>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941483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Title 3"/>
          <p:cNvSpPr>
            <a:spLocks noGrp="1"/>
          </p:cNvSpPr>
          <p:nvPr>
            <p:ph type="title"/>
          </p:nvPr>
        </p:nvSpPr>
        <p:spPr/>
        <p:txBody>
          <a:bodyPr/>
          <a:lstStyle/>
          <a:p>
            <a:pPr eaLnBrk="1" hangingPunct="1"/>
            <a:r>
              <a:rPr lang="en-US" altLang="en-US" dirty="0"/>
              <a:t>STEP 3: Search and Screen</a:t>
            </a:r>
            <a:br>
              <a:rPr lang="en-US" altLang="en-US" sz="3085" b="1" dirty="0"/>
            </a:br>
            <a:r>
              <a:rPr lang="en-US" altLang="en-US" sz="1763" dirty="0"/>
              <a:t>Guide pp. 37-41</a:t>
            </a:r>
          </a:p>
        </p:txBody>
      </p:sp>
      <p:sp>
        <p:nvSpPr>
          <p:cNvPr id="38915" name="Content Placeholder 4"/>
          <p:cNvSpPr>
            <a:spLocks noGrp="1"/>
          </p:cNvSpPr>
          <p:nvPr>
            <p:ph idx="1"/>
          </p:nvPr>
        </p:nvSpPr>
        <p:spPr>
          <a:xfrm>
            <a:off x="1038161" y="1147231"/>
            <a:ext cx="8480518" cy="2686897"/>
          </a:xfrm>
        </p:spPr>
        <p:txBody>
          <a:bodyPr/>
          <a:lstStyle/>
          <a:p>
            <a:pPr eaLnBrk="1" hangingPunct="1">
              <a:spcBef>
                <a:spcPct val="0"/>
              </a:spcBef>
              <a:buFont typeface="Wingdings" charset="2"/>
              <a:buNone/>
            </a:pPr>
            <a:r>
              <a:rPr lang="en-US" altLang="en-US" sz="2204" dirty="0"/>
              <a:t>3.1 Search existing guidelines,  systematic reviews, and new or</a:t>
            </a:r>
          </a:p>
          <a:p>
            <a:pPr eaLnBrk="1" hangingPunct="1">
              <a:spcBef>
                <a:spcPct val="0"/>
              </a:spcBef>
              <a:buFont typeface="Wingdings" charset="2"/>
              <a:buNone/>
            </a:pPr>
            <a:r>
              <a:rPr lang="en-US" altLang="en-US" sz="2204" dirty="0"/>
              <a:t>      emerging areas  of evidence; confirm if guideline is </a:t>
            </a:r>
            <a:r>
              <a:rPr lang="en-US" altLang="en-US" sz="2204" i="1" dirty="0"/>
              <a:t>de novo</a:t>
            </a:r>
            <a:r>
              <a:rPr lang="en-US" altLang="en-US" sz="2204" dirty="0"/>
              <a:t>, </a:t>
            </a:r>
          </a:p>
          <a:p>
            <a:pPr eaLnBrk="1" hangingPunct="1">
              <a:spcBef>
                <a:spcPct val="0"/>
              </a:spcBef>
              <a:buFont typeface="Wingdings" charset="2"/>
              <a:buNone/>
            </a:pPr>
            <a:r>
              <a:rPr lang="en-US" altLang="en-US" sz="2204" dirty="0"/>
              <a:t>      adaptation or mixed initiative.  </a:t>
            </a:r>
          </a:p>
          <a:p>
            <a:pPr eaLnBrk="1" hangingPunct="1">
              <a:buFont typeface="Wingdings" charset="2"/>
              <a:buNone/>
            </a:pPr>
            <a:endParaRPr lang="en-US" altLang="en-US" sz="2204" dirty="0"/>
          </a:p>
          <a:p>
            <a:pPr eaLnBrk="1" hangingPunct="1">
              <a:spcBef>
                <a:spcPct val="0"/>
              </a:spcBef>
              <a:buFont typeface="Wingdings" charset="2"/>
              <a:buNone/>
            </a:pPr>
            <a:r>
              <a:rPr lang="en-US" altLang="en-US" sz="2204" dirty="0"/>
              <a:t>3.2 Screen search results to develop short list for full appraisal; </a:t>
            </a:r>
          </a:p>
          <a:p>
            <a:pPr eaLnBrk="1" hangingPunct="1">
              <a:spcBef>
                <a:spcPct val="0"/>
              </a:spcBef>
              <a:buFont typeface="Wingdings" charset="2"/>
              <a:buNone/>
            </a:pPr>
            <a:r>
              <a:rPr lang="en-US" altLang="en-US" sz="2204" dirty="0"/>
              <a:t>      document selection. </a:t>
            </a:r>
          </a:p>
        </p:txBody>
      </p:sp>
      <p:sp>
        <p:nvSpPr>
          <p:cNvPr id="2" name="Date Placeholder 1"/>
          <p:cNvSpPr>
            <a:spLocks noGrp="1"/>
          </p:cNvSpPr>
          <p:nvPr>
            <p:ph type="dt" sz="half" idx="10"/>
          </p:nvPr>
        </p:nvSpPr>
        <p:spPr/>
        <p:txBody>
          <a:bodyPr/>
          <a:lstStyle/>
          <a:p>
            <a:pPr>
              <a:defRPr/>
            </a:pPr>
            <a:fld id="{6DD3F7C2-F01D-EE41-81B1-4EB7B2A0908E}"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20</a:t>
            </a:fld>
            <a:endParaRPr lang="en-GB" altLang="en-US"/>
          </a:p>
        </p:txBody>
      </p:sp>
    </p:spTree>
    <p:extLst>
      <p:ext uri="{BB962C8B-B14F-4D97-AF65-F5344CB8AC3E}">
        <p14:creationId xmlns:p14="http://schemas.microsoft.com/office/powerpoint/2010/main" val="62626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Title 3"/>
          <p:cNvSpPr>
            <a:spLocks noGrp="1"/>
          </p:cNvSpPr>
          <p:nvPr>
            <p:ph type="title"/>
          </p:nvPr>
        </p:nvSpPr>
        <p:spPr/>
        <p:txBody>
          <a:bodyPr/>
          <a:lstStyle/>
          <a:p>
            <a:pPr eaLnBrk="1" hangingPunct="1"/>
            <a:r>
              <a:rPr lang="en-US" altLang="en-US" dirty="0"/>
              <a:t>STEP 3: Search and Screen</a:t>
            </a:r>
          </a:p>
        </p:txBody>
      </p:sp>
      <p:sp>
        <p:nvSpPr>
          <p:cNvPr id="39939" name="Content Placeholder 4"/>
          <p:cNvSpPr>
            <a:spLocks noGrp="1"/>
          </p:cNvSpPr>
          <p:nvPr>
            <p:ph idx="1"/>
          </p:nvPr>
        </p:nvSpPr>
        <p:spPr>
          <a:xfrm>
            <a:off x="923620" y="1600471"/>
            <a:ext cx="8228621" cy="2686897"/>
          </a:xfrm>
        </p:spPr>
        <p:txBody>
          <a:bodyPr>
            <a:normAutofit/>
          </a:bodyPr>
          <a:lstStyle/>
          <a:p>
            <a:pPr>
              <a:spcBef>
                <a:spcPct val="0"/>
              </a:spcBef>
            </a:pPr>
            <a:r>
              <a:rPr lang="en-US" altLang="en-US" sz="2204" dirty="0"/>
              <a:t>Designing and executing the search - engaging services of a health science librarian or information specialist </a:t>
            </a:r>
          </a:p>
          <a:p>
            <a:pPr>
              <a:spcBef>
                <a:spcPct val="0"/>
              </a:spcBef>
            </a:pPr>
            <a:endParaRPr lang="en-US" altLang="en-US" sz="2204" dirty="0"/>
          </a:p>
          <a:p>
            <a:pPr>
              <a:spcBef>
                <a:spcPct val="0"/>
              </a:spcBef>
            </a:pPr>
            <a:r>
              <a:rPr lang="en-US" altLang="en-US" sz="2204" dirty="0"/>
              <a:t>Managing citations: Developing a screening protocol and documenting selection decisions</a:t>
            </a:r>
          </a:p>
          <a:p>
            <a:pPr>
              <a:spcBef>
                <a:spcPct val="0"/>
              </a:spcBef>
            </a:pPr>
            <a:endParaRPr lang="en-US" altLang="en-US" sz="2204" dirty="0"/>
          </a:p>
          <a:p>
            <a:pPr lvl="1">
              <a:spcBef>
                <a:spcPct val="0"/>
              </a:spcBef>
            </a:pPr>
            <a:r>
              <a:rPr lang="en-US" altLang="en-US" sz="1983" dirty="0"/>
              <a:t>Library Science Supplement and Toolkit resources</a:t>
            </a:r>
          </a:p>
        </p:txBody>
      </p:sp>
      <p:sp>
        <p:nvSpPr>
          <p:cNvPr id="2" name="Date Placeholder 1"/>
          <p:cNvSpPr>
            <a:spLocks noGrp="1"/>
          </p:cNvSpPr>
          <p:nvPr>
            <p:ph type="dt" sz="half" idx="10"/>
          </p:nvPr>
        </p:nvSpPr>
        <p:spPr/>
        <p:txBody>
          <a:bodyPr/>
          <a:lstStyle/>
          <a:p>
            <a:pPr>
              <a:defRPr/>
            </a:pPr>
            <a:fld id="{B856702F-39B3-014F-A376-7C55D5279C1D}"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21</a:t>
            </a:fld>
            <a:endParaRPr lang="en-GB" altLang="en-US"/>
          </a:p>
        </p:txBody>
      </p:sp>
    </p:spTree>
    <p:extLst>
      <p:ext uri="{BB962C8B-B14F-4D97-AF65-F5344CB8AC3E}">
        <p14:creationId xmlns:p14="http://schemas.microsoft.com/office/powerpoint/2010/main" val="2077720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dirty="0"/>
              <a:t>Designing the search:</a:t>
            </a:r>
            <a:br>
              <a:rPr lang="en-US" dirty="0"/>
            </a:br>
            <a:r>
              <a:rPr lang="en-US" sz="2645" dirty="0">
                <a:latin typeface="+mn-lt"/>
              </a:rPr>
              <a:t>Choosing inclusion/exclusion criteria</a:t>
            </a:r>
          </a:p>
        </p:txBody>
      </p:sp>
      <p:sp>
        <p:nvSpPr>
          <p:cNvPr id="40963" name="Rectangle 3"/>
          <p:cNvSpPr>
            <a:spLocks noGrp="1" noChangeArrowheads="1"/>
          </p:cNvSpPr>
          <p:nvPr>
            <p:ph idx="1"/>
          </p:nvPr>
        </p:nvSpPr>
        <p:spPr>
          <a:xfrm>
            <a:off x="1023322" y="601884"/>
            <a:ext cx="8480518" cy="3741677"/>
          </a:xfrm>
        </p:spPr>
        <p:txBody>
          <a:bodyPr>
            <a:normAutofit fontScale="92500" lnSpcReduction="10000"/>
          </a:bodyPr>
          <a:lstStyle/>
          <a:p>
            <a:pPr>
              <a:spcBef>
                <a:spcPct val="0"/>
              </a:spcBef>
              <a:buClr>
                <a:schemeClr val="tx2"/>
              </a:buClr>
              <a:buSzPct val="100000"/>
            </a:pPr>
            <a:r>
              <a:rPr lang="en-US" altLang="en-US" sz="2204" dirty="0"/>
              <a:t>Selecting only evidence-based </a:t>
            </a:r>
            <a:r>
              <a:rPr lang="en-US" altLang="en-US" sz="2204" b="1" dirty="0"/>
              <a:t>guidelines</a:t>
            </a:r>
            <a:r>
              <a:rPr lang="en-US" altLang="en-US" sz="2204" dirty="0"/>
              <a:t> (guideline must include a report on systematic literature searches and explicit links between individual recommendations and their supporting evidence)</a:t>
            </a:r>
          </a:p>
          <a:p>
            <a:pPr>
              <a:lnSpc>
                <a:spcPts val="2204"/>
              </a:lnSpc>
              <a:buClr>
                <a:schemeClr val="tx2"/>
              </a:buClr>
              <a:buSzPct val="80000"/>
              <a:defRPr/>
            </a:pPr>
            <a:r>
              <a:rPr lang="en-US" sz="2204" dirty="0">
                <a:solidFill>
                  <a:schemeClr val="tx2"/>
                </a:solidFill>
              </a:rPr>
              <a:t>Selecting only national and/or international guidelines; selecting guidelines written in a particular language (Fr/</a:t>
            </a:r>
            <a:r>
              <a:rPr lang="en-US" sz="2204" dirty="0" err="1">
                <a:solidFill>
                  <a:schemeClr val="tx2"/>
                </a:solidFill>
              </a:rPr>
              <a:t>Eng</a:t>
            </a:r>
            <a:r>
              <a:rPr lang="en-US" sz="2204" dirty="0">
                <a:solidFill>
                  <a:schemeClr val="tx2"/>
                </a:solidFill>
              </a:rPr>
              <a:t>?)</a:t>
            </a:r>
          </a:p>
          <a:p>
            <a:pPr>
              <a:buClr>
                <a:schemeClr val="tx2"/>
              </a:buClr>
              <a:buSzPct val="80000"/>
              <a:defRPr/>
            </a:pPr>
            <a:r>
              <a:rPr lang="en-US" sz="2204" dirty="0">
                <a:solidFill>
                  <a:schemeClr val="tx2"/>
                </a:solidFill>
              </a:rPr>
              <a:t>Specifying a range of dates for publication; selecting only those  published since an important review was published;</a:t>
            </a:r>
          </a:p>
          <a:p>
            <a:pPr>
              <a:buClr>
                <a:schemeClr val="tx2"/>
              </a:buClr>
              <a:buSzPct val="100000"/>
              <a:defRPr/>
            </a:pPr>
            <a:r>
              <a:rPr lang="en-US" sz="2204" dirty="0">
                <a:solidFill>
                  <a:schemeClr val="tx2"/>
                </a:solidFill>
              </a:rPr>
              <a:t>Selecting peer reviewed publications only; excluding guidelines written by a single author not on behalf of an organization – ideally has multidisciplinary input;</a:t>
            </a:r>
          </a:p>
          <a:p>
            <a:pPr>
              <a:buClr>
                <a:schemeClr val="tx2"/>
              </a:buClr>
              <a:buSzPct val="80000"/>
              <a:defRPr/>
            </a:pPr>
            <a:r>
              <a:rPr lang="en-US" sz="2204" dirty="0">
                <a:solidFill>
                  <a:schemeClr val="tx2"/>
                </a:solidFill>
              </a:rPr>
              <a:t>Excluding guidelines published without references – panel must have access to the evidence</a:t>
            </a:r>
          </a:p>
        </p:txBody>
      </p:sp>
      <p:sp>
        <p:nvSpPr>
          <p:cNvPr id="2" name="Date Placeholder 1"/>
          <p:cNvSpPr>
            <a:spLocks noGrp="1"/>
          </p:cNvSpPr>
          <p:nvPr>
            <p:ph type="dt" sz="half" idx="10"/>
          </p:nvPr>
        </p:nvSpPr>
        <p:spPr/>
        <p:txBody>
          <a:bodyPr/>
          <a:lstStyle/>
          <a:p>
            <a:pPr>
              <a:defRPr/>
            </a:pPr>
            <a:fld id="{7766C5C4-4BA9-8045-ABBF-434372107D03}"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22</a:t>
            </a:fld>
            <a:endParaRPr lang="en-GB" altLang="en-US"/>
          </a:p>
        </p:txBody>
      </p:sp>
    </p:spTree>
    <p:extLst>
      <p:ext uri="{BB962C8B-B14F-4D97-AF65-F5344CB8AC3E}">
        <p14:creationId xmlns:p14="http://schemas.microsoft.com/office/powerpoint/2010/main" val="1321180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lstStyle/>
          <a:p>
            <a:pPr eaLnBrk="1" hangingPunct="1"/>
            <a:r>
              <a:rPr lang="en-US" altLang="en-US" dirty="0"/>
              <a:t>STEP 4: Assess and Select</a:t>
            </a:r>
            <a:br>
              <a:rPr lang="en-US" altLang="en-US" sz="3085" b="1" dirty="0"/>
            </a:br>
            <a:r>
              <a:rPr lang="en-US" altLang="en-US" sz="1763" dirty="0"/>
              <a:t>Guide pp. 42-54</a:t>
            </a:r>
          </a:p>
        </p:txBody>
      </p:sp>
      <p:sp>
        <p:nvSpPr>
          <p:cNvPr id="41987" name="Content Placeholder 4"/>
          <p:cNvSpPr>
            <a:spLocks noGrp="1"/>
          </p:cNvSpPr>
          <p:nvPr>
            <p:ph idx="1"/>
          </p:nvPr>
        </p:nvSpPr>
        <p:spPr>
          <a:xfrm>
            <a:off x="1158107" y="686660"/>
            <a:ext cx="8480518" cy="3821023"/>
          </a:xfrm>
        </p:spPr>
        <p:txBody>
          <a:bodyPr>
            <a:noAutofit/>
          </a:bodyPr>
          <a:lstStyle/>
          <a:p>
            <a:pPr eaLnBrk="1" hangingPunct="1">
              <a:spcBef>
                <a:spcPct val="0"/>
              </a:spcBef>
              <a:buFont typeface="Wingdings" charset="2"/>
              <a:buNone/>
            </a:pPr>
            <a:r>
              <a:rPr lang="en-US" altLang="en-US" dirty="0"/>
              <a:t>4.1 Assess shortlisted guidelines (recommendations and supporting evidence) in detail for: quality (e.g. AGREE), currency, content, coherence between evidence and recommendations, and applicability and acceptability to local context. </a:t>
            </a:r>
          </a:p>
          <a:p>
            <a:pPr eaLnBrk="1" hangingPunct="1">
              <a:spcBef>
                <a:spcPct val="0"/>
              </a:spcBef>
              <a:buFont typeface="Wingdings" charset="2"/>
              <a:buNone/>
            </a:pPr>
            <a:r>
              <a:rPr lang="en-US" altLang="en-US" dirty="0"/>
              <a:t> </a:t>
            </a:r>
          </a:p>
          <a:p>
            <a:pPr eaLnBrk="1" hangingPunct="1">
              <a:spcBef>
                <a:spcPct val="0"/>
              </a:spcBef>
              <a:buFont typeface="Wingdings" charset="2"/>
              <a:buNone/>
            </a:pPr>
            <a:r>
              <a:rPr lang="en-US" altLang="en-US" dirty="0"/>
              <a:t>4.2 Decision and Selection: review all assessments and achieve consensus with respect to Selecting, Rejecting or Modifying specific recommendations</a:t>
            </a:r>
          </a:p>
        </p:txBody>
      </p:sp>
      <p:sp>
        <p:nvSpPr>
          <p:cNvPr id="2" name="Date Placeholder 1"/>
          <p:cNvSpPr>
            <a:spLocks noGrp="1"/>
          </p:cNvSpPr>
          <p:nvPr>
            <p:ph type="dt" sz="half" idx="10"/>
          </p:nvPr>
        </p:nvSpPr>
        <p:spPr/>
        <p:txBody>
          <a:bodyPr/>
          <a:lstStyle/>
          <a:p>
            <a:pPr>
              <a:defRPr/>
            </a:pPr>
            <a:fld id="{D88FE6BE-A8F5-E449-B4DC-2E9838D568BF}"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23</a:t>
            </a:fld>
            <a:endParaRPr lang="en-GB" altLang="en-US"/>
          </a:p>
        </p:txBody>
      </p:sp>
    </p:spTree>
    <p:extLst>
      <p:ext uri="{BB962C8B-B14F-4D97-AF65-F5344CB8AC3E}">
        <p14:creationId xmlns:p14="http://schemas.microsoft.com/office/powerpoint/2010/main" val="1234331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Title 3"/>
          <p:cNvSpPr>
            <a:spLocks noGrp="1"/>
          </p:cNvSpPr>
          <p:nvPr>
            <p:ph type="title"/>
          </p:nvPr>
        </p:nvSpPr>
        <p:spPr/>
        <p:txBody>
          <a:bodyPr/>
          <a:lstStyle/>
          <a:p>
            <a:pPr eaLnBrk="1" hangingPunct="1"/>
            <a:r>
              <a:rPr lang="en-US" altLang="en-US" dirty="0"/>
              <a:t>STEP 4: Assess and Select</a:t>
            </a:r>
          </a:p>
        </p:txBody>
      </p:sp>
      <p:sp>
        <p:nvSpPr>
          <p:cNvPr id="24579" name="Content Placeholder 4"/>
          <p:cNvSpPr>
            <a:spLocks noGrp="1"/>
          </p:cNvSpPr>
          <p:nvPr>
            <p:ph idx="1"/>
          </p:nvPr>
        </p:nvSpPr>
        <p:spPr>
          <a:xfrm>
            <a:off x="1062148" y="649106"/>
            <a:ext cx="8312587" cy="4094331"/>
          </a:xfrm>
        </p:spPr>
        <p:txBody>
          <a:bodyPr>
            <a:normAutofit lnSpcReduction="10000"/>
          </a:bodyPr>
          <a:lstStyle/>
          <a:p>
            <a:pPr>
              <a:spcBef>
                <a:spcPct val="0"/>
              </a:spcBef>
              <a:buClrTx/>
              <a:buSzPct val="100000"/>
              <a:defRPr/>
            </a:pPr>
            <a:r>
              <a:rPr lang="en-US" dirty="0"/>
              <a:t>Assessing </a:t>
            </a:r>
            <a:r>
              <a:rPr lang="en-US" b="1" dirty="0"/>
              <a:t>Quality</a:t>
            </a:r>
            <a:r>
              <a:rPr lang="en-US" dirty="0"/>
              <a:t> of guidelines</a:t>
            </a:r>
          </a:p>
          <a:p>
            <a:pPr lvl="1">
              <a:spcBef>
                <a:spcPct val="0"/>
              </a:spcBef>
              <a:buClrTx/>
              <a:buSzPct val="100000"/>
              <a:defRPr/>
            </a:pPr>
            <a:r>
              <a:rPr lang="en-US" dirty="0"/>
              <a:t>Using the AGREE instrument</a:t>
            </a:r>
          </a:p>
          <a:p>
            <a:pPr lvl="1">
              <a:spcBef>
                <a:spcPct val="0"/>
              </a:spcBef>
              <a:buClrTx/>
              <a:defRPr/>
            </a:pPr>
            <a:r>
              <a:rPr lang="en-US" dirty="0"/>
              <a:t>Summarizing and displaying AGREE scores</a:t>
            </a:r>
          </a:p>
          <a:p>
            <a:pPr lvl="1">
              <a:spcBef>
                <a:spcPct val="0"/>
              </a:spcBef>
              <a:buClrTx/>
              <a:buSzPct val="100000"/>
              <a:defRPr/>
            </a:pPr>
            <a:r>
              <a:rPr lang="en-US" dirty="0"/>
              <a:t>Assessing Quality of Systematic Reviews</a:t>
            </a:r>
          </a:p>
          <a:p>
            <a:pPr>
              <a:spcBef>
                <a:spcPct val="0"/>
              </a:spcBef>
              <a:buClrTx/>
              <a:buSzPct val="100000"/>
              <a:defRPr/>
            </a:pPr>
            <a:r>
              <a:rPr lang="en-US" dirty="0"/>
              <a:t>Assessing guideline </a:t>
            </a:r>
            <a:r>
              <a:rPr lang="en-US" b="1" dirty="0"/>
              <a:t>Currency</a:t>
            </a:r>
          </a:p>
          <a:p>
            <a:pPr>
              <a:spcBef>
                <a:spcPct val="0"/>
              </a:spcBef>
              <a:buClrTx/>
              <a:buSzPct val="100000"/>
              <a:defRPr/>
            </a:pPr>
            <a:r>
              <a:rPr lang="en-US" dirty="0"/>
              <a:t>Assessing guideline </a:t>
            </a:r>
            <a:r>
              <a:rPr lang="en-US" b="1" dirty="0"/>
              <a:t>Content</a:t>
            </a:r>
          </a:p>
          <a:p>
            <a:pPr lvl="1">
              <a:spcBef>
                <a:spcPct val="0"/>
              </a:spcBef>
              <a:buClrTx/>
              <a:defRPr/>
            </a:pPr>
            <a:r>
              <a:rPr lang="en-US" dirty="0"/>
              <a:t>Preparing the ‘Recommendations Matrix’</a:t>
            </a:r>
          </a:p>
          <a:p>
            <a:pPr lvl="1">
              <a:spcBef>
                <a:spcPct val="0"/>
              </a:spcBef>
              <a:buClrTx/>
              <a:defRPr/>
            </a:pPr>
            <a:r>
              <a:rPr lang="en-US" dirty="0"/>
              <a:t>The evidence: type and level; classification systems</a:t>
            </a:r>
          </a:p>
          <a:p>
            <a:pPr lvl="1">
              <a:spcBef>
                <a:spcPct val="0"/>
              </a:spcBef>
              <a:buClrTx/>
              <a:defRPr/>
            </a:pPr>
            <a:r>
              <a:rPr lang="en-US" dirty="0"/>
              <a:t>Critical appraisal (interpretation and Consistency of evidence)</a:t>
            </a:r>
          </a:p>
          <a:p>
            <a:pPr>
              <a:spcBef>
                <a:spcPct val="0"/>
              </a:spcBef>
              <a:buClrTx/>
              <a:buSzPct val="100000"/>
              <a:defRPr/>
            </a:pPr>
            <a:r>
              <a:rPr lang="en-US" dirty="0"/>
              <a:t>Assessing </a:t>
            </a:r>
            <a:r>
              <a:rPr lang="en-US" b="1" dirty="0"/>
              <a:t>Acceptability</a:t>
            </a:r>
            <a:r>
              <a:rPr lang="en-US" dirty="0"/>
              <a:t> and </a:t>
            </a:r>
            <a:r>
              <a:rPr lang="en-US" b="1" dirty="0"/>
              <a:t>Applicability</a:t>
            </a:r>
          </a:p>
          <a:p>
            <a:pPr>
              <a:buClr>
                <a:schemeClr val="tx2"/>
              </a:buClr>
              <a:buSzPct val="100000"/>
              <a:defRPr/>
            </a:pPr>
            <a:r>
              <a:rPr lang="en-US" dirty="0"/>
              <a:t>Making Decision to </a:t>
            </a:r>
            <a:r>
              <a:rPr lang="en-US" b="1" dirty="0"/>
              <a:t>Accept, Reject </a:t>
            </a:r>
            <a:r>
              <a:rPr lang="en-US" dirty="0"/>
              <a:t>or </a:t>
            </a:r>
            <a:r>
              <a:rPr lang="en-US" b="1" dirty="0"/>
              <a:t>Modify</a:t>
            </a:r>
          </a:p>
          <a:p>
            <a:pPr lvl="1">
              <a:defRPr/>
            </a:pPr>
            <a:r>
              <a:rPr lang="en-US" dirty="0"/>
              <a:t>    Achieving and documenting consens</a:t>
            </a:r>
            <a:r>
              <a:rPr lang="en-US" sz="1983" dirty="0">
                <a:solidFill>
                  <a:srgbClr val="002060"/>
                </a:solidFill>
              </a:rPr>
              <a:t>us</a:t>
            </a:r>
            <a:endParaRPr lang="en-US" sz="2204" dirty="0">
              <a:solidFill>
                <a:srgbClr val="002060"/>
              </a:solidFill>
            </a:endParaRPr>
          </a:p>
        </p:txBody>
      </p:sp>
      <p:sp>
        <p:nvSpPr>
          <p:cNvPr id="2" name="Date Placeholder 1"/>
          <p:cNvSpPr>
            <a:spLocks noGrp="1"/>
          </p:cNvSpPr>
          <p:nvPr>
            <p:ph type="dt" sz="half" idx="10"/>
          </p:nvPr>
        </p:nvSpPr>
        <p:spPr/>
        <p:txBody>
          <a:bodyPr/>
          <a:lstStyle/>
          <a:p>
            <a:pPr>
              <a:defRPr/>
            </a:pPr>
            <a:fld id="{52C825BE-C44E-2C47-8D0A-3F218C441A00}"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24</a:t>
            </a:fld>
            <a:endParaRPr lang="en-GB" altLang="en-US"/>
          </a:p>
        </p:txBody>
      </p:sp>
    </p:spTree>
    <p:extLst>
      <p:ext uri="{BB962C8B-B14F-4D97-AF65-F5344CB8AC3E}">
        <p14:creationId xmlns:p14="http://schemas.microsoft.com/office/powerpoint/2010/main" val="1266464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AGREE Tools</a:t>
            </a:r>
          </a:p>
        </p:txBody>
      </p:sp>
      <p:sp>
        <p:nvSpPr>
          <p:cNvPr id="3" name="Content Placeholder 2"/>
          <p:cNvSpPr>
            <a:spLocks noGrp="1"/>
          </p:cNvSpPr>
          <p:nvPr>
            <p:ph idx="1"/>
          </p:nvPr>
        </p:nvSpPr>
        <p:spPr/>
        <p:txBody>
          <a:bodyPr/>
          <a:lstStyle/>
          <a:p>
            <a:r>
              <a:rPr lang="en-GB" dirty="0"/>
              <a:t>4 (7) point Likert Scale</a:t>
            </a:r>
          </a:p>
          <a:p>
            <a:r>
              <a:rPr lang="en-GB" dirty="0"/>
              <a:t>Overall Assessment</a:t>
            </a:r>
          </a:p>
          <a:p>
            <a:r>
              <a:rPr lang="en-GB" dirty="0"/>
              <a:t>User Guide and Manual</a:t>
            </a:r>
          </a:p>
          <a:p>
            <a:r>
              <a:rPr lang="en-GB" dirty="0"/>
              <a:t>Web Based Application http://</a:t>
            </a:r>
            <a:r>
              <a:rPr lang="en-GB" dirty="0" err="1"/>
              <a:t>www.agreetrust.org</a:t>
            </a:r>
            <a:r>
              <a:rPr lang="en-GB" dirty="0"/>
              <a:t>/my-agree/</a:t>
            </a:r>
          </a:p>
        </p:txBody>
      </p:sp>
      <p:sp>
        <p:nvSpPr>
          <p:cNvPr id="4" name="Date Placeholder 3"/>
          <p:cNvSpPr>
            <a:spLocks noGrp="1"/>
          </p:cNvSpPr>
          <p:nvPr>
            <p:ph type="dt" sz="half" idx="10"/>
          </p:nvPr>
        </p:nvSpPr>
        <p:spPr/>
        <p:txBody>
          <a:bodyPr/>
          <a:lstStyle/>
          <a:p>
            <a:pPr>
              <a:defRPr/>
            </a:pPr>
            <a:fld id="{93418B5D-58EE-9842-8319-66E89CB33D17}" type="datetime1">
              <a:rPr lang="sk-SK" smtClean="0"/>
              <a:t>25.4.22</a:t>
            </a:fld>
            <a:endParaRPr lang="en-GB"/>
          </a:p>
        </p:txBody>
      </p:sp>
      <p:sp>
        <p:nvSpPr>
          <p:cNvPr id="5" name="Slide Number Placeholder 4"/>
          <p:cNvSpPr>
            <a:spLocks noGrp="1"/>
          </p:cNvSpPr>
          <p:nvPr>
            <p:ph type="sldNum" sz="quarter" idx="12"/>
          </p:nvPr>
        </p:nvSpPr>
        <p:spPr/>
        <p:txBody>
          <a:bodyPr/>
          <a:lstStyle/>
          <a:p>
            <a:fld id="{A4FFEA97-987A-3C43-B644-DB86EEE89301}" type="slidenum">
              <a:rPr lang="en-GB" altLang="en-US" smtClean="0"/>
              <a:pPr/>
              <a:t>25</a:t>
            </a:fld>
            <a:endParaRPr lang="en-GB" altLang="en-US"/>
          </a:p>
        </p:txBody>
      </p:sp>
    </p:spTree>
    <p:extLst>
      <p:ext uri="{BB962C8B-B14F-4D97-AF65-F5344CB8AC3E}">
        <p14:creationId xmlns:p14="http://schemas.microsoft.com/office/powerpoint/2010/main" val="1369018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a:t>CURRENCY Assessment</a:t>
            </a:r>
          </a:p>
        </p:txBody>
      </p:sp>
      <p:sp>
        <p:nvSpPr>
          <p:cNvPr id="46083" name="Rectangle 3"/>
          <p:cNvSpPr>
            <a:spLocks noGrp="1" noChangeArrowheads="1"/>
          </p:cNvSpPr>
          <p:nvPr>
            <p:ph idx="1"/>
          </p:nvPr>
        </p:nvSpPr>
        <p:spPr>
          <a:xfrm>
            <a:off x="1267880" y="945889"/>
            <a:ext cx="8144656" cy="3741677"/>
          </a:xfrm>
        </p:spPr>
        <p:txBody>
          <a:bodyPr>
            <a:normAutofit/>
          </a:bodyPr>
          <a:lstStyle/>
          <a:p>
            <a:pPr eaLnBrk="1" hangingPunct="1">
              <a:spcBef>
                <a:spcPct val="0"/>
              </a:spcBef>
              <a:buClr>
                <a:schemeClr val="tx2"/>
              </a:buClr>
              <a:buFont typeface="Arial" charset="0"/>
              <a:buChar char="•"/>
            </a:pPr>
            <a:r>
              <a:rPr lang="en-US" altLang="en-US" dirty="0"/>
              <a:t>Is there any new evidence relevant to guideline?</a:t>
            </a:r>
          </a:p>
          <a:p>
            <a:pPr eaLnBrk="1" hangingPunct="1">
              <a:spcBef>
                <a:spcPct val="0"/>
              </a:spcBef>
              <a:buClr>
                <a:schemeClr val="tx2"/>
              </a:buClr>
              <a:buFont typeface="Arial" charset="0"/>
              <a:buChar char="•"/>
            </a:pPr>
            <a:endParaRPr lang="en-US" altLang="en-US" dirty="0"/>
          </a:p>
          <a:p>
            <a:pPr eaLnBrk="1" hangingPunct="1">
              <a:spcBef>
                <a:spcPct val="0"/>
              </a:spcBef>
              <a:buClr>
                <a:schemeClr val="tx2"/>
              </a:buClr>
              <a:buFont typeface="Arial" charset="0"/>
              <a:buChar char="•"/>
            </a:pPr>
            <a:r>
              <a:rPr lang="en-US" altLang="en-US" dirty="0"/>
              <a:t>Does new evidence invalidate any of the recommendations?</a:t>
            </a:r>
          </a:p>
          <a:p>
            <a:pPr eaLnBrk="1" hangingPunct="1">
              <a:spcBef>
                <a:spcPct val="0"/>
              </a:spcBef>
              <a:buClr>
                <a:schemeClr val="tx2"/>
              </a:buClr>
              <a:buFont typeface="Arial" charset="0"/>
              <a:buChar char="•"/>
            </a:pPr>
            <a:endParaRPr lang="en-US" altLang="en-US" dirty="0"/>
          </a:p>
          <a:p>
            <a:pPr eaLnBrk="1" hangingPunct="1">
              <a:spcBef>
                <a:spcPct val="0"/>
              </a:spcBef>
              <a:buClr>
                <a:schemeClr val="tx2"/>
              </a:buClr>
              <a:buFont typeface="Arial" charset="0"/>
              <a:buChar char="•"/>
            </a:pPr>
            <a:r>
              <a:rPr lang="en-US" altLang="en-US" dirty="0"/>
              <a:t>Are there any plans to update the guideline in the near future?</a:t>
            </a:r>
          </a:p>
          <a:p>
            <a:pPr eaLnBrk="1" hangingPunct="1">
              <a:spcBef>
                <a:spcPct val="0"/>
              </a:spcBef>
              <a:buClr>
                <a:schemeClr val="tx2"/>
              </a:buClr>
              <a:buFont typeface="Arial" charset="0"/>
              <a:buChar char="•"/>
            </a:pPr>
            <a:endParaRPr lang="en-US" altLang="en-US" dirty="0"/>
          </a:p>
          <a:p>
            <a:pPr eaLnBrk="1" hangingPunct="1">
              <a:spcBef>
                <a:spcPct val="0"/>
              </a:spcBef>
              <a:buClr>
                <a:schemeClr val="tx2"/>
              </a:buClr>
              <a:buFont typeface="Arial" charset="0"/>
              <a:buChar char="•"/>
            </a:pPr>
            <a:r>
              <a:rPr lang="en-US" altLang="en-US" dirty="0"/>
              <a:t>When was the guideline last updated? </a:t>
            </a:r>
          </a:p>
          <a:p>
            <a:pPr eaLnBrk="1" hangingPunct="1">
              <a:buFont typeface="Wingdings" charset="2"/>
              <a:buChar char="q"/>
            </a:pPr>
            <a:endParaRPr lang="en-US" altLang="en-US" sz="2204" dirty="0"/>
          </a:p>
        </p:txBody>
      </p:sp>
      <p:sp>
        <p:nvSpPr>
          <p:cNvPr id="2" name="Date Placeholder 1"/>
          <p:cNvSpPr>
            <a:spLocks noGrp="1"/>
          </p:cNvSpPr>
          <p:nvPr>
            <p:ph type="dt" sz="half" idx="10"/>
          </p:nvPr>
        </p:nvSpPr>
        <p:spPr/>
        <p:txBody>
          <a:bodyPr/>
          <a:lstStyle/>
          <a:p>
            <a:pPr>
              <a:defRPr/>
            </a:pPr>
            <a:fld id="{D5B5E050-69BE-5D4C-A2B6-FD0E1C522D3B}"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26</a:t>
            </a:fld>
            <a:endParaRPr lang="en-GB" altLang="en-US"/>
          </a:p>
        </p:txBody>
      </p:sp>
    </p:spTree>
    <p:extLst>
      <p:ext uri="{BB962C8B-B14F-4D97-AF65-F5344CB8AC3E}">
        <p14:creationId xmlns:p14="http://schemas.microsoft.com/office/powerpoint/2010/main" val="406277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a:t>CONSISTENCY Assessment</a:t>
            </a:r>
          </a:p>
        </p:txBody>
      </p:sp>
      <p:sp>
        <p:nvSpPr>
          <p:cNvPr id="47107" name="Rectangle 3"/>
          <p:cNvSpPr>
            <a:spLocks noGrp="1" noChangeArrowheads="1"/>
          </p:cNvSpPr>
          <p:nvPr>
            <p:ph idx="1"/>
          </p:nvPr>
        </p:nvSpPr>
        <p:spPr>
          <a:xfrm>
            <a:off x="1267880" y="372889"/>
            <a:ext cx="8312587" cy="4030345"/>
          </a:xfrm>
        </p:spPr>
        <p:txBody>
          <a:bodyPr>
            <a:normAutofit/>
          </a:bodyPr>
          <a:lstStyle/>
          <a:p>
            <a:pPr>
              <a:lnSpc>
                <a:spcPct val="90000"/>
              </a:lnSpc>
              <a:buClr>
                <a:schemeClr val="tx2"/>
              </a:buClr>
              <a:buSzTx/>
            </a:pPr>
            <a:r>
              <a:rPr lang="en-US" altLang="en-US" dirty="0"/>
              <a:t>Quality of source guideline search strategy and study selection </a:t>
            </a:r>
            <a:r>
              <a:rPr lang="en-US" altLang="en-US" sz="1983" dirty="0"/>
              <a:t>( ADAPTE Tool 13)</a:t>
            </a:r>
          </a:p>
          <a:p>
            <a:pPr lvl="1">
              <a:lnSpc>
                <a:spcPct val="90000"/>
              </a:lnSpc>
              <a:buClr>
                <a:schemeClr val="tx2"/>
              </a:buClr>
              <a:buSzPct val="65000"/>
            </a:pPr>
            <a:r>
              <a:rPr lang="en-US" altLang="en-US" sz="2645" i="1" dirty="0"/>
              <a:t>Was the search for evidence comprehensive? </a:t>
            </a:r>
          </a:p>
          <a:p>
            <a:pPr lvl="1">
              <a:lnSpc>
                <a:spcPct val="90000"/>
              </a:lnSpc>
              <a:buClr>
                <a:schemeClr val="tx2"/>
              </a:buClr>
              <a:buSzPct val="65000"/>
            </a:pPr>
            <a:r>
              <a:rPr lang="en-US" altLang="en-US" sz="2645" i="1" dirty="0"/>
              <a:t>Is there any bias in the selection of articles?</a:t>
            </a:r>
          </a:p>
          <a:p>
            <a:pPr>
              <a:lnSpc>
                <a:spcPct val="90000"/>
              </a:lnSpc>
              <a:buClr>
                <a:schemeClr val="tx2"/>
              </a:buClr>
              <a:buSzTx/>
            </a:pPr>
            <a:r>
              <a:rPr lang="en-US" altLang="en-US" dirty="0"/>
              <a:t>Consistency between evidence and interpretations; between interpretations and recommendations </a:t>
            </a:r>
            <a:r>
              <a:rPr lang="en-US" altLang="en-US" sz="1983" dirty="0"/>
              <a:t>( ADAPTE Tool 14)</a:t>
            </a:r>
          </a:p>
          <a:p>
            <a:pPr lvl="1">
              <a:lnSpc>
                <a:spcPct val="90000"/>
              </a:lnSpc>
              <a:buClr>
                <a:schemeClr val="tx2"/>
              </a:buClr>
              <a:buSzPct val="65000"/>
            </a:pPr>
            <a:r>
              <a:rPr lang="en-US" altLang="en-US" sz="2645" i="1" dirty="0"/>
              <a:t>Is the evidence valid, overall?</a:t>
            </a:r>
          </a:p>
          <a:p>
            <a:pPr lvl="1">
              <a:lnSpc>
                <a:spcPct val="90000"/>
              </a:lnSpc>
              <a:buClr>
                <a:schemeClr val="tx2"/>
              </a:buClr>
              <a:buSzPct val="65000"/>
            </a:pPr>
            <a:r>
              <a:rPr lang="en-US" altLang="en-US" sz="2645" i="1" dirty="0"/>
              <a:t>Are the recommendations based on data and interpretations?</a:t>
            </a:r>
            <a:endParaRPr lang="en-US" altLang="en-US" sz="3085" i="1" dirty="0"/>
          </a:p>
        </p:txBody>
      </p:sp>
      <p:sp>
        <p:nvSpPr>
          <p:cNvPr id="2" name="Date Placeholder 1"/>
          <p:cNvSpPr>
            <a:spLocks noGrp="1"/>
          </p:cNvSpPr>
          <p:nvPr>
            <p:ph type="dt" sz="half" idx="10"/>
          </p:nvPr>
        </p:nvSpPr>
        <p:spPr/>
        <p:txBody>
          <a:bodyPr/>
          <a:lstStyle/>
          <a:p>
            <a:pPr>
              <a:defRPr/>
            </a:pPr>
            <a:fld id="{D28DB6CB-BA53-3C44-9E1F-4A4ACA52E586}"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27</a:t>
            </a:fld>
            <a:endParaRPr lang="en-GB" altLang="en-US"/>
          </a:p>
        </p:txBody>
      </p:sp>
    </p:spTree>
    <p:extLst>
      <p:ext uri="{BB962C8B-B14F-4D97-AF65-F5344CB8AC3E}">
        <p14:creationId xmlns:p14="http://schemas.microsoft.com/office/powerpoint/2010/main" val="806019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23622" y="6397935"/>
            <a:ext cx="8312587" cy="1008380"/>
          </a:xfrm>
        </p:spPr>
        <p:txBody>
          <a:bodyPr/>
          <a:lstStyle/>
          <a:p>
            <a:pPr eaLnBrk="1" hangingPunct="1"/>
            <a:r>
              <a:rPr lang="en-US" altLang="en-US" sz="2645" b="1" dirty="0">
                <a:solidFill>
                  <a:schemeClr val="accent1"/>
                </a:solidFill>
              </a:rPr>
              <a:t> </a:t>
            </a:r>
            <a:r>
              <a:rPr lang="en-US" altLang="en-US" dirty="0"/>
              <a:t>APPLICABILITY Assessment</a:t>
            </a:r>
          </a:p>
        </p:txBody>
      </p:sp>
      <p:sp>
        <p:nvSpPr>
          <p:cNvPr id="48131" name="Rectangle 3"/>
          <p:cNvSpPr>
            <a:spLocks noGrp="1" noChangeArrowheads="1"/>
          </p:cNvSpPr>
          <p:nvPr>
            <p:ph idx="1"/>
          </p:nvPr>
        </p:nvSpPr>
        <p:spPr>
          <a:xfrm>
            <a:off x="1338592" y="1042258"/>
            <a:ext cx="8228621" cy="4149974"/>
          </a:xfrm>
        </p:spPr>
        <p:txBody>
          <a:bodyPr>
            <a:normAutofit fontScale="92500"/>
          </a:bodyPr>
          <a:lstStyle/>
          <a:p>
            <a:pPr marL="0" indent="0">
              <a:buClr>
                <a:schemeClr val="tx2"/>
              </a:buClr>
              <a:buNone/>
            </a:pPr>
            <a:r>
              <a:rPr lang="en-US" altLang="en-US" sz="2645" dirty="0"/>
              <a:t>Review of each of the recommendations with respect to 2 main questions </a:t>
            </a:r>
            <a:r>
              <a:rPr lang="en-US" altLang="en-US" sz="1763" dirty="0"/>
              <a:t>(ADAPTE Tool 15)</a:t>
            </a:r>
          </a:p>
          <a:p>
            <a:pPr>
              <a:buClr>
                <a:schemeClr val="tx2"/>
              </a:buClr>
              <a:buSzPct val="65000"/>
              <a:buFont typeface="Wingdings" charset="2"/>
              <a:buChar char="§"/>
            </a:pPr>
            <a:r>
              <a:rPr lang="en-US" altLang="en-US" sz="3085" i="1" dirty="0"/>
              <a:t>Can the recommendation be put into practice? </a:t>
            </a:r>
          </a:p>
          <a:p>
            <a:pPr>
              <a:spcBef>
                <a:spcPct val="0"/>
              </a:spcBef>
              <a:buClr>
                <a:schemeClr val="tx2"/>
              </a:buClr>
              <a:buSzPct val="65000"/>
              <a:buFont typeface="Wingdings" charset="2"/>
              <a:buNone/>
            </a:pPr>
            <a:r>
              <a:rPr lang="en-US" altLang="en-US" sz="3085" i="1" dirty="0"/>
              <a:t>    </a:t>
            </a:r>
            <a:r>
              <a:rPr lang="en-US" altLang="en-US" sz="2645" dirty="0"/>
              <a:t>Consider patient similarity, interventions, outcomes,</a:t>
            </a:r>
          </a:p>
          <a:p>
            <a:pPr>
              <a:spcBef>
                <a:spcPct val="0"/>
              </a:spcBef>
              <a:buClr>
                <a:schemeClr val="tx2"/>
              </a:buClr>
              <a:buSzPct val="65000"/>
              <a:buFont typeface="Wingdings" charset="2"/>
              <a:buNone/>
            </a:pPr>
            <a:r>
              <a:rPr lang="en-US" altLang="en-US" sz="2645" dirty="0"/>
              <a:t>     patient preferences, availability of equipment, availability </a:t>
            </a:r>
          </a:p>
          <a:p>
            <a:pPr>
              <a:spcBef>
                <a:spcPct val="0"/>
              </a:spcBef>
              <a:buClr>
                <a:schemeClr val="tx2"/>
              </a:buClr>
              <a:buSzPct val="65000"/>
              <a:buFont typeface="Wingdings" charset="2"/>
              <a:buNone/>
            </a:pPr>
            <a:r>
              <a:rPr lang="en-US" altLang="en-US" sz="2645" dirty="0"/>
              <a:t>     of expertise, any constraints?</a:t>
            </a:r>
          </a:p>
          <a:p>
            <a:pPr>
              <a:buClr>
                <a:schemeClr val="tx2"/>
              </a:buClr>
              <a:buSzPct val="65000"/>
              <a:buFont typeface="Wingdings" charset="2"/>
              <a:buChar char="§"/>
            </a:pPr>
            <a:r>
              <a:rPr lang="en-US" altLang="en-US" sz="3085" i="1" dirty="0"/>
              <a:t>Is the benefit from this recommendation worth implementing? </a:t>
            </a:r>
          </a:p>
          <a:p>
            <a:pPr eaLnBrk="1" hangingPunct="1">
              <a:buClr>
                <a:schemeClr val="tx2"/>
              </a:buClr>
              <a:buSzPct val="65000"/>
              <a:buFont typeface="Wingdings" charset="2"/>
              <a:buChar char="q"/>
            </a:pPr>
            <a:endParaRPr lang="en-US" altLang="en-US" sz="2645" i="1" dirty="0"/>
          </a:p>
        </p:txBody>
      </p:sp>
      <p:sp>
        <p:nvSpPr>
          <p:cNvPr id="2" name="Date Placeholder 1"/>
          <p:cNvSpPr>
            <a:spLocks noGrp="1"/>
          </p:cNvSpPr>
          <p:nvPr>
            <p:ph type="dt" sz="half" idx="10"/>
          </p:nvPr>
        </p:nvSpPr>
        <p:spPr/>
        <p:txBody>
          <a:bodyPr/>
          <a:lstStyle/>
          <a:p>
            <a:pPr>
              <a:defRPr/>
            </a:pPr>
            <a:fld id="{252CA3A7-B7E1-1048-9C99-5868D5C66D73}"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28</a:t>
            </a:fld>
            <a:endParaRPr lang="en-GB" altLang="en-US"/>
          </a:p>
        </p:txBody>
      </p:sp>
    </p:spTree>
    <p:extLst>
      <p:ext uri="{BB962C8B-B14F-4D97-AF65-F5344CB8AC3E}">
        <p14:creationId xmlns:p14="http://schemas.microsoft.com/office/powerpoint/2010/main" val="1185185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9154" name="Picture 4"/>
          <p:cNvPicPr>
            <a:picLocks noGrp="1" noChangeAspect="1" noChangeArrowheads="1"/>
          </p:cNvPicPr>
          <p:nvPr>
            <p:ph type="tbl" idx="1"/>
          </p:nvPr>
        </p:nvPicPr>
        <p:blipFill>
          <a:blip r:embed="rId3">
            <a:extLst>
              <a:ext uri="{28A0092B-C50C-407E-A947-70E740481C1C}">
                <a14:useLocalDpi xmlns:a14="http://schemas.microsoft.com/office/drawing/2010/main" val="0"/>
              </a:ext>
            </a:extLst>
          </a:blip>
          <a:srcRect l="29144" t="18080" r="29854" b="23705"/>
          <a:stretch>
            <a:fillRect/>
          </a:stretch>
        </p:blipFill>
        <p:spPr>
          <a:xfrm>
            <a:off x="1701479" y="992091"/>
            <a:ext cx="7094263" cy="5886729"/>
          </a:xfrm>
        </p:spPr>
      </p:pic>
      <p:sp>
        <p:nvSpPr>
          <p:cNvPr id="6" name="TextBox 5"/>
          <p:cNvSpPr txBox="1"/>
          <p:nvPr/>
        </p:nvSpPr>
        <p:spPr>
          <a:xfrm>
            <a:off x="1523325" y="483377"/>
            <a:ext cx="7265067" cy="446469"/>
          </a:xfrm>
          <a:prstGeom prst="rect">
            <a:avLst/>
          </a:prstGeom>
          <a:noFill/>
        </p:spPr>
        <p:txBody>
          <a:bodyPr wrap="square">
            <a:spAutoFit/>
          </a:bodyPr>
          <a:lstStyle/>
          <a:p>
            <a:pPr eaLnBrk="0" hangingPunct="0">
              <a:defRPr/>
            </a:pPr>
            <a:r>
              <a:rPr lang="en-US" sz="2645" dirty="0"/>
              <a:t>Tool 4.1o Recommendations Matrix (template)</a:t>
            </a:r>
          </a:p>
        </p:txBody>
      </p:sp>
      <p:sp>
        <p:nvSpPr>
          <p:cNvPr id="2" name="Date Placeholder 1"/>
          <p:cNvSpPr>
            <a:spLocks noGrp="1"/>
          </p:cNvSpPr>
          <p:nvPr>
            <p:ph type="dt" sz="half" idx="10"/>
          </p:nvPr>
        </p:nvSpPr>
        <p:spPr/>
        <p:txBody>
          <a:bodyPr/>
          <a:lstStyle/>
          <a:p>
            <a:pPr>
              <a:defRPr/>
            </a:pPr>
            <a:fld id="{022F995C-33B2-C84E-9FC7-4659127E0081}" type="datetime1">
              <a:rPr lang="sk-SK" smtClean="0"/>
              <a:t>25.4.22</a:t>
            </a:fld>
            <a:endParaRPr lang="en-US"/>
          </a:p>
        </p:txBody>
      </p:sp>
      <p:sp>
        <p:nvSpPr>
          <p:cNvPr id="3" name="Slide Number Placeholder 2"/>
          <p:cNvSpPr>
            <a:spLocks noGrp="1"/>
          </p:cNvSpPr>
          <p:nvPr>
            <p:ph type="sldNum" sz="quarter" idx="12"/>
          </p:nvPr>
        </p:nvSpPr>
        <p:spPr/>
        <p:txBody>
          <a:bodyPr/>
          <a:lstStyle/>
          <a:p>
            <a:fld id="{9106F10A-021C-1B45-A8CA-54C1B024B2B2}" type="slidenum">
              <a:rPr lang="en-US" altLang="en-US" smtClean="0"/>
              <a:pPr/>
              <a:t>29</a:t>
            </a:fld>
            <a:endParaRPr lang="en-US" altLang="en-US"/>
          </a:p>
        </p:txBody>
      </p:sp>
      <p:sp>
        <p:nvSpPr>
          <p:cNvPr id="4" name="Footer Placeholder 3"/>
          <p:cNvSpPr>
            <a:spLocks noGrp="1"/>
          </p:cNvSpPr>
          <p:nvPr>
            <p:ph type="ftr" sz="quarter" idx="11"/>
          </p:nvPr>
        </p:nvSpPr>
        <p:spPr/>
        <p:txBody>
          <a:bodyPr/>
          <a:lstStyle/>
          <a:p>
            <a:r>
              <a:rPr lang="en-US"/>
              <a:t>ADAPTING Clinical Guidelines for St Lucia</a:t>
            </a:r>
          </a:p>
        </p:txBody>
      </p:sp>
    </p:spTree>
    <p:extLst>
      <p:ext uri="{BB962C8B-B14F-4D97-AF65-F5344CB8AC3E}">
        <p14:creationId xmlns:p14="http://schemas.microsoft.com/office/powerpoint/2010/main" val="1422472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k-SK" sz="4000" dirty="0"/>
              <a:t>Prečo radšej prispôsobiť existujúce guidelines ako vyvíjať nové?</a:t>
            </a:r>
          </a:p>
        </p:txBody>
      </p:sp>
      <p:sp>
        <p:nvSpPr>
          <p:cNvPr id="3" name="Content Placeholder 2"/>
          <p:cNvSpPr>
            <a:spLocks noGrp="1"/>
          </p:cNvSpPr>
          <p:nvPr>
            <p:ph idx="1"/>
          </p:nvPr>
        </p:nvSpPr>
        <p:spPr>
          <a:xfrm>
            <a:off x="471142" y="749835"/>
            <a:ext cx="8312586" cy="4227290"/>
          </a:xfrm>
        </p:spPr>
        <p:txBody>
          <a:bodyPr>
            <a:normAutofit/>
          </a:bodyPr>
          <a:lstStyle/>
          <a:p>
            <a:r>
              <a:rPr lang="sk-SK" sz="2800" dirty="0"/>
              <a:t>Systematická identifikácia a kritická analýza dôkazov sú najnákladnejšie a časovo najnáročnejšie komponenty v procese tvorby smerníc. </a:t>
            </a:r>
          </a:p>
          <a:p>
            <a:r>
              <a:rPr lang="sk-SK" sz="2800" dirty="0"/>
              <a:t>Zbytočnej duplicite úsilia by sa dalo predísť, ak by sa existujúce usmernenia radšej prispôsobili, než aby sa vypracovávali de novo. </a:t>
            </a:r>
          </a:p>
          <a:p>
            <a:r>
              <a:rPr lang="sk-SK" sz="2800" dirty="0"/>
              <a:t>Kvalita publikovaných usmernení je veľmi variabilná.</a:t>
            </a:r>
            <a:endParaRPr lang="en-GB" sz="2800" dirty="0"/>
          </a:p>
        </p:txBody>
      </p:sp>
      <p:sp>
        <p:nvSpPr>
          <p:cNvPr id="4" name="Date Placeholder 3"/>
          <p:cNvSpPr>
            <a:spLocks noGrp="1"/>
          </p:cNvSpPr>
          <p:nvPr>
            <p:ph type="dt" sz="half" idx="10"/>
          </p:nvPr>
        </p:nvSpPr>
        <p:spPr/>
        <p:txBody>
          <a:bodyPr/>
          <a:lstStyle/>
          <a:p>
            <a:pPr>
              <a:defRPr/>
            </a:pPr>
            <a:fld id="{9B5BA0CE-1DC4-2846-988E-1577089B3AB6}" type="datetime1">
              <a:rPr lang="sk-SK" smtClean="0"/>
              <a:t>25.4.22</a:t>
            </a:fld>
            <a:endParaRPr lang="en-GB"/>
          </a:p>
        </p:txBody>
      </p:sp>
      <p:sp>
        <p:nvSpPr>
          <p:cNvPr id="5" name="Slide Number Placeholder 4"/>
          <p:cNvSpPr>
            <a:spLocks noGrp="1"/>
          </p:cNvSpPr>
          <p:nvPr>
            <p:ph type="sldNum" sz="quarter" idx="12"/>
          </p:nvPr>
        </p:nvSpPr>
        <p:spPr/>
        <p:txBody>
          <a:bodyPr/>
          <a:lstStyle/>
          <a:p>
            <a:fld id="{A4FFEA97-987A-3C43-B644-DB86EEE89301}" type="slidenum">
              <a:rPr lang="en-GB" altLang="en-US" smtClean="0"/>
              <a:pPr/>
              <a:t>3</a:t>
            </a:fld>
            <a:endParaRPr lang="en-GB" altLang="en-US"/>
          </a:p>
        </p:txBody>
      </p:sp>
    </p:spTree>
    <p:extLst>
      <p:ext uri="{BB962C8B-B14F-4D97-AF65-F5344CB8AC3E}">
        <p14:creationId xmlns:p14="http://schemas.microsoft.com/office/powerpoint/2010/main" val="2142870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155811" y="1083650"/>
            <a:ext cx="7808793" cy="755690"/>
          </a:xfrm>
        </p:spPr>
        <p:txBody>
          <a:bodyPr>
            <a:normAutofit fontScale="90000"/>
          </a:bodyPr>
          <a:lstStyle/>
          <a:p>
            <a:pPr eaLnBrk="1" hangingPunct="1"/>
            <a:r>
              <a:rPr lang="en-US" altLang="en-US" dirty="0"/>
              <a:t>Task 4.2 Decision and Selection Options</a:t>
            </a:r>
          </a:p>
        </p:txBody>
      </p:sp>
      <p:sp>
        <p:nvSpPr>
          <p:cNvPr id="50179" name="Rectangle 4"/>
          <p:cNvSpPr>
            <a:spLocks noGrp="1" noChangeArrowheads="1"/>
          </p:cNvSpPr>
          <p:nvPr>
            <p:ph idx="1"/>
          </p:nvPr>
        </p:nvSpPr>
        <p:spPr>
          <a:xfrm>
            <a:off x="776736" y="1839340"/>
            <a:ext cx="8566943" cy="5068288"/>
          </a:xfrm>
        </p:spPr>
        <p:txBody>
          <a:bodyPr>
            <a:normAutofit fontScale="77500" lnSpcReduction="20000"/>
          </a:bodyPr>
          <a:lstStyle/>
          <a:p>
            <a:pPr eaLnBrk="1" hangingPunct="1">
              <a:lnSpc>
                <a:spcPct val="120000"/>
              </a:lnSpc>
              <a:spcBef>
                <a:spcPct val="0"/>
              </a:spcBef>
              <a:buClr>
                <a:schemeClr val="tx2"/>
              </a:buClr>
              <a:buFont typeface="Wingdings" charset="2"/>
              <a:buNone/>
            </a:pPr>
            <a:r>
              <a:rPr lang="en-US" altLang="en-US" dirty="0"/>
              <a:t>1.  ACCEPT a whole guideline and all of its recommendations</a:t>
            </a:r>
          </a:p>
          <a:p>
            <a:pPr eaLnBrk="1" hangingPunct="1">
              <a:lnSpc>
                <a:spcPct val="120000"/>
              </a:lnSpc>
              <a:spcBef>
                <a:spcPct val="0"/>
              </a:spcBef>
              <a:buClr>
                <a:schemeClr val="tx2"/>
              </a:buClr>
              <a:buFont typeface="Wingdings" charset="2"/>
              <a:buNone/>
            </a:pPr>
            <a:r>
              <a:rPr lang="en-US" altLang="en-US" dirty="0"/>
              <a:t>    After reviewing all of the assessments, the panel accepts the guideline as is.</a:t>
            </a:r>
          </a:p>
          <a:p>
            <a:pPr eaLnBrk="1" hangingPunct="1">
              <a:lnSpc>
                <a:spcPct val="120000"/>
              </a:lnSpc>
              <a:spcBef>
                <a:spcPct val="0"/>
              </a:spcBef>
              <a:buClr>
                <a:schemeClr val="tx2"/>
              </a:buClr>
              <a:buSzPct val="100000"/>
              <a:buFont typeface="Wingdings" charset="2"/>
              <a:buNone/>
            </a:pPr>
            <a:r>
              <a:rPr lang="en-US" altLang="en-US" dirty="0"/>
              <a:t>2.  REJECT a whole guideline and all of its recommendations </a:t>
            </a:r>
          </a:p>
          <a:p>
            <a:pPr eaLnBrk="1" hangingPunct="1">
              <a:lnSpc>
                <a:spcPct val="120000"/>
              </a:lnSpc>
              <a:spcBef>
                <a:spcPct val="0"/>
              </a:spcBef>
              <a:buClr>
                <a:schemeClr val="tx2"/>
              </a:buClr>
              <a:buSzPct val="100000"/>
              <a:buFont typeface="Wingdings" charset="2"/>
              <a:buNone/>
            </a:pPr>
            <a:r>
              <a:rPr lang="en-US" altLang="en-US" dirty="0"/>
              <a:t>    After reviewing all of the assessments, the panel decides to reject the complete  guideline.  The decision will be based on how the panel weighs the assessments (e.g., poor AGREE scores, guideline is out-of-date, the recommendations do not apply to the panel’s context). </a:t>
            </a:r>
          </a:p>
          <a:p>
            <a:pPr eaLnBrk="1" hangingPunct="1">
              <a:lnSpc>
                <a:spcPct val="120000"/>
              </a:lnSpc>
              <a:spcBef>
                <a:spcPct val="0"/>
              </a:spcBef>
              <a:buClr>
                <a:schemeClr val="tx2"/>
              </a:buClr>
              <a:buFont typeface="Wingdings" charset="2"/>
              <a:buNone/>
            </a:pPr>
            <a:r>
              <a:rPr lang="en-US" altLang="en-US" dirty="0"/>
              <a:t>3.  ACCEPT the evidence summary of the guideline</a:t>
            </a:r>
          </a:p>
          <a:p>
            <a:pPr eaLnBrk="1" hangingPunct="1">
              <a:lnSpc>
                <a:spcPct val="120000"/>
              </a:lnSpc>
              <a:spcBef>
                <a:spcPct val="0"/>
              </a:spcBef>
              <a:buClr>
                <a:schemeClr val="tx2"/>
              </a:buClr>
              <a:buFont typeface="Wingdings" charset="2"/>
              <a:buNone/>
            </a:pPr>
            <a:r>
              <a:rPr lang="en-US" altLang="en-US" dirty="0"/>
              <a:t>    After reviewing all of the assessments, the panel decides to accept the description of the evidence (or parts) but to reject the interpretation and the recommendations.</a:t>
            </a:r>
          </a:p>
          <a:p>
            <a:pPr eaLnBrk="1" hangingPunct="1">
              <a:lnSpc>
                <a:spcPct val="120000"/>
              </a:lnSpc>
              <a:spcBef>
                <a:spcPct val="0"/>
              </a:spcBef>
              <a:buClr>
                <a:schemeClr val="tx2"/>
              </a:buClr>
              <a:buFont typeface="Wingdings" charset="2"/>
              <a:buNone/>
            </a:pPr>
            <a:r>
              <a:rPr lang="en-US" altLang="en-US" dirty="0"/>
              <a:t>4.  ACCEPT single recommendations</a:t>
            </a:r>
          </a:p>
          <a:p>
            <a:pPr eaLnBrk="1" hangingPunct="1">
              <a:lnSpc>
                <a:spcPct val="120000"/>
              </a:lnSpc>
              <a:spcBef>
                <a:spcPct val="0"/>
              </a:spcBef>
              <a:buClr>
                <a:schemeClr val="tx2"/>
              </a:buClr>
              <a:buFont typeface="Wingdings" charset="2"/>
              <a:buNone/>
            </a:pPr>
            <a:r>
              <a:rPr lang="en-US" altLang="en-US" dirty="0"/>
              <a:t>    After reviewing the recommendations from the guideline or guidelines, the panel decides which to accept and which to reject which may be from one or more guidelines. </a:t>
            </a:r>
          </a:p>
          <a:p>
            <a:pPr eaLnBrk="1" hangingPunct="1">
              <a:lnSpc>
                <a:spcPct val="120000"/>
              </a:lnSpc>
              <a:spcBef>
                <a:spcPct val="0"/>
              </a:spcBef>
              <a:buClr>
                <a:schemeClr val="tx2"/>
              </a:buClr>
              <a:buFont typeface="Wingdings" charset="2"/>
              <a:buNone/>
            </a:pPr>
            <a:r>
              <a:rPr lang="en-US" altLang="en-US" dirty="0"/>
              <a:t>5.  MODIFY single recommendations</a:t>
            </a:r>
          </a:p>
          <a:p>
            <a:pPr eaLnBrk="1" hangingPunct="1">
              <a:lnSpc>
                <a:spcPct val="120000"/>
              </a:lnSpc>
              <a:spcBef>
                <a:spcPct val="0"/>
              </a:spcBef>
              <a:buClr>
                <a:schemeClr val="tx2"/>
              </a:buClr>
              <a:buFont typeface="Wingdings" charset="2"/>
              <a:buNone/>
            </a:pPr>
            <a:r>
              <a:rPr lang="en-US" altLang="en-US" dirty="0"/>
              <a:t>    After reviewing all of the recommendations from the guideline(s), the panel decides which are acceptable but need to be modified. </a:t>
            </a:r>
          </a:p>
        </p:txBody>
      </p:sp>
      <p:sp>
        <p:nvSpPr>
          <p:cNvPr id="2" name="Date Placeholder 1"/>
          <p:cNvSpPr>
            <a:spLocks noGrp="1"/>
          </p:cNvSpPr>
          <p:nvPr>
            <p:ph type="dt" sz="half" idx="10"/>
          </p:nvPr>
        </p:nvSpPr>
        <p:spPr/>
        <p:txBody>
          <a:bodyPr/>
          <a:lstStyle/>
          <a:p>
            <a:pPr>
              <a:defRPr/>
            </a:pPr>
            <a:fld id="{45C1A264-1A93-C844-A394-A47B5C91876E}" type="datetime1">
              <a:rPr lang="sk-SK" smtClean="0"/>
              <a:t>25.4.22</a:t>
            </a:fld>
            <a:endParaRPr lang="en-GB" dirty="0"/>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30</a:t>
            </a:fld>
            <a:endParaRPr lang="en-GB" altLang="en-US"/>
          </a:p>
        </p:txBody>
      </p:sp>
    </p:spTree>
    <p:extLst>
      <p:ext uri="{BB962C8B-B14F-4D97-AF65-F5344CB8AC3E}">
        <p14:creationId xmlns:p14="http://schemas.microsoft.com/office/powerpoint/2010/main" val="769994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Title 3"/>
          <p:cNvSpPr>
            <a:spLocks noGrp="1"/>
          </p:cNvSpPr>
          <p:nvPr>
            <p:ph type="title"/>
          </p:nvPr>
        </p:nvSpPr>
        <p:spPr>
          <a:xfrm>
            <a:off x="1388000" y="686919"/>
            <a:ext cx="7724828" cy="1220999"/>
          </a:xfrm>
        </p:spPr>
        <p:txBody>
          <a:bodyPr>
            <a:normAutofit fontScale="90000"/>
          </a:bodyPr>
          <a:lstStyle/>
          <a:p>
            <a:pPr eaLnBrk="1" hangingPunct="1"/>
            <a:r>
              <a:rPr lang="en-US" altLang="en-US" dirty="0"/>
              <a:t>STEP 5: Draft, Revise, and Endorse</a:t>
            </a:r>
            <a:br>
              <a:rPr lang="en-US" altLang="en-US" dirty="0"/>
            </a:br>
            <a:r>
              <a:rPr lang="en-US" altLang="en-US" dirty="0"/>
              <a:t>Recommendations </a:t>
            </a:r>
            <a:br>
              <a:rPr lang="en-US" altLang="en-US" dirty="0"/>
            </a:br>
            <a:r>
              <a:rPr lang="en-US" altLang="en-US" sz="1983" dirty="0"/>
              <a:t>Guide pp. 55-61</a:t>
            </a:r>
          </a:p>
        </p:txBody>
      </p:sp>
      <p:sp>
        <p:nvSpPr>
          <p:cNvPr id="51203" name="Content Placeholder 4"/>
          <p:cNvSpPr>
            <a:spLocks noGrp="1"/>
          </p:cNvSpPr>
          <p:nvPr>
            <p:ph idx="1"/>
          </p:nvPr>
        </p:nvSpPr>
        <p:spPr>
          <a:xfrm>
            <a:off x="1175517" y="2749923"/>
            <a:ext cx="8480518" cy="3886330"/>
          </a:xfrm>
        </p:spPr>
        <p:txBody>
          <a:bodyPr>
            <a:noAutofit/>
          </a:bodyPr>
          <a:lstStyle/>
          <a:p>
            <a:pPr eaLnBrk="1" hangingPunct="1">
              <a:spcBef>
                <a:spcPct val="0"/>
              </a:spcBef>
              <a:buFont typeface="Wingdings" charset="2"/>
              <a:buNone/>
            </a:pPr>
            <a:r>
              <a:rPr lang="en-US" altLang="en-US" sz="2865" dirty="0"/>
              <a:t>5.1 Draft Customized Guideline</a:t>
            </a:r>
          </a:p>
          <a:p>
            <a:pPr eaLnBrk="1" hangingPunct="1">
              <a:spcBef>
                <a:spcPct val="0"/>
              </a:spcBef>
              <a:buFont typeface="Wingdings" charset="2"/>
              <a:buNone/>
            </a:pPr>
            <a:r>
              <a:rPr lang="en-US" altLang="en-US" sz="2865" dirty="0"/>
              <a:t>5.2 Conduct internal review and make revisions</a:t>
            </a:r>
          </a:p>
          <a:p>
            <a:pPr eaLnBrk="1" hangingPunct="1">
              <a:buFont typeface="Wingdings" charset="2"/>
              <a:buNone/>
            </a:pPr>
            <a:r>
              <a:rPr lang="en-US" altLang="en-US" sz="2865" dirty="0"/>
              <a:t>5.3 Conduct external review and obtain  endorsement </a:t>
            </a:r>
          </a:p>
          <a:p>
            <a:pPr eaLnBrk="1" hangingPunct="1">
              <a:spcBef>
                <a:spcPct val="0"/>
              </a:spcBef>
              <a:buFont typeface="Wingdings" charset="2"/>
              <a:buNone/>
            </a:pPr>
            <a:r>
              <a:rPr lang="en-US" altLang="en-US" sz="2865" dirty="0"/>
              <a:t>5.4 Prepare final documents, including  any practitioner and  patient information, records or application tools, and appropriate source acknowledgments</a:t>
            </a:r>
          </a:p>
          <a:p>
            <a:pPr eaLnBrk="1" hangingPunct="1">
              <a:buFont typeface="Wingdings" charset="2"/>
              <a:buNone/>
            </a:pPr>
            <a:r>
              <a:rPr lang="en-US" altLang="en-US" sz="2865" dirty="0"/>
              <a:t>5.5 Establish a Renewal Plan</a:t>
            </a:r>
          </a:p>
        </p:txBody>
      </p:sp>
      <p:sp>
        <p:nvSpPr>
          <p:cNvPr id="2" name="Date Placeholder 1"/>
          <p:cNvSpPr>
            <a:spLocks noGrp="1"/>
          </p:cNvSpPr>
          <p:nvPr>
            <p:ph type="dt" sz="half" idx="10"/>
          </p:nvPr>
        </p:nvSpPr>
        <p:spPr/>
        <p:txBody>
          <a:bodyPr/>
          <a:lstStyle/>
          <a:p>
            <a:pPr>
              <a:defRPr/>
            </a:pPr>
            <a:fld id="{4C5013CB-C1A2-4744-B8BC-4CB5EB1461A9}"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31</a:t>
            </a:fld>
            <a:endParaRPr lang="en-GB" altLang="en-US"/>
          </a:p>
        </p:txBody>
      </p:sp>
    </p:spTree>
    <p:extLst>
      <p:ext uri="{BB962C8B-B14F-4D97-AF65-F5344CB8AC3E}">
        <p14:creationId xmlns:p14="http://schemas.microsoft.com/office/powerpoint/2010/main" val="556314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Title 3"/>
          <p:cNvSpPr>
            <a:spLocks noGrp="1"/>
          </p:cNvSpPr>
          <p:nvPr>
            <p:ph type="title"/>
          </p:nvPr>
        </p:nvSpPr>
        <p:spPr>
          <a:xfrm>
            <a:off x="1259482" y="372889"/>
            <a:ext cx="7724828" cy="1666273"/>
          </a:xfrm>
        </p:spPr>
        <p:txBody>
          <a:bodyPr>
            <a:normAutofit fontScale="90000"/>
          </a:bodyPr>
          <a:lstStyle/>
          <a:p>
            <a:pPr eaLnBrk="1" hangingPunct="1"/>
            <a:r>
              <a:rPr lang="en-US" altLang="en-US" sz="4000" dirty="0"/>
              <a:t>STEP 5: Draft, Revise, and Endorse</a:t>
            </a:r>
            <a:br>
              <a:rPr lang="en-US" altLang="en-US" sz="4000" dirty="0"/>
            </a:br>
            <a:r>
              <a:rPr lang="en-US" altLang="en-US" sz="4000" dirty="0"/>
              <a:t>Recommendations </a:t>
            </a:r>
            <a:br>
              <a:rPr lang="en-US" altLang="en-US" dirty="0"/>
            </a:br>
            <a:r>
              <a:rPr lang="en-US" altLang="en-US" sz="1763" dirty="0"/>
              <a:t>Guide pp. 55-61</a:t>
            </a:r>
          </a:p>
        </p:txBody>
      </p:sp>
      <p:sp>
        <p:nvSpPr>
          <p:cNvPr id="52227" name="Content Placeholder 4"/>
          <p:cNvSpPr>
            <a:spLocks noGrp="1"/>
          </p:cNvSpPr>
          <p:nvPr>
            <p:ph idx="1"/>
          </p:nvPr>
        </p:nvSpPr>
        <p:spPr>
          <a:xfrm>
            <a:off x="839654" y="2443618"/>
            <a:ext cx="8564483" cy="4545016"/>
          </a:xfrm>
        </p:spPr>
        <p:txBody>
          <a:bodyPr>
            <a:normAutofit/>
          </a:bodyPr>
          <a:lstStyle/>
          <a:p>
            <a:pPr>
              <a:spcBef>
                <a:spcPct val="0"/>
              </a:spcBef>
              <a:buSzPct val="100000"/>
            </a:pPr>
            <a:r>
              <a:rPr lang="en-US" altLang="en-US" dirty="0"/>
              <a:t>Customizing recommendations:</a:t>
            </a:r>
          </a:p>
          <a:p>
            <a:pPr lvl="1">
              <a:spcBef>
                <a:spcPct val="0"/>
              </a:spcBef>
            </a:pPr>
            <a:r>
              <a:rPr lang="en-US" altLang="en-US" dirty="0"/>
              <a:t>Using a template for structure and content </a:t>
            </a:r>
          </a:p>
          <a:p>
            <a:pPr lvl="1">
              <a:spcBef>
                <a:spcPct val="0"/>
              </a:spcBef>
            </a:pPr>
            <a:r>
              <a:rPr lang="en-US" altLang="en-US" dirty="0"/>
              <a:t>Authors, acknowledgements, permissions and copyright issues from source developers</a:t>
            </a:r>
          </a:p>
          <a:p>
            <a:pPr lvl="1">
              <a:spcBef>
                <a:spcPct val="0"/>
              </a:spcBef>
            </a:pPr>
            <a:r>
              <a:rPr lang="en-US" altLang="en-US" dirty="0"/>
              <a:t>Using brief, unambiguous, actionable language</a:t>
            </a:r>
          </a:p>
          <a:p>
            <a:pPr lvl="1">
              <a:spcBef>
                <a:spcPct val="0"/>
              </a:spcBef>
            </a:pPr>
            <a:r>
              <a:rPr lang="en-US" altLang="en-US" dirty="0"/>
              <a:t>Including application tools, algorithms, patient information</a:t>
            </a:r>
          </a:p>
          <a:p>
            <a:pPr lvl="1">
              <a:spcBef>
                <a:spcPct val="0"/>
              </a:spcBef>
            </a:pPr>
            <a:r>
              <a:rPr lang="en-US" altLang="en-US" dirty="0"/>
              <a:t>Including a short preface summarizing recommendations,  and methodology; appendices and possible web links to documents</a:t>
            </a:r>
          </a:p>
          <a:p>
            <a:pPr>
              <a:spcBef>
                <a:spcPct val="0"/>
              </a:spcBef>
            </a:pPr>
            <a:r>
              <a:rPr lang="en-US" dirty="0"/>
              <a:t>Important aspect: </a:t>
            </a:r>
            <a:r>
              <a:rPr lang="en-US" i="1" dirty="0"/>
              <a:t>Transparency of all decision making (e.g., consensus process is described, how decisions were arrived at and resolved; if recommendations were modified, how and why they were modified)</a:t>
            </a:r>
            <a:r>
              <a:rPr lang="en-US" dirty="0"/>
              <a:t>; </a:t>
            </a:r>
            <a:endParaRPr lang="en-US" altLang="en-US" sz="2204" dirty="0"/>
          </a:p>
        </p:txBody>
      </p:sp>
      <p:sp>
        <p:nvSpPr>
          <p:cNvPr id="2" name="Date Placeholder 1"/>
          <p:cNvSpPr>
            <a:spLocks noGrp="1"/>
          </p:cNvSpPr>
          <p:nvPr>
            <p:ph type="dt" sz="half" idx="10"/>
          </p:nvPr>
        </p:nvSpPr>
        <p:spPr/>
        <p:txBody>
          <a:bodyPr/>
          <a:lstStyle/>
          <a:p>
            <a:pPr>
              <a:defRPr/>
            </a:pPr>
            <a:fld id="{CFC7A07E-B48F-314B-96E8-52538BB2D3BE}"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32</a:t>
            </a:fld>
            <a:endParaRPr lang="en-GB" altLang="en-US"/>
          </a:p>
        </p:txBody>
      </p:sp>
    </p:spTree>
    <p:extLst>
      <p:ext uri="{BB962C8B-B14F-4D97-AF65-F5344CB8AC3E}">
        <p14:creationId xmlns:p14="http://schemas.microsoft.com/office/powerpoint/2010/main" val="1961482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dirty="0"/>
              <a:t>External Review</a:t>
            </a:r>
          </a:p>
        </p:txBody>
      </p:sp>
      <p:sp>
        <p:nvSpPr>
          <p:cNvPr id="53251" name="Rectangle 3"/>
          <p:cNvSpPr>
            <a:spLocks noGrp="1" noChangeArrowheads="1"/>
          </p:cNvSpPr>
          <p:nvPr>
            <p:ph idx="1"/>
          </p:nvPr>
        </p:nvSpPr>
        <p:spPr>
          <a:xfrm>
            <a:off x="973413" y="826870"/>
            <a:ext cx="8490056" cy="3821023"/>
          </a:xfrm>
        </p:spPr>
        <p:txBody>
          <a:bodyPr>
            <a:noAutofit/>
          </a:bodyPr>
          <a:lstStyle/>
          <a:p>
            <a:pPr>
              <a:lnSpc>
                <a:spcPct val="80000"/>
              </a:lnSpc>
              <a:buClr>
                <a:schemeClr val="tx2"/>
              </a:buClr>
              <a:buSzTx/>
            </a:pPr>
            <a:r>
              <a:rPr lang="en-US" altLang="en-US" sz="3085" dirty="0"/>
              <a:t>External review with those affected by uptake, e.g., experts (practitioners, patients) and users (policy makers, managers)</a:t>
            </a:r>
          </a:p>
          <a:p>
            <a:pPr>
              <a:lnSpc>
                <a:spcPct val="80000"/>
              </a:lnSpc>
              <a:buClr>
                <a:schemeClr val="tx2"/>
              </a:buClr>
              <a:buSzTx/>
            </a:pPr>
            <a:r>
              <a:rPr lang="en-US" altLang="en-US" sz="3085" dirty="0"/>
              <a:t>Consultation with endorsement bodies</a:t>
            </a:r>
          </a:p>
          <a:p>
            <a:pPr lvl="1">
              <a:lnSpc>
                <a:spcPct val="80000"/>
              </a:lnSpc>
              <a:buClr>
                <a:schemeClr val="tx2"/>
              </a:buClr>
              <a:buSzTx/>
            </a:pPr>
            <a:r>
              <a:rPr lang="en-US" altLang="en-US" sz="2645" i="1" dirty="0"/>
              <a:t>Inclusion of representative on panel throughout process?</a:t>
            </a:r>
            <a:endParaRPr lang="en-US" altLang="en-US" sz="3085" i="1" dirty="0"/>
          </a:p>
          <a:p>
            <a:pPr>
              <a:lnSpc>
                <a:spcPct val="80000"/>
              </a:lnSpc>
              <a:buClr>
                <a:schemeClr val="tx2"/>
              </a:buClr>
              <a:buSzTx/>
            </a:pPr>
            <a:r>
              <a:rPr lang="en-US" altLang="en-US" sz="3085" dirty="0"/>
              <a:t>Consultation with source guideline developers </a:t>
            </a:r>
          </a:p>
          <a:p>
            <a:pPr>
              <a:lnSpc>
                <a:spcPct val="80000"/>
              </a:lnSpc>
              <a:buClr>
                <a:schemeClr val="tx2"/>
              </a:buClr>
              <a:buSzTx/>
            </a:pPr>
            <a:r>
              <a:rPr lang="en-US" altLang="en-US" sz="3085" dirty="0"/>
              <a:t>Acknowledgement of source documents</a:t>
            </a:r>
            <a:endParaRPr lang="en-US" altLang="en-US" sz="3526" dirty="0"/>
          </a:p>
        </p:txBody>
      </p:sp>
      <p:sp>
        <p:nvSpPr>
          <p:cNvPr id="2" name="Date Placeholder 1"/>
          <p:cNvSpPr>
            <a:spLocks noGrp="1"/>
          </p:cNvSpPr>
          <p:nvPr>
            <p:ph type="dt" sz="half" idx="10"/>
          </p:nvPr>
        </p:nvSpPr>
        <p:spPr/>
        <p:txBody>
          <a:bodyPr/>
          <a:lstStyle/>
          <a:p>
            <a:pPr>
              <a:defRPr/>
            </a:pPr>
            <a:fld id="{4F115B45-FD96-CA4C-9D39-9A3A36746574}"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33</a:t>
            </a:fld>
            <a:endParaRPr lang="en-GB" altLang="en-US"/>
          </a:p>
        </p:txBody>
      </p:sp>
    </p:spTree>
    <p:extLst>
      <p:ext uri="{BB962C8B-B14F-4D97-AF65-F5344CB8AC3E}">
        <p14:creationId xmlns:p14="http://schemas.microsoft.com/office/powerpoint/2010/main" val="1608254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US" altLang="en-US" dirty="0"/>
              <a:t>Sustainability/Planning for renewal</a:t>
            </a:r>
          </a:p>
        </p:txBody>
      </p:sp>
      <p:sp>
        <p:nvSpPr>
          <p:cNvPr id="54275" name="Rectangle 3"/>
          <p:cNvSpPr>
            <a:spLocks noGrp="1" noChangeArrowheads="1"/>
          </p:cNvSpPr>
          <p:nvPr>
            <p:ph idx="1"/>
          </p:nvPr>
        </p:nvSpPr>
        <p:spPr>
          <a:xfrm>
            <a:off x="1267880" y="772300"/>
            <a:ext cx="7724828" cy="3582984"/>
          </a:xfrm>
        </p:spPr>
        <p:txBody>
          <a:bodyPr>
            <a:normAutofit/>
          </a:bodyPr>
          <a:lstStyle/>
          <a:p>
            <a:pPr>
              <a:spcBef>
                <a:spcPct val="0"/>
              </a:spcBef>
            </a:pPr>
            <a:r>
              <a:rPr lang="en-US" altLang="en-US" dirty="0"/>
              <a:t>Guideline maintenance</a:t>
            </a:r>
          </a:p>
          <a:p>
            <a:pPr lvl="1">
              <a:spcBef>
                <a:spcPct val="0"/>
              </a:spcBef>
            </a:pPr>
            <a:r>
              <a:rPr lang="en-US" altLang="en-US" sz="2645" dirty="0"/>
              <a:t>specifying </a:t>
            </a:r>
            <a:r>
              <a:rPr lang="en-US" altLang="en-US" sz="2645" i="1" dirty="0"/>
              <a:t>in the guideline </a:t>
            </a:r>
            <a:r>
              <a:rPr lang="en-US" altLang="en-US" sz="2645" dirty="0"/>
              <a:t>when, how and by whom the recommendations will be updated;</a:t>
            </a:r>
          </a:p>
          <a:p>
            <a:pPr lvl="1">
              <a:spcBef>
                <a:spcPct val="0"/>
              </a:spcBef>
            </a:pPr>
            <a:r>
              <a:rPr lang="en-US" altLang="en-US" sz="2645" dirty="0"/>
              <a:t>In several countries as a standard after four or five years guidelines are reviewed.</a:t>
            </a:r>
          </a:p>
        </p:txBody>
      </p:sp>
      <p:sp>
        <p:nvSpPr>
          <p:cNvPr id="2" name="Date Placeholder 1"/>
          <p:cNvSpPr>
            <a:spLocks noGrp="1"/>
          </p:cNvSpPr>
          <p:nvPr>
            <p:ph type="dt" sz="half" idx="10"/>
          </p:nvPr>
        </p:nvSpPr>
        <p:spPr/>
        <p:txBody>
          <a:bodyPr/>
          <a:lstStyle/>
          <a:p>
            <a:pPr>
              <a:defRPr/>
            </a:pPr>
            <a:fld id="{C9F4FF49-0C23-954D-A273-25BB2CBF7E4C}"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34</a:t>
            </a:fld>
            <a:endParaRPr lang="en-GB" altLang="en-US"/>
          </a:p>
        </p:txBody>
      </p:sp>
    </p:spTree>
    <p:extLst>
      <p:ext uri="{BB962C8B-B14F-4D97-AF65-F5344CB8AC3E}">
        <p14:creationId xmlns:p14="http://schemas.microsoft.com/office/powerpoint/2010/main" val="713070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298" name="Title 3"/>
          <p:cNvSpPr>
            <a:spLocks noGrp="1"/>
          </p:cNvSpPr>
          <p:nvPr>
            <p:ph type="title"/>
          </p:nvPr>
        </p:nvSpPr>
        <p:spPr>
          <a:xfrm>
            <a:off x="856448" y="5378027"/>
            <a:ext cx="9049552" cy="1008380"/>
          </a:xfrm>
        </p:spPr>
        <p:txBody>
          <a:bodyPr/>
          <a:lstStyle/>
          <a:p>
            <a:pPr eaLnBrk="1" hangingPunct="1"/>
            <a:r>
              <a:rPr lang="en-US" altLang="en-US" sz="4800" dirty="0"/>
              <a:t>STEP 6: Plan Implementation</a:t>
            </a:r>
            <a:br>
              <a:rPr lang="en-US" altLang="en-US" sz="3085" b="1" dirty="0"/>
            </a:br>
            <a:r>
              <a:rPr lang="en-US" altLang="en-US" sz="1763" dirty="0"/>
              <a:t>Guide pp. 62-64</a:t>
            </a:r>
          </a:p>
        </p:txBody>
      </p:sp>
      <p:sp>
        <p:nvSpPr>
          <p:cNvPr id="55299" name="Content Placeholder 4"/>
          <p:cNvSpPr>
            <a:spLocks noGrp="1"/>
          </p:cNvSpPr>
          <p:nvPr>
            <p:ph idx="1"/>
          </p:nvPr>
        </p:nvSpPr>
        <p:spPr>
          <a:xfrm>
            <a:off x="1044453" y="695669"/>
            <a:ext cx="8480518" cy="3411892"/>
          </a:xfrm>
        </p:spPr>
        <p:txBody>
          <a:bodyPr>
            <a:noAutofit/>
          </a:bodyPr>
          <a:lstStyle/>
          <a:p>
            <a:pPr eaLnBrk="1" hangingPunct="1">
              <a:buFont typeface="Wingdings" charset="2"/>
              <a:buNone/>
            </a:pPr>
            <a:r>
              <a:rPr lang="en-US" altLang="en-US" sz="3526" dirty="0"/>
              <a:t>6.1  Dissemination and launch of guideline </a:t>
            </a:r>
          </a:p>
          <a:p>
            <a:pPr eaLnBrk="1" hangingPunct="1">
              <a:buFont typeface="Wingdings" charset="2"/>
              <a:buNone/>
            </a:pPr>
            <a:r>
              <a:rPr lang="en-US" altLang="en-US" sz="3526" dirty="0"/>
              <a:t>6.2   Address implementation requirements</a:t>
            </a:r>
          </a:p>
          <a:p>
            <a:pPr eaLnBrk="1" hangingPunct="1">
              <a:buFont typeface="Wingdings" charset="2"/>
              <a:buNone/>
            </a:pPr>
            <a:r>
              <a:rPr lang="en-US" altLang="en-US" i="1" dirty="0"/>
              <a:t>Note: Planning Implementation continues under study and will be fully developed for version 2.0 of the CAN-IMPLEMENT© Resource. </a:t>
            </a:r>
          </a:p>
        </p:txBody>
      </p:sp>
      <p:sp>
        <p:nvSpPr>
          <p:cNvPr id="2" name="Date Placeholder 1"/>
          <p:cNvSpPr>
            <a:spLocks noGrp="1"/>
          </p:cNvSpPr>
          <p:nvPr>
            <p:ph type="dt" sz="half" idx="10"/>
          </p:nvPr>
        </p:nvSpPr>
        <p:spPr/>
        <p:txBody>
          <a:bodyPr/>
          <a:lstStyle/>
          <a:p>
            <a:pPr>
              <a:defRPr/>
            </a:pPr>
            <a:fld id="{18E04981-AC8E-2247-B97F-36BDE6779DDF}"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35</a:t>
            </a:fld>
            <a:endParaRPr lang="en-GB" altLang="en-US"/>
          </a:p>
        </p:txBody>
      </p:sp>
    </p:spTree>
    <p:extLst>
      <p:ext uri="{BB962C8B-B14F-4D97-AF65-F5344CB8AC3E}">
        <p14:creationId xmlns:p14="http://schemas.microsoft.com/office/powerpoint/2010/main" val="1641716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Title 1"/>
          <p:cNvSpPr>
            <a:spLocks noGrp="1"/>
          </p:cNvSpPr>
          <p:nvPr>
            <p:ph type="title"/>
          </p:nvPr>
        </p:nvSpPr>
        <p:spPr>
          <a:xfrm>
            <a:off x="1656570" y="1055935"/>
            <a:ext cx="7724828" cy="1007586"/>
          </a:xfrm>
        </p:spPr>
        <p:txBody>
          <a:bodyPr>
            <a:normAutofit fontScale="90000"/>
          </a:bodyPr>
          <a:lstStyle/>
          <a:p>
            <a:pPr eaLnBrk="1" hangingPunct="1"/>
            <a:r>
              <a:rPr lang="en-US" altLang="en-US" dirty="0"/>
              <a:t>Using the CAN-IMPLEMENT© Resource</a:t>
            </a:r>
            <a:br>
              <a:rPr lang="en-US" altLang="en-US" sz="3085" b="1" dirty="0"/>
            </a:br>
            <a:r>
              <a:rPr lang="en-US" altLang="en-US" sz="3085" dirty="0"/>
              <a:t>Features/Navigation</a:t>
            </a:r>
          </a:p>
        </p:txBody>
      </p:sp>
      <p:pic>
        <p:nvPicPr>
          <p:cNvPr id="56323"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3862414" y="2354011"/>
            <a:ext cx="923621" cy="1007586"/>
          </a:xfrm>
        </p:spPr>
      </p:pic>
      <p:pic>
        <p:nvPicPr>
          <p:cNvPr id="56324"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4656" y="2102114"/>
            <a:ext cx="1110794" cy="1259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7242" y="2270046"/>
            <a:ext cx="1007586" cy="10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793" y="2354011"/>
            <a:ext cx="1007586" cy="10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7"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44656" y="3949356"/>
            <a:ext cx="1236743" cy="1091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15"/>
          <p:cNvPicPr>
            <a:picLocks noChangeAspect="1" noChangeArrowheads="1"/>
          </p:cNvPicPr>
          <p:nvPr/>
        </p:nvPicPr>
        <p:blipFill>
          <a:blip r:embed="rId7">
            <a:grayscl/>
            <a:extLst>
              <a:ext uri="{28A0092B-C50C-407E-A947-70E740481C1C}">
                <a14:useLocalDpi xmlns:a14="http://schemas.microsoft.com/office/drawing/2010/main" val="0"/>
              </a:ext>
            </a:extLst>
          </a:blip>
          <a:srcRect/>
          <a:stretch>
            <a:fillRect/>
          </a:stretch>
        </p:blipFill>
        <p:spPr bwMode="auto">
          <a:xfrm>
            <a:off x="3862414" y="3949356"/>
            <a:ext cx="1007586" cy="10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9"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89828" y="4033322"/>
            <a:ext cx="1175517" cy="967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0" name="Picture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01207" y="4033322"/>
            <a:ext cx="1007586" cy="10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1" name="TextBox 19"/>
          <p:cNvSpPr txBox="1">
            <a:spLocks noChangeArrowheads="1"/>
          </p:cNvSpPr>
          <p:nvPr/>
        </p:nvSpPr>
        <p:spPr bwMode="auto">
          <a:xfrm>
            <a:off x="587758" y="2270046"/>
            <a:ext cx="4366207" cy="3338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800">
                <a:solidFill>
                  <a:schemeClr val="bg2"/>
                </a:solidFill>
                <a:latin typeface="Arial Narrow" charset="0"/>
              </a:defRPr>
            </a:lvl1pPr>
            <a:lvl2pPr marL="742950" indent="-285750" algn="ctr" eaLnBrk="0" hangingPunct="0">
              <a:defRPr sz="2800">
                <a:solidFill>
                  <a:schemeClr val="bg2"/>
                </a:solidFill>
                <a:latin typeface="Arial Narrow" charset="0"/>
              </a:defRPr>
            </a:lvl2pPr>
            <a:lvl3pPr marL="1143000" indent="-228600" algn="ctr" eaLnBrk="0" hangingPunct="0">
              <a:defRPr sz="2800">
                <a:solidFill>
                  <a:schemeClr val="bg2"/>
                </a:solidFill>
                <a:latin typeface="Arial Narrow" charset="0"/>
              </a:defRPr>
            </a:lvl3pPr>
            <a:lvl4pPr marL="1600200" indent="-228600" algn="ctr" eaLnBrk="0" hangingPunct="0">
              <a:defRPr sz="2800">
                <a:solidFill>
                  <a:schemeClr val="bg2"/>
                </a:solidFill>
                <a:latin typeface="Arial Narrow" charset="0"/>
              </a:defRPr>
            </a:lvl4pPr>
            <a:lvl5pPr marL="2057400" indent="-228600" algn="ctr" eaLnBrk="0" hangingPunct="0">
              <a:defRPr sz="2800">
                <a:solidFill>
                  <a:schemeClr val="bg2"/>
                </a:solidFill>
                <a:latin typeface="Arial Narrow" charset="0"/>
              </a:defRPr>
            </a:lvl5pPr>
            <a:lvl6pPr marL="2514600" indent="-228600" algn="ctr" eaLnBrk="0" fontAlgn="base" hangingPunct="0">
              <a:spcBef>
                <a:spcPct val="0"/>
              </a:spcBef>
              <a:spcAft>
                <a:spcPct val="0"/>
              </a:spcAft>
              <a:defRPr sz="2800">
                <a:solidFill>
                  <a:schemeClr val="bg2"/>
                </a:solidFill>
                <a:latin typeface="Arial Narrow" charset="0"/>
              </a:defRPr>
            </a:lvl6pPr>
            <a:lvl7pPr marL="2971800" indent="-228600" algn="ctr" eaLnBrk="0" fontAlgn="base" hangingPunct="0">
              <a:spcBef>
                <a:spcPct val="0"/>
              </a:spcBef>
              <a:spcAft>
                <a:spcPct val="0"/>
              </a:spcAft>
              <a:defRPr sz="2800">
                <a:solidFill>
                  <a:schemeClr val="bg2"/>
                </a:solidFill>
                <a:latin typeface="Arial Narrow" charset="0"/>
              </a:defRPr>
            </a:lvl7pPr>
            <a:lvl8pPr marL="3429000" indent="-228600" algn="ctr" eaLnBrk="0" fontAlgn="base" hangingPunct="0">
              <a:spcBef>
                <a:spcPct val="0"/>
              </a:spcBef>
              <a:spcAft>
                <a:spcPct val="0"/>
              </a:spcAft>
              <a:defRPr sz="2800">
                <a:solidFill>
                  <a:schemeClr val="bg2"/>
                </a:solidFill>
                <a:latin typeface="Arial Narrow" charset="0"/>
              </a:defRPr>
            </a:lvl8pPr>
            <a:lvl9pPr marL="3886200" indent="-228600" algn="ctr" eaLnBrk="0" fontAlgn="base" hangingPunct="0">
              <a:spcBef>
                <a:spcPct val="0"/>
              </a:spcBef>
              <a:spcAft>
                <a:spcPct val="0"/>
              </a:spcAft>
              <a:defRPr sz="2800">
                <a:solidFill>
                  <a:schemeClr val="bg2"/>
                </a:solidFill>
                <a:latin typeface="Arial Narrow" charset="0"/>
              </a:defRPr>
            </a:lvl9pPr>
          </a:lstStyle>
          <a:p>
            <a:pPr algn="l">
              <a:buFont typeface="Wingdings" charset="2"/>
              <a:buChar char="§"/>
            </a:pPr>
            <a:r>
              <a:rPr lang="en-US" altLang="en-US" sz="2204" dirty="0">
                <a:solidFill>
                  <a:schemeClr val="tx2"/>
                </a:solidFill>
              </a:rPr>
              <a:t> </a:t>
            </a:r>
            <a:r>
              <a:rPr lang="en-US" altLang="en-US" sz="2204" b="1" dirty="0">
                <a:solidFill>
                  <a:schemeClr val="tx2"/>
                </a:solidFill>
              </a:rPr>
              <a:t>Field Notes</a:t>
            </a:r>
          </a:p>
          <a:p>
            <a:pPr algn="l">
              <a:buFont typeface="Wingdings" charset="2"/>
              <a:buChar char="§"/>
            </a:pPr>
            <a:r>
              <a:rPr lang="en-US" altLang="en-US" sz="2204" dirty="0">
                <a:solidFill>
                  <a:schemeClr val="tx2"/>
                </a:solidFill>
              </a:rPr>
              <a:t> </a:t>
            </a:r>
            <a:r>
              <a:rPr lang="en-US" altLang="en-US" sz="2204" b="1" dirty="0">
                <a:solidFill>
                  <a:schemeClr val="tx2"/>
                </a:solidFill>
              </a:rPr>
              <a:t>Tips</a:t>
            </a:r>
          </a:p>
          <a:p>
            <a:pPr algn="l">
              <a:buFont typeface="Wingdings" charset="2"/>
              <a:buChar char="§"/>
            </a:pPr>
            <a:r>
              <a:rPr lang="en-US" altLang="en-US" sz="2204" b="1" dirty="0">
                <a:solidFill>
                  <a:schemeClr val="tx2"/>
                </a:solidFill>
              </a:rPr>
              <a:t> Checklists</a:t>
            </a:r>
          </a:p>
          <a:p>
            <a:pPr algn="l">
              <a:buFont typeface="Wingdings" charset="2"/>
              <a:buChar char="§"/>
            </a:pPr>
            <a:r>
              <a:rPr lang="en-US" altLang="en-US" sz="2204" dirty="0">
                <a:solidFill>
                  <a:schemeClr val="tx2"/>
                </a:solidFill>
              </a:rPr>
              <a:t> </a:t>
            </a:r>
            <a:r>
              <a:rPr lang="en-US" altLang="en-US" sz="2204" b="1" dirty="0">
                <a:solidFill>
                  <a:schemeClr val="tx2"/>
                </a:solidFill>
              </a:rPr>
              <a:t>Thinking about Implementation</a:t>
            </a:r>
          </a:p>
          <a:p>
            <a:pPr algn="l"/>
            <a:r>
              <a:rPr lang="en-US" altLang="en-US" sz="2204" dirty="0">
                <a:solidFill>
                  <a:schemeClr val="tx2"/>
                </a:solidFill>
              </a:rPr>
              <a:t>  </a:t>
            </a:r>
          </a:p>
          <a:p>
            <a:pPr algn="l">
              <a:buFont typeface="Wingdings" charset="2"/>
              <a:buChar char="§"/>
            </a:pPr>
            <a:r>
              <a:rPr lang="en-US" altLang="en-US" sz="2204" b="1" dirty="0">
                <a:solidFill>
                  <a:schemeClr val="tx2"/>
                </a:solidFill>
              </a:rPr>
              <a:t> Progress Checks </a:t>
            </a:r>
          </a:p>
          <a:p>
            <a:pPr algn="l"/>
            <a:r>
              <a:rPr lang="en-US" altLang="en-US" sz="2204" i="1" dirty="0">
                <a:solidFill>
                  <a:schemeClr val="tx2"/>
                </a:solidFill>
              </a:rPr>
              <a:t>   </a:t>
            </a:r>
            <a:r>
              <a:rPr lang="en-US" altLang="en-US" sz="2204" b="1" dirty="0">
                <a:solidFill>
                  <a:schemeClr val="tx2"/>
                </a:solidFill>
              </a:rPr>
              <a:t>Steps1-6:</a:t>
            </a:r>
          </a:p>
          <a:p>
            <a:pPr algn="l"/>
            <a:r>
              <a:rPr lang="en-US" altLang="en-US" sz="2204" i="1" dirty="0">
                <a:solidFill>
                  <a:schemeClr val="tx2"/>
                </a:solidFill>
              </a:rPr>
              <a:t>   - Direction</a:t>
            </a:r>
          </a:p>
          <a:p>
            <a:pPr algn="l"/>
            <a:r>
              <a:rPr lang="en-US" altLang="en-US" sz="2204" i="1" dirty="0">
                <a:solidFill>
                  <a:schemeClr val="tx2"/>
                </a:solidFill>
              </a:rPr>
              <a:t>   - Outputs</a:t>
            </a:r>
          </a:p>
          <a:p>
            <a:pPr algn="l"/>
            <a:r>
              <a:rPr lang="en-US" altLang="en-US" sz="2204" i="1" dirty="0">
                <a:solidFill>
                  <a:schemeClr val="tx2"/>
                </a:solidFill>
              </a:rPr>
              <a:t>   - Documents</a:t>
            </a:r>
          </a:p>
          <a:p>
            <a:pPr algn="l"/>
            <a:r>
              <a:rPr lang="en-US" altLang="en-US" sz="2204" i="1" dirty="0">
                <a:solidFill>
                  <a:schemeClr val="tx2"/>
                </a:solidFill>
              </a:rPr>
              <a:t>   - Tools (indexed to task, links to toolkit)</a:t>
            </a:r>
          </a:p>
        </p:txBody>
      </p:sp>
      <p:sp>
        <p:nvSpPr>
          <p:cNvPr id="2" name="Date Placeholder 1"/>
          <p:cNvSpPr>
            <a:spLocks noGrp="1"/>
          </p:cNvSpPr>
          <p:nvPr>
            <p:ph type="dt" sz="half" idx="10"/>
          </p:nvPr>
        </p:nvSpPr>
        <p:spPr/>
        <p:txBody>
          <a:bodyPr/>
          <a:lstStyle/>
          <a:p>
            <a:pPr>
              <a:defRPr/>
            </a:pPr>
            <a:fld id="{6A8C75DD-CF79-0847-A9EF-B32FAAF83A23}"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36</a:t>
            </a:fld>
            <a:endParaRPr lang="en-GB" altLang="en-US"/>
          </a:p>
        </p:txBody>
      </p:sp>
    </p:spTree>
    <p:extLst>
      <p:ext uri="{BB962C8B-B14F-4D97-AF65-F5344CB8AC3E}">
        <p14:creationId xmlns:p14="http://schemas.microsoft.com/office/powerpoint/2010/main" val="231227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a:t>References</a:t>
            </a:r>
          </a:p>
        </p:txBody>
      </p:sp>
      <p:sp>
        <p:nvSpPr>
          <p:cNvPr id="57347" name="Content Placeholder 2"/>
          <p:cNvSpPr>
            <a:spLocks noGrp="1"/>
          </p:cNvSpPr>
          <p:nvPr>
            <p:ph idx="1"/>
          </p:nvPr>
        </p:nvSpPr>
        <p:spPr>
          <a:xfrm>
            <a:off x="975968" y="661729"/>
            <a:ext cx="8611131" cy="4315396"/>
          </a:xfrm>
        </p:spPr>
        <p:txBody>
          <a:bodyPr>
            <a:normAutofit/>
          </a:bodyPr>
          <a:lstStyle/>
          <a:p>
            <a:pPr marL="0" indent="0">
              <a:buNone/>
            </a:pPr>
            <a:r>
              <a:rPr lang="en-US" altLang="en-US" sz="1543" dirty="0"/>
              <a:t>ADAPTE Collaboration, (2007). The ADAPTE Resource Toolkit for Guideline Adaptation Version 1.0. available at </a:t>
            </a:r>
            <a:r>
              <a:rPr lang="en-US" altLang="en-US" sz="1543" dirty="0">
                <a:hlinkClick r:id="rId2"/>
              </a:rPr>
              <a:t>www.adapte.org</a:t>
            </a:r>
            <a:r>
              <a:rPr lang="en-US" altLang="en-US" sz="1543" dirty="0"/>
              <a:t>; or </a:t>
            </a:r>
            <a:r>
              <a:rPr lang="en-US" altLang="en-US" sz="1543" dirty="0">
                <a:hlinkClick r:id="rId3"/>
              </a:rPr>
              <a:t>www.g-i-n.net</a:t>
            </a:r>
            <a:endParaRPr lang="en-US" altLang="en-US" sz="1543" dirty="0"/>
          </a:p>
          <a:p>
            <a:pPr marL="0" indent="0">
              <a:buNone/>
            </a:pPr>
            <a:r>
              <a:rPr lang="en-US" altLang="en-US" sz="1543" dirty="0"/>
              <a:t>AGREE Collaboration (2001). Appraisal of guidelines for research &amp; evaluation (AGREE) instrument monograph. Available from: </a:t>
            </a:r>
            <a:r>
              <a:rPr lang="en-US" altLang="en-US" sz="1543" dirty="0">
                <a:hlinkClick r:id="rId4"/>
              </a:rPr>
              <a:t>http://www.agreetrust.org/docs/AGREE_Instrument_English.pdf</a:t>
            </a:r>
            <a:endParaRPr lang="en-US" altLang="en-US" sz="1543" dirty="0"/>
          </a:p>
          <a:p>
            <a:pPr marL="0" indent="0">
              <a:buNone/>
            </a:pPr>
            <a:r>
              <a:rPr lang="en-US" altLang="en-US" sz="1543" dirty="0"/>
              <a:t>Atkins, D., Best, D., </a:t>
            </a:r>
            <a:r>
              <a:rPr lang="en-US" altLang="en-US" sz="1543" dirty="0" err="1"/>
              <a:t>Briss</a:t>
            </a:r>
            <a:r>
              <a:rPr lang="en-US" altLang="en-US" sz="1543" dirty="0"/>
              <a:t>, P.A., et al. (2004). Grading quality of evidence and strength of recommendations. British Medical Association Journal 328 (7454), 1490.</a:t>
            </a:r>
          </a:p>
          <a:p>
            <a:pPr marL="0" indent="0">
              <a:buNone/>
            </a:pPr>
            <a:r>
              <a:rPr lang="en-US" altLang="en-US" sz="1543" dirty="0" err="1"/>
              <a:t>Estabrooks</a:t>
            </a:r>
            <a:r>
              <a:rPr lang="en-US" altLang="en-US" sz="1543" dirty="0"/>
              <a:t>, C.A.. (1998) . Will Evidence- Based Nursing Practice Make Practice Perfect? </a:t>
            </a:r>
            <a:r>
              <a:rPr lang="en-US" altLang="en-US" sz="1543" u="sng" dirty="0"/>
              <a:t>Canadian Journal of Nursing Research 30 </a:t>
            </a:r>
            <a:r>
              <a:rPr lang="en-US" altLang="en-US" sz="1543" dirty="0"/>
              <a:t>(1), 15-36.</a:t>
            </a:r>
          </a:p>
          <a:p>
            <a:pPr marL="0" indent="0">
              <a:buNone/>
            </a:pPr>
            <a:r>
              <a:rPr lang="en-US" altLang="en-US" sz="1543" dirty="0" err="1"/>
              <a:t>Fervers</a:t>
            </a:r>
            <a:r>
              <a:rPr lang="en-US" altLang="en-US" sz="1543" dirty="0"/>
              <a:t>, B., Burgers, J.S., </a:t>
            </a:r>
            <a:r>
              <a:rPr lang="en-US" altLang="en-US" sz="1543" dirty="0" err="1"/>
              <a:t>Haugh</a:t>
            </a:r>
            <a:r>
              <a:rPr lang="en-US" altLang="en-US" sz="1543" dirty="0"/>
              <a:t>, M.C., </a:t>
            </a:r>
            <a:r>
              <a:rPr lang="en-US" altLang="en-US" sz="1543" dirty="0" err="1"/>
              <a:t>Latreille</a:t>
            </a:r>
            <a:r>
              <a:rPr lang="en-US" altLang="en-US" sz="1543" dirty="0"/>
              <a:t>, J., </a:t>
            </a:r>
            <a:r>
              <a:rPr lang="en-US" altLang="en-US" sz="1543" dirty="0" err="1"/>
              <a:t>Mlika-Cabanne</a:t>
            </a:r>
            <a:r>
              <a:rPr lang="en-US" altLang="en-US" sz="1543" dirty="0"/>
              <a:t>, N., </a:t>
            </a:r>
            <a:r>
              <a:rPr lang="en-US" altLang="en-US" sz="1543" dirty="0" err="1"/>
              <a:t>Paquet</a:t>
            </a:r>
            <a:r>
              <a:rPr lang="en-US" altLang="en-US" sz="1543" dirty="0"/>
              <a:t>, L., </a:t>
            </a:r>
            <a:r>
              <a:rPr lang="en-US" altLang="en-US" sz="1543" dirty="0" err="1"/>
              <a:t>Coulombe</a:t>
            </a:r>
            <a:r>
              <a:rPr lang="en-US" altLang="en-US" sz="1543" dirty="0"/>
              <a:t>, M., Poirier, M., </a:t>
            </a:r>
            <a:r>
              <a:rPr lang="en-US" altLang="en-US" sz="1543" dirty="0" err="1"/>
              <a:t>Burnand</a:t>
            </a:r>
            <a:r>
              <a:rPr lang="en-US" altLang="en-US" sz="1543" dirty="0"/>
              <a:t>, B. (2006). Adaptation of clinical guidelines: literature review and proposition for a framework and procedure. International Journal of Quality in Health Care (13), 167-176.</a:t>
            </a:r>
          </a:p>
          <a:p>
            <a:pPr marL="0" indent="0">
              <a:buNone/>
            </a:pPr>
            <a:r>
              <a:rPr lang="en-US" altLang="en-US" sz="1543" dirty="0"/>
              <a:t>Field, M.J., &amp; </a:t>
            </a:r>
            <a:r>
              <a:rPr lang="en-US" altLang="en-US" sz="1543" dirty="0" err="1"/>
              <a:t>Lohr</a:t>
            </a:r>
            <a:r>
              <a:rPr lang="en-US" altLang="en-US" sz="1543" dirty="0"/>
              <a:t>, K.N. (</a:t>
            </a:r>
            <a:r>
              <a:rPr lang="en-US" altLang="en-US" sz="1543" dirty="0" err="1"/>
              <a:t>Eds</a:t>
            </a:r>
            <a:r>
              <a:rPr lang="en-US" altLang="en-US" sz="1543" dirty="0"/>
              <a:t>). (1990). Clinical Practice Guidelines: Directions for a New Program. Institute of Medicine, National Academy Press, Washington, DC., 38</a:t>
            </a:r>
            <a:endParaRPr lang="en-US" altLang="en-US" sz="1102" dirty="0"/>
          </a:p>
          <a:p>
            <a:pPr marL="0" indent="0">
              <a:buNone/>
            </a:pPr>
            <a:endParaRPr lang="en-US" altLang="en-US" sz="1102" dirty="0"/>
          </a:p>
          <a:p>
            <a:pPr marL="0" indent="0">
              <a:buNone/>
            </a:pPr>
            <a:endParaRPr lang="en-US" altLang="en-US" sz="1102" dirty="0"/>
          </a:p>
          <a:p>
            <a:pPr marL="0" indent="0">
              <a:buNone/>
            </a:pPr>
            <a:endParaRPr lang="en-US" altLang="en-US" sz="1102" dirty="0"/>
          </a:p>
          <a:p>
            <a:pPr marL="0" indent="0">
              <a:buNone/>
            </a:pPr>
            <a:endParaRPr lang="en-US" altLang="en-US" sz="1102" dirty="0"/>
          </a:p>
        </p:txBody>
      </p:sp>
      <p:sp>
        <p:nvSpPr>
          <p:cNvPr id="2" name="Date Placeholder 1"/>
          <p:cNvSpPr>
            <a:spLocks noGrp="1"/>
          </p:cNvSpPr>
          <p:nvPr>
            <p:ph type="dt" sz="half" idx="10"/>
          </p:nvPr>
        </p:nvSpPr>
        <p:spPr/>
        <p:txBody>
          <a:bodyPr/>
          <a:lstStyle/>
          <a:p>
            <a:pPr>
              <a:defRPr/>
            </a:pPr>
            <a:fld id="{FF38BF2F-3D71-B842-9BB1-7C12CFAC085D}"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37</a:t>
            </a:fld>
            <a:endParaRPr lang="en-GB" altLang="en-US"/>
          </a:p>
        </p:txBody>
      </p:sp>
    </p:spTree>
    <p:extLst>
      <p:ext uri="{BB962C8B-B14F-4D97-AF65-F5344CB8AC3E}">
        <p14:creationId xmlns:p14="http://schemas.microsoft.com/office/powerpoint/2010/main" val="1435834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a:t>References (continued)</a:t>
            </a:r>
          </a:p>
        </p:txBody>
      </p:sp>
      <p:sp>
        <p:nvSpPr>
          <p:cNvPr id="58371" name="Content Placeholder 2"/>
          <p:cNvSpPr>
            <a:spLocks noGrp="1"/>
          </p:cNvSpPr>
          <p:nvPr>
            <p:ph idx="1"/>
          </p:nvPr>
        </p:nvSpPr>
        <p:spPr>
          <a:xfrm>
            <a:off x="906828" y="961722"/>
            <a:ext cx="8569402" cy="4632781"/>
          </a:xfrm>
        </p:spPr>
        <p:txBody>
          <a:bodyPr>
            <a:normAutofit/>
          </a:bodyPr>
          <a:lstStyle/>
          <a:p>
            <a:pPr marL="0" indent="0">
              <a:buNone/>
            </a:pPr>
            <a:r>
              <a:rPr lang="en-US" altLang="en-US" sz="1543" dirty="0"/>
              <a:t>Graham, I.D., Logan, J. Harrison, M.B., Straus, S.E., </a:t>
            </a:r>
            <a:r>
              <a:rPr lang="en-US" altLang="en-US" sz="1543" dirty="0" err="1"/>
              <a:t>Tetroe</a:t>
            </a:r>
            <a:r>
              <a:rPr lang="en-US" altLang="en-US" sz="1543" dirty="0"/>
              <a:t>, J., Caswell, W., &amp; Robinson, N. (2006). Lost in Translation: Time for a Map? Journal of Continuing Education in the Health Professions, 26(1), 13-24.</a:t>
            </a:r>
          </a:p>
          <a:p>
            <a:pPr marL="0" indent="0">
              <a:buNone/>
            </a:pPr>
            <a:r>
              <a:rPr lang="en-US" altLang="en-US" sz="1543" dirty="0"/>
              <a:t>Hayward, R.S.A., Wilson, M.C., Tunis, S.R., Bass, E.B., </a:t>
            </a:r>
            <a:r>
              <a:rPr lang="en-US" altLang="en-US" sz="1543" dirty="0" err="1"/>
              <a:t>Guyatt</a:t>
            </a:r>
            <a:r>
              <a:rPr lang="en-US" altLang="en-US" sz="1543" dirty="0"/>
              <a:t>, G., for the Evidence-Based Medicine Working Group (1995). Users’ guides to the medical literature VIII. How to use clinical practice guidelines. Are the recommendations valid? Journal of the American Medical Association (274), 570-574. </a:t>
            </a:r>
          </a:p>
          <a:p>
            <a:pPr marL="0" indent="0">
              <a:buNone/>
            </a:pPr>
            <a:r>
              <a:rPr lang="en-US" altLang="en-US" sz="1543" dirty="0"/>
              <a:t>National Forum on Health (1998). Canada Health Action: Building on the Legacy, Volume 5. Making decisions: Evidence and information. Quebec: Editions </a:t>
            </a:r>
            <a:r>
              <a:rPr lang="en-US" altLang="en-US" sz="1543" dirty="0" err="1"/>
              <a:t>MultiMondes</a:t>
            </a:r>
            <a:endParaRPr lang="en-US" altLang="en-US" sz="1543" dirty="0"/>
          </a:p>
          <a:p>
            <a:pPr marL="0" indent="0">
              <a:buNone/>
            </a:pPr>
            <a:r>
              <a:rPr lang="en-US" altLang="en-US" sz="1543" dirty="0"/>
              <a:t>Sackett, D.L., Rosenberg, W.M., Gray, J.A., Haynes, R.B., &amp; Richardson, W.S. (1996). Evidence based medicine: what it is and what it isn't. British Medical Journal, 312(7023), 71-72). </a:t>
            </a:r>
          </a:p>
          <a:p>
            <a:pPr marL="0" indent="0">
              <a:buNone/>
            </a:pPr>
            <a:r>
              <a:rPr lang="en-US" altLang="en-US" sz="1543" dirty="0" err="1"/>
              <a:t>Shea</a:t>
            </a:r>
            <a:r>
              <a:rPr lang="en-US" altLang="en-US" sz="1543" dirty="0"/>
              <a:t>, B.J., </a:t>
            </a:r>
            <a:r>
              <a:rPr lang="en-US" altLang="en-US" sz="1543" dirty="0" err="1"/>
              <a:t>Grimshaw</a:t>
            </a:r>
            <a:r>
              <a:rPr lang="en-US" altLang="en-US" sz="1543" dirty="0"/>
              <a:t>. J.M., Wells, G.A., Boers, M., </a:t>
            </a:r>
            <a:r>
              <a:rPr lang="en-US" altLang="en-US" sz="1543" dirty="0" err="1"/>
              <a:t>Andersson</a:t>
            </a:r>
            <a:r>
              <a:rPr lang="en-US" altLang="en-US" sz="1543" dirty="0"/>
              <a:t>, N., Hamel, C., Porter, A.C., </a:t>
            </a:r>
            <a:r>
              <a:rPr lang="en-US" altLang="en-US" sz="1543" dirty="0" err="1"/>
              <a:t>Tugwell</a:t>
            </a:r>
            <a:r>
              <a:rPr lang="en-US" altLang="en-US" sz="1543" dirty="0"/>
              <a:t>, P., Moher, D., </a:t>
            </a:r>
            <a:r>
              <a:rPr lang="en-US" altLang="en-US" sz="1543" dirty="0" err="1"/>
              <a:t>Bouter</a:t>
            </a:r>
            <a:r>
              <a:rPr lang="en-US" altLang="en-US" sz="1543" dirty="0"/>
              <a:t>, L.M. (2007). Development of AMSTAR: a measurement tool to assess the methodological quality of systematic reviews. BMC Medical Research Methodology, 7(10). Available at: </a:t>
            </a:r>
            <a:r>
              <a:rPr lang="en-US" altLang="en-US" sz="1543" dirty="0">
                <a:hlinkClick r:id="rId3"/>
              </a:rPr>
              <a:t>http://www.biomedcentral.com/1471-2288/7/10</a:t>
            </a:r>
            <a:endParaRPr lang="en-US" altLang="en-US" sz="1543" dirty="0"/>
          </a:p>
          <a:p>
            <a:pPr marL="0" indent="0">
              <a:buNone/>
            </a:pPr>
            <a:r>
              <a:rPr lang="en-US" altLang="en-US" sz="1543" dirty="0"/>
              <a:t>Sigma Theta Tau International 2005-2007 Research and Scholarship Advisory Committee (2008). </a:t>
            </a:r>
            <a:r>
              <a:rPr lang="sv-SE" altLang="en-US" sz="1543" dirty="0"/>
              <a:t>Sigma </a:t>
            </a:r>
            <a:r>
              <a:rPr lang="sv-SE" altLang="en-US" sz="1543" dirty="0" err="1"/>
              <a:t>Theta</a:t>
            </a:r>
            <a:r>
              <a:rPr lang="sv-SE" altLang="en-US" sz="1543" dirty="0"/>
              <a:t> Tau International Position </a:t>
            </a:r>
            <a:r>
              <a:rPr lang="en-US" altLang="en-US" sz="1543" dirty="0"/>
              <a:t>Statement on Evidence-Based Practice February 2007 Summary. </a:t>
            </a:r>
            <a:r>
              <a:rPr lang="en-US" altLang="en-US" sz="1543" u="sng" dirty="0"/>
              <a:t>Worldviews on Evidence-Based Nursing </a:t>
            </a:r>
            <a:r>
              <a:rPr lang="en-US" altLang="en-US" sz="1543" dirty="0"/>
              <a:t>(Second Quarter) 57-59.</a:t>
            </a:r>
          </a:p>
          <a:p>
            <a:pPr marL="0" indent="0">
              <a:buNone/>
            </a:pPr>
            <a:endParaRPr lang="en-US" altLang="en-US" sz="1653" dirty="0"/>
          </a:p>
          <a:p>
            <a:pPr marL="0" indent="0">
              <a:buNone/>
            </a:pPr>
            <a:endParaRPr lang="en-US" altLang="en-US" sz="1102" dirty="0"/>
          </a:p>
          <a:p>
            <a:pPr marL="0" indent="0">
              <a:buNone/>
            </a:pPr>
            <a:endParaRPr lang="en-US" altLang="en-US" sz="1102" dirty="0"/>
          </a:p>
          <a:p>
            <a:pPr marL="0" indent="0">
              <a:buNone/>
            </a:pPr>
            <a:endParaRPr lang="en-US" altLang="en-US" sz="1102" dirty="0"/>
          </a:p>
          <a:p>
            <a:pPr marL="0" indent="0">
              <a:buNone/>
            </a:pPr>
            <a:endParaRPr lang="en-US" altLang="en-US" sz="1102" dirty="0"/>
          </a:p>
          <a:p>
            <a:pPr marL="0" indent="0">
              <a:buNone/>
            </a:pPr>
            <a:endParaRPr lang="en-US" altLang="en-US" sz="1102" dirty="0"/>
          </a:p>
          <a:p>
            <a:pPr marL="0" indent="0">
              <a:buNone/>
            </a:pPr>
            <a:endParaRPr lang="en-US" altLang="en-US" sz="1102" dirty="0"/>
          </a:p>
        </p:txBody>
      </p:sp>
      <p:sp>
        <p:nvSpPr>
          <p:cNvPr id="2" name="Date Placeholder 1"/>
          <p:cNvSpPr>
            <a:spLocks noGrp="1"/>
          </p:cNvSpPr>
          <p:nvPr>
            <p:ph type="dt" sz="half" idx="10"/>
          </p:nvPr>
        </p:nvSpPr>
        <p:spPr/>
        <p:txBody>
          <a:bodyPr/>
          <a:lstStyle/>
          <a:p>
            <a:pPr>
              <a:defRPr/>
            </a:pPr>
            <a:fld id="{63F5AFA3-8CF3-E245-9339-27F1964C4A85}"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38</a:t>
            </a:fld>
            <a:endParaRPr lang="en-GB" altLang="en-US"/>
          </a:p>
        </p:txBody>
      </p:sp>
    </p:spTree>
    <p:extLst>
      <p:ext uri="{BB962C8B-B14F-4D97-AF65-F5344CB8AC3E}">
        <p14:creationId xmlns:p14="http://schemas.microsoft.com/office/powerpoint/2010/main" val="79885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FBF3CD3E-9901-38A3-6054-C9BC67E439BC}"/>
              </a:ext>
            </a:extLst>
          </p:cNvPr>
          <p:cNvSpPr>
            <a:spLocks noGrp="1"/>
          </p:cNvSpPr>
          <p:nvPr>
            <p:ph idx="1"/>
          </p:nvPr>
        </p:nvSpPr>
        <p:spPr>
          <a:xfrm>
            <a:off x="856448" y="756287"/>
            <a:ext cx="8211829" cy="4033519"/>
          </a:xfrm>
        </p:spPr>
        <p:txBody>
          <a:bodyPr/>
          <a:lstStyle/>
          <a:p>
            <a:r>
              <a:rPr lang="sk-SK" dirty="0"/>
              <a:t>Prispôsobenie usmernení ako systematický prístup k zvažovaniu použitia a/alebo úpravy usmernenia (usmernení) vytvorených v jednom kultúrnom a organizačnom prostredí na uplatnenie v inom kontexte. </a:t>
            </a:r>
          </a:p>
          <a:p>
            <a:r>
              <a:rPr lang="sk-SK" dirty="0"/>
              <a:t>Prispôsobenie sa môže použiť ako alternatíva k vytvoreniu usmernenia de novo – tam, kde usmernenia v súčasnosti existujú, alebo na prispôsobenie (existujúcich) existujúcich pokynov tak, aby vyhovovali miestnemu kontextu.</a:t>
            </a:r>
          </a:p>
        </p:txBody>
      </p:sp>
      <p:sp>
        <p:nvSpPr>
          <p:cNvPr id="3" name="Nadpis 2">
            <a:extLst>
              <a:ext uri="{FF2B5EF4-FFF2-40B4-BE49-F238E27FC236}">
                <a16:creationId xmlns:a16="http://schemas.microsoft.com/office/drawing/2014/main" id="{EA2EA054-42B1-C5F5-01D6-F849DB6D4816}"/>
              </a:ext>
            </a:extLst>
          </p:cNvPr>
          <p:cNvSpPr>
            <a:spLocks noGrp="1"/>
          </p:cNvSpPr>
          <p:nvPr>
            <p:ph type="title"/>
          </p:nvPr>
        </p:nvSpPr>
        <p:spPr/>
        <p:txBody>
          <a:bodyPr/>
          <a:lstStyle/>
          <a:p>
            <a:r>
              <a:rPr lang="sk-SK" sz="4800" dirty="0"/>
              <a:t>Čo rozumieme pod prispôsobením guidelines?</a:t>
            </a:r>
          </a:p>
        </p:txBody>
      </p:sp>
      <p:sp>
        <p:nvSpPr>
          <p:cNvPr id="4" name="Zástupný objekt pre dátum 3">
            <a:extLst>
              <a:ext uri="{FF2B5EF4-FFF2-40B4-BE49-F238E27FC236}">
                <a16:creationId xmlns:a16="http://schemas.microsoft.com/office/drawing/2014/main" id="{FB5476D9-0749-3F65-3CD1-2E0946930B0B}"/>
              </a:ext>
            </a:extLst>
          </p:cNvPr>
          <p:cNvSpPr>
            <a:spLocks noGrp="1"/>
          </p:cNvSpPr>
          <p:nvPr>
            <p:ph type="dt" sz="half" idx="10"/>
          </p:nvPr>
        </p:nvSpPr>
        <p:spPr/>
        <p:txBody>
          <a:bodyPr/>
          <a:lstStyle/>
          <a:p>
            <a:fld id="{17D84F83-A9A5-C942-A03F-560C803C3F5D}" type="datetime1">
              <a:rPr lang="sk-SK" smtClean="0"/>
              <a:t>25.4.22</a:t>
            </a:fld>
            <a:endParaRPr lang="en-GB"/>
          </a:p>
        </p:txBody>
      </p:sp>
      <p:sp>
        <p:nvSpPr>
          <p:cNvPr id="5" name="Zástupný objekt pre číslo snímky 4">
            <a:extLst>
              <a:ext uri="{FF2B5EF4-FFF2-40B4-BE49-F238E27FC236}">
                <a16:creationId xmlns:a16="http://schemas.microsoft.com/office/drawing/2014/main" id="{FC320A0F-CC61-3F8D-EFFC-57C0DD9B6629}"/>
              </a:ext>
            </a:extLst>
          </p:cNvPr>
          <p:cNvSpPr>
            <a:spLocks noGrp="1"/>
          </p:cNvSpPr>
          <p:nvPr>
            <p:ph type="sldNum" sz="quarter" idx="11"/>
          </p:nvPr>
        </p:nvSpPr>
        <p:spPr/>
        <p:txBody>
          <a:bodyPr/>
          <a:lstStyle/>
          <a:p>
            <a:fld id="{20C92893-8C51-46CF-9D47-24B3C575AFAA}" type="slidenum">
              <a:rPr lang="en-GB" smtClean="0"/>
              <a:pPr/>
              <a:t>4</a:t>
            </a:fld>
            <a:endParaRPr lang="en-GB"/>
          </a:p>
        </p:txBody>
      </p:sp>
      <p:sp>
        <p:nvSpPr>
          <p:cNvPr id="6" name="Zástupný objekt pre pätu 5">
            <a:extLst>
              <a:ext uri="{FF2B5EF4-FFF2-40B4-BE49-F238E27FC236}">
                <a16:creationId xmlns:a16="http://schemas.microsoft.com/office/drawing/2014/main" id="{B7E12EE2-89E1-B89C-FA98-C5D7BF3AD0C3}"/>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75970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41096" y="6787309"/>
            <a:ext cx="811145" cy="402652"/>
          </a:xfrm>
        </p:spPr>
        <p:txBody>
          <a:bodyPr anchor="t">
            <a:normAutofit/>
          </a:bodyPr>
          <a:lstStyle/>
          <a:p>
            <a:pPr>
              <a:spcAft>
                <a:spcPts val="600"/>
              </a:spcAft>
              <a:defRPr/>
            </a:pPr>
            <a:fld id="{93EE72F8-0D33-1D4F-9981-C44EAB96853E}" type="datetime1">
              <a:rPr lang="sk-SK" sz="1100" smtClean="0"/>
              <a:pPr>
                <a:spcAft>
                  <a:spcPts val="600"/>
                </a:spcAft>
                <a:defRPr/>
              </a:pPr>
              <a:t>25.4.22</a:t>
            </a:fld>
            <a:endParaRPr lang="en-GB" sz="1100"/>
          </a:p>
        </p:txBody>
      </p:sp>
      <p:sp>
        <p:nvSpPr>
          <p:cNvPr id="5" name="Slide Number Placeholder 4"/>
          <p:cNvSpPr>
            <a:spLocks noGrp="1"/>
          </p:cNvSpPr>
          <p:nvPr>
            <p:ph type="sldNum" sz="quarter" idx="11"/>
          </p:nvPr>
        </p:nvSpPr>
        <p:spPr>
          <a:xfrm>
            <a:off x="856449" y="6844216"/>
            <a:ext cx="822862" cy="345745"/>
          </a:xfrm>
        </p:spPr>
        <p:txBody>
          <a:bodyPr anchor="b">
            <a:normAutofit/>
          </a:bodyPr>
          <a:lstStyle/>
          <a:p>
            <a:pPr>
              <a:spcAft>
                <a:spcPts val="600"/>
              </a:spcAft>
            </a:pPr>
            <a:fld id="{A4FFEA97-987A-3C43-B644-DB86EEE89301}" type="slidenum">
              <a:rPr lang="en-GB" altLang="en-US" smtClean="0"/>
              <a:pPr>
                <a:spcAft>
                  <a:spcPts val="600"/>
                </a:spcAft>
              </a:pPr>
              <a:t>5</a:t>
            </a:fld>
            <a:endParaRPr lang="en-GB" altLang="en-US"/>
          </a:p>
        </p:txBody>
      </p:sp>
      <p:sp>
        <p:nvSpPr>
          <p:cNvPr id="12" name="Footer Placeholder 3">
            <a:extLst>
              <a:ext uri="{FF2B5EF4-FFF2-40B4-BE49-F238E27FC236}">
                <a16:creationId xmlns:a16="http://schemas.microsoft.com/office/drawing/2014/main" id="{FEEEDB56-E5B9-EFB7-FC43-97EE6A42BE99}"/>
              </a:ext>
            </a:extLst>
          </p:cNvPr>
          <p:cNvSpPr>
            <a:spLocks noGrp="1"/>
          </p:cNvSpPr>
          <p:nvPr>
            <p:ph type="ftr" sz="quarter" idx="12"/>
          </p:nvPr>
        </p:nvSpPr>
        <p:spPr>
          <a:xfrm>
            <a:off x="4998562" y="6787309"/>
            <a:ext cx="1256701" cy="402651"/>
          </a:xfrm>
        </p:spPr>
        <p:txBody>
          <a:bodyPr/>
          <a:lstStyle/>
          <a:p>
            <a:pPr>
              <a:spcAft>
                <a:spcPts val="600"/>
              </a:spcAft>
            </a:pPr>
            <a:r>
              <a:rPr lang="en-GB"/>
              <a:t>rusnak.truni.sk</a:t>
            </a:r>
          </a:p>
        </p:txBody>
      </p:sp>
      <p:sp>
        <p:nvSpPr>
          <p:cNvPr id="2" name="Title 1"/>
          <p:cNvSpPr>
            <a:spLocks noGrp="1"/>
          </p:cNvSpPr>
          <p:nvPr>
            <p:ph type="title"/>
          </p:nvPr>
        </p:nvSpPr>
        <p:spPr>
          <a:xfrm>
            <a:off x="856448" y="5378027"/>
            <a:ext cx="8312587" cy="1008380"/>
          </a:xfrm>
        </p:spPr>
        <p:txBody>
          <a:bodyPr anchor="b">
            <a:normAutofit/>
          </a:bodyPr>
          <a:lstStyle/>
          <a:p>
            <a:pPr>
              <a:lnSpc>
                <a:spcPct val="90000"/>
              </a:lnSpc>
            </a:pPr>
            <a:r>
              <a:rPr lang="en-GB" sz="1800" dirty="0"/>
              <a:t>ADAPTE</a:t>
            </a:r>
            <a:br>
              <a:rPr lang="en-GB" sz="1800" dirty="0"/>
            </a:br>
            <a:r>
              <a:rPr lang="en-GB" sz="1800" dirty="0"/>
              <a:t>﻿http://</a:t>
            </a:r>
            <a:r>
              <a:rPr lang="en-GB" sz="1800" dirty="0" err="1"/>
              <a:t>www.g-i-n.net</a:t>
            </a:r>
            <a:r>
              <a:rPr lang="en-GB" sz="1800" dirty="0"/>
              <a:t>/document-store/working-groups-documents/adaptation/adapte-resource-toolkit-guideline-adaptation-2-0.pdf</a:t>
            </a:r>
          </a:p>
        </p:txBody>
      </p:sp>
      <p:sp>
        <p:nvSpPr>
          <p:cNvPr id="3" name="Content Placeholder 2"/>
          <p:cNvSpPr>
            <a:spLocks noGrp="1"/>
          </p:cNvSpPr>
          <p:nvPr>
            <p:ph sz="quarter" idx="13"/>
          </p:nvPr>
        </p:nvSpPr>
        <p:spPr>
          <a:xfrm>
            <a:off x="457200" y="726034"/>
            <a:ext cx="4631111" cy="2837781"/>
          </a:xfrm>
        </p:spPr>
        <p:txBody>
          <a:bodyPr anchor="ctr">
            <a:normAutofit/>
          </a:bodyPr>
          <a:lstStyle/>
          <a:p>
            <a:pPr>
              <a:lnSpc>
                <a:spcPct val="90000"/>
              </a:lnSpc>
            </a:pPr>
            <a:r>
              <a:rPr lang="sk-SK" sz="1800" dirty="0"/>
              <a:t>ADAPTE </a:t>
            </a:r>
            <a:r>
              <a:rPr lang="sk-SK" sz="1800" dirty="0" err="1"/>
              <a:t>Collaboration</a:t>
            </a:r>
            <a:r>
              <a:rPr lang="sk-SK" sz="1800" dirty="0"/>
              <a:t> vyvinula systematický prístup na pomoc pri úprave usmernení a na tento účel vytvorila tento súbor nástrojov.</a:t>
            </a:r>
            <a:r>
              <a:rPr lang="en-GB" sz="1800" dirty="0"/>
              <a:t> </a:t>
            </a:r>
          </a:p>
          <a:p>
            <a:pPr>
              <a:lnSpc>
                <a:spcPct val="90000"/>
              </a:lnSpc>
            </a:pPr>
            <a:r>
              <a:rPr lang="sk-SK" sz="1800" dirty="0"/>
              <a:t>Proces ADAPTE poskytuje systematický prístup k prispôsobeniu smerníc vytvorených v jednom prostredí na použitie v inom kultúrnom a organizačnom kontexte. </a:t>
            </a:r>
            <a:endParaRPr lang="en-GB" sz="1800" dirty="0"/>
          </a:p>
        </p:txBody>
      </p:sp>
      <p:pic>
        <p:nvPicPr>
          <p:cNvPr id="7" name="Obrázok 6">
            <a:extLst>
              <a:ext uri="{FF2B5EF4-FFF2-40B4-BE49-F238E27FC236}">
                <a16:creationId xmlns:a16="http://schemas.microsoft.com/office/drawing/2014/main" id="{301D8BCC-E6AE-4CA9-9677-CAC79644242B}"/>
              </a:ext>
            </a:extLst>
          </p:cNvPr>
          <p:cNvPicPr>
            <a:picLocks noChangeAspect="1"/>
          </p:cNvPicPr>
          <p:nvPr/>
        </p:nvPicPr>
        <p:blipFill>
          <a:blip r:embed="rId2"/>
          <a:stretch>
            <a:fillRect/>
          </a:stretch>
        </p:blipFill>
        <p:spPr>
          <a:xfrm>
            <a:off x="5545082" y="832963"/>
            <a:ext cx="3607159" cy="2398760"/>
          </a:xfrm>
          <a:prstGeom prst="rect">
            <a:avLst/>
          </a:prstGeom>
          <a:noFill/>
        </p:spPr>
      </p:pic>
      <p:sp>
        <p:nvSpPr>
          <p:cNvPr id="9" name="Content Placeholder 2">
            <a:extLst>
              <a:ext uri="{FF2B5EF4-FFF2-40B4-BE49-F238E27FC236}">
                <a16:creationId xmlns:a16="http://schemas.microsoft.com/office/drawing/2014/main" id="{DDC0B527-EDB4-D05D-F67E-972B3F4679F8}"/>
              </a:ext>
            </a:extLst>
          </p:cNvPr>
          <p:cNvSpPr txBox="1">
            <a:spLocks/>
          </p:cNvSpPr>
          <p:nvPr/>
        </p:nvSpPr>
        <p:spPr>
          <a:xfrm>
            <a:off x="457200" y="2926923"/>
            <a:ext cx="8695041" cy="2015942"/>
          </a:xfrm>
          <a:prstGeom prst="rect">
            <a:avLst/>
          </a:prstGeom>
        </p:spPr>
        <p:txBody>
          <a:bodyPr vert="horz" lIns="100785" tIns="50393" rIns="100785" bIns="50393" rtlCol="0" anchor="ctr">
            <a:normAutofit/>
          </a:bodyPr>
          <a:lst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fontAlgn="auto">
              <a:lnSpc>
                <a:spcPct val="90000"/>
              </a:lnSpc>
              <a:buClrTx/>
            </a:pPr>
            <a:r>
              <a:rPr lang="sk-SK" sz="1800" dirty="0"/>
              <a:t>Tento proces bol navrhnutý tak, aby sa zabezpečilo, že prispôsobené usmernenie sa nezaoberá len špecifickými zdravotnými otázkami relevantnými pre kontext použitia, ale je tiež vhodné pre potreby, priority, legislatívu, politiku a zdroje v cieľovom prostredí.</a:t>
            </a:r>
            <a:endParaRPr lang="en-GB" sz="1800" dirty="0"/>
          </a:p>
        </p:txBody>
      </p:sp>
    </p:spTree>
    <p:extLst>
      <p:ext uri="{BB962C8B-B14F-4D97-AF65-F5344CB8AC3E}">
        <p14:creationId xmlns:p14="http://schemas.microsoft.com/office/powerpoint/2010/main" val="1231587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sk-SK" altLang="en-US" dirty="0"/>
              <a:t>Prispôsobenie</a:t>
            </a:r>
          </a:p>
        </p:txBody>
      </p:sp>
      <p:sp>
        <p:nvSpPr>
          <p:cNvPr id="30723" name="Rectangle 3"/>
          <p:cNvSpPr>
            <a:spLocks noGrp="1" noChangeArrowheads="1"/>
          </p:cNvSpPr>
          <p:nvPr>
            <p:ph idx="1"/>
          </p:nvPr>
        </p:nvSpPr>
        <p:spPr>
          <a:xfrm>
            <a:off x="758326" y="875195"/>
            <a:ext cx="8410709" cy="4502831"/>
          </a:xfrm>
        </p:spPr>
        <p:txBody>
          <a:bodyPr>
            <a:normAutofit/>
          </a:bodyPr>
          <a:lstStyle/>
          <a:p>
            <a:pPr lvl="1">
              <a:spcBef>
                <a:spcPct val="0"/>
              </a:spcBef>
              <a:buClr>
                <a:schemeClr val="tx2"/>
              </a:buClr>
              <a:buSzPct val="80000"/>
              <a:buFont typeface="Wingdings" charset="2"/>
              <a:buChar char="§"/>
            </a:pPr>
            <a:r>
              <a:rPr lang="sk-SK" altLang="en-US" sz="2400" dirty="0"/>
              <a:t>Zabezpečí zohľadnenie (regionálnych a miestnych) kontextových faktorov, aby sa zabezpečila relevantnosť pre prax a zlepšilo sa prijímanie cieľovými používateľmi</a:t>
            </a:r>
          </a:p>
          <a:p>
            <a:pPr lvl="1">
              <a:spcBef>
                <a:spcPct val="0"/>
              </a:spcBef>
              <a:buClr>
                <a:schemeClr val="tx2"/>
              </a:buClr>
              <a:buSzPct val="80000"/>
              <a:buFont typeface="Wingdings" charset="2"/>
              <a:buChar char="§"/>
            </a:pPr>
            <a:r>
              <a:rPr lang="sk-SK" altLang="en-US" sz="2400" dirty="0"/>
              <a:t>Zvýši znalosti a odhodlanie dodržiavať princípy založené na dôkazoch používaním spoľahlivých metód na zabezpečenie kvality a platnosti</a:t>
            </a:r>
          </a:p>
          <a:p>
            <a:pPr lvl="1">
              <a:spcBef>
                <a:spcPct val="0"/>
              </a:spcBef>
              <a:buClr>
                <a:schemeClr val="tx2"/>
              </a:buClr>
              <a:buSzPct val="80000"/>
              <a:buFont typeface="Wingdings" charset="2"/>
              <a:buChar char="§"/>
            </a:pPr>
            <a:r>
              <a:rPr lang="sk-SK" altLang="en-US" sz="2400" dirty="0"/>
              <a:t>Podporí jednoznačnosť a transparentnosť pri dokumentovaní odporúčaní</a:t>
            </a:r>
          </a:p>
        </p:txBody>
      </p:sp>
      <p:sp>
        <p:nvSpPr>
          <p:cNvPr id="2" name="Date Placeholder 1"/>
          <p:cNvSpPr>
            <a:spLocks noGrp="1"/>
          </p:cNvSpPr>
          <p:nvPr>
            <p:ph type="dt" sz="half" idx="10"/>
          </p:nvPr>
        </p:nvSpPr>
        <p:spPr/>
        <p:txBody>
          <a:bodyPr/>
          <a:lstStyle/>
          <a:p>
            <a:pPr>
              <a:defRPr/>
            </a:pPr>
            <a:fld id="{4340F204-AA09-C644-92CB-EE173846862D}" type="datetime1">
              <a:rPr lang="sk-SK" smtClean="0"/>
              <a:t>25.4.22</a:t>
            </a:fld>
            <a:endParaRPr lang="en-GB"/>
          </a:p>
        </p:txBody>
      </p:sp>
      <p:sp>
        <p:nvSpPr>
          <p:cNvPr id="3" name="Slide Number Placeholder 2"/>
          <p:cNvSpPr>
            <a:spLocks noGrp="1"/>
          </p:cNvSpPr>
          <p:nvPr>
            <p:ph type="sldNum" sz="quarter" idx="12"/>
          </p:nvPr>
        </p:nvSpPr>
        <p:spPr/>
        <p:txBody>
          <a:bodyPr/>
          <a:lstStyle/>
          <a:p>
            <a:fld id="{A4FFEA97-987A-3C43-B644-DB86EEE89301}" type="slidenum">
              <a:rPr lang="en-GB" altLang="en-US" smtClean="0"/>
              <a:pPr/>
              <a:t>6</a:t>
            </a:fld>
            <a:endParaRPr lang="en-GB" altLang="en-US"/>
          </a:p>
        </p:txBody>
      </p:sp>
    </p:spTree>
    <p:extLst>
      <p:ext uri="{BB962C8B-B14F-4D97-AF65-F5344CB8AC3E}">
        <p14:creationId xmlns:p14="http://schemas.microsoft.com/office/powerpoint/2010/main" val="1901050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A600F9B0-A705-DEC1-9144-806E83A7FF6B}"/>
              </a:ext>
            </a:extLst>
          </p:cNvPr>
          <p:cNvSpPr>
            <a:spLocks noGrp="1"/>
          </p:cNvSpPr>
          <p:nvPr>
            <p:ph idx="1"/>
          </p:nvPr>
        </p:nvSpPr>
        <p:spPr>
          <a:xfrm>
            <a:off x="668215" y="756287"/>
            <a:ext cx="8400062" cy="5011467"/>
          </a:xfrm>
        </p:spPr>
        <p:txBody>
          <a:bodyPr>
            <a:normAutofit lnSpcReduction="10000"/>
          </a:bodyPr>
          <a:lstStyle/>
          <a:p>
            <a:r>
              <a:rPr lang="sk-SK" dirty="0"/>
              <a:t>Rešpektovanie princípov tvorby smerníc založených na dôkazoch </a:t>
            </a:r>
          </a:p>
          <a:p>
            <a:r>
              <a:rPr lang="sk-SK" dirty="0"/>
              <a:t>Spoľahlivé a konzistentné metódy na zabezpečenie kvality upraveného usmernenia</a:t>
            </a:r>
          </a:p>
          <a:p>
            <a:r>
              <a:rPr lang="sk-SK" dirty="0" err="1"/>
              <a:t>Participatívny</a:t>
            </a:r>
            <a:r>
              <a:rPr lang="sk-SK" dirty="0"/>
              <a:t> prístup zahŕňajúci všetky kľúčové zainteresované strany s cieľom podporiť prijatie a vlastníctvo upraveného usmernenia</a:t>
            </a:r>
          </a:p>
          <a:p>
            <a:r>
              <a:rPr lang="sk-SK" dirty="0"/>
              <a:t>Explicitné zohľadnenie kontextu počas adaptácie s cieľom zabezpečiť relevantnosť pre miestnu prax</a:t>
            </a:r>
          </a:p>
          <a:p>
            <a:r>
              <a:rPr lang="sk-SK" dirty="0"/>
              <a:t>Transparentné podávanie správ na podporu dôvery v odporúčania upraveného usmernenia</a:t>
            </a:r>
          </a:p>
          <a:p>
            <a:r>
              <a:rPr lang="sk-SK" dirty="0"/>
              <a:t>Flexibilný formát prispôsobený špecifickým potrebám a okolnostiam</a:t>
            </a:r>
          </a:p>
          <a:p>
            <a:r>
              <a:rPr lang="sk-SK" dirty="0"/>
              <a:t>Zodpovednosť voči primárnym zdrojom smerníc</a:t>
            </a:r>
          </a:p>
        </p:txBody>
      </p:sp>
      <p:sp>
        <p:nvSpPr>
          <p:cNvPr id="3" name="Nadpis 2">
            <a:extLst>
              <a:ext uri="{FF2B5EF4-FFF2-40B4-BE49-F238E27FC236}">
                <a16:creationId xmlns:a16="http://schemas.microsoft.com/office/drawing/2014/main" id="{759D39E8-186E-AF01-F5E8-3D9B9350BA92}"/>
              </a:ext>
            </a:extLst>
          </p:cNvPr>
          <p:cNvSpPr>
            <a:spLocks noGrp="1"/>
          </p:cNvSpPr>
          <p:nvPr>
            <p:ph type="title"/>
          </p:nvPr>
        </p:nvSpPr>
        <p:spPr>
          <a:xfrm>
            <a:off x="842268" y="6181580"/>
            <a:ext cx="8312587" cy="1008380"/>
          </a:xfrm>
        </p:spPr>
        <p:txBody>
          <a:bodyPr/>
          <a:lstStyle/>
          <a:p>
            <a:r>
              <a:rPr lang="sk-SK" dirty="0"/>
              <a:t>Proces prispôsobenia - princípy</a:t>
            </a:r>
          </a:p>
        </p:txBody>
      </p:sp>
      <p:sp>
        <p:nvSpPr>
          <p:cNvPr id="4" name="Zástupný objekt pre dátum 3">
            <a:extLst>
              <a:ext uri="{FF2B5EF4-FFF2-40B4-BE49-F238E27FC236}">
                <a16:creationId xmlns:a16="http://schemas.microsoft.com/office/drawing/2014/main" id="{74D57D09-4FD5-09C8-9208-575BE23660AA}"/>
              </a:ext>
            </a:extLst>
          </p:cNvPr>
          <p:cNvSpPr>
            <a:spLocks noGrp="1"/>
          </p:cNvSpPr>
          <p:nvPr>
            <p:ph type="dt" sz="half" idx="10"/>
          </p:nvPr>
        </p:nvSpPr>
        <p:spPr/>
        <p:txBody>
          <a:bodyPr/>
          <a:lstStyle/>
          <a:p>
            <a:fld id="{17D84F83-A9A5-C942-A03F-560C803C3F5D}" type="datetime1">
              <a:rPr lang="sk-SK" smtClean="0"/>
              <a:t>25.4.22</a:t>
            </a:fld>
            <a:endParaRPr lang="en-GB"/>
          </a:p>
        </p:txBody>
      </p:sp>
      <p:sp>
        <p:nvSpPr>
          <p:cNvPr id="5" name="Zástupný objekt pre číslo snímky 4">
            <a:extLst>
              <a:ext uri="{FF2B5EF4-FFF2-40B4-BE49-F238E27FC236}">
                <a16:creationId xmlns:a16="http://schemas.microsoft.com/office/drawing/2014/main" id="{1BE5F696-C772-69D1-005F-7348BBF33F18}"/>
              </a:ext>
            </a:extLst>
          </p:cNvPr>
          <p:cNvSpPr>
            <a:spLocks noGrp="1"/>
          </p:cNvSpPr>
          <p:nvPr>
            <p:ph type="sldNum" sz="quarter" idx="11"/>
          </p:nvPr>
        </p:nvSpPr>
        <p:spPr/>
        <p:txBody>
          <a:bodyPr/>
          <a:lstStyle/>
          <a:p>
            <a:fld id="{20C92893-8C51-46CF-9D47-24B3C575AFAA}" type="slidenum">
              <a:rPr lang="en-GB" smtClean="0"/>
              <a:pPr/>
              <a:t>7</a:t>
            </a:fld>
            <a:endParaRPr lang="en-GB"/>
          </a:p>
        </p:txBody>
      </p:sp>
      <p:sp>
        <p:nvSpPr>
          <p:cNvPr id="6" name="Zástupný objekt pre pätu 5">
            <a:extLst>
              <a:ext uri="{FF2B5EF4-FFF2-40B4-BE49-F238E27FC236}">
                <a16:creationId xmlns:a16="http://schemas.microsoft.com/office/drawing/2014/main" id="{5CCBDE9C-BEFE-44E1-39FC-B83D3578DEE1}"/>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993869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CD0004BA-283B-60F0-75A4-BC47E270529F}"/>
              </a:ext>
            </a:extLst>
          </p:cNvPr>
          <p:cNvSpPr>
            <a:spLocks noGrp="1"/>
          </p:cNvSpPr>
          <p:nvPr>
            <p:ph type="title"/>
          </p:nvPr>
        </p:nvSpPr>
        <p:spPr/>
        <p:txBody>
          <a:bodyPr/>
          <a:lstStyle/>
          <a:p>
            <a:r>
              <a:rPr lang="sk-SK" dirty="0"/>
              <a:t>ADAPTE Proces - fázy</a:t>
            </a:r>
          </a:p>
        </p:txBody>
      </p:sp>
      <p:sp>
        <p:nvSpPr>
          <p:cNvPr id="4" name="Zástupný objekt pre dátum 3">
            <a:extLst>
              <a:ext uri="{FF2B5EF4-FFF2-40B4-BE49-F238E27FC236}">
                <a16:creationId xmlns:a16="http://schemas.microsoft.com/office/drawing/2014/main" id="{EAD680C5-A345-FCF2-97D7-BCC0105D8459}"/>
              </a:ext>
            </a:extLst>
          </p:cNvPr>
          <p:cNvSpPr>
            <a:spLocks noGrp="1"/>
          </p:cNvSpPr>
          <p:nvPr>
            <p:ph type="dt" sz="half" idx="10"/>
          </p:nvPr>
        </p:nvSpPr>
        <p:spPr/>
        <p:txBody>
          <a:bodyPr/>
          <a:lstStyle/>
          <a:p>
            <a:fld id="{17D84F83-A9A5-C942-A03F-560C803C3F5D}" type="datetime1">
              <a:rPr lang="sk-SK" smtClean="0"/>
              <a:t>25.4.22</a:t>
            </a:fld>
            <a:endParaRPr lang="en-GB"/>
          </a:p>
        </p:txBody>
      </p:sp>
      <p:sp>
        <p:nvSpPr>
          <p:cNvPr id="5" name="Zástupný objekt pre číslo snímky 4">
            <a:extLst>
              <a:ext uri="{FF2B5EF4-FFF2-40B4-BE49-F238E27FC236}">
                <a16:creationId xmlns:a16="http://schemas.microsoft.com/office/drawing/2014/main" id="{4C42F472-336D-1882-38EF-3B960E1C3FF9}"/>
              </a:ext>
            </a:extLst>
          </p:cNvPr>
          <p:cNvSpPr>
            <a:spLocks noGrp="1"/>
          </p:cNvSpPr>
          <p:nvPr>
            <p:ph type="sldNum" sz="quarter" idx="11"/>
          </p:nvPr>
        </p:nvSpPr>
        <p:spPr/>
        <p:txBody>
          <a:bodyPr/>
          <a:lstStyle/>
          <a:p>
            <a:fld id="{20C92893-8C51-46CF-9D47-24B3C575AFAA}" type="slidenum">
              <a:rPr lang="en-GB" smtClean="0"/>
              <a:pPr/>
              <a:t>8</a:t>
            </a:fld>
            <a:endParaRPr lang="en-GB"/>
          </a:p>
        </p:txBody>
      </p:sp>
      <p:sp>
        <p:nvSpPr>
          <p:cNvPr id="6" name="Zástupný objekt pre pätu 5">
            <a:extLst>
              <a:ext uri="{FF2B5EF4-FFF2-40B4-BE49-F238E27FC236}">
                <a16:creationId xmlns:a16="http://schemas.microsoft.com/office/drawing/2014/main" id="{5D66F41E-E29A-FECF-0CB3-AD639B2CD480}"/>
              </a:ext>
            </a:extLst>
          </p:cNvPr>
          <p:cNvSpPr>
            <a:spLocks noGrp="1"/>
          </p:cNvSpPr>
          <p:nvPr>
            <p:ph type="ftr" sz="quarter" idx="12"/>
          </p:nvPr>
        </p:nvSpPr>
        <p:spPr/>
        <p:txBody>
          <a:bodyPr/>
          <a:lstStyle/>
          <a:p>
            <a:r>
              <a:rPr lang="en-GB"/>
              <a:t>rusnak.truni.sk</a:t>
            </a:r>
          </a:p>
        </p:txBody>
      </p:sp>
      <p:graphicFrame>
        <p:nvGraphicFramePr>
          <p:cNvPr id="7" name="Tabuľka 7">
            <a:extLst>
              <a:ext uri="{FF2B5EF4-FFF2-40B4-BE49-F238E27FC236}">
                <a16:creationId xmlns:a16="http://schemas.microsoft.com/office/drawing/2014/main" id="{0EF255AF-1523-32C4-7C6F-BD3465FDC5E1}"/>
              </a:ext>
            </a:extLst>
          </p:cNvPr>
          <p:cNvGraphicFramePr>
            <a:graphicFrameLocks noGrp="1"/>
          </p:cNvGraphicFramePr>
          <p:nvPr>
            <p:extLst>
              <p:ext uri="{D42A27DB-BD31-4B8C-83A1-F6EECF244321}">
                <p14:modId xmlns:p14="http://schemas.microsoft.com/office/powerpoint/2010/main" val="4075862863"/>
              </p:ext>
            </p:extLst>
          </p:nvPr>
        </p:nvGraphicFramePr>
        <p:xfrm>
          <a:off x="2434998" y="1542344"/>
          <a:ext cx="6717243" cy="3230880"/>
        </p:xfrm>
        <a:graphic>
          <a:graphicData uri="http://schemas.openxmlformats.org/drawingml/2006/table">
            <a:tbl>
              <a:tblPr firstRow="1" bandRow="1">
                <a:tableStyleId>{5C22544A-7EE6-4342-B048-85BDC9FD1C3A}</a:tableStyleId>
              </a:tblPr>
              <a:tblGrid>
                <a:gridCol w="2239081">
                  <a:extLst>
                    <a:ext uri="{9D8B030D-6E8A-4147-A177-3AD203B41FA5}">
                      <a16:colId xmlns:a16="http://schemas.microsoft.com/office/drawing/2014/main" val="1817894362"/>
                    </a:ext>
                  </a:extLst>
                </a:gridCol>
                <a:gridCol w="2239081">
                  <a:extLst>
                    <a:ext uri="{9D8B030D-6E8A-4147-A177-3AD203B41FA5}">
                      <a16:colId xmlns:a16="http://schemas.microsoft.com/office/drawing/2014/main" val="2957781767"/>
                    </a:ext>
                  </a:extLst>
                </a:gridCol>
                <a:gridCol w="2239081">
                  <a:extLst>
                    <a:ext uri="{9D8B030D-6E8A-4147-A177-3AD203B41FA5}">
                      <a16:colId xmlns:a16="http://schemas.microsoft.com/office/drawing/2014/main" val="173708684"/>
                    </a:ext>
                  </a:extLst>
                </a:gridCol>
              </a:tblGrid>
              <a:tr h="370840">
                <a:tc>
                  <a:txBody>
                    <a:bodyPr/>
                    <a:lstStyle/>
                    <a:p>
                      <a:pPr algn="ctr"/>
                      <a:r>
                        <a:rPr lang="sk-SK" dirty="0"/>
                        <a:t>Príprava</a:t>
                      </a:r>
                    </a:p>
                  </a:txBody>
                  <a:tcPr/>
                </a:tc>
                <a:tc>
                  <a:txBody>
                    <a:bodyPr/>
                    <a:lstStyle/>
                    <a:p>
                      <a:pPr algn="ctr"/>
                      <a:r>
                        <a:rPr lang="sk-SK" dirty="0"/>
                        <a:t>Prispôsobovanie</a:t>
                      </a:r>
                    </a:p>
                  </a:txBody>
                  <a:tcPr/>
                </a:tc>
                <a:tc>
                  <a:txBody>
                    <a:bodyPr/>
                    <a:lstStyle/>
                    <a:p>
                      <a:pPr algn="ctr"/>
                      <a:r>
                        <a:rPr lang="sk-SK" dirty="0"/>
                        <a:t>Ukončenie</a:t>
                      </a:r>
                    </a:p>
                  </a:txBody>
                  <a:tcPr/>
                </a:tc>
                <a:extLst>
                  <a:ext uri="{0D108BD9-81ED-4DB2-BD59-A6C34878D82A}">
                    <a16:rowId xmlns:a16="http://schemas.microsoft.com/office/drawing/2014/main" val="244780977"/>
                  </a:ext>
                </a:extLst>
              </a:tr>
              <a:tr h="370840">
                <a:tc>
                  <a:txBody>
                    <a:bodyPr/>
                    <a:lstStyle/>
                    <a:p>
                      <a:r>
                        <a:rPr lang="sk-SK" dirty="0"/>
                        <a:t>Modul prípravy</a:t>
                      </a:r>
                    </a:p>
                  </a:txBody>
                  <a:tcPr/>
                </a:tc>
                <a:tc>
                  <a:txBody>
                    <a:bodyPr/>
                    <a:lstStyle/>
                    <a:p>
                      <a:r>
                        <a:rPr lang="sk-SK" dirty="0"/>
                        <a:t>MODULY:</a:t>
                      </a:r>
                    </a:p>
                    <a:p>
                      <a:pPr marL="342900" indent="-342900">
                        <a:buFont typeface="Arial" panose="020B0604020202020204" pitchFamily="34" charset="0"/>
                        <a:buChar char="•"/>
                      </a:pPr>
                      <a:r>
                        <a:rPr lang="sk-SK" dirty="0"/>
                        <a:t>Rozsah a účel</a:t>
                      </a:r>
                    </a:p>
                    <a:p>
                      <a:pPr marL="342900" indent="-342900">
                        <a:buFont typeface="Arial" panose="020B0604020202020204" pitchFamily="34" charset="0"/>
                        <a:buChar char="•"/>
                      </a:pPr>
                      <a:r>
                        <a:rPr lang="sk-SK" dirty="0"/>
                        <a:t>Vyhľadávanie</a:t>
                      </a:r>
                    </a:p>
                    <a:p>
                      <a:pPr marL="342900" indent="-342900">
                        <a:buFont typeface="Arial" panose="020B0604020202020204" pitchFamily="34" charset="0"/>
                        <a:buChar char="•"/>
                      </a:pPr>
                      <a:r>
                        <a:rPr lang="sk-SK" dirty="0"/>
                        <a:t>Hodnotenie</a:t>
                      </a:r>
                    </a:p>
                    <a:p>
                      <a:pPr marL="342900" indent="-342900">
                        <a:buFont typeface="Arial" panose="020B0604020202020204" pitchFamily="34" charset="0"/>
                        <a:buChar char="•"/>
                      </a:pPr>
                      <a:r>
                        <a:rPr lang="sk-SK" dirty="0"/>
                        <a:t>Rozhodnutie a výber </a:t>
                      </a:r>
                    </a:p>
                    <a:p>
                      <a:pPr marL="342900" indent="-342900">
                        <a:buFont typeface="Arial" panose="020B0604020202020204" pitchFamily="34" charset="0"/>
                        <a:buChar char="•"/>
                      </a:pPr>
                      <a:r>
                        <a:rPr lang="sk-SK" dirty="0"/>
                        <a:t>Prispôsobenie </a:t>
                      </a:r>
                    </a:p>
                  </a:txBody>
                  <a:tcPr/>
                </a:tc>
                <a:tc>
                  <a:txBody>
                    <a:bodyPr/>
                    <a:lstStyle/>
                    <a:p>
                      <a:r>
                        <a:rPr lang="sk-SK" dirty="0"/>
                        <a:t>MODULY:</a:t>
                      </a:r>
                    </a:p>
                    <a:p>
                      <a:pPr marL="342900" indent="-342900">
                        <a:buFont typeface="Arial" panose="020B0604020202020204" pitchFamily="34" charset="0"/>
                        <a:buChar char="•"/>
                      </a:pPr>
                      <a:r>
                        <a:rPr lang="sk-SK" dirty="0"/>
                        <a:t>Externej kontroly a potvrdenia</a:t>
                      </a:r>
                    </a:p>
                    <a:p>
                      <a:pPr marL="342900" indent="-342900">
                        <a:buFont typeface="Arial" panose="020B0604020202020204" pitchFamily="34" charset="0"/>
                        <a:buChar char="•"/>
                      </a:pPr>
                      <a:r>
                        <a:rPr lang="sk-SK" dirty="0"/>
                        <a:t>Plánovania následnej starostlivosti</a:t>
                      </a:r>
                    </a:p>
                    <a:p>
                      <a:pPr marL="342900" indent="-342900">
                        <a:buFont typeface="Arial" panose="020B0604020202020204" pitchFamily="34" charset="0"/>
                        <a:buChar char="•"/>
                      </a:pPr>
                      <a:r>
                        <a:rPr lang="sk-SK" dirty="0"/>
                        <a:t>Konečnej výroby</a:t>
                      </a:r>
                    </a:p>
                  </a:txBody>
                  <a:tcPr/>
                </a:tc>
                <a:extLst>
                  <a:ext uri="{0D108BD9-81ED-4DB2-BD59-A6C34878D82A}">
                    <a16:rowId xmlns:a16="http://schemas.microsoft.com/office/drawing/2014/main" val="1247721610"/>
                  </a:ext>
                </a:extLst>
              </a:tr>
            </a:tbl>
          </a:graphicData>
        </a:graphic>
      </p:graphicFrame>
    </p:spTree>
    <p:extLst>
      <p:ext uri="{BB962C8B-B14F-4D97-AF65-F5344CB8AC3E}">
        <p14:creationId xmlns:p14="http://schemas.microsoft.com/office/powerpoint/2010/main" val="1396478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dátum 3">
            <a:extLst>
              <a:ext uri="{FF2B5EF4-FFF2-40B4-BE49-F238E27FC236}">
                <a16:creationId xmlns:a16="http://schemas.microsoft.com/office/drawing/2014/main" id="{164191FC-FAC8-14EE-92BA-D5D774AD12A7}"/>
              </a:ext>
            </a:extLst>
          </p:cNvPr>
          <p:cNvSpPr>
            <a:spLocks noGrp="1"/>
          </p:cNvSpPr>
          <p:nvPr>
            <p:ph type="dt" sz="half" idx="10"/>
          </p:nvPr>
        </p:nvSpPr>
        <p:spPr/>
        <p:txBody>
          <a:bodyPr/>
          <a:lstStyle/>
          <a:p>
            <a:fld id="{17D84F83-A9A5-C942-A03F-560C803C3F5D}" type="datetime1">
              <a:rPr lang="sk-SK" smtClean="0"/>
              <a:t>25.4.22</a:t>
            </a:fld>
            <a:endParaRPr lang="en-GB"/>
          </a:p>
        </p:txBody>
      </p:sp>
      <p:sp>
        <p:nvSpPr>
          <p:cNvPr id="5" name="Zástupný objekt pre číslo snímky 4">
            <a:extLst>
              <a:ext uri="{FF2B5EF4-FFF2-40B4-BE49-F238E27FC236}">
                <a16:creationId xmlns:a16="http://schemas.microsoft.com/office/drawing/2014/main" id="{41B060AE-7216-2E7A-CD96-B6C754C029E8}"/>
              </a:ext>
            </a:extLst>
          </p:cNvPr>
          <p:cNvSpPr>
            <a:spLocks noGrp="1"/>
          </p:cNvSpPr>
          <p:nvPr>
            <p:ph type="sldNum" sz="quarter" idx="11"/>
          </p:nvPr>
        </p:nvSpPr>
        <p:spPr/>
        <p:txBody>
          <a:bodyPr/>
          <a:lstStyle/>
          <a:p>
            <a:fld id="{20C92893-8C51-46CF-9D47-24B3C575AFAA}" type="slidenum">
              <a:rPr lang="en-GB" smtClean="0"/>
              <a:pPr/>
              <a:t>9</a:t>
            </a:fld>
            <a:endParaRPr lang="en-GB"/>
          </a:p>
        </p:txBody>
      </p:sp>
      <p:sp>
        <p:nvSpPr>
          <p:cNvPr id="6" name="Zástupný objekt pre pätu 5">
            <a:extLst>
              <a:ext uri="{FF2B5EF4-FFF2-40B4-BE49-F238E27FC236}">
                <a16:creationId xmlns:a16="http://schemas.microsoft.com/office/drawing/2014/main" id="{D1897A91-8E5A-9FF7-536A-F45A8FA48252}"/>
              </a:ext>
            </a:extLst>
          </p:cNvPr>
          <p:cNvSpPr>
            <a:spLocks noGrp="1"/>
          </p:cNvSpPr>
          <p:nvPr>
            <p:ph type="ftr" sz="quarter" idx="12"/>
          </p:nvPr>
        </p:nvSpPr>
        <p:spPr/>
        <p:txBody>
          <a:bodyPr/>
          <a:lstStyle/>
          <a:p>
            <a:r>
              <a:rPr lang="en-GB"/>
              <a:t>rusnak.truni.sk</a:t>
            </a:r>
          </a:p>
        </p:txBody>
      </p:sp>
      <p:graphicFrame>
        <p:nvGraphicFramePr>
          <p:cNvPr id="7" name="Tabuľka 7">
            <a:extLst>
              <a:ext uri="{FF2B5EF4-FFF2-40B4-BE49-F238E27FC236}">
                <a16:creationId xmlns:a16="http://schemas.microsoft.com/office/drawing/2014/main" id="{72B52C0F-47DA-4781-3571-038E82D79CBC}"/>
              </a:ext>
            </a:extLst>
          </p:cNvPr>
          <p:cNvGraphicFramePr>
            <a:graphicFrameLocks noGrp="1"/>
          </p:cNvGraphicFramePr>
          <p:nvPr>
            <p:extLst>
              <p:ext uri="{D42A27DB-BD31-4B8C-83A1-F6EECF244321}">
                <p14:modId xmlns:p14="http://schemas.microsoft.com/office/powerpoint/2010/main" val="74954900"/>
              </p:ext>
            </p:extLst>
          </p:nvPr>
        </p:nvGraphicFramePr>
        <p:xfrm>
          <a:off x="410307" y="372889"/>
          <a:ext cx="9425356" cy="5917033"/>
        </p:xfrm>
        <a:graphic>
          <a:graphicData uri="http://schemas.openxmlformats.org/drawingml/2006/table">
            <a:tbl>
              <a:tblPr firstRow="1" bandRow="1">
                <a:tableStyleId>{5C22544A-7EE6-4342-B048-85BDC9FD1C3A}</a:tableStyleId>
              </a:tblPr>
              <a:tblGrid>
                <a:gridCol w="2356339">
                  <a:extLst>
                    <a:ext uri="{9D8B030D-6E8A-4147-A177-3AD203B41FA5}">
                      <a16:colId xmlns:a16="http://schemas.microsoft.com/office/drawing/2014/main" val="1832089142"/>
                    </a:ext>
                  </a:extLst>
                </a:gridCol>
                <a:gridCol w="2356339">
                  <a:extLst>
                    <a:ext uri="{9D8B030D-6E8A-4147-A177-3AD203B41FA5}">
                      <a16:colId xmlns:a16="http://schemas.microsoft.com/office/drawing/2014/main" val="2016316536"/>
                    </a:ext>
                  </a:extLst>
                </a:gridCol>
                <a:gridCol w="2356339">
                  <a:extLst>
                    <a:ext uri="{9D8B030D-6E8A-4147-A177-3AD203B41FA5}">
                      <a16:colId xmlns:a16="http://schemas.microsoft.com/office/drawing/2014/main" val="3808338517"/>
                    </a:ext>
                  </a:extLst>
                </a:gridCol>
                <a:gridCol w="2356339">
                  <a:extLst>
                    <a:ext uri="{9D8B030D-6E8A-4147-A177-3AD203B41FA5}">
                      <a16:colId xmlns:a16="http://schemas.microsoft.com/office/drawing/2014/main" val="1023471022"/>
                    </a:ext>
                  </a:extLst>
                </a:gridCol>
              </a:tblGrid>
              <a:tr h="1253593">
                <a:tc>
                  <a:txBody>
                    <a:bodyPr/>
                    <a:lstStyle/>
                    <a:p>
                      <a:pPr algn="ctr"/>
                      <a:r>
                        <a:rPr lang="sk-SK" sz="2000" b="1" kern="1200" dirty="0">
                          <a:solidFill>
                            <a:schemeClr val="lt1"/>
                          </a:solidFill>
                          <a:effectLst/>
                          <a:latin typeface="+mn-lt"/>
                          <a:ea typeface="+mn-ea"/>
                          <a:cs typeface="+mn-cs"/>
                        </a:rPr>
                        <a:t>Kroky</a:t>
                      </a:r>
                      <a:endParaRPr lang="sk-SK" dirty="0"/>
                    </a:p>
                  </a:txBody>
                  <a:tcPr anchor="ctr"/>
                </a:tc>
                <a:tc>
                  <a:txBody>
                    <a:bodyPr/>
                    <a:lstStyle/>
                    <a:p>
                      <a:pPr algn="ctr"/>
                      <a:r>
                        <a:rPr lang="sk-SK" sz="2000" b="1" kern="1200" dirty="0">
                          <a:solidFill>
                            <a:schemeClr val="lt1"/>
                          </a:solidFill>
                          <a:effectLst/>
                          <a:latin typeface="+mn-lt"/>
                          <a:ea typeface="+mn-ea"/>
                          <a:cs typeface="+mn-cs"/>
                        </a:rPr>
                        <a:t>Produkty</a:t>
                      </a:r>
                      <a:endParaRPr lang="sk-SK" dirty="0"/>
                    </a:p>
                  </a:txBody>
                  <a:tcPr anchor="ctr"/>
                </a:tc>
                <a:tc>
                  <a:txBody>
                    <a:bodyPr/>
                    <a:lstStyle/>
                    <a:p>
                      <a:pPr algn="ctr"/>
                      <a:r>
                        <a:rPr lang="sk-SK" sz="2000" b="1" kern="1200" dirty="0">
                          <a:solidFill>
                            <a:schemeClr val="lt1"/>
                          </a:solidFill>
                          <a:effectLst/>
                          <a:latin typeface="+mn-lt"/>
                          <a:ea typeface="+mn-ea"/>
                          <a:cs typeface="+mn-cs"/>
                        </a:rPr>
                        <a:t>Zručnosti a organizačné požiadavky </a:t>
                      </a:r>
                      <a:endParaRPr lang="sk-SK" dirty="0"/>
                    </a:p>
                  </a:txBody>
                  <a:tcPr anchor="ctr"/>
                </a:tc>
                <a:tc>
                  <a:txBody>
                    <a:bodyPr/>
                    <a:lstStyle/>
                    <a:p>
                      <a:pPr algn="ctr"/>
                      <a:r>
                        <a:rPr lang="sk-SK" sz="2000" b="1" kern="1200" dirty="0">
                          <a:solidFill>
                            <a:schemeClr val="lt1"/>
                          </a:solidFill>
                          <a:effectLst/>
                          <a:latin typeface="+mn-lt"/>
                          <a:ea typeface="+mn-ea"/>
                          <a:cs typeface="+mn-cs"/>
                        </a:rPr>
                        <a:t>Nástroje </a:t>
                      </a:r>
                      <a:endParaRPr lang="sk-SK" dirty="0"/>
                    </a:p>
                  </a:txBody>
                  <a:tcPr anchor="ctr"/>
                </a:tc>
                <a:extLst>
                  <a:ext uri="{0D108BD9-81ED-4DB2-BD59-A6C34878D82A}">
                    <a16:rowId xmlns:a16="http://schemas.microsoft.com/office/drawing/2014/main" val="2398214313"/>
                  </a:ext>
                </a:extLst>
              </a:tr>
              <a:tr h="493839">
                <a:tc>
                  <a:txBody>
                    <a:bodyPr/>
                    <a:lstStyle/>
                    <a:p>
                      <a:pPr marL="11113" indent="-11113">
                        <a:buAutoNum type="arabicPeriod"/>
                        <a:tabLst/>
                      </a:pPr>
                      <a:r>
                        <a:rPr lang="sk-SK" sz="2000" kern="1200" dirty="0">
                          <a:solidFill>
                            <a:schemeClr val="dk1"/>
                          </a:solidFill>
                          <a:effectLst/>
                          <a:latin typeface="+mn-lt"/>
                          <a:ea typeface="+mn-ea"/>
                          <a:cs typeface="+mn-cs"/>
                        </a:rPr>
                        <a:t>Kontrola, či je prispôsobenie uskutočniteľné </a:t>
                      </a:r>
                    </a:p>
                    <a:p>
                      <a:pPr marL="11113" indent="-11113">
                        <a:buAutoNum type="arabicPeriod"/>
                        <a:tabLst/>
                      </a:pPr>
                      <a:r>
                        <a:rPr lang="sk-SK" sz="2000" kern="1200" dirty="0">
                          <a:solidFill>
                            <a:schemeClr val="dk1"/>
                          </a:solidFill>
                          <a:effectLst/>
                          <a:latin typeface="+mn-lt"/>
                          <a:ea typeface="+mn-ea"/>
                          <a:cs typeface="+mn-cs"/>
                        </a:rPr>
                        <a:t>Vytvorenie organizačného výboru</a:t>
                      </a:r>
                    </a:p>
                    <a:p>
                      <a:pPr marL="11113" indent="-11113">
                        <a:buAutoNum type="arabicPeriod"/>
                        <a:tabLst/>
                      </a:pPr>
                      <a:r>
                        <a:rPr lang="sk-SK" sz="2000" kern="1200" dirty="0">
                          <a:solidFill>
                            <a:schemeClr val="dk1"/>
                          </a:solidFill>
                          <a:effectLst/>
                          <a:latin typeface="+mn-lt"/>
                          <a:ea typeface="+mn-ea"/>
                          <a:cs typeface="+mn-cs"/>
                        </a:rPr>
                        <a:t>Výber témy</a:t>
                      </a:r>
                    </a:p>
                    <a:p>
                      <a:pPr marL="11113" indent="-11113">
                        <a:buAutoNum type="arabicPeriod"/>
                        <a:tabLst/>
                      </a:pPr>
                      <a:r>
                        <a:rPr lang="sk-SK" sz="2000" kern="1200" dirty="0">
                          <a:solidFill>
                            <a:schemeClr val="dk1"/>
                          </a:solidFill>
                          <a:effectLst/>
                          <a:latin typeface="+mn-lt"/>
                          <a:ea typeface="+mn-ea"/>
                          <a:cs typeface="+mn-cs"/>
                        </a:rPr>
                        <a:t>Identifikácia potrebných zručností a zdrojov </a:t>
                      </a:r>
                    </a:p>
                    <a:p>
                      <a:pPr marL="11113" indent="-11113">
                        <a:buAutoNum type="arabicPeriod"/>
                        <a:tabLst/>
                      </a:pPr>
                      <a:r>
                        <a:rPr lang="sk-SK" sz="2000" kern="1200" dirty="0">
                          <a:solidFill>
                            <a:schemeClr val="dk1"/>
                          </a:solidFill>
                          <a:effectLst/>
                          <a:latin typeface="+mn-lt"/>
                          <a:ea typeface="+mn-ea"/>
                          <a:cs typeface="+mn-cs"/>
                        </a:rPr>
                        <a:t>Ukončenie prípravy</a:t>
                      </a:r>
                    </a:p>
                    <a:p>
                      <a:pPr marL="11113" indent="-11113">
                        <a:buAutoNum type="arabicPeriod"/>
                        <a:tabLst/>
                      </a:pPr>
                      <a:r>
                        <a:rPr lang="sk-SK" sz="2000" kern="1200" dirty="0">
                          <a:solidFill>
                            <a:schemeClr val="dk1"/>
                          </a:solidFill>
                          <a:effectLst/>
                          <a:latin typeface="+mn-lt"/>
                          <a:ea typeface="+mn-ea"/>
                          <a:cs typeface="+mn-cs"/>
                        </a:rPr>
                        <a:t>Napísanie protokolu </a:t>
                      </a:r>
                      <a:endParaRPr lang="sk-SK" dirty="0"/>
                    </a:p>
                  </a:txBody>
                  <a:tcPr/>
                </a:tc>
                <a:tc>
                  <a:txBody>
                    <a:bodyPr/>
                    <a:lstStyle/>
                    <a:p>
                      <a:pPr marL="342900" indent="-342900">
                        <a:buFont typeface="Arial" panose="020B0604020202020204" pitchFamily="34" charset="0"/>
                        <a:buChar char="•"/>
                      </a:pPr>
                      <a:r>
                        <a:rPr lang="sk-SK" sz="2000" kern="1200" dirty="0">
                          <a:solidFill>
                            <a:schemeClr val="dk1"/>
                          </a:solidFill>
                          <a:effectLst/>
                          <a:latin typeface="+mn-lt"/>
                          <a:ea typeface="+mn-ea"/>
                          <a:cs typeface="+mn-cs"/>
                        </a:rPr>
                        <a:t>Organizačný výbor </a:t>
                      </a:r>
                    </a:p>
                    <a:p>
                      <a:pPr marL="342900" indent="-342900">
                        <a:buFont typeface="Arial" panose="020B0604020202020204" pitchFamily="34" charset="0"/>
                        <a:buChar char="•"/>
                      </a:pPr>
                      <a:r>
                        <a:rPr lang="sk-SK" sz="2000" kern="1200" dirty="0">
                          <a:solidFill>
                            <a:schemeClr val="dk1"/>
                          </a:solidFill>
                          <a:effectLst/>
                          <a:latin typeface="+mn-lt"/>
                          <a:ea typeface="+mn-ea"/>
                          <a:cs typeface="+mn-cs"/>
                        </a:rPr>
                        <a:t>Identifikovaná téma </a:t>
                      </a:r>
                    </a:p>
                    <a:p>
                      <a:pPr marL="342900" indent="-342900">
                        <a:buFont typeface="Arial" panose="020B0604020202020204" pitchFamily="34" charset="0"/>
                        <a:buChar char="•"/>
                      </a:pPr>
                      <a:r>
                        <a:rPr lang="sk-SK" sz="2000" kern="1200" dirty="0">
                          <a:solidFill>
                            <a:schemeClr val="dk1"/>
                          </a:solidFill>
                          <a:effectLst/>
                          <a:latin typeface="+mn-lt"/>
                          <a:ea typeface="+mn-ea"/>
                          <a:cs typeface="+mn-cs"/>
                        </a:rPr>
                        <a:t>Panel vybraný</a:t>
                      </a:r>
                    </a:p>
                    <a:p>
                      <a:pPr marL="342900" indent="-342900">
                        <a:buFont typeface="Arial" panose="020B0604020202020204" pitchFamily="34" charset="0"/>
                        <a:buChar char="•"/>
                      </a:pPr>
                      <a:r>
                        <a:rPr lang="sk-SK" sz="2000" kern="1200" dirty="0">
                          <a:solidFill>
                            <a:schemeClr val="dk1"/>
                          </a:solidFill>
                          <a:effectLst/>
                          <a:latin typeface="+mn-lt"/>
                          <a:ea typeface="+mn-ea"/>
                          <a:cs typeface="+mn-cs"/>
                        </a:rPr>
                        <a:t>Protokol dokončený </a:t>
                      </a:r>
                      <a:endParaRPr lang="sk-SK" dirty="0"/>
                    </a:p>
                  </a:txBody>
                  <a:tcPr/>
                </a:tc>
                <a:tc>
                  <a:txBody>
                    <a:bodyPr/>
                    <a:lstStyle/>
                    <a:p>
                      <a:pPr marL="342900" indent="-342900">
                        <a:buFont typeface="Arial" panose="020B0604020202020204" pitchFamily="34" charset="0"/>
                        <a:buChar char="•"/>
                      </a:pPr>
                      <a:r>
                        <a:rPr lang="sk-SK" sz="2000" kern="1200" dirty="0">
                          <a:solidFill>
                            <a:schemeClr val="dk1"/>
                          </a:solidFill>
                          <a:effectLst/>
                          <a:latin typeface="+mn-lt"/>
                          <a:ea typeface="+mn-ea"/>
                          <a:cs typeface="+mn-cs"/>
                        </a:rPr>
                        <a:t>Klinická odbornosť</a:t>
                      </a:r>
                    </a:p>
                    <a:p>
                      <a:pPr marL="342900" indent="-342900">
                        <a:buFont typeface="Arial" panose="020B0604020202020204" pitchFamily="34" charset="0"/>
                        <a:buChar char="•"/>
                      </a:pPr>
                      <a:r>
                        <a:rPr lang="sk-SK" sz="2000" kern="1200" dirty="0">
                          <a:solidFill>
                            <a:schemeClr val="dk1"/>
                          </a:solidFill>
                          <a:effectLst/>
                          <a:latin typeface="+mn-lt"/>
                          <a:ea typeface="+mn-ea"/>
                          <a:cs typeface="+mn-cs"/>
                        </a:rPr>
                        <a:t>Metodologická odbornosť</a:t>
                      </a:r>
                    </a:p>
                    <a:p>
                      <a:pPr marL="342900" indent="-342900">
                        <a:buFont typeface="Arial" panose="020B0604020202020204" pitchFamily="34" charset="0"/>
                        <a:buChar char="•"/>
                      </a:pPr>
                      <a:r>
                        <a:rPr lang="sk-SK" sz="2000" kern="1200" dirty="0">
                          <a:solidFill>
                            <a:schemeClr val="dk1"/>
                          </a:solidFill>
                          <a:effectLst/>
                          <a:latin typeface="+mn-lt"/>
                          <a:ea typeface="+mn-ea"/>
                          <a:cs typeface="+mn-cs"/>
                        </a:rPr>
                        <a:t>Manažérske a administratívne zručnosti </a:t>
                      </a:r>
                      <a:endParaRPr lang="sk-SK" dirty="0"/>
                    </a:p>
                  </a:txBody>
                  <a:tcPr/>
                </a:tc>
                <a:tc>
                  <a:txBody>
                    <a:bodyPr/>
                    <a:lstStyle/>
                    <a:p>
                      <a:pPr marL="185738" marR="0" lvl="0" indent="-185738" algn="l" defTabSz="1007852" rtl="0" eaLnBrk="1" fontAlgn="auto" latinLnBrk="0" hangingPunct="1">
                        <a:lnSpc>
                          <a:spcPct val="100000"/>
                        </a:lnSpc>
                        <a:spcBef>
                          <a:spcPts val="0"/>
                        </a:spcBef>
                        <a:spcAft>
                          <a:spcPts val="0"/>
                        </a:spcAft>
                        <a:buClrTx/>
                        <a:buSzTx/>
                        <a:buFont typeface="+mj-lt"/>
                        <a:buAutoNum type="arabicPeriod"/>
                        <a:tabLst/>
                        <a:defRPr/>
                      </a:pPr>
                      <a:r>
                        <a:rPr lang="sk-SK" sz="2000" kern="1200" dirty="0">
                          <a:solidFill>
                            <a:schemeClr val="dk1"/>
                          </a:solidFill>
                          <a:effectLst/>
                          <a:latin typeface="+mn-lt"/>
                          <a:ea typeface="+mn-ea"/>
                          <a:cs typeface="+mn-cs"/>
                        </a:rPr>
                        <a:t>Vývoj a zavedenie usmernenia – zdroje</a:t>
                      </a:r>
                    </a:p>
                    <a:p>
                      <a:pPr marL="185738" marR="0" lvl="0" indent="-185738" algn="l" defTabSz="1007852" rtl="0" eaLnBrk="1" fontAlgn="auto" latinLnBrk="0" hangingPunct="1">
                        <a:lnSpc>
                          <a:spcPct val="100000"/>
                        </a:lnSpc>
                        <a:spcBef>
                          <a:spcPts val="0"/>
                        </a:spcBef>
                        <a:spcAft>
                          <a:spcPts val="0"/>
                        </a:spcAft>
                        <a:buClrTx/>
                        <a:buSzTx/>
                        <a:buFont typeface="+mj-lt"/>
                        <a:buAutoNum type="arabicPeriod"/>
                        <a:tabLst/>
                        <a:defRPr/>
                      </a:pPr>
                      <a:r>
                        <a:rPr lang="sk-SK" sz="2000" kern="1200" dirty="0">
                          <a:solidFill>
                            <a:schemeClr val="dk1"/>
                          </a:solidFill>
                          <a:effectLst/>
                          <a:latin typeface="+mn-lt"/>
                          <a:ea typeface="+mn-ea"/>
                          <a:cs typeface="+mn-cs"/>
                        </a:rPr>
                        <a:t>Vyhľadávanie zdrojov a stratégií</a:t>
                      </a:r>
                    </a:p>
                    <a:p>
                      <a:pPr marL="185738" marR="0" lvl="0" indent="-185738" algn="l" defTabSz="1007852" rtl="0" eaLnBrk="1" fontAlgn="auto" latinLnBrk="0" hangingPunct="1">
                        <a:lnSpc>
                          <a:spcPct val="100000"/>
                        </a:lnSpc>
                        <a:spcBef>
                          <a:spcPts val="0"/>
                        </a:spcBef>
                        <a:spcAft>
                          <a:spcPts val="0"/>
                        </a:spcAft>
                        <a:buClrTx/>
                        <a:buSzTx/>
                        <a:buFont typeface="+mj-lt"/>
                        <a:buAutoNum type="arabicPeriod"/>
                        <a:tabLst/>
                        <a:defRPr/>
                      </a:pPr>
                      <a:r>
                        <a:rPr lang="sk-SK" sz="2000" kern="1200" dirty="0">
                          <a:solidFill>
                            <a:schemeClr val="dk1"/>
                          </a:solidFill>
                          <a:effectLst/>
                          <a:latin typeface="+mn-lt"/>
                          <a:ea typeface="+mn-ea"/>
                          <a:cs typeface="+mn-cs"/>
                        </a:rPr>
                        <a:t>Vzorové vyhlásenie o konflikte záujmov</a:t>
                      </a:r>
                    </a:p>
                    <a:p>
                      <a:pPr marL="185738" marR="0" lvl="0" indent="-185738" algn="l" defTabSz="1007852" rtl="0" eaLnBrk="1" fontAlgn="auto" latinLnBrk="0" hangingPunct="1">
                        <a:lnSpc>
                          <a:spcPct val="100000"/>
                        </a:lnSpc>
                        <a:spcBef>
                          <a:spcPts val="0"/>
                        </a:spcBef>
                        <a:spcAft>
                          <a:spcPts val="0"/>
                        </a:spcAft>
                        <a:buClrTx/>
                        <a:buSzTx/>
                        <a:buFont typeface="+mj-lt"/>
                        <a:buAutoNum type="arabicPeriod"/>
                        <a:tabLst/>
                        <a:defRPr/>
                      </a:pPr>
                      <a:r>
                        <a:rPr lang="sk-SK" sz="2000" kern="1200" dirty="0">
                          <a:solidFill>
                            <a:schemeClr val="dk1"/>
                          </a:solidFill>
                          <a:effectLst/>
                          <a:latin typeface="+mn-lt"/>
                          <a:ea typeface="+mn-ea"/>
                          <a:cs typeface="+mn-cs"/>
                        </a:rPr>
                        <a:t>Zdroje konsenzuálneho procesu </a:t>
                      </a:r>
                    </a:p>
                    <a:p>
                      <a:pPr marL="185738" marR="0" lvl="0" indent="-185738" algn="l" defTabSz="1007852" rtl="0" eaLnBrk="1" fontAlgn="auto" latinLnBrk="0" hangingPunct="1">
                        <a:lnSpc>
                          <a:spcPct val="100000"/>
                        </a:lnSpc>
                        <a:spcBef>
                          <a:spcPts val="0"/>
                        </a:spcBef>
                        <a:spcAft>
                          <a:spcPts val="0"/>
                        </a:spcAft>
                        <a:buClrTx/>
                        <a:buSzTx/>
                        <a:buFont typeface="+mj-lt"/>
                        <a:buAutoNum type="arabicPeriod"/>
                        <a:tabLst/>
                        <a:defRPr/>
                      </a:pPr>
                      <a:r>
                        <a:rPr lang="sk-SK" sz="2000" kern="1200" dirty="0">
                          <a:solidFill>
                            <a:schemeClr val="dk1"/>
                          </a:solidFill>
                          <a:effectLst/>
                          <a:latin typeface="+mn-lt"/>
                          <a:ea typeface="+mn-ea"/>
                          <a:cs typeface="+mn-cs"/>
                        </a:rPr>
                        <a:t>Plán práce</a:t>
                      </a:r>
                      <a:endParaRPr lang="sk-SK" dirty="0"/>
                    </a:p>
                  </a:txBody>
                  <a:tcPr/>
                </a:tc>
                <a:extLst>
                  <a:ext uri="{0D108BD9-81ED-4DB2-BD59-A6C34878D82A}">
                    <a16:rowId xmlns:a16="http://schemas.microsoft.com/office/drawing/2014/main" val="2493137992"/>
                  </a:ext>
                </a:extLst>
              </a:tr>
            </a:tbl>
          </a:graphicData>
        </a:graphic>
      </p:graphicFrame>
    </p:spTree>
    <p:extLst>
      <p:ext uri="{BB962C8B-B14F-4D97-AF65-F5344CB8AC3E}">
        <p14:creationId xmlns:p14="http://schemas.microsoft.com/office/powerpoint/2010/main" val="2943689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Prezentácia2" id="{E1632062-1FA9-9544-9EF3-FB0837E571F8}" vid="{A3C71F72-6A57-2744-BB06-A6F4C43933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Template>
  <TotalTime>285</TotalTime>
  <Words>2985</Words>
  <Application>Microsoft Macintosh PowerPoint</Application>
  <PresentationFormat>Vlastná</PresentationFormat>
  <Paragraphs>376</Paragraphs>
  <Slides>38</Slides>
  <Notes>24</Notes>
  <HiddenSlides>26</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38</vt:i4>
      </vt:variant>
    </vt:vector>
  </HeadingPairs>
  <TitlesOfParts>
    <vt:vector size="45" baseType="lpstr">
      <vt:lpstr>Arial</vt:lpstr>
      <vt:lpstr>Arial Narrow</vt:lpstr>
      <vt:lpstr>Calibri</vt:lpstr>
      <vt:lpstr>Courier New</vt:lpstr>
      <vt:lpstr>Palatino Linotype</vt:lpstr>
      <vt:lpstr>Wingdings</vt:lpstr>
      <vt:lpstr>Martin_Trnava_prednasky</vt:lpstr>
      <vt:lpstr>Prispôsobenie existujúcich guidelines lokálnym podmienkam</vt:lpstr>
      <vt:lpstr>Východiská</vt:lpstr>
      <vt:lpstr>Prečo radšej prispôsobiť existujúce guidelines ako vyvíjať nové?</vt:lpstr>
      <vt:lpstr>Čo rozumieme pod prispôsobením guidelines?</vt:lpstr>
      <vt:lpstr>ADAPTE ﻿http://www.g-i-n.net/document-store/working-groups-documents/adaptation/adapte-resource-toolkit-guideline-adaptation-2-0.pdf</vt:lpstr>
      <vt:lpstr>Prispôsobenie</vt:lpstr>
      <vt:lpstr>Proces prispôsobenia - princípy</vt:lpstr>
      <vt:lpstr>ADAPTE Proces - fázy</vt:lpstr>
      <vt:lpstr>Prezentácia programu PowerPoint</vt:lpstr>
      <vt:lpstr>Použitie ADAPTE nástroja</vt:lpstr>
      <vt:lpstr>Použitie ADAPTE nástroja</vt:lpstr>
      <vt:lpstr>Záver - zhrnutie</vt:lpstr>
      <vt:lpstr>STEP 1: Call-to-Action Guide pp. 20-23</vt:lpstr>
      <vt:lpstr>STEP 1: Call-to-Action Guide pp. 20-23</vt:lpstr>
      <vt:lpstr>STEP 2: Plan Guide pp. 24-36</vt:lpstr>
      <vt:lpstr>STEP 2: Plan </vt:lpstr>
      <vt:lpstr>Tool  2.1a PIPOH Checklist</vt:lpstr>
      <vt:lpstr>Prezentácia programu PowerPoint</vt:lpstr>
      <vt:lpstr>Prezentácia programu PowerPoint</vt:lpstr>
      <vt:lpstr>STEP 3: Search and Screen Guide pp. 37-41</vt:lpstr>
      <vt:lpstr>STEP 3: Search and Screen</vt:lpstr>
      <vt:lpstr>Designing the search: Choosing inclusion/exclusion criteria</vt:lpstr>
      <vt:lpstr>STEP 4: Assess and Select Guide pp. 42-54</vt:lpstr>
      <vt:lpstr>STEP 4: Assess and Select</vt:lpstr>
      <vt:lpstr>AGREE Tools</vt:lpstr>
      <vt:lpstr>CURRENCY Assessment</vt:lpstr>
      <vt:lpstr>CONSISTENCY Assessment</vt:lpstr>
      <vt:lpstr> APPLICABILITY Assessment</vt:lpstr>
      <vt:lpstr>Prezentácia programu PowerPoint</vt:lpstr>
      <vt:lpstr>Task 4.2 Decision and Selection Options</vt:lpstr>
      <vt:lpstr>STEP 5: Draft, Revise, and Endorse Recommendations  Guide pp. 55-61</vt:lpstr>
      <vt:lpstr>STEP 5: Draft, Revise, and Endorse Recommendations  Guide pp. 55-61</vt:lpstr>
      <vt:lpstr>External Review</vt:lpstr>
      <vt:lpstr>Sustainability/Planning for renewal</vt:lpstr>
      <vt:lpstr>STEP 6: Plan Implementation Guide pp. 62-64</vt:lpstr>
      <vt:lpstr>Using the CAN-IMPLEMENT© Resource Features/Navigation</vt:lpstr>
      <vt:lpstr>References</vt:lpstr>
      <vt:lpstr>References (continued)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subject/>
  <dc:creator>Rusnák Martin</dc:creator>
  <cp:keywords/>
  <dc:description/>
  <cp:lastModifiedBy>Rusnák Martin</cp:lastModifiedBy>
  <cp:revision>13</cp:revision>
  <dcterms:created xsi:type="dcterms:W3CDTF">2022-04-21T12:50:02Z</dcterms:created>
  <dcterms:modified xsi:type="dcterms:W3CDTF">2022-04-25T13:27:05Z</dcterms:modified>
  <cp:category/>
</cp:coreProperties>
</file>