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0" r:id="rId1"/>
  </p:sldMasterIdLst>
  <p:notesMasterIdLst>
    <p:notesMasterId r:id="rId21"/>
  </p:notesMasterIdLst>
  <p:handoutMasterIdLst>
    <p:handoutMasterId r:id="rId22"/>
  </p:handoutMasterIdLst>
  <p:sldIdLst>
    <p:sldId id="256" r:id="rId2"/>
    <p:sldId id="260" r:id="rId3"/>
    <p:sldId id="261" r:id="rId4"/>
    <p:sldId id="274" r:id="rId5"/>
    <p:sldId id="275" r:id="rId6"/>
    <p:sldId id="276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7" r:id="rId20"/>
  </p:sldIdLst>
  <p:sldSz cx="10075863" cy="7562850"/>
  <p:notesSz cx="7772400" cy="10058400"/>
  <p:defaultTextStyle>
    <a:defPPr>
      <a:defRPr lang="en-GB"/>
    </a:defPPr>
    <a:lvl1pPr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1pPr>
    <a:lvl2pPr marL="4302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2pPr>
    <a:lvl3pPr marL="6461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3pPr>
    <a:lvl4pPr marL="862013" indent="-214313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4pPr>
    <a:lvl5pPr marL="1077913" indent="-215900" algn="l" defTabSz="457200" rtl="0" fontAlgn="base" hangingPunct="0">
      <a:lnSpc>
        <a:spcPct val="87000"/>
      </a:lnSpc>
      <a:spcBef>
        <a:spcPct val="0"/>
      </a:spcBef>
      <a:spcAft>
        <a:spcPct val="0"/>
      </a:spcAft>
      <a:buClr>
        <a:srgbClr val="000000"/>
      </a:buClr>
      <a:buSzPct val="45000"/>
      <a:buFont typeface="Wingdings" charset="2"/>
      <a:defRPr kern="1200">
        <a:solidFill>
          <a:schemeClr val="bg1"/>
        </a:solidFill>
        <a:latin typeface="Arial" charset="0"/>
        <a:ea typeface="+mn-ea"/>
        <a:cs typeface="Arial Unicode M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+mn-ea"/>
        <a:cs typeface="Arial Unicode M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31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1865"/>
  </p:normalViewPr>
  <p:slideViewPr>
    <p:cSldViewPr snapToGrid="0" snapToObjects="1">
      <p:cViewPr varScale="1">
        <p:scale>
          <a:sx n="112" d="100"/>
          <a:sy n="112" d="100"/>
        </p:scale>
        <p:origin x="1832" y="192"/>
      </p:cViewPr>
      <p:guideLst>
        <p:guide orient="horz" pos="2382"/>
        <p:guide pos="31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B6CAE-2051-5146-AA2A-396F8AB6EAD0}" type="datetimeFigureOut">
              <a:rPr lang="en-US" smtClean="0"/>
              <a:t>5/2/22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148EF7-17E9-1141-A103-15C6ECBF118F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2552871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402138" y="0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F90ED3-4EF5-D641-9742-15440EAA57FD}" type="datetimeFigureOut">
              <a:rPr lang="en-US" smtClean="0"/>
              <a:t>5/2/22</a:t>
            </a:fld>
            <a:endParaRPr lang="sk-S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3188" y="754063"/>
            <a:ext cx="5026025" cy="3771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77875" y="4778375"/>
            <a:ext cx="6216650" cy="4525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402138" y="9553575"/>
            <a:ext cx="3368675" cy="5032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9155DD-7470-454E-B75B-F9556242799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641964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sr.rokovania.sk/data/att/45208_subor.doc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>
            <a:extLst>
              <a:ext uri="{FF2B5EF4-FFF2-40B4-BE49-F238E27FC236}">
                <a16:creationId xmlns:a16="http://schemas.microsoft.com/office/drawing/2014/main" id="{09DB0372-969D-B6EB-C4F5-8B26E497B33F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4" name="Notes Placeholder 2">
            <a:extLst>
              <a:ext uri="{FF2B5EF4-FFF2-40B4-BE49-F238E27FC236}">
                <a16:creationId xmlns:a16="http://schemas.microsoft.com/office/drawing/2014/main" id="{C70BD67B-B1CE-C78D-26C6-58AF38FAAB1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3555" name="Slide Number Placeholder 3">
            <a:extLst>
              <a:ext uri="{FF2B5EF4-FFF2-40B4-BE49-F238E27FC236}">
                <a16:creationId xmlns:a16="http://schemas.microsoft.com/office/drawing/2014/main" id="{6084B62E-FC88-7D88-52F2-246ECE286A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3ACA960-25B4-3344-B0B3-DA34973EB5B6}" type="slidenum">
              <a:rPr lang="en-US" altLang="en-US">
                <a:latin typeface="Calibri" panose="020F0502020204030204" pitchFamily="34" charset="0"/>
              </a:rPr>
              <a:pPr/>
              <a:t>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>
            <a:extLst>
              <a:ext uri="{FF2B5EF4-FFF2-40B4-BE49-F238E27FC236}">
                <a16:creationId xmlns:a16="http://schemas.microsoft.com/office/drawing/2014/main" id="{FDD670A6-C068-1861-5FBE-6B81115365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8" name="Notes Placeholder 2">
            <a:extLst>
              <a:ext uri="{FF2B5EF4-FFF2-40B4-BE49-F238E27FC236}">
                <a16:creationId xmlns:a16="http://schemas.microsoft.com/office/drawing/2014/main" id="{0D30AE95-08AA-A278-FDA9-F95FCE40145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9939" name="Slide Number Placeholder 3">
            <a:extLst>
              <a:ext uri="{FF2B5EF4-FFF2-40B4-BE49-F238E27FC236}">
                <a16:creationId xmlns:a16="http://schemas.microsoft.com/office/drawing/2014/main" id="{DC5AA030-CF0A-11DC-DF83-75DA4052375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D4D7E3-CD6A-1447-A64C-C6EE6ADA7AE6}" type="slidenum">
              <a:rPr lang="en-US" altLang="en-US">
                <a:latin typeface="Calibri" panose="020F0502020204030204" pitchFamily="34" charset="0"/>
              </a:rPr>
              <a:pPr/>
              <a:t>13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>
            <a:extLst>
              <a:ext uri="{FF2B5EF4-FFF2-40B4-BE49-F238E27FC236}">
                <a16:creationId xmlns:a16="http://schemas.microsoft.com/office/drawing/2014/main" id="{BD1C12EC-9C01-B4C8-A6AD-C8936BDC77D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6" name="Notes Placeholder 2">
            <a:extLst>
              <a:ext uri="{FF2B5EF4-FFF2-40B4-BE49-F238E27FC236}">
                <a16:creationId xmlns:a16="http://schemas.microsoft.com/office/drawing/2014/main" id="{5F598B78-B54A-36A0-E18F-42B4232DCC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1987" name="Slide Number Placeholder 3">
            <a:extLst>
              <a:ext uri="{FF2B5EF4-FFF2-40B4-BE49-F238E27FC236}">
                <a16:creationId xmlns:a16="http://schemas.microsoft.com/office/drawing/2014/main" id="{3AEBC5C6-9CB8-487B-1CB5-0CC40ECE619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A44EA4A-9B20-9147-BE6B-FCCF6336AD20}" type="slidenum">
              <a:rPr lang="en-US" altLang="en-US">
                <a:latin typeface="Calibri" panose="020F0502020204030204" pitchFamily="34" charset="0"/>
              </a:rPr>
              <a:pPr/>
              <a:t>14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>
            <a:extLst>
              <a:ext uri="{FF2B5EF4-FFF2-40B4-BE49-F238E27FC236}">
                <a16:creationId xmlns:a16="http://schemas.microsoft.com/office/drawing/2014/main" id="{FECB88B5-887C-3484-FB27-A0916D5905DD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4" name="Notes Placeholder 2">
            <a:extLst>
              <a:ext uri="{FF2B5EF4-FFF2-40B4-BE49-F238E27FC236}">
                <a16:creationId xmlns:a16="http://schemas.microsoft.com/office/drawing/2014/main" id="{830EBBC4-C09C-04E4-AC35-8450B5B1CCB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4035" name="Slide Number Placeholder 3">
            <a:extLst>
              <a:ext uri="{FF2B5EF4-FFF2-40B4-BE49-F238E27FC236}">
                <a16:creationId xmlns:a16="http://schemas.microsoft.com/office/drawing/2014/main" id="{65660BC1-020D-AFE4-026A-BE73624E770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8779AAF-EB42-FB48-BAC3-B693B17923B7}" type="slidenum">
              <a:rPr lang="en-US" altLang="en-US">
                <a:latin typeface="Calibri" panose="020F0502020204030204" pitchFamily="34" charset="0"/>
              </a:rPr>
              <a:pPr/>
              <a:t>15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>
            <a:extLst>
              <a:ext uri="{FF2B5EF4-FFF2-40B4-BE49-F238E27FC236}">
                <a16:creationId xmlns:a16="http://schemas.microsoft.com/office/drawing/2014/main" id="{61A55498-0993-C26B-4E39-6E4BB540DDBC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2" name="Notes Placeholder 2">
            <a:extLst>
              <a:ext uri="{FF2B5EF4-FFF2-40B4-BE49-F238E27FC236}">
                <a16:creationId xmlns:a16="http://schemas.microsoft.com/office/drawing/2014/main" id="{73220C90-412A-C78D-E23D-FFE24C75662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6083" name="Slide Number Placeholder 3">
            <a:extLst>
              <a:ext uri="{FF2B5EF4-FFF2-40B4-BE49-F238E27FC236}">
                <a16:creationId xmlns:a16="http://schemas.microsoft.com/office/drawing/2014/main" id="{639C4089-4A52-AEF6-D599-15110154D4A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7ED7EA7-EAB3-CB4A-B352-1098DB3E0A26}" type="slidenum">
              <a:rPr lang="en-US" altLang="en-US">
                <a:latin typeface="Calibri" panose="020F0502020204030204" pitchFamily="34" charset="0"/>
              </a:rPr>
              <a:pPr/>
              <a:t>16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>
            <a:extLst>
              <a:ext uri="{FF2B5EF4-FFF2-40B4-BE49-F238E27FC236}">
                <a16:creationId xmlns:a16="http://schemas.microsoft.com/office/drawing/2014/main" id="{D083F595-5E74-49B3-3434-BBFEEDADE24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8130" name="Notes Placeholder 2">
            <a:extLst>
              <a:ext uri="{FF2B5EF4-FFF2-40B4-BE49-F238E27FC236}">
                <a16:creationId xmlns:a16="http://schemas.microsoft.com/office/drawing/2014/main" id="{71503F21-6218-60FB-0F17-CA3CF1464E7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8131" name="Slide Number Placeholder 3">
            <a:extLst>
              <a:ext uri="{FF2B5EF4-FFF2-40B4-BE49-F238E27FC236}">
                <a16:creationId xmlns:a16="http://schemas.microsoft.com/office/drawing/2014/main" id="{309D8085-1FE6-0548-7C0C-CB36F3809B3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6FD964E-3618-4D44-BA05-CC0907A1ABAF}" type="slidenum">
              <a:rPr lang="en-US" altLang="en-US">
                <a:latin typeface="Calibri" panose="020F0502020204030204" pitchFamily="34" charset="0"/>
              </a:rPr>
              <a:pPr/>
              <a:t>17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>
            <a:extLst>
              <a:ext uri="{FF2B5EF4-FFF2-40B4-BE49-F238E27FC236}">
                <a16:creationId xmlns:a16="http://schemas.microsoft.com/office/drawing/2014/main" id="{9138FBA2-C141-7DA6-D4E6-2729DFE41DF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8" name="Notes Placeholder 2">
            <a:extLst>
              <a:ext uri="{FF2B5EF4-FFF2-40B4-BE49-F238E27FC236}">
                <a16:creationId xmlns:a16="http://schemas.microsoft.com/office/drawing/2014/main" id="{D66ABB43-76C3-B18F-FEC1-A83F7DA92BA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50179" name="Slide Number Placeholder 3">
            <a:extLst>
              <a:ext uri="{FF2B5EF4-FFF2-40B4-BE49-F238E27FC236}">
                <a16:creationId xmlns:a16="http://schemas.microsoft.com/office/drawing/2014/main" id="{65DD0E5D-D8DF-B780-3751-7261A6CC26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B7A3C9-A1CB-EA44-A96C-A0346983B1F0}" type="slidenum">
              <a:rPr lang="en-US" altLang="en-US">
                <a:latin typeface="Calibri" panose="020F0502020204030204" pitchFamily="34" charset="0"/>
              </a:rPr>
              <a:pPr/>
              <a:t>18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>
            <a:extLst>
              <a:ext uri="{FF2B5EF4-FFF2-40B4-BE49-F238E27FC236}">
                <a16:creationId xmlns:a16="http://schemas.microsoft.com/office/drawing/2014/main" id="{C872F6CA-02E6-9955-10FD-BF052D9EF3E5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2" name="Notes Placeholder 2">
            <a:extLst>
              <a:ext uri="{FF2B5EF4-FFF2-40B4-BE49-F238E27FC236}">
                <a16:creationId xmlns:a16="http://schemas.microsoft.com/office/drawing/2014/main" id="{1BB5B69F-6740-C968-583C-EFC17FB731C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5603" name="Slide Number Placeholder 3">
            <a:extLst>
              <a:ext uri="{FF2B5EF4-FFF2-40B4-BE49-F238E27FC236}">
                <a16:creationId xmlns:a16="http://schemas.microsoft.com/office/drawing/2014/main" id="{986C5183-660F-3D0C-2C2B-7EB930850E9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6D843D5-B919-1846-8FBF-7F4113B617C1}" type="slidenum">
              <a:rPr lang="en-US" altLang="en-US">
                <a:latin typeface="Calibri" panose="020F0502020204030204" pitchFamily="34" charset="0"/>
              </a:rPr>
              <a:pPr/>
              <a:t>3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rázok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objekt pre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k-SK" dirty="0">
                <a:hlinkClick r:id="rId3"/>
              </a:rPr>
              <a:t>http://hsr.rokovania.sk/data/att/45208_subor.doc</a:t>
            </a:r>
            <a:r>
              <a:rPr lang="sk-SK" dirty="0"/>
              <a:t> </a:t>
            </a:r>
          </a:p>
        </p:txBody>
      </p:sp>
      <p:sp>
        <p:nvSpPr>
          <p:cNvPr id="4" name="Zástupný objekt pre číslo snímky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29155DD-7470-454E-B75B-F9556242799C}" type="slidenum">
              <a:rPr lang="sk-SK" smtClean="0"/>
              <a:t>4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850472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>
            <a:extLst>
              <a:ext uri="{FF2B5EF4-FFF2-40B4-BE49-F238E27FC236}">
                <a16:creationId xmlns:a16="http://schemas.microsoft.com/office/drawing/2014/main" id="{7052432C-D6D2-4B02-C49B-B583FD7D4386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0" name="Notes Placeholder 2">
            <a:extLst>
              <a:ext uri="{FF2B5EF4-FFF2-40B4-BE49-F238E27FC236}">
                <a16:creationId xmlns:a16="http://schemas.microsoft.com/office/drawing/2014/main" id="{34C03507-1303-6790-260B-F2BD5577787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7651" name="Slide Number Placeholder 3">
            <a:extLst>
              <a:ext uri="{FF2B5EF4-FFF2-40B4-BE49-F238E27FC236}">
                <a16:creationId xmlns:a16="http://schemas.microsoft.com/office/drawing/2014/main" id="{AF839F83-5259-0915-64B0-1F251127FF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848ECE3-E07D-3E4C-BBA2-0DE3B6DCDDA3}" type="slidenum">
              <a:rPr lang="en-US" altLang="en-US">
                <a:latin typeface="Calibri" panose="020F0502020204030204" pitchFamily="34" charset="0"/>
              </a:rPr>
              <a:pPr/>
              <a:t>7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>
            <a:extLst>
              <a:ext uri="{FF2B5EF4-FFF2-40B4-BE49-F238E27FC236}">
                <a16:creationId xmlns:a16="http://schemas.microsoft.com/office/drawing/2014/main" id="{C915C192-EF56-9418-9E11-483F5845AC3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8" name="Notes Placeholder 2">
            <a:extLst>
              <a:ext uri="{FF2B5EF4-FFF2-40B4-BE49-F238E27FC236}">
                <a16:creationId xmlns:a16="http://schemas.microsoft.com/office/drawing/2014/main" id="{51C4AEC2-3098-E377-E527-F60F741E02B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29699" name="Slide Number Placeholder 3">
            <a:extLst>
              <a:ext uri="{FF2B5EF4-FFF2-40B4-BE49-F238E27FC236}">
                <a16:creationId xmlns:a16="http://schemas.microsoft.com/office/drawing/2014/main" id="{F3ACDE18-26BA-3AAB-41DF-295F7B5744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436665-3715-D04F-A394-2859FBEC5ED9}" type="slidenum">
              <a:rPr lang="en-US" altLang="en-US">
                <a:latin typeface="Calibri" panose="020F0502020204030204" pitchFamily="34" charset="0"/>
              </a:rPr>
              <a:pPr/>
              <a:t>8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>
            <a:extLst>
              <a:ext uri="{FF2B5EF4-FFF2-40B4-BE49-F238E27FC236}">
                <a16:creationId xmlns:a16="http://schemas.microsoft.com/office/drawing/2014/main" id="{7C19A90B-3B01-0619-0E1B-A9220325CD22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6" name="Notes Placeholder 2">
            <a:extLst>
              <a:ext uri="{FF2B5EF4-FFF2-40B4-BE49-F238E27FC236}">
                <a16:creationId xmlns:a16="http://schemas.microsoft.com/office/drawing/2014/main" id="{F1157AB0-675F-34EE-F2B2-07AB7673EF3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1747" name="Slide Number Placeholder 3">
            <a:extLst>
              <a:ext uri="{FF2B5EF4-FFF2-40B4-BE49-F238E27FC236}">
                <a16:creationId xmlns:a16="http://schemas.microsoft.com/office/drawing/2014/main" id="{14470874-FA55-FD96-A86E-D5853C2CEC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70B8EAAE-E8A2-7A46-9A7E-E9081483AC59}" type="slidenum">
              <a:rPr lang="en-US" altLang="en-US">
                <a:latin typeface="Calibri" panose="020F0502020204030204" pitchFamily="34" charset="0"/>
              </a:rPr>
              <a:pPr/>
              <a:t>9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>
            <a:extLst>
              <a:ext uri="{FF2B5EF4-FFF2-40B4-BE49-F238E27FC236}">
                <a16:creationId xmlns:a16="http://schemas.microsoft.com/office/drawing/2014/main" id="{7DE8730F-07FE-6BE3-3BF8-DDE74011F7A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4" name="Notes Placeholder 2">
            <a:extLst>
              <a:ext uri="{FF2B5EF4-FFF2-40B4-BE49-F238E27FC236}">
                <a16:creationId xmlns:a16="http://schemas.microsoft.com/office/drawing/2014/main" id="{797DE58F-F1FA-13E4-6EF9-F607BFF5916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3795" name="Slide Number Placeholder 3">
            <a:extLst>
              <a:ext uri="{FF2B5EF4-FFF2-40B4-BE49-F238E27FC236}">
                <a16:creationId xmlns:a16="http://schemas.microsoft.com/office/drawing/2014/main" id="{CBBE9501-F39C-5E2A-830B-2BE6082B982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01547483-5955-2345-8C77-AAAB3F2421C9}" type="slidenum">
              <a:rPr lang="en-US" altLang="en-US">
                <a:latin typeface="Calibri" panose="020F0502020204030204" pitchFamily="34" charset="0"/>
              </a:rPr>
              <a:pPr/>
              <a:t>10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>
            <a:extLst>
              <a:ext uri="{FF2B5EF4-FFF2-40B4-BE49-F238E27FC236}">
                <a16:creationId xmlns:a16="http://schemas.microsoft.com/office/drawing/2014/main" id="{85FE1EA2-EA2A-1059-6318-86609B62A4DA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5842" name="Notes Placeholder 2">
            <a:extLst>
              <a:ext uri="{FF2B5EF4-FFF2-40B4-BE49-F238E27FC236}">
                <a16:creationId xmlns:a16="http://schemas.microsoft.com/office/drawing/2014/main" id="{2F50F712-A0DF-6AE0-1877-52FF1D05846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5843" name="Slide Number Placeholder 3">
            <a:extLst>
              <a:ext uri="{FF2B5EF4-FFF2-40B4-BE49-F238E27FC236}">
                <a16:creationId xmlns:a16="http://schemas.microsoft.com/office/drawing/2014/main" id="{B2218E75-8D67-2D3C-6C79-682CEA18797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7036FA2-A86C-F249-A393-F51D1945BB28}" type="slidenum">
              <a:rPr lang="en-US" altLang="en-US">
                <a:latin typeface="Calibri" panose="020F0502020204030204" pitchFamily="34" charset="0"/>
              </a:rPr>
              <a:pPr/>
              <a:t>11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>
            <a:extLst>
              <a:ext uri="{FF2B5EF4-FFF2-40B4-BE49-F238E27FC236}">
                <a16:creationId xmlns:a16="http://schemas.microsoft.com/office/drawing/2014/main" id="{E00A1B63-6941-E1D0-187B-5B30D2251BE1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0" name="Notes Placeholder 2">
            <a:extLst>
              <a:ext uri="{FF2B5EF4-FFF2-40B4-BE49-F238E27FC236}">
                <a16:creationId xmlns:a16="http://schemas.microsoft.com/office/drawing/2014/main" id="{B0D847D5-C146-0092-E123-28DEDC2D471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37891" name="Slide Number Placeholder 3">
            <a:extLst>
              <a:ext uri="{FF2B5EF4-FFF2-40B4-BE49-F238E27FC236}">
                <a16:creationId xmlns:a16="http://schemas.microsoft.com/office/drawing/2014/main" id="{C60FBBB4-91C2-31F9-2BA7-307CFFAEF8D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7F6786-A050-F542-88A6-90AD7D64E9EE}" type="slidenum">
              <a:rPr lang="en-US" altLang="en-US">
                <a:latin typeface="Calibri" panose="020F0502020204030204" pitchFamily="34" charset="0"/>
              </a:rPr>
              <a:pPr/>
              <a:t>12</a:t>
            </a:fld>
            <a:endParaRPr lang="en-US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015173" y="3543701"/>
            <a:ext cx="503793" cy="1022039"/>
          </a:xfrm>
          <a:prstGeom prst="rect">
            <a:avLst/>
          </a:prstGeom>
          <a:noFill/>
        </p:spPr>
        <p:txBody>
          <a:bodyPr wrap="square" lIns="0" tIns="10079" rIns="0" bIns="10079" rtlCol="0" anchor="ctr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448" y="1344506"/>
            <a:ext cx="8312587" cy="2373895"/>
          </a:xfrm>
        </p:spPr>
        <p:txBody>
          <a:bodyPr>
            <a:noAutofit/>
          </a:bodyPr>
          <a:lstStyle>
            <a:lvl1pPr>
              <a:defRPr sz="6600">
                <a:solidFill>
                  <a:schemeClr val="tx1"/>
                </a:solidFill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51034" y="3722416"/>
            <a:ext cx="6801208" cy="756285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5039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07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117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15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196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23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2748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314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Kliknutím upravte štýl predlohy podnadpisu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69E56D-7FE8-AB47-BE03-8BA915900410}" type="datetime1">
              <a:rPr lang="sk-SK" smtClean="0"/>
              <a:t>2.5.22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665D366-4AF1-4746-9C39-861A506373A7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351035" y="756286"/>
            <a:ext cx="6381380" cy="3865456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8D3082-3393-7847-AF83-07CBD8B90DCE}" type="datetime1">
              <a:rPr lang="sk-SK" smtClean="0"/>
              <a:t>2.5.22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D4BC3C-7372-45CB-AC7E-5C03862A0EE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1724" y="672255"/>
            <a:ext cx="2351035" cy="5714153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90690" y="756286"/>
            <a:ext cx="5541725" cy="5041900"/>
          </a:xfrm>
        </p:spPr>
        <p:txBody>
          <a:bodyPr vert="eaVert" anchor="t"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56D5BA-AD38-524C-9430-B878C9FFD316}" type="datetime1">
              <a:rPr lang="sk-SK" smtClean="0"/>
              <a:t>2.5.22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4E2C6B-D7B4-4470-96B0-FB5B90C3668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2.5.22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702069" y="4493265"/>
            <a:ext cx="503793" cy="1001684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73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37931" y="4705959"/>
            <a:ext cx="4114311" cy="806704"/>
          </a:xfrm>
        </p:spPr>
        <p:txBody>
          <a:bodyPr anchor="ctr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50392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0785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1177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201570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51962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30235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52748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403140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D4851-71F3-7E46-BD42-81840CD9F2B6}" type="datetime1">
              <a:rPr lang="sk-SK" smtClean="0"/>
              <a:t>2.5.22</a:t>
            </a:fld>
            <a:endParaRPr lang="en-GB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7D8D926-BC77-48DB-9B94-D8C2D2386DFA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18966" y="2100791"/>
            <a:ext cx="6650070" cy="2591537"/>
          </a:xfrm>
        </p:spPr>
        <p:txBody>
          <a:bodyPr/>
          <a:lstStyle>
            <a:lvl1pPr marL="0" algn="l" defTabSz="1007852" rtl="0" eaLnBrk="1" latinLnBrk="0" hangingPunct="1">
              <a:spcBef>
                <a:spcPct val="0"/>
              </a:spcBef>
              <a:buNone/>
              <a:defRPr lang="en-US" sz="60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60C47-DA0C-8449-A714-912745D9AA1F}" type="datetime1">
              <a:rPr lang="sk-SK" smtClean="0"/>
              <a:t>2.5.22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6CE37E-CBC8-4448-B085-1F6586CB95B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481152" y="726034"/>
            <a:ext cx="3607159" cy="3781425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7793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1152" y="1512570"/>
            <a:ext cx="3610518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41725" y="730013"/>
            <a:ext cx="3607159" cy="705515"/>
          </a:xfrm>
        </p:spPr>
        <p:txBody>
          <a:bodyPr anchor="ctr">
            <a:noAutofit/>
          </a:bodyPr>
          <a:lstStyle>
            <a:lvl1pPr marL="0" indent="0">
              <a:buNone/>
              <a:defRPr sz="2400" b="0"/>
            </a:lvl1pPr>
            <a:lvl2pPr marL="503926" indent="0">
              <a:buNone/>
              <a:defRPr sz="2200" b="1"/>
            </a:lvl2pPr>
            <a:lvl3pPr marL="1007852" indent="0">
              <a:buNone/>
              <a:defRPr sz="2000" b="1"/>
            </a:lvl3pPr>
            <a:lvl4pPr marL="1511778" indent="0">
              <a:buNone/>
              <a:defRPr sz="1800" b="1"/>
            </a:lvl4pPr>
            <a:lvl5pPr marL="2015703" indent="0">
              <a:buNone/>
              <a:defRPr sz="1800" b="1"/>
            </a:lvl5pPr>
            <a:lvl6pPr marL="2519629" indent="0">
              <a:buNone/>
              <a:defRPr sz="1800" b="1"/>
            </a:lvl6pPr>
            <a:lvl7pPr marL="3023555" indent="0">
              <a:buNone/>
              <a:defRPr sz="1800" b="1"/>
            </a:lvl7pPr>
            <a:lvl8pPr marL="3527481" indent="0">
              <a:buNone/>
              <a:defRPr sz="1800" b="1"/>
            </a:lvl8pPr>
            <a:lvl9pPr marL="4031407" indent="0">
              <a:buNone/>
              <a:defRPr sz="18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41725" y="1512570"/>
            <a:ext cx="3607159" cy="3025140"/>
          </a:xfrm>
        </p:spPr>
        <p:txBody>
          <a:bodyPr anchor="t"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164322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5267437" y="573656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B8405-D1FC-534E-BBD1-2B7A6366FE04}" type="datetime1">
              <a:rPr lang="sk-SK" smtClean="0"/>
              <a:t>2.5.22</a:t>
            </a:fld>
            <a:endParaRPr lang="en-GB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245C3F-23D6-4420-B72D-D1DE680834B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0CC28-288E-7B4C-AD5C-7F26B61FD9BC}" type="datetime1">
              <a:rPr lang="sk-SK" smtClean="0"/>
              <a:t>2.5.22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344478E-25D6-4334-A519-EED7046972D9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194C1-B975-7C4D-A7DB-B02BEBEAD846}" type="datetime1">
              <a:rPr lang="sk-SK" smtClean="0"/>
              <a:t>2.5.22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00FC4B8-150F-463D-96B8-86E8E877A23E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871989" y="1956976"/>
            <a:ext cx="503793" cy="135763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23621" y="756286"/>
            <a:ext cx="4786035" cy="3781425"/>
          </a:xfrm>
        </p:spPr>
        <p:txBody>
          <a:bodyPr anchor="ctr"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7414" y="756286"/>
            <a:ext cx="2854828" cy="3781425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FBE24A-9F23-5A4A-897F-19D441E947D4}" type="datetime1">
              <a:rPr lang="sk-SK" smtClean="0"/>
              <a:t>2.5.22</a:t>
            </a:fld>
            <a:endParaRPr lang="en-GB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A6E8336-881F-4F52-AF42-3EE20DD441E2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3449" y="675755"/>
            <a:ext cx="7388966" cy="2808758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500"/>
            </a:lvl1pPr>
            <a:lvl2pPr marL="503926" indent="0">
              <a:buNone/>
              <a:defRPr sz="3100"/>
            </a:lvl2pPr>
            <a:lvl3pPr marL="1007852" indent="0">
              <a:buNone/>
              <a:defRPr sz="2600"/>
            </a:lvl3pPr>
            <a:lvl4pPr marL="1511778" indent="0">
              <a:buNone/>
              <a:defRPr sz="2200"/>
            </a:lvl4pPr>
            <a:lvl5pPr marL="2015703" indent="0">
              <a:buNone/>
              <a:defRPr sz="2200"/>
            </a:lvl5pPr>
            <a:lvl6pPr marL="2519629" indent="0">
              <a:buNone/>
              <a:defRPr sz="2200"/>
            </a:lvl6pPr>
            <a:lvl7pPr marL="3023555" indent="0">
              <a:buNone/>
              <a:defRPr sz="2200"/>
            </a:lvl7pPr>
            <a:lvl8pPr marL="3527481" indent="0">
              <a:buNone/>
              <a:defRPr sz="2200"/>
            </a:lvl8pPr>
            <a:lvl9pPr marL="4031407" indent="0">
              <a:buNone/>
              <a:defRPr sz="2200"/>
            </a:lvl9pPr>
          </a:lstStyle>
          <a:p>
            <a:r>
              <a:rPr lang="sk-SK"/>
              <a:t>Kliknutím na ikonu pridáte obrázok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2759" y="3807943"/>
            <a:ext cx="5541725" cy="79488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503926" indent="0">
              <a:buNone/>
              <a:defRPr sz="1300"/>
            </a:lvl2pPr>
            <a:lvl3pPr marL="1007852" indent="0">
              <a:buNone/>
              <a:defRPr sz="1100"/>
            </a:lvl3pPr>
            <a:lvl4pPr marL="1511778" indent="0">
              <a:buNone/>
              <a:defRPr sz="1000"/>
            </a:lvl4pPr>
            <a:lvl5pPr marL="2015703" indent="0">
              <a:buNone/>
              <a:defRPr sz="1000"/>
            </a:lvl5pPr>
            <a:lvl6pPr marL="2519629" indent="0">
              <a:buNone/>
              <a:defRPr sz="1000"/>
            </a:lvl6pPr>
            <a:lvl7pPr marL="3023555" indent="0">
              <a:buNone/>
              <a:defRPr sz="1000"/>
            </a:lvl7pPr>
            <a:lvl8pPr marL="3527481" indent="0">
              <a:buNone/>
              <a:defRPr sz="1000"/>
            </a:lvl8pPr>
            <a:lvl9pPr marL="4031407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683538" y="3673864"/>
            <a:ext cx="503793" cy="1018228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FDDF72-FCDA-4F4A-B6C7-97ADF2E21946}" type="datetime1">
              <a:rPr lang="sk-SK" smtClean="0"/>
              <a:t>2.5.22</a:t>
            </a:fld>
            <a:endParaRPr lang="en-GB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9175293-B81F-479D-8DFF-1D0DC9796D7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4152" y="0"/>
            <a:ext cx="10075863" cy="756285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513166" y="1145169"/>
            <a:ext cx="7978510" cy="6293538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304560" y="1287646"/>
            <a:ext cx="6107704" cy="4937062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612011" y="128865"/>
            <a:ext cx="7139672" cy="5243440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85" tIns="50393" rIns="100785" bIns="50393"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  <a:prstGeom prst="rect">
            <a:avLst/>
          </a:prstGeom>
        </p:spPr>
        <p:txBody>
          <a:bodyPr vert="horz" lIns="100785" tIns="50393" rIns="100785" bIns="50393" rtlCol="0" anchor="b">
            <a:noAutofit/>
          </a:bodyPr>
          <a:lstStyle/>
          <a:p>
            <a:r>
              <a:rPr lang="sk-SK"/>
              <a:t>Kliknutím upravte štýl predlohy nadpisu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51035" y="756287"/>
            <a:ext cx="6717242" cy="4033519"/>
          </a:xfrm>
          <a:prstGeom prst="rect">
            <a:avLst/>
          </a:prstGeom>
        </p:spPr>
        <p:txBody>
          <a:bodyPr vert="horz" lIns="100785" tIns="50393" rIns="100785" bIns="50393" rtlCol="0" anchor="ctr">
            <a:normAutofit/>
          </a:bodyPr>
          <a:lstStyle/>
          <a:p>
            <a:pPr lvl="0"/>
            <a:r>
              <a:rPr lang="sk-SK"/>
              <a:t>Upraviť štýly predlohy textu
Druhá úroveň
Tretia úroveň
Štvrtá úroveň
Piata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41096" y="6787309"/>
            <a:ext cx="811145" cy="402652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r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02B2E2F-7B2D-7245-9F97-ACCB47871CB3}" type="datetime1">
              <a:rPr lang="sk-SK" smtClean="0"/>
              <a:t>2.5.22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562" y="6787309"/>
            <a:ext cx="1256701" cy="402651"/>
          </a:xfrm>
          <a:prstGeom prst="rect">
            <a:avLst/>
          </a:prstGeom>
        </p:spPr>
        <p:txBody>
          <a:bodyPr vert="horz" lIns="100785" tIns="50393" rIns="100785" bIns="50393" rtlCol="0" anchor="t"/>
          <a:lstStyle>
            <a:lvl1pPr algn="l">
              <a:defRPr sz="12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r>
              <a:rPr lang="en-GB"/>
              <a:t>rusnak.truni.sk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6449" y="6844216"/>
            <a:ext cx="822862" cy="345745"/>
          </a:xfrm>
          <a:prstGeom prst="rect">
            <a:avLst/>
          </a:prstGeom>
        </p:spPr>
        <p:txBody>
          <a:bodyPr vert="horz" lIns="100785" tIns="50393" rIns="100785" bIns="10079" rtlCol="0" anchor="b"/>
          <a:lstStyle>
            <a:lvl1pPr algn="l">
              <a:defRPr sz="18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097C3CC7-D778-443F-883F-F6921BFC047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1007852" rtl="0" eaLnBrk="1" latinLnBrk="0" hangingPunct="1">
        <a:spcBef>
          <a:spcPct val="0"/>
        </a:spcBef>
        <a:buNone/>
        <a:defRPr sz="5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2356" indent="-282198" algn="l" defTabSz="1007852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3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05496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1086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511778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814133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2166881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469237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771592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3124340" indent="-282198" algn="l" defTabSz="1007852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3926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7852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778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15703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9629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23555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27481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31407" algn="l" defTabSz="100785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Date Placeholder 1">
            <a:extLst>
              <a:ext uri="{FF2B5EF4-FFF2-40B4-BE49-F238E27FC236}">
                <a16:creationId xmlns:a16="http://schemas.microsoft.com/office/drawing/2014/main" id="{EC23F2A9-CA9F-D21B-49C8-F89940AB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41096" y="6787309"/>
            <a:ext cx="811145" cy="402652"/>
          </a:xfrm>
        </p:spPr>
        <p:txBody>
          <a:bodyPr/>
          <a:lstStyle/>
          <a:p>
            <a:pPr>
              <a:spcAft>
                <a:spcPts val="600"/>
              </a:spcAft>
            </a:pPr>
            <a:fld id="{B1A60C47-DA0C-8449-A714-912745D9AA1F}" type="datetime1">
              <a:rPr lang="sk-SK" smtClean="0"/>
              <a:pPr>
                <a:spcAft>
                  <a:spcPts val="600"/>
                </a:spcAft>
              </a:pPr>
              <a:t>2.5.22</a:t>
            </a:fld>
            <a:endParaRPr lang="en-GB"/>
          </a:p>
        </p:txBody>
      </p:sp>
      <p:sp>
        <p:nvSpPr>
          <p:cNvPr id="73" name="Slide Number Placeholder 2">
            <a:extLst>
              <a:ext uri="{FF2B5EF4-FFF2-40B4-BE49-F238E27FC236}">
                <a16:creationId xmlns:a16="http://schemas.microsoft.com/office/drawing/2014/main" id="{BF4C6A41-1842-00D0-8F40-2CC5EFAB897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856449" y="6844216"/>
            <a:ext cx="822862" cy="345745"/>
          </a:xfrm>
        </p:spPr>
        <p:txBody>
          <a:bodyPr/>
          <a:lstStyle/>
          <a:p>
            <a:pPr>
              <a:spcAft>
                <a:spcPts val="600"/>
              </a:spcAft>
            </a:pPr>
            <a:fld id="{5C6CE37E-CBC8-4448-B085-1F6586CB95B8}" type="slidenum">
              <a:rPr lang="en-GB" smtClean="0"/>
              <a:pPr>
                <a:spcAft>
                  <a:spcPts val="600"/>
                </a:spcAft>
              </a:pPr>
              <a:t>1</a:t>
            </a:fld>
            <a:endParaRPr lang="en-GB"/>
          </a:p>
        </p:txBody>
      </p:sp>
      <p:sp>
        <p:nvSpPr>
          <p:cNvPr id="75" name="Footer Placeholder 3">
            <a:extLst>
              <a:ext uri="{FF2B5EF4-FFF2-40B4-BE49-F238E27FC236}">
                <a16:creationId xmlns:a16="http://schemas.microsoft.com/office/drawing/2014/main" id="{51FDD1B3-07AA-486A-2B04-ED88E883F31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4998562" y="6787309"/>
            <a:ext cx="1256701" cy="402651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/>
              <a:t>rusnak.truni.sk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6448" y="5378027"/>
            <a:ext cx="8312587" cy="1008380"/>
          </a:xfrm>
        </p:spPr>
        <p:txBody>
          <a:bodyPr anchor="b">
            <a:normAutofit/>
          </a:bodyPr>
          <a:lstStyle/>
          <a:p>
            <a:pPr>
              <a:lnSpc>
                <a:spcPct val="90000"/>
              </a:lnSpc>
            </a:pPr>
            <a:r>
              <a:rPr lang="sk-SK" sz="3000" dirty="0"/>
              <a:t>Etické </a:t>
            </a:r>
            <a:r>
              <a:rPr lang="sk-SK" sz="3000"/>
              <a:t>a právne aspekty </a:t>
            </a:r>
            <a:r>
              <a:rPr lang="sk-SK" sz="3000" dirty="0"/>
              <a:t>používania guidelines</a:t>
            </a:r>
          </a:p>
        </p:txBody>
      </p:sp>
      <p:pic>
        <p:nvPicPr>
          <p:cNvPr id="1026" name="Picture 2" descr="Business Ethics Collection | Darden Ideas to Action">
            <a:extLst>
              <a:ext uri="{FF2B5EF4-FFF2-40B4-BE49-F238E27FC236}">
                <a16:creationId xmlns:a16="http://schemas.microsoft.com/office/drawing/2014/main" id="{79326C4D-B769-F5FF-30E0-C2D5265103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81152" y="1265803"/>
            <a:ext cx="3607159" cy="2701887"/>
          </a:xfrm>
          <a:prstGeom prst="rect">
            <a:avLst/>
          </a:prstGeom>
          <a:solidFill>
            <a:srgbClr val="FFFFFF"/>
          </a:solidFill>
        </p:spPr>
      </p:pic>
      <p:sp>
        <p:nvSpPr>
          <p:cNvPr id="3" name="Subtitle 2"/>
          <p:cNvSpPr>
            <a:spLocks noGrp="1"/>
          </p:cNvSpPr>
          <p:nvPr>
            <p:ph sz="quarter" idx="14"/>
          </p:nvPr>
        </p:nvSpPr>
        <p:spPr>
          <a:xfrm>
            <a:off x="5541725" y="726034"/>
            <a:ext cx="3607159" cy="3784926"/>
          </a:xfrm>
        </p:spPr>
        <p:txBody>
          <a:bodyPr anchor="ctr">
            <a:normAutofit/>
          </a:bodyPr>
          <a:lstStyle/>
          <a:p>
            <a:r>
              <a:rPr lang="sk-SK" dirty="0"/>
              <a:t>prof. MUDr. Martin Rusnák, </a:t>
            </a:r>
            <a:r>
              <a:rPr lang="sk-SK" dirty="0" err="1"/>
              <a:t>CSc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746099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980BC28C-3589-BF99-0638-DD2599E30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n>
                  <a:noFill/>
                </a:ln>
              </a:rPr>
              <a:t>Monitorovanie</a:t>
            </a:r>
            <a:endParaRPr lang="en-US" altLang="en-US" dirty="0">
              <a:ln>
                <a:noFill/>
              </a:ln>
            </a:endParaRP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8A278D0B-E1BE-943B-FF91-A6F829F4A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033519"/>
          </a:xfrm>
        </p:spPr>
        <p:txBody>
          <a:bodyPr rtlCol="0">
            <a:normAutofit/>
          </a:bodyPr>
          <a:lstStyle/>
          <a:p>
            <a:pPr>
              <a:buFont typeface="Arial"/>
              <a:buChar char="•"/>
              <a:defRPr/>
            </a:pPr>
            <a:r>
              <a:rPr lang="sk-SK" sz="3200" dirty="0"/>
              <a:t>Čo sa sleduje? </a:t>
            </a:r>
          </a:p>
          <a:p>
            <a:pPr lvl="1">
              <a:buFont typeface="Arial"/>
              <a:buChar char="•"/>
              <a:defRPr/>
            </a:pPr>
            <a:r>
              <a:rPr lang="sk-SK" sz="3000" dirty="0"/>
              <a:t>Implementácia v praxi </a:t>
            </a:r>
          </a:p>
          <a:p>
            <a:pPr lvl="1">
              <a:buFont typeface="Arial"/>
              <a:buChar char="•"/>
              <a:defRPr/>
            </a:pPr>
            <a:r>
              <a:rPr lang="sk-SK" sz="3000" dirty="0"/>
              <a:t>Medzinárodný vedecký vývoj </a:t>
            </a:r>
          </a:p>
          <a:p>
            <a:pPr>
              <a:buFont typeface="Arial"/>
              <a:buChar char="•"/>
              <a:defRPr/>
            </a:pPr>
            <a:r>
              <a:rPr lang="sk-SK" sz="3200" dirty="0"/>
              <a:t>Ukazovatele </a:t>
            </a:r>
          </a:p>
          <a:p>
            <a:pPr>
              <a:buFont typeface="Arial"/>
              <a:buChar char="•"/>
              <a:defRPr/>
            </a:pPr>
            <a:r>
              <a:rPr lang="sk-SK" sz="3200" dirty="0"/>
              <a:t>Zodpovednosti </a:t>
            </a:r>
          </a:p>
          <a:p>
            <a:pPr>
              <a:buFont typeface="Arial"/>
              <a:buChar char="•"/>
              <a:defRPr/>
            </a:pPr>
            <a:r>
              <a:rPr lang="sk-SK" sz="3200" dirty="0"/>
              <a:t>Zásahy</a:t>
            </a:r>
            <a:endParaRPr lang="en-US" altLang="en-US" sz="3085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57BFD29-91CA-0A30-66FF-DE9C8688306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7A4C429-CC24-4C4A-8F46-94644B1B9038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E74F50F-79EA-5BF0-0EB5-546F5DCA7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8" y="6844216"/>
            <a:ext cx="2551769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D29FC7-46B1-AC09-3734-A8BDDFF614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0B43B5-29FF-B24B-A5D1-EB4CA570B1C9}" type="slidenum">
              <a:rPr lang="en-US" altLang="en-US">
                <a:latin typeface="Garamond" panose="02020404030301010803" pitchFamily="18" charset="0"/>
              </a:rPr>
              <a:pPr/>
              <a:t>10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811B0BB4-C963-03E4-5C4E-861735E109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8366" y="5723772"/>
            <a:ext cx="8312587" cy="1008380"/>
          </a:xfrm>
        </p:spPr>
        <p:txBody>
          <a:bodyPr/>
          <a:lstStyle/>
          <a:p>
            <a:pPr eaLnBrk="1" hangingPunct="1"/>
            <a:r>
              <a:rPr lang="en-US" altLang="en-US" dirty="0">
                <a:ln>
                  <a:noFill/>
                </a:ln>
              </a:rPr>
              <a:t>Audit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F9C077C3-E75C-F993-32F5-AA58EE7D59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621740"/>
          </a:xfrm>
        </p:spPr>
        <p:txBody>
          <a:bodyPr rtlCol="0">
            <a:normAutofit/>
          </a:bodyPr>
          <a:lstStyle/>
          <a:p>
            <a:pPr marL="566762" indent="-566762">
              <a:buFont typeface="Arial"/>
              <a:buChar char="•"/>
              <a:defRPr/>
            </a:pPr>
            <a:r>
              <a:rPr lang="sk-SK" sz="2800" dirty="0"/>
              <a:t>Nástroj na zlepšenie praxe, starostlivosti o pacienta alebo poskytovaných služieb </a:t>
            </a:r>
          </a:p>
          <a:p>
            <a:pPr marL="566762" indent="-566762">
              <a:buFont typeface="Arial"/>
              <a:buChar char="•"/>
              <a:defRPr/>
            </a:pPr>
            <a:r>
              <a:rPr lang="sk-SK" sz="2800" dirty="0"/>
              <a:t>Ciele: merať súčasnú prax a starostlivosť podľa súboru explicitných noriem alebo kritérií identifikovať oblasti na zlepšenie vykonať zmeny v praxi opätovne vykonať audit, aby sa zabezpečilo, že sa dosiahlo zlepšenie </a:t>
            </a:r>
          </a:p>
          <a:p>
            <a:pPr marL="566762" indent="-566762">
              <a:buFont typeface="Arial"/>
              <a:buChar char="•"/>
              <a:defRPr/>
            </a:pPr>
            <a:r>
              <a:rPr lang="sk-SK" sz="2800" dirty="0"/>
              <a:t>Zber základných údajov – Je prax v súlade s usmerneniami?</a:t>
            </a:r>
            <a:endParaRPr lang="en-US" altLang="en-US" sz="2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E405C0-8891-2D87-F856-FD3160BD3162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5381F5-6E60-EF4F-8D6B-218717C86950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FA01-C48B-398B-51F7-4E6C883DB8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8" y="6844216"/>
            <a:ext cx="3355333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CEF93B-2DD8-FE7E-98A3-9E7B09176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4727A7-D0DB-BE43-9A1E-99724C6F0A67}" type="slidenum">
              <a:rPr lang="en-US" altLang="en-US">
                <a:latin typeface="Garamond" panose="02020404030301010803" pitchFamily="18" charset="0"/>
              </a:rPr>
              <a:pPr/>
              <a:t>11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FCC8E3CF-4081-102A-9101-B07D8531F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n>
                  <a:noFill/>
                </a:ln>
              </a:rPr>
              <a:t>Clinical Audit - Cycle</a:t>
            </a:r>
          </a:p>
        </p:txBody>
      </p:sp>
      <p:pic>
        <p:nvPicPr>
          <p:cNvPr id="36866" name="Picture 2">
            <a:extLst>
              <a:ext uri="{FF2B5EF4-FFF2-40B4-BE49-F238E27FC236}">
                <a16:creationId xmlns:a16="http://schemas.microsoft.com/office/drawing/2014/main" id="{7D5D64CA-BD1A-6B0B-6A40-0CAB17FA51C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354321" y="892947"/>
            <a:ext cx="5071167" cy="3795941"/>
          </a:xfrm>
          <a:noFill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4DBD683-18DA-EA74-C1F2-643B50F6C9F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A889E6F-3047-3547-9D3B-F1D685A334DA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DB53559-AADE-007C-F3CC-DC2BA6FF0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0308A69-AFA4-108F-2B08-66E0EDB523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29EA637-6305-1242-A4CE-23D02FBB40AB}" type="slidenum">
              <a:rPr lang="en-US" altLang="en-US">
                <a:latin typeface="Garamond" panose="02020404030301010803" pitchFamily="18" charset="0"/>
              </a:rPr>
              <a:pPr/>
              <a:t>12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36AEE1CA-54C8-999B-EB5F-5AC7EC4168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n>
                  <a:noFill/>
                </a:ln>
              </a:rPr>
              <a:t>Clinical Audit - Stages</a:t>
            </a:r>
          </a:p>
        </p:txBody>
      </p:sp>
      <p:pic>
        <p:nvPicPr>
          <p:cNvPr id="38914" name="Picture 2">
            <a:extLst>
              <a:ext uri="{FF2B5EF4-FFF2-40B4-BE49-F238E27FC236}">
                <a16:creationId xmlns:a16="http://schemas.microsoft.com/office/drawing/2014/main" id="{1C048CAD-5E3D-2ECF-9B12-23AAA9C158E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06870" y="1001929"/>
            <a:ext cx="6844940" cy="3795941"/>
          </a:xfrm>
          <a:noFill/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503D869-6D9D-EBB4-482F-D700BD5AD43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23640BB9-4B9E-724A-A2D1-105C6E9727A8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FCA1BF-41FB-237A-EB17-AC9F07530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rusnakm@truni.sk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9C743B-824D-DF3D-7858-7B86EBF9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02FECB1-AAD3-9546-BD28-CEA72576A895}" type="slidenum">
              <a:rPr lang="en-US" altLang="en-US">
                <a:latin typeface="Garamond" panose="02020404030301010803" pitchFamily="18" charset="0"/>
              </a:rPr>
              <a:pPr/>
              <a:t>13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F91337-E83D-02EE-5685-2703F1A91C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6828" y="5835836"/>
            <a:ext cx="8312587" cy="100838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Clinical Audit – definitions used in audit support, reports and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006560-79CC-E15D-F8F4-27AD3C8F56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690" y="756287"/>
            <a:ext cx="8312587" cy="4033519"/>
          </a:xfrm>
        </p:spPr>
        <p:txBody>
          <a:bodyPr rtlCol="0">
            <a:normAutofit/>
          </a:bodyPr>
          <a:lstStyle/>
          <a:p>
            <a:pPr marL="566762" indent="-566762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Criterion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Measurable element derived from the key priorities for implementation of each piece of guidance. </a:t>
            </a:r>
          </a:p>
          <a:p>
            <a:pPr marL="566762" indent="-566762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Exceptions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-Where implementation of guidance is not appropriate for a particular subgroup of the population</a:t>
            </a:r>
          </a:p>
          <a:p>
            <a:pPr marL="566762" indent="-566762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Settings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The type or level of Health System organization to which the criterion applies.</a:t>
            </a:r>
          </a:p>
          <a:p>
            <a:pPr marL="566762" indent="-566762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Standard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The desired percentage target within the audited sample. Usually set to 100%.</a:t>
            </a:r>
          </a:p>
          <a:p>
            <a:pPr marL="302273" indent="-302273">
              <a:buClr>
                <a:schemeClr val="accent3"/>
              </a:buClr>
              <a:buFont typeface="Wingdings 2"/>
              <a:buChar char=""/>
              <a:defRPr/>
            </a:pP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015E7-7AE7-F150-4168-79E9AE3833B1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F2B4BE0F-3731-084A-A02A-BCEAC9BE98ED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F17A4A-F87E-A435-869B-D94CEE7F3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8" y="6844216"/>
            <a:ext cx="3237569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4B01FF-1BC2-5048-9527-8FC893D53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CEF5D0E-BE82-6D4F-9759-93F2416DA6D8}" type="slidenum">
              <a:rPr lang="en-US" altLang="en-US">
                <a:latin typeface="Garamond" panose="02020404030301010803" pitchFamily="18" charset="0"/>
              </a:rPr>
              <a:pPr/>
              <a:t>14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45B732-D882-1A1B-A26A-1F5E3CB792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679363"/>
            <a:ext cx="8312587" cy="100838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Clinical Audit – Definitions used in audit support, reports and history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38C5FE-8BD7-3C85-5EE3-4CF88487D9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4627" y="756287"/>
            <a:ext cx="8413650" cy="4033519"/>
          </a:xfrm>
        </p:spPr>
        <p:txBody>
          <a:bodyPr rtlCol="0">
            <a:normAutofit lnSpcReduction="10000"/>
          </a:bodyPr>
          <a:lstStyle/>
          <a:p>
            <a:pPr marL="566762" indent="-566762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Definitions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Definitions of any terms used in the audit criteria to promote consistency of approach and measurement</a:t>
            </a:r>
          </a:p>
          <a:p>
            <a:pPr marL="566762" indent="-566762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 source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The source that we anticipate the required data could be collected from</a:t>
            </a:r>
          </a:p>
          <a:p>
            <a:pPr marL="566762" indent="-566762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Result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Either the number that met the standard in relation to the total or the percentage met in relation to the standard</a:t>
            </a:r>
          </a:p>
          <a:p>
            <a:pPr marL="566762" indent="-566762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Other findings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Added detail around the result</a:t>
            </a:r>
          </a:p>
          <a:p>
            <a:pPr marL="566762" indent="-566762">
              <a:buClr>
                <a:schemeClr val="accent3"/>
              </a:buClr>
              <a:buFont typeface="Wingdings 2"/>
              <a:buChar char=""/>
              <a:defRPr/>
            </a:pPr>
            <a:r>
              <a:rPr 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Comments </a:t>
            </a: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-Comment on audit findings and the local context in which they exist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89873-3A99-FCCF-27D0-72EA552435C4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A5948DB-F454-5046-8DBD-753A0FD651A1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7FF5EE-4537-6363-3D75-DFE14DFAA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8" y="6844216"/>
            <a:ext cx="3102487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60013A-7370-978D-FA80-9C451C1D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DA9AF7A-2079-7443-A350-486E4BCCDF2B}" type="slidenum">
              <a:rPr lang="en-US" altLang="en-US">
                <a:latin typeface="Garamond" panose="02020404030301010803" pitchFamily="18" charset="0"/>
              </a:rPr>
              <a:pPr/>
              <a:t>15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B80BF914-524B-6337-3804-28A987C4A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980254"/>
            <a:ext cx="8312587" cy="1008380"/>
          </a:xfrm>
        </p:spPr>
        <p:txBody>
          <a:bodyPr/>
          <a:lstStyle/>
          <a:p>
            <a:pPr eaLnBrk="1" hangingPunct="1"/>
            <a:r>
              <a:rPr lang="en-US" altLang="en-US" dirty="0">
                <a:ln>
                  <a:noFill/>
                </a:ln>
              </a:rPr>
              <a:t>Clinical Audit – Data collection</a:t>
            </a:r>
          </a:p>
        </p:txBody>
      </p:sp>
      <p:sp>
        <p:nvSpPr>
          <p:cNvPr id="17411" name="Content Placeholder 2">
            <a:extLst>
              <a:ext uri="{FF2B5EF4-FFF2-40B4-BE49-F238E27FC236}">
                <a16:creationId xmlns:a16="http://schemas.microsoft.com/office/drawing/2014/main" id="{2EE56033-37C5-25E3-CE5C-1CDF8537D5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8764" y="756287"/>
            <a:ext cx="8569513" cy="4033519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buFont typeface="Arial"/>
              <a:buChar char="•"/>
              <a:defRPr/>
            </a:pPr>
            <a:r>
              <a:rPr lang="en-US" altLang="en-US" sz="30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Data collection tool has two parts:</a:t>
            </a:r>
          </a:p>
          <a:p>
            <a:pPr marL="969094" lvl="1" indent="-566762">
              <a:buFont typeface="Calibri" charset="0"/>
              <a:buAutoNum type="arabicPeriod"/>
              <a:defRPr/>
            </a:pPr>
            <a:r>
              <a:rPr lang="en-US" altLang="en-US" sz="30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patient data collection tool is used to measure the care of individual patients and is based on the clinical/public health criteria.</a:t>
            </a:r>
          </a:p>
          <a:p>
            <a:pPr marL="969094" lvl="1" indent="-566762">
              <a:buFont typeface="Calibri" charset="0"/>
              <a:buAutoNum type="arabicPeriod"/>
              <a:defRPr/>
            </a:pPr>
            <a:r>
              <a:rPr lang="en-US" altLang="en-US" sz="30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	The </a:t>
            </a:r>
            <a:r>
              <a:rPr lang="en-US" altLang="en-US" sz="3085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organisational</a:t>
            </a:r>
            <a:r>
              <a:rPr lang="en-US" altLang="en-US" sz="30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data collection tool is used to collect data about how the service is delivered or </a:t>
            </a:r>
            <a:r>
              <a:rPr lang="en-US" altLang="en-US" sz="3085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organised</a:t>
            </a:r>
            <a:r>
              <a:rPr lang="en-US" altLang="en-US" sz="30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and is based on the </a:t>
            </a:r>
            <a:r>
              <a:rPr lang="en-US" altLang="en-US" sz="3085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organisational</a:t>
            </a:r>
            <a:r>
              <a:rPr lang="en-US" altLang="en-US" sz="3085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criteria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287F45-4774-0DC0-1B35-4DE522BD162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1F561C8-68B5-5A40-A148-4590A7493EBC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E0910-0DBE-30BA-F219-D5C4E861C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8" y="6844216"/>
            <a:ext cx="2208869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03314-09C8-D3F3-CB61-3D33007EDC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66B8D51-8332-FE4D-94D3-1A0192666B15}" type="slidenum">
              <a:rPr lang="en-US" altLang="en-US">
                <a:latin typeface="Garamond" panose="02020404030301010803" pitchFamily="18" charset="0"/>
              </a:rPr>
              <a:pPr/>
              <a:t>16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ECF72A-9C7E-2F8C-BC55-996F55617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6448" y="5980254"/>
            <a:ext cx="8312587" cy="100838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Clinical Audit - Definitions used in the data collection tool</a:t>
            </a:r>
          </a:p>
        </p:txBody>
      </p:sp>
      <p:sp>
        <p:nvSpPr>
          <p:cNvPr id="18435" name="Content Placeholder 2">
            <a:extLst>
              <a:ext uri="{FF2B5EF4-FFF2-40B4-BE49-F238E27FC236}">
                <a16:creationId xmlns:a16="http://schemas.microsoft.com/office/drawing/2014/main" id="{9D7E7E0A-C5A5-3EF6-A0D7-5A4E7C754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2282" y="756287"/>
            <a:ext cx="8475995" cy="4033519"/>
          </a:xfrm>
        </p:spPr>
        <p:txBody>
          <a:bodyPr rtlCol="0">
            <a:normAutofit/>
          </a:bodyPr>
          <a:lstStyle/>
          <a:p>
            <a:pPr eaLnBrk="1" fontAlgn="auto" hangingPunct="1">
              <a:buFont typeface="Arial"/>
              <a:buChar char="•"/>
              <a:defRPr/>
            </a:pPr>
            <a:r>
              <a:rPr lang="en-US" alt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Patient details 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–Patient identifier, sex, age and ethnicity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US" altLang="en-US" u="sng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Organisation</a:t>
            </a:r>
            <a:r>
              <a:rPr lang="en-US" alt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/ service 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The </a:t>
            </a:r>
            <a:r>
              <a:rPr lang="en-US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organisation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department or service being audited.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US" alt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Number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– The criterion number 	 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US" alt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Statement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- An explicit statement derived from the criteria against which clinical or </a:t>
            </a:r>
            <a:r>
              <a:rPr lang="en-US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organisational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practice can be measured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7E3AE0-E219-A901-6D92-451B39E2E543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F9F235-6FE5-734B-AA27-3F3C814FFB60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E89D2C0-D58F-00E9-F2AD-16E4E1BFF7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8" y="6844216"/>
            <a:ext cx="2728415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02FE6D6-A4AF-C355-BF3E-0E7B141D8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1D445BB-3CE3-7D43-A4A6-673DD08F16EE}" type="slidenum">
              <a:rPr lang="en-US" altLang="en-US">
                <a:latin typeface="Garamond" panose="02020404030301010803" pitchFamily="18" charset="0"/>
              </a:rPr>
              <a:pPr/>
              <a:t>17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553A6-EB37-B6F6-876D-2326796175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778929"/>
            <a:ext cx="8312587" cy="100838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Clinical Audit - Definitions used in the data collection tool</a:t>
            </a:r>
          </a:p>
        </p:txBody>
      </p:sp>
      <p:sp>
        <p:nvSpPr>
          <p:cNvPr id="19459" name="Content Placeholder 2">
            <a:extLst>
              <a:ext uri="{FF2B5EF4-FFF2-40B4-BE49-F238E27FC236}">
                <a16:creationId xmlns:a16="http://schemas.microsoft.com/office/drawing/2014/main" id="{5A86459E-899D-F98F-25E1-04AD2DF3F6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756287"/>
            <a:ext cx="8458677" cy="4033519"/>
          </a:xfrm>
        </p:spPr>
        <p:txBody>
          <a:bodyPr rtlCol="0">
            <a:normAutofit/>
          </a:bodyPr>
          <a:lstStyle/>
          <a:p>
            <a:pPr eaLnBrk="1" fontAlgn="auto" hangingPunct="1">
              <a:buFont typeface="Arial"/>
              <a:buChar char="•"/>
              <a:defRPr/>
            </a:pPr>
            <a:r>
              <a:rPr lang="en-US" alt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Yes / No 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the data to be collected about an individual patient or </a:t>
            </a:r>
            <a:r>
              <a:rPr lang="en-US" altLang="en-US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organisation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can be provided by a Yes/No response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US" alt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NA / Exceptions 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 for the auditor to note where the particular data item is not applicable to the patient or where the patient meets a specified exception</a:t>
            </a:r>
          </a:p>
          <a:p>
            <a:pPr eaLnBrk="1" fontAlgn="auto" hangingPunct="1">
              <a:buFont typeface="Arial"/>
              <a:buChar char="•"/>
              <a:defRPr/>
            </a:pPr>
            <a:r>
              <a:rPr lang="en-US" altLang="en-US" u="sng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Guidance / guideline ref. </a:t>
            </a:r>
            <a:r>
              <a:rPr lang="en-US" alt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- Reference to the particular paragraph or recommendation in the guidance / guideline from which the audit criterion and data collection requirement have been derived.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8BCD78-31A0-A5E9-DE3D-4D49AF0A0B77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2A4F435-CFB6-2641-A9A9-E356C23235D2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94166A6-A440-6EF4-4AB0-343BD8550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8" y="6844216"/>
            <a:ext cx="2911987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9EA4FC2-C0BC-F40A-9AE7-D2B37C230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8CEEB4A-76F5-484D-8F8F-97A1237549D6}" type="slidenum">
              <a:rPr lang="en-US" altLang="en-US">
                <a:latin typeface="Garamond" panose="02020404030301010803" pitchFamily="18" charset="0"/>
              </a:rPr>
              <a:pPr/>
              <a:t>18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91A167C7-A49C-0E53-2125-3F38668379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/>
          <a:lstStyle/>
          <a:p>
            <a:r>
              <a:rPr lang="sk-SK" dirty="0"/>
              <a:t>Počas semestra sme prebrali</a:t>
            </a:r>
          </a:p>
          <a:p>
            <a:pPr lvl="1"/>
            <a:r>
              <a:rPr lang="sk-SK" dirty="0"/>
              <a:t>úlohu vedeckých dôkazov v zdraví verejnosti</a:t>
            </a:r>
          </a:p>
          <a:p>
            <a:pPr lvl="1"/>
            <a:r>
              <a:rPr lang="sk-SK" dirty="0"/>
              <a:t>spôsob získavania vedeckých dôkazov a ich hodnotenie</a:t>
            </a:r>
          </a:p>
          <a:p>
            <a:pPr lvl="1"/>
            <a:r>
              <a:rPr lang="sk-SK" dirty="0"/>
              <a:t>tvorbu systematických prehľadov dôkazov</a:t>
            </a:r>
          </a:p>
          <a:p>
            <a:pPr lvl="1"/>
            <a:r>
              <a:rPr lang="sk-SK" dirty="0"/>
              <a:t>postup vývoja guidelines</a:t>
            </a:r>
          </a:p>
          <a:p>
            <a:pPr lvl="1"/>
            <a:r>
              <a:rPr lang="sk-SK" dirty="0"/>
              <a:t>postup hodnotenia guidelines pomocou AGREE II nástroja</a:t>
            </a:r>
          </a:p>
          <a:p>
            <a:pPr lvl="1"/>
            <a:r>
              <a:rPr lang="sk-SK" dirty="0"/>
              <a:t>postup prispôsobenia guidelines vytvorených v zahraničí</a:t>
            </a:r>
          </a:p>
          <a:p>
            <a:pPr lvl="1"/>
            <a:r>
              <a:rPr lang="sk-SK" dirty="0"/>
              <a:t>použitie guidelines – právne otázky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2E9CA108-9604-E614-E502-2CBAC0D5A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Záver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B048918-9BAE-6818-D799-A5568B1BF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2.5.22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E5E6BF7C-1C31-EC40-8B7F-0111AD1FEDD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ACBBC2A-24E1-8E73-C803-83786A65E3A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63673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>
            <a:extLst>
              <a:ext uri="{FF2B5EF4-FFF2-40B4-BE49-F238E27FC236}">
                <a16:creationId xmlns:a16="http://schemas.microsoft.com/office/drawing/2014/main" id="{C9706B43-71DD-E191-3FC1-EF96A22C1E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3793" y="361579"/>
            <a:ext cx="9068276" cy="1259483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n>
                  <a:noFill/>
                </a:ln>
              </a:rPr>
              <a:t>Používanie</a:t>
            </a:r>
            <a:r>
              <a:rPr lang="en-US" altLang="en-US" dirty="0">
                <a:ln>
                  <a:noFill/>
                </a:ln>
              </a:rPr>
              <a:t> </a:t>
            </a:r>
            <a:r>
              <a:rPr lang="en-US" altLang="en-US" dirty="0" err="1">
                <a:ln>
                  <a:noFill/>
                </a:ln>
              </a:rPr>
              <a:t>odporúčaní</a:t>
            </a:r>
            <a:endParaRPr lang="en-US" altLang="en-US" dirty="0">
              <a:ln>
                <a:noFill/>
              </a:ln>
            </a:endParaRPr>
          </a:p>
        </p:txBody>
      </p:sp>
      <p:sp>
        <p:nvSpPr>
          <p:cNvPr id="22530" name="Content Placeholder 2">
            <a:extLst>
              <a:ext uri="{FF2B5EF4-FFF2-40B4-BE49-F238E27FC236}">
                <a16:creationId xmlns:a16="http://schemas.microsoft.com/office/drawing/2014/main" id="{3CBDE5B6-FA6C-1066-2E28-D7534144BC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306" y="2364507"/>
            <a:ext cx="9068276" cy="4836764"/>
          </a:xfrm>
        </p:spPr>
        <p:txBody>
          <a:bodyPr/>
          <a:lstStyle/>
          <a:p>
            <a:pPr marL="20158" indent="0" eaLnBrk="1" hangingPunct="1">
              <a:buNone/>
            </a:pPr>
            <a:r>
              <a:rPr lang="en-US" altLang="en-US" sz="3085" dirty="0" err="1"/>
              <a:t>Štruktúra</a:t>
            </a:r>
            <a:r>
              <a:rPr lang="en-US" altLang="en-US" sz="3085" dirty="0"/>
              <a:t>:</a:t>
            </a:r>
          </a:p>
          <a:p>
            <a:pPr lvl="1" eaLnBrk="1" hangingPunct="1"/>
            <a:r>
              <a:rPr lang="en-US" altLang="en-US" sz="3085" dirty="0" err="1"/>
              <a:t>Predpoklady</a:t>
            </a:r>
            <a:endParaRPr lang="en-US" altLang="en-US" sz="3085" dirty="0"/>
          </a:p>
          <a:p>
            <a:pPr lvl="1" eaLnBrk="1" hangingPunct="1"/>
            <a:r>
              <a:rPr lang="en-US" altLang="en-US" sz="3085" dirty="0" err="1"/>
              <a:t>Ako</a:t>
            </a:r>
            <a:r>
              <a:rPr lang="en-US" altLang="en-US" sz="3085" dirty="0"/>
              <a:t> </a:t>
            </a:r>
            <a:r>
              <a:rPr lang="en-US" altLang="en-US" sz="3085" dirty="0" err="1"/>
              <a:t>zabezpečiť</a:t>
            </a:r>
            <a:r>
              <a:rPr lang="en-US" altLang="en-US" sz="3085" dirty="0"/>
              <a:t> </a:t>
            </a:r>
            <a:r>
              <a:rPr lang="en-US" altLang="en-US" sz="3085" dirty="0" err="1"/>
              <a:t>používanie</a:t>
            </a:r>
            <a:r>
              <a:rPr lang="en-US" altLang="en-US" sz="3085" dirty="0"/>
              <a:t> </a:t>
            </a:r>
            <a:r>
              <a:rPr lang="en-US" altLang="en-US" sz="3085" dirty="0" err="1"/>
              <a:t>gudelines</a:t>
            </a:r>
            <a:r>
              <a:rPr lang="en-US" altLang="en-US" sz="3085" dirty="0"/>
              <a:t> v </a:t>
            </a:r>
            <a:r>
              <a:rPr lang="en-US" altLang="en-US" sz="3085" dirty="0" err="1"/>
              <a:t>praxi</a:t>
            </a:r>
            <a:endParaRPr lang="en-US" altLang="en-US" sz="3085" dirty="0"/>
          </a:p>
          <a:p>
            <a:pPr lvl="1" eaLnBrk="1" hangingPunct="1"/>
            <a:r>
              <a:rPr lang="en-US" altLang="en-US" sz="3085" dirty="0" err="1"/>
              <a:t>Monitorovanie</a:t>
            </a:r>
            <a:r>
              <a:rPr lang="en-US" altLang="en-US" sz="3085" dirty="0"/>
              <a:t> </a:t>
            </a:r>
            <a:r>
              <a:rPr lang="en-US" altLang="en-US" sz="3085" dirty="0" err="1"/>
              <a:t>použitia</a:t>
            </a:r>
            <a:endParaRPr lang="en-US" altLang="en-US" sz="3085" dirty="0"/>
          </a:p>
          <a:p>
            <a:pPr lvl="1" eaLnBrk="1" hangingPunct="1"/>
            <a:r>
              <a:rPr lang="en-US" altLang="en-US" sz="3085" dirty="0"/>
              <a:t>Audit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82554E-24FC-1F27-D40F-4F536B3D238A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5B8997A-4251-2548-BA1F-00B3DBEC4DF7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08273DE-6A23-B833-13BA-22DE06589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9" y="6844216"/>
            <a:ext cx="3133660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FE5EE4-91DF-726A-F761-D314736A5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A2D00E8-1C5C-3F4A-ABD9-C01D7A3C2DFE}" type="slidenum">
              <a:rPr lang="en-US" altLang="en-US">
                <a:latin typeface="Garamond" panose="02020404030301010803" pitchFamily="18" charset="0"/>
              </a:rPr>
              <a:pPr/>
              <a:t>2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>
            <a:extLst>
              <a:ext uri="{FF2B5EF4-FFF2-40B4-BE49-F238E27FC236}">
                <a16:creationId xmlns:a16="http://schemas.microsoft.com/office/drawing/2014/main" id="{19D362DB-F323-6282-CBDD-CA219F81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n>
                  <a:noFill/>
                </a:ln>
              </a:rPr>
              <a:t>Predpoklady</a:t>
            </a:r>
            <a:endParaRPr lang="en-US" altLang="en-US" dirty="0">
              <a:ln>
                <a:noFill/>
              </a:ln>
            </a:endParaRPr>
          </a:p>
        </p:txBody>
      </p:sp>
      <p:sp>
        <p:nvSpPr>
          <p:cNvPr id="24578" name="Content Placeholder 2">
            <a:extLst>
              <a:ext uri="{FF2B5EF4-FFF2-40B4-BE49-F238E27FC236}">
                <a16:creationId xmlns:a16="http://schemas.microsoft.com/office/drawing/2014/main" id="{405463CE-A0EB-0D8E-DC22-09E19B4B27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6185" y="810903"/>
            <a:ext cx="8253111" cy="4338219"/>
          </a:xfrm>
        </p:spPr>
        <p:txBody>
          <a:bodyPr/>
          <a:lstStyle/>
          <a:p>
            <a:pPr marL="566762" indent="-566762">
              <a:buFont typeface="Calibri" panose="020F0502020204030204" pitchFamily="34" charset="0"/>
              <a:buAutoNum type="arabicPeriod"/>
            </a:pPr>
            <a:r>
              <a:rPr lang="sk-SK" sz="3200" dirty="0"/>
              <a:t>Smernice pre prax poskytujú návod na vhodnú liečbu a starostlivosť o ľudí so špecifickými chorobami a stavmi alebo pre poskytovanie služieb verejného zdravotníctva. </a:t>
            </a:r>
          </a:p>
          <a:p>
            <a:pPr marL="566762" indent="-566762">
              <a:buFont typeface="Calibri" panose="020F0502020204030204" pitchFamily="34" charset="0"/>
              <a:buAutoNum type="arabicPeriod"/>
            </a:pPr>
            <a:r>
              <a:rPr lang="sk-SK" sz="3200" dirty="0"/>
              <a:t>Organizáciou, ktorá riadi a vedie proces tvorby a monitorovania smerníc, je Ministerstvo zdravotníctva.</a:t>
            </a:r>
            <a:endParaRPr lang="en-US" alt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3F8D5F3-6340-3BDF-0BF1-2F8AE4E0A0CC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AA86C618-E94C-7E43-9115-1385FA083438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13E5A5-553A-4DD5-D510-CE12DFC1B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9" y="6844216"/>
            <a:ext cx="3286060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30DCC6F-76CF-2976-DCBF-41DC97760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0E4A2FB-362F-9A42-8F53-E41A00A8E9E7}" type="slidenum">
              <a:rPr lang="en-US" altLang="en-US">
                <a:latin typeface="Garamond" panose="02020404030301010803" pitchFamily="18" charset="0"/>
              </a:rPr>
              <a:pPr/>
              <a:t>3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37607CAB-C8B0-C049-357E-7790A1C662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891" y="756287"/>
            <a:ext cx="8486386" cy="4033519"/>
          </a:xfrm>
        </p:spPr>
        <p:txBody>
          <a:bodyPr/>
          <a:lstStyle/>
          <a:p>
            <a:r>
              <a:rPr lang="sk-SK" dirty="0"/>
              <a:t>Ministerstvo zdravotníctva Slovenskej republiky (ďalej MZ SR) ako ústredný orgán štátnej správy na úseku zdravotnej starostlivosti v rámci svojej pôsobnosti: odborne usmerňuje poskytovanie zdravotnej starostlivosti, vydáva štandardné diagnostické a štandardné terapeutické postupy a koordinuje výskumnú činnosť v zdravotníctve a uplatňovanie výsledkov vedeckého výskumu v praxi. </a:t>
            </a:r>
          </a:p>
          <a:p>
            <a:r>
              <a:rPr lang="sk-SK" sz="1600" dirty="0"/>
              <a:t>Zdroj: </a:t>
            </a:r>
            <a:r>
              <a:rPr lang="sk-SK" sz="1600" dirty="0">
                <a:effectLst/>
              </a:rPr>
              <a:t>§ 45 zákona č. 576/2004 Z. z.. o zdravotnej starostlivosti, službách súvisiacich s poskytovaním zdravotnej starostlivosti a o zmene a doplnení niektorých zákonov   </a:t>
            </a:r>
          </a:p>
          <a:p>
            <a:endParaRPr lang="sk-SK" dirty="0"/>
          </a:p>
          <a:p>
            <a:endParaRPr lang="sk-SK" dirty="0"/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66D0E37E-AC4C-6BBE-6FB8-E3AC33B11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MZ SR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054845D-B044-8672-0768-B6EF677CC0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2.5.22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BE79161D-DB47-75FC-5A30-405309EB77B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94924E1-6508-8DBF-5AE0-48500B97AD7E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2481159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obsah 1">
            <a:extLst>
              <a:ext uri="{FF2B5EF4-FFF2-40B4-BE49-F238E27FC236}">
                <a16:creationId xmlns:a16="http://schemas.microsoft.com/office/drawing/2014/main" id="{A640E291-5728-2987-3325-A83E2F565F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8" y="756287"/>
            <a:ext cx="8211829" cy="4621740"/>
          </a:xfrm>
        </p:spPr>
        <p:txBody>
          <a:bodyPr>
            <a:normAutofit/>
          </a:bodyPr>
          <a:lstStyle/>
          <a:p>
            <a:r>
              <a:rPr lang="sk-SK" dirty="0"/>
              <a:t>Samotné vydávanie protokolov na základe štandardných diagnostických a terapeutických postupov sa uplatňuje formou vydávania odborných usmernení Ministerstva zdravotníctva SR. </a:t>
            </a:r>
          </a:p>
          <a:p>
            <a:r>
              <a:rPr lang="sk-SK" dirty="0"/>
              <a:t>Spolu s určením úrovne materiálno-technického vybavenia, personálneho obsadenia zdravotníckych zariadení sa tak vytvárajú vhodné podmienky pre tvorbu kritérií na hodnotenie kvality poskytovanej zdravotnej starostlivosti vybraných, najmä celospoločensky závažných a finančne náročných ochorení.</a:t>
            </a:r>
          </a:p>
        </p:txBody>
      </p:sp>
      <p:sp>
        <p:nvSpPr>
          <p:cNvPr id="3" name="Nadpis 2">
            <a:extLst>
              <a:ext uri="{FF2B5EF4-FFF2-40B4-BE49-F238E27FC236}">
                <a16:creationId xmlns:a16="http://schemas.microsoft.com/office/drawing/2014/main" id="{42EF3514-9A21-4CC4-8AD0-3BA3A8FDF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Vydávanie protokolov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0F18218-9015-05D4-6336-32A831D2F3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2.5.22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D1DDC315-EEB6-D8DD-32F0-30A40C6FDAE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08696BF-5BF9-430E-BECC-88592D5D4266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</p:spTree>
    <p:extLst>
      <p:ext uri="{BB962C8B-B14F-4D97-AF65-F5344CB8AC3E}">
        <p14:creationId xmlns:p14="http://schemas.microsoft.com/office/powerpoint/2010/main" val="19285230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CAA73585-A75E-8CB7-6BD8-76EC0B361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D84F83-A9A5-C942-A03F-560C803C3F5D}" type="datetime1">
              <a:rPr lang="sk-SK" smtClean="0"/>
              <a:t>2.5.22</a:t>
            </a:fld>
            <a:endParaRPr lang="en-GB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7796E0F-68CE-1CD5-636A-6F0A5279E43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0C92893-8C51-46CF-9D47-24B3C575AFAA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819BF9E-C8A7-CDF2-9887-C8D3197BB0D3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GB"/>
              <a:t>rusnak.truni.sk</a:t>
            </a:r>
          </a:p>
        </p:txBody>
      </p:sp>
      <p:pic>
        <p:nvPicPr>
          <p:cNvPr id="8" name="Obrázok 7">
            <a:extLst>
              <a:ext uri="{FF2B5EF4-FFF2-40B4-BE49-F238E27FC236}">
                <a16:creationId xmlns:a16="http://schemas.microsoft.com/office/drawing/2014/main" id="{103D5B50-349F-87C8-109F-55B25973D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" y="590266"/>
            <a:ext cx="9675813" cy="5083745"/>
          </a:xfrm>
          <a:prstGeom prst="rect">
            <a:avLst/>
          </a:prstGeom>
        </p:spPr>
      </p:pic>
      <p:sp>
        <p:nvSpPr>
          <p:cNvPr id="9" name="Nadpis 2">
            <a:extLst>
              <a:ext uri="{FF2B5EF4-FFF2-40B4-BE49-F238E27FC236}">
                <a16:creationId xmlns:a16="http://schemas.microsoft.com/office/drawing/2014/main" id="{DD24DCB3-BA49-5CB1-ECB4-F36CFC4B8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654" y="5980254"/>
            <a:ext cx="8312587" cy="1008380"/>
          </a:xfrm>
        </p:spPr>
        <p:txBody>
          <a:bodyPr/>
          <a:lstStyle/>
          <a:p>
            <a:r>
              <a:rPr lang="sk-SK" dirty="0"/>
              <a:t>MZ SR </a:t>
            </a:r>
            <a:r>
              <a:rPr lang="sk-SK" sz="2800" dirty="0" err="1"/>
              <a:t>https</a:t>
            </a:r>
            <a:r>
              <a:rPr lang="sk-SK" sz="2800" dirty="0"/>
              <a:t>://</a:t>
            </a:r>
            <a:r>
              <a:rPr lang="sk-SK" sz="2800" dirty="0" err="1"/>
              <a:t>www.health.gov.sk</a:t>
            </a:r>
            <a:r>
              <a:rPr lang="sk-SK" sz="2800" dirty="0"/>
              <a:t>/?</a:t>
            </a:r>
            <a:r>
              <a:rPr lang="sk-SK" sz="2800" dirty="0" err="1"/>
              <a:t>spdtp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354208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>
            <a:extLst>
              <a:ext uri="{FF2B5EF4-FFF2-40B4-BE49-F238E27FC236}">
                <a16:creationId xmlns:a16="http://schemas.microsoft.com/office/drawing/2014/main" id="{9CBA8047-64C2-243A-A9A3-38948A666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2268" y="5673484"/>
            <a:ext cx="8312587" cy="100838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n>
                  <a:noFill/>
                </a:ln>
              </a:rPr>
              <a:t>Právne</a:t>
            </a:r>
            <a:r>
              <a:rPr lang="en-US" altLang="en-US" dirty="0">
                <a:ln>
                  <a:noFill/>
                </a:ln>
              </a:rPr>
              <a:t> </a:t>
            </a:r>
            <a:r>
              <a:rPr lang="en-US" altLang="en-US" dirty="0" err="1">
                <a:ln>
                  <a:noFill/>
                </a:ln>
              </a:rPr>
              <a:t>aspekty</a:t>
            </a:r>
            <a:endParaRPr lang="en-US" altLang="en-US" dirty="0">
              <a:ln>
                <a:noFill/>
              </a:ln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9632C-AB11-5FDA-BDA8-6A7DD4875F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756287"/>
            <a:ext cx="8430968" cy="4868658"/>
          </a:xfrm>
        </p:spPr>
        <p:txBody>
          <a:bodyPr rtlCol="0">
            <a:normAutofit lnSpcReduction="10000"/>
          </a:bodyPr>
          <a:lstStyle/>
          <a:p>
            <a:pPr marL="566762" indent="-566762">
              <a:buClr>
                <a:schemeClr val="accent3"/>
              </a:buClr>
              <a:defRPr/>
            </a:pPr>
            <a:r>
              <a:rPr lang="sk-SK" sz="3200" dirty="0"/>
              <a:t>Uplatňovanie usmernení si vždy vyžaduje interpretáciu, aj keď sú odporúčania správne prepojené s dôkazmi. </a:t>
            </a:r>
          </a:p>
          <a:p>
            <a:pPr marL="566762" indent="-566762">
              <a:buClr>
                <a:schemeClr val="accent3"/>
              </a:buClr>
              <a:defRPr/>
            </a:pPr>
            <a:r>
              <a:rPr lang="sk-SK" sz="3200" dirty="0"/>
              <a:t>Súdy nepriznávajú usmerneniam osobitný „samozrejmý“ status a klinické usmernenia majú v súčasnosti v súdnom konaní podriadenú úlohu ako znalec. </a:t>
            </a:r>
          </a:p>
          <a:p>
            <a:pPr marL="566762" indent="-566762">
              <a:buClr>
                <a:schemeClr val="accent3"/>
              </a:buClr>
              <a:defRPr/>
            </a:pPr>
            <a:r>
              <a:rPr lang="sk-SK" sz="3200" dirty="0"/>
              <a:t>Zdravotnícki pracovníci by mali zdokumentovať dôvody nedodržiavania usmernenia.</a:t>
            </a:r>
            <a:endParaRPr lang="en-US" sz="3085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C7586B-0309-3D9E-57F3-02F609FAD6BB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0F6B518-7D94-3045-9272-D85ED7DFE48D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59E2DF-2D69-3C45-36CB-E53934F48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9" y="6844216"/>
            <a:ext cx="2773442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1CA3B8-8B53-F9D1-3F8D-8FFBD5E3E2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08D9BBF-8DC9-1844-9E77-85CADBD01FB4}" type="slidenum">
              <a:rPr lang="en-US" altLang="en-US">
                <a:latin typeface="Garamond" panose="02020404030301010803" pitchFamily="18" charset="0"/>
              </a:rPr>
              <a:pPr/>
              <a:t>7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>
            <a:extLst>
              <a:ext uri="{FF2B5EF4-FFF2-40B4-BE49-F238E27FC236}">
                <a16:creationId xmlns:a16="http://schemas.microsoft.com/office/drawing/2014/main" id="{D226B27A-FE71-706A-6C17-CC52542F3B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5690" y="5835836"/>
            <a:ext cx="8312587" cy="1008380"/>
          </a:xfrm>
        </p:spPr>
        <p:txBody>
          <a:bodyPr/>
          <a:lstStyle/>
          <a:p>
            <a:pPr eaLnBrk="1" hangingPunct="1"/>
            <a:r>
              <a:rPr lang="en-US" altLang="en-US" dirty="0" err="1">
                <a:ln>
                  <a:noFill/>
                </a:ln>
              </a:rPr>
              <a:t>Prekážky</a:t>
            </a:r>
            <a:r>
              <a:rPr lang="en-US" altLang="en-US" dirty="0">
                <a:ln>
                  <a:noFill/>
                </a:ln>
              </a:rPr>
              <a:t> v </a:t>
            </a:r>
            <a:r>
              <a:rPr lang="en-US" altLang="en-US" dirty="0" err="1">
                <a:ln>
                  <a:noFill/>
                </a:ln>
              </a:rPr>
              <a:t>používaní</a:t>
            </a:r>
            <a:r>
              <a:rPr lang="en-US" altLang="en-US" dirty="0">
                <a:ln>
                  <a:noFill/>
                </a:ln>
              </a:rPr>
              <a:t> </a:t>
            </a:r>
            <a:r>
              <a:rPr lang="en-US" altLang="en-US" dirty="0" err="1">
                <a:ln>
                  <a:noFill/>
                </a:ln>
              </a:rPr>
              <a:t>smerníc</a:t>
            </a:r>
            <a:endParaRPr lang="en-US" altLang="en-US" dirty="0">
              <a:ln>
                <a:noFill/>
              </a:ln>
            </a:endParaRPr>
          </a:p>
        </p:txBody>
      </p:sp>
      <p:sp>
        <p:nvSpPr>
          <p:cNvPr id="9219" name="Content Placeholder 2">
            <a:extLst>
              <a:ext uri="{FF2B5EF4-FFF2-40B4-BE49-F238E27FC236}">
                <a16:creationId xmlns:a16="http://schemas.microsoft.com/office/drawing/2014/main" id="{0643140D-0834-1CD0-3C65-A30DA8E62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6449" y="756287"/>
            <a:ext cx="8211828" cy="4536149"/>
          </a:xfrm>
        </p:spPr>
        <p:txBody>
          <a:bodyPr rtlCol="0">
            <a:normAutofit/>
          </a:bodyPr>
          <a:lstStyle/>
          <a:p>
            <a:pPr>
              <a:defRPr/>
            </a:pPr>
            <a:r>
              <a:rPr lang="sk-SK" i="1" dirty="0"/>
              <a:t>Vnútorné bariéry</a:t>
            </a:r>
            <a:r>
              <a:rPr lang="sk-SK" dirty="0"/>
              <a:t> – vyplývajú zo samotnej smernice </a:t>
            </a:r>
          </a:p>
          <a:p>
            <a:pPr>
              <a:defRPr/>
            </a:pPr>
            <a:r>
              <a:rPr lang="sk-SK" i="1" dirty="0"/>
              <a:t>Vonkajšie bariéry </a:t>
            </a:r>
          </a:p>
          <a:p>
            <a:pPr lvl="1">
              <a:defRPr/>
            </a:pPr>
            <a:r>
              <a:rPr lang="sk-SK" dirty="0"/>
              <a:t>Štrukturálne faktory (napr. finančné </a:t>
            </a:r>
            <a:r>
              <a:rPr lang="sk-SK" dirty="0" err="1"/>
              <a:t>demotivácie</a:t>
            </a:r>
            <a:r>
              <a:rPr lang="sk-SK" dirty="0"/>
              <a:t>)</a:t>
            </a:r>
          </a:p>
          <a:p>
            <a:pPr lvl="1">
              <a:defRPr/>
            </a:pPr>
            <a:r>
              <a:rPr lang="sk-SK" dirty="0"/>
              <a:t>Organizačné faktory (napr. nevhodná kombinácia zručností, nedostatok zariadení alebo vybavenia)</a:t>
            </a:r>
          </a:p>
          <a:p>
            <a:pPr lvl="1">
              <a:defRPr/>
            </a:pPr>
            <a:r>
              <a:rPr lang="sk-SK" dirty="0"/>
              <a:t>Skupina expertov (napr. miestne okolnosti klinickej praxe starostlivosti nie sú v súlade s požadovanou praxou)</a:t>
            </a:r>
          </a:p>
          <a:p>
            <a:pPr lvl="1">
              <a:defRPr/>
            </a:pPr>
            <a:r>
              <a:rPr lang="sk-SK" dirty="0"/>
              <a:t>Individuálne faktory (napr. vedomostné postoje, zručnosti)</a:t>
            </a:r>
          </a:p>
          <a:p>
            <a:pPr lvl="1">
              <a:defRPr/>
            </a:pPr>
            <a:r>
              <a:rPr lang="sk-SK" dirty="0"/>
              <a:t>Interakcia medzi odborníkom a pacientom (napríklad problémy so spracovaním informácií)</a:t>
            </a:r>
            <a:endParaRPr lang="en-US" alt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6C0016-C95F-4320-DEC5-8BAD0987DADD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B2EEC8F-FF83-EA42-A921-72D5A76E1F6A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7EDD6-EBD5-B89E-2FC6-81D650E98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9" y="6844216"/>
            <a:ext cx="2260824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F5B266-65F9-922C-BF3D-D69E22592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3C58F96-689C-E64D-8D3A-449B4BE86364}" type="slidenum">
              <a:rPr lang="en-US" altLang="en-US">
                <a:latin typeface="Garamond" panose="02020404030301010803" pitchFamily="18" charset="0"/>
              </a:rPr>
              <a:pPr/>
              <a:t>8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B40EC68D-9819-F360-7FC1-324DB0FCD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 err="1">
                <a:ln>
                  <a:noFill/>
                </a:ln>
              </a:rPr>
              <a:t>Čo</a:t>
            </a:r>
            <a:r>
              <a:rPr lang="en-US" altLang="en-US" dirty="0">
                <a:ln>
                  <a:noFill/>
                </a:ln>
              </a:rPr>
              <a:t> </a:t>
            </a:r>
            <a:r>
              <a:rPr lang="en-US" altLang="en-US" dirty="0" err="1">
                <a:ln>
                  <a:noFill/>
                </a:ln>
              </a:rPr>
              <a:t>prispieva</a:t>
            </a:r>
            <a:r>
              <a:rPr lang="en-US" altLang="en-US" dirty="0">
                <a:ln>
                  <a:noFill/>
                </a:ln>
              </a:rPr>
              <a:t> k </a:t>
            </a:r>
            <a:r>
              <a:rPr lang="en-US" altLang="en-US" dirty="0" err="1">
                <a:ln>
                  <a:noFill/>
                </a:ln>
              </a:rPr>
              <a:t>používaniu</a:t>
            </a:r>
            <a:r>
              <a:rPr lang="en-US" altLang="en-US" dirty="0">
                <a:ln>
                  <a:noFill/>
                </a:ln>
              </a:rPr>
              <a:t> guidelines v </a:t>
            </a:r>
            <a:r>
              <a:rPr lang="en-US" altLang="en-US" dirty="0" err="1">
                <a:ln>
                  <a:noFill/>
                </a:ln>
              </a:rPr>
              <a:t>praxi</a:t>
            </a:r>
            <a:endParaRPr lang="en-US" altLang="en-US" dirty="0">
              <a:ln>
                <a:noFill/>
              </a:ln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987C16B-548C-3955-1763-388A623B295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111736"/>
              </p:ext>
            </p:extLst>
          </p:nvPr>
        </p:nvGraphicFramePr>
        <p:xfrm>
          <a:off x="856448" y="372889"/>
          <a:ext cx="7961934" cy="4389120"/>
        </p:xfrm>
        <a:graphic>
          <a:graphicData uri="http://schemas.openxmlformats.org/drawingml/2006/table">
            <a:tbl>
              <a:tblPr/>
              <a:tblGrid>
                <a:gridCol w="1990948">
                  <a:extLst>
                    <a:ext uri="{9D8B030D-6E8A-4147-A177-3AD203B41FA5}">
                      <a16:colId xmlns:a16="http://schemas.microsoft.com/office/drawing/2014/main" val="886886389"/>
                    </a:ext>
                  </a:extLst>
                </a:gridCol>
                <a:gridCol w="1990949">
                  <a:extLst>
                    <a:ext uri="{9D8B030D-6E8A-4147-A177-3AD203B41FA5}">
                      <a16:colId xmlns:a16="http://schemas.microsoft.com/office/drawing/2014/main" val="1189712568"/>
                    </a:ext>
                  </a:extLst>
                </a:gridCol>
                <a:gridCol w="1989089">
                  <a:extLst>
                    <a:ext uri="{9D8B030D-6E8A-4147-A177-3AD203B41FA5}">
                      <a16:colId xmlns:a16="http://schemas.microsoft.com/office/drawing/2014/main" val="384141647"/>
                    </a:ext>
                  </a:extLst>
                </a:gridCol>
                <a:gridCol w="1990948">
                  <a:extLst>
                    <a:ext uri="{9D8B030D-6E8A-4147-A177-3AD203B41FA5}">
                      <a16:colId xmlns:a16="http://schemas.microsoft.com/office/drawing/2014/main" val="2704275501"/>
                    </a:ext>
                  </a:extLst>
                </a:gridCol>
              </a:tblGrid>
              <a:tr h="5293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Vždy účinné</a:t>
                      </a:r>
                    </a:p>
                  </a:txBody>
                  <a:tcPr marL="62435" marR="62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Premenlivo účinné</a:t>
                      </a:r>
                    </a:p>
                  </a:txBody>
                  <a:tcPr marL="62435" marR="62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Malý alebo žiadny účinok</a:t>
                      </a:r>
                    </a:p>
                  </a:txBody>
                  <a:tcPr marL="62435" marR="62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1" i="0" u="none" strike="noStrike" cap="none" normalizeH="0" baseline="0" noProof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Neznáma účinnosť</a:t>
                      </a:r>
                    </a:p>
                  </a:txBody>
                  <a:tcPr marL="62435" marR="62435" marT="0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488928"/>
                  </a:ext>
                </a:extLst>
              </a:tr>
              <a:tr h="794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Výukové semináre, stretnutia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Audit a spätná väzba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Poskytnutie výučbových materiálov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Finančná zainteresovanosť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52363"/>
                  </a:ext>
                </a:extLst>
              </a:tr>
              <a:tr h="794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Systémy podpory rozhodnutia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Miestny nositelia názoru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Školenie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Administratívne zásahy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9183553"/>
                  </a:ext>
                </a:extLst>
              </a:tr>
              <a:tr h="794049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Interaktívne vzdelávacie stretnutia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Procesy vytvárania porozumenia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4178328"/>
                  </a:ext>
                </a:extLst>
              </a:tr>
              <a:tr h="77208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Kombinované intervencie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Intervencia na požiadavku pacienta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B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934758"/>
                  </a:ext>
                </a:extLst>
              </a:tr>
              <a:tr h="529367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k-SK" altLang="en-US" sz="1800" b="0" i="0" u="none" strike="noStrike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Verdana" panose="020B0604030504040204" pitchFamily="34" charset="0"/>
                          <a:cs typeface="Times New Roman" panose="02020603050405020304" pitchFamily="18" charset="0"/>
                        </a:rPr>
                        <a:t>Intervencia z médií</a:t>
                      </a: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800" b="0" i="0" u="none" strike="noStrike" cap="none" normalizeH="0" baseline="0" noProof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20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6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4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ts val="600"/>
                        </a:spcAft>
                        <a:buClr>
                          <a:schemeClr val="accent1"/>
                        </a:buClr>
                        <a:buSzPct val="115000"/>
                        <a:buFont typeface="Arial" panose="020B0604020202020204" pitchFamily="34" charset="0"/>
                        <a:defRPr sz="1200">
                          <a:solidFill>
                            <a:srgbClr val="262626"/>
                          </a:solidFill>
                          <a:latin typeface="Garamond" panose="02020404030301010803" pitchFamily="18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sk-SK" altLang="en-US" sz="18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Verdan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435" marR="62435" marT="0" marB="0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D5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176892"/>
                  </a:ext>
                </a:extLst>
              </a:tr>
            </a:tbl>
          </a:graphicData>
        </a:graphic>
      </p:graphicFrame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00E5A9E-4829-0EEC-5420-192EA90988F9}"/>
              </a:ext>
            </a:extLst>
          </p:cNvPr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4C4C57B-9B9A-F946-8CD7-C8A3A7D38CBD}" type="datetime1">
              <a:rPr lang="sk-SK"/>
              <a:pPr>
                <a:defRPr/>
              </a:pPr>
              <a:t>2.5.22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F4D9632-9315-AFC1-CEC3-D9AACCEF1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449" y="6844216"/>
            <a:ext cx="3327624" cy="345745"/>
          </a:xfrm>
        </p:spPr>
        <p:txBody>
          <a:bodyPr/>
          <a:lstStyle/>
          <a:p>
            <a:pPr>
              <a:defRPr/>
            </a:pPr>
            <a:r>
              <a:rPr lang="en-US" dirty="0" err="1"/>
              <a:t>rusnakm@truni.sk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5DE16-C372-B5C5-C3C7-E9E399855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18657" indent="-31486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9472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763260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267049" indent="-251894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770838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274626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778415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282204" indent="-25189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5DB1F03-C974-FB4B-AEE9-E15D1AA3D857}" type="slidenum">
              <a:rPr lang="en-US" altLang="en-US">
                <a:latin typeface="Garamond" panose="02020404030301010803" pitchFamily="18" charset="0"/>
              </a:rPr>
              <a:pPr/>
              <a:t>9</a:t>
            </a:fld>
            <a:endParaRPr lang="en-US" altLang="en-US">
              <a:latin typeface="Garamond" panose="02020404030301010803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rtin_Trnava_prednasky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Elemental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lemental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ácia2" id="{E1632062-1FA9-9544-9EF3-FB0837E571F8}" vid="{A3C71F72-6A57-2744-BB06-A6F4C439330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Martin_Trnava_prednasky</Template>
  <TotalTime>57</TotalTime>
  <Words>1066</Words>
  <Application>Microsoft Macintosh PowerPoint</Application>
  <PresentationFormat>Vlastná</PresentationFormat>
  <Paragraphs>167</Paragraphs>
  <Slides>19</Slides>
  <Notes>15</Notes>
  <HiddenSlides>7</HiddenSlides>
  <MMClips>0</MMClips>
  <ScaleCrop>false</ScaleCrop>
  <HeadingPairs>
    <vt:vector size="6" baseType="variant">
      <vt:variant>
        <vt:lpstr>Použité písma</vt:lpstr>
      </vt:variant>
      <vt:variant>
        <vt:i4>7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19</vt:i4>
      </vt:variant>
    </vt:vector>
  </HeadingPairs>
  <TitlesOfParts>
    <vt:vector size="27" baseType="lpstr">
      <vt:lpstr>Arial</vt:lpstr>
      <vt:lpstr>Calibri</vt:lpstr>
      <vt:lpstr>Garamond</vt:lpstr>
      <vt:lpstr>Palatino Linotype</vt:lpstr>
      <vt:lpstr>Verdana</vt:lpstr>
      <vt:lpstr>Wingdings</vt:lpstr>
      <vt:lpstr>Wingdings 2</vt:lpstr>
      <vt:lpstr>Martin_Trnava_prednasky</vt:lpstr>
      <vt:lpstr>Etické a právne aspekty používania guidelines</vt:lpstr>
      <vt:lpstr>Používanie odporúčaní</vt:lpstr>
      <vt:lpstr>Predpoklady</vt:lpstr>
      <vt:lpstr>MZ SR</vt:lpstr>
      <vt:lpstr>Vydávanie protokolov</vt:lpstr>
      <vt:lpstr>MZ SR https://www.health.gov.sk/?spdtp</vt:lpstr>
      <vt:lpstr>Právne aspekty</vt:lpstr>
      <vt:lpstr>Prekážky v používaní smerníc</vt:lpstr>
      <vt:lpstr>Čo prispieva k používaniu guidelines v praxi</vt:lpstr>
      <vt:lpstr>Monitorovanie</vt:lpstr>
      <vt:lpstr>Audit</vt:lpstr>
      <vt:lpstr>Clinical Audit - Cycle</vt:lpstr>
      <vt:lpstr>Clinical Audit - Stages</vt:lpstr>
      <vt:lpstr>Clinical Audit – definitions used in audit support, reports and history</vt:lpstr>
      <vt:lpstr>Clinical Audit – Definitions used in audit support, reports and history</vt:lpstr>
      <vt:lpstr>Clinical Audit – Data collection</vt:lpstr>
      <vt:lpstr>Clinical Audit - Definitions used in the data collection tool</vt:lpstr>
      <vt:lpstr>Clinical Audit - Definitions used in the data collection tool</vt:lpstr>
      <vt:lpstr>Záver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Etické, právne, ekonomické aspekty používania guidelines</dc:title>
  <dc:subject/>
  <dc:creator>Rusnák Martin</dc:creator>
  <cp:keywords/>
  <dc:description/>
  <cp:lastModifiedBy>Rusnák Martin</cp:lastModifiedBy>
  <cp:revision>11</cp:revision>
  <dcterms:created xsi:type="dcterms:W3CDTF">2022-04-25T13:35:35Z</dcterms:created>
  <dcterms:modified xsi:type="dcterms:W3CDTF">2022-05-02T08:46:26Z</dcterms:modified>
  <cp:category/>
</cp:coreProperties>
</file>