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1.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3004800" cy="9753600"/>
  <p:notesSz cx="6858000" cy="9144000"/>
  <p:defaultTextStyle>
    <a:lvl1pPr algn="ctr" defTabSz="584200">
      <a:defRPr sz="3800">
        <a:solidFill>
          <a:srgbClr val="FFFFFF"/>
        </a:solidFill>
        <a:latin typeface="+mn-lt"/>
        <a:ea typeface="+mn-ea"/>
        <a:cs typeface="+mn-cs"/>
        <a:sym typeface="Helvetica Light"/>
      </a:defRPr>
    </a:lvl1pPr>
    <a:lvl2pPr indent="228600" algn="ctr" defTabSz="584200">
      <a:defRPr sz="3800">
        <a:solidFill>
          <a:srgbClr val="FFFFFF"/>
        </a:solidFill>
        <a:latin typeface="+mn-lt"/>
        <a:ea typeface="+mn-ea"/>
        <a:cs typeface="+mn-cs"/>
        <a:sym typeface="Helvetica Light"/>
      </a:defRPr>
    </a:lvl2pPr>
    <a:lvl3pPr indent="457200" algn="ctr" defTabSz="584200">
      <a:defRPr sz="3800">
        <a:solidFill>
          <a:srgbClr val="FFFFFF"/>
        </a:solidFill>
        <a:latin typeface="+mn-lt"/>
        <a:ea typeface="+mn-ea"/>
        <a:cs typeface="+mn-cs"/>
        <a:sym typeface="Helvetica Light"/>
      </a:defRPr>
    </a:lvl3pPr>
    <a:lvl4pPr indent="685800" algn="ctr" defTabSz="584200">
      <a:defRPr sz="3800">
        <a:solidFill>
          <a:srgbClr val="FFFFFF"/>
        </a:solidFill>
        <a:latin typeface="+mn-lt"/>
        <a:ea typeface="+mn-ea"/>
        <a:cs typeface="+mn-cs"/>
        <a:sym typeface="Helvetica Light"/>
      </a:defRPr>
    </a:lvl4pPr>
    <a:lvl5pPr indent="914400" algn="ctr" defTabSz="584200">
      <a:defRPr sz="3800">
        <a:solidFill>
          <a:srgbClr val="FFFFFF"/>
        </a:solidFill>
        <a:latin typeface="+mn-lt"/>
        <a:ea typeface="+mn-ea"/>
        <a:cs typeface="+mn-cs"/>
        <a:sym typeface="Helvetica Light"/>
      </a:defRPr>
    </a:lvl5pPr>
    <a:lvl6pPr indent="1143000" algn="ctr" defTabSz="584200">
      <a:defRPr sz="3800">
        <a:solidFill>
          <a:srgbClr val="FFFFFF"/>
        </a:solidFill>
        <a:latin typeface="+mn-lt"/>
        <a:ea typeface="+mn-ea"/>
        <a:cs typeface="+mn-cs"/>
        <a:sym typeface="Helvetica Light"/>
      </a:defRPr>
    </a:lvl6pPr>
    <a:lvl7pPr indent="1371600" algn="ctr" defTabSz="584200">
      <a:defRPr sz="3800">
        <a:solidFill>
          <a:srgbClr val="FFFFFF"/>
        </a:solidFill>
        <a:latin typeface="+mn-lt"/>
        <a:ea typeface="+mn-ea"/>
        <a:cs typeface="+mn-cs"/>
        <a:sym typeface="Helvetica Light"/>
      </a:defRPr>
    </a:lvl7pPr>
    <a:lvl8pPr indent="1600200" algn="ctr" defTabSz="584200">
      <a:defRPr sz="3800">
        <a:solidFill>
          <a:srgbClr val="FFFFFF"/>
        </a:solidFill>
        <a:latin typeface="+mn-lt"/>
        <a:ea typeface="+mn-ea"/>
        <a:cs typeface="+mn-cs"/>
        <a:sym typeface="Helvetica Light"/>
      </a:defRPr>
    </a:lvl8pPr>
    <a:lvl9pPr indent="1828800" algn="ctr" defTabSz="584200">
      <a:defRPr sz="3800">
        <a:solidFill>
          <a:srgbClr val="FFFFFF"/>
        </a:solidFill>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b="def" i="def"/>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b="def" i="def"/>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189B1A"/>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A433"/>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rgbClr val="E8A433"/>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p:nvPr>
            <p:ph type="sldImg"/>
          </p:nvPr>
        </p:nvSpPr>
        <p:spPr>
          <a:xfrm>
            <a:off x="1143000" y="685800"/>
            <a:ext cx="4572000" cy="3429000"/>
          </a:xfrm>
          <a:prstGeom prst="rect">
            <a:avLst/>
          </a:prstGeom>
        </p:spPr>
        <p:txBody>
          <a:bodyPr/>
          <a:lstStyle/>
          <a:p>
            <a:pPr lvl="0"/>
          </a:p>
        </p:txBody>
      </p:sp>
      <p:sp>
        <p:nvSpPr>
          <p:cNvPr id="33" name="Shape 33"/>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6" name="Shape 6"/>
          <p:cNvSpPr/>
          <p:nvPr>
            <p:ph type="title"/>
          </p:nvPr>
        </p:nvSpPr>
        <p:spPr>
          <a:xfrm>
            <a:off x="1270000" y="1638300"/>
            <a:ext cx="10464800" cy="3302000"/>
          </a:xfrm>
          <a:prstGeom prst="rect">
            <a:avLst/>
          </a:prstGeom>
        </p:spPr>
        <p:txBody>
          <a:bodyPr anchor="b"/>
          <a:lstStyle/>
          <a:p>
            <a:pPr lvl="0">
              <a:defRPr sz="1800">
                <a:solidFill>
                  <a:srgbClr val="000000"/>
                </a:solidFill>
              </a:defRPr>
            </a:pPr>
            <a:r>
              <a:rPr sz="8000">
                <a:solidFill>
                  <a:srgbClr val="FFFFFF"/>
                </a:solidFill>
              </a:rPr>
              <a:t>Title Text</a:t>
            </a:r>
          </a:p>
        </p:txBody>
      </p:sp>
      <p:sp>
        <p:nvSpPr>
          <p:cNvPr id="7" name="Shape 7"/>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
        <p:nvSpPr>
          <p:cNvPr id="8" name="Shape 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 name="Shape 10"/>
          <p:cNvSpPr/>
          <p:nvPr>
            <p:ph type="title"/>
          </p:nvPr>
        </p:nvSpPr>
        <p:spPr>
          <a:xfrm>
            <a:off x="1270000" y="6718300"/>
            <a:ext cx="10464800" cy="1422400"/>
          </a:xfrm>
          <a:prstGeom prst="rect">
            <a:avLst/>
          </a:prstGeom>
        </p:spPr>
        <p:txBody>
          <a:bodyPr anchor="b"/>
          <a:lstStyle/>
          <a:p>
            <a:pPr lvl="0">
              <a:defRPr sz="1800">
                <a:solidFill>
                  <a:srgbClr val="000000"/>
                </a:solidFill>
              </a:defRPr>
            </a:pPr>
            <a:r>
              <a:rPr sz="8000">
                <a:solidFill>
                  <a:srgbClr val="FFFFFF"/>
                </a:solidFill>
              </a:rPr>
              <a:t>Title Text</a:t>
            </a:r>
          </a:p>
        </p:txBody>
      </p:sp>
      <p:sp>
        <p:nvSpPr>
          <p:cNvPr id="11" name="Shape 11"/>
          <p:cNvSpPr/>
          <p:nvPr>
            <p:ph type="body" idx="1"/>
          </p:nvPr>
        </p:nvSpPr>
        <p:spPr>
          <a:xfrm>
            <a:off x="1270000" y="8191500"/>
            <a:ext cx="10464800" cy="12192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 name="Shape 13"/>
          <p:cNvSpPr/>
          <p:nvPr>
            <p:ph type="title"/>
          </p:nvPr>
        </p:nvSpPr>
        <p:spPr>
          <a:xfrm>
            <a:off x="1270000" y="3225800"/>
            <a:ext cx="10464800" cy="3302000"/>
          </a:xfrm>
          <a:prstGeom prst="rect">
            <a:avLst/>
          </a:prstGeom>
        </p:spPr>
        <p:txBody>
          <a:bodyPr/>
          <a:lstStyle/>
          <a:p>
            <a:pPr lvl="0">
              <a:defRPr sz="1800">
                <a:solidFill>
                  <a:srgbClr val="000000"/>
                </a:solidFill>
              </a:defRPr>
            </a:pPr>
            <a:r>
              <a:rPr sz="8000">
                <a:solidFill>
                  <a:srgbClr val="FFFFFF"/>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 name="Shape 15"/>
          <p:cNvSpPr/>
          <p:nvPr>
            <p:ph type="title"/>
          </p:nvPr>
        </p:nvSpPr>
        <p:spPr>
          <a:xfrm>
            <a:off x="952500" y="762000"/>
            <a:ext cx="5334000" cy="4000500"/>
          </a:xfrm>
          <a:prstGeom prst="rect">
            <a:avLst/>
          </a:prstGeom>
        </p:spPr>
        <p:txBody>
          <a:bodyPr anchor="b"/>
          <a:lstStyle>
            <a:lvl1pPr>
              <a:defRPr sz="6000"/>
            </a:lvl1pPr>
          </a:lstStyle>
          <a:p>
            <a:pPr lvl="0">
              <a:defRPr sz="1800">
                <a:solidFill>
                  <a:srgbClr val="000000"/>
                </a:solidFill>
              </a:defRPr>
            </a:pPr>
            <a:r>
              <a:rPr sz="6000">
                <a:solidFill>
                  <a:srgbClr val="FFFFFF"/>
                </a:solidFill>
              </a:rPr>
              <a:t>Title Text</a:t>
            </a:r>
          </a:p>
        </p:txBody>
      </p:sp>
      <p:sp>
        <p:nvSpPr>
          <p:cNvPr id="16" name="Shape 16"/>
          <p:cNvSpPr/>
          <p:nvPr>
            <p:ph type="body" idx="1"/>
          </p:nvPr>
        </p:nvSpPr>
        <p:spPr>
          <a:xfrm>
            <a:off x="952500" y="5003800"/>
            <a:ext cx="5334000" cy="40005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21" name="Shape 21"/>
          <p:cNvSpPr/>
          <p:nvPr>
            <p:ph type="body" idx="1"/>
          </p:nvPr>
        </p:nvSpPr>
        <p:spPr>
          <a:prstGeom prst="rect">
            <a:avLst/>
          </a:prstGeom>
        </p:spPr>
        <p:txBody>
          <a:body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
        <p:nvSpPr>
          <p:cNvPr id="22" name="Shape 22"/>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4" name="Shape 24"/>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25" name="Shape 25"/>
          <p:cNvSpPr/>
          <p:nvPr>
            <p:ph type="body" idx="1"/>
          </p:nvPr>
        </p:nvSpPr>
        <p:spPr>
          <a:xfrm>
            <a:off x="952500" y="2590800"/>
            <a:ext cx="5334000" cy="6286500"/>
          </a:xfrm>
          <a:prstGeom prst="rect">
            <a:avLst/>
          </a:prstGeom>
        </p:spPr>
        <p:txBody>
          <a:bodyPr/>
          <a:lstStyle>
            <a:lvl1pPr marL="381000" indent="-381000">
              <a:spcBef>
                <a:spcPts val="3800"/>
              </a:spcBef>
              <a:defRPr sz="2800"/>
            </a:lvl1pPr>
            <a:lvl2pPr marL="762000" indent="-381000">
              <a:spcBef>
                <a:spcPts val="3800"/>
              </a:spcBef>
              <a:defRPr sz="2800"/>
            </a:lvl2pPr>
            <a:lvl3pPr marL="1143000" indent="-381000">
              <a:spcBef>
                <a:spcPts val="3800"/>
              </a:spcBef>
              <a:defRPr sz="2800"/>
            </a:lvl3pPr>
            <a:lvl4pPr marL="1524000" indent="-381000">
              <a:spcBef>
                <a:spcPts val="3800"/>
              </a:spcBef>
              <a:defRPr sz="2800"/>
            </a:lvl4pPr>
            <a:lvl5pPr marL="1905000" indent="-381000">
              <a:spcBef>
                <a:spcPts val="3800"/>
              </a:spcBef>
              <a:defRPr sz="2800"/>
            </a:lvl5pPr>
          </a:lstStyle>
          <a:p>
            <a:pPr lvl="0">
              <a:defRPr sz="1800">
                <a:solidFill>
                  <a:srgbClr val="000000"/>
                </a:solidFill>
              </a:defRPr>
            </a:pPr>
            <a:r>
              <a:rPr sz="2800">
                <a:solidFill>
                  <a:srgbClr val="FFFFFF"/>
                </a:solidFill>
              </a:rPr>
              <a:t>Body Level One</a:t>
            </a:r>
            <a:endParaRPr sz="2800">
              <a:solidFill>
                <a:srgbClr val="FFFFFF"/>
              </a:solidFill>
            </a:endParaRPr>
          </a:p>
          <a:p>
            <a:pPr lvl="1">
              <a:defRPr sz="1800">
                <a:solidFill>
                  <a:srgbClr val="000000"/>
                </a:solidFill>
              </a:defRPr>
            </a:pPr>
            <a:r>
              <a:rPr sz="2800">
                <a:solidFill>
                  <a:srgbClr val="FFFFFF"/>
                </a:solidFill>
              </a:rPr>
              <a:t>Body Level Two</a:t>
            </a:r>
            <a:endParaRPr sz="2800">
              <a:solidFill>
                <a:srgbClr val="FFFFFF"/>
              </a:solidFill>
            </a:endParaRPr>
          </a:p>
          <a:p>
            <a:pPr lvl="2">
              <a:defRPr sz="1800">
                <a:solidFill>
                  <a:srgbClr val="000000"/>
                </a:solidFill>
              </a:defRPr>
            </a:pPr>
            <a:r>
              <a:rPr sz="2800">
                <a:solidFill>
                  <a:srgbClr val="FFFFFF"/>
                </a:solidFill>
              </a:rPr>
              <a:t>Body Level Three</a:t>
            </a:r>
            <a:endParaRPr sz="2800">
              <a:solidFill>
                <a:srgbClr val="FFFFFF"/>
              </a:solidFill>
            </a:endParaRPr>
          </a:p>
          <a:p>
            <a:pPr lvl="3">
              <a:defRPr sz="1800">
                <a:solidFill>
                  <a:srgbClr val="000000"/>
                </a:solidFill>
              </a:defRPr>
            </a:pPr>
            <a:r>
              <a:rPr sz="2800">
                <a:solidFill>
                  <a:srgbClr val="FFFFFF"/>
                </a:solidFill>
              </a:rPr>
              <a:t>Body Level Four</a:t>
            </a:r>
            <a:endParaRPr sz="2800">
              <a:solidFill>
                <a:srgbClr val="FFFFFF"/>
              </a:solidFill>
            </a:endParaRPr>
          </a:p>
          <a:p>
            <a:pPr lvl="4">
              <a:defRPr sz="1800">
                <a:solidFill>
                  <a:srgbClr val="000000"/>
                </a:solidFill>
              </a:defRPr>
            </a:pPr>
            <a:r>
              <a:rPr sz="2800">
                <a:solidFill>
                  <a:srgbClr val="FFFFFF"/>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7" name="Shape 27"/>
          <p:cNvSpPr/>
          <p:nvPr>
            <p:ph type="body" idx="1"/>
          </p:nvPr>
        </p:nvSpPr>
        <p:spPr>
          <a:xfrm>
            <a:off x="952500" y="1270000"/>
            <a:ext cx="11099800" cy="7213600"/>
          </a:xfrm>
          <a:prstGeom prst="rect">
            <a:avLst/>
          </a:prstGeom>
        </p:spPr>
        <p:txBody>
          <a:body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452"/>
        </a:solidFill>
      </p:bgPr>
    </p:bg>
    <p:spTree>
      <p:nvGrpSpPr>
        <p:cNvPr id="1" name=""/>
        <p:cNvGrpSpPr/>
        <p:nvPr/>
      </p:nvGrpSpPr>
      <p:grpSpPr>
        <a:xfrm>
          <a:off x="0" y="0"/>
          <a:ext cx="0" cy="0"/>
          <a:chOff x="0" y="0"/>
          <a:chExt cx="0" cy="0"/>
        </a:xfrm>
      </p:grpSpPr>
      <p:sp>
        <p:nvSpPr>
          <p:cNvPr id="2" name="Shape 2"/>
          <p:cNvSpPr/>
          <p:nvPr>
            <p:ph type="title"/>
          </p:nvPr>
        </p:nvSpPr>
        <p:spPr>
          <a:xfrm>
            <a:off x="952500" y="406400"/>
            <a:ext cx="11099800" cy="21209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8000">
                <a:solidFill>
                  <a:srgbClr val="FFFFFF"/>
                </a:solidFill>
              </a:rPr>
              <a:t>Title Text</a:t>
            </a:r>
          </a:p>
        </p:txBody>
      </p:sp>
      <p:sp>
        <p:nvSpPr>
          <p:cNvPr id="3" name="Shape 3"/>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
        <p:nvSpPr>
          <p:cNvPr id="4" name="Shape 4"/>
          <p:cNvSpPr/>
          <p:nvPr>
            <p:ph type="sldNum" sz="quarter" idx="2"/>
          </p:nvPr>
        </p:nvSpPr>
        <p:spPr>
          <a:xfrm>
            <a:off x="6311798" y="9245600"/>
            <a:ext cx="368504" cy="381000"/>
          </a:xfrm>
          <a:prstGeom prst="rect">
            <a:avLst/>
          </a:prstGeom>
          <a:ln w="12700">
            <a:miter lim="400000"/>
          </a:ln>
        </p:spPr>
        <p:txBody>
          <a:bodyPr wrap="none" lIns="0" tIns="0" rIns="0" bIns="0">
            <a:spAutoFit/>
          </a:bodyPr>
          <a:lstStyle>
            <a:lvl1pPr>
              <a:defRPr sz="1800"/>
            </a:lvl1pPr>
          </a:lstStyle>
          <a:p>
            <a:pPr lvl="0"/>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advClick="1"/>
  <p:txStyles>
    <p:titleStyle>
      <a:lvl1pPr algn="ctr" defTabSz="584200">
        <a:defRPr sz="8000">
          <a:solidFill>
            <a:srgbClr val="FFFFFF"/>
          </a:solidFill>
          <a:latin typeface="+mn-lt"/>
          <a:ea typeface="+mn-ea"/>
          <a:cs typeface="+mn-cs"/>
          <a:sym typeface="Helvetica Light"/>
        </a:defRPr>
      </a:lvl1pPr>
      <a:lvl2pPr indent="228600" algn="ctr" defTabSz="584200">
        <a:defRPr sz="8000">
          <a:solidFill>
            <a:srgbClr val="FFFFFF"/>
          </a:solidFill>
          <a:latin typeface="+mn-lt"/>
          <a:ea typeface="+mn-ea"/>
          <a:cs typeface="+mn-cs"/>
          <a:sym typeface="Helvetica Light"/>
        </a:defRPr>
      </a:lvl2pPr>
      <a:lvl3pPr indent="457200" algn="ctr" defTabSz="584200">
        <a:defRPr sz="8000">
          <a:solidFill>
            <a:srgbClr val="FFFFFF"/>
          </a:solidFill>
          <a:latin typeface="+mn-lt"/>
          <a:ea typeface="+mn-ea"/>
          <a:cs typeface="+mn-cs"/>
          <a:sym typeface="Helvetica Light"/>
        </a:defRPr>
      </a:lvl3pPr>
      <a:lvl4pPr indent="685800" algn="ctr" defTabSz="584200">
        <a:defRPr sz="8000">
          <a:solidFill>
            <a:srgbClr val="FFFFFF"/>
          </a:solidFill>
          <a:latin typeface="+mn-lt"/>
          <a:ea typeface="+mn-ea"/>
          <a:cs typeface="+mn-cs"/>
          <a:sym typeface="Helvetica Light"/>
        </a:defRPr>
      </a:lvl4pPr>
      <a:lvl5pPr indent="914400" algn="ctr" defTabSz="584200">
        <a:defRPr sz="8000">
          <a:solidFill>
            <a:srgbClr val="FFFFFF"/>
          </a:solidFill>
          <a:latin typeface="+mn-lt"/>
          <a:ea typeface="+mn-ea"/>
          <a:cs typeface="+mn-cs"/>
          <a:sym typeface="Helvetica Light"/>
        </a:defRPr>
      </a:lvl5pPr>
      <a:lvl6pPr indent="1143000" algn="ctr" defTabSz="584200">
        <a:defRPr sz="8000">
          <a:solidFill>
            <a:srgbClr val="FFFFFF"/>
          </a:solidFill>
          <a:latin typeface="+mn-lt"/>
          <a:ea typeface="+mn-ea"/>
          <a:cs typeface="+mn-cs"/>
          <a:sym typeface="Helvetica Light"/>
        </a:defRPr>
      </a:lvl6pPr>
      <a:lvl7pPr indent="1371600" algn="ctr" defTabSz="584200">
        <a:defRPr sz="8000">
          <a:solidFill>
            <a:srgbClr val="FFFFFF"/>
          </a:solidFill>
          <a:latin typeface="+mn-lt"/>
          <a:ea typeface="+mn-ea"/>
          <a:cs typeface="+mn-cs"/>
          <a:sym typeface="Helvetica Light"/>
        </a:defRPr>
      </a:lvl7pPr>
      <a:lvl8pPr indent="1600200" algn="ctr" defTabSz="584200">
        <a:defRPr sz="8000">
          <a:solidFill>
            <a:srgbClr val="FFFFFF"/>
          </a:solidFill>
          <a:latin typeface="+mn-lt"/>
          <a:ea typeface="+mn-ea"/>
          <a:cs typeface="+mn-cs"/>
          <a:sym typeface="Helvetica Light"/>
        </a:defRPr>
      </a:lvl8pPr>
      <a:lvl9pPr indent="1828800" algn="ctr" defTabSz="584200">
        <a:defRPr sz="8000">
          <a:solidFill>
            <a:srgbClr val="FFFFFF"/>
          </a:solidFill>
          <a:latin typeface="+mn-lt"/>
          <a:ea typeface="+mn-ea"/>
          <a:cs typeface="+mn-cs"/>
          <a:sym typeface="Helvetica Light"/>
        </a:defRPr>
      </a:lvl9pPr>
    </p:titleStyle>
    <p:bodyStyle>
      <a:lvl1pPr marL="457200" indent="-457200" defTabSz="584200">
        <a:spcBef>
          <a:spcPts val="4200"/>
        </a:spcBef>
        <a:buSzPct val="75000"/>
        <a:buChar char="•"/>
        <a:defRPr sz="3800">
          <a:solidFill>
            <a:srgbClr val="FFFFFF"/>
          </a:solidFill>
          <a:latin typeface="+mn-lt"/>
          <a:ea typeface="+mn-ea"/>
          <a:cs typeface="+mn-cs"/>
          <a:sym typeface="Helvetica Light"/>
        </a:defRPr>
      </a:lvl1pPr>
      <a:lvl2pPr marL="914400" indent="-457200" defTabSz="584200">
        <a:spcBef>
          <a:spcPts val="4200"/>
        </a:spcBef>
        <a:buSzPct val="75000"/>
        <a:buChar char="•"/>
        <a:defRPr sz="3800">
          <a:solidFill>
            <a:srgbClr val="FFFFFF"/>
          </a:solidFill>
          <a:latin typeface="+mn-lt"/>
          <a:ea typeface="+mn-ea"/>
          <a:cs typeface="+mn-cs"/>
          <a:sym typeface="Helvetica Light"/>
        </a:defRPr>
      </a:lvl2pPr>
      <a:lvl3pPr marL="1371600" indent="-457200" defTabSz="584200">
        <a:spcBef>
          <a:spcPts val="4200"/>
        </a:spcBef>
        <a:buSzPct val="75000"/>
        <a:buChar char="•"/>
        <a:defRPr sz="3800">
          <a:solidFill>
            <a:srgbClr val="FFFFFF"/>
          </a:solidFill>
          <a:latin typeface="+mn-lt"/>
          <a:ea typeface="+mn-ea"/>
          <a:cs typeface="+mn-cs"/>
          <a:sym typeface="Helvetica Light"/>
        </a:defRPr>
      </a:lvl3pPr>
      <a:lvl4pPr marL="1828800" indent="-457200" defTabSz="584200">
        <a:spcBef>
          <a:spcPts val="4200"/>
        </a:spcBef>
        <a:buSzPct val="75000"/>
        <a:buChar char="•"/>
        <a:defRPr sz="3800">
          <a:solidFill>
            <a:srgbClr val="FFFFFF"/>
          </a:solidFill>
          <a:latin typeface="+mn-lt"/>
          <a:ea typeface="+mn-ea"/>
          <a:cs typeface="+mn-cs"/>
          <a:sym typeface="Helvetica Light"/>
        </a:defRPr>
      </a:lvl4pPr>
      <a:lvl5pPr marL="2286000" indent="-457200" defTabSz="584200">
        <a:spcBef>
          <a:spcPts val="4200"/>
        </a:spcBef>
        <a:buSzPct val="75000"/>
        <a:buChar char="•"/>
        <a:defRPr sz="3800">
          <a:solidFill>
            <a:srgbClr val="FFFFFF"/>
          </a:solidFill>
          <a:latin typeface="+mn-lt"/>
          <a:ea typeface="+mn-ea"/>
          <a:cs typeface="+mn-cs"/>
          <a:sym typeface="Helvetica Light"/>
        </a:defRPr>
      </a:lvl5pPr>
      <a:lvl6pPr marL="2743200" indent="-457200" defTabSz="584200">
        <a:spcBef>
          <a:spcPts val="4200"/>
        </a:spcBef>
        <a:buSzPct val="75000"/>
        <a:buChar char="•"/>
        <a:defRPr sz="3800">
          <a:solidFill>
            <a:srgbClr val="FFFFFF"/>
          </a:solidFill>
          <a:latin typeface="+mn-lt"/>
          <a:ea typeface="+mn-ea"/>
          <a:cs typeface="+mn-cs"/>
          <a:sym typeface="Helvetica Light"/>
        </a:defRPr>
      </a:lvl6pPr>
      <a:lvl7pPr marL="3200400" indent="-457200" defTabSz="584200">
        <a:spcBef>
          <a:spcPts val="4200"/>
        </a:spcBef>
        <a:buSzPct val="75000"/>
        <a:buChar char="•"/>
        <a:defRPr sz="3800">
          <a:solidFill>
            <a:srgbClr val="FFFFFF"/>
          </a:solidFill>
          <a:latin typeface="+mn-lt"/>
          <a:ea typeface="+mn-ea"/>
          <a:cs typeface="+mn-cs"/>
          <a:sym typeface="Helvetica Light"/>
        </a:defRPr>
      </a:lvl7pPr>
      <a:lvl8pPr marL="3657600" indent="-457200" defTabSz="584200">
        <a:spcBef>
          <a:spcPts val="4200"/>
        </a:spcBef>
        <a:buSzPct val="75000"/>
        <a:buChar char="•"/>
        <a:defRPr sz="3800">
          <a:solidFill>
            <a:srgbClr val="FFFFFF"/>
          </a:solidFill>
          <a:latin typeface="+mn-lt"/>
          <a:ea typeface="+mn-ea"/>
          <a:cs typeface="+mn-cs"/>
          <a:sym typeface="Helvetica Light"/>
        </a:defRPr>
      </a:lvl8pPr>
      <a:lvl9pPr marL="4114800" indent="-457200" defTabSz="584200">
        <a:spcBef>
          <a:spcPts val="4200"/>
        </a:spcBef>
        <a:buSzPct val="75000"/>
        <a:buChar char="•"/>
        <a:defRPr sz="3800">
          <a:solidFill>
            <a:srgbClr val="FFFFFF"/>
          </a:solidFill>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cancer.dartmouth.edu/res/office_cancer_cer.html" TargetMode="External"/><Relationship Id="rId3" Type="http://schemas.openxmlformats.org/officeDocument/2006/relationships/image" Target="../media/image1.tif"/></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tif"/></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22747"/>
        </a:solidFill>
      </p:bgPr>
    </p:bg>
    <p:spTree>
      <p:nvGrpSpPr>
        <p:cNvPr id="1" name=""/>
        <p:cNvGrpSpPr/>
        <p:nvPr/>
      </p:nvGrpSpPr>
      <p:grpSpPr>
        <a:xfrm>
          <a:off x="0" y="0"/>
          <a:ext cx="0" cy="0"/>
          <a:chOff x="0" y="0"/>
          <a:chExt cx="0" cy="0"/>
        </a:xfrm>
      </p:grpSpPr>
      <p:sp>
        <p:nvSpPr>
          <p:cNvPr id="35" name="Shape 35"/>
          <p:cNvSpPr/>
          <p:nvPr>
            <p:ph type="title"/>
          </p:nvPr>
        </p:nvSpPr>
        <p:spPr>
          <a:prstGeom prst="rect">
            <a:avLst/>
          </a:prstGeom>
        </p:spPr>
        <p:txBody>
          <a:bodyPr/>
          <a:lstStyle>
            <a:lvl1pPr defTabSz="514095">
              <a:defRPr sz="7040"/>
            </a:lvl1pPr>
          </a:lstStyle>
          <a:p>
            <a:pPr lvl="0">
              <a:defRPr sz="1800">
                <a:solidFill>
                  <a:srgbClr val="000000"/>
                </a:solidFill>
              </a:defRPr>
            </a:pPr>
            <a:r>
              <a:rPr sz="7040">
                <a:solidFill>
                  <a:srgbClr val="FFFFFF"/>
                </a:solidFill>
              </a:rPr>
              <a:t>APPLYING EVIDENCE TO HEALTH CARE DELIVERY</a:t>
            </a:r>
          </a:p>
        </p:txBody>
      </p:sp>
      <p:sp>
        <p:nvSpPr>
          <p:cNvPr id="36" name="Shape 36"/>
          <p:cNvSpPr/>
          <p:nvPr>
            <p:ph type="body" idx="1"/>
          </p:nvPr>
        </p:nvSpPr>
        <p:spPr>
          <a:xfrm>
            <a:off x="1270000" y="6934200"/>
            <a:ext cx="10464800" cy="1130300"/>
          </a:xfrm>
          <a:prstGeom prst="rect">
            <a:avLst/>
          </a:prstGeom>
        </p:spPr>
        <p:txBody>
          <a:bodyPr/>
          <a:lstStyle/>
          <a:p>
            <a:pPr lvl="0" defTabSz="414781">
              <a:defRPr sz="1800">
                <a:solidFill>
                  <a:srgbClr val="000000"/>
                </a:solidFill>
              </a:defRPr>
            </a:pPr>
            <a:r>
              <a:rPr sz="2272">
                <a:solidFill>
                  <a:srgbClr val="FFFFFF"/>
                </a:solidFill>
              </a:rPr>
              <a:t>prof. dr. Martin Rusnak,CSc</a:t>
            </a:r>
            <a:endParaRPr sz="2272">
              <a:solidFill>
                <a:srgbClr val="FFFFFF"/>
              </a:solidFill>
            </a:endParaRPr>
          </a:p>
          <a:p>
            <a:pPr lvl="0" defTabSz="414781">
              <a:defRPr sz="1800">
                <a:solidFill>
                  <a:srgbClr val="000000"/>
                </a:solidFill>
              </a:defRPr>
            </a:pPr>
            <a:r>
              <a:rPr sz="2272">
                <a:solidFill>
                  <a:srgbClr val="FFFFFF"/>
                </a:solidFill>
              </a:rPr>
              <a:t>Faculty of Health Care and Social Work, Trnava University, Trnava, Slovak Republic</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 name="Shape 74"/>
          <p:cNvSpPr/>
          <p:nvPr>
            <p:ph type="title"/>
          </p:nvPr>
        </p:nvSpPr>
        <p:spPr>
          <a:xfrm>
            <a:off x="1102497" y="8356277"/>
            <a:ext cx="11099801" cy="1082284"/>
          </a:xfrm>
          <a:prstGeom prst="rect">
            <a:avLst/>
          </a:prstGeom>
        </p:spPr>
        <p:txBody>
          <a:bodyPr/>
          <a:lstStyle/>
          <a:p>
            <a:pPr lvl="0">
              <a:defRPr sz="1800">
                <a:solidFill>
                  <a:srgbClr val="000000"/>
                </a:solidFill>
              </a:defRPr>
            </a:pPr>
            <a:r>
              <a:rPr sz="2000">
                <a:solidFill>
                  <a:srgbClr val="FFFFFF"/>
                </a:solidFill>
              </a:rPr>
              <a:t>Source: Dartmouth-Hitchcock Norris Cotton Cancer Center, </a:t>
            </a:r>
            <a:r>
              <a:rPr sz="2000" u="sng">
                <a:solidFill>
                  <a:srgbClr val="FFFFFF"/>
                </a:solidFill>
                <a:hlinkClick r:id="rId2" invalidUrl="" action="" tgtFrame="" tooltip="" history="1" highlightClick="0" endSnd="0"/>
              </a:rPr>
              <a:t>http://cancer.dartmouth.edu/res/office_cancer_cer.html</a:t>
            </a:r>
          </a:p>
        </p:txBody>
      </p:sp>
      <p:sp>
        <p:nvSpPr>
          <p:cNvPr id="75" name="Shape 7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FFFFFF"/>
                </a:solidFill>
              </a:rPr>
            </a:fld>
          </a:p>
        </p:txBody>
      </p:sp>
      <p:pic>
        <p:nvPicPr>
          <p:cNvPr id="76" name="pasted-image.tif"/>
          <p:cNvPicPr/>
          <p:nvPr/>
        </p:nvPicPr>
        <p:blipFill>
          <a:blip r:embed="rId3">
            <a:extLst/>
          </a:blip>
          <a:stretch>
            <a:fillRect/>
          </a:stretch>
        </p:blipFill>
        <p:spPr>
          <a:xfrm>
            <a:off x="2234412" y="898141"/>
            <a:ext cx="8535976" cy="6487341"/>
          </a:xfrm>
          <a:prstGeom prst="rect">
            <a:avLst/>
          </a:prstGeom>
          <a:ln w="12700">
            <a:miter lim="400000"/>
          </a:ln>
        </p:spPr>
      </p:pic>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 name="Shape 78"/>
          <p:cNvSpPr/>
          <p:nvPr>
            <p:ph type="title"/>
          </p:nvPr>
        </p:nvSpPr>
        <p:spPr>
          <a:prstGeom prst="rect">
            <a:avLst/>
          </a:prstGeom>
        </p:spPr>
        <p:txBody>
          <a:bodyPr/>
          <a:lstStyle/>
          <a:p>
            <a:pPr lvl="0">
              <a:defRPr sz="1800">
                <a:solidFill>
                  <a:srgbClr val="000000"/>
                </a:solidFill>
              </a:defRPr>
            </a:pPr>
            <a:r>
              <a:rPr sz="8000">
                <a:solidFill>
                  <a:srgbClr val="FFFFFF"/>
                </a:solidFill>
              </a:rPr>
              <a:t>Consequences</a:t>
            </a:r>
          </a:p>
        </p:txBody>
      </p:sp>
      <p:sp>
        <p:nvSpPr>
          <p:cNvPr id="79" name="Shape 79"/>
          <p:cNvSpPr/>
          <p:nvPr>
            <p:ph type="body" idx="1"/>
          </p:nvPr>
        </p:nvSpPr>
        <p:spPr>
          <a:prstGeom prst="rect">
            <a:avLst/>
          </a:prstGeom>
        </p:spPr>
        <p:txBody>
          <a:bodyPr/>
          <a:lstStyle/>
          <a:p>
            <a:pPr lvl="0" marL="333756" indent="-333756" defTabSz="426466">
              <a:spcBef>
                <a:spcPts val="3000"/>
              </a:spcBef>
              <a:defRPr sz="1800">
                <a:solidFill>
                  <a:srgbClr val="000000"/>
                </a:solidFill>
              </a:defRPr>
            </a:pPr>
            <a:r>
              <a:rPr sz="2774">
                <a:solidFill>
                  <a:srgbClr val="FFFFFF"/>
                </a:solidFill>
              </a:rPr>
              <a:t>A review of adherence to 439 indicators of health care quality for 30 acute and chronic conditions as well as preventive care, McGlynn and colleagues concluded that American adults received only 55 percent of recommended care (McGlynn et al., 2003).</a:t>
            </a:r>
            <a:endParaRPr sz="2774">
              <a:solidFill>
                <a:srgbClr val="FFFFFF"/>
              </a:solidFill>
            </a:endParaRPr>
          </a:p>
          <a:p>
            <a:pPr lvl="0" marL="333756" indent="-333756" defTabSz="426466">
              <a:spcBef>
                <a:spcPts val="3000"/>
              </a:spcBef>
              <a:defRPr sz="1800">
                <a:solidFill>
                  <a:srgbClr val="000000"/>
                </a:solidFill>
              </a:defRPr>
            </a:pPr>
            <a:r>
              <a:rPr sz="2774">
                <a:solidFill>
                  <a:srgbClr val="FFFFFF"/>
                </a:solidFill>
              </a:rPr>
              <a:t>Children and youth received only 46.5 percent of recommended care (Mangione-Smith et al., 2007). </a:t>
            </a:r>
            <a:endParaRPr sz="2774">
              <a:solidFill>
                <a:srgbClr val="FFFFFF"/>
              </a:solidFill>
            </a:endParaRPr>
          </a:p>
          <a:p>
            <a:pPr lvl="0" marL="333756" indent="-333756" defTabSz="426466">
              <a:spcBef>
                <a:spcPts val="3000"/>
              </a:spcBef>
              <a:defRPr sz="1800">
                <a:solidFill>
                  <a:srgbClr val="000000"/>
                </a:solidFill>
              </a:defRPr>
            </a:pPr>
            <a:r>
              <a:rPr sz="2774">
                <a:solidFill>
                  <a:srgbClr val="FFFFFF"/>
                </a:solidFill>
              </a:rPr>
              <a:t>Influenza vaccines and mammograms in adults are utilized by only 75 percent of Medicare beneficiaries (GAO, 2002).</a:t>
            </a:r>
            <a:endParaRPr sz="2774">
              <a:solidFill>
                <a:srgbClr val="FFFFFF"/>
              </a:solidFill>
            </a:endParaRPr>
          </a:p>
          <a:p>
            <a:pPr lvl="0" marL="333756" indent="-333756" defTabSz="426466">
              <a:spcBef>
                <a:spcPts val="3000"/>
              </a:spcBef>
              <a:defRPr sz="1800">
                <a:solidFill>
                  <a:srgbClr val="000000"/>
                </a:solidFill>
              </a:defRPr>
            </a:pPr>
            <a:r>
              <a:rPr sz="2774">
                <a:solidFill>
                  <a:srgbClr val="FFFFFF"/>
                </a:solidFill>
              </a:rPr>
              <a:t>Only 77 percent of U.S. children aged 19-35 months received all of the recommended doses of six childhood vaccines in 2006 (CDC, 2007).</a:t>
            </a:r>
          </a:p>
        </p:txBody>
      </p:sp>
      <p:sp>
        <p:nvSpPr>
          <p:cNvPr id="80" name="Shape 8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FFFFFF"/>
                </a:solidFill>
              </a:rPr>
            </a:fld>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 name="Shape 82"/>
          <p:cNvSpPr/>
          <p:nvPr>
            <p:ph type="title"/>
          </p:nvPr>
        </p:nvSpPr>
        <p:spPr>
          <a:prstGeom prst="rect">
            <a:avLst/>
          </a:prstGeom>
        </p:spPr>
        <p:txBody>
          <a:bodyPr/>
          <a:lstStyle>
            <a:lvl1pPr defTabSz="484886">
              <a:defRPr sz="6640"/>
            </a:lvl1pPr>
          </a:lstStyle>
          <a:p>
            <a:pPr lvl="0">
              <a:defRPr sz="1800">
                <a:solidFill>
                  <a:srgbClr val="000000"/>
                </a:solidFill>
              </a:defRPr>
            </a:pPr>
            <a:r>
              <a:rPr sz="6640">
                <a:solidFill>
                  <a:srgbClr val="FFFFFF"/>
                </a:solidFill>
              </a:rPr>
              <a:t>Promise of comparative effectiveness research (CER)</a:t>
            </a:r>
          </a:p>
        </p:txBody>
      </p:sp>
      <p:sp>
        <p:nvSpPr>
          <p:cNvPr id="83" name="Shape 83"/>
          <p:cNvSpPr/>
          <p:nvPr>
            <p:ph type="body" idx="1"/>
          </p:nvPr>
        </p:nvSpPr>
        <p:spPr>
          <a:xfrm>
            <a:off x="952500" y="2590800"/>
            <a:ext cx="6741840" cy="6286500"/>
          </a:xfrm>
          <a:prstGeom prst="rect">
            <a:avLst/>
          </a:prstGeom>
        </p:spPr>
        <p:txBody>
          <a:bodyPr/>
          <a:lstStyle>
            <a:lvl1pPr marL="0" indent="0">
              <a:buSzTx/>
              <a:buNone/>
            </a:lvl1pPr>
          </a:lstStyle>
          <a:p>
            <a:pPr lvl="0">
              <a:defRPr sz="1800">
                <a:solidFill>
                  <a:srgbClr val="000000"/>
                </a:solidFill>
              </a:defRPr>
            </a:pPr>
            <a:r>
              <a:rPr sz="3800">
                <a:solidFill>
                  <a:srgbClr val="FFFFFF"/>
                </a:solidFill>
              </a:rPr>
              <a:t>CER provides evidence that is better focused on the decisions of daily medical practice than existing evidence and therefore helps patients, caregivers, providers, payers, and policy makers make informed decisions about health care.</a:t>
            </a:r>
          </a:p>
        </p:txBody>
      </p:sp>
      <p:sp>
        <p:nvSpPr>
          <p:cNvPr id="84" name="Shape 8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FFFFFF"/>
                </a:solidFill>
              </a:rPr>
            </a:fld>
          </a:p>
        </p:txBody>
      </p:sp>
      <p:pic>
        <p:nvPicPr>
          <p:cNvPr id="85" name="pasted-image.tif"/>
          <p:cNvPicPr/>
          <p:nvPr/>
        </p:nvPicPr>
        <p:blipFill>
          <a:blip r:embed="rId2">
            <a:extLst/>
          </a:blip>
          <a:stretch>
            <a:fillRect/>
          </a:stretch>
        </p:blipFill>
        <p:spPr>
          <a:xfrm>
            <a:off x="8238450" y="4532887"/>
            <a:ext cx="4285091" cy="2851680"/>
          </a:xfrm>
          <a:prstGeom prst="rect">
            <a:avLst/>
          </a:prstGeom>
          <a:ln w="12700">
            <a:miter lim="400000"/>
          </a:ln>
        </p:spPr>
      </p:pic>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 name="Shape 87"/>
          <p:cNvSpPr/>
          <p:nvPr>
            <p:ph type="title"/>
          </p:nvPr>
        </p:nvSpPr>
        <p:spPr>
          <a:prstGeom prst="rect">
            <a:avLst/>
          </a:prstGeom>
        </p:spPr>
        <p:txBody>
          <a:bodyPr/>
          <a:lstStyle>
            <a:lvl1pPr defTabSz="327152">
              <a:defRPr sz="4480"/>
            </a:lvl1pPr>
          </a:lstStyle>
          <a:p>
            <a:pPr lvl="0">
              <a:defRPr sz="1800">
                <a:solidFill>
                  <a:srgbClr val="000000"/>
                </a:solidFill>
              </a:defRPr>
            </a:pPr>
            <a:r>
              <a:rPr sz="4480">
                <a:solidFill>
                  <a:srgbClr val="FFFFFF"/>
                </a:solidFill>
              </a:rPr>
              <a:t>Principles in Developing and Applying Guidance for Comparing Medical Interventions </a:t>
            </a:r>
          </a:p>
        </p:txBody>
      </p:sp>
      <p:sp>
        <p:nvSpPr>
          <p:cNvPr id="88" name="Shape 88"/>
          <p:cNvSpPr/>
          <p:nvPr>
            <p:ph type="body" idx="1"/>
          </p:nvPr>
        </p:nvSpPr>
        <p:spPr>
          <a:prstGeom prst="rect">
            <a:avLst/>
          </a:prstGeom>
        </p:spPr>
        <p:txBody>
          <a:bodyPr/>
          <a:lstStyle/>
          <a:p>
            <a:pPr lvl="0" marL="301752" indent="-301752" defTabSz="385572">
              <a:spcBef>
                <a:spcPts val="2700"/>
              </a:spcBef>
              <a:defRPr sz="1800">
                <a:solidFill>
                  <a:srgbClr val="000000"/>
                </a:solidFill>
              </a:defRPr>
            </a:pPr>
            <a:r>
              <a:rPr sz="2508">
                <a:solidFill>
                  <a:srgbClr val="FFFFFF"/>
                </a:solidFill>
              </a:rPr>
              <a:t>Approach the evidence from a clinical, patient-centered perspective. </a:t>
            </a:r>
            <a:endParaRPr sz="2508">
              <a:solidFill>
                <a:srgbClr val="FFFFFF"/>
              </a:solidFill>
            </a:endParaRPr>
          </a:p>
          <a:p>
            <a:pPr lvl="0" marL="301752" indent="-301752" defTabSz="385572">
              <a:spcBef>
                <a:spcPts val="2700"/>
              </a:spcBef>
              <a:defRPr sz="1800">
                <a:solidFill>
                  <a:srgbClr val="000000"/>
                </a:solidFill>
              </a:defRPr>
            </a:pPr>
            <a:r>
              <a:rPr sz="2508">
                <a:solidFill>
                  <a:srgbClr val="FFFFFF"/>
                </a:solidFill>
              </a:rPr>
              <a:t>Fully explore the clinical logic underlying the rationale for a service. </a:t>
            </a:r>
            <a:endParaRPr sz="2508">
              <a:solidFill>
                <a:srgbClr val="FFFFFF"/>
              </a:solidFill>
            </a:endParaRPr>
          </a:p>
          <a:p>
            <a:pPr lvl="0" marL="301752" indent="-301752" defTabSz="385572">
              <a:spcBef>
                <a:spcPts val="2700"/>
              </a:spcBef>
              <a:defRPr sz="1800">
                <a:solidFill>
                  <a:srgbClr val="000000"/>
                </a:solidFill>
              </a:defRPr>
            </a:pPr>
            <a:r>
              <a:rPr sz="2508">
                <a:solidFill>
                  <a:srgbClr val="FFFFFF"/>
                </a:solidFill>
              </a:rPr>
              <a:t>Cast a broad net with respect to types of evidence, placing high-quality, highly applicable evidence about effectiveness at the top of the hierarchy. </a:t>
            </a:r>
            <a:endParaRPr sz="2508">
              <a:solidFill>
                <a:srgbClr val="FFFFFF"/>
              </a:solidFill>
            </a:endParaRPr>
          </a:p>
          <a:p>
            <a:pPr lvl="0" marL="301752" indent="-301752" defTabSz="385572">
              <a:spcBef>
                <a:spcPts val="2700"/>
              </a:spcBef>
              <a:defRPr sz="1800">
                <a:solidFill>
                  <a:srgbClr val="000000"/>
                </a:solidFill>
              </a:defRPr>
            </a:pPr>
            <a:r>
              <a:rPr sz="2508">
                <a:solidFill>
                  <a:srgbClr val="FFFFFF"/>
                </a:solidFill>
              </a:rPr>
              <a:t>Present benefits and harms for different treatments and tests in a consistent way so that decisionmakers can fairly assess the important tradeoffs involved for different treatment or diagnostic strategies. </a:t>
            </a:r>
            <a:endParaRPr sz="2508">
              <a:solidFill>
                <a:srgbClr val="FFFFFF"/>
              </a:solidFill>
            </a:endParaRPr>
          </a:p>
          <a:p>
            <a:pPr lvl="0" marL="301752" indent="-301752" defTabSz="385572">
              <a:spcBef>
                <a:spcPts val="2700"/>
              </a:spcBef>
              <a:defRPr sz="1800">
                <a:solidFill>
                  <a:srgbClr val="000000"/>
                </a:solidFill>
              </a:defRPr>
            </a:pPr>
            <a:r>
              <a:rPr sz="2508">
                <a:solidFill>
                  <a:srgbClr val="FFFFFF"/>
                </a:solidFill>
              </a:rPr>
              <a:t>CERs are empirically based whenever possible. When empirical evidence is not available or is inadequate, best practices should be defined to reduce variation among reviewers.</a:t>
            </a:r>
            <a:endParaRPr sz="2508">
              <a:solidFill>
                <a:srgbClr val="FFFFFF"/>
              </a:solidFill>
            </a:endParaRPr>
          </a:p>
          <a:p>
            <a:pPr lvl="0" marL="0" indent="0" defTabSz="385572">
              <a:spcBef>
                <a:spcPts val="2700"/>
              </a:spcBef>
              <a:buSzTx/>
              <a:buNone/>
              <a:defRPr sz="1800">
                <a:solidFill>
                  <a:srgbClr val="000000"/>
                </a:solidFill>
              </a:defRPr>
            </a:pPr>
            <a:r>
              <a:rPr sz="1650">
                <a:solidFill>
                  <a:srgbClr val="FFFFFF"/>
                </a:solidFill>
              </a:rPr>
              <a:t>AHRQ, </a:t>
            </a:r>
            <a:r>
              <a:rPr i="1" sz="1650">
                <a:solidFill>
                  <a:srgbClr val="FFFFFF"/>
                </a:solidFill>
              </a:rPr>
              <a:t>Methods Guide for Effectiveness and Comparative Effectiveness Reviews. www.effectivehealthcare.ahrq.gov.</a:t>
            </a:r>
            <a:r>
              <a:rPr sz="1650">
                <a:solidFill>
                  <a:srgbClr val="FFFFFF"/>
                </a:solidFill>
              </a:rPr>
              <a:t> 2014, AHRQ Publication No. 10(14)-EHC063-EF. Rockville, MD: Agency for Healthcare Research and Quality.</a:t>
            </a:r>
          </a:p>
        </p:txBody>
      </p:sp>
      <p:sp>
        <p:nvSpPr>
          <p:cNvPr id="89" name="Shape 8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FFFFFF"/>
                </a:solidFill>
              </a:rPr>
            </a:fld>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1" name="Shape 91"/>
          <p:cNvSpPr/>
          <p:nvPr>
            <p:ph type="title"/>
          </p:nvPr>
        </p:nvSpPr>
        <p:spPr>
          <a:prstGeom prst="rect">
            <a:avLst/>
          </a:prstGeom>
        </p:spPr>
        <p:txBody>
          <a:bodyPr/>
          <a:lstStyle>
            <a:lvl1pPr defTabSz="484886">
              <a:defRPr sz="6640"/>
            </a:lvl1pPr>
          </a:lstStyle>
          <a:p>
            <a:pPr lvl="0">
              <a:defRPr sz="1800">
                <a:solidFill>
                  <a:srgbClr val="000000"/>
                </a:solidFill>
              </a:defRPr>
            </a:pPr>
            <a:r>
              <a:rPr sz="6640">
                <a:solidFill>
                  <a:srgbClr val="FFFFFF"/>
                </a:solidFill>
              </a:rPr>
              <a:t>Methods Commonly Used in CER</a:t>
            </a:r>
          </a:p>
        </p:txBody>
      </p:sp>
      <p:sp>
        <p:nvSpPr>
          <p:cNvPr id="92" name="Shape 92"/>
          <p:cNvSpPr/>
          <p:nvPr>
            <p:ph type="body" idx="1"/>
          </p:nvPr>
        </p:nvSpPr>
        <p:spPr>
          <a:prstGeom prst="rect">
            <a:avLst/>
          </a:prstGeom>
        </p:spPr>
        <p:txBody>
          <a:bodyPr/>
          <a:lstStyle/>
          <a:p>
            <a:pPr lvl="0" marL="320039" indent="-320039" defTabSz="408940">
              <a:spcBef>
                <a:spcPts val="2900"/>
              </a:spcBef>
              <a:defRPr sz="1800">
                <a:solidFill>
                  <a:srgbClr val="000000"/>
                </a:solidFill>
              </a:defRPr>
            </a:pPr>
            <a:r>
              <a:rPr sz="2660">
                <a:solidFill>
                  <a:srgbClr val="FFFFFF"/>
                </a:solidFill>
              </a:rPr>
              <a:t>Experimental study:</a:t>
            </a:r>
            <a:endParaRPr sz="2660">
              <a:solidFill>
                <a:srgbClr val="FFFFFF"/>
              </a:solidFill>
            </a:endParaRPr>
          </a:p>
          <a:p>
            <a:pPr lvl="1" marL="640079" indent="-320039" defTabSz="408940">
              <a:spcBef>
                <a:spcPts val="2900"/>
              </a:spcBef>
              <a:defRPr sz="1800">
                <a:solidFill>
                  <a:srgbClr val="000000"/>
                </a:solidFill>
              </a:defRPr>
            </a:pPr>
            <a:r>
              <a:rPr sz="2660">
                <a:solidFill>
                  <a:srgbClr val="FFFFFF"/>
                </a:solidFill>
              </a:rPr>
              <a:t>Controlled trials, RTC, Cluster randomized trials, Head-to-head</a:t>
            </a:r>
            <a:endParaRPr sz="2660">
              <a:solidFill>
                <a:srgbClr val="FFFFFF"/>
              </a:solidFill>
            </a:endParaRPr>
          </a:p>
          <a:p>
            <a:pPr lvl="0" marL="320039" indent="-320039" defTabSz="408940">
              <a:spcBef>
                <a:spcPts val="2900"/>
              </a:spcBef>
              <a:defRPr sz="1800">
                <a:solidFill>
                  <a:srgbClr val="000000"/>
                </a:solidFill>
              </a:defRPr>
            </a:pPr>
            <a:r>
              <a:rPr sz="2660">
                <a:solidFill>
                  <a:srgbClr val="FFFFFF"/>
                </a:solidFill>
              </a:rPr>
              <a:t>Observational or nonexperimental study:</a:t>
            </a:r>
            <a:endParaRPr sz="2660">
              <a:solidFill>
                <a:srgbClr val="FFFFFF"/>
              </a:solidFill>
            </a:endParaRPr>
          </a:p>
          <a:p>
            <a:pPr lvl="1" marL="640079" indent="-320039" defTabSz="408940">
              <a:spcBef>
                <a:spcPts val="2900"/>
              </a:spcBef>
              <a:defRPr sz="1800">
                <a:solidFill>
                  <a:srgbClr val="000000"/>
                </a:solidFill>
              </a:defRPr>
            </a:pPr>
            <a:r>
              <a:rPr sz="2660">
                <a:solidFill>
                  <a:srgbClr val="FFFFFF"/>
                </a:solidFill>
              </a:rPr>
              <a:t>Prospective observational, cohort, case-control, cross-sectional studies, case series</a:t>
            </a:r>
            <a:endParaRPr sz="2660">
              <a:solidFill>
                <a:srgbClr val="FFFFFF"/>
              </a:solidFill>
            </a:endParaRPr>
          </a:p>
          <a:p>
            <a:pPr lvl="0" marL="320039" indent="-320039" defTabSz="408940">
              <a:spcBef>
                <a:spcPts val="2900"/>
              </a:spcBef>
              <a:defRPr sz="1800">
                <a:solidFill>
                  <a:srgbClr val="000000"/>
                </a:solidFill>
              </a:defRPr>
            </a:pPr>
            <a:r>
              <a:rPr sz="2660">
                <a:solidFill>
                  <a:srgbClr val="FFFFFF"/>
                </a:solidFill>
              </a:rPr>
              <a:t>Research Synthesis</a:t>
            </a:r>
            <a:endParaRPr sz="2660">
              <a:solidFill>
                <a:srgbClr val="FFFFFF"/>
              </a:solidFill>
            </a:endParaRPr>
          </a:p>
          <a:p>
            <a:pPr lvl="0" marL="320039" indent="-320039" defTabSz="408940">
              <a:spcBef>
                <a:spcPts val="2900"/>
              </a:spcBef>
              <a:defRPr sz="1800">
                <a:solidFill>
                  <a:srgbClr val="000000"/>
                </a:solidFill>
              </a:defRPr>
            </a:pPr>
            <a:r>
              <a:rPr sz="2660">
                <a:solidFill>
                  <a:srgbClr val="FFFFFF"/>
                </a:solidFill>
              </a:rPr>
              <a:t>A comparative effectiveness systematic review</a:t>
            </a:r>
            <a:endParaRPr sz="2660">
              <a:solidFill>
                <a:srgbClr val="FFFFFF"/>
              </a:solidFill>
            </a:endParaRPr>
          </a:p>
          <a:p>
            <a:pPr lvl="0" marL="320039" indent="-320039" defTabSz="408940">
              <a:spcBef>
                <a:spcPts val="2900"/>
              </a:spcBef>
              <a:defRPr sz="1800">
                <a:solidFill>
                  <a:srgbClr val="000000"/>
                </a:solidFill>
              </a:defRPr>
            </a:pPr>
            <a:r>
              <a:rPr sz="2660">
                <a:solidFill>
                  <a:srgbClr val="FFFFFF"/>
                </a:solidFill>
              </a:rPr>
              <a:t>Meta-analysis</a:t>
            </a:r>
            <a:endParaRPr sz="2660">
              <a:solidFill>
                <a:srgbClr val="FFFFFF"/>
              </a:solidFill>
            </a:endParaRPr>
          </a:p>
          <a:p>
            <a:pPr lvl="0" marL="320039" indent="-320039" defTabSz="408940">
              <a:spcBef>
                <a:spcPts val="2900"/>
              </a:spcBef>
              <a:defRPr sz="1800">
                <a:solidFill>
                  <a:srgbClr val="000000"/>
                </a:solidFill>
              </a:defRPr>
            </a:pPr>
            <a:r>
              <a:rPr sz="2660">
                <a:solidFill>
                  <a:srgbClr val="FFFFFF"/>
                </a:solidFill>
              </a:rPr>
              <a:t>Technology Assessments</a:t>
            </a:r>
          </a:p>
        </p:txBody>
      </p:sp>
      <p:sp>
        <p:nvSpPr>
          <p:cNvPr id="93" name="Shape 9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FFFFFF"/>
                </a:solidFill>
              </a:rPr>
            </a:fld>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5" name="Shape 95"/>
          <p:cNvSpPr/>
          <p:nvPr>
            <p:ph type="title"/>
          </p:nvPr>
        </p:nvSpPr>
        <p:spPr>
          <a:prstGeom prst="rect">
            <a:avLst/>
          </a:prstGeom>
        </p:spPr>
        <p:txBody>
          <a:bodyPr/>
          <a:lstStyle/>
          <a:p>
            <a:pPr lvl="0">
              <a:defRPr sz="1800">
                <a:solidFill>
                  <a:srgbClr val="000000"/>
                </a:solidFill>
              </a:defRPr>
            </a:pPr>
            <a:r>
              <a:rPr sz="8000">
                <a:solidFill>
                  <a:srgbClr val="FFFFFF"/>
                </a:solidFill>
              </a:rPr>
              <a:t>Conclusions</a:t>
            </a:r>
          </a:p>
        </p:txBody>
      </p:sp>
      <p:sp>
        <p:nvSpPr>
          <p:cNvPr id="96" name="Shape 96"/>
          <p:cNvSpPr/>
          <p:nvPr>
            <p:ph type="body" idx="1"/>
          </p:nvPr>
        </p:nvSpPr>
        <p:spPr>
          <a:prstGeom prst="rect">
            <a:avLst/>
          </a:prstGeom>
        </p:spPr>
        <p:txBody>
          <a:bodyPr/>
          <a:lstStyle/>
          <a:p>
            <a:pPr lvl="0">
              <a:defRPr sz="1800">
                <a:solidFill>
                  <a:srgbClr val="000000"/>
                </a:solidFill>
              </a:defRPr>
            </a:pPr>
            <a:r>
              <a:rPr sz="3800">
                <a:solidFill>
                  <a:srgbClr val="FFFFFF"/>
                </a:solidFill>
              </a:rPr>
              <a:t>Greater investment in CER has the potential to help improve the quality, outcomes, and value of health care.</a:t>
            </a:r>
            <a:endParaRPr sz="3800">
              <a:solidFill>
                <a:srgbClr val="FFFFFF"/>
              </a:solidFill>
            </a:endParaRPr>
          </a:p>
          <a:p>
            <a:pPr lvl="0">
              <a:defRPr sz="1800">
                <a:solidFill>
                  <a:srgbClr val="000000"/>
                </a:solidFill>
              </a:defRPr>
            </a:pPr>
            <a:r>
              <a:rPr sz="3800">
                <a:solidFill>
                  <a:srgbClr val="FFFFFF"/>
                </a:solidFill>
              </a:rPr>
              <a:t>CER is not meant to exclude randomized trials; however, these trials would need comparator arms other than placebo and be representative of populations seen in "real world" practice.</a:t>
            </a:r>
          </a:p>
        </p:txBody>
      </p:sp>
      <p:sp>
        <p:nvSpPr>
          <p:cNvPr id="97" name="Shape 9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FFFFFF"/>
                </a:solidFill>
              </a:rPr>
            </a:fld>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 name="Shape 38"/>
          <p:cNvSpPr/>
          <p:nvPr>
            <p:ph type="title"/>
          </p:nvPr>
        </p:nvSpPr>
        <p:spPr>
          <a:prstGeom prst="rect">
            <a:avLst/>
          </a:prstGeom>
        </p:spPr>
        <p:txBody>
          <a:bodyPr/>
          <a:lstStyle>
            <a:lvl1pPr defTabSz="484886">
              <a:defRPr sz="6640"/>
            </a:lvl1pPr>
          </a:lstStyle>
          <a:p>
            <a:pPr lvl="0">
              <a:defRPr sz="1800">
                <a:solidFill>
                  <a:srgbClr val="000000"/>
                </a:solidFill>
              </a:defRPr>
            </a:pPr>
            <a:r>
              <a:rPr sz="6640">
                <a:solidFill>
                  <a:srgbClr val="FFFFFF"/>
                </a:solidFill>
              </a:rPr>
              <a:t>Evidence-based Health Care</a:t>
            </a:r>
          </a:p>
        </p:txBody>
      </p:sp>
      <p:sp>
        <p:nvSpPr>
          <p:cNvPr id="39" name="Shape 39"/>
          <p:cNvSpPr/>
          <p:nvPr>
            <p:ph type="body" idx="1"/>
          </p:nvPr>
        </p:nvSpPr>
        <p:spPr>
          <a:prstGeom prst="rect">
            <a:avLst/>
          </a:prstGeom>
        </p:spPr>
        <p:txBody>
          <a:bodyPr/>
          <a:lstStyle/>
          <a:p>
            <a:pPr lvl="0" marL="379475" indent="-379475" defTabSz="484886">
              <a:spcBef>
                <a:spcPts val="3400"/>
              </a:spcBef>
              <a:defRPr sz="1800">
                <a:solidFill>
                  <a:srgbClr val="000000"/>
                </a:solidFill>
              </a:defRPr>
            </a:pPr>
            <a:r>
              <a:rPr sz="3154">
                <a:solidFill>
                  <a:srgbClr val="FFFFFF"/>
                </a:solidFill>
              </a:rPr>
              <a:t>Become part of the language of clinicians, managers, policymakers, and researchers in health services throughout the world. </a:t>
            </a:r>
            <a:endParaRPr sz="3154">
              <a:solidFill>
                <a:srgbClr val="FFFFFF"/>
              </a:solidFill>
            </a:endParaRPr>
          </a:p>
          <a:p>
            <a:pPr lvl="0" marL="379475" indent="-379475" defTabSz="484886">
              <a:spcBef>
                <a:spcPts val="3400"/>
              </a:spcBef>
              <a:defRPr sz="1800">
                <a:solidFill>
                  <a:srgbClr val="000000"/>
                </a:solidFill>
              </a:defRPr>
            </a:pPr>
            <a:r>
              <a:rPr sz="3154">
                <a:solidFill>
                  <a:srgbClr val="FFFFFF"/>
                </a:solidFill>
              </a:rPr>
              <a:t>Leaders and managers of health care organisations, while often doing much to encourage clinicians to adopt an evidence-based approach to clinical practice, have been slow to apply the ideas to their own managerial practice. </a:t>
            </a:r>
            <a:endParaRPr sz="3154">
              <a:solidFill>
                <a:srgbClr val="FFFFFF"/>
              </a:solidFill>
            </a:endParaRPr>
          </a:p>
          <a:p>
            <a:pPr lvl="0" marL="379475" indent="-379475" defTabSz="484886">
              <a:spcBef>
                <a:spcPts val="3400"/>
              </a:spcBef>
              <a:defRPr sz="1800">
                <a:solidFill>
                  <a:srgbClr val="000000"/>
                </a:solidFill>
              </a:defRPr>
            </a:pPr>
            <a:r>
              <a:rPr sz="3154">
                <a:solidFill>
                  <a:srgbClr val="FFFFFF"/>
                </a:solidFill>
              </a:rPr>
              <a:t>The rise of evidence-based policy and management is still a work in progress. Nevertheless, the question is not whether or not base decisions on scientific evidence, but </a:t>
            </a:r>
            <a:r>
              <a:rPr b="1" sz="3154">
                <a:solidFill>
                  <a:srgbClr val="FFF81E"/>
                </a:solidFill>
              </a:rPr>
              <a:t>how to do it</a:t>
            </a:r>
            <a:r>
              <a:rPr sz="3154">
                <a:solidFill>
                  <a:srgbClr val="FFFFFF"/>
                </a:solidFill>
              </a:rPr>
              <a:t>. </a:t>
            </a:r>
          </a:p>
        </p:txBody>
      </p:sp>
      <p:sp>
        <p:nvSpPr>
          <p:cNvPr id="40" name="Shape 40"/>
          <p:cNvSpPr/>
          <p:nvPr>
            <p:ph type="sldNum" sz="quarter" idx="2"/>
          </p:nvPr>
        </p:nvSpPr>
        <p:spPr>
          <a:xfrm>
            <a:off x="6375349" y="9245600"/>
            <a:ext cx="241402" cy="381000"/>
          </a:xfrm>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FFFFFF"/>
                </a:solidFill>
              </a:rPr>
            </a:fld>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 name="Shape 42"/>
          <p:cNvSpPr/>
          <p:nvPr>
            <p:ph type="title"/>
          </p:nvPr>
        </p:nvSpPr>
        <p:spPr>
          <a:prstGeom prst="rect">
            <a:avLst/>
          </a:prstGeom>
        </p:spPr>
        <p:txBody>
          <a:bodyPr/>
          <a:lstStyle/>
          <a:p>
            <a:pPr lvl="0" defTabSz="457200">
              <a:defRPr sz="1800">
                <a:solidFill>
                  <a:srgbClr val="000000"/>
                </a:solidFill>
              </a:defRPr>
            </a:pPr>
            <a:r>
              <a:rPr sz="5400">
                <a:solidFill>
                  <a:srgbClr val="FFFFFF"/>
                </a:solidFill>
                <a:latin typeface="Helvetica"/>
                <a:ea typeface="Helvetica"/>
                <a:cs typeface="Helvetica"/>
                <a:sym typeface="Helvetica"/>
              </a:rPr>
              <a:t>Different forms of evidence</a:t>
            </a:r>
            <a:br>
              <a:rPr sz="5400">
                <a:solidFill>
                  <a:srgbClr val="FFFFFF"/>
                </a:solidFill>
                <a:latin typeface="Helvetica"/>
                <a:ea typeface="Helvetica"/>
                <a:cs typeface="Helvetica"/>
                <a:sym typeface="Helvetica"/>
              </a:rPr>
            </a:br>
            <a:r>
              <a:rPr>
                <a:solidFill>
                  <a:srgbClr val="FFFFFF"/>
                </a:solidFill>
                <a:latin typeface="Palatino Linotype"/>
                <a:ea typeface="Palatino Linotype"/>
                <a:cs typeface="Palatino Linotype"/>
                <a:sym typeface="Palatino Linotype"/>
              </a:rPr>
              <a:t>Chambers D , Kerner J. Closing the gap between discovery and delivery . Dissemination and Implementation Research Workshop: Harnessing Science to Maximise Health , Rockville, MD , 2007</a:t>
            </a:r>
          </a:p>
        </p:txBody>
      </p:sp>
      <p:sp>
        <p:nvSpPr>
          <p:cNvPr id="43" name="Shape 43"/>
          <p:cNvSpPr/>
          <p:nvPr>
            <p:ph type="body" idx="1"/>
          </p:nvPr>
        </p:nvSpPr>
        <p:spPr>
          <a:xfrm>
            <a:off x="5158531" y="2590800"/>
            <a:ext cx="6667005" cy="6286500"/>
          </a:xfrm>
          <a:prstGeom prst="rect">
            <a:avLst/>
          </a:prstGeom>
        </p:spPr>
        <p:txBody>
          <a:bodyPr/>
          <a:lstStyle/>
          <a:p>
            <a:pPr lvl="0" marL="269747" indent="-269747" defTabSz="344677">
              <a:spcBef>
                <a:spcPts val="2400"/>
              </a:spcBef>
              <a:defRPr sz="1800">
                <a:solidFill>
                  <a:srgbClr val="000000"/>
                </a:solidFill>
              </a:defRPr>
            </a:pPr>
            <a:r>
              <a:rPr sz="2241">
                <a:solidFill>
                  <a:srgbClr val="FFFFFF"/>
                </a:solidFill>
              </a:rPr>
              <a:t>Scientific literature in systematic reviews</a:t>
            </a:r>
            <a:endParaRPr sz="2241">
              <a:solidFill>
                <a:srgbClr val="FFFFFF"/>
              </a:solidFill>
            </a:endParaRPr>
          </a:p>
          <a:p>
            <a:pPr lvl="0" marL="269747" indent="-269747" defTabSz="344677">
              <a:spcBef>
                <a:spcPts val="2400"/>
              </a:spcBef>
              <a:defRPr sz="1800">
                <a:solidFill>
                  <a:srgbClr val="000000"/>
                </a:solidFill>
              </a:defRPr>
            </a:pPr>
            <a:r>
              <a:rPr sz="2241">
                <a:solidFill>
                  <a:srgbClr val="FFFFFF"/>
                </a:solidFill>
              </a:rPr>
              <a:t>Scientific literature in one or more journal articles</a:t>
            </a:r>
            <a:endParaRPr sz="2241">
              <a:solidFill>
                <a:srgbClr val="FFFFFF"/>
              </a:solidFill>
            </a:endParaRPr>
          </a:p>
          <a:p>
            <a:pPr lvl="0" marL="269747" indent="-269747" defTabSz="344677">
              <a:spcBef>
                <a:spcPts val="2400"/>
              </a:spcBef>
              <a:defRPr sz="1800">
                <a:solidFill>
                  <a:srgbClr val="000000"/>
                </a:solidFill>
              </a:defRPr>
            </a:pPr>
            <a:r>
              <a:rPr sz="2241">
                <a:solidFill>
                  <a:srgbClr val="FFFFFF"/>
                </a:solidFill>
              </a:rPr>
              <a:t>Public health surveillance data</a:t>
            </a:r>
            <a:endParaRPr sz="2241">
              <a:solidFill>
                <a:srgbClr val="FFFFFF"/>
              </a:solidFill>
            </a:endParaRPr>
          </a:p>
          <a:p>
            <a:pPr lvl="0" marL="269747" indent="-269747" defTabSz="344677">
              <a:spcBef>
                <a:spcPts val="2400"/>
              </a:spcBef>
              <a:defRPr sz="1800">
                <a:solidFill>
                  <a:srgbClr val="000000"/>
                </a:solidFill>
              </a:defRPr>
            </a:pPr>
            <a:r>
              <a:rPr sz="2241">
                <a:solidFill>
                  <a:srgbClr val="FFFFFF"/>
                </a:solidFill>
              </a:rPr>
              <a:t>Program evaluations</a:t>
            </a:r>
            <a:endParaRPr sz="2241">
              <a:solidFill>
                <a:srgbClr val="FFFFFF"/>
              </a:solidFill>
            </a:endParaRPr>
          </a:p>
          <a:p>
            <a:pPr lvl="0" marL="269747" indent="-269747" defTabSz="344677">
              <a:spcBef>
                <a:spcPts val="2400"/>
              </a:spcBef>
              <a:defRPr sz="1800">
                <a:solidFill>
                  <a:srgbClr val="000000"/>
                </a:solidFill>
              </a:defRPr>
            </a:pPr>
            <a:r>
              <a:rPr sz="2241">
                <a:solidFill>
                  <a:srgbClr val="FFFFFF"/>
                </a:solidFill>
              </a:rPr>
              <a:t>Qualitative data</a:t>
            </a:r>
            <a:endParaRPr sz="2241">
              <a:solidFill>
                <a:srgbClr val="FFFFFF"/>
              </a:solidFill>
            </a:endParaRPr>
          </a:p>
          <a:p>
            <a:pPr lvl="0" marL="269747" indent="-269747" defTabSz="344677">
              <a:spcBef>
                <a:spcPts val="2400"/>
              </a:spcBef>
              <a:defRPr sz="1800">
                <a:solidFill>
                  <a:srgbClr val="000000"/>
                </a:solidFill>
              </a:defRPr>
            </a:pPr>
            <a:r>
              <a:rPr sz="2241">
                <a:solidFill>
                  <a:srgbClr val="FFFFFF"/>
                </a:solidFill>
              </a:rPr>
              <a:t>Community members</a:t>
            </a:r>
            <a:endParaRPr sz="2241">
              <a:solidFill>
                <a:srgbClr val="FFFFFF"/>
              </a:solidFill>
            </a:endParaRPr>
          </a:p>
          <a:p>
            <a:pPr lvl="0" marL="269747" indent="-269747" defTabSz="344677">
              <a:spcBef>
                <a:spcPts val="2400"/>
              </a:spcBef>
              <a:defRPr sz="1800">
                <a:solidFill>
                  <a:srgbClr val="000000"/>
                </a:solidFill>
              </a:defRPr>
            </a:pPr>
            <a:r>
              <a:rPr sz="2241">
                <a:solidFill>
                  <a:srgbClr val="FFFFFF"/>
                </a:solidFill>
              </a:rPr>
              <a:t>Other stakeholders</a:t>
            </a:r>
            <a:endParaRPr sz="2241">
              <a:solidFill>
                <a:srgbClr val="FFFFFF"/>
              </a:solidFill>
            </a:endParaRPr>
          </a:p>
          <a:p>
            <a:pPr lvl="0" marL="269747" indent="-269747" defTabSz="344677">
              <a:spcBef>
                <a:spcPts val="2400"/>
              </a:spcBef>
              <a:defRPr sz="1800">
                <a:solidFill>
                  <a:srgbClr val="000000"/>
                </a:solidFill>
              </a:defRPr>
            </a:pPr>
            <a:r>
              <a:rPr sz="2241">
                <a:solidFill>
                  <a:srgbClr val="FFFFFF"/>
                </a:solidFill>
              </a:rPr>
              <a:t>Media/marketing data</a:t>
            </a:r>
            <a:endParaRPr sz="2241">
              <a:solidFill>
                <a:srgbClr val="FFFFFF"/>
              </a:solidFill>
            </a:endParaRPr>
          </a:p>
          <a:p>
            <a:pPr lvl="0" marL="269747" indent="-269747" defTabSz="344677">
              <a:spcBef>
                <a:spcPts val="2400"/>
              </a:spcBef>
              <a:defRPr sz="1800">
                <a:solidFill>
                  <a:srgbClr val="000000"/>
                </a:solidFill>
              </a:defRPr>
            </a:pPr>
            <a:r>
              <a:rPr sz="2241">
                <a:solidFill>
                  <a:srgbClr val="FFFFFF"/>
                </a:solidFill>
              </a:rPr>
              <a:t>Word of mouth</a:t>
            </a:r>
            <a:endParaRPr sz="2241">
              <a:solidFill>
                <a:srgbClr val="FFFFFF"/>
              </a:solidFill>
            </a:endParaRPr>
          </a:p>
          <a:p>
            <a:pPr lvl="0" marL="269747" indent="-269747" defTabSz="344677">
              <a:spcBef>
                <a:spcPts val="2400"/>
              </a:spcBef>
              <a:defRPr sz="1800">
                <a:solidFill>
                  <a:srgbClr val="000000"/>
                </a:solidFill>
              </a:defRPr>
            </a:pPr>
            <a:r>
              <a:rPr sz="2241">
                <a:solidFill>
                  <a:srgbClr val="FFFFFF"/>
                </a:solidFill>
              </a:rPr>
              <a:t>Personal experience</a:t>
            </a:r>
          </a:p>
        </p:txBody>
      </p:sp>
      <p:sp>
        <p:nvSpPr>
          <p:cNvPr id="44" name="Shape 44"/>
          <p:cNvSpPr/>
          <p:nvPr>
            <p:ph type="sldNum" sz="quarter" idx="2"/>
          </p:nvPr>
        </p:nvSpPr>
        <p:spPr>
          <a:xfrm>
            <a:off x="6375349" y="9245600"/>
            <a:ext cx="241402" cy="381000"/>
          </a:xfrm>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FFFFFF"/>
                </a:solidFill>
              </a:rPr>
            </a:fld>
          </a:p>
        </p:txBody>
      </p:sp>
      <p:sp>
        <p:nvSpPr>
          <p:cNvPr id="45" name="Shape 45"/>
          <p:cNvSpPr/>
          <p:nvPr/>
        </p:nvSpPr>
        <p:spPr>
          <a:xfrm flipV="1">
            <a:off x="4680842" y="2802284"/>
            <a:ext cx="1" cy="5863532"/>
          </a:xfrm>
          <a:prstGeom prst="line">
            <a:avLst/>
          </a:prstGeom>
          <a:ln w="25400">
            <a:solidFill>
              <a:srgbClr val="FFFFFF"/>
            </a:solidFill>
            <a:miter lim="400000"/>
            <a:tailEnd type="triangle"/>
          </a:ln>
        </p:spPr>
        <p:txBody>
          <a:bodyPr lIns="50800" tIns="50800" rIns="50800" bIns="50800" anchor="ctr"/>
          <a:lstStyle/>
          <a:p>
            <a:pPr lvl="0">
              <a:defRPr sz="2400">
                <a:effectLst>
                  <a:outerShdw sx="100000" sy="100000" kx="0" ky="0" algn="b" rotWithShape="0" blurRad="25400" dist="23998" dir="2700000">
                    <a:srgbClr val="000000">
                      <a:alpha val="31034"/>
                    </a:srgbClr>
                  </a:outerShdw>
                </a:effectLst>
              </a:defRPr>
            </a:pPr>
          </a:p>
        </p:txBody>
      </p:sp>
      <p:sp>
        <p:nvSpPr>
          <p:cNvPr id="46" name="Shape 46"/>
          <p:cNvSpPr/>
          <p:nvPr/>
        </p:nvSpPr>
        <p:spPr>
          <a:xfrm>
            <a:off x="1818977" y="2590800"/>
            <a:ext cx="2564458"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lgn="l">
              <a:spcBef>
                <a:spcPts val="4200"/>
              </a:spcBef>
              <a:defRPr sz="1800">
                <a:solidFill>
                  <a:srgbClr val="000000"/>
                </a:solidFill>
              </a:defRPr>
            </a:pPr>
            <a:r>
              <a:rPr sz="3800">
                <a:solidFill>
                  <a:srgbClr val="FFFFFF"/>
                </a:solidFill>
              </a:rPr>
              <a:t>Objective</a:t>
            </a:r>
            <a:endParaRPr sz="3800">
              <a:solidFill>
                <a:srgbClr val="FFFFFF"/>
              </a:solidFill>
            </a:endParaRPr>
          </a:p>
          <a:p>
            <a:pPr lvl="0" algn="l">
              <a:spcBef>
                <a:spcPts val="4200"/>
              </a:spcBef>
              <a:defRPr sz="1800">
                <a:solidFill>
                  <a:srgbClr val="000000"/>
                </a:solidFill>
              </a:defRPr>
            </a:pPr>
            <a:endParaRPr sz="3800">
              <a:solidFill>
                <a:srgbClr val="FFFFFF"/>
              </a:solidFill>
            </a:endParaRPr>
          </a:p>
          <a:p>
            <a:pPr lvl="0" algn="l">
              <a:spcBef>
                <a:spcPts val="4200"/>
              </a:spcBef>
              <a:defRPr sz="1800">
                <a:solidFill>
                  <a:srgbClr val="000000"/>
                </a:solidFill>
              </a:defRPr>
            </a:pPr>
            <a:endParaRPr sz="3800">
              <a:solidFill>
                <a:srgbClr val="FFFFFF"/>
              </a:solidFill>
            </a:endParaRPr>
          </a:p>
          <a:p>
            <a:pPr lvl="0" algn="l">
              <a:spcBef>
                <a:spcPts val="4200"/>
              </a:spcBef>
              <a:defRPr sz="1800">
                <a:solidFill>
                  <a:srgbClr val="000000"/>
                </a:solidFill>
              </a:defRPr>
            </a:pPr>
            <a:endParaRPr sz="3800">
              <a:solidFill>
                <a:srgbClr val="FFFFFF"/>
              </a:solidFill>
            </a:endParaRPr>
          </a:p>
          <a:p>
            <a:pPr lvl="0" algn="l">
              <a:spcBef>
                <a:spcPts val="4200"/>
              </a:spcBef>
              <a:defRPr sz="1800">
                <a:solidFill>
                  <a:srgbClr val="000000"/>
                </a:solidFill>
              </a:defRPr>
            </a:pPr>
            <a:r>
              <a:rPr sz="3800">
                <a:solidFill>
                  <a:srgbClr val="FFFFFF"/>
                </a:solidFill>
              </a:rPr>
              <a:t>Subjective</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lvl="0" defTabSz="362204">
              <a:defRPr sz="1800">
                <a:solidFill>
                  <a:srgbClr val="000000"/>
                </a:solidFill>
              </a:defRPr>
            </a:pPr>
            <a:r>
              <a:rPr sz="4960">
                <a:solidFill>
                  <a:srgbClr val="FFFFFF"/>
                </a:solidFill>
              </a:rPr>
              <a:t>Types of scientific evidence for practice</a:t>
            </a:r>
            <a:br>
              <a:rPr sz="4960">
                <a:solidFill>
                  <a:srgbClr val="FFFFFF"/>
                </a:solidFill>
              </a:rPr>
            </a:br>
            <a:r>
              <a:rPr sz="1550">
                <a:solidFill>
                  <a:srgbClr val="FFFFFF"/>
                </a:solidFill>
                <a:latin typeface="Helvetica"/>
                <a:ea typeface="Helvetica"/>
                <a:cs typeface="Helvetica"/>
                <a:sym typeface="Helvetica"/>
              </a:rPr>
              <a:t>Ross C. Brownson, E.A.B., Terry L. Leet, Kathleen N. Gillespie, William R. True, Evidence-Based Public Health. 2nd ed. 2010: Oxford University Press, USA. </a:t>
            </a:r>
          </a:p>
        </p:txBody>
      </p:sp>
      <p:sp>
        <p:nvSpPr>
          <p:cNvPr id="49" name="Shape 49"/>
          <p:cNvSpPr/>
          <p:nvPr>
            <p:ph type="body" idx="1"/>
          </p:nvPr>
        </p:nvSpPr>
        <p:spPr>
          <a:xfrm>
            <a:off x="952500" y="2597150"/>
            <a:ext cx="11099800" cy="6286500"/>
          </a:xfrm>
          <a:prstGeom prst="rect">
            <a:avLst/>
          </a:prstGeom>
        </p:spPr>
        <p:txBody>
          <a:bodyPr/>
          <a:lstStyle/>
          <a:p>
            <a:pPr lvl="0" marL="379475" indent="-379475" defTabSz="484886">
              <a:spcBef>
                <a:spcPts val="3400"/>
              </a:spcBef>
              <a:defRPr sz="1800">
                <a:solidFill>
                  <a:srgbClr val="000000"/>
                </a:solidFill>
              </a:defRPr>
            </a:pPr>
            <a:r>
              <a:rPr sz="3154">
                <a:solidFill>
                  <a:srgbClr val="FFFFFF"/>
                </a:solidFill>
              </a:rPr>
              <a:t>Type 1 evidence defines the causes of diseases and the magnitude, severity, and preventability of risk factors and diseases. It suggests that “Something should be done” about a particular disease or risk factor.</a:t>
            </a:r>
            <a:endParaRPr sz="3154">
              <a:solidFill>
                <a:srgbClr val="FFFFFF"/>
              </a:solidFill>
            </a:endParaRPr>
          </a:p>
          <a:p>
            <a:pPr lvl="0" marL="379475" indent="-379475" defTabSz="484886">
              <a:spcBef>
                <a:spcPts val="3400"/>
              </a:spcBef>
              <a:defRPr sz="1800">
                <a:solidFill>
                  <a:srgbClr val="000000"/>
                </a:solidFill>
              </a:defRPr>
            </a:pPr>
            <a:r>
              <a:rPr sz="3154">
                <a:solidFill>
                  <a:srgbClr val="FFFFFF"/>
                </a:solidFill>
              </a:rPr>
              <a:t>Type 2 evidence describes the relative impact of specific interventions that do or do not improve health, adding, “Specifically, this should be done.”</a:t>
            </a:r>
            <a:endParaRPr sz="3154">
              <a:solidFill>
                <a:srgbClr val="FFFFFF"/>
              </a:solidFill>
            </a:endParaRPr>
          </a:p>
          <a:p>
            <a:pPr lvl="0" marL="379475" indent="-379475" defTabSz="484886">
              <a:spcBef>
                <a:spcPts val="3400"/>
              </a:spcBef>
              <a:defRPr sz="1800">
                <a:solidFill>
                  <a:srgbClr val="000000"/>
                </a:solidFill>
              </a:defRPr>
            </a:pPr>
            <a:r>
              <a:rPr sz="3154">
                <a:solidFill>
                  <a:srgbClr val="FFFFFF"/>
                </a:solidFill>
              </a:rPr>
              <a:t>Type 3 evidence shows how and under what contextual conditions interventions were implemented and how they were received, thus informing “how something should be done“.</a:t>
            </a:r>
          </a:p>
        </p:txBody>
      </p:sp>
      <p:sp>
        <p:nvSpPr>
          <p:cNvPr id="50" name="Shape 50"/>
          <p:cNvSpPr/>
          <p:nvPr>
            <p:ph type="sldNum" sz="quarter" idx="2"/>
          </p:nvPr>
        </p:nvSpPr>
        <p:spPr>
          <a:xfrm>
            <a:off x="6375349" y="9245600"/>
            <a:ext cx="241402" cy="381000"/>
          </a:xfrm>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FFFFFF"/>
                </a:solidFill>
              </a:rPr>
            </a:fld>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 name="Shape 52"/>
          <p:cNvSpPr/>
          <p:nvPr>
            <p:ph type="title"/>
          </p:nvPr>
        </p:nvSpPr>
        <p:spPr>
          <a:prstGeom prst="rect">
            <a:avLst/>
          </a:prstGeom>
        </p:spPr>
        <p:txBody>
          <a:bodyPr/>
          <a:lstStyle>
            <a:lvl1pPr defTabSz="531622">
              <a:defRPr sz="7280"/>
            </a:lvl1pPr>
          </a:lstStyle>
          <a:p>
            <a:pPr lvl="0">
              <a:defRPr sz="1800">
                <a:solidFill>
                  <a:srgbClr val="000000"/>
                </a:solidFill>
              </a:defRPr>
            </a:pPr>
            <a:r>
              <a:rPr sz="7280">
                <a:solidFill>
                  <a:srgbClr val="FFFFFF"/>
                </a:solidFill>
              </a:rPr>
              <a:t>Randomised Clinical Trials</a:t>
            </a:r>
          </a:p>
        </p:txBody>
      </p:sp>
      <p:sp>
        <p:nvSpPr>
          <p:cNvPr id="53" name="Shape 53"/>
          <p:cNvSpPr/>
          <p:nvPr>
            <p:ph type="body" idx="1"/>
          </p:nvPr>
        </p:nvSpPr>
        <p:spPr>
          <a:xfrm>
            <a:off x="952500" y="2335803"/>
            <a:ext cx="11099801" cy="3992577"/>
          </a:xfrm>
          <a:prstGeom prst="rect">
            <a:avLst/>
          </a:prstGeom>
        </p:spPr>
        <p:txBody>
          <a:bodyPr/>
          <a:lstStyle>
            <a:lvl1pPr marL="0" indent="0">
              <a:buSzTx/>
              <a:buNone/>
            </a:lvl1pPr>
          </a:lstStyle>
          <a:p>
            <a:pPr lvl="0">
              <a:defRPr sz="1800">
                <a:solidFill>
                  <a:srgbClr val="000000"/>
                </a:solidFill>
              </a:defRPr>
            </a:pPr>
            <a:r>
              <a:rPr sz="3800">
                <a:solidFill>
                  <a:srgbClr val="FFFFFF"/>
                </a:solidFill>
              </a:rPr>
              <a:t>as the source of the most valuable information comprises serious limits in gaining evidence on results of managerial interventions</a:t>
            </a:r>
          </a:p>
        </p:txBody>
      </p:sp>
      <p:sp>
        <p:nvSpPr>
          <p:cNvPr id="54" name="Shape 54"/>
          <p:cNvSpPr/>
          <p:nvPr>
            <p:ph type="sldNum" sz="quarter" idx="2"/>
          </p:nvPr>
        </p:nvSpPr>
        <p:spPr>
          <a:xfrm>
            <a:off x="6375349" y="9245600"/>
            <a:ext cx="241402" cy="381000"/>
          </a:xfrm>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FFFFFF"/>
                </a:solidFill>
              </a:rPr>
            </a:fld>
          </a:p>
        </p:txBody>
      </p:sp>
      <p:pic>
        <p:nvPicPr>
          <p:cNvPr id="55" name="pasted-image.pdf"/>
          <p:cNvPicPr/>
          <p:nvPr/>
        </p:nvPicPr>
        <p:blipFill>
          <a:blip r:embed="rId2">
            <a:extLst/>
          </a:blip>
          <a:stretch>
            <a:fillRect/>
          </a:stretch>
        </p:blipFill>
        <p:spPr>
          <a:xfrm>
            <a:off x="770876" y="6574212"/>
            <a:ext cx="1473201" cy="1435101"/>
          </a:xfrm>
          <a:prstGeom prst="rect">
            <a:avLst/>
          </a:prstGeom>
          <a:ln w="12700">
            <a:miter lim="400000"/>
          </a:ln>
        </p:spPr>
      </p:pic>
      <p:sp>
        <p:nvSpPr>
          <p:cNvPr id="56" name="Shape 56"/>
          <p:cNvSpPr/>
          <p:nvPr/>
        </p:nvSpPr>
        <p:spPr>
          <a:xfrm>
            <a:off x="2927518" y="5942750"/>
            <a:ext cx="7870339" cy="293802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lgn="l" defTabSz="566674">
              <a:spcBef>
                <a:spcPts val="4000"/>
              </a:spcBef>
              <a:defRPr sz="1800">
                <a:solidFill>
                  <a:srgbClr val="000000"/>
                </a:solidFill>
              </a:defRPr>
            </a:pPr>
            <a:r>
              <a:rPr i="1" sz="3686">
                <a:solidFill>
                  <a:srgbClr val="FFFFFF"/>
                </a:solidFill>
              </a:rPr>
              <a:t>Parachute use to prevent death and major trauma related to gravitational challenge: systematic review of randomized controlled trials</a:t>
            </a:r>
            <a:r>
              <a:rPr sz="3686">
                <a:solidFill>
                  <a:srgbClr val="FFFFFF"/>
                </a:solidFill>
              </a:rPr>
              <a:t> (Gordon C Smith, Jill P Pell, 2005)</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 name="Shape 58"/>
          <p:cNvSpPr/>
          <p:nvPr>
            <p:ph type="title"/>
          </p:nvPr>
        </p:nvSpPr>
        <p:spPr>
          <a:prstGeom prst="rect">
            <a:avLst/>
          </a:prstGeom>
        </p:spPr>
        <p:txBody>
          <a:bodyPr/>
          <a:lstStyle>
            <a:lvl1pPr defTabSz="484886">
              <a:defRPr sz="6640"/>
            </a:lvl1pPr>
          </a:lstStyle>
          <a:p>
            <a:pPr lvl="0">
              <a:defRPr sz="1800">
                <a:solidFill>
                  <a:srgbClr val="000000"/>
                </a:solidFill>
              </a:defRPr>
            </a:pPr>
            <a:r>
              <a:rPr sz="6640">
                <a:solidFill>
                  <a:srgbClr val="FFFFFF"/>
                </a:solidFill>
              </a:rPr>
              <a:t>Comparative effectiveness research</a:t>
            </a:r>
          </a:p>
        </p:txBody>
      </p:sp>
      <p:sp>
        <p:nvSpPr>
          <p:cNvPr id="59" name="Shape 59"/>
          <p:cNvSpPr/>
          <p:nvPr>
            <p:ph type="body" idx="1"/>
          </p:nvPr>
        </p:nvSpPr>
        <p:spPr>
          <a:prstGeom prst="rect">
            <a:avLst/>
          </a:prstGeom>
        </p:spPr>
        <p:txBody>
          <a:bodyPr/>
          <a:lstStyle/>
          <a:p>
            <a:pPr lvl="0" marL="443484" indent="-443484" defTabSz="566674">
              <a:spcBef>
                <a:spcPts val="4000"/>
              </a:spcBef>
              <a:defRPr sz="1800">
                <a:solidFill>
                  <a:srgbClr val="000000"/>
                </a:solidFill>
              </a:defRPr>
            </a:pPr>
            <a:r>
              <a:rPr sz="3686">
                <a:solidFill>
                  <a:srgbClr val="FFFFFF"/>
                </a:solidFill>
              </a:rPr>
              <a:t>Comparative effectiveness research is a strategy that focuses on the practical comparison of two or more health interventions to discern what works best for which patients and populations. </a:t>
            </a:r>
            <a:endParaRPr sz="3686">
              <a:solidFill>
                <a:srgbClr val="FFFFFF"/>
              </a:solidFill>
            </a:endParaRPr>
          </a:p>
          <a:p>
            <a:pPr lvl="0" marL="443484" indent="-443484" defTabSz="566674">
              <a:spcBef>
                <a:spcPts val="4000"/>
              </a:spcBef>
              <a:defRPr sz="1800">
                <a:solidFill>
                  <a:srgbClr val="000000"/>
                </a:solidFill>
              </a:defRPr>
            </a:pPr>
            <a:r>
              <a:rPr sz="3686">
                <a:solidFill>
                  <a:srgbClr val="FFFFFF"/>
                </a:solidFill>
              </a:rPr>
              <a:t>Because there is so much uncertainty about the effects of health care, the number of possible studies vastly exceeds the reach of available resources.</a:t>
            </a:r>
            <a:endParaRPr sz="3686">
              <a:solidFill>
                <a:srgbClr val="FFFFFF"/>
              </a:solidFill>
            </a:endParaRPr>
          </a:p>
          <a:p>
            <a:pPr lvl="0" marL="0" indent="0" defTabSz="566674">
              <a:spcBef>
                <a:spcPts val="4000"/>
              </a:spcBef>
              <a:buSzTx/>
              <a:buNone/>
              <a:defRPr sz="1800">
                <a:solidFill>
                  <a:srgbClr val="000000"/>
                </a:solidFill>
              </a:defRPr>
            </a:pPr>
            <a:r>
              <a:rPr sz="1940">
                <a:solidFill>
                  <a:srgbClr val="FFFFFF"/>
                </a:solidFill>
              </a:rPr>
              <a:t>IOM, et al., eds. Initial National Priorities for Comparative Effectiveness Research. 2009, The National Academies Press.: Washington, DC. 252.</a:t>
            </a:r>
          </a:p>
        </p:txBody>
      </p:sp>
      <p:sp>
        <p:nvSpPr>
          <p:cNvPr id="60" name="Shape 60"/>
          <p:cNvSpPr/>
          <p:nvPr>
            <p:ph type="sldNum" sz="quarter" idx="2"/>
          </p:nvPr>
        </p:nvSpPr>
        <p:spPr>
          <a:xfrm>
            <a:off x="6375349" y="9245600"/>
            <a:ext cx="241402" cy="381000"/>
          </a:xfrm>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FFFFFF"/>
                </a:solidFill>
              </a:rPr>
            </a:fld>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 name="Shape 62"/>
          <p:cNvSpPr/>
          <p:nvPr>
            <p:ph type="title"/>
          </p:nvPr>
        </p:nvSpPr>
        <p:spPr>
          <a:prstGeom prst="rect">
            <a:avLst/>
          </a:prstGeom>
        </p:spPr>
        <p:txBody>
          <a:bodyPr/>
          <a:lstStyle>
            <a:lvl1pPr defTabSz="484886">
              <a:defRPr sz="6640"/>
            </a:lvl1pPr>
          </a:lstStyle>
          <a:p>
            <a:pPr lvl="0">
              <a:defRPr sz="1800">
                <a:solidFill>
                  <a:srgbClr val="000000"/>
                </a:solidFill>
              </a:defRPr>
            </a:pPr>
            <a:r>
              <a:rPr sz="6640">
                <a:solidFill>
                  <a:srgbClr val="FFFFFF"/>
                </a:solidFill>
              </a:rPr>
              <a:t>Comparative effectiveness research (CER)</a:t>
            </a:r>
          </a:p>
        </p:txBody>
      </p:sp>
      <p:sp>
        <p:nvSpPr>
          <p:cNvPr id="63" name="Shape 63"/>
          <p:cNvSpPr/>
          <p:nvPr>
            <p:ph type="body" idx="1"/>
          </p:nvPr>
        </p:nvSpPr>
        <p:spPr>
          <a:prstGeom prst="rect">
            <a:avLst/>
          </a:prstGeom>
        </p:spPr>
        <p:txBody>
          <a:bodyPr/>
          <a:lstStyle/>
          <a:p>
            <a:pPr lvl="0">
              <a:defRPr sz="1800">
                <a:solidFill>
                  <a:srgbClr val="000000"/>
                </a:solidFill>
              </a:defRPr>
            </a:pPr>
            <a:r>
              <a:rPr sz="3800">
                <a:solidFill>
                  <a:srgbClr val="FFFFFF"/>
                </a:solidFill>
              </a:rPr>
              <a:t>Definition: Generation and synthesis of evidence that compares the benefits and harms of alternative methods to prevent, diagnose, treat, and monitor a clinical condition or to improve the delivery of care. </a:t>
            </a:r>
            <a:endParaRPr sz="3800">
              <a:solidFill>
                <a:srgbClr val="FFFFFF"/>
              </a:solidFill>
            </a:endParaRPr>
          </a:p>
          <a:p>
            <a:pPr lvl="0">
              <a:defRPr sz="1800">
                <a:solidFill>
                  <a:srgbClr val="000000"/>
                </a:solidFill>
              </a:defRPr>
            </a:pPr>
            <a:r>
              <a:rPr sz="3800">
                <a:solidFill>
                  <a:srgbClr val="FFFFFF"/>
                </a:solidFill>
              </a:rPr>
              <a:t>Purpose: To assist consumers, clinicians, purchasers, and policy makers to make informed decisions that will improve health care at both the individual and population levels.</a:t>
            </a:r>
          </a:p>
        </p:txBody>
      </p:sp>
      <p:sp>
        <p:nvSpPr>
          <p:cNvPr id="64" name="Shape 64"/>
          <p:cNvSpPr/>
          <p:nvPr>
            <p:ph type="sldNum" sz="quarter" idx="2"/>
          </p:nvPr>
        </p:nvSpPr>
        <p:spPr>
          <a:xfrm>
            <a:off x="6375349" y="9245600"/>
            <a:ext cx="241402" cy="381000"/>
          </a:xfrm>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FFFFFF"/>
                </a:solidFill>
              </a:rPr>
            </a:fld>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 name="Shape 66"/>
          <p:cNvSpPr/>
          <p:nvPr>
            <p:ph type="title"/>
          </p:nvPr>
        </p:nvSpPr>
        <p:spPr>
          <a:prstGeom prst="rect">
            <a:avLst/>
          </a:prstGeom>
        </p:spPr>
        <p:txBody>
          <a:bodyPr/>
          <a:lstStyle/>
          <a:p>
            <a:pPr lvl="0">
              <a:defRPr sz="1800">
                <a:solidFill>
                  <a:srgbClr val="000000"/>
                </a:solidFill>
              </a:defRPr>
            </a:pPr>
            <a:r>
              <a:rPr sz="8000">
                <a:solidFill>
                  <a:srgbClr val="FFFFFF"/>
                </a:solidFill>
              </a:rPr>
              <a:t> Optimizing Evidence</a:t>
            </a:r>
          </a:p>
        </p:txBody>
      </p:sp>
      <p:sp>
        <p:nvSpPr>
          <p:cNvPr id="67" name="Shape 67"/>
          <p:cNvSpPr/>
          <p:nvPr>
            <p:ph type="body" idx="1"/>
          </p:nvPr>
        </p:nvSpPr>
        <p:spPr>
          <a:prstGeom prst="rect">
            <a:avLst/>
          </a:prstGeom>
        </p:spPr>
        <p:txBody>
          <a:bodyPr/>
          <a:lstStyle/>
          <a:p>
            <a:pPr lvl="0" marL="375385" indent="-375385" defTabSz="303783">
              <a:spcBef>
                <a:spcPts val="2100"/>
              </a:spcBef>
              <a:defRPr sz="1800">
                <a:solidFill>
                  <a:srgbClr val="000000"/>
                </a:solidFill>
              </a:defRPr>
            </a:pPr>
            <a:r>
              <a:rPr sz="3120">
                <a:solidFill>
                  <a:srgbClr val="FFFFFF"/>
                </a:solidFill>
              </a:rPr>
              <a:t>Many studies of the effects of medical interventions on health address efficacy rather than effectiveness.</a:t>
            </a:r>
            <a:r>
              <a:rPr sz="1975">
                <a:solidFill>
                  <a:srgbClr val="FFFFFF"/>
                </a:solidFill>
              </a:rPr>
              <a:t> </a:t>
            </a:r>
            <a:endParaRPr sz="1975">
              <a:solidFill>
                <a:srgbClr val="FFFFFF"/>
              </a:solidFill>
            </a:endParaRPr>
          </a:p>
          <a:p>
            <a:pPr lvl="1" marL="475487" indent="-237743" defTabSz="303783">
              <a:spcBef>
                <a:spcPts val="2100"/>
              </a:spcBef>
              <a:defRPr sz="1800">
                <a:solidFill>
                  <a:srgbClr val="000000"/>
                </a:solidFill>
              </a:defRPr>
            </a:pPr>
            <a:r>
              <a:rPr b="1" sz="1975">
                <a:solidFill>
                  <a:srgbClr val="FFF406"/>
                </a:solidFill>
              </a:rPr>
              <a:t>Efficacy</a:t>
            </a:r>
            <a:r>
              <a:rPr sz="1975">
                <a:solidFill>
                  <a:srgbClr val="FFFFFF"/>
                </a:solidFill>
              </a:rPr>
              <a:t> reflects the degree to which an intervention produces the expected result under carefully controlled conditions chosen to maximize the likelihood of observing an effect if it exists. Many randomized controlled trials—generally considered to be the gold standard—are efficacy studies, particularly those conducted to win regulatory approval. The study population and setting of efficacy studies may differ in important ways from those settings in which the interventions are likely to be used. </a:t>
            </a:r>
            <a:endParaRPr sz="1975">
              <a:solidFill>
                <a:srgbClr val="FFFFFF"/>
              </a:solidFill>
            </a:endParaRPr>
          </a:p>
          <a:p>
            <a:pPr lvl="1" marL="475487" indent="-237743" defTabSz="303783">
              <a:spcBef>
                <a:spcPts val="2100"/>
              </a:spcBef>
              <a:defRPr sz="1800">
                <a:solidFill>
                  <a:srgbClr val="000000"/>
                </a:solidFill>
              </a:defRPr>
            </a:pPr>
            <a:r>
              <a:rPr b="1" sz="1975">
                <a:solidFill>
                  <a:srgbClr val="FFED00"/>
                </a:solidFill>
              </a:rPr>
              <a:t>Effectiveness</a:t>
            </a:r>
            <a:r>
              <a:rPr sz="1975">
                <a:solidFill>
                  <a:srgbClr val="FFFFFF"/>
                </a:solidFill>
              </a:rPr>
              <a:t> research intends to measure the benefits and harms of an intervention in ordinary settings and broader populations, and therefore can often be more relevant to policy evaluation and the health care decisions of providers and patients. </a:t>
            </a:r>
            <a:endParaRPr sz="1975">
              <a:solidFill>
                <a:srgbClr val="FFFFFF"/>
              </a:solidFill>
            </a:endParaRPr>
          </a:p>
          <a:p>
            <a:pPr lvl="1" marL="475487" indent="-237743" defTabSz="303783">
              <a:spcBef>
                <a:spcPts val="2100"/>
              </a:spcBef>
              <a:defRPr sz="1800">
                <a:solidFill>
                  <a:srgbClr val="000000"/>
                </a:solidFill>
              </a:defRPr>
            </a:pPr>
            <a:r>
              <a:rPr sz="1975">
                <a:solidFill>
                  <a:srgbClr val="FFFFFF"/>
                </a:solidFill>
              </a:rPr>
              <a:t>Care needs to be taken in effectiveness research such as observational, database, registry, and other studies to recognize that without randomization, unidentified bias and confounders may weaken the level of evidence, and that efficacy studies may be strengthened by broadening eligibility of populations or settings for trials and other attempts to increase generalizability.</a:t>
            </a:r>
          </a:p>
        </p:txBody>
      </p:sp>
      <p:sp>
        <p:nvSpPr>
          <p:cNvPr id="68" name="Shape 68"/>
          <p:cNvSpPr/>
          <p:nvPr>
            <p:ph type="sldNum" sz="quarter" idx="2"/>
          </p:nvPr>
        </p:nvSpPr>
        <p:spPr>
          <a:xfrm>
            <a:off x="6375349" y="9245600"/>
            <a:ext cx="241402" cy="381000"/>
          </a:xfrm>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FFFFFF"/>
                </a:solidFill>
              </a:rPr>
            </a:fld>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 name="Shape 70"/>
          <p:cNvSpPr/>
          <p:nvPr>
            <p:ph type="title"/>
          </p:nvPr>
        </p:nvSpPr>
        <p:spPr>
          <a:prstGeom prst="rect">
            <a:avLst/>
          </a:prstGeom>
        </p:spPr>
        <p:txBody>
          <a:bodyPr/>
          <a:lstStyle>
            <a:lvl1pPr defTabSz="432308">
              <a:defRPr sz="5920"/>
            </a:lvl1pPr>
          </a:lstStyle>
          <a:p>
            <a:pPr lvl="0">
              <a:defRPr sz="1800">
                <a:solidFill>
                  <a:srgbClr val="000000"/>
                </a:solidFill>
              </a:defRPr>
            </a:pPr>
            <a:r>
              <a:rPr sz="5920">
                <a:solidFill>
                  <a:srgbClr val="FFFFFF"/>
                </a:solidFill>
              </a:rPr>
              <a:t> Study Two or More Interventions in Direct Comparison</a:t>
            </a:r>
          </a:p>
        </p:txBody>
      </p:sp>
      <p:sp>
        <p:nvSpPr>
          <p:cNvPr id="71" name="Shape 71"/>
          <p:cNvSpPr/>
          <p:nvPr>
            <p:ph type="body" idx="1"/>
          </p:nvPr>
        </p:nvSpPr>
        <p:spPr>
          <a:prstGeom prst="rect">
            <a:avLst/>
          </a:prstGeom>
        </p:spPr>
        <p:txBody>
          <a:bodyPr/>
          <a:lstStyle/>
          <a:p>
            <a:pPr lvl="0" marL="333756" indent="-333756" defTabSz="426466">
              <a:spcBef>
                <a:spcPts val="3000"/>
              </a:spcBef>
              <a:defRPr sz="1800">
                <a:solidFill>
                  <a:srgbClr val="000000"/>
                </a:solidFill>
              </a:defRPr>
            </a:pPr>
            <a:r>
              <a:rPr sz="2774">
                <a:solidFill>
                  <a:srgbClr val="FFFFFF"/>
                </a:solidFill>
              </a:rPr>
              <a:t>Randomized, placebo-controlled studies demonstrating safety and efficacy for the purpose of gaining approval frequently serve as the basis for informing clinical decisions.</a:t>
            </a:r>
            <a:endParaRPr sz="2774">
              <a:solidFill>
                <a:srgbClr val="FFFFFF"/>
              </a:solidFill>
            </a:endParaRPr>
          </a:p>
          <a:p>
            <a:pPr lvl="0" marL="333756" indent="-333756" defTabSz="426466">
              <a:spcBef>
                <a:spcPts val="3000"/>
              </a:spcBef>
              <a:defRPr sz="1800">
                <a:solidFill>
                  <a:srgbClr val="000000"/>
                </a:solidFill>
              </a:defRPr>
            </a:pPr>
            <a:r>
              <a:rPr sz="2774">
                <a:solidFill>
                  <a:srgbClr val="FFFFFF"/>
                </a:solidFill>
              </a:rPr>
              <a:t>Beyond specific medical interventions and technologies, there is a need for evidence evaluating the clinical and resource effects of innovations in health care delivery models, including new benefit designs, cost sharing techniques, integrated organizational models, public health and population-level strategies, and interventions to improve the quality of care.</a:t>
            </a:r>
            <a:endParaRPr sz="2774">
              <a:solidFill>
                <a:srgbClr val="FFFFFF"/>
              </a:solidFill>
            </a:endParaRPr>
          </a:p>
          <a:p>
            <a:pPr lvl="0" marL="333756" indent="-333756" defTabSz="426466">
              <a:spcBef>
                <a:spcPts val="3000"/>
              </a:spcBef>
              <a:defRPr sz="1800">
                <a:solidFill>
                  <a:srgbClr val="000000"/>
                </a:solidFill>
              </a:defRPr>
            </a:pPr>
            <a:r>
              <a:rPr sz="2774">
                <a:solidFill>
                  <a:srgbClr val="FFFFFF"/>
                </a:solidFill>
              </a:rPr>
              <a:t>Because these interventions are often implemented at provider or regional levels, the methods required to evaluate them—such as cluster randomized trials—may differ from those used to evaluate patient-level interventions.</a:t>
            </a:r>
          </a:p>
        </p:txBody>
      </p:sp>
      <p:sp>
        <p:nvSpPr>
          <p:cNvPr id="72" name="Shape 72"/>
          <p:cNvSpPr/>
          <p:nvPr>
            <p:ph type="sldNum" sz="quarter" idx="2"/>
          </p:nvPr>
        </p:nvSpPr>
        <p:spPr>
          <a:xfrm>
            <a:off x="6375349" y="9245600"/>
            <a:ext cx="241402" cy="381000"/>
          </a:xfrm>
          <a:prstGeom prst="rect">
            <a:avLst/>
          </a:prstGeom>
          <a:extLst>
            <a:ext uri="{C572A759-6A51-4108-AA02-DFA0A04FC94B}">
              <ma14:wrappingTextBoxFlag xmlns:ma14="http://schemas.microsoft.com/office/mac/drawingml/2011/main" val="1"/>
            </a:ext>
          </a:extLst>
        </p:spPr>
        <p:txBody>
          <a:bodyPr/>
          <a:lstStyle/>
          <a:p>
            <a:pPr lvl="0">
              <a:defRPr>
                <a:solidFill>
                  <a:srgbClr val="000000"/>
                </a:solidFill>
              </a:defRPr>
            </a:pPr>
            <a:fld id="{86CB4B4D-7CA3-9044-876B-883B54F8677D}" type="slidenum">
              <a:rPr>
                <a:solidFill>
                  <a:srgbClr val="FFFFFF"/>
                </a:solidFill>
              </a:rPr>
            </a:fld>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sx="100000" sy="100000" kx="0" ky="0" algn="b" rotWithShape="0" blurRad="76200" dist="0" dir="18900000">
            <a:srgbClr val="000000">
              <a:alpha val="8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sx="100000" sy="100000" kx="0" ky="0" algn="b" rotWithShape="0" blurRad="76200" dist="0" dir="18900000">
            <a:srgbClr val="000000">
              <a:alpha val="8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