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41"/>
  </p:notesMasterIdLst>
  <p:handoutMasterIdLst>
    <p:handoutMasterId r:id="rId42"/>
  </p:handoutMasterIdLst>
  <p:sldIdLst>
    <p:sldId id="346" r:id="rId2"/>
    <p:sldId id="378" r:id="rId3"/>
    <p:sldId id="379"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80" r:id="rId20"/>
    <p:sldId id="381" r:id="rId21"/>
    <p:sldId id="382" r:id="rId22"/>
    <p:sldId id="383" r:id="rId23"/>
    <p:sldId id="384" r:id="rId24"/>
    <p:sldId id="385" r:id="rId25"/>
    <p:sldId id="386" r:id="rId26"/>
    <p:sldId id="387"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Rusnak" initials="M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C2D6"/>
    <a:srgbClr val="3399FF"/>
    <a:srgbClr val="DF2DB9"/>
    <a:srgbClr val="432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04" autoAdjust="0"/>
    <p:restoredTop sz="92910"/>
  </p:normalViewPr>
  <p:slideViewPr>
    <p:cSldViewPr>
      <p:cViewPr>
        <p:scale>
          <a:sx n="101" d="100"/>
          <a:sy n="101" d="100"/>
        </p:scale>
        <p:origin x="864" y="3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CCC5-0E64-E547-A71B-9B4927D77D21}" type="datetimeFigureOut">
              <a:rPr lang="en-GB" smtClean="0"/>
              <a:t>29/02/2016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E8BAD-B356-214F-96EE-C99E80424935}" type="slidenum">
              <a:rPr lang="en-GB" smtClean="0"/>
              <a:t>‹#›</a:t>
            </a:fld>
            <a:endParaRPr lang="en-GB"/>
          </a:p>
        </p:txBody>
      </p:sp>
    </p:spTree>
    <p:extLst>
      <p:ext uri="{BB962C8B-B14F-4D97-AF65-F5344CB8AC3E}">
        <p14:creationId xmlns:p14="http://schemas.microsoft.com/office/powerpoint/2010/main" val="1333122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defRPr>
            </a:lvl1pPr>
          </a:lstStyle>
          <a:p>
            <a:pPr>
              <a:defRPr/>
            </a:pPr>
            <a:fld id="{DBA45519-D1E2-A242-B0B0-83BDC6BDD110}" type="datetimeFigureOut">
              <a:rPr lang="bg-BG"/>
              <a:pPr>
                <a:defRPr/>
              </a:pPr>
              <a:t>29.02.16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665B2C-B872-294F-97E3-71757C878152}" type="slidenum">
              <a:rPr lang="bg-BG" altLang="en-US"/>
              <a:pPr/>
              <a:t>‹#›</a:t>
            </a:fld>
            <a:endParaRPr lang="bg-BG" altLang="en-US"/>
          </a:p>
        </p:txBody>
      </p:sp>
    </p:spTree>
    <p:extLst>
      <p:ext uri="{BB962C8B-B14F-4D97-AF65-F5344CB8AC3E}">
        <p14:creationId xmlns:p14="http://schemas.microsoft.com/office/powerpoint/2010/main" val="875673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665B2C-B872-294F-97E3-71757C878152}" type="slidenum">
              <a:rPr lang="bg-BG" altLang="en-US" smtClean="0"/>
              <a:pPr/>
              <a:t>1</a:t>
            </a:fld>
            <a:endParaRPr lang="bg-BG" altLang="en-US"/>
          </a:p>
        </p:txBody>
      </p:sp>
    </p:spTree>
    <p:extLst>
      <p:ext uri="{BB962C8B-B14F-4D97-AF65-F5344CB8AC3E}">
        <p14:creationId xmlns:p14="http://schemas.microsoft.com/office/powerpoint/2010/main" val="150375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B28DD5C9-82A5-8741-A3CD-2AA32CC65FC3}" type="slidenum">
              <a:rPr lang="en-US" altLang="en-US" sz="1200">
                <a:solidFill>
                  <a:schemeClr val="tx1"/>
                </a:solidFill>
                <a:latin typeface="Arial" charset="0"/>
              </a:rPr>
              <a:pPr algn="r" eaLnBrk="1" hangingPunct="1"/>
              <a:t>12</a:t>
            </a:fld>
            <a:endParaRPr lang="en-US" altLang="en-US" sz="1200">
              <a:solidFill>
                <a:schemeClr val="tx1"/>
              </a:solidFill>
              <a:latin typeface="Arial" charset="0"/>
            </a:endParaRPr>
          </a:p>
        </p:txBody>
      </p:sp>
    </p:spTree>
    <p:extLst>
      <p:ext uri="{BB962C8B-B14F-4D97-AF65-F5344CB8AC3E}">
        <p14:creationId xmlns:p14="http://schemas.microsoft.com/office/powerpoint/2010/main" val="1465817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C3F02127-8889-8F45-885D-C5037D3058FF}" type="slidenum">
              <a:rPr lang="en-US" altLang="en-US" sz="1200">
                <a:solidFill>
                  <a:schemeClr val="tx1"/>
                </a:solidFill>
                <a:latin typeface="Arial" charset="0"/>
              </a:rPr>
              <a:pPr algn="r" eaLnBrk="1" hangingPunct="1"/>
              <a:t>13</a:t>
            </a:fld>
            <a:endParaRPr lang="en-US" altLang="en-US" sz="1200">
              <a:solidFill>
                <a:schemeClr val="tx1"/>
              </a:solidFill>
              <a:latin typeface="Arial" charset="0"/>
            </a:endParaRPr>
          </a:p>
        </p:txBody>
      </p:sp>
    </p:spTree>
    <p:extLst>
      <p:ext uri="{BB962C8B-B14F-4D97-AF65-F5344CB8AC3E}">
        <p14:creationId xmlns:p14="http://schemas.microsoft.com/office/powerpoint/2010/main" val="298985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488ABA32-2D46-E644-97DC-CD23307ECBE9}" type="slidenum">
              <a:rPr lang="en-US" altLang="en-US" sz="1200">
                <a:solidFill>
                  <a:schemeClr val="tx1"/>
                </a:solidFill>
                <a:latin typeface="Arial" charset="0"/>
              </a:rPr>
              <a:pPr algn="r" eaLnBrk="1" hangingPunct="1"/>
              <a:t>14</a:t>
            </a:fld>
            <a:endParaRPr lang="en-US" altLang="en-US" sz="1200">
              <a:solidFill>
                <a:schemeClr val="tx1"/>
              </a:solidFill>
              <a:latin typeface="Arial" charset="0"/>
            </a:endParaRPr>
          </a:p>
        </p:txBody>
      </p:sp>
    </p:spTree>
    <p:extLst>
      <p:ext uri="{BB962C8B-B14F-4D97-AF65-F5344CB8AC3E}">
        <p14:creationId xmlns:p14="http://schemas.microsoft.com/office/powerpoint/2010/main" val="1375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7C07A67F-A354-1B44-BA2A-B1F7BD82E416}" type="slidenum">
              <a:rPr lang="en-US" altLang="en-US" sz="1200">
                <a:solidFill>
                  <a:schemeClr val="tx1"/>
                </a:solidFill>
                <a:latin typeface="Arial" charset="0"/>
              </a:rPr>
              <a:pPr algn="r" eaLnBrk="1" hangingPunct="1"/>
              <a:t>15</a:t>
            </a:fld>
            <a:endParaRPr lang="en-US" altLang="en-US" sz="1200">
              <a:solidFill>
                <a:schemeClr val="tx1"/>
              </a:solidFill>
              <a:latin typeface="Arial" charset="0"/>
            </a:endParaRPr>
          </a:p>
        </p:txBody>
      </p:sp>
    </p:spTree>
    <p:extLst>
      <p:ext uri="{BB962C8B-B14F-4D97-AF65-F5344CB8AC3E}">
        <p14:creationId xmlns:p14="http://schemas.microsoft.com/office/powerpoint/2010/main" val="100375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32813EAF-B170-6A46-85CC-6596B4224696}" type="slidenum">
              <a:rPr lang="en-US" altLang="en-US" sz="1200">
                <a:solidFill>
                  <a:schemeClr val="tx1"/>
                </a:solidFill>
                <a:latin typeface="Arial" charset="0"/>
              </a:rPr>
              <a:pPr algn="r" eaLnBrk="1" hangingPunct="1"/>
              <a:t>16</a:t>
            </a:fld>
            <a:endParaRPr lang="en-US" altLang="en-US" sz="1200">
              <a:solidFill>
                <a:schemeClr val="tx1"/>
              </a:solidFill>
              <a:latin typeface="Arial" charset="0"/>
            </a:endParaRPr>
          </a:p>
        </p:txBody>
      </p:sp>
    </p:spTree>
    <p:extLst>
      <p:ext uri="{BB962C8B-B14F-4D97-AF65-F5344CB8AC3E}">
        <p14:creationId xmlns:p14="http://schemas.microsoft.com/office/powerpoint/2010/main" val="725188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b="1">
              <a:latin typeface="Arial"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9C1252B9-EE38-4E4E-92C8-47DDA954873B}" type="slidenum">
              <a:rPr lang="en-US" altLang="en-US" sz="1200">
                <a:solidFill>
                  <a:schemeClr val="tx1"/>
                </a:solidFill>
                <a:latin typeface="Arial" charset="0"/>
              </a:rPr>
              <a:pPr algn="r" eaLnBrk="1" hangingPunct="1"/>
              <a:t>17</a:t>
            </a:fld>
            <a:endParaRPr lang="en-US" altLang="en-US" sz="1200">
              <a:solidFill>
                <a:schemeClr val="tx1"/>
              </a:solidFill>
              <a:latin typeface="Arial" charset="0"/>
            </a:endParaRPr>
          </a:p>
        </p:txBody>
      </p:sp>
    </p:spTree>
    <p:extLst>
      <p:ext uri="{BB962C8B-B14F-4D97-AF65-F5344CB8AC3E}">
        <p14:creationId xmlns:p14="http://schemas.microsoft.com/office/powerpoint/2010/main" val="176140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C7CDCEE4-6FDF-5340-9F90-D734D4E5BD99}" type="slidenum">
              <a:rPr lang="en-US" altLang="en-US" sz="1200">
                <a:solidFill>
                  <a:schemeClr val="tx1"/>
                </a:solidFill>
                <a:latin typeface="Arial" charset="0"/>
              </a:rPr>
              <a:pPr algn="r" eaLnBrk="1" hangingPunct="1"/>
              <a:t>18</a:t>
            </a:fld>
            <a:endParaRPr lang="en-US" altLang="en-US" sz="1200">
              <a:solidFill>
                <a:schemeClr val="tx1"/>
              </a:solidFill>
              <a:latin typeface="Arial" charset="0"/>
            </a:endParaRPr>
          </a:p>
        </p:txBody>
      </p:sp>
    </p:spTree>
    <p:extLst>
      <p:ext uri="{BB962C8B-B14F-4D97-AF65-F5344CB8AC3E}">
        <p14:creationId xmlns:p14="http://schemas.microsoft.com/office/powerpoint/2010/main" val="67262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A4640ACC-B903-E54F-8AC7-DDE4B25928A3}" type="slidenum">
              <a:rPr lang="en-US" altLang="en-US" sz="1200">
                <a:solidFill>
                  <a:schemeClr val="tx1"/>
                </a:solidFill>
                <a:latin typeface="Arial" charset="0"/>
              </a:rPr>
              <a:pPr algn="r" eaLnBrk="1" hangingPunct="1"/>
              <a:t>27</a:t>
            </a:fld>
            <a:endParaRPr lang="en-US" altLang="en-US" sz="1200">
              <a:solidFill>
                <a:schemeClr val="tx1"/>
              </a:solidFill>
              <a:latin typeface="Arial" charset="0"/>
            </a:endParaRPr>
          </a:p>
        </p:txBody>
      </p:sp>
    </p:spTree>
    <p:extLst>
      <p:ext uri="{BB962C8B-B14F-4D97-AF65-F5344CB8AC3E}">
        <p14:creationId xmlns:p14="http://schemas.microsoft.com/office/powerpoint/2010/main" val="145742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E701B544-4510-9A4C-BC3F-91A3A50DBD14}" type="slidenum">
              <a:rPr lang="en-US" altLang="en-US" sz="1200">
                <a:solidFill>
                  <a:schemeClr val="tx1"/>
                </a:solidFill>
                <a:latin typeface="Arial" charset="0"/>
              </a:rPr>
              <a:pPr algn="r" eaLnBrk="1" hangingPunct="1"/>
              <a:t>28</a:t>
            </a:fld>
            <a:endParaRPr lang="en-US" altLang="en-US" sz="1200">
              <a:solidFill>
                <a:schemeClr val="tx1"/>
              </a:solidFill>
              <a:latin typeface="Arial" charset="0"/>
            </a:endParaRPr>
          </a:p>
        </p:txBody>
      </p:sp>
    </p:spTree>
    <p:extLst>
      <p:ext uri="{BB962C8B-B14F-4D97-AF65-F5344CB8AC3E}">
        <p14:creationId xmlns:p14="http://schemas.microsoft.com/office/powerpoint/2010/main" val="440504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2AF1369E-BF7D-BE43-975B-651664FCF688}" type="slidenum">
              <a:rPr lang="en-US" altLang="en-US" sz="1200">
                <a:solidFill>
                  <a:schemeClr val="tx1"/>
                </a:solidFill>
                <a:latin typeface="Arial" charset="0"/>
              </a:rPr>
              <a:pPr algn="r" eaLnBrk="1" hangingPunct="1"/>
              <a:t>29</a:t>
            </a:fld>
            <a:endParaRPr lang="en-US" altLang="en-US" sz="1200">
              <a:solidFill>
                <a:schemeClr val="tx1"/>
              </a:solidFill>
              <a:latin typeface="Arial" charset="0"/>
            </a:endParaRPr>
          </a:p>
        </p:txBody>
      </p:sp>
    </p:spTree>
    <p:extLst>
      <p:ext uri="{BB962C8B-B14F-4D97-AF65-F5344CB8AC3E}">
        <p14:creationId xmlns:p14="http://schemas.microsoft.com/office/powerpoint/2010/main" val="149684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665B2C-B872-294F-97E3-71757C878152}" type="slidenum">
              <a:rPr lang="bg-BG" altLang="en-US" smtClean="0"/>
              <a:pPr/>
              <a:t>2</a:t>
            </a:fld>
            <a:endParaRPr lang="bg-BG" altLang="en-US"/>
          </a:p>
        </p:txBody>
      </p:sp>
    </p:spTree>
    <p:extLst>
      <p:ext uri="{BB962C8B-B14F-4D97-AF65-F5344CB8AC3E}">
        <p14:creationId xmlns:p14="http://schemas.microsoft.com/office/powerpoint/2010/main" val="183230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A7680757-9C18-4942-9BC2-C5E6DDB78368}" type="slidenum">
              <a:rPr lang="en-US" altLang="en-US" sz="1200">
                <a:solidFill>
                  <a:schemeClr val="tx1"/>
                </a:solidFill>
                <a:latin typeface="Arial" charset="0"/>
              </a:rPr>
              <a:pPr algn="r" eaLnBrk="1" hangingPunct="1"/>
              <a:t>30</a:t>
            </a:fld>
            <a:endParaRPr lang="en-US" altLang="en-US" sz="1200">
              <a:solidFill>
                <a:schemeClr val="tx1"/>
              </a:solidFill>
              <a:latin typeface="Arial" charset="0"/>
            </a:endParaRPr>
          </a:p>
        </p:txBody>
      </p:sp>
    </p:spTree>
    <p:extLst>
      <p:ext uri="{BB962C8B-B14F-4D97-AF65-F5344CB8AC3E}">
        <p14:creationId xmlns:p14="http://schemas.microsoft.com/office/powerpoint/2010/main" val="1701601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1DD91506-73B4-6D47-932F-390DAC1EF984}" type="slidenum">
              <a:rPr lang="en-US" altLang="en-US" sz="1200">
                <a:solidFill>
                  <a:schemeClr val="tx1"/>
                </a:solidFill>
                <a:latin typeface="Arial" charset="0"/>
              </a:rPr>
              <a:pPr algn="r" eaLnBrk="1" hangingPunct="1"/>
              <a:t>32</a:t>
            </a:fld>
            <a:endParaRPr lang="en-US" altLang="en-US" sz="1200">
              <a:solidFill>
                <a:schemeClr val="tx1"/>
              </a:solidFill>
              <a:latin typeface="Arial" charset="0"/>
            </a:endParaRPr>
          </a:p>
        </p:txBody>
      </p:sp>
    </p:spTree>
    <p:extLst>
      <p:ext uri="{BB962C8B-B14F-4D97-AF65-F5344CB8AC3E}">
        <p14:creationId xmlns:p14="http://schemas.microsoft.com/office/powerpoint/2010/main" val="1984561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624DE1FA-A793-8140-B642-C4DD9AF11368}" type="slidenum">
              <a:rPr lang="en-US" altLang="en-US" sz="1200">
                <a:solidFill>
                  <a:schemeClr val="tx1"/>
                </a:solidFill>
                <a:latin typeface="Arial" charset="0"/>
              </a:rPr>
              <a:pPr algn="r" eaLnBrk="1" hangingPunct="1"/>
              <a:t>33</a:t>
            </a:fld>
            <a:endParaRPr lang="en-US" altLang="en-US" sz="1200">
              <a:solidFill>
                <a:schemeClr val="tx1"/>
              </a:solidFill>
              <a:latin typeface="Arial" charset="0"/>
            </a:endParaRPr>
          </a:p>
        </p:txBody>
      </p:sp>
    </p:spTree>
    <p:extLst>
      <p:ext uri="{BB962C8B-B14F-4D97-AF65-F5344CB8AC3E}">
        <p14:creationId xmlns:p14="http://schemas.microsoft.com/office/powerpoint/2010/main" val="622862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AE1504D2-CB91-2043-8F1F-0DA914BCECA1}" type="slidenum">
              <a:rPr lang="en-US" altLang="en-US" sz="1200">
                <a:solidFill>
                  <a:schemeClr val="tx1"/>
                </a:solidFill>
                <a:latin typeface="Arial" charset="0"/>
              </a:rPr>
              <a:pPr algn="r" eaLnBrk="1" hangingPunct="1"/>
              <a:t>34</a:t>
            </a:fld>
            <a:endParaRPr lang="en-US" altLang="en-US" sz="1200">
              <a:solidFill>
                <a:schemeClr val="tx1"/>
              </a:solidFill>
              <a:latin typeface="Arial" charset="0"/>
            </a:endParaRPr>
          </a:p>
        </p:txBody>
      </p:sp>
    </p:spTree>
    <p:extLst>
      <p:ext uri="{BB962C8B-B14F-4D97-AF65-F5344CB8AC3E}">
        <p14:creationId xmlns:p14="http://schemas.microsoft.com/office/powerpoint/2010/main" val="1704536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0BAE938E-8980-1342-A328-A4FFB822FDB4}" type="slidenum">
              <a:rPr lang="en-US" altLang="en-US" sz="1200">
                <a:solidFill>
                  <a:schemeClr val="tx1"/>
                </a:solidFill>
                <a:latin typeface="Arial" charset="0"/>
              </a:rPr>
              <a:pPr algn="r" eaLnBrk="1" hangingPunct="1"/>
              <a:t>35</a:t>
            </a:fld>
            <a:endParaRPr lang="en-US" altLang="en-US" sz="1200">
              <a:solidFill>
                <a:schemeClr val="tx1"/>
              </a:solidFill>
              <a:latin typeface="Arial" charset="0"/>
            </a:endParaRPr>
          </a:p>
        </p:txBody>
      </p:sp>
    </p:spTree>
    <p:extLst>
      <p:ext uri="{BB962C8B-B14F-4D97-AF65-F5344CB8AC3E}">
        <p14:creationId xmlns:p14="http://schemas.microsoft.com/office/powerpoint/2010/main" val="1623966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5E484E16-C893-964F-9E74-B1A5480716BD}" type="slidenum">
              <a:rPr lang="en-US" altLang="en-US" sz="1200">
                <a:solidFill>
                  <a:schemeClr val="tx1"/>
                </a:solidFill>
                <a:latin typeface="Arial" charset="0"/>
              </a:rPr>
              <a:pPr algn="r" eaLnBrk="1" hangingPunct="1"/>
              <a:t>36</a:t>
            </a:fld>
            <a:endParaRPr lang="en-US" altLang="en-US" sz="1200">
              <a:solidFill>
                <a:schemeClr val="tx1"/>
              </a:solidFill>
              <a:latin typeface="Arial" charset="0"/>
            </a:endParaRPr>
          </a:p>
        </p:txBody>
      </p:sp>
    </p:spTree>
    <p:extLst>
      <p:ext uri="{BB962C8B-B14F-4D97-AF65-F5344CB8AC3E}">
        <p14:creationId xmlns:p14="http://schemas.microsoft.com/office/powerpoint/2010/main" val="1451772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665B2C-B872-294F-97E3-71757C878152}" type="slidenum">
              <a:rPr lang="bg-BG" altLang="en-US" smtClean="0"/>
              <a:pPr/>
              <a:t>39</a:t>
            </a:fld>
            <a:endParaRPr lang="bg-BG" altLang="en-US"/>
          </a:p>
        </p:txBody>
      </p:sp>
    </p:spTree>
    <p:extLst>
      <p:ext uri="{BB962C8B-B14F-4D97-AF65-F5344CB8AC3E}">
        <p14:creationId xmlns:p14="http://schemas.microsoft.com/office/powerpoint/2010/main" val="149862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BC4EE7DA-D435-C24C-922C-4CEE09F3BED9}" type="slidenum">
              <a:rPr lang="en-US" altLang="en-US" sz="1200">
                <a:solidFill>
                  <a:schemeClr val="tx1"/>
                </a:solidFill>
                <a:latin typeface="Arial" charset="0"/>
              </a:rPr>
              <a:pPr algn="r" eaLnBrk="1" hangingPunct="1"/>
              <a:t>5</a:t>
            </a:fld>
            <a:endParaRPr lang="en-US" altLang="en-US" sz="1200">
              <a:solidFill>
                <a:schemeClr val="tx1"/>
              </a:solidFill>
              <a:latin typeface="Arial" charset="0"/>
            </a:endParaRPr>
          </a:p>
        </p:txBody>
      </p:sp>
    </p:spTree>
    <p:extLst>
      <p:ext uri="{BB962C8B-B14F-4D97-AF65-F5344CB8AC3E}">
        <p14:creationId xmlns:p14="http://schemas.microsoft.com/office/powerpoint/2010/main" val="69017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FC9A3C9E-AA60-B14B-98B0-38945F0CD041}" type="slidenum">
              <a:rPr lang="en-US" altLang="en-US" sz="1200">
                <a:solidFill>
                  <a:schemeClr val="tx1"/>
                </a:solidFill>
                <a:latin typeface="Arial" charset="0"/>
              </a:rPr>
              <a:pPr algn="r" eaLnBrk="1" hangingPunct="1"/>
              <a:t>6</a:t>
            </a:fld>
            <a:endParaRPr lang="en-US" altLang="en-US" sz="1200">
              <a:solidFill>
                <a:schemeClr val="tx1"/>
              </a:solidFill>
              <a:latin typeface="Arial" charset="0"/>
            </a:endParaRPr>
          </a:p>
        </p:txBody>
      </p:sp>
    </p:spTree>
    <p:extLst>
      <p:ext uri="{BB962C8B-B14F-4D97-AF65-F5344CB8AC3E}">
        <p14:creationId xmlns:p14="http://schemas.microsoft.com/office/powerpoint/2010/main" val="3586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5894A133-1DD8-0643-90E8-D16B8F2DA6BF}" type="slidenum">
              <a:rPr lang="en-US" altLang="en-US" sz="1200">
                <a:solidFill>
                  <a:schemeClr val="tx1"/>
                </a:solidFill>
                <a:latin typeface="Arial" charset="0"/>
              </a:rPr>
              <a:pPr algn="r" eaLnBrk="1" hangingPunct="1"/>
              <a:t>7</a:t>
            </a:fld>
            <a:endParaRPr lang="en-US" altLang="en-US" sz="1200">
              <a:solidFill>
                <a:schemeClr val="tx1"/>
              </a:solidFill>
              <a:latin typeface="Arial" charset="0"/>
            </a:endParaRPr>
          </a:p>
        </p:txBody>
      </p:sp>
    </p:spTree>
    <p:extLst>
      <p:ext uri="{BB962C8B-B14F-4D97-AF65-F5344CB8AC3E}">
        <p14:creationId xmlns:p14="http://schemas.microsoft.com/office/powerpoint/2010/main" val="214059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4FE57E9F-E203-F643-91F0-C7715C5582A6}" type="slidenum">
              <a:rPr lang="en-US" altLang="en-US" sz="1200">
                <a:solidFill>
                  <a:schemeClr val="tx1"/>
                </a:solidFill>
                <a:latin typeface="Arial" charset="0"/>
              </a:rPr>
              <a:pPr algn="r" eaLnBrk="1" hangingPunct="1"/>
              <a:t>8</a:t>
            </a:fld>
            <a:endParaRPr lang="en-US" altLang="en-US" sz="1200">
              <a:solidFill>
                <a:schemeClr val="tx1"/>
              </a:solidFill>
              <a:latin typeface="Arial" charset="0"/>
            </a:endParaRPr>
          </a:p>
        </p:txBody>
      </p:sp>
    </p:spTree>
    <p:extLst>
      <p:ext uri="{BB962C8B-B14F-4D97-AF65-F5344CB8AC3E}">
        <p14:creationId xmlns:p14="http://schemas.microsoft.com/office/powerpoint/2010/main" val="66475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158132C2-F2A0-B042-9F56-AFED8BC8660D}" type="slidenum">
              <a:rPr lang="en-US" altLang="en-US" sz="1200">
                <a:solidFill>
                  <a:schemeClr val="tx1"/>
                </a:solidFill>
                <a:latin typeface="Arial" charset="0"/>
              </a:rPr>
              <a:pPr algn="r" eaLnBrk="1" hangingPunct="1"/>
              <a:t>9</a:t>
            </a:fld>
            <a:endParaRPr lang="en-US" altLang="en-US" sz="1200">
              <a:solidFill>
                <a:schemeClr val="tx1"/>
              </a:solidFill>
              <a:latin typeface="Arial" charset="0"/>
            </a:endParaRPr>
          </a:p>
        </p:txBody>
      </p:sp>
    </p:spTree>
    <p:extLst>
      <p:ext uri="{BB962C8B-B14F-4D97-AF65-F5344CB8AC3E}">
        <p14:creationId xmlns:p14="http://schemas.microsoft.com/office/powerpoint/2010/main" val="9969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Arial"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ABAF064C-55A2-1E43-AF5A-7981B75D3DD3}" type="slidenum">
              <a:rPr lang="en-US" altLang="en-US" sz="1200">
                <a:solidFill>
                  <a:schemeClr val="tx1"/>
                </a:solidFill>
                <a:latin typeface="Arial" charset="0"/>
              </a:rPr>
              <a:pPr algn="r" eaLnBrk="1" hangingPunct="1"/>
              <a:t>10</a:t>
            </a:fld>
            <a:endParaRPr lang="en-US" altLang="en-US" sz="1200">
              <a:solidFill>
                <a:schemeClr val="tx1"/>
              </a:solidFill>
              <a:latin typeface="Arial" charset="0"/>
            </a:endParaRPr>
          </a:p>
        </p:txBody>
      </p:sp>
    </p:spTree>
    <p:extLst>
      <p:ext uri="{BB962C8B-B14F-4D97-AF65-F5344CB8AC3E}">
        <p14:creationId xmlns:p14="http://schemas.microsoft.com/office/powerpoint/2010/main" val="123299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r" eaLnBrk="1" hangingPunct="1"/>
            <a:fld id="{91D3C493-6CB9-BE41-A42A-96B367CBA717}" type="slidenum">
              <a:rPr lang="en-US" altLang="en-US" sz="1200">
                <a:solidFill>
                  <a:schemeClr val="tx1"/>
                </a:solidFill>
                <a:latin typeface="Arial" charset="0"/>
              </a:rPr>
              <a:pPr algn="r" eaLnBrk="1" hangingPunct="1"/>
              <a:t>11</a:t>
            </a:fld>
            <a:endParaRPr lang="en-US" altLang="en-US" sz="1200">
              <a:solidFill>
                <a:schemeClr val="tx1"/>
              </a:solidFill>
              <a:latin typeface="Arial" charset="0"/>
            </a:endParaRPr>
          </a:p>
        </p:txBody>
      </p:sp>
    </p:spTree>
    <p:extLst>
      <p:ext uri="{BB962C8B-B14F-4D97-AF65-F5344CB8AC3E}">
        <p14:creationId xmlns:p14="http://schemas.microsoft.com/office/powerpoint/2010/main" val="162476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84301DB2-B27F-8D46-87FE-928AC491B444}" type="datetime1">
              <a:rPr lang="sk-SK" smtClean="0"/>
              <a:t>29.02.16</a:t>
            </a:fld>
            <a:endParaRPr lang="en-GB"/>
          </a:p>
        </p:txBody>
      </p:sp>
      <p:sp>
        <p:nvSpPr>
          <p:cNvPr id="5" name="Footer Placeholder 4"/>
          <p:cNvSpPr>
            <a:spLocks noGrp="1"/>
          </p:cNvSpPr>
          <p:nvPr>
            <p:ph type="ftr" sz="quarter" idx="11"/>
          </p:nvPr>
        </p:nvSpPr>
        <p:spPr>
          <a:xfrm>
            <a:off x="1921934" y="5054602"/>
            <a:ext cx="4064860" cy="279400"/>
          </a:xfrm>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9663231A-4E96-944F-B555-F70800D35E38}" type="slidenum">
              <a:rPr lang="en-GB" altLang="en-US" smtClean="0"/>
              <a:pPr/>
              <a:t>‹#›</a:t>
            </a:fld>
            <a:endParaRPr lang="en-GB"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673112"/>
      </p:ext>
    </p:extLst>
  </p:cSld>
  <p:clrMapOvr>
    <a:masterClrMapping/>
  </p:clrMapOvr>
  <p:transition>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6A1A37-E36A-8C47-80F2-A3077E7D2E12}" type="datetime1">
              <a:rPr lang="sk-SK" smtClean="0"/>
              <a:t>29.02.16</a:t>
            </a:fld>
            <a:endParaRPr lang="en-GB"/>
          </a:p>
        </p:txBody>
      </p:sp>
      <p:sp>
        <p:nvSpPr>
          <p:cNvPr id="6" name="Footer Placeholder 5"/>
          <p:cNvSpPr>
            <a:spLocks noGrp="1"/>
          </p:cNvSpPr>
          <p:nvPr>
            <p:ph type="ftr" sz="quarter" idx="11"/>
          </p:nvPr>
        </p:nvSpPr>
        <p:spPr/>
        <p:txBody>
          <a:bodyPr/>
          <a:lstStyle/>
          <a:p>
            <a:pPr>
              <a:defRPr/>
            </a:pPr>
            <a:r>
              <a:rPr lang="en-GB" smtClean="0"/>
              <a:t>ADAPTING Clinical Guidelines for St Lucia</a:t>
            </a:r>
            <a:endParaRPr lang="en-GB"/>
          </a:p>
        </p:txBody>
      </p:sp>
      <p:sp>
        <p:nvSpPr>
          <p:cNvPr id="7" name="Slide Number Placeholder 6"/>
          <p:cNvSpPr>
            <a:spLocks noGrp="1"/>
          </p:cNvSpPr>
          <p:nvPr>
            <p:ph type="sldNum" sz="quarter" idx="12"/>
          </p:nvPr>
        </p:nvSpPr>
        <p:spPr/>
        <p:txBody>
          <a:bodyPr/>
          <a:lstStyle/>
          <a:p>
            <a:fld id="{CEFCAD1B-78AD-E64F-AD2B-24B1824BF73C}" type="slidenum">
              <a:rPr lang="en-GB" altLang="en-US" smtClean="0"/>
              <a:pPr/>
              <a:t>‹#›</a:t>
            </a:fld>
            <a:endParaRPr lang="en-GB" altLang="en-US"/>
          </a:p>
        </p:txBody>
      </p:sp>
    </p:spTree>
    <p:extLst>
      <p:ext uri="{BB962C8B-B14F-4D97-AF65-F5344CB8AC3E}">
        <p14:creationId xmlns:p14="http://schemas.microsoft.com/office/powerpoint/2010/main" val="119434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B606D0A-1B6A-7647-883E-8449541E7E57}"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CEFCAD1B-78AD-E64F-AD2B-24B1824BF73C}" type="slidenum">
              <a:rPr lang="en-GB" altLang="en-US" smtClean="0"/>
              <a:pPr/>
              <a:t>‹#›</a:t>
            </a:fld>
            <a:endParaRPr lang="en-GB"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456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0F076D4-A893-8D40-8E39-FA9D9E1D35EE}"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CEFCAD1B-78AD-E64F-AD2B-24B1824BF73C}" type="slidenum">
              <a:rPr lang="en-GB" altLang="en-US" smtClean="0"/>
              <a:pPr/>
              <a:t>‹#›</a:t>
            </a:fld>
            <a:endParaRPr lang="en-GB"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279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4D3D93F-0310-4A44-B639-4E252A233EA2}"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CEFCAD1B-78AD-E64F-AD2B-24B1824BF73C}" type="slidenum">
              <a:rPr lang="en-GB" altLang="en-US" smtClean="0"/>
              <a:pPr/>
              <a:t>‹#›</a:t>
            </a:fld>
            <a:endParaRPr lang="en-GB" altLang="en-US"/>
          </a:p>
        </p:txBody>
      </p:sp>
    </p:spTree>
    <p:extLst>
      <p:ext uri="{BB962C8B-B14F-4D97-AF65-F5344CB8AC3E}">
        <p14:creationId xmlns:p14="http://schemas.microsoft.com/office/powerpoint/2010/main" val="1552766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1A39BCF-441E-B24C-9D5F-193C922A5AD8}"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CEFCAD1B-78AD-E64F-AD2B-24B1824BF73C}" type="slidenum">
              <a:rPr lang="en-GB" altLang="en-US" smtClean="0"/>
              <a:pPr/>
              <a:t>‹#›</a:t>
            </a:fld>
            <a:endParaRPr lang="en-GB"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278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F294716-6F5A-2548-A90F-233CA80ED8F0}"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CEFCAD1B-78AD-E64F-AD2B-24B1824BF73C}" type="slidenum">
              <a:rPr lang="en-GB" altLang="en-US" smtClean="0"/>
              <a:pPr/>
              <a:t>‹#›</a:t>
            </a:fld>
            <a:endParaRPr lang="en-GB"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289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702BB66-798C-E547-9BDF-C9A270742DC5}"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9958E32D-FCAC-9C4A-A4FA-A1DA6E01BB6B}" type="slidenum">
              <a:rPr lang="en-GB" altLang="en-US" smtClean="0"/>
              <a:pPr/>
              <a:t>‹#›</a:t>
            </a:fld>
            <a:endParaRPr lang="en-GB"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836521"/>
      </p:ext>
    </p:extLst>
  </p:cSld>
  <p:clrMapOvr>
    <a:masterClrMapping/>
  </p:clrMapOvr>
  <p:transition>
    <p:cut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EDA2B58-40BF-E24A-BB97-A0EA6853C201}"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BBE90939-6059-5C48-B7FC-A8CA02675E37}" type="slidenum">
              <a:rPr lang="en-GB" altLang="en-US" smtClean="0"/>
              <a:pPr/>
              <a:t>‹#›</a:t>
            </a:fld>
            <a:endParaRPr lang="en-GB"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370599"/>
      </p:ext>
    </p:extLst>
  </p:cSld>
  <p:clrMapOvr>
    <a:masterClrMapping/>
  </p:clrMapOvr>
  <p:transition>
    <p:cut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905000"/>
            <a:ext cx="7010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68145928-BCF9-6F48-825D-6604C98E73A5}" type="datetime1">
              <a:rPr lang="sk-SK" smtClean="0"/>
              <a:t>29.02.16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ADAPTING Clinical Guidelines for St Lucia</a:t>
            </a:r>
            <a:endParaRPr lang="en-US"/>
          </a:p>
        </p:txBody>
      </p:sp>
      <p:sp>
        <p:nvSpPr>
          <p:cNvPr id="6" name="Rectangle 6"/>
          <p:cNvSpPr>
            <a:spLocks noGrp="1" noChangeArrowheads="1"/>
          </p:cNvSpPr>
          <p:nvPr>
            <p:ph type="sldNum" sz="quarter" idx="12"/>
          </p:nvPr>
        </p:nvSpPr>
        <p:spPr>
          <a:ln/>
        </p:spPr>
        <p:txBody>
          <a:bodyPr/>
          <a:lstStyle>
            <a:lvl1pPr>
              <a:defRPr/>
            </a:lvl1pPr>
          </a:lstStyle>
          <a:p>
            <a:fld id="{9106F10A-021C-1B45-A8CA-54C1B024B2B2}" type="slidenum">
              <a:rPr lang="en-US" altLang="en-US"/>
              <a:pPr/>
              <a:t>‹#›</a:t>
            </a:fld>
            <a:endParaRPr lang="en-US" altLang="en-US"/>
          </a:p>
        </p:txBody>
      </p:sp>
    </p:spTree>
    <p:extLst>
      <p:ext uri="{BB962C8B-B14F-4D97-AF65-F5344CB8AC3E}">
        <p14:creationId xmlns:p14="http://schemas.microsoft.com/office/powerpoint/2010/main" val="39906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5239CB4-8758-9242-A24B-3E7599425436}"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A4FFEA97-987A-3C43-B644-DB86EEE89301}" type="slidenum">
              <a:rPr lang="en-GB" altLang="en-US" smtClean="0"/>
              <a:pPr/>
              <a:t>‹#›</a:t>
            </a:fld>
            <a:endParaRPr lang="en-GB" altLang="en-US"/>
          </a:p>
        </p:txBody>
      </p:sp>
    </p:spTree>
    <p:extLst>
      <p:ext uri="{BB962C8B-B14F-4D97-AF65-F5344CB8AC3E}">
        <p14:creationId xmlns:p14="http://schemas.microsoft.com/office/powerpoint/2010/main" val="1966322745"/>
      </p:ext>
    </p:extLst>
  </p:cSld>
  <p:clrMapOvr>
    <a:masterClrMapping/>
  </p:clrMapOvr>
  <p:transition>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6F57681-4AA2-7A45-AEDC-1D589F7FCA05}" type="datetime1">
              <a:rPr lang="sk-SK" smtClean="0"/>
              <a:t>29.02.16</a:t>
            </a:fld>
            <a:endParaRPr lang="en-GB"/>
          </a:p>
        </p:txBody>
      </p:sp>
      <p:sp>
        <p:nvSpPr>
          <p:cNvPr id="5" name="Footer Placeholder 4"/>
          <p:cNvSpPr>
            <a:spLocks noGrp="1"/>
          </p:cNvSpPr>
          <p:nvPr>
            <p:ph type="ftr" sz="quarter" idx="11"/>
          </p:nvPr>
        </p:nvSpPr>
        <p:spPr/>
        <p:txBody>
          <a:bodyPr/>
          <a:lstStyle/>
          <a:p>
            <a:pPr>
              <a:defRPr/>
            </a:pPr>
            <a:r>
              <a:rPr lang="en-GB" smtClean="0"/>
              <a:t>ADAPTING Clinical Guidelines for St Lucia</a:t>
            </a:r>
            <a:endParaRPr lang="en-GB"/>
          </a:p>
        </p:txBody>
      </p:sp>
      <p:sp>
        <p:nvSpPr>
          <p:cNvPr id="6" name="Slide Number Placeholder 5"/>
          <p:cNvSpPr>
            <a:spLocks noGrp="1"/>
          </p:cNvSpPr>
          <p:nvPr>
            <p:ph type="sldNum" sz="quarter" idx="12"/>
          </p:nvPr>
        </p:nvSpPr>
        <p:spPr/>
        <p:txBody>
          <a:bodyPr/>
          <a:lstStyle/>
          <a:p>
            <a:fld id="{E0E9ECC2-B7D4-FE42-B4F6-8E3AAA472556}" type="slidenum">
              <a:rPr lang="en-GB" altLang="en-US" smtClean="0"/>
              <a:pPr/>
              <a:t>‹#›</a:t>
            </a:fld>
            <a:endParaRPr lang="en-GB"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31532"/>
      </p:ext>
    </p:extLst>
  </p:cSld>
  <p:clrMapOvr>
    <a:masterClrMapping/>
  </p:clrMapOvr>
  <p:transition>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DECA190-70AD-5B46-806E-0E000C78C2C7}" type="datetime1">
              <a:rPr lang="sk-SK" smtClean="0"/>
              <a:t>29.02.16</a:t>
            </a:fld>
            <a:endParaRPr lang="en-GB"/>
          </a:p>
        </p:txBody>
      </p:sp>
      <p:sp>
        <p:nvSpPr>
          <p:cNvPr id="6" name="Footer Placeholder 5"/>
          <p:cNvSpPr>
            <a:spLocks noGrp="1"/>
          </p:cNvSpPr>
          <p:nvPr>
            <p:ph type="ftr" sz="quarter" idx="11"/>
          </p:nvPr>
        </p:nvSpPr>
        <p:spPr/>
        <p:txBody>
          <a:bodyPr/>
          <a:lstStyle/>
          <a:p>
            <a:pPr>
              <a:defRPr/>
            </a:pPr>
            <a:r>
              <a:rPr lang="en-GB" smtClean="0"/>
              <a:t>ADAPTING Clinical Guidelines for St Lucia</a:t>
            </a:r>
            <a:endParaRPr lang="en-GB"/>
          </a:p>
        </p:txBody>
      </p:sp>
      <p:sp>
        <p:nvSpPr>
          <p:cNvPr id="7" name="Slide Number Placeholder 6"/>
          <p:cNvSpPr>
            <a:spLocks noGrp="1"/>
          </p:cNvSpPr>
          <p:nvPr>
            <p:ph type="sldNum" sz="quarter" idx="12"/>
          </p:nvPr>
        </p:nvSpPr>
        <p:spPr/>
        <p:txBody>
          <a:bodyPr/>
          <a:lstStyle/>
          <a:p>
            <a:fld id="{64A3CE99-7818-D146-A83B-8D2EB5F514EF}" type="slidenum">
              <a:rPr lang="en-GB" altLang="en-US" smtClean="0"/>
              <a:pPr/>
              <a:t>‹#›</a:t>
            </a:fld>
            <a:endParaRPr lang="en-GB" altLang="en-US"/>
          </a:p>
        </p:txBody>
      </p:sp>
    </p:spTree>
    <p:extLst>
      <p:ext uri="{BB962C8B-B14F-4D97-AF65-F5344CB8AC3E}">
        <p14:creationId xmlns:p14="http://schemas.microsoft.com/office/powerpoint/2010/main" val="1402090137"/>
      </p:ext>
    </p:extLst>
  </p:cSld>
  <p:clrMapOvr>
    <a:masterClrMapping/>
  </p:clrMapOvr>
  <p:transition>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D99FEAD-2A1B-8C42-823D-CE9EDD864B7F}" type="datetime1">
              <a:rPr lang="sk-SK" smtClean="0"/>
              <a:t>29.02.16</a:t>
            </a:fld>
            <a:endParaRPr lang="en-GB"/>
          </a:p>
        </p:txBody>
      </p:sp>
      <p:sp>
        <p:nvSpPr>
          <p:cNvPr id="8" name="Footer Placeholder 7"/>
          <p:cNvSpPr>
            <a:spLocks noGrp="1"/>
          </p:cNvSpPr>
          <p:nvPr>
            <p:ph type="ftr" sz="quarter" idx="11"/>
          </p:nvPr>
        </p:nvSpPr>
        <p:spPr/>
        <p:txBody>
          <a:bodyPr/>
          <a:lstStyle/>
          <a:p>
            <a:pPr>
              <a:defRPr/>
            </a:pPr>
            <a:r>
              <a:rPr lang="en-GB" smtClean="0"/>
              <a:t>ADAPTING Clinical Guidelines for St Lucia</a:t>
            </a:r>
            <a:endParaRPr lang="en-GB"/>
          </a:p>
        </p:txBody>
      </p:sp>
      <p:sp>
        <p:nvSpPr>
          <p:cNvPr id="9" name="Slide Number Placeholder 8"/>
          <p:cNvSpPr>
            <a:spLocks noGrp="1"/>
          </p:cNvSpPr>
          <p:nvPr>
            <p:ph type="sldNum" sz="quarter" idx="12"/>
          </p:nvPr>
        </p:nvSpPr>
        <p:spPr/>
        <p:txBody>
          <a:bodyPr/>
          <a:lstStyle/>
          <a:p>
            <a:fld id="{CC84E806-D65D-F740-ACE4-B8D7891E03FD}" type="slidenum">
              <a:rPr lang="en-GB" altLang="en-US" smtClean="0"/>
              <a:pPr/>
              <a:t>‹#›</a:t>
            </a:fld>
            <a:endParaRPr lang="en-GB"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874028"/>
      </p:ext>
    </p:extLst>
  </p:cSld>
  <p:clrMapOvr>
    <a:masterClrMapping/>
  </p:clrMapOvr>
  <p:transition>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096C301-5781-4442-AF49-083B6F1D645C}" type="datetime1">
              <a:rPr lang="sk-SK" smtClean="0"/>
              <a:t>29.02.16</a:t>
            </a:fld>
            <a:endParaRPr lang="en-GB"/>
          </a:p>
        </p:txBody>
      </p:sp>
      <p:sp>
        <p:nvSpPr>
          <p:cNvPr id="4" name="Footer Placeholder 3"/>
          <p:cNvSpPr>
            <a:spLocks noGrp="1"/>
          </p:cNvSpPr>
          <p:nvPr>
            <p:ph type="ftr" sz="quarter" idx="11"/>
          </p:nvPr>
        </p:nvSpPr>
        <p:spPr/>
        <p:txBody>
          <a:bodyPr/>
          <a:lstStyle/>
          <a:p>
            <a:pPr>
              <a:defRPr/>
            </a:pPr>
            <a:r>
              <a:rPr lang="en-GB" smtClean="0"/>
              <a:t>ADAPTING Clinical Guidelines for St Lucia</a:t>
            </a:r>
            <a:endParaRPr lang="en-GB"/>
          </a:p>
        </p:txBody>
      </p:sp>
      <p:sp>
        <p:nvSpPr>
          <p:cNvPr id="5" name="Slide Number Placeholder 4"/>
          <p:cNvSpPr>
            <a:spLocks noGrp="1"/>
          </p:cNvSpPr>
          <p:nvPr>
            <p:ph type="sldNum" sz="quarter" idx="12"/>
          </p:nvPr>
        </p:nvSpPr>
        <p:spPr/>
        <p:txBody>
          <a:bodyPr/>
          <a:lstStyle/>
          <a:p>
            <a:fld id="{A7A5C5C0-818A-D24A-9F05-86150738C6FF}" type="slidenum">
              <a:rPr lang="en-GB" altLang="en-US" smtClean="0"/>
              <a:pPr/>
              <a:t>‹#›</a:t>
            </a:fld>
            <a:endParaRPr lang="en-GB"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404868"/>
      </p:ext>
    </p:extLst>
  </p:cSld>
  <p:clrMapOvr>
    <a:masterClrMapping/>
  </p:clrMapOvr>
  <p:transition>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9F32467-44A9-CF4E-93F8-449DF2D2E4E4}" type="datetime1">
              <a:rPr lang="sk-SK" smtClean="0"/>
              <a:t>29.02.16</a:t>
            </a:fld>
            <a:endParaRPr lang="en-GB"/>
          </a:p>
        </p:txBody>
      </p:sp>
      <p:sp>
        <p:nvSpPr>
          <p:cNvPr id="3" name="Footer Placeholder 2"/>
          <p:cNvSpPr>
            <a:spLocks noGrp="1"/>
          </p:cNvSpPr>
          <p:nvPr>
            <p:ph type="ftr" sz="quarter" idx="11"/>
          </p:nvPr>
        </p:nvSpPr>
        <p:spPr/>
        <p:txBody>
          <a:bodyPr/>
          <a:lstStyle/>
          <a:p>
            <a:pPr>
              <a:defRPr/>
            </a:pPr>
            <a:r>
              <a:rPr lang="en-GB" smtClean="0"/>
              <a:t>ADAPTING Clinical Guidelines for St Lucia</a:t>
            </a:r>
            <a:endParaRPr lang="en-GB"/>
          </a:p>
        </p:txBody>
      </p:sp>
      <p:sp>
        <p:nvSpPr>
          <p:cNvPr id="4" name="Slide Number Placeholder 3"/>
          <p:cNvSpPr>
            <a:spLocks noGrp="1"/>
          </p:cNvSpPr>
          <p:nvPr>
            <p:ph type="sldNum" sz="quarter" idx="12"/>
          </p:nvPr>
        </p:nvSpPr>
        <p:spPr/>
        <p:txBody>
          <a:bodyPr/>
          <a:lstStyle/>
          <a:p>
            <a:fld id="{69214ABD-1688-004B-A8D3-5E456C9DE1D5}" type="slidenum">
              <a:rPr lang="en-GB" altLang="en-US" smtClean="0"/>
              <a:pPr/>
              <a:t>‹#›</a:t>
            </a:fld>
            <a:endParaRPr lang="en-GB" altLang="en-US"/>
          </a:p>
        </p:txBody>
      </p:sp>
    </p:spTree>
    <p:extLst>
      <p:ext uri="{BB962C8B-B14F-4D97-AF65-F5344CB8AC3E}">
        <p14:creationId xmlns:p14="http://schemas.microsoft.com/office/powerpoint/2010/main" val="1534083458"/>
      </p:ext>
    </p:extLst>
  </p:cSld>
  <p:clrMapOvr>
    <a:masterClrMapping/>
  </p:clrMapOvr>
  <p:transition>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3365A9D-5AF4-E04D-8A68-B57CC60CBB40}" type="datetime1">
              <a:rPr lang="sk-SK" smtClean="0"/>
              <a:t>29.02.16</a:t>
            </a:fld>
            <a:endParaRPr lang="en-GB"/>
          </a:p>
        </p:txBody>
      </p:sp>
      <p:sp>
        <p:nvSpPr>
          <p:cNvPr id="6" name="Footer Placeholder 5"/>
          <p:cNvSpPr>
            <a:spLocks noGrp="1"/>
          </p:cNvSpPr>
          <p:nvPr>
            <p:ph type="ftr" sz="quarter" idx="11"/>
          </p:nvPr>
        </p:nvSpPr>
        <p:spPr/>
        <p:txBody>
          <a:bodyPr/>
          <a:lstStyle/>
          <a:p>
            <a:pPr>
              <a:defRPr/>
            </a:pPr>
            <a:r>
              <a:rPr lang="en-GB" smtClean="0"/>
              <a:t>ADAPTING Clinical Guidelines for St Lucia</a:t>
            </a:r>
            <a:endParaRPr lang="en-GB"/>
          </a:p>
        </p:txBody>
      </p:sp>
      <p:sp>
        <p:nvSpPr>
          <p:cNvPr id="7" name="Slide Number Placeholder 6"/>
          <p:cNvSpPr>
            <a:spLocks noGrp="1"/>
          </p:cNvSpPr>
          <p:nvPr>
            <p:ph type="sldNum" sz="quarter" idx="12"/>
          </p:nvPr>
        </p:nvSpPr>
        <p:spPr/>
        <p:txBody>
          <a:bodyPr/>
          <a:lstStyle/>
          <a:p>
            <a:fld id="{D3C33B50-A6E7-9649-B0BB-9637679FB481}" type="slidenum">
              <a:rPr lang="en-GB" altLang="en-US" smtClean="0"/>
              <a:pPr/>
              <a:t>‹#›</a:t>
            </a:fld>
            <a:endParaRPr lang="en-GB"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012724"/>
      </p:ext>
    </p:extLst>
  </p:cSld>
  <p:clrMapOvr>
    <a:masterClrMapping/>
  </p:clrMapOvr>
  <p:transition>
    <p:cut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EC6EC98-81D9-EE41-9605-9409D75992D2}" type="datetime1">
              <a:rPr lang="sk-SK" smtClean="0"/>
              <a:t>29.02.16</a:t>
            </a:fld>
            <a:endParaRPr lang="en-GB"/>
          </a:p>
        </p:txBody>
      </p:sp>
      <p:sp>
        <p:nvSpPr>
          <p:cNvPr id="6" name="Footer Placeholder 5"/>
          <p:cNvSpPr>
            <a:spLocks noGrp="1"/>
          </p:cNvSpPr>
          <p:nvPr>
            <p:ph type="ftr" sz="quarter" idx="11"/>
          </p:nvPr>
        </p:nvSpPr>
        <p:spPr/>
        <p:txBody>
          <a:bodyPr/>
          <a:lstStyle/>
          <a:p>
            <a:pPr>
              <a:defRPr/>
            </a:pPr>
            <a:r>
              <a:rPr lang="en-GB" smtClean="0"/>
              <a:t>ADAPTING Clinical Guidelines for St Lucia</a:t>
            </a:r>
            <a:endParaRPr lang="en-GB"/>
          </a:p>
        </p:txBody>
      </p:sp>
      <p:sp>
        <p:nvSpPr>
          <p:cNvPr id="7" name="Slide Number Placeholder 6"/>
          <p:cNvSpPr>
            <a:spLocks noGrp="1"/>
          </p:cNvSpPr>
          <p:nvPr>
            <p:ph type="sldNum" sz="quarter" idx="12"/>
          </p:nvPr>
        </p:nvSpPr>
        <p:spPr/>
        <p:txBody>
          <a:bodyPr/>
          <a:lstStyle/>
          <a:p>
            <a:fld id="{0F357A32-31D5-CC49-9396-CD349716AE36}" type="slidenum">
              <a:rPr lang="en-GB" altLang="en-US" smtClean="0"/>
              <a:pPr/>
              <a:t>‹#›</a:t>
            </a:fld>
            <a:endParaRPr lang="en-GB" altLang="en-US"/>
          </a:p>
        </p:txBody>
      </p:sp>
    </p:spTree>
    <p:extLst>
      <p:ext uri="{BB962C8B-B14F-4D97-AF65-F5344CB8AC3E}">
        <p14:creationId xmlns:p14="http://schemas.microsoft.com/office/powerpoint/2010/main" val="1916285274"/>
      </p:ext>
    </p:extLst>
  </p:cSld>
  <p:clrMapOvr>
    <a:masterClrMapping/>
  </p:clrMapOvr>
  <p:transition>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E7CDF581-182C-F343-91E7-41FB0AE760A0}" type="datetime1">
              <a:rPr lang="sk-SK" smtClean="0"/>
              <a:t>29.02.16</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en-GB" smtClean="0"/>
              <a:t>ADAPTING Clinical Guidelines for St Lucia</a:t>
            </a:r>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FCAD1B-78AD-E64F-AD2B-24B1824BF73C}" type="slidenum">
              <a:rPr lang="en-GB" altLang="en-US" smtClean="0"/>
              <a:pPr/>
              <a:t>‹#›</a:t>
            </a:fld>
            <a:endParaRPr lang="en-GB" altLang="en-US"/>
          </a:p>
        </p:txBody>
      </p:sp>
    </p:spTree>
    <p:extLst>
      <p:ext uri="{BB962C8B-B14F-4D97-AF65-F5344CB8AC3E}">
        <p14:creationId xmlns:p14="http://schemas.microsoft.com/office/powerpoint/2010/main" val="11363866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transition>
    <p:cut thruBlk="1"/>
  </p:transition>
  <p:timing>
    <p:tnLst>
      <p:par>
        <p:cTn id="1" dur="indefinite" restart="never" nodeType="tmRoot"/>
      </p:par>
    </p:tnLst>
  </p:timing>
  <p:hf hd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tiff"/><Relationship Id="rId3" Type="http://schemas.openxmlformats.org/officeDocument/2006/relationships/image" Target="../media/image14.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 Id="rId3" Type="http://schemas.openxmlformats.org/officeDocument/2006/relationships/image" Target="../media/image1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png"/><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9" Type="http://schemas.openxmlformats.org/officeDocument/2006/relationships/image" Target="../media/image26.wmf"/><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38.xml.rels><?xml version="1.0" encoding="UTF-8" standalone="yes"?>
<Relationships xmlns="http://schemas.openxmlformats.org/package/2006/relationships"><Relationship Id="rId3" Type="http://schemas.openxmlformats.org/officeDocument/2006/relationships/hyperlink" Target="http://www.g-i-n.net/" TargetMode="External"/><Relationship Id="rId4" Type="http://schemas.openxmlformats.org/officeDocument/2006/relationships/hyperlink" Target="http://www.agreetrust.org/docs/AGREE_Instrument_English.pdf" TargetMode="External"/><Relationship Id="rId1" Type="http://schemas.openxmlformats.org/officeDocument/2006/relationships/slideLayout" Target="../slideLayouts/slideLayout2.xml"/><Relationship Id="rId2" Type="http://schemas.openxmlformats.org/officeDocument/2006/relationships/hyperlink" Target="http://www.adapte.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biomedcentral.com/1471-2288/7/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06C53B-C386-4545-957A-98EEB6288C30}"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1</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p:nvSpPr>
        <p:spPr>
          <a:xfrm>
            <a:off x="467544" y="2551837"/>
            <a:ext cx="8352928" cy="2308324"/>
          </a:xfrm>
          <a:prstGeom prst="rect">
            <a:avLst/>
          </a:prstGeom>
        </p:spPr>
        <p:txBody>
          <a:bodyPr wrap="square">
            <a:spAutoFit/>
          </a:bodyPr>
          <a:lstStyle/>
          <a:p>
            <a:pPr lvl="1" algn="ctr" eaLnBrk="1" hangingPunct="1">
              <a:lnSpc>
                <a:spcPct val="150000"/>
              </a:lnSpc>
              <a:defRPr/>
            </a:pPr>
            <a:r>
              <a:rPr lang="en-GB" altLang="bg-BG" sz="3200" b="1" dirty="0">
                <a:solidFill>
                  <a:schemeClr val="bg1">
                    <a:lumMod val="95000"/>
                  </a:schemeClr>
                </a:solidFill>
                <a:latin typeface="Calibri" pitchFamily="34" charset="0"/>
              </a:rPr>
              <a:t>ADAPTING Clinical </a:t>
            </a:r>
            <a:r>
              <a:rPr lang="en-GB" altLang="bg-BG" sz="3200" b="1" dirty="0" smtClean="0">
                <a:solidFill>
                  <a:schemeClr val="bg1">
                    <a:lumMod val="95000"/>
                  </a:schemeClr>
                </a:solidFill>
                <a:latin typeface="Calibri" pitchFamily="34" charset="0"/>
              </a:rPr>
              <a:t>Guidelines</a:t>
            </a:r>
          </a:p>
          <a:p>
            <a:pPr lvl="1" algn="ctr" eaLnBrk="1" hangingPunct="1">
              <a:lnSpc>
                <a:spcPct val="150000"/>
              </a:lnSpc>
              <a:defRPr/>
            </a:pPr>
            <a:endParaRPr lang="en-GB" altLang="bg-BG" sz="3200" b="1" dirty="0">
              <a:solidFill>
                <a:schemeClr val="bg1">
                  <a:lumMod val="95000"/>
                </a:schemeClr>
              </a:solidFill>
              <a:latin typeface="Calibri" pitchFamily="34" charset="0"/>
            </a:endParaRPr>
          </a:p>
          <a:p>
            <a:pPr lvl="1" algn="ctr" eaLnBrk="1" hangingPunct="1">
              <a:lnSpc>
                <a:spcPct val="150000"/>
              </a:lnSpc>
              <a:defRPr/>
            </a:pPr>
            <a:r>
              <a:rPr lang="en-GB" altLang="bg-BG" sz="3200" b="1" dirty="0">
                <a:solidFill>
                  <a:schemeClr val="bg1">
                    <a:lumMod val="95000"/>
                  </a:schemeClr>
                </a:solidFill>
                <a:latin typeface="Calibri" pitchFamily="34" charset="0"/>
              </a:rPr>
              <a:t>dr. Martin </a:t>
            </a:r>
            <a:r>
              <a:rPr lang="en-GB" altLang="bg-BG" sz="3200" b="1" dirty="0" err="1">
                <a:solidFill>
                  <a:schemeClr val="bg1">
                    <a:lumMod val="95000"/>
                  </a:schemeClr>
                </a:solidFill>
                <a:latin typeface="Calibri" pitchFamily="34" charset="0"/>
              </a:rPr>
              <a:t>Rusnak</a:t>
            </a:r>
            <a:endParaRPr lang="en-GB" altLang="bg-BG" sz="3200" b="1" dirty="0">
              <a:solidFill>
                <a:schemeClr val="bg1">
                  <a:lumMod val="95000"/>
                </a:schemeClr>
              </a:solidFill>
              <a:latin typeface="Calibri" pitchFamily="34" charset="0"/>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22430" y="1124744"/>
            <a:ext cx="7010400" cy="685800"/>
          </a:xfrm>
        </p:spPr>
        <p:txBody>
          <a:bodyPr>
            <a:normAutofit fontScale="90000"/>
          </a:bodyPr>
          <a:lstStyle/>
          <a:p>
            <a:pPr marL="457200" eaLnBrk="1" hangingPunct="1"/>
            <a:r>
              <a:rPr lang="en-US" altLang="en-US" dirty="0"/>
              <a:t>Tool  2.1a PIPOH Checklist</a:t>
            </a:r>
          </a:p>
        </p:txBody>
      </p:sp>
      <p:sp>
        <p:nvSpPr>
          <p:cNvPr id="35843" name="Rectangle 3"/>
          <p:cNvSpPr>
            <a:spLocks noGrp="1" noChangeArrowheads="1"/>
          </p:cNvSpPr>
          <p:nvPr>
            <p:ph idx="1"/>
          </p:nvPr>
        </p:nvSpPr>
        <p:spPr>
          <a:xfrm>
            <a:off x="990600" y="2492896"/>
            <a:ext cx="7315200" cy="3747036"/>
          </a:xfrm>
        </p:spPr>
        <p:txBody>
          <a:bodyPr>
            <a:normAutofit/>
          </a:bodyPr>
          <a:lstStyle/>
          <a:p>
            <a:pPr eaLnBrk="1" hangingPunct="1">
              <a:lnSpc>
                <a:spcPct val="90000"/>
              </a:lnSpc>
              <a:buClr>
                <a:schemeClr val="tx2"/>
              </a:buClr>
              <a:buFont typeface="Courier New" charset="0"/>
              <a:buChar char="►"/>
            </a:pPr>
            <a:r>
              <a:rPr lang="en-US" altLang="en-US" sz="2600" b="1" u="sng" dirty="0" smtClean="0"/>
              <a:t>P	</a:t>
            </a:r>
            <a:r>
              <a:rPr lang="en-US" altLang="en-US" dirty="0"/>
              <a:t>P</a:t>
            </a:r>
            <a:r>
              <a:rPr lang="en-US" altLang="en-US" sz="2600" dirty="0" smtClean="0"/>
              <a:t>atient </a:t>
            </a:r>
            <a:r>
              <a:rPr lang="en-US" altLang="en-US" sz="2600" dirty="0"/>
              <a:t>population: average risk women</a:t>
            </a:r>
          </a:p>
          <a:p>
            <a:pPr eaLnBrk="1" hangingPunct="1">
              <a:lnSpc>
                <a:spcPct val="90000"/>
              </a:lnSpc>
              <a:buClr>
                <a:schemeClr val="tx2"/>
              </a:buClr>
              <a:buFont typeface="Courier New" charset="0"/>
              <a:buChar char="►"/>
            </a:pPr>
            <a:r>
              <a:rPr lang="en-US" altLang="en-US" sz="2600" b="1" u="sng" dirty="0" smtClean="0"/>
              <a:t>I		</a:t>
            </a:r>
            <a:r>
              <a:rPr lang="en-US" altLang="en-US" dirty="0"/>
              <a:t>I</a:t>
            </a:r>
            <a:r>
              <a:rPr lang="en-US" altLang="en-US" sz="2600" dirty="0" smtClean="0"/>
              <a:t>ntervention</a:t>
            </a:r>
            <a:r>
              <a:rPr lang="en-US" altLang="en-US" sz="2600" dirty="0"/>
              <a:t>: screening</a:t>
            </a:r>
          </a:p>
          <a:p>
            <a:pPr eaLnBrk="1" hangingPunct="1">
              <a:lnSpc>
                <a:spcPct val="90000"/>
              </a:lnSpc>
              <a:buClr>
                <a:schemeClr val="tx2"/>
              </a:buClr>
              <a:buFont typeface="Courier New" charset="0"/>
              <a:buChar char="►"/>
            </a:pPr>
            <a:r>
              <a:rPr lang="en-US" altLang="en-US" sz="2600" b="1" u="sng" dirty="0" smtClean="0"/>
              <a:t>P	</a:t>
            </a:r>
            <a:r>
              <a:rPr lang="en-US" altLang="en-US" dirty="0"/>
              <a:t>P</a:t>
            </a:r>
            <a:r>
              <a:rPr lang="en-US" altLang="en-US" sz="2600" dirty="0" smtClean="0"/>
              <a:t>rofessionals</a:t>
            </a:r>
            <a:r>
              <a:rPr lang="en-US" altLang="en-US" sz="2600" dirty="0"/>
              <a:t>: family physicians/ GPs/nurses</a:t>
            </a:r>
          </a:p>
          <a:p>
            <a:pPr eaLnBrk="1" hangingPunct="1">
              <a:lnSpc>
                <a:spcPct val="90000"/>
              </a:lnSpc>
              <a:buClr>
                <a:schemeClr val="tx2"/>
              </a:buClr>
              <a:buFont typeface="Courier New" charset="0"/>
              <a:buChar char="►"/>
            </a:pPr>
            <a:r>
              <a:rPr lang="en-US" altLang="en-US" sz="2600" b="1" u="sng" dirty="0" smtClean="0"/>
              <a:t>O	</a:t>
            </a:r>
            <a:r>
              <a:rPr lang="en-US" altLang="en-US" dirty="0"/>
              <a:t>O</a:t>
            </a:r>
            <a:r>
              <a:rPr lang="en-US" altLang="en-US" sz="2600" dirty="0" smtClean="0"/>
              <a:t>utcomes</a:t>
            </a:r>
            <a:r>
              <a:rPr lang="en-US" altLang="en-US" sz="2600" dirty="0"/>
              <a:t>: screening interval/modality</a:t>
            </a:r>
          </a:p>
          <a:p>
            <a:pPr eaLnBrk="1" hangingPunct="1">
              <a:lnSpc>
                <a:spcPct val="90000"/>
              </a:lnSpc>
              <a:buClr>
                <a:schemeClr val="tx2"/>
              </a:buClr>
              <a:buFont typeface="Courier New" charset="0"/>
              <a:buChar char="►"/>
            </a:pPr>
            <a:r>
              <a:rPr lang="en-US" altLang="en-US" sz="2600" b="1" u="sng" dirty="0" smtClean="0"/>
              <a:t>H	</a:t>
            </a:r>
            <a:r>
              <a:rPr lang="en-US" altLang="en-US" dirty="0"/>
              <a:t>H</a:t>
            </a:r>
            <a:r>
              <a:rPr lang="en-US" altLang="en-US" sz="2600" dirty="0" smtClean="0"/>
              <a:t>ealthcare </a:t>
            </a:r>
            <a:r>
              <a:rPr lang="en-US" altLang="en-US" sz="2600" dirty="0"/>
              <a:t>setting: family </a:t>
            </a:r>
            <a:r>
              <a:rPr lang="en-US" altLang="en-US" sz="2600" dirty="0" smtClean="0"/>
              <a:t>practice</a:t>
            </a:r>
            <a:endParaRPr lang="en-US" altLang="en-US" sz="2400" dirty="0">
              <a:solidFill>
                <a:schemeClr val="tx1"/>
              </a:solidFill>
            </a:endParaRPr>
          </a:p>
          <a:p>
            <a:pPr eaLnBrk="1" hangingPunct="1">
              <a:lnSpc>
                <a:spcPct val="90000"/>
              </a:lnSpc>
              <a:buFont typeface="Wingdings" charset="2"/>
              <a:buNone/>
            </a:pPr>
            <a:r>
              <a:rPr lang="en-US" altLang="en-US" sz="2000" dirty="0">
                <a:solidFill>
                  <a:schemeClr val="tx1"/>
                </a:solidFill>
              </a:rPr>
              <a:t>Example Question:</a:t>
            </a:r>
            <a:r>
              <a:rPr lang="en-US" altLang="en-US" sz="2400" dirty="0">
                <a:solidFill>
                  <a:schemeClr val="tx1"/>
                </a:solidFill>
              </a:rPr>
              <a:t> </a:t>
            </a:r>
            <a:r>
              <a:rPr lang="en-US" altLang="en-US" sz="2400" i="1" dirty="0" smtClean="0">
                <a:solidFill>
                  <a:schemeClr val="tx1"/>
                </a:solidFill>
              </a:rPr>
              <a:t>What </a:t>
            </a:r>
            <a:r>
              <a:rPr lang="en-US" altLang="en-US" sz="2400" i="1" dirty="0">
                <a:solidFill>
                  <a:schemeClr val="tx1"/>
                </a:solidFill>
              </a:rPr>
              <a:t>is appropriate cervical cancer screening (</a:t>
            </a:r>
            <a:r>
              <a:rPr lang="en-US" altLang="en-US" sz="2400" i="1" dirty="0" smtClean="0">
                <a:solidFill>
                  <a:schemeClr val="tx1"/>
                </a:solidFill>
              </a:rPr>
              <a:t>CCS) for </a:t>
            </a:r>
            <a:r>
              <a:rPr lang="en-US" altLang="en-US" sz="2400" i="1" dirty="0">
                <a:solidFill>
                  <a:schemeClr val="tx1"/>
                </a:solidFill>
              </a:rPr>
              <a:t>average risk women seen in family practice</a:t>
            </a:r>
            <a:r>
              <a:rPr lang="en-US" altLang="en-US" sz="2400" dirty="0" smtClean="0">
                <a:solidFill>
                  <a:schemeClr val="tx1"/>
                </a:solidFill>
              </a:rPr>
              <a:t>?</a:t>
            </a:r>
            <a:endParaRPr lang="en-US" altLang="en-US" sz="2600" dirty="0">
              <a:solidFill>
                <a:schemeClr val="accent1"/>
              </a:solidFill>
            </a:endParaRPr>
          </a:p>
        </p:txBody>
      </p:sp>
      <p:sp>
        <p:nvSpPr>
          <p:cNvPr id="2" name="Date Placeholder 1"/>
          <p:cNvSpPr>
            <a:spLocks noGrp="1"/>
          </p:cNvSpPr>
          <p:nvPr>
            <p:ph type="dt" sz="half" idx="10"/>
          </p:nvPr>
        </p:nvSpPr>
        <p:spPr/>
        <p:txBody>
          <a:bodyPr/>
          <a:lstStyle/>
          <a:p>
            <a:pPr>
              <a:defRPr/>
            </a:pPr>
            <a:fld id="{EFA19113-62BB-5946-B2B7-3ABEEE89CD78}"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10</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559847614"/>
      </p:ext>
    </p:extLst>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946517C-DD0E-3445-8191-EDC7B76C34D1}"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11</a:t>
            </a:fld>
            <a:endParaRPr lang="en-GB" altLang="en-US"/>
          </a:p>
        </p:txBody>
      </p:sp>
      <p:pic>
        <p:nvPicPr>
          <p:cNvPr id="36867" name="Picture 4"/>
          <p:cNvPicPr>
            <a:picLocks noChangeAspect="1" noChangeArrowheads="1"/>
          </p:cNvPicPr>
          <p:nvPr/>
        </p:nvPicPr>
        <p:blipFill>
          <a:blip r:embed="rId3">
            <a:extLst>
              <a:ext uri="{28A0092B-C50C-407E-A947-70E740481C1C}">
                <a14:useLocalDpi xmlns:a14="http://schemas.microsoft.com/office/drawing/2010/main" val="0"/>
              </a:ext>
            </a:extLst>
          </a:blip>
          <a:srcRect l="24445" t="24889" r="25000" b="15022"/>
          <a:stretch>
            <a:fillRect/>
          </a:stretch>
        </p:blipFill>
        <p:spPr bwMode="auto">
          <a:xfrm>
            <a:off x="467544" y="332656"/>
            <a:ext cx="8361040" cy="6211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32040" y="332656"/>
            <a:ext cx="3896543" cy="830997"/>
          </a:xfrm>
          <a:prstGeom prst="rect">
            <a:avLst/>
          </a:prstGeom>
          <a:noFill/>
        </p:spPr>
        <p:txBody>
          <a:bodyPr wrap="square" rtlCol="0">
            <a:spAutoFit/>
          </a:bodyPr>
          <a:lstStyle/>
          <a:p>
            <a:r>
              <a:rPr lang="en-GB" sz="2400" dirty="0"/>
              <a:t>Tool </a:t>
            </a:r>
            <a:r>
              <a:rPr lang="en-GB" sz="2400"/>
              <a:t>2.3a </a:t>
            </a:r>
            <a:r>
              <a:rPr lang="en-GB" sz="2400" smtClean="0"/>
              <a:t>Skills Assessment </a:t>
            </a:r>
            <a:r>
              <a:rPr lang="en-GB" sz="2400" dirty="0"/>
              <a:t>checklist</a:t>
            </a:r>
          </a:p>
        </p:txBody>
      </p:sp>
      <p:sp>
        <p:nvSpPr>
          <p:cNvPr id="5" name="Footer Placeholder 4"/>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809875834"/>
      </p:ext>
    </p:extLst>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4"/>
          <p:cNvSpPr txBox="1">
            <a:spLocks noChangeArrowheads="1"/>
          </p:cNvSpPr>
          <p:nvPr/>
        </p:nvSpPr>
        <p:spPr bwMode="auto">
          <a:xfrm>
            <a:off x="822325" y="20447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endParaRPr lang="en-US" altLang="en-US"/>
          </a:p>
        </p:txBody>
      </p:sp>
      <p:pic>
        <p:nvPicPr>
          <p:cNvPr id="37892" name="Picture 44"/>
          <p:cNvPicPr>
            <a:picLocks noChangeAspect="1" noChangeArrowheads="1"/>
          </p:cNvPicPr>
          <p:nvPr/>
        </p:nvPicPr>
        <p:blipFill>
          <a:blip r:embed="rId3">
            <a:extLst>
              <a:ext uri="{28A0092B-C50C-407E-A947-70E740481C1C}">
                <a14:useLocalDpi xmlns:a14="http://schemas.microsoft.com/office/drawing/2010/main" val="0"/>
              </a:ext>
            </a:extLst>
          </a:blip>
          <a:srcRect l="21111" t="22221" r="16667" b="18668"/>
          <a:stretch>
            <a:fillRect/>
          </a:stretch>
        </p:blipFill>
        <p:spPr bwMode="auto">
          <a:xfrm>
            <a:off x="395536" y="1484784"/>
            <a:ext cx="8370256" cy="496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fld id="{B2E99622-8629-BE45-A336-C6868EAFBBA3}"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12</a:t>
            </a:fld>
            <a:endParaRPr lang="en-GB" altLang="en-US"/>
          </a:p>
        </p:txBody>
      </p:sp>
      <p:sp>
        <p:nvSpPr>
          <p:cNvPr id="4" name="TextBox 3"/>
          <p:cNvSpPr txBox="1"/>
          <p:nvPr/>
        </p:nvSpPr>
        <p:spPr>
          <a:xfrm>
            <a:off x="1115616" y="692696"/>
            <a:ext cx="6984776" cy="707886"/>
          </a:xfrm>
          <a:prstGeom prst="rect">
            <a:avLst/>
          </a:prstGeom>
          <a:noFill/>
        </p:spPr>
        <p:txBody>
          <a:bodyPr wrap="square" rtlCol="0">
            <a:spAutoFit/>
          </a:bodyPr>
          <a:lstStyle/>
          <a:p>
            <a:r>
              <a:rPr lang="en-GB" sz="4000" dirty="0"/>
              <a:t>Tool 2.5a Sample Work </a:t>
            </a:r>
            <a:r>
              <a:rPr lang="en-GB" sz="4000" dirty="0" smtClean="0"/>
              <a:t>Plan</a:t>
            </a:r>
            <a:endParaRPr lang="en-GB" sz="4000" dirty="0"/>
          </a:p>
        </p:txBody>
      </p:sp>
      <p:sp>
        <p:nvSpPr>
          <p:cNvPr id="5" name="Footer Placeholder 4"/>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38930258"/>
      </p:ext>
    </p:extLst>
  </p:cSld>
  <p:clrMapOvr>
    <a:masterClrMapping/>
  </p:clrMapOvr>
  <p:transition>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pPr eaLnBrk="1" hangingPunct="1"/>
            <a:r>
              <a:rPr lang="en-US" altLang="en-US" dirty="0"/>
              <a:t>STEP 3: Search and Screen</a:t>
            </a:r>
            <a:r>
              <a:rPr lang="en-US" altLang="en-US" sz="2800" b="1" dirty="0">
                <a:solidFill>
                  <a:schemeClr val="tx1"/>
                </a:solidFill>
              </a:rPr>
              <a:t/>
            </a:r>
            <a:br>
              <a:rPr lang="en-US" altLang="en-US" sz="2800" b="1" dirty="0">
                <a:solidFill>
                  <a:schemeClr val="tx1"/>
                </a:solidFill>
              </a:rPr>
            </a:br>
            <a:r>
              <a:rPr lang="en-US" altLang="en-US" sz="1600" dirty="0">
                <a:solidFill>
                  <a:schemeClr val="tx1"/>
                </a:solidFill>
              </a:rPr>
              <a:t>Guide pp. 37-41</a:t>
            </a:r>
          </a:p>
        </p:txBody>
      </p:sp>
      <p:sp>
        <p:nvSpPr>
          <p:cNvPr id="38915" name="Content Placeholder 4"/>
          <p:cNvSpPr>
            <a:spLocks noGrp="1"/>
          </p:cNvSpPr>
          <p:nvPr>
            <p:ph idx="1"/>
          </p:nvPr>
        </p:nvSpPr>
        <p:spPr>
          <a:xfrm>
            <a:off x="899592" y="2996952"/>
            <a:ext cx="7696200" cy="2438400"/>
          </a:xfrm>
        </p:spPr>
        <p:txBody>
          <a:bodyPr/>
          <a:lstStyle/>
          <a:p>
            <a:pPr eaLnBrk="1" hangingPunct="1">
              <a:spcBef>
                <a:spcPct val="0"/>
              </a:spcBef>
              <a:buFont typeface="Wingdings" charset="2"/>
              <a:buNone/>
            </a:pPr>
            <a:r>
              <a:rPr lang="en-US" altLang="en-US" sz="2000" dirty="0"/>
              <a:t>3.1 Search existing guidelines,  systematic reviews, and new or</a:t>
            </a:r>
          </a:p>
          <a:p>
            <a:pPr eaLnBrk="1" hangingPunct="1">
              <a:spcBef>
                <a:spcPct val="0"/>
              </a:spcBef>
              <a:buFont typeface="Wingdings" charset="2"/>
              <a:buNone/>
            </a:pPr>
            <a:r>
              <a:rPr lang="en-US" altLang="en-US" sz="2000" dirty="0"/>
              <a:t>      emerging areas  of evidence; confirm if guideline is </a:t>
            </a:r>
            <a:r>
              <a:rPr lang="en-US" altLang="en-US" sz="2000" i="1" dirty="0"/>
              <a:t>de novo</a:t>
            </a:r>
            <a:r>
              <a:rPr lang="en-US" altLang="en-US" sz="2000" dirty="0"/>
              <a:t>, </a:t>
            </a:r>
          </a:p>
          <a:p>
            <a:pPr eaLnBrk="1" hangingPunct="1">
              <a:spcBef>
                <a:spcPct val="0"/>
              </a:spcBef>
              <a:buFont typeface="Wingdings" charset="2"/>
              <a:buNone/>
            </a:pPr>
            <a:r>
              <a:rPr lang="en-US" altLang="en-US" sz="2000" dirty="0"/>
              <a:t>      adaptation or mixed initiative.  </a:t>
            </a:r>
          </a:p>
          <a:p>
            <a:pPr eaLnBrk="1" hangingPunct="1">
              <a:buFont typeface="Wingdings" charset="2"/>
              <a:buNone/>
            </a:pPr>
            <a:endParaRPr lang="en-US" altLang="en-US" sz="2000" dirty="0"/>
          </a:p>
          <a:p>
            <a:pPr eaLnBrk="1" hangingPunct="1">
              <a:spcBef>
                <a:spcPct val="0"/>
              </a:spcBef>
              <a:buFont typeface="Wingdings" charset="2"/>
              <a:buNone/>
            </a:pPr>
            <a:r>
              <a:rPr lang="en-US" altLang="en-US" sz="2000" dirty="0"/>
              <a:t>3.2 Screen search results to develop short list for full appraisal; </a:t>
            </a:r>
          </a:p>
          <a:p>
            <a:pPr eaLnBrk="1" hangingPunct="1">
              <a:spcBef>
                <a:spcPct val="0"/>
              </a:spcBef>
              <a:buFont typeface="Wingdings" charset="2"/>
              <a:buNone/>
            </a:pPr>
            <a:r>
              <a:rPr lang="en-US" altLang="en-US" sz="2000" dirty="0"/>
              <a:t>      document selection. </a:t>
            </a:r>
          </a:p>
        </p:txBody>
      </p:sp>
      <p:sp>
        <p:nvSpPr>
          <p:cNvPr id="2" name="Date Placeholder 1"/>
          <p:cNvSpPr>
            <a:spLocks noGrp="1"/>
          </p:cNvSpPr>
          <p:nvPr>
            <p:ph type="dt" sz="half" idx="10"/>
          </p:nvPr>
        </p:nvSpPr>
        <p:spPr/>
        <p:txBody>
          <a:bodyPr/>
          <a:lstStyle/>
          <a:p>
            <a:pPr>
              <a:defRPr/>
            </a:pPr>
            <a:fld id="{6DD3F7C2-F01D-EE41-81B1-4EB7B2A0908E}"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13</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62626642"/>
      </p:ext>
    </p:extLst>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dirty="0"/>
              <a:t>STEP 3: Search and Screen</a:t>
            </a:r>
          </a:p>
        </p:txBody>
      </p:sp>
      <p:sp>
        <p:nvSpPr>
          <p:cNvPr id="39939" name="Content Placeholder 4"/>
          <p:cNvSpPr>
            <a:spLocks noGrp="1"/>
          </p:cNvSpPr>
          <p:nvPr>
            <p:ph idx="1"/>
          </p:nvPr>
        </p:nvSpPr>
        <p:spPr>
          <a:xfrm>
            <a:off x="842433" y="2896637"/>
            <a:ext cx="7467600" cy="2438400"/>
          </a:xfrm>
        </p:spPr>
        <p:txBody>
          <a:bodyPr>
            <a:normAutofit lnSpcReduction="10000"/>
          </a:bodyPr>
          <a:lstStyle/>
          <a:p>
            <a:pPr>
              <a:spcBef>
                <a:spcPct val="0"/>
              </a:spcBef>
            </a:pPr>
            <a:r>
              <a:rPr lang="en-US" altLang="en-US" sz="2000" dirty="0"/>
              <a:t>Designing and executing the search - engaging services of a health science librarian or information specialist </a:t>
            </a:r>
          </a:p>
          <a:p>
            <a:pPr>
              <a:spcBef>
                <a:spcPct val="0"/>
              </a:spcBef>
            </a:pPr>
            <a:endParaRPr lang="en-US" altLang="en-US" sz="2000" dirty="0"/>
          </a:p>
          <a:p>
            <a:pPr>
              <a:spcBef>
                <a:spcPct val="0"/>
              </a:spcBef>
            </a:pPr>
            <a:r>
              <a:rPr lang="en-US" altLang="en-US" sz="2000" dirty="0"/>
              <a:t>Managing citations: Developing a screening protocol and documenting selection decisions</a:t>
            </a:r>
          </a:p>
          <a:p>
            <a:pPr>
              <a:spcBef>
                <a:spcPct val="0"/>
              </a:spcBef>
            </a:pPr>
            <a:endParaRPr lang="en-US" altLang="en-US" sz="2000" dirty="0"/>
          </a:p>
          <a:p>
            <a:pPr lvl="1">
              <a:spcBef>
                <a:spcPct val="0"/>
              </a:spcBef>
            </a:pPr>
            <a:r>
              <a:rPr lang="en-US" altLang="en-US" sz="1800" dirty="0"/>
              <a:t>Library Science Supplement and Toolkit resources</a:t>
            </a:r>
          </a:p>
        </p:txBody>
      </p:sp>
      <p:sp>
        <p:nvSpPr>
          <p:cNvPr id="2" name="Date Placeholder 1"/>
          <p:cNvSpPr>
            <a:spLocks noGrp="1"/>
          </p:cNvSpPr>
          <p:nvPr>
            <p:ph type="dt" sz="half" idx="10"/>
          </p:nvPr>
        </p:nvSpPr>
        <p:spPr/>
        <p:txBody>
          <a:bodyPr/>
          <a:lstStyle/>
          <a:p>
            <a:pPr>
              <a:defRPr/>
            </a:pPr>
            <a:fld id="{B856702F-39B3-014F-A376-7C55D5279C1D}"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14</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2077720315"/>
      </p:ext>
    </p:extLst>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dirty="0"/>
              <a:t>Designing the search:</a:t>
            </a:r>
            <a:br>
              <a:rPr lang="en-US" dirty="0"/>
            </a:br>
            <a:r>
              <a:rPr lang="en-US" sz="2400" dirty="0" smtClean="0">
                <a:solidFill>
                  <a:schemeClr val="tx1"/>
                </a:solidFill>
                <a:latin typeface="+mn-lt"/>
              </a:rPr>
              <a:t>Choosing inclusion/exclusion criteria</a:t>
            </a:r>
          </a:p>
        </p:txBody>
      </p:sp>
      <p:sp>
        <p:nvSpPr>
          <p:cNvPr id="40963" name="Rectangle 3"/>
          <p:cNvSpPr>
            <a:spLocks noGrp="1" noChangeArrowheads="1"/>
          </p:cNvSpPr>
          <p:nvPr>
            <p:ph idx="1"/>
          </p:nvPr>
        </p:nvSpPr>
        <p:spPr>
          <a:xfrm>
            <a:off x="896764" y="2564903"/>
            <a:ext cx="7696200" cy="3395629"/>
          </a:xfrm>
        </p:spPr>
        <p:txBody>
          <a:bodyPr>
            <a:normAutofit fontScale="85000" lnSpcReduction="10000"/>
          </a:bodyPr>
          <a:lstStyle/>
          <a:p>
            <a:pPr>
              <a:spcBef>
                <a:spcPct val="0"/>
              </a:spcBef>
              <a:buClr>
                <a:schemeClr val="tx2"/>
              </a:buClr>
              <a:buSzPct val="100000"/>
            </a:pPr>
            <a:r>
              <a:rPr lang="en-US" altLang="en-US" sz="2000" dirty="0"/>
              <a:t>Selecting only evidence-based </a:t>
            </a:r>
            <a:r>
              <a:rPr lang="en-US" altLang="en-US" sz="2000" b="1" dirty="0"/>
              <a:t>guidelines</a:t>
            </a:r>
            <a:r>
              <a:rPr lang="en-US" altLang="en-US" sz="2000" dirty="0"/>
              <a:t> (guideline must include a report on systematic literature searches and explicit links between individual recommendations and their supporting </a:t>
            </a:r>
            <a:r>
              <a:rPr lang="en-US" altLang="en-US" sz="2000" dirty="0" smtClean="0"/>
              <a:t>evidence)</a:t>
            </a:r>
          </a:p>
          <a:p>
            <a:pPr>
              <a:lnSpc>
                <a:spcPts val="2000"/>
              </a:lnSpc>
              <a:buClr>
                <a:schemeClr val="tx2"/>
              </a:buClr>
              <a:buSzPct val="80000"/>
              <a:defRPr/>
            </a:pPr>
            <a:r>
              <a:rPr lang="en-US" sz="2000" dirty="0">
                <a:solidFill>
                  <a:schemeClr val="tx2"/>
                </a:solidFill>
              </a:rPr>
              <a:t>Selecting only national and/or international </a:t>
            </a:r>
            <a:r>
              <a:rPr lang="en-US" sz="2000" dirty="0" smtClean="0">
                <a:solidFill>
                  <a:schemeClr val="tx2"/>
                </a:solidFill>
              </a:rPr>
              <a:t>guidelines; selecting </a:t>
            </a:r>
            <a:r>
              <a:rPr lang="en-US" sz="2000" dirty="0">
                <a:solidFill>
                  <a:schemeClr val="tx2"/>
                </a:solidFill>
              </a:rPr>
              <a:t>guidelines written in a particular language (Fr/</a:t>
            </a:r>
            <a:r>
              <a:rPr lang="en-US" sz="2000" dirty="0" err="1">
                <a:solidFill>
                  <a:schemeClr val="tx2"/>
                </a:solidFill>
              </a:rPr>
              <a:t>Eng</a:t>
            </a:r>
            <a:r>
              <a:rPr lang="en-US" sz="2000" dirty="0" smtClean="0">
                <a:solidFill>
                  <a:schemeClr val="tx2"/>
                </a:solidFill>
              </a:rPr>
              <a:t>?)</a:t>
            </a:r>
          </a:p>
          <a:p>
            <a:pPr>
              <a:buClr>
                <a:schemeClr val="tx2"/>
              </a:buClr>
              <a:buSzPct val="80000"/>
              <a:defRPr/>
            </a:pPr>
            <a:r>
              <a:rPr lang="en-US" sz="2000" dirty="0">
                <a:solidFill>
                  <a:schemeClr val="tx2"/>
                </a:solidFill>
              </a:rPr>
              <a:t>Specifying a range of dates for publication; selecting only </a:t>
            </a:r>
            <a:r>
              <a:rPr lang="en-US" sz="2000" dirty="0" smtClean="0">
                <a:solidFill>
                  <a:schemeClr val="tx2"/>
                </a:solidFill>
              </a:rPr>
              <a:t>those  </a:t>
            </a:r>
            <a:r>
              <a:rPr lang="en-US" sz="2000" dirty="0">
                <a:solidFill>
                  <a:schemeClr val="tx2"/>
                </a:solidFill>
              </a:rPr>
              <a:t>published since an important review was </a:t>
            </a:r>
            <a:r>
              <a:rPr lang="en-US" sz="2000" dirty="0" smtClean="0">
                <a:solidFill>
                  <a:schemeClr val="tx2"/>
                </a:solidFill>
              </a:rPr>
              <a:t>published;</a:t>
            </a:r>
          </a:p>
          <a:p>
            <a:pPr>
              <a:buClr>
                <a:schemeClr val="tx2"/>
              </a:buClr>
              <a:buSzPct val="100000"/>
              <a:defRPr/>
            </a:pPr>
            <a:r>
              <a:rPr lang="en-US" sz="2000" dirty="0">
                <a:solidFill>
                  <a:schemeClr val="tx2"/>
                </a:solidFill>
              </a:rPr>
              <a:t>Selecting peer reviewed publications only; </a:t>
            </a:r>
            <a:r>
              <a:rPr lang="en-US" sz="2000" dirty="0" smtClean="0">
                <a:solidFill>
                  <a:schemeClr val="tx2"/>
                </a:solidFill>
              </a:rPr>
              <a:t>excluding guidelines </a:t>
            </a:r>
            <a:r>
              <a:rPr lang="en-US" sz="2000" dirty="0">
                <a:solidFill>
                  <a:schemeClr val="tx2"/>
                </a:solidFill>
              </a:rPr>
              <a:t>written by a single author not on behalf of an </a:t>
            </a:r>
            <a:r>
              <a:rPr lang="en-US" sz="2000" dirty="0" smtClean="0">
                <a:solidFill>
                  <a:schemeClr val="tx2"/>
                </a:solidFill>
              </a:rPr>
              <a:t>organization </a:t>
            </a:r>
            <a:r>
              <a:rPr lang="en-US" sz="2000" dirty="0">
                <a:solidFill>
                  <a:schemeClr val="tx2"/>
                </a:solidFill>
              </a:rPr>
              <a:t>– ideally has multidisciplinary </a:t>
            </a:r>
            <a:r>
              <a:rPr lang="en-US" sz="2000" dirty="0" smtClean="0">
                <a:solidFill>
                  <a:schemeClr val="tx2"/>
                </a:solidFill>
              </a:rPr>
              <a:t>input;</a:t>
            </a:r>
          </a:p>
          <a:p>
            <a:pPr>
              <a:buClr>
                <a:schemeClr val="tx2"/>
              </a:buClr>
              <a:buSzPct val="80000"/>
              <a:defRPr/>
            </a:pPr>
            <a:r>
              <a:rPr lang="en-US" sz="2000" dirty="0">
                <a:solidFill>
                  <a:schemeClr val="tx2"/>
                </a:solidFill>
              </a:rPr>
              <a:t>Excluding guidelines published without references – </a:t>
            </a:r>
            <a:r>
              <a:rPr lang="en-US" sz="2000" dirty="0" smtClean="0">
                <a:solidFill>
                  <a:schemeClr val="tx2"/>
                </a:solidFill>
              </a:rPr>
              <a:t>panel must </a:t>
            </a:r>
            <a:r>
              <a:rPr lang="en-US" sz="2000" dirty="0">
                <a:solidFill>
                  <a:schemeClr val="tx2"/>
                </a:solidFill>
              </a:rPr>
              <a:t>have access to the </a:t>
            </a:r>
            <a:r>
              <a:rPr lang="en-US" sz="2000" dirty="0" smtClean="0">
                <a:solidFill>
                  <a:schemeClr val="tx2"/>
                </a:solidFill>
              </a:rPr>
              <a:t>evidence</a:t>
            </a:r>
            <a:endParaRPr lang="en-US" sz="2000" dirty="0">
              <a:solidFill>
                <a:schemeClr val="tx2"/>
              </a:solidFill>
            </a:endParaRPr>
          </a:p>
        </p:txBody>
      </p:sp>
      <p:sp>
        <p:nvSpPr>
          <p:cNvPr id="2" name="Date Placeholder 1"/>
          <p:cNvSpPr>
            <a:spLocks noGrp="1"/>
          </p:cNvSpPr>
          <p:nvPr>
            <p:ph type="dt" sz="half" idx="10"/>
          </p:nvPr>
        </p:nvSpPr>
        <p:spPr/>
        <p:txBody>
          <a:bodyPr/>
          <a:lstStyle/>
          <a:p>
            <a:pPr>
              <a:defRPr/>
            </a:pPr>
            <a:fld id="{7766C5C4-4BA9-8045-ABBF-434372107D03}"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15</a:t>
            </a:fld>
            <a:endParaRPr lang="en-GB" altLang="en-US"/>
          </a:p>
        </p:txBody>
      </p:sp>
      <p:sp>
        <p:nvSpPr>
          <p:cNvPr id="8" name="Footer Placeholder 7"/>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321180537"/>
      </p:ext>
    </p:extLst>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dirty="0"/>
              <a:t>STEP 4: Assess and Select</a:t>
            </a:r>
            <a:r>
              <a:rPr lang="en-US" altLang="en-US" sz="2800" b="1" dirty="0">
                <a:solidFill>
                  <a:schemeClr val="tx1"/>
                </a:solidFill>
              </a:rPr>
              <a:t/>
            </a:r>
            <a:br>
              <a:rPr lang="en-US" altLang="en-US" sz="2800" b="1" dirty="0">
                <a:solidFill>
                  <a:schemeClr val="tx1"/>
                </a:solidFill>
              </a:rPr>
            </a:br>
            <a:r>
              <a:rPr lang="en-US" altLang="en-US" sz="1600" dirty="0">
                <a:solidFill>
                  <a:schemeClr val="tx1"/>
                </a:solidFill>
              </a:rPr>
              <a:t>Guide pp. 42-54</a:t>
            </a:r>
          </a:p>
        </p:txBody>
      </p:sp>
      <p:sp>
        <p:nvSpPr>
          <p:cNvPr id="41987" name="Content Placeholder 4"/>
          <p:cNvSpPr>
            <a:spLocks noGrp="1"/>
          </p:cNvSpPr>
          <p:nvPr>
            <p:ph idx="1"/>
          </p:nvPr>
        </p:nvSpPr>
        <p:spPr>
          <a:xfrm>
            <a:off x="827584" y="2492895"/>
            <a:ext cx="7696200" cy="3467637"/>
          </a:xfrm>
        </p:spPr>
        <p:txBody>
          <a:bodyPr>
            <a:noAutofit/>
          </a:bodyPr>
          <a:lstStyle/>
          <a:p>
            <a:pPr eaLnBrk="1" hangingPunct="1">
              <a:spcBef>
                <a:spcPct val="0"/>
              </a:spcBef>
              <a:buFont typeface="Wingdings" charset="2"/>
              <a:buNone/>
            </a:pPr>
            <a:r>
              <a:rPr lang="en-US" altLang="en-US" dirty="0"/>
              <a:t>4.1 Assess shortlisted guidelines (recommendations and </a:t>
            </a:r>
            <a:r>
              <a:rPr lang="en-US" altLang="en-US" dirty="0" smtClean="0"/>
              <a:t>supporting </a:t>
            </a:r>
            <a:r>
              <a:rPr lang="en-US" altLang="en-US" dirty="0"/>
              <a:t>evidence) in detail for: quality (e.g. AGREE), </a:t>
            </a:r>
            <a:r>
              <a:rPr lang="en-US" altLang="en-US" dirty="0" smtClean="0"/>
              <a:t>currency</a:t>
            </a:r>
            <a:r>
              <a:rPr lang="en-US" altLang="en-US" dirty="0"/>
              <a:t>, content, coherence between evidence and </a:t>
            </a:r>
            <a:r>
              <a:rPr lang="en-US" altLang="en-US" dirty="0" smtClean="0"/>
              <a:t>recommendations</a:t>
            </a:r>
            <a:r>
              <a:rPr lang="en-US" altLang="en-US" dirty="0"/>
              <a:t>, and applicability and acceptability to local </a:t>
            </a:r>
            <a:r>
              <a:rPr lang="en-US" altLang="en-US" dirty="0" smtClean="0"/>
              <a:t>context</a:t>
            </a:r>
            <a:r>
              <a:rPr lang="en-US" altLang="en-US" dirty="0"/>
              <a:t>. </a:t>
            </a:r>
          </a:p>
          <a:p>
            <a:pPr eaLnBrk="1" hangingPunct="1">
              <a:spcBef>
                <a:spcPct val="0"/>
              </a:spcBef>
              <a:buFont typeface="Wingdings" charset="2"/>
              <a:buNone/>
            </a:pPr>
            <a:r>
              <a:rPr lang="en-US" altLang="en-US" dirty="0"/>
              <a:t> </a:t>
            </a:r>
          </a:p>
          <a:p>
            <a:pPr eaLnBrk="1" hangingPunct="1">
              <a:spcBef>
                <a:spcPct val="0"/>
              </a:spcBef>
              <a:buFont typeface="Wingdings" charset="2"/>
              <a:buNone/>
            </a:pPr>
            <a:r>
              <a:rPr lang="en-US" altLang="en-US" dirty="0"/>
              <a:t>4.2 Decision and Selection: review all assessments and </a:t>
            </a:r>
            <a:r>
              <a:rPr lang="en-US" altLang="en-US" dirty="0" smtClean="0"/>
              <a:t>achieve consensus </a:t>
            </a:r>
            <a:r>
              <a:rPr lang="en-US" altLang="en-US" dirty="0"/>
              <a:t>with respect to Selecting, Rejecting or </a:t>
            </a:r>
            <a:r>
              <a:rPr lang="en-US" altLang="en-US" dirty="0" smtClean="0"/>
              <a:t>Modifying specific </a:t>
            </a:r>
            <a:r>
              <a:rPr lang="en-US" altLang="en-US" dirty="0"/>
              <a:t>recommendations</a:t>
            </a:r>
          </a:p>
        </p:txBody>
      </p:sp>
      <p:sp>
        <p:nvSpPr>
          <p:cNvPr id="2" name="Date Placeholder 1"/>
          <p:cNvSpPr>
            <a:spLocks noGrp="1"/>
          </p:cNvSpPr>
          <p:nvPr>
            <p:ph type="dt" sz="half" idx="10"/>
          </p:nvPr>
        </p:nvSpPr>
        <p:spPr/>
        <p:txBody>
          <a:bodyPr/>
          <a:lstStyle/>
          <a:p>
            <a:pPr>
              <a:defRPr/>
            </a:pPr>
            <a:fld id="{D88FE6BE-A8F5-E449-B4DC-2E9838D568BF}"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16</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234331958"/>
      </p:ext>
    </p:extLst>
  </p:cSld>
  <p:clrMapOvr>
    <a:masterClrMapping/>
  </p:clrMapOvr>
  <p:transition>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pPr eaLnBrk="1" hangingPunct="1"/>
            <a:r>
              <a:rPr lang="en-US" altLang="en-US" dirty="0"/>
              <a:t>STEP 4: Assess and Select</a:t>
            </a:r>
          </a:p>
        </p:txBody>
      </p:sp>
      <p:sp>
        <p:nvSpPr>
          <p:cNvPr id="24579" name="Content Placeholder 4"/>
          <p:cNvSpPr>
            <a:spLocks noGrp="1"/>
          </p:cNvSpPr>
          <p:nvPr>
            <p:ph idx="1"/>
          </p:nvPr>
        </p:nvSpPr>
        <p:spPr>
          <a:xfrm>
            <a:off x="804333" y="2426898"/>
            <a:ext cx="7543800" cy="3715668"/>
          </a:xfrm>
        </p:spPr>
        <p:txBody>
          <a:bodyPr>
            <a:normAutofit fontScale="85000" lnSpcReduction="20000"/>
          </a:bodyPr>
          <a:lstStyle/>
          <a:p>
            <a:pPr>
              <a:spcBef>
                <a:spcPct val="0"/>
              </a:spcBef>
              <a:buClrTx/>
              <a:buSzPct val="100000"/>
              <a:defRPr/>
            </a:pPr>
            <a:r>
              <a:rPr lang="en-US" dirty="0"/>
              <a:t>Assessing </a:t>
            </a:r>
            <a:r>
              <a:rPr lang="en-US" b="1" dirty="0"/>
              <a:t>Quality</a:t>
            </a:r>
            <a:r>
              <a:rPr lang="en-US" dirty="0"/>
              <a:t> of guidelines</a:t>
            </a:r>
          </a:p>
          <a:p>
            <a:pPr lvl="1">
              <a:spcBef>
                <a:spcPct val="0"/>
              </a:spcBef>
              <a:buClrTx/>
              <a:buSzPct val="100000"/>
              <a:defRPr/>
            </a:pPr>
            <a:r>
              <a:rPr lang="en-US" dirty="0"/>
              <a:t>Using the AGREE instrument</a:t>
            </a:r>
          </a:p>
          <a:p>
            <a:pPr lvl="1">
              <a:spcBef>
                <a:spcPct val="0"/>
              </a:spcBef>
              <a:buClrTx/>
              <a:defRPr/>
            </a:pPr>
            <a:r>
              <a:rPr lang="en-US" dirty="0"/>
              <a:t>Summarizing and displaying AGREE scores</a:t>
            </a:r>
          </a:p>
          <a:p>
            <a:pPr lvl="1">
              <a:spcBef>
                <a:spcPct val="0"/>
              </a:spcBef>
              <a:buClrTx/>
              <a:buSzPct val="100000"/>
              <a:defRPr/>
            </a:pPr>
            <a:r>
              <a:rPr lang="en-US" dirty="0"/>
              <a:t>Assessing Quality of Systematic Reviews</a:t>
            </a:r>
          </a:p>
          <a:p>
            <a:pPr>
              <a:spcBef>
                <a:spcPct val="0"/>
              </a:spcBef>
              <a:buClrTx/>
              <a:buSzPct val="100000"/>
              <a:defRPr/>
            </a:pPr>
            <a:r>
              <a:rPr lang="en-US" dirty="0"/>
              <a:t>Assessing guideline </a:t>
            </a:r>
            <a:r>
              <a:rPr lang="en-US" b="1" dirty="0"/>
              <a:t>Currency</a:t>
            </a:r>
          </a:p>
          <a:p>
            <a:pPr>
              <a:spcBef>
                <a:spcPct val="0"/>
              </a:spcBef>
              <a:buClrTx/>
              <a:buSzPct val="100000"/>
              <a:defRPr/>
            </a:pPr>
            <a:r>
              <a:rPr lang="en-US" dirty="0"/>
              <a:t>Assessing guideline </a:t>
            </a:r>
            <a:r>
              <a:rPr lang="en-US" b="1" dirty="0"/>
              <a:t>Content</a:t>
            </a:r>
          </a:p>
          <a:p>
            <a:pPr lvl="1">
              <a:spcBef>
                <a:spcPct val="0"/>
              </a:spcBef>
              <a:buClrTx/>
              <a:defRPr/>
            </a:pPr>
            <a:r>
              <a:rPr lang="en-US" dirty="0"/>
              <a:t>Preparing the ‘Recommendations Matrix’</a:t>
            </a:r>
          </a:p>
          <a:p>
            <a:pPr lvl="1">
              <a:spcBef>
                <a:spcPct val="0"/>
              </a:spcBef>
              <a:buClrTx/>
              <a:defRPr/>
            </a:pPr>
            <a:r>
              <a:rPr lang="en-US" dirty="0"/>
              <a:t>The evidence: type and level; classification systems</a:t>
            </a:r>
          </a:p>
          <a:p>
            <a:pPr lvl="1">
              <a:spcBef>
                <a:spcPct val="0"/>
              </a:spcBef>
              <a:buClrTx/>
              <a:defRPr/>
            </a:pPr>
            <a:r>
              <a:rPr lang="en-US" dirty="0"/>
              <a:t>Critical appraisal (interpretation and Consistency of evidence)</a:t>
            </a:r>
          </a:p>
          <a:p>
            <a:pPr>
              <a:spcBef>
                <a:spcPct val="0"/>
              </a:spcBef>
              <a:buClrTx/>
              <a:buSzPct val="100000"/>
              <a:defRPr/>
            </a:pPr>
            <a:r>
              <a:rPr lang="en-US" dirty="0"/>
              <a:t>Assessing </a:t>
            </a:r>
            <a:r>
              <a:rPr lang="en-US" b="1" dirty="0"/>
              <a:t>Acceptability</a:t>
            </a:r>
            <a:r>
              <a:rPr lang="en-US" dirty="0"/>
              <a:t> and </a:t>
            </a:r>
            <a:r>
              <a:rPr lang="en-US" b="1" dirty="0"/>
              <a:t>Applicability</a:t>
            </a:r>
          </a:p>
          <a:p>
            <a:pPr>
              <a:buClr>
                <a:schemeClr val="tx2"/>
              </a:buClr>
              <a:buSzPct val="100000"/>
              <a:defRPr/>
            </a:pPr>
            <a:r>
              <a:rPr lang="en-US" dirty="0"/>
              <a:t>Making Decision to </a:t>
            </a:r>
            <a:r>
              <a:rPr lang="en-US" b="1" dirty="0"/>
              <a:t>Accept, Reject </a:t>
            </a:r>
            <a:r>
              <a:rPr lang="en-US" dirty="0"/>
              <a:t>or </a:t>
            </a:r>
            <a:r>
              <a:rPr lang="en-US" b="1" dirty="0"/>
              <a:t>Modify</a:t>
            </a:r>
          </a:p>
          <a:p>
            <a:pPr lvl="1">
              <a:defRPr/>
            </a:pPr>
            <a:r>
              <a:rPr lang="en-US" dirty="0"/>
              <a:t>    Achieving and documenting consens</a:t>
            </a:r>
            <a:r>
              <a:rPr lang="en-US" sz="1800" dirty="0" smtClean="0">
                <a:solidFill>
                  <a:srgbClr val="002060"/>
                </a:solidFill>
              </a:rPr>
              <a:t>us</a:t>
            </a:r>
            <a:endParaRPr lang="en-US" sz="2000" dirty="0" smtClean="0">
              <a:solidFill>
                <a:srgbClr val="002060"/>
              </a:solidFill>
            </a:endParaRPr>
          </a:p>
        </p:txBody>
      </p:sp>
      <p:sp>
        <p:nvSpPr>
          <p:cNvPr id="2" name="Date Placeholder 1"/>
          <p:cNvSpPr>
            <a:spLocks noGrp="1"/>
          </p:cNvSpPr>
          <p:nvPr>
            <p:ph type="dt" sz="half" idx="10"/>
          </p:nvPr>
        </p:nvSpPr>
        <p:spPr/>
        <p:txBody>
          <a:bodyPr/>
          <a:lstStyle/>
          <a:p>
            <a:pPr>
              <a:defRPr/>
            </a:pPr>
            <a:fld id="{52C825BE-C44E-2C47-8D0A-3F218C441A00}"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17</a:t>
            </a:fld>
            <a:endParaRPr lang="en-GB" altLang="en-US"/>
          </a:p>
        </p:txBody>
      </p:sp>
      <p:sp>
        <p:nvSpPr>
          <p:cNvPr id="5" name="Footer Placeholder 4"/>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266464677"/>
      </p:ext>
    </p:extLst>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a:extLst>
              <a:ext uri="{28A0092B-C50C-407E-A947-70E740481C1C}">
                <a14:useLocalDpi xmlns:a14="http://schemas.microsoft.com/office/drawing/2010/main" val="0"/>
              </a:ext>
            </a:extLst>
          </a:blip>
          <a:srcRect l="7201" t="3734" r="17599" b="20534"/>
          <a:stretch>
            <a:fillRect/>
          </a:stretch>
        </p:blipFill>
        <p:spPr bwMode="auto">
          <a:xfrm>
            <a:off x="228600" y="228600"/>
            <a:ext cx="8686800"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6"/>
          <p:cNvSpPr>
            <a:spLocks noChangeArrowheads="1"/>
          </p:cNvSpPr>
          <p:nvPr/>
        </p:nvSpPr>
        <p:spPr bwMode="auto">
          <a:xfrm>
            <a:off x="3733800" y="2514600"/>
            <a:ext cx="1447800" cy="533400"/>
          </a:xfrm>
          <a:prstGeom prst="rect">
            <a:avLst/>
          </a:prstGeom>
          <a:noFill/>
          <a:ln w="4445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endParaRPr lang="en-US" altLang="en-US"/>
          </a:p>
        </p:txBody>
      </p:sp>
      <p:sp>
        <p:nvSpPr>
          <p:cNvPr id="44036" name="AutoShape 7"/>
          <p:cNvSpPr>
            <a:spLocks noChangeArrowheads="1"/>
          </p:cNvSpPr>
          <p:nvPr/>
        </p:nvSpPr>
        <p:spPr bwMode="auto">
          <a:xfrm>
            <a:off x="3124200" y="2667000"/>
            <a:ext cx="533400" cy="304800"/>
          </a:xfrm>
          <a:prstGeom prst="rightArrow">
            <a:avLst>
              <a:gd name="adj1" fmla="val 50000"/>
              <a:gd name="adj2" fmla="val 43750"/>
            </a:avLst>
          </a:prstGeom>
          <a:solidFill>
            <a:schemeClr val="accent2"/>
          </a:solidFill>
          <a:ln w="9525">
            <a:solidFill>
              <a:srgbClr val="CC3300"/>
            </a:solidFill>
            <a:miter lim="800000"/>
            <a:headEnd/>
            <a:tailEnd/>
          </a:ln>
        </p:spPr>
        <p:txBody>
          <a:bodyPr wrap="none" anchor="ct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endParaRPr lang="en-US" altLang="en-US"/>
          </a:p>
        </p:txBody>
      </p:sp>
      <p:sp>
        <p:nvSpPr>
          <p:cNvPr id="44037" name="Text Box 9"/>
          <p:cNvSpPr txBox="1">
            <a:spLocks noChangeArrowheads="1"/>
          </p:cNvSpPr>
          <p:nvPr/>
        </p:nvSpPr>
        <p:spPr bwMode="auto">
          <a:xfrm>
            <a:off x="228600" y="228600"/>
            <a:ext cx="3276600" cy="428625"/>
          </a:xfrm>
          <a:prstGeom prst="rect">
            <a:avLst/>
          </a:prstGeom>
          <a:solidFill>
            <a:schemeClr val="bg1"/>
          </a:solidFill>
          <a:ln w="44450">
            <a:solidFill>
              <a:schemeClr val="accent2"/>
            </a:solidFill>
            <a:miter lim="800000"/>
            <a:headEnd/>
            <a:tailEnd/>
          </a:ln>
        </p:spPr>
        <p:txBody>
          <a:bodyPr>
            <a:spAutoFit/>
          </a:bodyPr>
          <a:lstStyle>
            <a:lvl1pPr marL="400050" indent="-400050"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l" eaLnBrk="1" hangingPunct="1">
              <a:lnSpc>
                <a:spcPct val="80000"/>
              </a:lnSpc>
              <a:spcBef>
                <a:spcPct val="50000"/>
              </a:spcBef>
              <a:buSzPct val="100000"/>
              <a:buFont typeface="Wingdings" charset="2"/>
              <a:buNone/>
            </a:pPr>
            <a:r>
              <a:rPr lang="en-US" altLang="en-US" sz="2400" b="1">
                <a:solidFill>
                  <a:schemeClr val="accent2"/>
                </a:solidFill>
                <a:latin typeface="Arial" charset="0"/>
              </a:rPr>
              <a:t>www.agreetrust.org</a:t>
            </a:r>
          </a:p>
        </p:txBody>
      </p:sp>
      <p:sp>
        <p:nvSpPr>
          <p:cNvPr id="6" name="TextBox 5"/>
          <p:cNvSpPr txBox="1"/>
          <p:nvPr/>
        </p:nvSpPr>
        <p:spPr>
          <a:xfrm>
            <a:off x="2286000" y="4876800"/>
            <a:ext cx="5486400" cy="954088"/>
          </a:xfrm>
          <a:prstGeom prst="rect">
            <a:avLst/>
          </a:prstGeom>
          <a:noFill/>
          <a:ln>
            <a:solidFill>
              <a:schemeClr val="accent6"/>
            </a:solidFill>
          </a:ln>
        </p:spPr>
        <p:txBody>
          <a:bodyPr>
            <a:spAutoFit/>
          </a:bodyPr>
          <a:lstStyle/>
          <a:p>
            <a:pPr algn="ctr" eaLnBrk="0" hangingPunct="0">
              <a:defRPr/>
            </a:pPr>
            <a:r>
              <a:rPr lang="en-US" dirty="0">
                <a:solidFill>
                  <a:schemeClr val="accent6"/>
                </a:solidFill>
                <a:latin typeface="Arial Narrow" pitchFamily="34" charset="0"/>
              </a:rPr>
              <a:t>Note: Check this site for release of AGREE II Instrument </a:t>
            </a:r>
            <a:r>
              <a:rPr lang="en-US" sz="1600" dirty="0">
                <a:solidFill>
                  <a:schemeClr val="accent6"/>
                </a:solidFill>
                <a:latin typeface="Arial Narrow" pitchFamily="34" charset="0"/>
              </a:rPr>
              <a:t>(May 2010)</a:t>
            </a:r>
          </a:p>
        </p:txBody>
      </p:sp>
      <p:sp>
        <p:nvSpPr>
          <p:cNvPr id="2" name="Date Placeholder 1"/>
          <p:cNvSpPr>
            <a:spLocks noGrp="1"/>
          </p:cNvSpPr>
          <p:nvPr>
            <p:ph type="dt" sz="half" idx="10"/>
          </p:nvPr>
        </p:nvSpPr>
        <p:spPr/>
        <p:txBody>
          <a:bodyPr/>
          <a:lstStyle/>
          <a:p>
            <a:pPr>
              <a:defRPr/>
            </a:pPr>
            <a:fld id="{20A4F975-C41E-E64E-BCD6-61EA031FD3EF}"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18</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803222159"/>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AGREE SIX Domains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3648881"/>
              </p:ext>
            </p:extLst>
          </p:nvPr>
        </p:nvGraphicFramePr>
        <p:xfrm>
          <a:off x="1176338" y="2394553"/>
          <a:ext cx="6799262" cy="3705680"/>
        </p:xfrm>
        <a:graphic>
          <a:graphicData uri="http://schemas.openxmlformats.org/drawingml/2006/table">
            <a:tbl>
              <a:tblPr firstRow="1" bandRow="1">
                <a:tableStyleId>{5C22544A-7EE6-4342-B048-85BDC9FD1C3A}</a:tableStyleId>
              </a:tblPr>
              <a:tblGrid>
                <a:gridCol w="5051846"/>
                <a:gridCol w="1747416"/>
              </a:tblGrid>
              <a:tr h="463210">
                <a:tc>
                  <a:txBody>
                    <a:bodyPr/>
                    <a:lstStyle/>
                    <a:p>
                      <a:pPr algn="ctr"/>
                      <a:r>
                        <a:rPr lang="en-GB" dirty="0" smtClean="0"/>
                        <a:t>DOMAIN</a:t>
                      </a:r>
                      <a:endParaRPr lang="en-GB" dirty="0"/>
                    </a:p>
                  </a:txBody>
                  <a:tcPr/>
                </a:tc>
                <a:tc>
                  <a:txBody>
                    <a:bodyPr/>
                    <a:lstStyle/>
                    <a:p>
                      <a:pPr algn="ctr"/>
                      <a:r>
                        <a:rPr lang="en-GB" dirty="0" smtClean="0"/>
                        <a:t>ITEMS</a:t>
                      </a:r>
                      <a:endParaRPr lang="en-GB" dirty="0"/>
                    </a:p>
                  </a:txBody>
                  <a:tcPr/>
                </a:tc>
              </a:tr>
              <a:tr h="463210">
                <a:tc>
                  <a:txBody>
                    <a:bodyPr/>
                    <a:lstStyle/>
                    <a:p>
                      <a:r>
                        <a:rPr lang="en-US" dirty="0" smtClean="0"/>
                        <a:t>Scope &amp; purpose</a:t>
                      </a:r>
                    </a:p>
                  </a:txBody>
                  <a:tcPr/>
                </a:tc>
                <a:tc>
                  <a:txBody>
                    <a:bodyPr/>
                    <a:lstStyle/>
                    <a:p>
                      <a:pPr algn="ctr"/>
                      <a:r>
                        <a:rPr lang="en-GB" dirty="0" smtClean="0"/>
                        <a:t>3</a:t>
                      </a:r>
                      <a:endParaRPr lang="en-GB" dirty="0"/>
                    </a:p>
                  </a:txBody>
                  <a:tcPr/>
                </a:tc>
              </a:tr>
              <a:tr h="463210">
                <a:tc>
                  <a:txBody>
                    <a:bodyPr/>
                    <a:lstStyle/>
                    <a:p>
                      <a:r>
                        <a:rPr lang="en-US" dirty="0" smtClean="0"/>
                        <a:t>Stakeholder involvement</a:t>
                      </a:r>
                    </a:p>
                  </a:txBody>
                  <a:tcPr/>
                </a:tc>
                <a:tc>
                  <a:txBody>
                    <a:bodyPr/>
                    <a:lstStyle/>
                    <a:p>
                      <a:pPr algn="ctr"/>
                      <a:r>
                        <a:rPr lang="en-GB" dirty="0" smtClean="0"/>
                        <a:t>4</a:t>
                      </a:r>
                      <a:endParaRPr lang="en-GB" dirty="0"/>
                    </a:p>
                  </a:txBody>
                  <a:tcPr/>
                </a:tc>
              </a:tr>
              <a:tr h="463210">
                <a:tc>
                  <a:txBody>
                    <a:bodyPr/>
                    <a:lstStyle/>
                    <a:p>
                      <a:r>
                        <a:rPr lang="en-US" dirty="0" smtClean="0"/>
                        <a:t> </a:t>
                      </a:r>
                      <a:r>
                        <a:rPr lang="en-US" dirty="0" err="1" smtClean="0"/>
                        <a:t>Rigour</a:t>
                      </a:r>
                      <a:r>
                        <a:rPr lang="en-US" dirty="0" smtClean="0"/>
                        <a:t> of development</a:t>
                      </a:r>
                    </a:p>
                  </a:txBody>
                  <a:tcPr/>
                </a:tc>
                <a:tc>
                  <a:txBody>
                    <a:bodyPr/>
                    <a:lstStyle/>
                    <a:p>
                      <a:pPr algn="ctr"/>
                      <a:r>
                        <a:rPr lang="en-GB" dirty="0" smtClean="0"/>
                        <a:t>7</a:t>
                      </a:r>
                      <a:endParaRPr lang="en-GB" dirty="0"/>
                    </a:p>
                  </a:txBody>
                  <a:tcPr/>
                </a:tc>
              </a:tr>
              <a:tr h="463210">
                <a:tc>
                  <a:txBody>
                    <a:bodyPr/>
                    <a:lstStyle/>
                    <a:p>
                      <a:r>
                        <a:rPr lang="en-US" dirty="0" smtClean="0"/>
                        <a:t>Clarity &amp; presentation</a:t>
                      </a:r>
                    </a:p>
                  </a:txBody>
                  <a:tcPr/>
                </a:tc>
                <a:tc>
                  <a:txBody>
                    <a:bodyPr/>
                    <a:lstStyle/>
                    <a:p>
                      <a:pPr algn="ctr"/>
                      <a:r>
                        <a:rPr lang="en-GB" dirty="0" smtClean="0"/>
                        <a:t>4</a:t>
                      </a:r>
                      <a:endParaRPr lang="en-GB" dirty="0"/>
                    </a:p>
                  </a:txBody>
                  <a:tcPr/>
                </a:tc>
              </a:tr>
              <a:tr h="463210">
                <a:tc>
                  <a:txBody>
                    <a:bodyPr/>
                    <a:lstStyle/>
                    <a:p>
                      <a:r>
                        <a:rPr lang="en-US" dirty="0" smtClean="0"/>
                        <a:t>Applicability</a:t>
                      </a:r>
                    </a:p>
                  </a:txBody>
                  <a:tcPr/>
                </a:tc>
                <a:tc>
                  <a:txBody>
                    <a:bodyPr/>
                    <a:lstStyle/>
                    <a:p>
                      <a:pPr algn="ctr"/>
                      <a:r>
                        <a:rPr lang="en-GB" dirty="0" smtClean="0"/>
                        <a:t>3</a:t>
                      </a:r>
                      <a:endParaRPr lang="en-GB" dirty="0"/>
                    </a:p>
                  </a:txBody>
                  <a:tcPr/>
                </a:tc>
              </a:tr>
              <a:tr h="4632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Editorial independence</a:t>
                      </a:r>
                    </a:p>
                  </a:txBody>
                  <a:tcPr/>
                </a:tc>
                <a:tc>
                  <a:txBody>
                    <a:bodyPr/>
                    <a:lstStyle/>
                    <a:p>
                      <a:pPr algn="ctr"/>
                      <a:r>
                        <a:rPr lang="en-GB" dirty="0" smtClean="0"/>
                        <a:t>2</a:t>
                      </a:r>
                      <a:endParaRPr lang="en-GB" dirty="0"/>
                    </a:p>
                  </a:txBody>
                  <a:tcPr/>
                </a:tc>
              </a:tr>
              <a:tr h="4632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TOTAL</a:t>
                      </a:r>
                    </a:p>
                  </a:txBody>
                  <a:tcPr/>
                </a:tc>
                <a:tc>
                  <a:txBody>
                    <a:bodyPr/>
                    <a:lstStyle/>
                    <a:p>
                      <a:pPr algn="ctr"/>
                      <a:r>
                        <a:rPr lang="en-GB" b="1" dirty="0" smtClean="0"/>
                        <a:t>23</a:t>
                      </a:r>
                      <a:endParaRPr lang="en-GB" b="1" dirty="0"/>
                    </a:p>
                  </a:txBody>
                  <a:tcPr/>
                </a:tc>
              </a:tr>
            </a:tbl>
          </a:graphicData>
        </a:graphic>
      </p:graphicFrame>
      <p:sp>
        <p:nvSpPr>
          <p:cNvPr id="4" name="Date Placeholder 3"/>
          <p:cNvSpPr>
            <a:spLocks noGrp="1"/>
          </p:cNvSpPr>
          <p:nvPr>
            <p:ph type="dt" sz="half" idx="10"/>
          </p:nvPr>
        </p:nvSpPr>
        <p:spPr/>
        <p:txBody>
          <a:bodyPr/>
          <a:lstStyle/>
          <a:p>
            <a:pPr>
              <a:defRPr/>
            </a:pPr>
            <a:fld id="{D2CD07DC-F1FD-AD4F-B040-2ABAF298F68B}" type="datetime1">
              <a:rPr lang="sk-SK" smtClean="0"/>
              <a:t>29.02.16</a:t>
            </a:fld>
            <a:endParaRPr lang="en-GB"/>
          </a:p>
        </p:txBody>
      </p:sp>
      <p:sp>
        <p:nvSpPr>
          <p:cNvPr id="5" name="Slide Number Placeholder 4"/>
          <p:cNvSpPr>
            <a:spLocks noGrp="1"/>
          </p:cNvSpPr>
          <p:nvPr>
            <p:ph type="sldNum" sz="quarter" idx="12"/>
          </p:nvPr>
        </p:nvSpPr>
        <p:spPr/>
        <p:txBody>
          <a:bodyPr/>
          <a:lstStyle/>
          <a:p>
            <a:fld id="{A4FFEA97-987A-3C43-B644-DB86EEE89301}" type="slidenum">
              <a:rPr lang="en-GB" altLang="en-US" smtClean="0"/>
              <a:pPr/>
              <a:t>19</a:t>
            </a:fld>
            <a:endParaRPr lang="en-GB" altLang="en-US"/>
          </a:p>
        </p:txBody>
      </p:sp>
      <p:sp>
        <p:nvSpPr>
          <p:cNvPr id="7" name="Footer Placeholder 6"/>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934330491"/>
      </p:ext>
    </p:extLst>
  </p:cSld>
  <p:clrMapOvr>
    <a:masterClrMapping/>
  </p:clrMapOvr>
  <p:transition>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a:t>
            </a:r>
            <a:r>
              <a:rPr lang="en-GB" dirty="0" err="1" smtClean="0"/>
              <a:t>ADAPTing</a:t>
            </a:r>
            <a:r>
              <a:rPr lang="en-GB" dirty="0" smtClean="0"/>
              <a:t> and not Developing Guidelines?</a:t>
            </a:r>
            <a:endParaRPr lang="en-GB" dirty="0"/>
          </a:p>
        </p:txBody>
      </p:sp>
      <p:sp>
        <p:nvSpPr>
          <p:cNvPr id="3" name="Content Placeholder 2"/>
          <p:cNvSpPr>
            <a:spLocks noGrp="1"/>
          </p:cNvSpPr>
          <p:nvPr>
            <p:ph idx="1"/>
          </p:nvPr>
        </p:nvSpPr>
        <p:spPr>
          <a:xfrm>
            <a:off x="1176865" y="2420889"/>
            <a:ext cx="6798736" cy="3514244"/>
          </a:xfrm>
        </p:spPr>
        <p:txBody>
          <a:bodyPr/>
          <a:lstStyle/>
          <a:p>
            <a:r>
              <a:rPr lang="en-GB" dirty="0" smtClean="0"/>
              <a:t>Systematic </a:t>
            </a:r>
            <a:r>
              <a:rPr lang="en-GB" dirty="0"/>
              <a:t>identification and critical analysis of evidence are the most costly and time-consuming components in the guideline development process</a:t>
            </a:r>
            <a:r>
              <a:rPr lang="en-GB" dirty="0" smtClean="0"/>
              <a:t>.</a:t>
            </a:r>
          </a:p>
          <a:p>
            <a:r>
              <a:rPr lang="en-GB" dirty="0" smtClean="0"/>
              <a:t>Unnecessary </a:t>
            </a:r>
            <a:r>
              <a:rPr lang="en-GB" dirty="0"/>
              <a:t>duplication of effort could be avoided if existing guidelines were adapted rather than developed de </a:t>
            </a:r>
            <a:r>
              <a:rPr lang="en-GB" dirty="0" smtClean="0"/>
              <a:t>novo.</a:t>
            </a:r>
          </a:p>
          <a:p>
            <a:r>
              <a:rPr lang="en-GB" dirty="0" smtClean="0"/>
              <a:t>Quality </a:t>
            </a:r>
            <a:r>
              <a:rPr lang="en-GB" dirty="0"/>
              <a:t>of published guidelines is highly variable</a:t>
            </a:r>
          </a:p>
        </p:txBody>
      </p:sp>
      <p:sp>
        <p:nvSpPr>
          <p:cNvPr id="4" name="Date Placeholder 3"/>
          <p:cNvSpPr>
            <a:spLocks noGrp="1"/>
          </p:cNvSpPr>
          <p:nvPr>
            <p:ph type="dt" sz="half" idx="10"/>
          </p:nvPr>
        </p:nvSpPr>
        <p:spPr/>
        <p:txBody>
          <a:bodyPr/>
          <a:lstStyle/>
          <a:p>
            <a:pPr>
              <a:defRPr/>
            </a:pPr>
            <a:fld id="{9B5BA0CE-1DC4-2846-988E-1577089B3AB6}" type="datetime1">
              <a:rPr lang="sk-SK" smtClean="0"/>
              <a:t>29.02.16</a:t>
            </a:fld>
            <a:endParaRPr lang="en-GB"/>
          </a:p>
        </p:txBody>
      </p:sp>
      <p:sp>
        <p:nvSpPr>
          <p:cNvPr id="5" name="Slide Number Placeholder 4"/>
          <p:cNvSpPr>
            <a:spLocks noGrp="1"/>
          </p:cNvSpPr>
          <p:nvPr>
            <p:ph type="sldNum" sz="quarter" idx="12"/>
          </p:nvPr>
        </p:nvSpPr>
        <p:spPr/>
        <p:txBody>
          <a:bodyPr/>
          <a:lstStyle/>
          <a:p>
            <a:fld id="{A4FFEA97-987A-3C43-B644-DB86EEE89301}" type="slidenum">
              <a:rPr lang="en-GB" altLang="en-US" smtClean="0"/>
              <a:pPr/>
              <a:t>2</a:t>
            </a:fld>
            <a:endParaRPr lang="en-GB" altLang="en-US"/>
          </a:p>
        </p:txBody>
      </p:sp>
      <p:sp>
        <p:nvSpPr>
          <p:cNvPr id="6" name="Footer Placeholder 5"/>
          <p:cNvSpPr>
            <a:spLocks noGrp="1"/>
          </p:cNvSpPr>
          <p:nvPr>
            <p:ph type="ftr" sz="quarter" idx="11"/>
          </p:nvPr>
        </p:nvSpPr>
        <p:spPr/>
        <p:txBody>
          <a:bodyPr/>
          <a:lstStyle/>
          <a:p>
            <a:r>
              <a:rPr lang="en-GB" dirty="0" smtClean="0"/>
              <a:t>ADAPTING Clinical Guidelines for St Lucia</a:t>
            </a:r>
            <a:endParaRPr lang="en-GB" dirty="0"/>
          </a:p>
        </p:txBody>
      </p:sp>
    </p:spTree>
    <p:extLst>
      <p:ext uri="{BB962C8B-B14F-4D97-AF65-F5344CB8AC3E}">
        <p14:creationId xmlns:p14="http://schemas.microsoft.com/office/powerpoint/2010/main" val="2142870074"/>
      </p:ext>
    </p:extLst>
  </p:cSld>
  <p:clrMapOvr>
    <a:masterClrMapping/>
  </p:clrMapOvr>
  <p:transition>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AGREE Tools</a:t>
            </a:r>
            <a:endParaRPr lang="en-GB" dirty="0"/>
          </a:p>
        </p:txBody>
      </p:sp>
      <p:sp>
        <p:nvSpPr>
          <p:cNvPr id="3" name="Content Placeholder 2"/>
          <p:cNvSpPr>
            <a:spLocks noGrp="1"/>
          </p:cNvSpPr>
          <p:nvPr>
            <p:ph idx="1"/>
          </p:nvPr>
        </p:nvSpPr>
        <p:spPr/>
        <p:txBody>
          <a:bodyPr/>
          <a:lstStyle/>
          <a:p>
            <a:r>
              <a:rPr lang="en-GB" dirty="0"/>
              <a:t>4 (7) point Likert Scale</a:t>
            </a:r>
          </a:p>
          <a:p>
            <a:r>
              <a:rPr lang="en-GB" dirty="0" smtClean="0"/>
              <a:t>Overall Assessment</a:t>
            </a:r>
          </a:p>
          <a:p>
            <a:r>
              <a:rPr lang="en-GB" dirty="0" smtClean="0"/>
              <a:t>User Guide and Manual</a:t>
            </a:r>
          </a:p>
          <a:p>
            <a:r>
              <a:rPr lang="en-GB" dirty="0"/>
              <a:t>Web Based Application http://</a:t>
            </a:r>
            <a:r>
              <a:rPr lang="en-GB" dirty="0" err="1"/>
              <a:t>www.agreetrust.org</a:t>
            </a:r>
            <a:r>
              <a:rPr lang="en-GB" dirty="0"/>
              <a:t>/my-agree/</a:t>
            </a:r>
          </a:p>
        </p:txBody>
      </p:sp>
      <p:sp>
        <p:nvSpPr>
          <p:cNvPr id="4" name="Date Placeholder 3"/>
          <p:cNvSpPr>
            <a:spLocks noGrp="1"/>
          </p:cNvSpPr>
          <p:nvPr>
            <p:ph type="dt" sz="half" idx="10"/>
          </p:nvPr>
        </p:nvSpPr>
        <p:spPr/>
        <p:txBody>
          <a:bodyPr/>
          <a:lstStyle/>
          <a:p>
            <a:pPr>
              <a:defRPr/>
            </a:pPr>
            <a:fld id="{93418B5D-58EE-9842-8319-66E89CB33D17}" type="datetime1">
              <a:rPr lang="sk-SK" smtClean="0"/>
              <a:t>29.02.16</a:t>
            </a:fld>
            <a:endParaRPr lang="en-GB"/>
          </a:p>
        </p:txBody>
      </p:sp>
      <p:sp>
        <p:nvSpPr>
          <p:cNvPr id="5" name="Slide Number Placeholder 4"/>
          <p:cNvSpPr>
            <a:spLocks noGrp="1"/>
          </p:cNvSpPr>
          <p:nvPr>
            <p:ph type="sldNum" sz="quarter" idx="12"/>
          </p:nvPr>
        </p:nvSpPr>
        <p:spPr/>
        <p:txBody>
          <a:bodyPr/>
          <a:lstStyle/>
          <a:p>
            <a:fld id="{A4FFEA97-987A-3C43-B644-DB86EEE89301}" type="slidenum">
              <a:rPr lang="en-GB" altLang="en-US" smtClean="0"/>
              <a:pPr/>
              <a:t>20</a:t>
            </a:fld>
            <a:endParaRPr lang="en-GB" altLang="en-US"/>
          </a:p>
        </p:txBody>
      </p:sp>
      <p:sp>
        <p:nvSpPr>
          <p:cNvPr id="6" name="Footer Placeholder 5"/>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369018911"/>
      </p:ext>
    </p:extLst>
  </p:cSld>
  <p:clrMapOvr>
    <a:masterClrMapping/>
  </p:clrMapOvr>
  <p:transition>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55131B3-4D79-E443-80A8-E6D676109BB0}" type="datetime1">
              <a:rPr lang="sk-SK" smtClean="0"/>
              <a:t>29.02.16</a:t>
            </a:fld>
            <a:endParaRPr lang="en-GB"/>
          </a:p>
        </p:txBody>
      </p:sp>
      <p:sp>
        <p:nvSpPr>
          <p:cNvPr id="5" name="Slide Number Placeholder 4"/>
          <p:cNvSpPr>
            <a:spLocks noGrp="1"/>
          </p:cNvSpPr>
          <p:nvPr>
            <p:ph type="sldNum" sz="quarter" idx="12"/>
          </p:nvPr>
        </p:nvSpPr>
        <p:spPr/>
        <p:txBody>
          <a:bodyPr/>
          <a:lstStyle/>
          <a:p>
            <a:fld id="{A4FFEA97-987A-3C43-B644-DB86EEE89301}" type="slidenum">
              <a:rPr lang="en-GB" altLang="en-US" smtClean="0"/>
              <a:pPr/>
              <a:t>21</a:t>
            </a:fld>
            <a:endParaRPr lang="en-GB"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7" y="558581"/>
            <a:ext cx="6264697" cy="5678476"/>
          </a:xfrm>
          <a:prstGeom prst="rect">
            <a:avLst/>
          </a:prstGeom>
        </p:spPr>
      </p:pic>
      <p:sp>
        <p:nvSpPr>
          <p:cNvPr id="8" name="Footer Placeholder 7"/>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091020301"/>
      </p:ext>
    </p:extLst>
  </p:cSld>
  <p:clrMapOvr>
    <a:masterClrMapping/>
  </p:clrMapOvr>
  <p:transition>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494B20-F00D-9F4A-AD23-79D74A117D9D}"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22</a:t>
            </a:fld>
            <a:endParaRPr lang="en-GB"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317500"/>
            <a:ext cx="8940800" cy="6210300"/>
          </a:xfrm>
          <a:prstGeom prst="rect">
            <a:avLst/>
          </a:prstGeom>
        </p:spPr>
      </p:pic>
      <p:sp>
        <p:nvSpPr>
          <p:cNvPr id="5" name="Footer Placeholder 4"/>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769088632"/>
      </p:ext>
    </p:extLst>
  </p:cSld>
  <p:clrMapOvr>
    <a:masterClrMapping/>
  </p:clrMapOvr>
  <p:transition>
    <p:cut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8742BA8-F576-7347-B9DE-DDC97CD48CD9}"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23</a:t>
            </a:fld>
            <a:endParaRPr lang="en-GB" altLang="en-US"/>
          </a:p>
        </p:txBody>
      </p:sp>
      <p:grpSp>
        <p:nvGrpSpPr>
          <p:cNvPr id="6" name="Group 5"/>
          <p:cNvGrpSpPr/>
          <p:nvPr/>
        </p:nvGrpSpPr>
        <p:grpSpPr>
          <a:xfrm>
            <a:off x="709635" y="571529"/>
            <a:ext cx="7894813" cy="5668404"/>
            <a:chOff x="709635" y="571529"/>
            <a:chExt cx="7495807" cy="5553236"/>
          </a:xfrm>
        </p:grpSpPr>
        <p:pic>
          <p:nvPicPr>
            <p:cNvPr id="4" name="Picture 3"/>
            <p:cNvPicPr>
              <a:picLocks noChangeAspect="1"/>
            </p:cNvPicPr>
            <p:nvPr/>
          </p:nvPicPr>
          <p:blipFill>
            <a:blip r:embed="rId2"/>
            <a:stretch>
              <a:fillRect/>
            </a:stretch>
          </p:blipFill>
          <p:spPr>
            <a:xfrm>
              <a:off x="709635" y="607533"/>
              <a:ext cx="3739644" cy="5517232"/>
            </a:xfrm>
            <a:prstGeom prst="rect">
              <a:avLst/>
            </a:prstGeom>
          </p:spPr>
        </p:pic>
        <p:pic>
          <p:nvPicPr>
            <p:cNvPr id="5" name="Picture 4"/>
            <p:cNvPicPr>
              <a:picLocks noChangeAspect="1"/>
            </p:cNvPicPr>
            <p:nvPr/>
          </p:nvPicPr>
          <p:blipFill>
            <a:blip r:embed="rId3"/>
            <a:stretch>
              <a:fillRect/>
            </a:stretch>
          </p:blipFill>
          <p:spPr>
            <a:xfrm>
              <a:off x="4483770" y="571529"/>
              <a:ext cx="3721672" cy="5553236"/>
            </a:xfrm>
            <a:prstGeom prst="rect">
              <a:avLst/>
            </a:prstGeom>
          </p:spPr>
        </p:pic>
      </p:grpSp>
      <p:sp>
        <p:nvSpPr>
          <p:cNvPr id="7" name="Footer Placeholder 6"/>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33736037"/>
      </p:ext>
    </p:extLst>
  </p:cSld>
  <p:clrMapOvr>
    <a:masterClrMapping/>
  </p:clrMapOvr>
  <p:transition>
    <p:cut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D2476B-E108-B94D-BE91-29EDD4A0BC03}"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24</a:t>
            </a:fld>
            <a:endParaRPr lang="en-GB" altLang="en-US"/>
          </a:p>
        </p:txBody>
      </p:sp>
      <p:grpSp>
        <p:nvGrpSpPr>
          <p:cNvPr id="6" name="Group 5"/>
          <p:cNvGrpSpPr/>
          <p:nvPr/>
        </p:nvGrpSpPr>
        <p:grpSpPr>
          <a:xfrm>
            <a:off x="683568" y="404663"/>
            <a:ext cx="7920880" cy="5905141"/>
            <a:chOff x="683568" y="404663"/>
            <a:chExt cx="7920880" cy="5905141"/>
          </a:xfrm>
        </p:grpSpPr>
        <p:pic>
          <p:nvPicPr>
            <p:cNvPr id="4" name="Picture 3"/>
            <p:cNvPicPr>
              <a:picLocks noChangeAspect="1"/>
            </p:cNvPicPr>
            <p:nvPr/>
          </p:nvPicPr>
          <p:blipFill>
            <a:blip r:embed="rId2"/>
            <a:stretch>
              <a:fillRect/>
            </a:stretch>
          </p:blipFill>
          <p:spPr>
            <a:xfrm>
              <a:off x="683568" y="404664"/>
              <a:ext cx="3960440" cy="5905140"/>
            </a:xfrm>
            <a:prstGeom prst="rect">
              <a:avLst/>
            </a:prstGeom>
          </p:spPr>
        </p:pic>
        <p:pic>
          <p:nvPicPr>
            <p:cNvPr id="5" name="Picture 4"/>
            <p:cNvPicPr>
              <a:picLocks noChangeAspect="1"/>
            </p:cNvPicPr>
            <p:nvPr/>
          </p:nvPicPr>
          <p:blipFill>
            <a:blip r:embed="rId3"/>
            <a:stretch>
              <a:fillRect/>
            </a:stretch>
          </p:blipFill>
          <p:spPr>
            <a:xfrm>
              <a:off x="4644008" y="404663"/>
              <a:ext cx="3960440" cy="5869621"/>
            </a:xfrm>
            <a:prstGeom prst="rect">
              <a:avLst/>
            </a:prstGeom>
          </p:spPr>
        </p:pic>
      </p:grpSp>
      <p:sp>
        <p:nvSpPr>
          <p:cNvPr id="7" name="Footer Placeholder 6"/>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217404139"/>
      </p:ext>
    </p:extLst>
  </p:cSld>
  <p:clrMapOvr>
    <a:masterClrMapping/>
  </p:clrMapOvr>
  <p:transition>
    <p:cut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D01E7EF-02C7-C841-90D6-945CEC802DEC}"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25</a:t>
            </a:fld>
            <a:endParaRPr lang="en-GB" altLang="en-US"/>
          </a:p>
        </p:txBody>
      </p:sp>
      <p:pic>
        <p:nvPicPr>
          <p:cNvPr id="4" name="Picture 3"/>
          <p:cNvPicPr>
            <a:picLocks noChangeAspect="1"/>
          </p:cNvPicPr>
          <p:nvPr/>
        </p:nvPicPr>
        <p:blipFill>
          <a:blip r:embed="rId2"/>
          <a:stretch>
            <a:fillRect/>
          </a:stretch>
        </p:blipFill>
        <p:spPr>
          <a:xfrm>
            <a:off x="2411760" y="622887"/>
            <a:ext cx="4403728" cy="5595714"/>
          </a:xfrm>
          <a:prstGeom prst="rect">
            <a:avLst/>
          </a:prstGeom>
        </p:spPr>
      </p:pic>
      <p:sp>
        <p:nvSpPr>
          <p:cNvPr id="5" name="Footer Placeholder 4"/>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441187128"/>
      </p:ext>
    </p:extLst>
  </p:cSld>
  <p:clrMapOvr>
    <a:masterClrMapping/>
  </p:clrMapOvr>
  <p:transition>
    <p:cut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04B17FC-98C4-0B4E-AE7B-F7E6C5DC76EB}" type="datetime1">
              <a:rPr lang="sk-SK" smtClean="0"/>
              <a:t>29.02.16</a:t>
            </a:fld>
            <a:endParaRPr lang="en-GB"/>
          </a:p>
        </p:txBody>
      </p:sp>
      <p:sp>
        <p:nvSpPr>
          <p:cNvPr id="3" name="Slide Number Placeholder 2"/>
          <p:cNvSpPr>
            <a:spLocks noGrp="1"/>
          </p:cNvSpPr>
          <p:nvPr>
            <p:ph type="sldNum" sz="quarter" idx="12"/>
          </p:nvPr>
        </p:nvSpPr>
        <p:spPr/>
        <p:txBody>
          <a:bodyPr/>
          <a:lstStyle/>
          <a:p>
            <a:fld id="{69214ABD-1688-004B-A8D3-5E456C9DE1D5}" type="slidenum">
              <a:rPr lang="en-GB" altLang="en-US" smtClean="0"/>
              <a:pPr/>
              <a:t>26</a:t>
            </a:fld>
            <a:endParaRPr lang="en-GB" altLang="en-US"/>
          </a:p>
        </p:txBody>
      </p:sp>
      <p:graphicFrame>
        <p:nvGraphicFramePr>
          <p:cNvPr id="5" name="Table 4"/>
          <p:cNvGraphicFramePr>
            <a:graphicFrameLocks noGrp="1"/>
          </p:cNvGraphicFramePr>
          <p:nvPr>
            <p:extLst>
              <p:ext uri="{D42A27DB-BD31-4B8C-83A1-F6EECF244321}">
                <p14:modId xmlns:p14="http://schemas.microsoft.com/office/powerpoint/2010/main" val="254617423"/>
              </p:ext>
            </p:extLst>
          </p:nvPr>
        </p:nvGraphicFramePr>
        <p:xfrm>
          <a:off x="611558" y="620687"/>
          <a:ext cx="8064897" cy="5336397"/>
        </p:xfrm>
        <a:graphic>
          <a:graphicData uri="http://schemas.openxmlformats.org/drawingml/2006/table">
            <a:tbl>
              <a:tblPr firstRow="1" firstCol="1" bandRow="1"/>
              <a:tblGrid>
                <a:gridCol w="3150642"/>
                <a:gridCol w="1491117"/>
                <a:gridCol w="1094656"/>
                <a:gridCol w="995247"/>
                <a:gridCol w="1333235"/>
              </a:tblGrid>
              <a:tr h="615294">
                <a:tc gridSpan="5">
                  <a:txBody>
                    <a:bodyPr/>
                    <a:lstStyle/>
                    <a:p>
                      <a:pPr algn="ctr">
                        <a:lnSpc>
                          <a:spcPct val="115000"/>
                        </a:lnSpc>
                        <a:spcAft>
                          <a:spcPts val="0"/>
                        </a:spcAft>
                      </a:pPr>
                      <a:r>
                        <a:rPr lang="en-US" sz="2000" b="1" dirty="0">
                          <a:solidFill>
                            <a:srgbClr val="FFFFFF"/>
                          </a:solidFill>
                          <a:effectLst/>
                          <a:latin typeface="Arial" charset="0"/>
                          <a:ea typeface="Calibri" charset="0"/>
                          <a:cs typeface="Arial" charset="0"/>
                        </a:rPr>
                        <a:t>Scoring the St Lucia Guidelines on Managing Hypertension</a:t>
                      </a:r>
                      <a:endParaRPr lang="en-US" sz="1800" dirty="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365F9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959442">
                <a:tc>
                  <a:txBody>
                    <a:bodyPr/>
                    <a:lstStyle/>
                    <a:p>
                      <a:pPr algn="ctr">
                        <a:lnSpc>
                          <a:spcPct val="115000"/>
                        </a:lnSpc>
                        <a:spcAft>
                          <a:spcPts val="0"/>
                        </a:spcAft>
                      </a:pPr>
                      <a:r>
                        <a:rPr lang="en-US" sz="2000" b="1">
                          <a:solidFill>
                            <a:srgbClr val="FFFFFF"/>
                          </a:solidFill>
                          <a:effectLst/>
                          <a:latin typeface="Arial" charset="0"/>
                          <a:ea typeface="Calibri" charset="0"/>
                          <a:cs typeface="Arial" charset="0"/>
                        </a:rPr>
                        <a:t>Domain</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US" sz="2000" b="1" dirty="0">
                          <a:solidFill>
                            <a:srgbClr val="FFFFFF"/>
                          </a:solidFill>
                          <a:effectLst/>
                          <a:latin typeface="Arial" charset="0"/>
                          <a:ea typeface="Calibri" charset="0"/>
                          <a:cs typeface="Arial" charset="0"/>
                        </a:rPr>
                        <a:t>Scores Observed</a:t>
                      </a:r>
                      <a:endParaRPr lang="en-US" sz="1800" dirty="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US" sz="2000" b="1">
                          <a:solidFill>
                            <a:srgbClr val="FFFFFF"/>
                          </a:solidFill>
                          <a:effectLst/>
                          <a:latin typeface="Arial" charset="0"/>
                          <a:ea typeface="Calibri" charset="0"/>
                          <a:cs typeface="Arial" charset="0"/>
                        </a:rPr>
                        <a:t>MaxPS</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US" sz="2000" b="1">
                          <a:solidFill>
                            <a:srgbClr val="FFFFFF"/>
                          </a:solidFill>
                          <a:effectLst/>
                          <a:latin typeface="Arial" charset="0"/>
                          <a:ea typeface="Calibri" charset="0"/>
                          <a:cs typeface="Arial" charset="0"/>
                        </a:rPr>
                        <a:t>MinPS</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US" sz="2000" b="1">
                          <a:solidFill>
                            <a:srgbClr val="FFFFFF"/>
                          </a:solidFill>
                          <a:effectLst/>
                          <a:latin typeface="Arial" charset="0"/>
                          <a:ea typeface="Calibri" charset="0"/>
                          <a:cs typeface="Arial" charset="0"/>
                        </a:rPr>
                        <a:t>Score</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365F91"/>
                    </a:solidFill>
                  </a:tcPr>
                </a:tc>
              </a:tr>
              <a:tr h="479722">
                <a:tc>
                  <a:txBody>
                    <a:bodyPr/>
                    <a:lstStyle/>
                    <a:p>
                      <a:pPr>
                        <a:lnSpc>
                          <a:spcPct val="115000"/>
                        </a:lnSpc>
                        <a:spcAft>
                          <a:spcPts val="300"/>
                        </a:spcAft>
                      </a:pPr>
                      <a:r>
                        <a:rPr lang="en-US" sz="2000" b="1">
                          <a:solidFill>
                            <a:srgbClr val="000000"/>
                          </a:solidFill>
                          <a:effectLst/>
                          <a:latin typeface="Arial" charset="0"/>
                          <a:ea typeface="Times New Roman" charset="0"/>
                          <a:cs typeface="Arial" charset="0"/>
                        </a:rPr>
                        <a:t>Scope and Purpose</a:t>
                      </a:r>
                      <a:endParaRPr lang="en-US" sz="1800">
                        <a:effectLst/>
                        <a:latin typeface="Arial" charset="0"/>
                        <a:ea typeface="Calibri" charset="0"/>
                        <a:cs typeface="Times New Roman" charset="0"/>
                      </a:endParaRPr>
                    </a:p>
                  </a:txBody>
                  <a:tcPr marL="68580" marR="68580" marT="0" marB="0" anchor="b">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dirty="0">
                          <a:solidFill>
                            <a:srgbClr val="000000"/>
                          </a:solidFill>
                          <a:effectLst/>
                          <a:latin typeface="Arial" charset="0"/>
                          <a:ea typeface="Times New Roman" charset="0"/>
                          <a:cs typeface="Arial" charset="0"/>
                        </a:rPr>
                        <a:t>20</a:t>
                      </a:r>
                      <a:endParaRPr lang="en-US" sz="1800" dirty="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21</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3</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b="1">
                          <a:solidFill>
                            <a:srgbClr val="000000"/>
                          </a:solidFill>
                          <a:effectLst/>
                          <a:latin typeface="Calibri" charset="0"/>
                          <a:ea typeface="Times New Roman" charset="0"/>
                          <a:cs typeface="Arial" charset="0"/>
                        </a:rPr>
                        <a:t>94</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r>
              <a:tr h="774165">
                <a:tc>
                  <a:txBody>
                    <a:bodyPr/>
                    <a:lstStyle/>
                    <a:p>
                      <a:pPr>
                        <a:lnSpc>
                          <a:spcPct val="115000"/>
                        </a:lnSpc>
                        <a:spcAft>
                          <a:spcPts val="300"/>
                        </a:spcAft>
                      </a:pPr>
                      <a:r>
                        <a:rPr lang="en-US" sz="2000" b="1">
                          <a:solidFill>
                            <a:srgbClr val="000000"/>
                          </a:solidFill>
                          <a:effectLst/>
                          <a:latin typeface="Arial" charset="0"/>
                          <a:ea typeface="Times New Roman" charset="0"/>
                          <a:cs typeface="Arial" charset="0"/>
                        </a:rPr>
                        <a:t>Stakeholder Involvement</a:t>
                      </a:r>
                      <a:endParaRPr lang="en-US" sz="1800">
                        <a:effectLst/>
                        <a:latin typeface="Arial" charset="0"/>
                        <a:ea typeface="Calibri" charset="0"/>
                        <a:cs typeface="Times New Roman" charset="0"/>
                      </a:endParaRPr>
                    </a:p>
                  </a:txBody>
                  <a:tcPr marL="68580" marR="68580" marT="0" marB="0" anchor="b">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dirty="0">
                          <a:solidFill>
                            <a:srgbClr val="000000"/>
                          </a:solidFill>
                          <a:effectLst/>
                          <a:latin typeface="Arial" charset="0"/>
                          <a:ea typeface="Times New Roman" charset="0"/>
                          <a:cs typeface="Arial" charset="0"/>
                        </a:rPr>
                        <a:t>8</a:t>
                      </a:r>
                      <a:endParaRPr lang="en-US" sz="1800" dirty="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dirty="0">
                          <a:solidFill>
                            <a:srgbClr val="000000"/>
                          </a:solidFill>
                          <a:effectLst/>
                          <a:latin typeface="Calibri" charset="0"/>
                          <a:ea typeface="Times New Roman" charset="0"/>
                          <a:cs typeface="Arial" charset="0"/>
                        </a:rPr>
                        <a:t>21</a:t>
                      </a:r>
                      <a:endParaRPr lang="en-US" sz="2800" dirty="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3</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b="1">
                          <a:solidFill>
                            <a:srgbClr val="000000"/>
                          </a:solidFill>
                          <a:effectLst/>
                          <a:latin typeface="Calibri" charset="0"/>
                          <a:ea typeface="Times New Roman" charset="0"/>
                          <a:cs typeface="Arial" charset="0"/>
                        </a:rPr>
                        <a:t>28</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r>
              <a:tr h="774165">
                <a:tc>
                  <a:txBody>
                    <a:bodyPr/>
                    <a:lstStyle/>
                    <a:p>
                      <a:pPr>
                        <a:lnSpc>
                          <a:spcPct val="115000"/>
                        </a:lnSpc>
                        <a:spcAft>
                          <a:spcPts val="300"/>
                        </a:spcAft>
                      </a:pPr>
                      <a:r>
                        <a:rPr lang="en-US" sz="2000" b="1">
                          <a:solidFill>
                            <a:srgbClr val="000000"/>
                          </a:solidFill>
                          <a:effectLst/>
                          <a:latin typeface="Arial" charset="0"/>
                          <a:ea typeface="Times New Roman" charset="0"/>
                          <a:cs typeface="Arial" charset="0"/>
                        </a:rPr>
                        <a:t>Rigour of Development</a:t>
                      </a:r>
                      <a:endParaRPr lang="en-US" sz="1800">
                        <a:effectLst/>
                        <a:latin typeface="Arial" charset="0"/>
                        <a:ea typeface="Calibri" charset="0"/>
                        <a:cs typeface="Times New Roman" charset="0"/>
                      </a:endParaRPr>
                    </a:p>
                  </a:txBody>
                  <a:tcPr marL="68580" marR="68580" marT="0" marB="0" anchor="b">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a:solidFill>
                            <a:srgbClr val="000000"/>
                          </a:solidFill>
                          <a:effectLst/>
                          <a:latin typeface="Arial" charset="0"/>
                          <a:ea typeface="Times New Roman" charset="0"/>
                          <a:cs typeface="Arial" charset="0"/>
                        </a:rPr>
                        <a:t>18</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dirty="0">
                          <a:solidFill>
                            <a:srgbClr val="000000"/>
                          </a:solidFill>
                          <a:effectLst/>
                          <a:latin typeface="Calibri" charset="0"/>
                          <a:ea typeface="Times New Roman" charset="0"/>
                          <a:cs typeface="Arial" charset="0"/>
                        </a:rPr>
                        <a:t>56</a:t>
                      </a:r>
                      <a:endParaRPr lang="en-US" sz="2800" dirty="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8</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b="1">
                          <a:solidFill>
                            <a:srgbClr val="000000"/>
                          </a:solidFill>
                          <a:effectLst/>
                          <a:latin typeface="Calibri" charset="0"/>
                          <a:ea typeface="Times New Roman" charset="0"/>
                          <a:cs typeface="Arial" charset="0"/>
                        </a:rPr>
                        <a:t>21</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r>
              <a:tr h="479722">
                <a:tc>
                  <a:txBody>
                    <a:bodyPr/>
                    <a:lstStyle/>
                    <a:p>
                      <a:pPr>
                        <a:lnSpc>
                          <a:spcPct val="115000"/>
                        </a:lnSpc>
                        <a:spcAft>
                          <a:spcPts val="300"/>
                        </a:spcAft>
                      </a:pPr>
                      <a:r>
                        <a:rPr lang="en-US" sz="2000" b="1">
                          <a:solidFill>
                            <a:srgbClr val="000000"/>
                          </a:solidFill>
                          <a:effectLst/>
                          <a:latin typeface="Arial" charset="0"/>
                          <a:ea typeface="Times New Roman" charset="0"/>
                          <a:cs typeface="Arial" charset="0"/>
                        </a:rPr>
                        <a:t>Clarity of Presentation</a:t>
                      </a:r>
                      <a:endParaRPr lang="en-US" sz="1800">
                        <a:effectLst/>
                        <a:latin typeface="Arial" charset="0"/>
                        <a:ea typeface="Calibri" charset="0"/>
                        <a:cs typeface="Times New Roman" charset="0"/>
                      </a:endParaRPr>
                    </a:p>
                  </a:txBody>
                  <a:tcPr marL="68580" marR="68580" marT="0" marB="0" anchor="b">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a:solidFill>
                            <a:srgbClr val="000000"/>
                          </a:solidFill>
                          <a:effectLst/>
                          <a:latin typeface="Arial" charset="0"/>
                          <a:ea typeface="Times New Roman" charset="0"/>
                          <a:cs typeface="Arial" charset="0"/>
                        </a:rPr>
                        <a:t>16</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21</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dirty="0">
                          <a:solidFill>
                            <a:srgbClr val="000000"/>
                          </a:solidFill>
                          <a:effectLst/>
                          <a:latin typeface="Calibri" charset="0"/>
                          <a:ea typeface="Times New Roman" charset="0"/>
                          <a:cs typeface="Arial" charset="0"/>
                        </a:rPr>
                        <a:t>3</a:t>
                      </a:r>
                      <a:endParaRPr lang="en-US" sz="2800" dirty="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b="1">
                          <a:solidFill>
                            <a:srgbClr val="000000"/>
                          </a:solidFill>
                          <a:effectLst/>
                          <a:latin typeface="Calibri" charset="0"/>
                          <a:ea typeface="Times New Roman" charset="0"/>
                          <a:cs typeface="Arial" charset="0"/>
                        </a:rPr>
                        <a:t>72</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r>
              <a:tr h="479722">
                <a:tc>
                  <a:txBody>
                    <a:bodyPr/>
                    <a:lstStyle/>
                    <a:p>
                      <a:pPr>
                        <a:lnSpc>
                          <a:spcPct val="115000"/>
                        </a:lnSpc>
                        <a:spcAft>
                          <a:spcPts val="300"/>
                        </a:spcAft>
                      </a:pPr>
                      <a:r>
                        <a:rPr lang="en-US" sz="2000" b="1">
                          <a:solidFill>
                            <a:srgbClr val="000000"/>
                          </a:solidFill>
                          <a:effectLst/>
                          <a:latin typeface="Arial" charset="0"/>
                          <a:ea typeface="Times New Roman" charset="0"/>
                          <a:cs typeface="Arial" charset="0"/>
                        </a:rPr>
                        <a:t>Applicability</a:t>
                      </a:r>
                      <a:endParaRPr lang="en-US" sz="1800">
                        <a:effectLst/>
                        <a:latin typeface="Arial" charset="0"/>
                        <a:ea typeface="Calibri" charset="0"/>
                        <a:cs typeface="Times New Roman" charset="0"/>
                      </a:endParaRPr>
                    </a:p>
                  </a:txBody>
                  <a:tcPr marL="68580" marR="68580" marT="0" marB="0" anchor="b">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a:solidFill>
                            <a:srgbClr val="000000"/>
                          </a:solidFill>
                          <a:effectLst/>
                          <a:latin typeface="Arial" charset="0"/>
                          <a:ea typeface="Times New Roman" charset="0"/>
                          <a:cs typeface="Arial" charset="0"/>
                        </a:rPr>
                        <a:t>4</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28</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dirty="0">
                          <a:solidFill>
                            <a:srgbClr val="000000"/>
                          </a:solidFill>
                          <a:effectLst/>
                          <a:latin typeface="Calibri" charset="0"/>
                          <a:ea typeface="Times New Roman" charset="0"/>
                          <a:cs typeface="Arial" charset="0"/>
                        </a:rPr>
                        <a:t>4</a:t>
                      </a:r>
                      <a:endParaRPr lang="en-US" sz="2800" dirty="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b="1" dirty="0">
                          <a:solidFill>
                            <a:srgbClr val="000000"/>
                          </a:solidFill>
                          <a:effectLst/>
                          <a:latin typeface="Calibri" charset="0"/>
                          <a:ea typeface="Times New Roman" charset="0"/>
                          <a:cs typeface="Arial" charset="0"/>
                        </a:rPr>
                        <a:t>0</a:t>
                      </a:r>
                      <a:endParaRPr lang="en-US" sz="2800" dirty="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r>
              <a:tr h="774165">
                <a:tc>
                  <a:txBody>
                    <a:bodyPr/>
                    <a:lstStyle/>
                    <a:p>
                      <a:pPr>
                        <a:lnSpc>
                          <a:spcPct val="115000"/>
                        </a:lnSpc>
                        <a:spcAft>
                          <a:spcPts val="300"/>
                        </a:spcAft>
                      </a:pPr>
                      <a:r>
                        <a:rPr lang="en-US" sz="2000" b="1">
                          <a:solidFill>
                            <a:srgbClr val="000000"/>
                          </a:solidFill>
                          <a:effectLst/>
                          <a:latin typeface="Arial" charset="0"/>
                          <a:ea typeface="Times New Roman" charset="0"/>
                          <a:cs typeface="Arial" charset="0"/>
                        </a:rPr>
                        <a:t>Editorial Independence</a:t>
                      </a:r>
                      <a:endParaRPr lang="en-US" sz="1800">
                        <a:effectLst/>
                        <a:latin typeface="Arial" charset="0"/>
                        <a:ea typeface="Calibri" charset="0"/>
                        <a:cs typeface="Times New Roman" charset="0"/>
                      </a:endParaRPr>
                    </a:p>
                  </a:txBody>
                  <a:tcPr marL="68580" marR="68580" marT="0" marB="0" anchor="b">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000">
                          <a:solidFill>
                            <a:srgbClr val="000000"/>
                          </a:solidFill>
                          <a:effectLst/>
                          <a:latin typeface="Arial" charset="0"/>
                          <a:ea typeface="Times New Roman" charset="0"/>
                          <a:cs typeface="Arial" charset="0"/>
                        </a:rPr>
                        <a:t>2</a:t>
                      </a:r>
                      <a:endParaRPr lang="en-US" sz="1800">
                        <a:effectLst/>
                        <a:latin typeface="Arial" charset="0"/>
                        <a:ea typeface="Calibri" charset="0"/>
                        <a:cs typeface="Times New Roman"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14</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a:solidFill>
                            <a:srgbClr val="000000"/>
                          </a:solidFill>
                          <a:effectLst/>
                          <a:latin typeface="Calibri" charset="0"/>
                          <a:ea typeface="Times New Roman" charset="0"/>
                          <a:cs typeface="Arial" charset="0"/>
                        </a:rPr>
                        <a:t>2</a:t>
                      </a:r>
                      <a:endParaRPr lang="en-US" sz="280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c>
                  <a:txBody>
                    <a:bodyPr/>
                    <a:lstStyle/>
                    <a:p>
                      <a:pPr algn="ctr">
                        <a:lnSpc>
                          <a:spcPct val="115000"/>
                        </a:lnSpc>
                      </a:pPr>
                      <a:r>
                        <a:rPr lang="en-US" sz="2000" b="1" dirty="0">
                          <a:solidFill>
                            <a:srgbClr val="000000"/>
                          </a:solidFill>
                          <a:effectLst/>
                          <a:latin typeface="Calibri" charset="0"/>
                          <a:ea typeface="Times New Roman" charset="0"/>
                          <a:cs typeface="Arial" charset="0"/>
                        </a:rPr>
                        <a:t>0</a:t>
                      </a:r>
                      <a:endParaRPr lang="en-US" sz="2800" dirty="0">
                        <a:effectLst/>
                        <a:latin typeface="Calibri" charset="0"/>
                      </a:endParaRPr>
                    </a:p>
                  </a:txBody>
                  <a:tcPr marL="68580" marR="68580" marT="0" marB="0" anchor="ctr">
                    <a:lnL w="12700" cap="flat" cmpd="sng" algn="ctr">
                      <a:solidFill>
                        <a:srgbClr val="006DB6"/>
                      </a:solidFill>
                      <a:prstDash val="solid"/>
                      <a:round/>
                      <a:headEnd type="none" w="med" len="med"/>
                      <a:tailEnd type="none" w="med" len="med"/>
                    </a:lnL>
                    <a:lnR w="12700" cap="flat" cmpd="sng" algn="ctr">
                      <a:solidFill>
                        <a:srgbClr val="006DB6"/>
                      </a:solidFill>
                      <a:prstDash val="solid"/>
                      <a:round/>
                      <a:headEnd type="none" w="med" len="med"/>
                      <a:tailEnd type="none" w="med" len="med"/>
                    </a:lnR>
                    <a:lnT w="12700" cap="flat" cmpd="sng" algn="ctr">
                      <a:solidFill>
                        <a:srgbClr val="006DB6"/>
                      </a:solidFill>
                      <a:prstDash val="solid"/>
                      <a:round/>
                      <a:headEnd type="none" w="med" len="med"/>
                      <a:tailEnd type="none" w="med" len="med"/>
                    </a:lnT>
                    <a:lnB w="12700" cap="flat" cmpd="sng" algn="ctr">
                      <a:solidFill>
                        <a:srgbClr val="006DB6"/>
                      </a:solidFill>
                      <a:prstDash val="solid"/>
                      <a:round/>
                      <a:headEnd type="none" w="med" len="med"/>
                      <a:tailEnd type="none" w="med" len="med"/>
                    </a:lnB>
                    <a:solidFill>
                      <a:srgbClr val="FFFFFF"/>
                    </a:solidFill>
                  </a:tcPr>
                </a:tc>
              </a:tr>
            </a:tbl>
          </a:graphicData>
        </a:graphic>
      </p:graphicFrame>
      <p:sp>
        <p:nvSpPr>
          <p:cNvPr id="6" name="Footer Placeholder 5"/>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428732332"/>
      </p:ext>
    </p:extLst>
  </p:cSld>
  <p:clrMapOvr>
    <a:masterClrMapping/>
  </p:clrMapOvr>
  <p:transition>
    <p:cut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dirty="0"/>
              <a:t>CURRENCY Assessment</a:t>
            </a:r>
          </a:p>
        </p:txBody>
      </p:sp>
      <p:sp>
        <p:nvSpPr>
          <p:cNvPr id="46083" name="Rectangle 3"/>
          <p:cNvSpPr>
            <a:spLocks noGrp="1" noChangeArrowheads="1"/>
          </p:cNvSpPr>
          <p:nvPr>
            <p:ph idx="1"/>
          </p:nvPr>
        </p:nvSpPr>
        <p:spPr>
          <a:xfrm>
            <a:off x="971600" y="2564903"/>
            <a:ext cx="7391400" cy="3395629"/>
          </a:xfrm>
        </p:spPr>
        <p:txBody>
          <a:bodyPr>
            <a:normAutofit fontScale="92500"/>
          </a:bodyPr>
          <a:lstStyle/>
          <a:p>
            <a:pPr eaLnBrk="1" hangingPunct="1">
              <a:spcBef>
                <a:spcPct val="0"/>
              </a:spcBef>
              <a:buClr>
                <a:schemeClr val="tx2"/>
              </a:buClr>
              <a:buFont typeface="Arial" charset="0"/>
              <a:buChar char="•"/>
            </a:pPr>
            <a:r>
              <a:rPr lang="en-US" altLang="en-US" dirty="0"/>
              <a:t>Is there any new evidence relevant to guideline?</a:t>
            </a:r>
          </a:p>
          <a:p>
            <a:pPr eaLnBrk="1" hangingPunct="1">
              <a:spcBef>
                <a:spcPct val="0"/>
              </a:spcBef>
              <a:buClr>
                <a:schemeClr val="tx2"/>
              </a:buClr>
              <a:buFont typeface="Arial" charset="0"/>
              <a:buChar char="•"/>
            </a:pPr>
            <a:endParaRPr lang="en-US" altLang="en-US" dirty="0"/>
          </a:p>
          <a:p>
            <a:pPr eaLnBrk="1" hangingPunct="1">
              <a:spcBef>
                <a:spcPct val="0"/>
              </a:spcBef>
              <a:buClr>
                <a:schemeClr val="tx2"/>
              </a:buClr>
              <a:buFont typeface="Arial" charset="0"/>
              <a:buChar char="•"/>
            </a:pPr>
            <a:r>
              <a:rPr lang="en-US" altLang="en-US" dirty="0"/>
              <a:t>Does new evidence invalidate any of the recommendations?</a:t>
            </a:r>
          </a:p>
          <a:p>
            <a:pPr eaLnBrk="1" hangingPunct="1">
              <a:spcBef>
                <a:spcPct val="0"/>
              </a:spcBef>
              <a:buClr>
                <a:schemeClr val="tx2"/>
              </a:buClr>
              <a:buFont typeface="Arial" charset="0"/>
              <a:buChar char="•"/>
            </a:pPr>
            <a:endParaRPr lang="en-US" altLang="en-US" dirty="0"/>
          </a:p>
          <a:p>
            <a:pPr eaLnBrk="1" hangingPunct="1">
              <a:spcBef>
                <a:spcPct val="0"/>
              </a:spcBef>
              <a:buClr>
                <a:schemeClr val="tx2"/>
              </a:buClr>
              <a:buFont typeface="Arial" charset="0"/>
              <a:buChar char="•"/>
            </a:pPr>
            <a:r>
              <a:rPr lang="en-US" altLang="en-US" dirty="0"/>
              <a:t>Are there any plans to update the guideline in the near future?</a:t>
            </a:r>
          </a:p>
          <a:p>
            <a:pPr eaLnBrk="1" hangingPunct="1">
              <a:spcBef>
                <a:spcPct val="0"/>
              </a:spcBef>
              <a:buClr>
                <a:schemeClr val="tx2"/>
              </a:buClr>
              <a:buFont typeface="Arial" charset="0"/>
              <a:buChar char="•"/>
            </a:pPr>
            <a:endParaRPr lang="en-US" altLang="en-US" dirty="0"/>
          </a:p>
          <a:p>
            <a:pPr eaLnBrk="1" hangingPunct="1">
              <a:spcBef>
                <a:spcPct val="0"/>
              </a:spcBef>
              <a:buClr>
                <a:schemeClr val="tx2"/>
              </a:buClr>
              <a:buFont typeface="Arial" charset="0"/>
              <a:buChar char="•"/>
            </a:pPr>
            <a:r>
              <a:rPr lang="en-US" altLang="en-US" dirty="0"/>
              <a:t>When was the guideline last updated? </a:t>
            </a:r>
          </a:p>
          <a:p>
            <a:pPr eaLnBrk="1" hangingPunct="1">
              <a:buFont typeface="Wingdings" charset="2"/>
              <a:buChar char="q"/>
            </a:pPr>
            <a:endParaRPr lang="en-US" altLang="en-US" sz="2000" dirty="0"/>
          </a:p>
        </p:txBody>
      </p:sp>
      <p:sp>
        <p:nvSpPr>
          <p:cNvPr id="2" name="Date Placeholder 1"/>
          <p:cNvSpPr>
            <a:spLocks noGrp="1"/>
          </p:cNvSpPr>
          <p:nvPr>
            <p:ph type="dt" sz="half" idx="10"/>
          </p:nvPr>
        </p:nvSpPr>
        <p:spPr/>
        <p:txBody>
          <a:bodyPr/>
          <a:lstStyle/>
          <a:p>
            <a:pPr>
              <a:defRPr/>
            </a:pPr>
            <a:fld id="{D5B5E050-69BE-5D4C-A2B6-FD0E1C522D3B}"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27</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406277619"/>
      </p:ext>
    </p:extLst>
  </p:cSld>
  <p:clrMapOvr>
    <a:masterClrMapping/>
  </p:clrMapOvr>
  <p:transition>
    <p:cut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a:t>CONSISTENCY Assessment</a:t>
            </a:r>
          </a:p>
        </p:txBody>
      </p:sp>
      <p:sp>
        <p:nvSpPr>
          <p:cNvPr id="47107" name="Rectangle 3"/>
          <p:cNvSpPr>
            <a:spLocks noGrp="1" noChangeArrowheads="1"/>
          </p:cNvSpPr>
          <p:nvPr>
            <p:ph idx="1"/>
          </p:nvPr>
        </p:nvSpPr>
        <p:spPr>
          <a:xfrm>
            <a:off x="899592" y="2582333"/>
            <a:ext cx="7543800" cy="3657600"/>
          </a:xfrm>
        </p:spPr>
        <p:txBody>
          <a:bodyPr>
            <a:normAutofit/>
          </a:bodyPr>
          <a:lstStyle/>
          <a:p>
            <a:pPr>
              <a:lnSpc>
                <a:spcPct val="90000"/>
              </a:lnSpc>
              <a:buClr>
                <a:schemeClr val="tx2"/>
              </a:buClr>
              <a:buSzTx/>
            </a:pPr>
            <a:r>
              <a:rPr lang="en-US" altLang="en-US" dirty="0"/>
              <a:t>Quality of source guideline search strategy and study selection </a:t>
            </a:r>
            <a:r>
              <a:rPr lang="en-US" altLang="en-US" sz="1800" dirty="0"/>
              <a:t>( ADAPTE Tool 13)</a:t>
            </a:r>
          </a:p>
          <a:p>
            <a:pPr lvl="1">
              <a:lnSpc>
                <a:spcPct val="90000"/>
              </a:lnSpc>
              <a:buClr>
                <a:schemeClr val="tx2"/>
              </a:buClr>
              <a:buSzPct val="65000"/>
            </a:pPr>
            <a:r>
              <a:rPr lang="en-US" altLang="en-US" sz="2400" i="1" dirty="0"/>
              <a:t>Was the search for evidence comprehensive? </a:t>
            </a:r>
          </a:p>
          <a:p>
            <a:pPr lvl="1">
              <a:lnSpc>
                <a:spcPct val="90000"/>
              </a:lnSpc>
              <a:buClr>
                <a:schemeClr val="tx2"/>
              </a:buClr>
              <a:buSzPct val="65000"/>
            </a:pPr>
            <a:r>
              <a:rPr lang="en-US" altLang="en-US" sz="2400" i="1" dirty="0"/>
              <a:t>Is there any bias in the selection of articles</a:t>
            </a:r>
            <a:r>
              <a:rPr lang="en-US" altLang="en-US" sz="2400" i="1" dirty="0" smtClean="0"/>
              <a:t>?</a:t>
            </a:r>
            <a:endParaRPr lang="en-US" altLang="en-US" sz="2400" i="1" dirty="0"/>
          </a:p>
          <a:p>
            <a:pPr>
              <a:lnSpc>
                <a:spcPct val="90000"/>
              </a:lnSpc>
              <a:buClr>
                <a:schemeClr val="tx2"/>
              </a:buClr>
              <a:buSzTx/>
            </a:pPr>
            <a:r>
              <a:rPr lang="en-US" altLang="en-US" dirty="0"/>
              <a:t>Consistency between evidence and interpretations; between interpretations and recommendations </a:t>
            </a:r>
            <a:r>
              <a:rPr lang="en-US" altLang="en-US" sz="1800" dirty="0"/>
              <a:t>( ADAPTE Tool 14)</a:t>
            </a:r>
          </a:p>
          <a:p>
            <a:pPr lvl="1">
              <a:lnSpc>
                <a:spcPct val="90000"/>
              </a:lnSpc>
              <a:buClr>
                <a:schemeClr val="tx2"/>
              </a:buClr>
              <a:buSzPct val="65000"/>
            </a:pPr>
            <a:r>
              <a:rPr lang="en-US" altLang="en-US" sz="2400" i="1" dirty="0"/>
              <a:t>Is the evidence valid, overall?</a:t>
            </a:r>
          </a:p>
          <a:p>
            <a:pPr lvl="1">
              <a:lnSpc>
                <a:spcPct val="90000"/>
              </a:lnSpc>
              <a:buClr>
                <a:schemeClr val="tx2"/>
              </a:buClr>
              <a:buSzPct val="65000"/>
            </a:pPr>
            <a:r>
              <a:rPr lang="en-US" altLang="en-US" sz="2400" i="1" dirty="0"/>
              <a:t>Are the recommendations based on data and interpretations</a:t>
            </a:r>
            <a:r>
              <a:rPr lang="en-US" altLang="en-US" sz="2400" i="1" dirty="0" smtClean="0"/>
              <a:t>?</a:t>
            </a:r>
            <a:endParaRPr lang="en-US" altLang="en-US" sz="2800" i="1" dirty="0"/>
          </a:p>
        </p:txBody>
      </p:sp>
      <p:sp>
        <p:nvSpPr>
          <p:cNvPr id="2" name="Date Placeholder 1"/>
          <p:cNvSpPr>
            <a:spLocks noGrp="1"/>
          </p:cNvSpPr>
          <p:nvPr>
            <p:ph type="dt" sz="half" idx="10"/>
          </p:nvPr>
        </p:nvSpPr>
        <p:spPr/>
        <p:txBody>
          <a:bodyPr/>
          <a:lstStyle/>
          <a:p>
            <a:pPr>
              <a:defRPr/>
            </a:pPr>
            <a:fld id="{D28DB6CB-BA53-3C44-9E1F-4A4ACA52E586}"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28</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806019358"/>
      </p:ext>
    </p:extLst>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2400" b="1" dirty="0">
                <a:solidFill>
                  <a:schemeClr val="accent1"/>
                </a:solidFill>
              </a:rPr>
              <a:t> </a:t>
            </a:r>
            <a:r>
              <a:rPr lang="en-US" altLang="en-US" dirty="0"/>
              <a:t>APPLICABILITY Assessment</a:t>
            </a:r>
          </a:p>
        </p:txBody>
      </p:sp>
      <p:sp>
        <p:nvSpPr>
          <p:cNvPr id="48131" name="Rectangle 3"/>
          <p:cNvSpPr>
            <a:spLocks noGrp="1" noChangeArrowheads="1"/>
          </p:cNvSpPr>
          <p:nvPr>
            <p:ph idx="1"/>
          </p:nvPr>
        </p:nvSpPr>
        <p:spPr>
          <a:xfrm>
            <a:off x="842433" y="2473767"/>
            <a:ext cx="7467600" cy="3766165"/>
          </a:xfrm>
        </p:spPr>
        <p:txBody>
          <a:bodyPr>
            <a:normAutofit lnSpcReduction="10000"/>
          </a:bodyPr>
          <a:lstStyle/>
          <a:p>
            <a:pPr marL="0" indent="0" eaLnBrk="1" hangingPunct="1">
              <a:buClr>
                <a:schemeClr val="tx2"/>
              </a:buClr>
              <a:buNone/>
            </a:pPr>
            <a:r>
              <a:rPr lang="en-US" altLang="en-US" sz="2400" dirty="0"/>
              <a:t>Review of each of the recommendations with respect to 2 main questions </a:t>
            </a:r>
            <a:r>
              <a:rPr lang="en-US" altLang="en-US" sz="1600" dirty="0"/>
              <a:t>(ADAPTE Tool 15)</a:t>
            </a:r>
          </a:p>
          <a:p>
            <a:pPr>
              <a:buClr>
                <a:schemeClr val="tx2"/>
              </a:buClr>
              <a:buSzPct val="65000"/>
              <a:buFont typeface="Wingdings" charset="2"/>
              <a:buChar char="§"/>
            </a:pPr>
            <a:r>
              <a:rPr lang="en-US" altLang="en-US" sz="2800" i="1" dirty="0"/>
              <a:t>Can the recommendation be put into practice? </a:t>
            </a:r>
          </a:p>
          <a:p>
            <a:pPr>
              <a:spcBef>
                <a:spcPct val="0"/>
              </a:spcBef>
              <a:buClr>
                <a:schemeClr val="tx2"/>
              </a:buClr>
              <a:buSzPct val="65000"/>
              <a:buFont typeface="Wingdings" charset="2"/>
              <a:buNone/>
            </a:pPr>
            <a:r>
              <a:rPr lang="en-US" altLang="en-US" sz="2800" i="1" dirty="0"/>
              <a:t>    </a:t>
            </a:r>
            <a:r>
              <a:rPr lang="en-US" altLang="en-US" sz="2400" dirty="0"/>
              <a:t>Consider patient similarity, interventions, outcomes,</a:t>
            </a:r>
          </a:p>
          <a:p>
            <a:pPr>
              <a:spcBef>
                <a:spcPct val="0"/>
              </a:spcBef>
              <a:buClr>
                <a:schemeClr val="tx2"/>
              </a:buClr>
              <a:buSzPct val="65000"/>
              <a:buFont typeface="Wingdings" charset="2"/>
              <a:buNone/>
            </a:pPr>
            <a:r>
              <a:rPr lang="en-US" altLang="en-US" sz="2400" dirty="0"/>
              <a:t>     patient preferences, availability of equipment, availability </a:t>
            </a:r>
          </a:p>
          <a:p>
            <a:pPr>
              <a:spcBef>
                <a:spcPct val="0"/>
              </a:spcBef>
              <a:buClr>
                <a:schemeClr val="tx2"/>
              </a:buClr>
              <a:buSzPct val="65000"/>
              <a:buFont typeface="Wingdings" charset="2"/>
              <a:buNone/>
            </a:pPr>
            <a:r>
              <a:rPr lang="en-US" altLang="en-US" sz="2400" dirty="0"/>
              <a:t>     of expertise, any constraints?</a:t>
            </a:r>
          </a:p>
          <a:p>
            <a:pPr>
              <a:buClr>
                <a:schemeClr val="tx2"/>
              </a:buClr>
              <a:buSzPct val="65000"/>
              <a:buFont typeface="Wingdings" charset="2"/>
              <a:buChar char="§"/>
            </a:pPr>
            <a:r>
              <a:rPr lang="en-US" altLang="en-US" sz="2800" i="1" dirty="0"/>
              <a:t>Is the benefit from this recommendation worth implementing? </a:t>
            </a:r>
          </a:p>
          <a:p>
            <a:pPr eaLnBrk="1" hangingPunct="1">
              <a:buClr>
                <a:schemeClr val="tx2"/>
              </a:buClr>
              <a:buSzPct val="65000"/>
              <a:buFont typeface="Wingdings" charset="2"/>
              <a:buChar char="q"/>
            </a:pPr>
            <a:endParaRPr lang="en-US" altLang="en-US" sz="2400" i="1" dirty="0"/>
          </a:p>
        </p:txBody>
      </p:sp>
      <p:sp>
        <p:nvSpPr>
          <p:cNvPr id="2" name="Date Placeholder 1"/>
          <p:cNvSpPr>
            <a:spLocks noGrp="1"/>
          </p:cNvSpPr>
          <p:nvPr>
            <p:ph type="dt" sz="half" idx="10"/>
          </p:nvPr>
        </p:nvSpPr>
        <p:spPr/>
        <p:txBody>
          <a:bodyPr/>
          <a:lstStyle/>
          <a:p>
            <a:pPr>
              <a:defRPr/>
            </a:pPr>
            <a:fld id="{252CA3A7-B7E1-1048-9C99-5868D5C66D73}"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29</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185185201"/>
      </p:ext>
    </p:extLst>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ADAPTE</a:t>
            </a:r>
          </a:p>
        </p:txBody>
      </p:sp>
      <p:sp>
        <p:nvSpPr>
          <p:cNvPr id="3" name="Content Placeholder 2"/>
          <p:cNvSpPr>
            <a:spLocks noGrp="1"/>
          </p:cNvSpPr>
          <p:nvPr>
            <p:ph idx="1"/>
          </p:nvPr>
        </p:nvSpPr>
        <p:spPr/>
        <p:txBody>
          <a:bodyPr>
            <a:normAutofit/>
          </a:bodyPr>
          <a:lstStyle/>
          <a:p>
            <a:r>
              <a:rPr lang="en-GB" dirty="0" smtClean="0"/>
              <a:t> ADAPTE </a:t>
            </a:r>
            <a:r>
              <a:rPr lang="en-GB" dirty="0"/>
              <a:t>process provides a systematic approach to adapting guidelines produced in one setting for use in a different cultural and organizational context. </a:t>
            </a:r>
            <a:endParaRPr lang="en-GB" dirty="0" smtClean="0"/>
          </a:p>
          <a:p>
            <a:r>
              <a:rPr lang="en-GB" dirty="0" smtClean="0"/>
              <a:t>The </a:t>
            </a:r>
            <a:r>
              <a:rPr lang="en-GB" dirty="0"/>
              <a:t>process has been </a:t>
            </a:r>
            <a:r>
              <a:rPr lang="en-GB" dirty="0" smtClean="0"/>
              <a:t>designed to </a:t>
            </a:r>
            <a:r>
              <a:rPr lang="en-GB" dirty="0"/>
              <a:t>ensure that the adapted guideline not only addresses specific health questions relevant to the context of use but also is suited to the needs, priorities, legislation, policies, and resources in the targeted setting.</a:t>
            </a:r>
          </a:p>
        </p:txBody>
      </p:sp>
      <p:sp>
        <p:nvSpPr>
          <p:cNvPr id="4" name="Date Placeholder 3"/>
          <p:cNvSpPr>
            <a:spLocks noGrp="1"/>
          </p:cNvSpPr>
          <p:nvPr>
            <p:ph type="dt" sz="half" idx="10"/>
          </p:nvPr>
        </p:nvSpPr>
        <p:spPr/>
        <p:txBody>
          <a:bodyPr/>
          <a:lstStyle/>
          <a:p>
            <a:pPr>
              <a:defRPr/>
            </a:pPr>
            <a:fld id="{93EE72F8-0D33-1D4F-9981-C44EAB96853E}" type="datetime1">
              <a:rPr lang="sk-SK" smtClean="0"/>
              <a:t>29.02.16</a:t>
            </a:fld>
            <a:endParaRPr lang="en-GB"/>
          </a:p>
        </p:txBody>
      </p:sp>
      <p:sp>
        <p:nvSpPr>
          <p:cNvPr id="5" name="Slide Number Placeholder 4"/>
          <p:cNvSpPr>
            <a:spLocks noGrp="1"/>
          </p:cNvSpPr>
          <p:nvPr>
            <p:ph type="sldNum" sz="quarter" idx="12"/>
          </p:nvPr>
        </p:nvSpPr>
        <p:spPr/>
        <p:txBody>
          <a:bodyPr/>
          <a:lstStyle/>
          <a:p>
            <a:fld id="{A4FFEA97-987A-3C43-B644-DB86EEE89301}" type="slidenum">
              <a:rPr lang="en-GB" altLang="en-US" smtClean="0"/>
              <a:pPr/>
              <a:t>3</a:t>
            </a:fld>
            <a:endParaRPr lang="en-GB" altLang="en-US"/>
          </a:p>
        </p:txBody>
      </p:sp>
      <p:sp>
        <p:nvSpPr>
          <p:cNvPr id="6" name="Footer Placeholder 5"/>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231587382"/>
      </p:ext>
    </p:extLst>
  </p:cSld>
  <p:clrMapOvr>
    <a:masterClrMapping/>
  </p:clrMapOvr>
  <p:transition>
    <p:cut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Grp="1" noChangeAspect="1" noChangeArrowheads="1"/>
          </p:cNvPicPr>
          <p:nvPr>
            <p:ph type="tbl" idx="1"/>
          </p:nvPr>
        </p:nvPicPr>
        <p:blipFill>
          <a:blip r:embed="rId3">
            <a:extLst>
              <a:ext uri="{28A0092B-C50C-407E-A947-70E740481C1C}">
                <a14:useLocalDpi xmlns:a14="http://schemas.microsoft.com/office/drawing/2010/main" val="0"/>
              </a:ext>
            </a:extLst>
          </a:blip>
          <a:srcRect l="29144" t="18080" r="29854" b="23705"/>
          <a:stretch>
            <a:fillRect/>
          </a:stretch>
        </p:blipFill>
        <p:spPr>
          <a:xfrm>
            <a:off x="1544118" y="897636"/>
            <a:ext cx="6438153" cy="5342297"/>
          </a:xfrm>
        </p:spPr>
      </p:pic>
      <p:sp>
        <p:nvSpPr>
          <p:cNvPr id="6" name="TextBox 5"/>
          <p:cNvSpPr txBox="1"/>
          <p:nvPr/>
        </p:nvSpPr>
        <p:spPr>
          <a:xfrm>
            <a:off x="1382441" y="435971"/>
            <a:ext cx="6593160" cy="461665"/>
          </a:xfrm>
          <a:prstGeom prst="rect">
            <a:avLst/>
          </a:prstGeom>
          <a:noFill/>
        </p:spPr>
        <p:txBody>
          <a:bodyPr wrap="square">
            <a:spAutoFit/>
          </a:bodyPr>
          <a:lstStyle/>
          <a:p>
            <a:pPr eaLnBrk="0" hangingPunct="0">
              <a:defRPr/>
            </a:pPr>
            <a:r>
              <a:rPr lang="en-US" sz="2400" dirty="0"/>
              <a:t>Tool 4.1o Recommendations Matrix (template)</a:t>
            </a:r>
          </a:p>
        </p:txBody>
      </p:sp>
      <p:sp>
        <p:nvSpPr>
          <p:cNvPr id="2" name="Date Placeholder 1"/>
          <p:cNvSpPr>
            <a:spLocks noGrp="1"/>
          </p:cNvSpPr>
          <p:nvPr>
            <p:ph type="dt" sz="half" idx="10"/>
          </p:nvPr>
        </p:nvSpPr>
        <p:spPr/>
        <p:txBody>
          <a:bodyPr/>
          <a:lstStyle/>
          <a:p>
            <a:pPr>
              <a:defRPr/>
            </a:pPr>
            <a:fld id="{022F995C-33B2-C84E-9FC7-4659127E0081}" type="datetime1">
              <a:rPr lang="sk-SK" smtClean="0"/>
              <a:t>29.02.16</a:t>
            </a:fld>
            <a:endParaRPr lang="en-US"/>
          </a:p>
        </p:txBody>
      </p:sp>
      <p:sp>
        <p:nvSpPr>
          <p:cNvPr id="3" name="Slide Number Placeholder 2"/>
          <p:cNvSpPr>
            <a:spLocks noGrp="1"/>
          </p:cNvSpPr>
          <p:nvPr>
            <p:ph type="sldNum" sz="quarter" idx="12"/>
          </p:nvPr>
        </p:nvSpPr>
        <p:spPr/>
        <p:txBody>
          <a:bodyPr/>
          <a:lstStyle/>
          <a:p>
            <a:fld id="{9106F10A-021C-1B45-A8CA-54C1B024B2B2}" type="slidenum">
              <a:rPr lang="en-US" altLang="en-US" smtClean="0"/>
              <a:pPr/>
              <a:t>30</a:t>
            </a:fld>
            <a:endParaRPr lang="en-US" altLang="en-US"/>
          </a:p>
        </p:txBody>
      </p:sp>
      <p:sp>
        <p:nvSpPr>
          <p:cNvPr id="4" name="Footer Placeholder 3"/>
          <p:cNvSpPr>
            <a:spLocks noGrp="1"/>
          </p:cNvSpPr>
          <p:nvPr>
            <p:ph type="ftr" sz="quarter" idx="11"/>
          </p:nvPr>
        </p:nvSpPr>
        <p:spPr/>
        <p:txBody>
          <a:bodyPr/>
          <a:lstStyle/>
          <a:p>
            <a:r>
              <a:rPr lang="en-US" smtClean="0"/>
              <a:t>ADAPTING Clinical Guidelines for St Lucia</a:t>
            </a:r>
            <a:endParaRPr lang="en-US"/>
          </a:p>
        </p:txBody>
      </p:sp>
    </p:spTree>
    <p:extLst>
      <p:ext uri="{BB962C8B-B14F-4D97-AF65-F5344CB8AC3E}">
        <p14:creationId xmlns:p14="http://schemas.microsoft.com/office/powerpoint/2010/main" val="1422472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48916" y="980728"/>
            <a:ext cx="7086600" cy="685800"/>
          </a:xfrm>
        </p:spPr>
        <p:txBody>
          <a:bodyPr>
            <a:normAutofit fontScale="90000"/>
          </a:bodyPr>
          <a:lstStyle/>
          <a:p>
            <a:pPr eaLnBrk="1" hangingPunct="1"/>
            <a:r>
              <a:rPr lang="en-US" altLang="en-US" dirty="0"/>
              <a:t>Task 4.2 Decision and Selection Options</a:t>
            </a:r>
          </a:p>
        </p:txBody>
      </p:sp>
      <p:sp>
        <p:nvSpPr>
          <p:cNvPr id="50179" name="Rectangle 4"/>
          <p:cNvSpPr>
            <a:spLocks noGrp="1" noChangeArrowheads="1"/>
          </p:cNvSpPr>
          <p:nvPr>
            <p:ph idx="1"/>
          </p:nvPr>
        </p:nvSpPr>
        <p:spPr>
          <a:xfrm>
            <a:off x="704900" y="2455333"/>
            <a:ext cx="7774632" cy="3810744"/>
          </a:xfrm>
        </p:spPr>
        <p:txBody>
          <a:bodyPr>
            <a:normAutofit fontScale="70000" lnSpcReduction="20000"/>
          </a:bodyPr>
          <a:lstStyle/>
          <a:p>
            <a:pPr eaLnBrk="1" hangingPunct="1">
              <a:lnSpc>
                <a:spcPct val="85000"/>
              </a:lnSpc>
              <a:spcBef>
                <a:spcPct val="0"/>
              </a:spcBef>
              <a:buClr>
                <a:schemeClr val="tx2"/>
              </a:buClr>
              <a:buFont typeface="Wingdings" charset="2"/>
              <a:buNone/>
            </a:pPr>
            <a:r>
              <a:rPr lang="en-US" altLang="en-US" dirty="0"/>
              <a:t>1.  ACCEPT a whole guideline and all of its recommendations</a:t>
            </a:r>
          </a:p>
          <a:p>
            <a:pPr eaLnBrk="1" hangingPunct="1">
              <a:lnSpc>
                <a:spcPct val="85000"/>
              </a:lnSpc>
              <a:spcBef>
                <a:spcPct val="0"/>
              </a:spcBef>
              <a:buClr>
                <a:schemeClr val="tx2"/>
              </a:buClr>
              <a:buFont typeface="Wingdings" charset="2"/>
              <a:buNone/>
            </a:pPr>
            <a:r>
              <a:rPr lang="en-US" altLang="en-US" dirty="0"/>
              <a:t>    </a:t>
            </a:r>
            <a:r>
              <a:rPr lang="en-US" altLang="en-US" dirty="0" smtClean="0"/>
              <a:t>After </a:t>
            </a:r>
            <a:r>
              <a:rPr lang="en-US" altLang="en-US" dirty="0"/>
              <a:t>reviewing all of the assessments, the panel accepts the guideline as is</a:t>
            </a:r>
            <a:r>
              <a:rPr lang="en-US" altLang="en-US" dirty="0" smtClean="0"/>
              <a:t>.</a:t>
            </a:r>
            <a:endParaRPr lang="en-US" altLang="en-US" dirty="0"/>
          </a:p>
          <a:p>
            <a:pPr eaLnBrk="1" hangingPunct="1">
              <a:lnSpc>
                <a:spcPct val="85000"/>
              </a:lnSpc>
              <a:spcBef>
                <a:spcPct val="0"/>
              </a:spcBef>
              <a:buClr>
                <a:schemeClr val="tx2"/>
              </a:buClr>
              <a:buSzPct val="100000"/>
              <a:buFont typeface="Wingdings" charset="2"/>
              <a:buNone/>
            </a:pPr>
            <a:r>
              <a:rPr lang="en-US" altLang="en-US" dirty="0"/>
              <a:t>2.  REJECT a whole guideline and all of its recommendations </a:t>
            </a:r>
          </a:p>
          <a:p>
            <a:pPr eaLnBrk="1" hangingPunct="1">
              <a:lnSpc>
                <a:spcPct val="85000"/>
              </a:lnSpc>
              <a:spcBef>
                <a:spcPct val="0"/>
              </a:spcBef>
              <a:buClr>
                <a:schemeClr val="tx2"/>
              </a:buClr>
              <a:buSzPct val="100000"/>
              <a:buFont typeface="Wingdings" charset="2"/>
              <a:buNone/>
            </a:pPr>
            <a:r>
              <a:rPr lang="en-US" altLang="en-US" dirty="0"/>
              <a:t>    </a:t>
            </a:r>
            <a:r>
              <a:rPr lang="en-US" altLang="en-US" dirty="0" smtClean="0"/>
              <a:t>After </a:t>
            </a:r>
            <a:r>
              <a:rPr lang="en-US" altLang="en-US" dirty="0"/>
              <a:t>reviewing all of the assessments, the panel decides to reject the complete  guideline.  The decision will be based on how the panel weighs the assessments (e.g., poor AGREE scores, guideline is out-of-date, the recommendations do not apply to the panel’s context). </a:t>
            </a:r>
          </a:p>
          <a:p>
            <a:pPr eaLnBrk="1" hangingPunct="1">
              <a:lnSpc>
                <a:spcPct val="85000"/>
              </a:lnSpc>
              <a:spcBef>
                <a:spcPct val="0"/>
              </a:spcBef>
              <a:buClr>
                <a:schemeClr val="tx2"/>
              </a:buClr>
              <a:buFont typeface="Wingdings" charset="2"/>
              <a:buNone/>
            </a:pPr>
            <a:r>
              <a:rPr lang="en-US" altLang="en-US" dirty="0"/>
              <a:t>3.  ACCEPT the evidence summary of the guideline</a:t>
            </a:r>
          </a:p>
          <a:p>
            <a:pPr eaLnBrk="1" hangingPunct="1">
              <a:lnSpc>
                <a:spcPct val="85000"/>
              </a:lnSpc>
              <a:spcBef>
                <a:spcPct val="0"/>
              </a:spcBef>
              <a:buClr>
                <a:schemeClr val="tx2"/>
              </a:buClr>
              <a:buFont typeface="Wingdings" charset="2"/>
              <a:buNone/>
            </a:pPr>
            <a:r>
              <a:rPr lang="en-US" altLang="en-US" dirty="0"/>
              <a:t>    </a:t>
            </a:r>
            <a:r>
              <a:rPr lang="en-US" altLang="en-US" dirty="0" smtClean="0"/>
              <a:t>After </a:t>
            </a:r>
            <a:r>
              <a:rPr lang="en-US" altLang="en-US" dirty="0"/>
              <a:t>reviewing all of the assessments, the panel decides to accept the description of the evidence (or parts) but to reject the interpretation and the recommendations</a:t>
            </a:r>
            <a:r>
              <a:rPr lang="en-US" altLang="en-US" dirty="0" smtClean="0"/>
              <a:t>.</a:t>
            </a:r>
            <a:endParaRPr lang="en-US" altLang="en-US" dirty="0"/>
          </a:p>
          <a:p>
            <a:pPr eaLnBrk="1" hangingPunct="1">
              <a:lnSpc>
                <a:spcPct val="85000"/>
              </a:lnSpc>
              <a:spcBef>
                <a:spcPct val="0"/>
              </a:spcBef>
              <a:buClr>
                <a:schemeClr val="tx2"/>
              </a:buClr>
              <a:buFont typeface="Wingdings" charset="2"/>
              <a:buNone/>
            </a:pPr>
            <a:r>
              <a:rPr lang="en-US" altLang="en-US" dirty="0"/>
              <a:t>4.  ACCEPT single recommendations</a:t>
            </a:r>
          </a:p>
          <a:p>
            <a:pPr eaLnBrk="1" hangingPunct="1">
              <a:lnSpc>
                <a:spcPct val="85000"/>
              </a:lnSpc>
              <a:spcBef>
                <a:spcPct val="0"/>
              </a:spcBef>
              <a:buClr>
                <a:schemeClr val="tx2"/>
              </a:buClr>
              <a:buFont typeface="Wingdings" charset="2"/>
              <a:buNone/>
            </a:pPr>
            <a:r>
              <a:rPr lang="en-US" altLang="en-US" dirty="0"/>
              <a:t>    </a:t>
            </a:r>
            <a:r>
              <a:rPr lang="en-US" altLang="en-US" dirty="0" smtClean="0"/>
              <a:t>After </a:t>
            </a:r>
            <a:r>
              <a:rPr lang="en-US" altLang="en-US" dirty="0"/>
              <a:t>reviewing the recommendations from the guideline or guidelines, the panel decides which to accept and which to reject which may be from one or more guidelines. </a:t>
            </a:r>
          </a:p>
          <a:p>
            <a:pPr eaLnBrk="1" hangingPunct="1">
              <a:lnSpc>
                <a:spcPct val="85000"/>
              </a:lnSpc>
              <a:spcBef>
                <a:spcPct val="0"/>
              </a:spcBef>
              <a:buClr>
                <a:schemeClr val="tx2"/>
              </a:buClr>
              <a:buFont typeface="Wingdings" charset="2"/>
              <a:buNone/>
            </a:pPr>
            <a:r>
              <a:rPr lang="en-US" altLang="en-US" dirty="0"/>
              <a:t>5.  MODIFY single recommendations</a:t>
            </a:r>
          </a:p>
          <a:p>
            <a:pPr eaLnBrk="1" hangingPunct="1">
              <a:lnSpc>
                <a:spcPct val="85000"/>
              </a:lnSpc>
              <a:spcBef>
                <a:spcPct val="0"/>
              </a:spcBef>
              <a:buClr>
                <a:schemeClr val="tx2"/>
              </a:buClr>
              <a:buFont typeface="Wingdings" charset="2"/>
              <a:buNone/>
            </a:pPr>
            <a:r>
              <a:rPr lang="en-US" altLang="en-US" dirty="0"/>
              <a:t>    </a:t>
            </a:r>
            <a:r>
              <a:rPr lang="en-US" altLang="en-US" dirty="0" smtClean="0"/>
              <a:t>After </a:t>
            </a:r>
            <a:r>
              <a:rPr lang="en-US" altLang="en-US" dirty="0"/>
              <a:t>reviewing all of the recommendations from the guideline(s), the panel decides which are acceptable but need to be modified. </a:t>
            </a:r>
          </a:p>
        </p:txBody>
      </p:sp>
      <p:sp>
        <p:nvSpPr>
          <p:cNvPr id="2" name="Date Placeholder 1"/>
          <p:cNvSpPr>
            <a:spLocks noGrp="1"/>
          </p:cNvSpPr>
          <p:nvPr>
            <p:ph type="dt" sz="half" idx="10"/>
          </p:nvPr>
        </p:nvSpPr>
        <p:spPr/>
        <p:txBody>
          <a:bodyPr/>
          <a:lstStyle/>
          <a:p>
            <a:pPr>
              <a:defRPr/>
            </a:pPr>
            <a:fld id="{45C1A264-1A93-C844-A394-A47B5C91876E}" type="datetime1">
              <a:rPr lang="sk-SK" smtClean="0"/>
              <a:t>29.02.16</a:t>
            </a:fld>
            <a:endParaRPr lang="en-GB" dirty="0"/>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31</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769994215"/>
      </p:ext>
    </p:extLst>
  </p:cSld>
  <p:clrMapOvr>
    <a:masterClrMapping/>
  </p:clrMapOvr>
  <p:transition>
    <p:cut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1259632" y="620688"/>
            <a:ext cx="7010400" cy="1108075"/>
          </a:xfrm>
        </p:spPr>
        <p:txBody>
          <a:bodyPr>
            <a:normAutofit fontScale="90000"/>
          </a:bodyPr>
          <a:lstStyle/>
          <a:p>
            <a:pPr eaLnBrk="1" hangingPunct="1"/>
            <a:r>
              <a:rPr lang="en-US" altLang="en-US" dirty="0"/>
              <a:t>STEP 5: Draft, Revise, and Endorse</a:t>
            </a:r>
            <a:br>
              <a:rPr lang="en-US" altLang="en-US" dirty="0"/>
            </a:br>
            <a:r>
              <a:rPr lang="en-US" altLang="en-US" dirty="0"/>
              <a:t>Recommendations </a:t>
            </a:r>
            <a:r>
              <a:rPr lang="en-US" altLang="en-US" dirty="0" smtClean="0"/>
              <a:t/>
            </a:r>
            <a:br>
              <a:rPr lang="en-US" altLang="en-US" dirty="0" smtClean="0"/>
            </a:br>
            <a:r>
              <a:rPr lang="en-US" altLang="en-US" sz="1800" dirty="0" smtClean="0"/>
              <a:t>Guide </a:t>
            </a:r>
            <a:r>
              <a:rPr lang="en-US" altLang="en-US" sz="1800" dirty="0"/>
              <a:t>pp. 55-61</a:t>
            </a:r>
          </a:p>
        </p:txBody>
      </p:sp>
      <p:sp>
        <p:nvSpPr>
          <p:cNvPr id="51203" name="Content Placeholder 4"/>
          <p:cNvSpPr>
            <a:spLocks noGrp="1"/>
          </p:cNvSpPr>
          <p:nvPr>
            <p:ph idx="1"/>
          </p:nvPr>
        </p:nvSpPr>
        <p:spPr>
          <a:xfrm>
            <a:off x="1066800" y="2492896"/>
            <a:ext cx="7696200" cy="3526904"/>
          </a:xfrm>
        </p:spPr>
        <p:txBody>
          <a:bodyPr>
            <a:noAutofit/>
          </a:bodyPr>
          <a:lstStyle/>
          <a:p>
            <a:pPr eaLnBrk="1" hangingPunct="1">
              <a:spcBef>
                <a:spcPct val="0"/>
              </a:spcBef>
              <a:buFont typeface="Wingdings" charset="2"/>
              <a:buNone/>
            </a:pPr>
            <a:r>
              <a:rPr lang="en-US" altLang="en-US" sz="2600" dirty="0"/>
              <a:t>5.1 Draft Customized </a:t>
            </a:r>
            <a:r>
              <a:rPr lang="en-US" altLang="en-US" sz="2600" dirty="0" smtClean="0"/>
              <a:t>Guideline</a:t>
            </a:r>
            <a:endParaRPr lang="en-US" altLang="en-US" sz="2600" dirty="0"/>
          </a:p>
          <a:p>
            <a:pPr eaLnBrk="1" hangingPunct="1">
              <a:spcBef>
                <a:spcPct val="0"/>
              </a:spcBef>
              <a:buFont typeface="Wingdings" charset="2"/>
              <a:buNone/>
            </a:pPr>
            <a:r>
              <a:rPr lang="en-US" altLang="en-US" sz="2600" dirty="0"/>
              <a:t>5.2 Conduct internal review and make </a:t>
            </a:r>
            <a:r>
              <a:rPr lang="en-US" altLang="en-US" sz="2600" dirty="0" smtClean="0"/>
              <a:t>revisions</a:t>
            </a:r>
            <a:endParaRPr lang="en-US" altLang="en-US" sz="2600" dirty="0"/>
          </a:p>
          <a:p>
            <a:pPr eaLnBrk="1" hangingPunct="1">
              <a:buFont typeface="Wingdings" charset="2"/>
              <a:buNone/>
            </a:pPr>
            <a:r>
              <a:rPr lang="en-US" altLang="en-US" sz="2600" dirty="0"/>
              <a:t>5.3 Conduct external review and obtain  endorsement </a:t>
            </a:r>
          </a:p>
          <a:p>
            <a:pPr eaLnBrk="1" hangingPunct="1">
              <a:spcBef>
                <a:spcPct val="0"/>
              </a:spcBef>
              <a:buFont typeface="Wingdings" charset="2"/>
              <a:buNone/>
            </a:pPr>
            <a:r>
              <a:rPr lang="en-US" altLang="en-US" sz="2600" dirty="0"/>
              <a:t>5.4 Prepare final documents, including  any practitioner </a:t>
            </a:r>
            <a:r>
              <a:rPr lang="en-US" altLang="en-US" sz="2600" dirty="0" smtClean="0"/>
              <a:t>and  patient </a:t>
            </a:r>
            <a:r>
              <a:rPr lang="en-US" altLang="en-US" sz="2600" dirty="0"/>
              <a:t>information, records or application tools, and </a:t>
            </a:r>
            <a:r>
              <a:rPr lang="en-US" altLang="en-US" sz="2600" dirty="0" smtClean="0"/>
              <a:t>appropriate </a:t>
            </a:r>
            <a:r>
              <a:rPr lang="en-US" altLang="en-US" sz="2600" dirty="0"/>
              <a:t>source </a:t>
            </a:r>
            <a:r>
              <a:rPr lang="en-US" altLang="en-US" sz="2600" dirty="0" smtClean="0"/>
              <a:t>acknowledgments</a:t>
            </a:r>
            <a:endParaRPr lang="en-US" altLang="en-US" sz="2600" dirty="0"/>
          </a:p>
          <a:p>
            <a:pPr eaLnBrk="1" hangingPunct="1">
              <a:buFont typeface="Wingdings" charset="2"/>
              <a:buNone/>
            </a:pPr>
            <a:r>
              <a:rPr lang="en-US" altLang="en-US" sz="2600" dirty="0"/>
              <a:t>5.5 Establish a Renewal </a:t>
            </a:r>
            <a:r>
              <a:rPr lang="en-US" altLang="en-US" sz="2600" dirty="0" smtClean="0"/>
              <a:t>Plan</a:t>
            </a:r>
            <a:endParaRPr lang="en-US" altLang="en-US" sz="2600" dirty="0"/>
          </a:p>
        </p:txBody>
      </p:sp>
      <p:sp>
        <p:nvSpPr>
          <p:cNvPr id="2" name="Date Placeholder 1"/>
          <p:cNvSpPr>
            <a:spLocks noGrp="1"/>
          </p:cNvSpPr>
          <p:nvPr>
            <p:ph type="dt" sz="half" idx="10"/>
          </p:nvPr>
        </p:nvSpPr>
        <p:spPr/>
        <p:txBody>
          <a:bodyPr/>
          <a:lstStyle/>
          <a:p>
            <a:pPr>
              <a:defRPr/>
            </a:pPr>
            <a:fld id="{4C5013CB-C1A2-4744-B8BC-4CB5EB1461A9}"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32</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556314683"/>
      </p:ext>
    </p:extLst>
  </p:cSld>
  <p:clrMapOvr>
    <a:masterClrMapping/>
  </p:clrMapOvr>
  <p:transition>
    <p:cut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968897" y="764704"/>
            <a:ext cx="7010400" cy="1512168"/>
          </a:xfrm>
        </p:spPr>
        <p:txBody>
          <a:bodyPr>
            <a:normAutofit fontScale="90000"/>
          </a:bodyPr>
          <a:lstStyle/>
          <a:p>
            <a:pPr eaLnBrk="1" hangingPunct="1"/>
            <a:r>
              <a:rPr lang="en-US" altLang="en-US" dirty="0"/>
              <a:t>STEP 5: Draft, Revise, and Endorse</a:t>
            </a:r>
            <a:br>
              <a:rPr lang="en-US" altLang="en-US" dirty="0"/>
            </a:br>
            <a:r>
              <a:rPr lang="en-US" altLang="en-US" dirty="0"/>
              <a:t>Recommendations </a:t>
            </a:r>
            <a:r>
              <a:rPr lang="en-US" altLang="en-US" dirty="0" smtClean="0"/>
              <a:t/>
            </a:r>
            <a:br>
              <a:rPr lang="en-US" altLang="en-US" dirty="0" smtClean="0"/>
            </a:br>
            <a:r>
              <a:rPr lang="en-US" altLang="en-US" sz="1600" dirty="0" smtClean="0">
                <a:solidFill>
                  <a:schemeClr val="tx1"/>
                </a:solidFill>
              </a:rPr>
              <a:t>Guide </a:t>
            </a:r>
            <a:r>
              <a:rPr lang="en-US" altLang="en-US" sz="1600" dirty="0">
                <a:solidFill>
                  <a:schemeClr val="tx1"/>
                </a:solidFill>
              </a:rPr>
              <a:t>pp. 55-61</a:t>
            </a:r>
          </a:p>
        </p:txBody>
      </p:sp>
      <p:sp>
        <p:nvSpPr>
          <p:cNvPr id="52227" name="Content Placeholder 4"/>
          <p:cNvSpPr>
            <a:spLocks noGrp="1"/>
          </p:cNvSpPr>
          <p:nvPr>
            <p:ph idx="1"/>
          </p:nvPr>
        </p:nvSpPr>
        <p:spPr>
          <a:xfrm>
            <a:off x="762000" y="2420888"/>
            <a:ext cx="7772400" cy="4124672"/>
          </a:xfrm>
        </p:spPr>
        <p:txBody>
          <a:bodyPr>
            <a:normAutofit lnSpcReduction="10000"/>
          </a:bodyPr>
          <a:lstStyle/>
          <a:p>
            <a:pPr>
              <a:spcBef>
                <a:spcPct val="0"/>
              </a:spcBef>
              <a:buSzPct val="100000"/>
            </a:pPr>
            <a:r>
              <a:rPr lang="en-US" altLang="en-US" dirty="0"/>
              <a:t>Customizing recommendations:</a:t>
            </a:r>
          </a:p>
          <a:p>
            <a:pPr lvl="1">
              <a:spcBef>
                <a:spcPct val="0"/>
              </a:spcBef>
            </a:pPr>
            <a:r>
              <a:rPr lang="en-US" altLang="en-US" dirty="0"/>
              <a:t>Using a template for structure and content </a:t>
            </a:r>
          </a:p>
          <a:p>
            <a:pPr lvl="1">
              <a:spcBef>
                <a:spcPct val="0"/>
              </a:spcBef>
            </a:pPr>
            <a:r>
              <a:rPr lang="en-US" altLang="en-US" dirty="0"/>
              <a:t>Authors, acknowledgements, permissions and copyright issues from source developers</a:t>
            </a:r>
          </a:p>
          <a:p>
            <a:pPr lvl="1">
              <a:spcBef>
                <a:spcPct val="0"/>
              </a:spcBef>
            </a:pPr>
            <a:r>
              <a:rPr lang="en-US" altLang="en-US" dirty="0"/>
              <a:t>Using brief, unambiguous, actionable language</a:t>
            </a:r>
          </a:p>
          <a:p>
            <a:pPr lvl="1">
              <a:spcBef>
                <a:spcPct val="0"/>
              </a:spcBef>
            </a:pPr>
            <a:r>
              <a:rPr lang="en-US" altLang="en-US" dirty="0"/>
              <a:t>Including application tools, algorithms, patient information</a:t>
            </a:r>
          </a:p>
          <a:p>
            <a:pPr lvl="1">
              <a:spcBef>
                <a:spcPct val="0"/>
              </a:spcBef>
            </a:pPr>
            <a:r>
              <a:rPr lang="en-US" altLang="en-US" dirty="0"/>
              <a:t>Including a short preface summarizing recommendations,  and methodology; appendices and possible web links to </a:t>
            </a:r>
            <a:r>
              <a:rPr lang="en-US" altLang="en-US" dirty="0" smtClean="0"/>
              <a:t>documents</a:t>
            </a:r>
          </a:p>
          <a:p>
            <a:pPr>
              <a:spcBef>
                <a:spcPct val="0"/>
              </a:spcBef>
            </a:pPr>
            <a:r>
              <a:rPr lang="en-US" dirty="0" smtClean="0"/>
              <a:t>Important </a:t>
            </a:r>
            <a:r>
              <a:rPr lang="en-US" dirty="0"/>
              <a:t>aspect: </a:t>
            </a:r>
            <a:r>
              <a:rPr lang="en-US" i="1" dirty="0" smtClean="0"/>
              <a:t>Transparency </a:t>
            </a:r>
            <a:r>
              <a:rPr lang="en-US" i="1" dirty="0"/>
              <a:t>of all decision making (e.g., consensus process is described, how decisions were arrived at and resolved; if recommendations were modified, how and why they were modified)</a:t>
            </a:r>
            <a:r>
              <a:rPr lang="en-US" dirty="0"/>
              <a:t>; </a:t>
            </a:r>
          </a:p>
          <a:p>
            <a:pPr lvl="1" eaLnBrk="1" hangingPunct="1">
              <a:spcBef>
                <a:spcPct val="0"/>
              </a:spcBef>
              <a:buFont typeface="Wingdings" charset="2"/>
              <a:buChar char="§"/>
            </a:pPr>
            <a:endParaRPr lang="en-US" altLang="en-US" sz="2000" dirty="0"/>
          </a:p>
          <a:p>
            <a:pPr lvl="1" eaLnBrk="1" hangingPunct="1">
              <a:spcBef>
                <a:spcPct val="0"/>
              </a:spcBef>
              <a:buFont typeface="Wingdings" charset="2"/>
              <a:buChar char="§"/>
            </a:pPr>
            <a:endParaRPr lang="en-US" altLang="en-US" sz="1800" dirty="0"/>
          </a:p>
          <a:p>
            <a:pPr lvl="1" eaLnBrk="1" hangingPunct="1">
              <a:buClr>
                <a:schemeClr val="tx2"/>
              </a:buClr>
              <a:buSzPct val="65000"/>
              <a:buFont typeface="Wingdings" charset="2"/>
              <a:buChar char="§"/>
            </a:pPr>
            <a:endParaRPr lang="en-US" altLang="en-US" sz="2400" i="1" dirty="0"/>
          </a:p>
          <a:p>
            <a:pPr lvl="1" eaLnBrk="1" hangingPunct="1">
              <a:spcBef>
                <a:spcPct val="0"/>
              </a:spcBef>
              <a:buFont typeface="Wingdings" charset="2"/>
              <a:buChar char="§"/>
            </a:pPr>
            <a:endParaRPr lang="en-US" altLang="en-US" sz="1800" dirty="0"/>
          </a:p>
          <a:p>
            <a:pPr lvl="1" eaLnBrk="1" hangingPunct="1">
              <a:spcBef>
                <a:spcPct val="0"/>
              </a:spcBef>
              <a:buFont typeface="Wingdings" charset="2"/>
              <a:buChar char="§"/>
            </a:pPr>
            <a:endParaRPr lang="en-US" altLang="en-US" sz="1800" dirty="0"/>
          </a:p>
          <a:p>
            <a:pPr eaLnBrk="1" hangingPunct="1">
              <a:spcBef>
                <a:spcPct val="0"/>
              </a:spcBef>
              <a:buFont typeface="Wingdings" charset="2"/>
              <a:buChar char="q"/>
            </a:pPr>
            <a:endParaRPr lang="en-US" altLang="en-US" sz="2000" dirty="0"/>
          </a:p>
          <a:p>
            <a:pPr eaLnBrk="1" hangingPunct="1">
              <a:spcBef>
                <a:spcPct val="0"/>
              </a:spcBef>
              <a:buFont typeface="Wingdings" charset="2"/>
              <a:buNone/>
            </a:pPr>
            <a:endParaRPr lang="en-US" altLang="en-US" sz="2000" dirty="0"/>
          </a:p>
        </p:txBody>
      </p:sp>
      <p:sp>
        <p:nvSpPr>
          <p:cNvPr id="2" name="Date Placeholder 1"/>
          <p:cNvSpPr>
            <a:spLocks noGrp="1"/>
          </p:cNvSpPr>
          <p:nvPr>
            <p:ph type="dt" sz="half" idx="10"/>
          </p:nvPr>
        </p:nvSpPr>
        <p:spPr/>
        <p:txBody>
          <a:bodyPr/>
          <a:lstStyle/>
          <a:p>
            <a:pPr>
              <a:defRPr/>
            </a:pPr>
            <a:fld id="{CFC7A07E-B48F-314B-96E8-52538BB2D3BE}"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33</a:t>
            </a:fld>
            <a:endParaRPr lang="en-GB" altLang="en-US"/>
          </a:p>
        </p:txBody>
      </p:sp>
      <p:sp>
        <p:nvSpPr>
          <p:cNvPr id="5" name="Footer Placeholder 4"/>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961482973"/>
      </p:ext>
    </p:extLst>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t>External Review</a:t>
            </a:r>
          </a:p>
        </p:txBody>
      </p:sp>
      <p:sp>
        <p:nvSpPr>
          <p:cNvPr id="53251" name="Rectangle 3"/>
          <p:cNvSpPr>
            <a:spLocks noGrp="1" noChangeArrowheads="1"/>
          </p:cNvSpPr>
          <p:nvPr>
            <p:ph idx="1"/>
          </p:nvPr>
        </p:nvSpPr>
        <p:spPr>
          <a:xfrm>
            <a:off x="723805" y="2492896"/>
            <a:ext cx="7704856" cy="3467637"/>
          </a:xfrm>
        </p:spPr>
        <p:txBody>
          <a:bodyPr>
            <a:noAutofit/>
          </a:bodyPr>
          <a:lstStyle/>
          <a:p>
            <a:pPr>
              <a:lnSpc>
                <a:spcPct val="80000"/>
              </a:lnSpc>
              <a:buClr>
                <a:schemeClr val="tx2"/>
              </a:buClr>
              <a:buSzTx/>
            </a:pPr>
            <a:r>
              <a:rPr lang="en-US" altLang="en-US" sz="2800" dirty="0"/>
              <a:t>External review with those affected by uptake, e.g., experts (practitioners, patients) and users (policy makers, managers</a:t>
            </a:r>
            <a:r>
              <a:rPr lang="en-US" altLang="en-US" sz="2800" dirty="0" smtClean="0"/>
              <a:t>)</a:t>
            </a:r>
            <a:endParaRPr lang="en-US" altLang="en-US" sz="2800" dirty="0"/>
          </a:p>
          <a:p>
            <a:pPr>
              <a:lnSpc>
                <a:spcPct val="80000"/>
              </a:lnSpc>
              <a:buClr>
                <a:schemeClr val="tx2"/>
              </a:buClr>
              <a:buSzTx/>
            </a:pPr>
            <a:r>
              <a:rPr lang="en-US" altLang="en-US" sz="2800" dirty="0"/>
              <a:t>Consultation with endorsement bodies</a:t>
            </a:r>
          </a:p>
          <a:p>
            <a:pPr lvl="1">
              <a:lnSpc>
                <a:spcPct val="80000"/>
              </a:lnSpc>
              <a:buClr>
                <a:schemeClr val="tx2"/>
              </a:buClr>
              <a:buSzTx/>
            </a:pPr>
            <a:r>
              <a:rPr lang="en-US" altLang="en-US" sz="2400" i="1" dirty="0"/>
              <a:t>Inclusion of representative on panel throughout process</a:t>
            </a:r>
            <a:r>
              <a:rPr lang="en-US" altLang="en-US" sz="2400" i="1" dirty="0" smtClean="0"/>
              <a:t>?</a:t>
            </a:r>
            <a:endParaRPr lang="en-US" altLang="en-US" sz="2800" i="1" dirty="0"/>
          </a:p>
          <a:p>
            <a:pPr>
              <a:lnSpc>
                <a:spcPct val="80000"/>
              </a:lnSpc>
              <a:buClr>
                <a:schemeClr val="tx2"/>
              </a:buClr>
              <a:buSzTx/>
            </a:pPr>
            <a:r>
              <a:rPr lang="en-US" altLang="en-US" sz="2800" dirty="0"/>
              <a:t>Consultation with source guideline developers </a:t>
            </a:r>
          </a:p>
          <a:p>
            <a:pPr>
              <a:lnSpc>
                <a:spcPct val="80000"/>
              </a:lnSpc>
              <a:buClr>
                <a:schemeClr val="tx2"/>
              </a:buClr>
              <a:buSzTx/>
            </a:pPr>
            <a:r>
              <a:rPr lang="en-US" altLang="en-US" sz="2800" dirty="0"/>
              <a:t>Acknowledgement of source </a:t>
            </a:r>
            <a:r>
              <a:rPr lang="en-US" altLang="en-US" sz="2800" dirty="0" smtClean="0"/>
              <a:t>documents</a:t>
            </a:r>
            <a:endParaRPr lang="en-US" altLang="en-US" sz="3200" dirty="0"/>
          </a:p>
        </p:txBody>
      </p:sp>
      <p:sp>
        <p:nvSpPr>
          <p:cNvPr id="2" name="Date Placeholder 1"/>
          <p:cNvSpPr>
            <a:spLocks noGrp="1"/>
          </p:cNvSpPr>
          <p:nvPr>
            <p:ph type="dt" sz="half" idx="10"/>
          </p:nvPr>
        </p:nvSpPr>
        <p:spPr/>
        <p:txBody>
          <a:bodyPr/>
          <a:lstStyle/>
          <a:p>
            <a:pPr>
              <a:defRPr/>
            </a:pPr>
            <a:fld id="{4F115B45-FD96-CA4C-9D39-9A3A36746574}"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34</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608254520"/>
      </p:ext>
    </p:extLst>
  </p:cSld>
  <p:clrMapOvr>
    <a:masterClrMapping/>
  </p:clrMapOvr>
  <p:transition>
    <p:cut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r>
              <a:rPr lang="en-US" altLang="en-US" dirty="0"/>
              <a:t>Sustainability/Planning for renewal</a:t>
            </a:r>
          </a:p>
        </p:txBody>
      </p:sp>
      <p:sp>
        <p:nvSpPr>
          <p:cNvPr id="54275" name="Rectangle 3"/>
          <p:cNvSpPr>
            <a:spLocks noGrp="1" noChangeArrowheads="1"/>
          </p:cNvSpPr>
          <p:nvPr>
            <p:ph idx="1"/>
          </p:nvPr>
        </p:nvSpPr>
        <p:spPr>
          <a:xfrm>
            <a:off x="1176866" y="2708919"/>
            <a:ext cx="7010400" cy="3251613"/>
          </a:xfrm>
        </p:spPr>
        <p:txBody>
          <a:bodyPr>
            <a:normAutofit/>
          </a:bodyPr>
          <a:lstStyle/>
          <a:p>
            <a:pPr>
              <a:spcBef>
                <a:spcPct val="0"/>
              </a:spcBef>
            </a:pPr>
            <a:r>
              <a:rPr lang="en-US" altLang="en-US" dirty="0"/>
              <a:t>Guideline maintenance</a:t>
            </a:r>
          </a:p>
          <a:p>
            <a:pPr lvl="1">
              <a:spcBef>
                <a:spcPct val="0"/>
              </a:spcBef>
            </a:pPr>
            <a:r>
              <a:rPr lang="en-US" altLang="en-US" sz="2400" dirty="0"/>
              <a:t>specifying </a:t>
            </a:r>
            <a:r>
              <a:rPr lang="en-US" altLang="en-US" sz="2400" i="1" dirty="0">
                <a:solidFill>
                  <a:schemeClr val="tx1"/>
                </a:solidFill>
              </a:rPr>
              <a:t>in the guideline </a:t>
            </a:r>
            <a:r>
              <a:rPr lang="en-US" altLang="en-US" sz="2400" dirty="0"/>
              <a:t>when, how and by whom the </a:t>
            </a:r>
            <a:r>
              <a:rPr lang="en-US" altLang="en-US" sz="2400" dirty="0" smtClean="0"/>
              <a:t>recommendations </a:t>
            </a:r>
            <a:r>
              <a:rPr lang="en-US" altLang="en-US" sz="2400" dirty="0"/>
              <a:t>will be </a:t>
            </a:r>
            <a:r>
              <a:rPr lang="en-US" altLang="en-US" sz="2400" dirty="0" smtClean="0"/>
              <a:t>updated;</a:t>
            </a:r>
          </a:p>
          <a:p>
            <a:pPr lvl="1">
              <a:spcBef>
                <a:spcPct val="0"/>
              </a:spcBef>
            </a:pPr>
            <a:r>
              <a:rPr lang="en-US" altLang="en-US" sz="2400" dirty="0"/>
              <a:t>In several countries as a standard after four or five years guidelines are reviewed</a:t>
            </a:r>
            <a:r>
              <a:rPr lang="en-US" altLang="en-US" sz="2400" dirty="0" smtClean="0"/>
              <a:t>.</a:t>
            </a:r>
            <a:endParaRPr lang="en-US" altLang="en-US" sz="2400" dirty="0"/>
          </a:p>
        </p:txBody>
      </p:sp>
      <p:sp>
        <p:nvSpPr>
          <p:cNvPr id="2" name="Date Placeholder 1"/>
          <p:cNvSpPr>
            <a:spLocks noGrp="1"/>
          </p:cNvSpPr>
          <p:nvPr>
            <p:ph type="dt" sz="half" idx="10"/>
          </p:nvPr>
        </p:nvSpPr>
        <p:spPr/>
        <p:txBody>
          <a:bodyPr/>
          <a:lstStyle/>
          <a:p>
            <a:pPr>
              <a:defRPr/>
            </a:pPr>
            <a:fld id="{C9F4FF49-0C23-954D-A273-25BB2CBF7E4C}"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35</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713070906"/>
      </p:ext>
    </p:extLst>
  </p:cSld>
  <p:clrMapOvr>
    <a:masterClrMapping/>
  </p:clrMapOvr>
  <p:transition>
    <p:cut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p:txBody>
          <a:bodyPr/>
          <a:lstStyle/>
          <a:p>
            <a:pPr eaLnBrk="1" hangingPunct="1"/>
            <a:r>
              <a:rPr lang="en-US" altLang="en-US" dirty="0"/>
              <a:t>STEP 6: Plan Implementation</a:t>
            </a:r>
            <a:r>
              <a:rPr lang="en-US" altLang="en-US" sz="2800" b="1" dirty="0">
                <a:solidFill>
                  <a:schemeClr val="tx1"/>
                </a:solidFill>
              </a:rPr>
              <a:t/>
            </a:r>
            <a:br>
              <a:rPr lang="en-US" altLang="en-US" sz="2800" b="1" dirty="0">
                <a:solidFill>
                  <a:schemeClr val="tx1"/>
                </a:solidFill>
              </a:rPr>
            </a:br>
            <a:r>
              <a:rPr lang="en-US" altLang="en-US" sz="1600" dirty="0">
                <a:solidFill>
                  <a:schemeClr val="tx1"/>
                </a:solidFill>
              </a:rPr>
              <a:t>Guide pp. 62-64</a:t>
            </a:r>
          </a:p>
        </p:txBody>
      </p:sp>
      <p:sp>
        <p:nvSpPr>
          <p:cNvPr id="55299" name="Content Placeholder 4"/>
          <p:cNvSpPr>
            <a:spLocks noGrp="1"/>
          </p:cNvSpPr>
          <p:nvPr>
            <p:ph idx="1"/>
          </p:nvPr>
        </p:nvSpPr>
        <p:spPr>
          <a:xfrm>
            <a:off x="1043608" y="2564904"/>
            <a:ext cx="7696200" cy="3096344"/>
          </a:xfrm>
        </p:spPr>
        <p:txBody>
          <a:bodyPr>
            <a:noAutofit/>
          </a:bodyPr>
          <a:lstStyle/>
          <a:p>
            <a:pPr eaLnBrk="1" hangingPunct="1">
              <a:buFont typeface="Wingdings" charset="2"/>
              <a:buNone/>
            </a:pPr>
            <a:r>
              <a:rPr lang="en-US" altLang="en-US" sz="3200" dirty="0"/>
              <a:t>6.1  Dissemination and launch of guideline </a:t>
            </a:r>
          </a:p>
          <a:p>
            <a:pPr eaLnBrk="1" hangingPunct="1">
              <a:buFont typeface="Wingdings" charset="2"/>
              <a:buNone/>
            </a:pPr>
            <a:r>
              <a:rPr lang="en-US" altLang="en-US" sz="3200" dirty="0"/>
              <a:t>6.2   Address implementation </a:t>
            </a:r>
            <a:r>
              <a:rPr lang="en-US" altLang="en-US" sz="3200" dirty="0" smtClean="0"/>
              <a:t>requirements</a:t>
            </a:r>
            <a:endParaRPr lang="en-US" altLang="en-US" sz="3200" dirty="0"/>
          </a:p>
          <a:p>
            <a:pPr eaLnBrk="1" hangingPunct="1">
              <a:buFont typeface="Wingdings" charset="2"/>
              <a:buNone/>
            </a:pPr>
            <a:r>
              <a:rPr lang="en-US" altLang="en-US" i="1" dirty="0"/>
              <a:t>Note: Planning Implementation continues under study and will be fully </a:t>
            </a:r>
            <a:r>
              <a:rPr lang="en-US" altLang="en-US" i="1" dirty="0" smtClean="0"/>
              <a:t>developed for </a:t>
            </a:r>
            <a:r>
              <a:rPr lang="en-US" altLang="en-US" i="1" dirty="0"/>
              <a:t>version 2.0 of the CAN-IMPLEMENT© Resource. </a:t>
            </a:r>
          </a:p>
        </p:txBody>
      </p:sp>
      <p:sp>
        <p:nvSpPr>
          <p:cNvPr id="2" name="Date Placeholder 1"/>
          <p:cNvSpPr>
            <a:spLocks noGrp="1"/>
          </p:cNvSpPr>
          <p:nvPr>
            <p:ph type="dt" sz="half" idx="10"/>
          </p:nvPr>
        </p:nvSpPr>
        <p:spPr/>
        <p:txBody>
          <a:bodyPr/>
          <a:lstStyle/>
          <a:p>
            <a:pPr>
              <a:defRPr/>
            </a:pPr>
            <a:fld id="{18E04981-AC8E-2247-B97F-36BDE6779DDF}"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36</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641716051"/>
      </p:ext>
    </p:extLst>
  </p:cSld>
  <p:clrMapOvr>
    <a:masterClrMapping/>
  </p:clrMapOvr>
  <p:transition>
    <p:cut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03363" y="955576"/>
            <a:ext cx="7010400" cy="914400"/>
          </a:xfrm>
        </p:spPr>
        <p:txBody>
          <a:bodyPr>
            <a:normAutofit fontScale="90000"/>
          </a:bodyPr>
          <a:lstStyle/>
          <a:p>
            <a:pPr eaLnBrk="1" hangingPunct="1"/>
            <a:r>
              <a:rPr lang="en-US" altLang="en-US" dirty="0"/>
              <a:t>Using the CAN-IMPLEMENT© Resource</a:t>
            </a:r>
            <a:r>
              <a:rPr lang="en-US" altLang="en-US" sz="2800" b="1" dirty="0">
                <a:solidFill>
                  <a:schemeClr val="tx1"/>
                </a:solidFill>
              </a:rPr>
              <a:t/>
            </a:r>
            <a:br>
              <a:rPr lang="en-US" altLang="en-US" sz="2800" b="1" dirty="0">
                <a:solidFill>
                  <a:schemeClr val="tx1"/>
                </a:solidFill>
              </a:rPr>
            </a:br>
            <a:r>
              <a:rPr lang="en-US" altLang="en-US" sz="2800" dirty="0">
                <a:solidFill>
                  <a:schemeClr val="tx1"/>
                </a:solidFill>
              </a:rPr>
              <a:t>Features/Navigation</a:t>
            </a:r>
          </a:p>
        </p:txBody>
      </p:sp>
      <p:pic>
        <p:nvPicPr>
          <p:cNvPr id="56323"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2133600"/>
            <a:ext cx="838200" cy="914400"/>
          </a:xfrm>
        </p:spPr>
      </p:pic>
      <p:pic>
        <p:nvPicPr>
          <p:cNvPr id="563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05000"/>
            <a:ext cx="1008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57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133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581400"/>
            <a:ext cx="11223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5"/>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3505200" y="3581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657600"/>
            <a:ext cx="10668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3657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TextBox 19"/>
          <p:cNvSpPr txBox="1">
            <a:spLocks noChangeArrowheads="1"/>
          </p:cNvSpPr>
          <p:nvPr/>
        </p:nvSpPr>
        <p:spPr bwMode="auto">
          <a:xfrm>
            <a:off x="1219200" y="2057400"/>
            <a:ext cx="3962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800">
                <a:solidFill>
                  <a:schemeClr val="bg2"/>
                </a:solidFill>
                <a:latin typeface="Arial Narrow" charset="0"/>
              </a:defRPr>
            </a:lvl1pPr>
            <a:lvl2pPr marL="742950" indent="-285750" algn="ctr" eaLnBrk="0" hangingPunct="0">
              <a:defRPr sz="2800">
                <a:solidFill>
                  <a:schemeClr val="bg2"/>
                </a:solidFill>
                <a:latin typeface="Arial Narrow" charset="0"/>
              </a:defRPr>
            </a:lvl2pPr>
            <a:lvl3pPr marL="1143000" indent="-228600" algn="ctr" eaLnBrk="0" hangingPunct="0">
              <a:defRPr sz="2800">
                <a:solidFill>
                  <a:schemeClr val="bg2"/>
                </a:solidFill>
                <a:latin typeface="Arial Narrow" charset="0"/>
              </a:defRPr>
            </a:lvl3pPr>
            <a:lvl4pPr marL="1600200" indent="-228600" algn="ctr" eaLnBrk="0" hangingPunct="0">
              <a:defRPr sz="2800">
                <a:solidFill>
                  <a:schemeClr val="bg2"/>
                </a:solidFill>
                <a:latin typeface="Arial Narrow" charset="0"/>
              </a:defRPr>
            </a:lvl4pPr>
            <a:lvl5pPr marL="2057400" indent="-228600" algn="ctr" eaLnBrk="0" hangingPunct="0">
              <a:defRPr sz="2800">
                <a:solidFill>
                  <a:schemeClr val="bg2"/>
                </a:solidFill>
                <a:latin typeface="Arial Narrow" charset="0"/>
              </a:defRPr>
            </a:lvl5pPr>
            <a:lvl6pPr marL="2514600" indent="-228600" algn="ctr" eaLnBrk="0" fontAlgn="base" hangingPunct="0">
              <a:spcBef>
                <a:spcPct val="0"/>
              </a:spcBef>
              <a:spcAft>
                <a:spcPct val="0"/>
              </a:spcAft>
              <a:defRPr sz="2800">
                <a:solidFill>
                  <a:schemeClr val="bg2"/>
                </a:solidFill>
                <a:latin typeface="Arial Narrow" charset="0"/>
              </a:defRPr>
            </a:lvl6pPr>
            <a:lvl7pPr marL="2971800" indent="-228600" algn="ctr" eaLnBrk="0" fontAlgn="base" hangingPunct="0">
              <a:spcBef>
                <a:spcPct val="0"/>
              </a:spcBef>
              <a:spcAft>
                <a:spcPct val="0"/>
              </a:spcAft>
              <a:defRPr sz="2800">
                <a:solidFill>
                  <a:schemeClr val="bg2"/>
                </a:solidFill>
                <a:latin typeface="Arial Narrow" charset="0"/>
              </a:defRPr>
            </a:lvl7pPr>
            <a:lvl8pPr marL="3429000" indent="-228600" algn="ctr" eaLnBrk="0" fontAlgn="base" hangingPunct="0">
              <a:spcBef>
                <a:spcPct val="0"/>
              </a:spcBef>
              <a:spcAft>
                <a:spcPct val="0"/>
              </a:spcAft>
              <a:defRPr sz="2800">
                <a:solidFill>
                  <a:schemeClr val="bg2"/>
                </a:solidFill>
                <a:latin typeface="Arial Narrow" charset="0"/>
              </a:defRPr>
            </a:lvl8pPr>
            <a:lvl9pPr marL="3886200" indent="-228600" algn="ctr" eaLnBrk="0" fontAlgn="base" hangingPunct="0">
              <a:spcBef>
                <a:spcPct val="0"/>
              </a:spcBef>
              <a:spcAft>
                <a:spcPct val="0"/>
              </a:spcAft>
              <a:defRPr sz="2800">
                <a:solidFill>
                  <a:schemeClr val="bg2"/>
                </a:solidFill>
                <a:latin typeface="Arial Narrow" charset="0"/>
              </a:defRPr>
            </a:lvl9pPr>
          </a:lstStyle>
          <a:p>
            <a:pPr algn="l">
              <a:buFont typeface="Wingdings" charset="2"/>
              <a:buChar char="§"/>
            </a:pPr>
            <a:r>
              <a:rPr lang="en-US" altLang="en-US" sz="2000" dirty="0">
                <a:solidFill>
                  <a:schemeClr val="tx2"/>
                </a:solidFill>
              </a:rPr>
              <a:t> </a:t>
            </a:r>
            <a:r>
              <a:rPr lang="en-US" altLang="en-US" sz="2000" b="1" dirty="0">
                <a:solidFill>
                  <a:schemeClr val="tx2"/>
                </a:solidFill>
              </a:rPr>
              <a:t>Field Notes</a:t>
            </a:r>
          </a:p>
          <a:p>
            <a:pPr algn="l">
              <a:buFont typeface="Wingdings" charset="2"/>
              <a:buChar char="§"/>
            </a:pPr>
            <a:r>
              <a:rPr lang="en-US" altLang="en-US" sz="2000" dirty="0">
                <a:solidFill>
                  <a:schemeClr val="tx2"/>
                </a:solidFill>
              </a:rPr>
              <a:t> </a:t>
            </a:r>
            <a:r>
              <a:rPr lang="en-US" altLang="en-US" sz="2000" b="1" dirty="0">
                <a:solidFill>
                  <a:schemeClr val="tx2"/>
                </a:solidFill>
              </a:rPr>
              <a:t>Tips</a:t>
            </a:r>
          </a:p>
          <a:p>
            <a:pPr algn="l">
              <a:buFont typeface="Wingdings" charset="2"/>
              <a:buChar char="§"/>
            </a:pPr>
            <a:r>
              <a:rPr lang="en-US" altLang="en-US" sz="2000" b="1" dirty="0">
                <a:solidFill>
                  <a:schemeClr val="tx2"/>
                </a:solidFill>
              </a:rPr>
              <a:t> Checklists</a:t>
            </a:r>
          </a:p>
          <a:p>
            <a:pPr algn="l">
              <a:buFont typeface="Wingdings" charset="2"/>
              <a:buChar char="§"/>
            </a:pPr>
            <a:r>
              <a:rPr lang="en-US" altLang="en-US" sz="2000" dirty="0">
                <a:solidFill>
                  <a:schemeClr val="tx2"/>
                </a:solidFill>
              </a:rPr>
              <a:t> </a:t>
            </a:r>
            <a:r>
              <a:rPr lang="en-US" altLang="en-US" sz="2000" b="1" dirty="0">
                <a:solidFill>
                  <a:schemeClr val="tx2"/>
                </a:solidFill>
              </a:rPr>
              <a:t>Thinking about Implementation</a:t>
            </a:r>
          </a:p>
          <a:p>
            <a:pPr algn="l"/>
            <a:r>
              <a:rPr lang="en-US" altLang="en-US" sz="2000" dirty="0">
                <a:solidFill>
                  <a:schemeClr val="tx2"/>
                </a:solidFill>
              </a:rPr>
              <a:t>  </a:t>
            </a:r>
          </a:p>
          <a:p>
            <a:pPr algn="l">
              <a:buFont typeface="Wingdings" charset="2"/>
              <a:buChar char="§"/>
            </a:pPr>
            <a:r>
              <a:rPr lang="en-US" altLang="en-US" sz="2000" b="1" dirty="0">
                <a:solidFill>
                  <a:schemeClr val="tx2"/>
                </a:solidFill>
              </a:rPr>
              <a:t> Progress Checks </a:t>
            </a:r>
          </a:p>
          <a:p>
            <a:pPr algn="l"/>
            <a:r>
              <a:rPr lang="en-US" altLang="en-US" sz="2000" i="1" dirty="0">
                <a:solidFill>
                  <a:schemeClr val="tx2"/>
                </a:solidFill>
              </a:rPr>
              <a:t>   </a:t>
            </a:r>
            <a:r>
              <a:rPr lang="en-US" altLang="en-US" sz="2000" b="1" dirty="0">
                <a:solidFill>
                  <a:schemeClr val="tx2"/>
                </a:solidFill>
              </a:rPr>
              <a:t>Steps1-6:</a:t>
            </a:r>
          </a:p>
          <a:p>
            <a:pPr algn="l"/>
            <a:r>
              <a:rPr lang="en-US" altLang="en-US" sz="2000" i="1" dirty="0">
                <a:solidFill>
                  <a:schemeClr val="tx2"/>
                </a:solidFill>
              </a:rPr>
              <a:t>   - Direction</a:t>
            </a:r>
          </a:p>
          <a:p>
            <a:pPr algn="l"/>
            <a:r>
              <a:rPr lang="en-US" altLang="en-US" sz="2000" i="1" dirty="0">
                <a:solidFill>
                  <a:schemeClr val="tx2"/>
                </a:solidFill>
              </a:rPr>
              <a:t>   - Outputs</a:t>
            </a:r>
          </a:p>
          <a:p>
            <a:pPr algn="l"/>
            <a:r>
              <a:rPr lang="en-US" altLang="en-US" sz="2000" i="1" dirty="0">
                <a:solidFill>
                  <a:schemeClr val="tx2"/>
                </a:solidFill>
              </a:rPr>
              <a:t>   - Documents</a:t>
            </a:r>
          </a:p>
          <a:p>
            <a:pPr algn="l"/>
            <a:r>
              <a:rPr lang="en-US" altLang="en-US" sz="2000" i="1" dirty="0">
                <a:solidFill>
                  <a:schemeClr val="tx2"/>
                </a:solidFill>
              </a:rPr>
              <a:t>   - Tools (indexed to task, links to toolkit)</a:t>
            </a:r>
          </a:p>
        </p:txBody>
      </p:sp>
      <p:sp>
        <p:nvSpPr>
          <p:cNvPr id="2" name="Date Placeholder 1"/>
          <p:cNvSpPr>
            <a:spLocks noGrp="1"/>
          </p:cNvSpPr>
          <p:nvPr>
            <p:ph type="dt" sz="half" idx="10"/>
          </p:nvPr>
        </p:nvSpPr>
        <p:spPr/>
        <p:txBody>
          <a:bodyPr/>
          <a:lstStyle/>
          <a:p>
            <a:pPr>
              <a:defRPr/>
            </a:pPr>
            <a:fld id="{6A8C75DD-CF79-0847-A9EF-B32FAAF83A23}"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37</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231227093"/>
      </p:ext>
    </p:extLst>
  </p:cSld>
  <p:clrMapOvr>
    <a:masterClrMapping/>
  </p:clrMapOvr>
  <p:transition>
    <p:cut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References</a:t>
            </a:r>
          </a:p>
        </p:txBody>
      </p:sp>
      <p:sp>
        <p:nvSpPr>
          <p:cNvPr id="57347" name="Content Placeholder 2"/>
          <p:cNvSpPr>
            <a:spLocks noGrp="1"/>
          </p:cNvSpPr>
          <p:nvPr>
            <p:ph idx="1"/>
          </p:nvPr>
        </p:nvSpPr>
        <p:spPr>
          <a:xfrm>
            <a:off x="683568" y="2331657"/>
            <a:ext cx="7814734" cy="3916288"/>
          </a:xfrm>
        </p:spPr>
        <p:txBody>
          <a:bodyPr>
            <a:normAutofit/>
          </a:bodyPr>
          <a:lstStyle/>
          <a:p>
            <a:pPr marL="0" indent="0">
              <a:buFont typeface="Wingdings" charset="2"/>
              <a:buNone/>
            </a:pPr>
            <a:r>
              <a:rPr lang="en-US" altLang="en-US" sz="1400" dirty="0"/>
              <a:t>ADAPTE Collaboration, (2007). The ADAPTE Resource Toolkit for Guideline Adaptation Version 1.0. available at </a:t>
            </a:r>
            <a:r>
              <a:rPr lang="en-US" altLang="en-US" sz="1400" dirty="0">
                <a:hlinkClick r:id="rId2"/>
              </a:rPr>
              <a:t>www.adapte.org</a:t>
            </a:r>
            <a:r>
              <a:rPr lang="en-US" altLang="en-US" sz="1400" dirty="0"/>
              <a:t>; or </a:t>
            </a:r>
            <a:r>
              <a:rPr lang="en-US" altLang="en-US" sz="1400" dirty="0">
                <a:hlinkClick r:id="rId3"/>
              </a:rPr>
              <a:t>www.g-i-n.net</a:t>
            </a:r>
            <a:endParaRPr lang="en-US" altLang="en-US" sz="1400" dirty="0"/>
          </a:p>
          <a:p>
            <a:pPr marL="0" indent="0">
              <a:buFont typeface="Wingdings" charset="2"/>
              <a:buNone/>
            </a:pPr>
            <a:r>
              <a:rPr lang="en-US" altLang="en-US" sz="1400" dirty="0" smtClean="0"/>
              <a:t>AGREE </a:t>
            </a:r>
            <a:r>
              <a:rPr lang="en-US" altLang="en-US" sz="1400" dirty="0"/>
              <a:t>Collaboration (2001). Appraisal of guidelines for research &amp; evaluation (AGREE) instrument monograph. Available from: </a:t>
            </a:r>
            <a:r>
              <a:rPr lang="en-US" altLang="en-US" sz="1400" dirty="0">
                <a:hlinkClick r:id="rId4"/>
              </a:rPr>
              <a:t>http://</a:t>
            </a:r>
            <a:r>
              <a:rPr lang="en-US" altLang="en-US" sz="1400" dirty="0" smtClean="0">
                <a:hlinkClick r:id="rId4"/>
              </a:rPr>
              <a:t>www.agreetrust.org/docs/AGREE_Instrument_English.pdf</a:t>
            </a:r>
            <a:endParaRPr lang="en-US" altLang="en-US" sz="1400" dirty="0"/>
          </a:p>
          <a:p>
            <a:pPr marL="0" indent="0">
              <a:buFont typeface="Wingdings" charset="2"/>
              <a:buNone/>
            </a:pPr>
            <a:r>
              <a:rPr lang="en-US" altLang="en-US" sz="1400" dirty="0"/>
              <a:t>Atkins, D., Best, D., </a:t>
            </a:r>
            <a:r>
              <a:rPr lang="en-US" altLang="en-US" sz="1400" dirty="0" err="1"/>
              <a:t>Briss</a:t>
            </a:r>
            <a:r>
              <a:rPr lang="en-US" altLang="en-US" sz="1400" dirty="0"/>
              <a:t>, P.A., et al. (2004). Grading quality of evidence and strength of recommendations. British Medical Association Journal 328 (7454), 1490.</a:t>
            </a:r>
          </a:p>
          <a:p>
            <a:pPr marL="0" indent="0">
              <a:buFont typeface="Wingdings" charset="2"/>
              <a:buNone/>
            </a:pPr>
            <a:r>
              <a:rPr lang="en-US" altLang="en-US" sz="1400" dirty="0" err="1" smtClean="0"/>
              <a:t>Estabrooks</a:t>
            </a:r>
            <a:r>
              <a:rPr lang="en-US" altLang="en-US" sz="1400" dirty="0"/>
              <a:t>, C.A.. (1998) . Will Evidence- Based Nursing Practice Make Practice Perfect? </a:t>
            </a:r>
            <a:r>
              <a:rPr lang="en-US" altLang="en-US" sz="1400" u="sng" dirty="0"/>
              <a:t>Canadian Journal of Nursing Research 30 </a:t>
            </a:r>
            <a:r>
              <a:rPr lang="en-US" altLang="en-US" sz="1400" dirty="0"/>
              <a:t>(1), 15-36.</a:t>
            </a:r>
          </a:p>
          <a:p>
            <a:pPr marL="0" indent="0">
              <a:buFont typeface="Wingdings" charset="2"/>
              <a:buNone/>
            </a:pPr>
            <a:r>
              <a:rPr lang="en-US" altLang="en-US" sz="1400" dirty="0" err="1" smtClean="0"/>
              <a:t>Fervers</a:t>
            </a:r>
            <a:r>
              <a:rPr lang="en-US" altLang="en-US" sz="1400" dirty="0"/>
              <a:t>, B., Burgers, J.S., </a:t>
            </a:r>
            <a:r>
              <a:rPr lang="en-US" altLang="en-US" sz="1400" dirty="0" err="1"/>
              <a:t>Haugh</a:t>
            </a:r>
            <a:r>
              <a:rPr lang="en-US" altLang="en-US" sz="1400" dirty="0"/>
              <a:t>, M.C., </a:t>
            </a:r>
            <a:r>
              <a:rPr lang="en-US" altLang="en-US" sz="1400" dirty="0" err="1"/>
              <a:t>Latreille</a:t>
            </a:r>
            <a:r>
              <a:rPr lang="en-US" altLang="en-US" sz="1400" dirty="0"/>
              <a:t>, J., </a:t>
            </a:r>
            <a:r>
              <a:rPr lang="en-US" altLang="en-US" sz="1400" dirty="0" err="1"/>
              <a:t>Mlika-Cabanne</a:t>
            </a:r>
            <a:r>
              <a:rPr lang="en-US" altLang="en-US" sz="1400" dirty="0"/>
              <a:t>, N., </a:t>
            </a:r>
            <a:r>
              <a:rPr lang="en-US" altLang="en-US" sz="1400" dirty="0" err="1"/>
              <a:t>Paquet</a:t>
            </a:r>
            <a:r>
              <a:rPr lang="en-US" altLang="en-US" sz="1400" dirty="0"/>
              <a:t>, L., </a:t>
            </a:r>
            <a:r>
              <a:rPr lang="en-US" altLang="en-US" sz="1400" dirty="0" err="1"/>
              <a:t>Coulombe</a:t>
            </a:r>
            <a:r>
              <a:rPr lang="en-US" altLang="en-US" sz="1400" dirty="0"/>
              <a:t>, M., Poirier, M., </a:t>
            </a:r>
            <a:r>
              <a:rPr lang="en-US" altLang="en-US" sz="1400" dirty="0" err="1"/>
              <a:t>Burnand</a:t>
            </a:r>
            <a:r>
              <a:rPr lang="en-US" altLang="en-US" sz="1400" dirty="0"/>
              <a:t>, B. (2006). Adaptation of clinical guidelines: literature review and proposition for a framework and procedure. International Journal of Quality in Health Care (13), 167-176.</a:t>
            </a:r>
          </a:p>
          <a:p>
            <a:pPr marL="0" indent="0">
              <a:buFont typeface="Wingdings" charset="2"/>
              <a:buNone/>
            </a:pPr>
            <a:r>
              <a:rPr lang="en-US" altLang="en-US" sz="1400" dirty="0" smtClean="0"/>
              <a:t>Field</a:t>
            </a:r>
            <a:r>
              <a:rPr lang="en-US" altLang="en-US" sz="1400" dirty="0"/>
              <a:t>, M.J., &amp; </a:t>
            </a:r>
            <a:r>
              <a:rPr lang="en-US" altLang="en-US" sz="1400" dirty="0" err="1"/>
              <a:t>Lohr</a:t>
            </a:r>
            <a:r>
              <a:rPr lang="en-US" altLang="en-US" sz="1400" dirty="0"/>
              <a:t>, K.N. (</a:t>
            </a:r>
            <a:r>
              <a:rPr lang="en-US" altLang="en-US" sz="1400" dirty="0" err="1"/>
              <a:t>Eds</a:t>
            </a:r>
            <a:r>
              <a:rPr lang="en-US" altLang="en-US" sz="1400" dirty="0"/>
              <a:t>). (1990). Clinical Practice Guidelines: Directions for a New Program. Institute of Medicine, National Academy Press, Washington, DC., </a:t>
            </a:r>
            <a:r>
              <a:rPr lang="en-US" altLang="en-US" sz="1400" dirty="0" smtClean="0"/>
              <a:t>38</a:t>
            </a:r>
            <a:endParaRPr lang="en-US" altLang="en-US" sz="1000" dirty="0"/>
          </a:p>
          <a:p>
            <a:pPr marL="0" indent="0">
              <a:buFont typeface="Wingdings" charset="2"/>
              <a:buNone/>
            </a:pPr>
            <a:endParaRPr lang="en-US" altLang="en-US" sz="1000" dirty="0"/>
          </a:p>
          <a:p>
            <a:pPr marL="0" indent="0">
              <a:buFont typeface="Wingdings" charset="2"/>
              <a:buNone/>
            </a:pPr>
            <a:endParaRPr lang="en-US" altLang="en-US" sz="1000" dirty="0"/>
          </a:p>
          <a:p>
            <a:pPr marL="0" indent="0">
              <a:buFont typeface="Wingdings" charset="2"/>
              <a:buNone/>
            </a:pPr>
            <a:endParaRPr lang="en-US" altLang="en-US" sz="1000" dirty="0"/>
          </a:p>
          <a:p>
            <a:pPr marL="0" indent="0">
              <a:buFont typeface="Wingdings" charset="2"/>
              <a:buNone/>
            </a:pPr>
            <a:endParaRPr lang="en-US" altLang="en-US" sz="1000" dirty="0"/>
          </a:p>
        </p:txBody>
      </p:sp>
      <p:sp>
        <p:nvSpPr>
          <p:cNvPr id="2" name="Date Placeholder 1"/>
          <p:cNvSpPr>
            <a:spLocks noGrp="1"/>
          </p:cNvSpPr>
          <p:nvPr>
            <p:ph type="dt" sz="half" idx="10"/>
          </p:nvPr>
        </p:nvSpPr>
        <p:spPr/>
        <p:txBody>
          <a:bodyPr/>
          <a:lstStyle/>
          <a:p>
            <a:pPr>
              <a:defRPr/>
            </a:pPr>
            <a:fld id="{FF38BF2F-3D71-B842-9BB1-7C12CFAC085D}"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38</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435834628"/>
      </p:ext>
    </p:extLst>
  </p:cSld>
  <p:clrMapOvr>
    <a:masterClrMapping/>
  </p:clrMapOvr>
  <p:transition>
    <p:cut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References (continued)</a:t>
            </a:r>
          </a:p>
        </p:txBody>
      </p:sp>
      <p:sp>
        <p:nvSpPr>
          <p:cNvPr id="58371" name="Content Placeholder 2"/>
          <p:cNvSpPr>
            <a:spLocks noGrp="1"/>
          </p:cNvSpPr>
          <p:nvPr>
            <p:ph idx="1"/>
          </p:nvPr>
        </p:nvSpPr>
        <p:spPr>
          <a:xfrm>
            <a:off x="683568" y="2348880"/>
            <a:ext cx="7776864" cy="4204320"/>
          </a:xfrm>
        </p:spPr>
        <p:txBody>
          <a:bodyPr>
            <a:normAutofit/>
          </a:bodyPr>
          <a:lstStyle/>
          <a:p>
            <a:pPr marL="0" indent="0">
              <a:buFont typeface="Wingdings" charset="2"/>
              <a:buNone/>
            </a:pPr>
            <a:r>
              <a:rPr lang="en-US" altLang="en-US" sz="1400" dirty="0"/>
              <a:t>Graham, I.D., Logan, J. Harrison, M.B., Straus, S.E., </a:t>
            </a:r>
            <a:r>
              <a:rPr lang="en-US" altLang="en-US" sz="1400" dirty="0" err="1"/>
              <a:t>Tetroe</a:t>
            </a:r>
            <a:r>
              <a:rPr lang="en-US" altLang="en-US" sz="1400" dirty="0"/>
              <a:t>, J., Caswell, W., &amp; Robinson, N. (2006). Lost in Translation: Time for a Map? Journal of Continuing Education in the Health Professions, 26(1), 13-24.</a:t>
            </a:r>
          </a:p>
          <a:p>
            <a:pPr marL="0" indent="0">
              <a:buFont typeface="Wingdings" charset="2"/>
              <a:buNone/>
            </a:pPr>
            <a:r>
              <a:rPr lang="en-US" altLang="en-US" sz="1400" dirty="0" smtClean="0"/>
              <a:t>Hayward</a:t>
            </a:r>
            <a:r>
              <a:rPr lang="en-US" altLang="en-US" sz="1400" dirty="0"/>
              <a:t>, R.S.A., Wilson, M.C., Tunis, S.R., Bass, E.B., </a:t>
            </a:r>
            <a:r>
              <a:rPr lang="en-US" altLang="en-US" sz="1400" dirty="0" err="1"/>
              <a:t>Guyatt</a:t>
            </a:r>
            <a:r>
              <a:rPr lang="en-US" altLang="en-US" sz="1400" dirty="0"/>
              <a:t>, G., for the Evidence-Based Medicine Working Group (1995). Users’ guides to the medical literature VIII. How to use clinical practice guidelines. Are the recommendations valid? Journal of the American Medical Association (274), 570-574. </a:t>
            </a:r>
          </a:p>
          <a:p>
            <a:pPr marL="0" indent="0">
              <a:buFont typeface="Wingdings" charset="2"/>
              <a:buNone/>
            </a:pPr>
            <a:r>
              <a:rPr lang="en-US" altLang="en-US" sz="1400" dirty="0" smtClean="0"/>
              <a:t>National </a:t>
            </a:r>
            <a:r>
              <a:rPr lang="en-US" altLang="en-US" sz="1400" dirty="0"/>
              <a:t>Forum on Health (1998). Canada Health Action: Building on the Legacy, Volume 5. Making decisions: Evidence and information. Quebec: Editions </a:t>
            </a:r>
            <a:r>
              <a:rPr lang="en-US" altLang="en-US" sz="1400" dirty="0" err="1"/>
              <a:t>MultiMondes</a:t>
            </a:r>
            <a:endParaRPr lang="en-US" altLang="en-US" sz="1400" dirty="0"/>
          </a:p>
          <a:p>
            <a:pPr marL="0" indent="0">
              <a:buFont typeface="Wingdings" charset="2"/>
              <a:buNone/>
            </a:pPr>
            <a:r>
              <a:rPr lang="en-US" altLang="en-US" sz="1400" dirty="0" smtClean="0"/>
              <a:t>Sackett</a:t>
            </a:r>
            <a:r>
              <a:rPr lang="en-US" altLang="en-US" sz="1400" dirty="0"/>
              <a:t>, D.L., Rosenberg, W.M., Gray, J.A., Haynes, R.B., &amp; Richardson, W.S. (1996). Evidence based medicine: what it is and what it isn't. British Medical Journal, 312(7023), 71-72). </a:t>
            </a:r>
          </a:p>
          <a:p>
            <a:pPr marL="0" indent="0">
              <a:buFont typeface="Wingdings" charset="2"/>
              <a:buNone/>
            </a:pPr>
            <a:r>
              <a:rPr lang="en-US" altLang="en-US" sz="1400" dirty="0" err="1" smtClean="0"/>
              <a:t>Shea</a:t>
            </a:r>
            <a:r>
              <a:rPr lang="en-US" altLang="en-US" sz="1400" dirty="0"/>
              <a:t>, B.J., </a:t>
            </a:r>
            <a:r>
              <a:rPr lang="en-US" altLang="en-US" sz="1400" dirty="0" err="1"/>
              <a:t>Grimshaw</a:t>
            </a:r>
            <a:r>
              <a:rPr lang="en-US" altLang="en-US" sz="1400" dirty="0"/>
              <a:t>. J.M., Wells, G.A., Boers, M., </a:t>
            </a:r>
            <a:r>
              <a:rPr lang="en-US" altLang="en-US" sz="1400" dirty="0" err="1"/>
              <a:t>Andersson</a:t>
            </a:r>
            <a:r>
              <a:rPr lang="en-US" altLang="en-US" sz="1400" dirty="0"/>
              <a:t>, N., Hamel, C., Porter, A.C., </a:t>
            </a:r>
            <a:r>
              <a:rPr lang="en-US" altLang="en-US" sz="1400" dirty="0" err="1"/>
              <a:t>Tugwell</a:t>
            </a:r>
            <a:r>
              <a:rPr lang="en-US" altLang="en-US" sz="1400" dirty="0"/>
              <a:t>, P., Moher, D., </a:t>
            </a:r>
            <a:r>
              <a:rPr lang="en-US" altLang="en-US" sz="1400" dirty="0" err="1"/>
              <a:t>Bouter</a:t>
            </a:r>
            <a:r>
              <a:rPr lang="en-US" altLang="en-US" sz="1400" dirty="0"/>
              <a:t>, L.M. (2007). Development of AMSTAR: a measurement tool to assess the methodological quality of systematic reviews. BMC Medical Research Methodology, 7(10). Available at: </a:t>
            </a:r>
            <a:r>
              <a:rPr lang="en-US" altLang="en-US" sz="1400" dirty="0">
                <a:hlinkClick r:id="rId3"/>
              </a:rPr>
              <a:t>http://www.biomedcentral.com/1471-2288/7/10</a:t>
            </a:r>
            <a:endParaRPr lang="en-US" altLang="en-US" sz="1400" dirty="0"/>
          </a:p>
          <a:p>
            <a:pPr marL="0" indent="0">
              <a:buFont typeface="Wingdings" charset="2"/>
              <a:buNone/>
            </a:pPr>
            <a:r>
              <a:rPr lang="en-US" altLang="en-US" sz="1400" dirty="0" smtClean="0"/>
              <a:t>Sigma </a:t>
            </a:r>
            <a:r>
              <a:rPr lang="en-US" altLang="en-US" sz="1400" dirty="0"/>
              <a:t>Theta Tau International 2005-2007 Research and Scholarship Advisory Committee (2008). </a:t>
            </a:r>
            <a:r>
              <a:rPr lang="sv-SE" altLang="en-US" sz="1400" dirty="0"/>
              <a:t>Sigma </a:t>
            </a:r>
            <a:r>
              <a:rPr lang="sv-SE" altLang="en-US" sz="1400" dirty="0" err="1"/>
              <a:t>Theta</a:t>
            </a:r>
            <a:r>
              <a:rPr lang="sv-SE" altLang="en-US" sz="1400" dirty="0"/>
              <a:t> Tau International Position </a:t>
            </a:r>
            <a:r>
              <a:rPr lang="en-US" altLang="en-US" sz="1400" dirty="0"/>
              <a:t>Statement on Evidence-Based Practice February 2007 Summary. </a:t>
            </a:r>
            <a:r>
              <a:rPr lang="en-US" altLang="en-US" sz="1400" u="sng" dirty="0"/>
              <a:t>Worldviews on Evidence-Based Nursing </a:t>
            </a:r>
            <a:r>
              <a:rPr lang="en-US" altLang="en-US" sz="1400" dirty="0"/>
              <a:t>(Second Quarter) 57-59.</a:t>
            </a:r>
          </a:p>
          <a:p>
            <a:pPr marL="0" indent="0">
              <a:buFont typeface="Wingdings" charset="2"/>
              <a:buNone/>
            </a:pPr>
            <a:endParaRPr lang="en-US" altLang="en-US" sz="1500" dirty="0"/>
          </a:p>
          <a:p>
            <a:pPr marL="0" indent="0">
              <a:buFont typeface="Wingdings" charset="2"/>
              <a:buNone/>
            </a:pPr>
            <a:endParaRPr lang="en-US" altLang="en-US" sz="1000" dirty="0"/>
          </a:p>
          <a:p>
            <a:pPr marL="0" indent="0">
              <a:buFont typeface="Wingdings" charset="2"/>
              <a:buNone/>
            </a:pPr>
            <a:endParaRPr lang="en-US" altLang="en-US" sz="1000" dirty="0"/>
          </a:p>
          <a:p>
            <a:pPr marL="0" indent="0">
              <a:buFont typeface="Wingdings" charset="2"/>
              <a:buNone/>
            </a:pPr>
            <a:endParaRPr lang="en-US" altLang="en-US" sz="1000" dirty="0"/>
          </a:p>
          <a:p>
            <a:pPr marL="0" indent="0">
              <a:buFont typeface="Wingdings" charset="2"/>
              <a:buNone/>
            </a:pPr>
            <a:endParaRPr lang="en-US" altLang="en-US" sz="1000" dirty="0"/>
          </a:p>
          <a:p>
            <a:pPr marL="0" indent="0">
              <a:buFont typeface="Wingdings" charset="2"/>
              <a:buNone/>
            </a:pPr>
            <a:endParaRPr lang="en-US" altLang="en-US" sz="1000" dirty="0"/>
          </a:p>
          <a:p>
            <a:pPr marL="0" indent="0">
              <a:buFont typeface="Wingdings" charset="2"/>
              <a:buNone/>
            </a:pPr>
            <a:endParaRPr lang="en-US" altLang="en-US" sz="1000" dirty="0"/>
          </a:p>
        </p:txBody>
      </p:sp>
      <p:sp>
        <p:nvSpPr>
          <p:cNvPr id="2" name="Date Placeholder 1"/>
          <p:cNvSpPr>
            <a:spLocks noGrp="1"/>
          </p:cNvSpPr>
          <p:nvPr>
            <p:ph type="dt" sz="half" idx="10"/>
          </p:nvPr>
        </p:nvSpPr>
        <p:spPr/>
        <p:txBody>
          <a:bodyPr/>
          <a:lstStyle/>
          <a:p>
            <a:pPr>
              <a:defRPr/>
            </a:pPr>
            <a:fld id="{63F5AFA3-8CF3-E245-9339-27F1964C4A85}"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39</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798851457"/>
      </p:ext>
    </p:extLst>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Guideline ADAPTATION</a:t>
            </a:r>
          </a:p>
        </p:txBody>
      </p:sp>
      <p:sp>
        <p:nvSpPr>
          <p:cNvPr id="29699" name="Rectangle 3"/>
          <p:cNvSpPr>
            <a:spLocks noGrp="1" noChangeArrowheads="1"/>
          </p:cNvSpPr>
          <p:nvPr>
            <p:ph idx="1"/>
          </p:nvPr>
        </p:nvSpPr>
        <p:spPr>
          <a:xfrm>
            <a:off x="1143403" y="2492895"/>
            <a:ext cx="7467600" cy="3467637"/>
          </a:xfrm>
        </p:spPr>
        <p:txBody>
          <a:bodyPr>
            <a:normAutofit lnSpcReduction="10000"/>
          </a:bodyPr>
          <a:lstStyle/>
          <a:p>
            <a:pPr>
              <a:lnSpc>
                <a:spcPct val="90000"/>
              </a:lnSpc>
              <a:spcBef>
                <a:spcPct val="0"/>
              </a:spcBef>
              <a:buClr>
                <a:schemeClr val="tx2"/>
              </a:buClr>
              <a:buFont typeface="Wingdings" charset="2"/>
              <a:buChar char="§"/>
            </a:pPr>
            <a:r>
              <a:rPr lang="en-US" altLang="en-US" dirty="0"/>
              <a:t>A </a:t>
            </a:r>
            <a:r>
              <a:rPr lang="en-US" altLang="en-US" b="1" dirty="0"/>
              <a:t>systematic process</a:t>
            </a:r>
            <a:r>
              <a:rPr lang="en-US" altLang="en-US" dirty="0"/>
              <a:t> that guides local groups to identify, evaluate, adapt and use already available guidelines for their own purposes.</a:t>
            </a:r>
          </a:p>
          <a:p>
            <a:pPr eaLnBrk="1" hangingPunct="1">
              <a:lnSpc>
                <a:spcPct val="90000"/>
              </a:lnSpc>
              <a:spcBef>
                <a:spcPct val="0"/>
              </a:spcBef>
              <a:buClr>
                <a:schemeClr val="tx2"/>
              </a:buClr>
              <a:buFont typeface="Wingdings" charset="2"/>
              <a:buChar char="§"/>
            </a:pPr>
            <a:r>
              <a:rPr lang="en-US" altLang="en-US" sz="2400" dirty="0" smtClean="0"/>
              <a:t>An </a:t>
            </a:r>
            <a:r>
              <a:rPr lang="en-US" altLang="en-US" sz="2400" dirty="0"/>
              <a:t>alternative to </a:t>
            </a:r>
            <a:r>
              <a:rPr lang="en-US" altLang="en-US" sz="2400" i="1" dirty="0"/>
              <a:t>de novo </a:t>
            </a:r>
            <a:r>
              <a:rPr lang="en-US" altLang="en-US" sz="2400" dirty="0"/>
              <a:t>development which requires extensive search and synthesis of primary research </a:t>
            </a:r>
            <a:r>
              <a:rPr lang="en-US" altLang="en-US" sz="2400" dirty="0" smtClean="0"/>
              <a:t>data</a:t>
            </a:r>
            <a:endParaRPr lang="en-US" altLang="en-US" sz="2400" dirty="0"/>
          </a:p>
          <a:p>
            <a:pPr eaLnBrk="1" hangingPunct="1">
              <a:lnSpc>
                <a:spcPct val="90000"/>
              </a:lnSpc>
              <a:spcBef>
                <a:spcPct val="0"/>
              </a:spcBef>
              <a:buClr>
                <a:schemeClr val="tx2"/>
              </a:buClr>
              <a:buFont typeface="Wingdings" charset="2"/>
              <a:buChar char="§"/>
            </a:pPr>
            <a:r>
              <a:rPr lang="en-US" altLang="en-US" sz="2400" dirty="0"/>
              <a:t>Reduces duplication of effort while maintaining the validity of </a:t>
            </a:r>
            <a:r>
              <a:rPr lang="en-US" altLang="en-US" sz="2400" dirty="0" smtClean="0"/>
              <a:t>recommendations</a:t>
            </a:r>
            <a:endParaRPr lang="en-US" altLang="en-US" sz="2400" dirty="0"/>
          </a:p>
          <a:p>
            <a:pPr eaLnBrk="1" hangingPunct="1">
              <a:lnSpc>
                <a:spcPct val="90000"/>
              </a:lnSpc>
              <a:spcBef>
                <a:spcPct val="0"/>
              </a:spcBef>
              <a:buClr>
                <a:schemeClr val="tx2"/>
              </a:buClr>
              <a:buFont typeface="Wingdings" charset="2"/>
              <a:buChar char="§"/>
            </a:pPr>
            <a:r>
              <a:rPr lang="en-US" altLang="en-US" sz="2400" dirty="0"/>
              <a:t>Encourages participative approach involving key stakeholders to foster local ownership of recommendations and promote </a:t>
            </a:r>
            <a:r>
              <a:rPr lang="en-US" altLang="en-US" sz="2400" dirty="0" smtClean="0"/>
              <a:t>utilization</a:t>
            </a:r>
            <a:endParaRPr lang="en-US" altLang="en-US" sz="2400" dirty="0"/>
          </a:p>
        </p:txBody>
      </p:sp>
      <p:sp>
        <p:nvSpPr>
          <p:cNvPr id="2" name="Date Placeholder 1"/>
          <p:cNvSpPr>
            <a:spLocks noGrp="1"/>
          </p:cNvSpPr>
          <p:nvPr>
            <p:ph type="dt" sz="half" idx="10"/>
          </p:nvPr>
        </p:nvSpPr>
        <p:spPr/>
        <p:txBody>
          <a:bodyPr/>
          <a:lstStyle/>
          <a:p>
            <a:pPr>
              <a:defRPr/>
            </a:pPr>
            <a:fld id="{B9A3C32A-8081-CD48-B4E8-237ACB4859E3}"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4</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218477456"/>
      </p:ext>
    </p:extLst>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a:t>Guideline ADAPTATION</a:t>
            </a:r>
          </a:p>
        </p:txBody>
      </p:sp>
      <p:sp>
        <p:nvSpPr>
          <p:cNvPr id="30723" name="Rectangle 3"/>
          <p:cNvSpPr>
            <a:spLocks noGrp="1" noChangeArrowheads="1"/>
          </p:cNvSpPr>
          <p:nvPr>
            <p:ph idx="1"/>
          </p:nvPr>
        </p:nvSpPr>
        <p:spPr>
          <a:xfrm>
            <a:off x="755576" y="2527331"/>
            <a:ext cx="7632848" cy="3670920"/>
          </a:xfrm>
        </p:spPr>
        <p:txBody>
          <a:bodyPr>
            <a:normAutofit/>
          </a:bodyPr>
          <a:lstStyle/>
          <a:p>
            <a:pPr lvl="1" eaLnBrk="1" hangingPunct="1">
              <a:spcBef>
                <a:spcPct val="0"/>
              </a:spcBef>
              <a:buClr>
                <a:schemeClr val="tx2"/>
              </a:buClr>
              <a:buSzPct val="80000"/>
              <a:buFont typeface="Wingdings" charset="2"/>
              <a:buChar char="§"/>
            </a:pPr>
            <a:r>
              <a:rPr lang="en-US" altLang="en-US" sz="2400" dirty="0"/>
              <a:t>Ensures consideration of (regional and local) contextual factors to ensure relevance for practice and improve uptake by targeted </a:t>
            </a:r>
            <a:r>
              <a:rPr lang="en-US" altLang="en-US" sz="2400" dirty="0" smtClean="0"/>
              <a:t>users</a:t>
            </a:r>
            <a:endParaRPr lang="en-US" altLang="en-US" sz="2400" dirty="0"/>
          </a:p>
          <a:p>
            <a:pPr lvl="1" eaLnBrk="1" hangingPunct="1">
              <a:spcBef>
                <a:spcPct val="0"/>
              </a:spcBef>
              <a:buClr>
                <a:schemeClr val="tx2"/>
              </a:buClr>
              <a:buSzPct val="80000"/>
              <a:buFont typeface="Wingdings" charset="2"/>
              <a:buChar char="§"/>
            </a:pPr>
            <a:r>
              <a:rPr lang="en-US" altLang="en-US" sz="2400" dirty="0"/>
              <a:t> Increases knowledge and commitment to</a:t>
            </a:r>
          </a:p>
          <a:p>
            <a:pPr lvl="1" eaLnBrk="1" hangingPunct="1">
              <a:spcBef>
                <a:spcPct val="0"/>
              </a:spcBef>
              <a:buClr>
                <a:schemeClr val="tx2"/>
              </a:buClr>
              <a:buSzPct val="80000"/>
              <a:buFont typeface="Wingdings" charset="2"/>
              <a:buNone/>
            </a:pPr>
            <a:r>
              <a:rPr lang="en-US" altLang="en-US" sz="2400" dirty="0"/>
              <a:t>    evidence-based principles by using reliable</a:t>
            </a:r>
          </a:p>
          <a:p>
            <a:pPr lvl="1" eaLnBrk="1" hangingPunct="1">
              <a:spcBef>
                <a:spcPct val="0"/>
              </a:spcBef>
              <a:buClr>
                <a:schemeClr val="tx2"/>
              </a:buClr>
              <a:buSzPct val="80000"/>
              <a:buFont typeface="Wingdings" charset="2"/>
              <a:buNone/>
            </a:pPr>
            <a:r>
              <a:rPr lang="en-US" altLang="en-US" sz="2400" dirty="0"/>
              <a:t>    methods to ensure quality and </a:t>
            </a:r>
            <a:r>
              <a:rPr lang="en-US" altLang="en-US" sz="2400" dirty="0" smtClean="0"/>
              <a:t>validity</a:t>
            </a:r>
            <a:endParaRPr lang="en-US" altLang="en-US" sz="2400" dirty="0"/>
          </a:p>
          <a:p>
            <a:pPr lvl="1" eaLnBrk="1" hangingPunct="1">
              <a:spcBef>
                <a:spcPct val="0"/>
              </a:spcBef>
              <a:buClr>
                <a:schemeClr val="tx2"/>
              </a:buClr>
              <a:buSzPct val="80000"/>
              <a:buFont typeface="Wingdings" charset="2"/>
              <a:buChar char="§"/>
            </a:pPr>
            <a:r>
              <a:rPr lang="en-US" altLang="en-US" sz="2400" dirty="0"/>
              <a:t> Promotes explicitness and transparency in</a:t>
            </a:r>
          </a:p>
          <a:p>
            <a:pPr lvl="1" eaLnBrk="1" hangingPunct="1">
              <a:spcBef>
                <a:spcPct val="0"/>
              </a:spcBef>
              <a:buClr>
                <a:schemeClr val="tx2"/>
              </a:buClr>
              <a:buSzPct val="80000"/>
              <a:buFont typeface="Wingdings" charset="2"/>
              <a:buNone/>
            </a:pPr>
            <a:r>
              <a:rPr lang="en-US" altLang="en-US" sz="2400" dirty="0"/>
              <a:t>    documenting </a:t>
            </a:r>
            <a:r>
              <a:rPr lang="en-US" altLang="en-US" sz="2400" dirty="0" smtClean="0"/>
              <a:t>recommendations</a:t>
            </a:r>
            <a:endParaRPr lang="en-US" altLang="en-US" sz="2400" dirty="0"/>
          </a:p>
          <a:p>
            <a:pPr eaLnBrk="1" hangingPunct="1"/>
            <a:endParaRPr lang="en-US" altLang="en-US" dirty="0"/>
          </a:p>
        </p:txBody>
      </p:sp>
      <p:sp>
        <p:nvSpPr>
          <p:cNvPr id="2" name="Date Placeholder 1"/>
          <p:cNvSpPr>
            <a:spLocks noGrp="1"/>
          </p:cNvSpPr>
          <p:nvPr>
            <p:ph type="dt" sz="half" idx="10"/>
          </p:nvPr>
        </p:nvSpPr>
        <p:spPr/>
        <p:txBody>
          <a:bodyPr/>
          <a:lstStyle/>
          <a:p>
            <a:pPr>
              <a:defRPr/>
            </a:pPr>
            <a:fld id="{4340F204-AA09-C644-92CB-EE173846862D}"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5</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901050269"/>
      </p:ext>
    </p:extLst>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dirty="0"/>
              <a:t>STEP 1: Call-to-Action</a:t>
            </a:r>
            <a:r>
              <a:rPr lang="en-US" altLang="en-US" sz="2800" b="1" dirty="0">
                <a:solidFill>
                  <a:schemeClr val="tx1"/>
                </a:solidFill>
              </a:rPr>
              <a:t/>
            </a:r>
            <a:br>
              <a:rPr lang="en-US" altLang="en-US" sz="2800" b="1" dirty="0">
                <a:solidFill>
                  <a:schemeClr val="tx1"/>
                </a:solidFill>
              </a:rPr>
            </a:br>
            <a:r>
              <a:rPr lang="en-US" altLang="en-US" sz="1600" dirty="0">
                <a:solidFill>
                  <a:schemeClr val="tx1"/>
                </a:solidFill>
              </a:rPr>
              <a:t>Guide pp. 20-23</a:t>
            </a:r>
          </a:p>
        </p:txBody>
      </p:sp>
      <p:sp>
        <p:nvSpPr>
          <p:cNvPr id="31747" name="Content Placeholder 4"/>
          <p:cNvSpPr>
            <a:spLocks noGrp="1"/>
          </p:cNvSpPr>
          <p:nvPr>
            <p:ph idx="1"/>
          </p:nvPr>
        </p:nvSpPr>
        <p:spPr>
          <a:xfrm>
            <a:off x="755576" y="2420888"/>
            <a:ext cx="7778824" cy="3446512"/>
          </a:xfrm>
        </p:spPr>
        <p:txBody>
          <a:bodyPr>
            <a:normAutofit fontScale="92500" lnSpcReduction="20000"/>
          </a:bodyPr>
          <a:lstStyle/>
          <a:p>
            <a:pPr eaLnBrk="1" hangingPunct="1">
              <a:buFont typeface="Wingdings" charset="2"/>
              <a:buNone/>
            </a:pPr>
            <a:r>
              <a:rPr lang="en-US" altLang="en-US" sz="2800" b="1" dirty="0"/>
              <a:t>1.1 Clarify the motivation, purpose and scope of the proposed </a:t>
            </a:r>
            <a:r>
              <a:rPr lang="en-US" altLang="en-US" sz="2800" b="1" dirty="0" smtClean="0"/>
              <a:t>initiative</a:t>
            </a:r>
          </a:p>
          <a:p>
            <a:pPr eaLnBrk="1" hangingPunct="1">
              <a:buFont typeface="Wingdings" charset="2"/>
              <a:buNone/>
            </a:pPr>
            <a:r>
              <a:rPr lang="en-US" altLang="en-US" sz="2000" dirty="0" smtClean="0"/>
              <a:t>Consider</a:t>
            </a:r>
            <a:r>
              <a:rPr lang="en-US" altLang="en-US" sz="2000" dirty="0"/>
              <a:t>: </a:t>
            </a:r>
            <a:endParaRPr lang="en-US" altLang="en-US" sz="2000" dirty="0" smtClean="0"/>
          </a:p>
          <a:p>
            <a:r>
              <a:rPr lang="en-US" altLang="en-US" sz="2000" dirty="0" smtClean="0"/>
              <a:t>What </a:t>
            </a:r>
            <a:r>
              <a:rPr lang="en-US" altLang="en-US" sz="2000" dirty="0"/>
              <a:t>is the agency/ institutional mandate and infrastructure supporting evidence-informed </a:t>
            </a:r>
            <a:r>
              <a:rPr lang="en-US" altLang="en-US" sz="2000" dirty="0" smtClean="0"/>
              <a:t>practice?</a:t>
            </a:r>
          </a:p>
          <a:p>
            <a:r>
              <a:rPr lang="en-US" altLang="en-US" sz="2000" dirty="0" smtClean="0"/>
              <a:t>Is </a:t>
            </a:r>
            <a:r>
              <a:rPr lang="en-US" altLang="en-US" sz="2000" dirty="0"/>
              <a:t>this a response to a specific practice challenge? </a:t>
            </a:r>
            <a:endParaRPr lang="en-US" altLang="en-US" sz="2000" dirty="0" smtClean="0"/>
          </a:p>
          <a:p>
            <a:r>
              <a:rPr lang="en-US" altLang="en-US" sz="2000" dirty="0" smtClean="0"/>
              <a:t>Is </a:t>
            </a:r>
            <a:r>
              <a:rPr lang="en-US" altLang="en-US" sz="2000" dirty="0"/>
              <a:t>a guideline the most appropriate solution to the challenge</a:t>
            </a:r>
            <a:r>
              <a:rPr lang="en-US" altLang="en-US" sz="2000" dirty="0" smtClean="0"/>
              <a:t>?</a:t>
            </a:r>
          </a:p>
          <a:p>
            <a:r>
              <a:rPr lang="en-US" altLang="en-US" sz="2000" dirty="0" smtClean="0"/>
              <a:t>Who </a:t>
            </a:r>
            <a:r>
              <a:rPr lang="en-US" altLang="en-US" sz="2000" dirty="0"/>
              <a:t>(person/group) will lead, implement and maintain these </a:t>
            </a:r>
            <a:r>
              <a:rPr lang="en-US" altLang="en-US" sz="2000" dirty="0" smtClean="0"/>
              <a:t>recommendations?</a:t>
            </a:r>
          </a:p>
          <a:p>
            <a:r>
              <a:rPr lang="en-US" altLang="en-US" sz="2000" dirty="0" smtClean="0"/>
              <a:t>What </a:t>
            </a:r>
            <a:r>
              <a:rPr lang="en-US" altLang="en-US" sz="2000" dirty="0"/>
              <a:t>is the intended practice jurisdiction (local, regional, </a:t>
            </a:r>
            <a:r>
              <a:rPr lang="en-US" altLang="en-US" sz="2000" dirty="0" smtClean="0"/>
              <a:t>national)?</a:t>
            </a:r>
            <a:endParaRPr lang="en-US" altLang="en-US" dirty="0"/>
          </a:p>
        </p:txBody>
      </p:sp>
      <p:sp>
        <p:nvSpPr>
          <p:cNvPr id="2" name="Date Placeholder 1"/>
          <p:cNvSpPr>
            <a:spLocks noGrp="1"/>
          </p:cNvSpPr>
          <p:nvPr>
            <p:ph type="dt" sz="half" idx="10"/>
          </p:nvPr>
        </p:nvSpPr>
        <p:spPr/>
        <p:txBody>
          <a:bodyPr/>
          <a:lstStyle/>
          <a:p>
            <a:pPr>
              <a:defRPr/>
            </a:pPr>
            <a:fld id="{BB9D7942-19FD-2D49-95F1-536EEFDFE8F9}"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6</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145105272"/>
      </p:ext>
    </p:extLst>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pPr eaLnBrk="1" hangingPunct="1"/>
            <a:r>
              <a:rPr lang="en-US" altLang="en-US" dirty="0"/>
              <a:t>STEP 1: Call-to-Action</a:t>
            </a:r>
            <a:r>
              <a:rPr lang="en-US" altLang="en-US" sz="2800" b="1" dirty="0">
                <a:solidFill>
                  <a:schemeClr val="tx1"/>
                </a:solidFill>
              </a:rPr>
              <a:t/>
            </a:r>
            <a:br>
              <a:rPr lang="en-US" altLang="en-US" sz="2800" b="1" dirty="0">
                <a:solidFill>
                  <a:schemeClr val="tx1"/>
                </a:solidFill>
              </a:rPr>
            </a:br>
            <a:r>
              <a:rPr lang="en-US" altLang="en-US" sz="1600" dirty="0">
                <a:solidFill>
                  <a:schemeClr val="tx1"/>
                </a:solidFill>
              </a:rPr>
              <a:t>Guide pp. 20-23</a:t>
            </a:r>
          </a:p>
        </p:txBody>
      </p:sp>
      <p:sp>
        <p:nvSpPr>
          <p:cNvPr id="32771" name="Content Placeholder 4"/>
          <p:cNvSpPr>
            <a:spLocks noGrp="1"/>
          </p:cNvSpPr>
          <p:nvPr>
            <p:ph idx="1"/>
          </p:nvPr>
        </p:nvSpPr>
        <p:spPr>
          <a:xfrm>
            <a:off x="827584" y="2852936"/>
            <a:ext cx="7543800" cy="2448272"/>
          </a:xfrm>
        </p:spPr>
        <p:txBody>
          <a:bodyPr/>
          <a:lstStyle/>
          <a:p>
            <a:pPr eaLnBrk="1" hangingPunct="1">
              <a:buFont typeface="Wingdings" charset="2"/>
              <a:buNone/>
            </a:pPr>
            <a:r>
              <a:rPr lang="en-US" altLang="en-US" sz="2000" dirty="0"/>
              <a:t>A critical, strategic element requiring strong facilitation and </a:t>
            </a:r>
          </a:p>
          <a:p>
            <a:pPr eaLnBrk="1" hangingPunct="1">
              <a:buFont typeface="Wingdings" charset="2"/>
              <a:buNone/>
            </a:pPr>
            <a:r>
              <a:rPr lang="en-US" altLang="en-US" sz="2000" dirty="0"/>
              <a:t>leadership skills; establishes legitimate guideline development </a:t>
            </a:r>
          </a:p>
          <a:p>
            <a:pPr eaLnBrk="1" hangingPunct="1">
              <a:buFont typeface="Wingdings" charset="2"/>
              <a:buNone/>
            </a:pPr>
            <a:r>
              <a:rPr lang="en-US" altLang="en-US" sz="2000" dirty="0"/>
              <a:t>mandate and infrastructure; especially important for new </a:t>
            </a:r>
            <a:r>
              <a:rPr lang="en-US" altLang="en-US" sz="2000" dirty="0" smtClean="0"/>
              <a:t>groups</a:t>
            </a:r>
          </a:p>
          <a:p>
            <a:r>
              <a:rPr lang="en-US" altLang="en-US" sz="2000" dirty="0" smtClean="0"/>
              <a:t>Plan </a:t>
            </a:r>
            <a:r>
              <a:rPr lang="en-US" altLang="en-US" sz="2000" dirty="0"/>
              <a:t>an orientation session for </a:t>
            </a:r>
            <a:r>
              <a:rPr lang="en-US" altLang="en-US" sz="2000" dirty="0" smtClean="0"/>
              <a:t>participants;</a:t>
            </a:r>
          </a:p>
          <a:p>
            <a:r>
              <a:rPr lang="en-US" altLang="en-US" sz="2000" dirty="0" smtClean="0"/>
              <a:t>Discuss</a:t>
            </a:r>
            <a:r>
              <a:rPr lang="en-US" altLang="en-US" sz="2000" dirty="0"/>
              <a:t>: What is a “guideline</a:t>
            </a:r>
            <a:r>
              <a:rPr lang="en-US" altLang="en-US" sz="2000" dirty="0" smtClean="0"/>
              <a:t>”?</a:t>
            </a:r>
            <a:endParaRPr lang="en-US" altLang="en-US" dirty="0"/>
          </a:p>
        </p:txBody>
      </p:sp>
      <p:sp>
        <p:nvSpPr>
          <p:cNvPr id="2" name="Date Placeholder 1"/>
          <p:cNvSpPr>
            <a:spLocks noGrp="1"/>
          </p:cNvSpPr>
          <p:nvPr>
            <p:ph type="dt" sz="half" idx="10"/>
          </p:nvPr>
        </p:nvSpPr>
        <p:spPr/>
        <p:txBody>
          <a:bodyPr/>
          <a:lstStyle/>
          <a:p>
            <a:pPr>
              <a:defRPr/>
            </a:pPr>
            <a:fld id="{1239C130-ABF3-0644-9FF8-49770CC26C4B}"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7</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438725470"/>
      </p:ext>
    </p:extLst>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dirty="0"/>
              <a:t>STEP 2: Plan</a:t>
            </a:r>
            <a:r>
              <a:rPr lang="en-US" altLang="en-US" sz="2800" b="1" dirty="0">
                <a:solidFill>
                  <a:schemeClr val="tx1"/>
                </a:solidFill>
              </a:rPr>
              <a:t/>
            </a:r>
            <a:br>
              <a:rPr lang="en-US" altLang="en-US" sz="2800" b="1" dirty="0">
                <a:solidFill>
                  <a:schemeClr val="tx1"/>
                </a:solidFill>
              </a:rPr>
            </a:br>
            <a:r>
              <a:rPr lang="en-US" altLang="en-US" sz="1400" dirty="0">
                <a:solidFill>
                  <a:schemeClr val="tx1"/>
                </a:solidFill>
              </a:rPr>
              <a:t>Guide pp. 24-36</a:t>
            </a:r>
          </a:p>
        </p:txBody>
      </p:sp>
      <p:sp>
        <p:nvSpPr>
          <p:cNvPr id="33795" name="Content Placeholder 4"/>
          <p:cNvSpPr>
            <a:spLocks noGrp="1"/>
          </p:cNvSpPr>
          <p:nvPr>
            <p:ph idx="1"/>
          </p:nvPr>
        </p:nvSpPr>
        <p:spPr>
          <a:xfrm>
            <a:off x="827584" y="2433629"/>
            <a:ext cx="7696200" cy="3526904"/>
          </a:xfrm>
        </p:spPr>
        <p:txBody>
          <a:bodyPr>
            <a:normAutofit fontScale="92500" lnSpcReduction="20000"/>
          </a:bodyPr>
          <a:lstStyle/>
          <a:p>
            <a:pPr marL="571500" indent="-514350" eaLnBrk="1" hangingPunct="1">
              <a:buFont typeface="Wingdings" charset="2"/>
              <a:buNone/>
            </a:pPr>
            <a:r>
              <a:rPr lang="en-US" altLang="en-US" sz="2000" dirty="0" smtClean="0"/>
              <a:t>2.1 Establish </a:t>
            </a:r>
            <a:r>
              <a:rPr lang="en-US" altLang="en-US" sz="2000" dirty="0"/>
              <a:t>scope of guideline and articulate Health Question(s).</a:t>
            </a:r>
          </a:p>
          <a:p>
            <a:pPr marL="571500" indent="-514350" eaLnBrk="1" hangingPunct="1">
              <a:spcBef>
                <a:spcPct val="0"/>
              </a:spcBef>
              <a:buFont typeface="Wingdings" charset="2"/>
              <a:buNone/>
            </a:pPr>
            <a:endParaRPr lang="en-US" altLang="en-US" sz="2000" dirty="0"/>
          </a:p>
          <a:p>
            <a:pPr marL="571500" indent="-514350" eaLnBrk="1" hangingPunct="1">
              <a:buFont typeface="Wingdings" charset="2"/>
              <a:buNone/>
            </a:pPr>
            <a:r>
              <a:rPr lang="en-US" altLang="en-US" sz="2000" dirty="0"/>
              <a:t>2.2 Determine feasibility of adaptation.</a:t>
            </a:r>
          </a:p>
          <a:p>
            <a:pPr marL="571500" indent="-514350" eaLnBrk="1" hangingPunct="1">
              <a:buFont typeface="Wingdings" charset="2"/>
              <a:buNone/>
            </a:pPr>
            <a:endParaRPr lang="en-US" altLang="en-US" sz="2000" dirty="0"/>
          </a:p>
          <a:p>
            <a:pPr marL="571500" indent="-514350" eaLnBrk="1" hangingPunct="1">
              <a:spcBef>
                <a:spcPct val="0"/>
              </a:spcBef>
              <a:buFont typeface="Wingdings" charset="2"/>
              <a:buNone/>
            </a:pPr>
            <a:r>
              <a:rPr lang="en-US" altLang="en-US" sz="2000" dirty="0"/>
              <a:t>2.3 Form steering committee and working panel(s) and determine</a:t>
            </a:r>
          </a:p>
          <a:p>
            <a:pPr marL="571500" indent="-514350" eaLnBrk="1" hangingPunct="1">
              <a:spcBef>
                <a:spcPct val="0"/>
              </a:spcBef>
              <a:buFont typeface="Wingdings" charset="2"/>
              <a:buNone/>
            </a:pPr>
            <a:r>
              <a:rPr lang="en-US" altLang="en-US" sz="2000" dirty="0"/>
              <a:t>      key stakeholders and necessary resources</a:t>
            </a:r>
          </a:p>
          <a:p>
            <a:pPr marL="571500" indent="-514350" eaLnBrk="1" hangingPunct="1">
              <a:spcBef>
                <a:spcPct val="0"/>
              </a:spcBef>
              <a:buFont typeface="Wingdings" charset="2"/>
              <a:buNone/>
            </a:pPr>
            <a:r>
              <a:rPr lang="en-US" altLang="en-US" sz="2000" dirty="0"/>
              <a:t>     </a:t>
            </a:r>
          </a:p>
          <a:p>
            <a:pPr marL="571500" indent="-514350" eaLnBrk="1" hangingPunct="1">
              <a:buFont typeface="Wingdings" charset="2"/>
              <a:buNone/>
            </a:pPr>
            <a:r>
              <a:rPr lang="en-US" altLang="en-US" sz="2000" dirty="0"/>
              <a:t>2.4 Determine consensus process.</a:t>
            </a:r>
          </a:p>
          <a:p>
            <a:pPr marL="571500" indent="-514350" eaLnBrk="1" hangingPunct="1">
              <a:buFont typeface="Wingdings" charset="2"/>
              <a:buNone/>
            </a:pPr>
            <a:endParaRPr lang="en-US" altLang="en-US" sz="2000" dirty="0"/>
          </a:p>
          <a:p>
            <a:pPr marL="571500" indent="-514350" eaLnBrk="1" hangingPunct="1">
              <a:buFont typeface="Wingdings" charset="2"/>
              <a:buNone/>
            </a:pPr>
            <a:r>
              <a:rPr lang="en-US" altLang="en-US" sz="2000" dirty="0"/>
              <a:t>2.5 Write the Work Plan.</a:t>
            </a:r>
          </a:p>
        </p:txBody>
      </p:sp>
      <p:sp>
        <p:nvSpPr>
          <p:cNvPr id="2" name="Date Placeholder 1"/>
          <p:cNvSpPr>
            <a:spLocks noGrp="1"/>
          </p:cNvSpPr>
          <p:nvPr>
            <p:ph type="dt" sz="half" idx="10"/>
          </p:nvPr>
        </p:nvSpPr>
        <p:spPr/>
        <p:txBody>
          <a:bodyPr/>
          <a:lstStyle/>
          <a:p>
            <a:pPr>
              <a:defRPr/>
            </a:pPr>
            <a:fld id="{DADE4F27-6A30-2C49-B125-0217EC9E2B17}"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8</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48256428"/>
      </p:ext>
    </p:extLst>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1270575" y="1268760"/>
            <a:ext cx="7010400" cy="762000"/>
          </a:xfrm>
        </p:spPr>
        <p:txBody>
          <a:bodyPr>
            <a:normAutofit fontScale="90000"/>
          </a:bodyPr>
          <a:lstStyle/>
          <a:p>
            <a:pPr eaLnBrk="1" hangingPunct="1"/>
            <a:r>
              <a:rPr lang="en-US" altLang="en-US" dirty="0"/>
              <a:t>STEP 2: Plan</a:t>
            </a:r>
            <a:r>
              <a:rPr lang="en-US" altLang="en-US" sz="2800" b="1" dirty="0">
                <a:solidFill>
                  <a:schemeClr val="tx1"/>
                </a:solidFill>
              </a:rPr>
              <a:t/>
            </a:r>
            <a:br>
              <a:rPr lang="en-US" altLang="en-US" sz="2800" b="1" dirty="0">
                <a:solidFill>
                  <a:schemeClr val="tx1"/>
                </a:solidFill>
              </a:rPr>
            </a:br>
            <a:endParaRPr lang="en-US" altLang="en-US" sz="1400" dirty="0">
              <a:solidFill>
                <a:schemeClr val="tx1"/>
              </a:solidFill>
            </a:endParaRPr>
          </a:p>
        </p:txBody>
      </p:sp>
      <p:sp>
        <p:nvSpPr>
          <p:cNvPr id="15363" name="Content Placeholder 4"/>
          <p:cNvSpPr>
            <a:spLocks noGrp="1"/>
          </p:cNvSpPr>
          <p:nvPr>
            <p:ph idx="1"/>
          </p:nvPr>
        </p:nvSpPr>
        <p:spPr>
          <a:xfrm>
            <a:off x="755576" y="2492895"/>
            <a:ext cx="7543800" cy="3773115"/>
          </a:xfrm>
        </p:spPr>
        <p:txBody>
          <a:bodyPr>
            <a:normAutofit fontScale="85000" lnSpcReduction="20000"/>
          </a:bodyPr>
          <a:lstStyle/>
          <a:p>
            <a:pPr marL="400050" indent="-342900">
              <a:defRPr/>
            </a:pPr>
            <a:r>
              <a:rPr lang="en-US" sz="2000" dirty="0" smtClean="0"/>
              <a:t>Use the </a:t>
            </a:r>
            <a:r>
              <a:rPr lang="en-US" sz="2000" b="1" i="1" dirty="0" smtClean="0">
                <a:solidFill>
                  <a:schemeClr val="tx2">
                    <a:lumMod val="50000"/>
                    <a:lumOff val="50000"/>
                  </a:schemeClr>
                </a:solidFill>
              </a:rPr>
              <a:t>PIPOH instrument </a:t>
            </a:r>
            <a:r>
              <a:rPr lang="en-US" sz="2000" dirty="0" smtClean="0"/>
              <a:t>to develop health questions</a:t>
            </a:r>
          </a:p>
          <a:p>
            <a:pPr marL="400050" indent="-342900">
              <a:defRPr/>
            </a:pPr>
            <a:r>
              <a:rPr lang="en-US" sz="2000" dirty="0" smtClean="0"/>
              <a:t>Determine required expertise and resources; (using the </a:t>
            </a:r>
            <a:r>
              <a:rPr lang="en-US" sz="2000" b="1" i="1" dirty="0" smtClean="0">
                <a:solidFill>
                  <a:schemeClr val="tx2">
                    <a:lumMod val="50000"/>
                    <a:lumOff val="50000"/>
                  </a:schemeClr>
                </a:solidFill>
              </a:rPr>
              <a:t>Skills Assessment Checklist</a:t>
            </a:r>
            <a:r>
              <a:rPr lang="en-US" sz="2000" i="1" dirty="0" smtClean="0">
                <a:solidFill>
                  <a:schemeClr val="tx2">
                    <a:lumMod val="50000"/>
                    <a:lumOff val="50000"/>
                  </a:schemeClr>
                </a:solidFill>
              </a:rPr>
              <a:t>)</a:t>
            </a:r>
          </a:p>
          <a:p>
            <a:pPr marL="400050" indent="-342900">
              <a:defRPr/>
            </a:pPr>
            <a:r>
              <a:rPr lang="en-US" sz="2000" dirty="0" smtClean="0"/>
              <a:t>Understand Facilitation and the role of the Coordinator</a:t>
            </a:r>
          </a:p>
          <a:p>
            <a:pPr marL="400050" indent="-342900">
              <a:defRPr/>
            </a:pPr>
            <a:r>
              <a:rPr lang="en-US" sz="2000" dirty="0" smtClean="0"/>
              <a:t>Draft Work Pan – an essential document outlining:</a:t>
            </a:r>
          </a:p>
          <a:p>
            <a:pPr lvl="1">
              <a:defRPr/>
            </a:pPr>
            <a:r>
              <a:rPr lang="en-US" sz="1800" dirty="0" smtClean="0"/>
              <a:t>Scope of topic and health questions</a:t>
            </a:r>
          </a:p>
          <a:p>
            <a:pPr lvl="1">
              <a:defRPr/>
            </a:pPr>
            <a:r>
              <a:rPr lang="en-US" sz="1800" dirty="0" smtClean="0"/>
              <a:t>Terms of reference (steering committee and working panel(s)</a:t>
            </a:r>
          </a:p>
          <a:p>
            <a:pPr lvl="1">
              <a:defRPr/>
            </a:pPr>
            <a:r>
              <a:rPr lang="en-US" sz="1800" dirty="0" smtClean="0"/>
              <a:t>Funding and resource commitments</a:t>
            </a:r>
          </a:p>
          <a:p>
            <a:pPr lvl="1">
              <a:defRPr/>
            </a:pPr>
            <a:r>
              <a:rPr lang="en-US" sz="1800" dirty="0" smtClean="0"/>
              <a:t>Consensus process</a:t>
            </a:r>
          </a:p>
          <a:p>
            <a:pPr lvl="1">
              <a:defRPr/>
            </a:pPr>
            <a:r>
              <a:rPr lang="en-US" sz="1800" dirty="0" smtClean="0"/>
              <a:t>Conflicts of interest</a:t>
            </a:r>
          </a:p>
          <a:p>
            <a:pPr lvl="1">
              <a:defRPr/>
            </a:pPr>
            <a:r>
              <a:rPr lang="en-US" sz="1800" dirty="0" smtClean="0"/>
              <a:t>Projected timeline </a:t>
            </a:r>
          </a:p>
          <a:p>
            <a:pPr lvl="1">
              <a:defRPr/>
            </a:pPr>
            <a:r>
              <a:rPr lang="en-US" sz="1800" dirty="0" smtClean="0"/>
              <a:t>Meeting arrangements</a:t>
            </a:r>
          </a:p>
          <a:p>
            <a:pPr marL="571500" indent="-514350" eaLnBrk="1" hangingPunct="1">
              <a:buFont typeface="Wingdings" pitchFamily="2" charset="2"/>
              <a:buNone/>
              <a:defRPr/>
            </a:pPr>
            <a:endParaRPr lang="en-US" sz="2000" dirty="0" smtClean="0"/>
          </a:p>
        </p:txBody>
      </p:sp>
      <p:sp>
        <p:nvSpPr>
          <p:cNvPr id="2" name="Date Placeholder 1"/>
          <p:cNvSpPr>
            <a:spLocks noGrp="1"/>
          </p:cNvSpPr>
          <p:nvPr>
            <p:ph type="dt" sz="half" idx="10"/>
          </p:nvPr>
        </p:nvSpPr>
        <p:spPr/>
        <p:txBody>
          <a:bodyPr/>
          <a:lstStyle/>
          <a:p>
            <a:pPr>
              <a:defRPr/>
            </a:pPr>
            <a:fld id="{5A094507-E36E-5E4E-B644-40F985714087}" type="datetime1">
              <a:rPr lang="sk-SK" smtClean="0"/>
              <a:t>29.02.16</a:t>
            </a:fld>
            <a:endParaRPr lang="en-GB"/>
          </a:p>
        </p:txBody>
      </p:sp>
      <p:sp>
        <p:nvSpPr>
          <p:cNvPr id="3" name="Slide Number Placeholder 2"/>
          <p:cNvSpPr>
            <a:spLocks noGrp="1"/>
          </p:cNvSpPr>
          <p:nvPr>
            <p:ph type="sldNum" sz="quarter" idx="12"/>
          </p:nvPr>
        </p:nvSpPr>
        <p:spPr/>
        <p:txBody>
          <a:bodyPr/>
          <a:lstStyle/>
          <a:p>
            <a:fld id="{A4FFEA97-987A-3C43-B644-DB86EEE89301}" type="slidenum">
              <a:rPr lang="en-GB" altLang="en-US" smtClean="0"/>
              <a:pPr/>
              <a:t>9</a:t>
            </a:fld>
            <a:endParaRPr lang="en-GB" altLang="en-US"/>
          </a:p>
        </p:txBody>
      </p:sp>
      <p:sp>
        <p:nvSpPr>
          <p:cNvPr id="4" name="Footer Placeholder 3"/>
          <p:cNvSpPr>
            <a:spLocks noGrp="1"/>
          </p:cNvSpPr>
          <p:nvPr>
            <p:ph type="ftr" sz="quarter" idx="11"/>
          </p:nvPr>
        </p:nvSpPr>
        <p:spPr/>
        <p:txBody>
          <a:bodyPr/>
          <a:lstStyle/>
          <a:p>
            <a:r>
              <a:rPr lang="en-GB" smtClean="0"/>
              <a:t>ADAPTING Clinical Guidelines for St Lucia</a:t>
            </a:r>
            <a:endParaRPr lang="en-GB"/>
          </a:p>
        </p:txBody>
      </p:sp>
    </p:spTree>
    <p:extLst>
      <p:ext uri="{BB962C8B-B14F-4D97-AF65-F5344CB8AC3E}">
        <p14:creationId xmlns:p14="http://schemas.microsoft.com/office/powerpoint/2010/main" val="1325269238"/>
      </p:ext>
    </p:extLst>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4463</TotalTime>
  <Words>2467</Words>
  <Application>Microsoft Macintosh PowerPoint</Application>
  <PresentationFormat>On-screen Show (4:3)</PresentationFormat>
  <Paragraphs>407</Paragraphs>
  <Slides>39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 Narrow</vt:lpstr>
      <vt:lpstr>Calibri</vt:lpstr>
      <vt:lpstr>Courier New</vt:lpstr>
      <vt:lpstr>Garamond</vt:lpstr>
      <vt:lpstr>Times New Roman</vt:lpstr>
      <vt:lpstr>Wingdings</vt:lpstr>
      <vt:lpstr>Arial</vt:lpstr>
      <vt:lpstr>Organic</vt:lpstr>
      <vt:lpstr>PowerPoint Presentation</vt:lpstr>
      <vt:lpstr>Why ADAPTing and not Developing Guidelines?</vt:lpstr>
      <vt:lpstr>ADAPTE</vt:lpstr>
      <vt:lpstr>Guideline ADAPTATION</vt:lpstr>
      <vt:lpstr>Guideline ADAPTATION</vt:lpstr>
      <vt:lpstr>STEP 1: Call-to-Action Guide pp. 20-23</vt:lpstr>
      <vt:lpstr>STEP 1: Call-to-Action Guide pp. 20-23</vt:lpstr>
      <vt:lpstr>STEP 2: Plan Guide pp. 24-36</vt:lpstr>
      <vt:lpstr>STEP 2: Plan </vt:lpstr>
      <vt:lpstr>Tool  2.1a PIPOH Checklist</vt:lpstr>
      <vt:lpstr>PowerPoint Presentation</vt:lpstr>
      <vt:lpstr>PowerPoint Presentation</vt:lpstr>
      <vt:lpstr>STEP 3: Search and Screen Guide pp. 37-41</vt:lpstr>
      <vt:lpstr>STEP 3: Search and Screen</vt:lpstr>
      <vt:lpstr>Designing the search: Choosing inclusion/exclusion criteria</vt:lpstr>
      <vt:lpstr>STEP 4: Assess and Select Guide pp. 42-54</vt:lpstr>
      <vt:lpstr>STEP 4: Assess and Select</vt:lpstr>
      <vt:lpstr>PowerPoint Presentation</vt:lpstr>
      <vt:lpstr>AGREE SIX Domains</vt:lpstr>
      <vt:lpstr>AGREE Tools</vt:lpstr>
      <vt:lpstr>PowerPoint Presentation</vt:lpstr>
      <vt:lpstr>PowerPoint Presentation</vt:lpstr>
      <vt:lpstr>PowerPoint Presentation</vt:lpstr>
      <vt:lpstr>PowerPoint Presentation</vt:lpstr>
      <vt:lpstr>PowerPoint Presentation</vt:lpstr>
      <vt:lpstr>PowerPoint Presentation</vt:lpstr>
      <vt:lpstr>CURRENCY Assessment</vt:lpstr>
      <vt:lpstr>CONSISTENCY Assessment</vt:lpstr>
      <vt:lpstr> APPLICABILITY Assessment</vt:lpstr>
      <vt:lpstr>PowerPoint Presentation</vt:lpstr>
      <vt:lpstr>Task 4.2 Decision and Selection Options</vt:lpstr>
      <vt:lpstr>STEP 5: Draft, Revise, and Endorse Recommendations  Guide pp. 55-61</vt:lpstr>
      <vt:lpstr>STEP 5: Draft, Revise, and Endorse Recommendations  Guide pp. 55-61</vt:lpstr>
      <vt:lpstr>External Review</vt:lpstr>
      <vt:lpstr>Sustainability/Planning for renewal</vt:lpstr>
      <vt:lpstr>STEP 6: Plan Implementation Guide pp. 62-64</vt:lpstr>
      <vt:lpstr>Using the CAN-IMPLEMENT© Resource Features/Navigation</vt:lpstr>
      <vt:lpstr>References</vt:lpstr>
      <vt:lpstr>References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Rusnak</dc:creator>
  <cp:lastModifiedBy>Martin Rusnak</cp:lastModifiedBy>
  <cp:revision>71</cp:revision>
  <cp:lastPrinted>2016-02-13T15:46:43Z</cp:lastPrinted>
  <dcterms:created xsi:type="dcterms:W3CDTF">2015-10-10T15:57:12Z</dcterms:created>
  <dcterms:modified xsi:type="dcterms:W3CDTF">2016-02-29T17:04:03Z</dcterms:modified>
</cp:coreProperties>
</file>