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61"/>
  </p:notesMasterIdLst>
  <p:handoutMasterIdLst>
    <p:handoutMasterId r:id="rId62"/>
  </p:handoutMasterIdLst>
  <p:sldIdLst>
    <p:sldId id="256" r:id="rId2"/>
    <p:sldId id="260" r:id="rId3"/>
    <p:sldId id="266" r:id="rId4"/>
    <p:sldId id="267" r:id="rId5"/>
    <p:sldId id="268" r:id="rId6"/>
    <p:sldId id="269" r:id="rId7"/>
    <p:sldId id="270" r:id="rId8"/>
    <p:sldId id="271" r:id="rId9"/>
    <p:sldId id="272" r:id="rId10"/>
    <p:sldId id="273" r:id="rId11"/>
    <p:sldId id="274" r:id="rId12"/>
    <p:sldId id="275" r:id="rId13"/>
    <p:sldId id="316" r:id="rId14"/>
    <p:sldId id="317" r:id="rId15"/>
    <p:sldId id="277" r:id="rId16"/>
    <p:sldId id="278" r:id="rId17"/>
    <p:sldId id="276" r:id="rId18"/>
    <p:sldId id="318" r:id="rId19"/>
    <p:sldId id="279" r:id="rId20"/>
    <p:sldId id="281" r:id="rId21"/>
    <p:sldId id="282" r:id="rId22"/>
    <p:sldId id="283" r:id="rId23"/>
    <p:sldId id="284" r:id="rId24"/>
    <p:sldId id="319" r:id="rId25"/>
    <p:sldId id="285" r:id="rId26"/>
    <p:sldId id="286" r:id="rId27"/>
    <p:sldId id="287" r:id="rId28"/>
    <p:sldId id="288" r:id="rId29"/>
    <p:sldId id="296" r:id="rId30"/>
    <p:sldId id="297" r:id="rId31"/>
    <p:sldId id="298" r:id="rId32"/>
    <p:sldId id="299" r:id="rId33"/>
    <p:sldId id="314" r:id="rId34"/>
    <p:sldId id="315" r:id="rId35"/>
    <p:sldId id="289" r:id="rId36"/>
    <p:sldId id="300" r:id="rId37"/>
    <p:sldId id="302" r:id="rId38"/>
    <p:sldId id="303" r:id="rId39"/>
    <p:sldId id="304" r:id="rId40"/>
    <p:sldId id="290" r:id="rId41"/>
    <p:sldId id="305" r:id="rId42"/>
    <p:sldId id="306" r:id="rId43"/>
    <p:sldId id="291" r:id="rId44"/>
    <p:sldId id="292" r:id="rId45"/>
    <p:sldId id="293" r:id="rId46"/>
    <p:sldId id="294" r:id="rId47"/>
    <p:sldId id="295" r:id="rId48"/>
    <p:sldId id="307" r:id="rId49"/>
    <p:sldId id="308" r:id="rId50"/>
    <p:sldId id="309" r:id="rId51"/>
    <p:sldId id="310" r:id="rId52"/>
    <p:sldId id="311" r:id="rId53"/>
    <p:sldId id="312" r:id="rId54"/>
    <p:sldId id="320" r:id="rId55"/>
    <p:sldId id="262" r:id="rId56"/>
    <p:sldId id="263" r:id="rId57"/>
    <p:sldId id="264" r:id="rId58"/>
    <p:sldId id="265" r:id="rId59"/>
    <p:sldId id="313" r:id="rId60"/>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p:restoredTop sz="94783"/>
  </p:normalViewPr>
  <p:slideViewPr>
    <p:cSldViewPr snapToGrid="0" snapToObjects="1">
      <p:cViewPr varScale="1">
        <p:scale>
          <a:sx n="121" d="100"/>
          <a:sy n="121" d="100"/>
        </p:scale>
        <p:origin x="1360" y="120"/>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9/20/21</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9/20/21</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6" Type="http://schemas.openxmlformats.org/officeDocument/2006/relationships/hyperlink" Target="https://sk.wikipedia.org/wiki/Lek%C3%A1rsky_predpis" TargetMode="External"/><Relationship Id="rId21" Type="http://schemas.openxmlformats.org/officeDocument/2006/relationships/hyperlink" Target="https://sk.wikipedia.org/wiki/Conterganova_af%C3%A9ra#Literat%C3%BAra" TargetMode="External"/><Relationship Id="rId42" Type="http://schemas.openxmlformats.org/officeDocument/2006/relationships/hyperlink" Target="https://sk.wikipedia.org/w/index.php?title=Thomas_Quasthoff&amp;action=edit&amp;redlink=1" TargetMode="External"/><Relationship Id="rId47" Type="http://schemas.openxmlformats.org/officeDocument/2006/relationships/hyperlink" Target="https://sk.wikipedia.org/w/index.php?title=Frances_Oldham_Kelsey&amp;action=edit&amp;redlink=1" TargetMode="External"/><Relationship Id="rId63" Type="http://schemas.openxmlformats.org/officeDocument/2006/relationships/hyperlink" Target="https://sk.wikipedia.org/wiki/Conterganova_af%C3%A9ra#cite_note-15" TargetMode="External"/><Relationship Id="rId68" Type="http://schemas.openxmlformats.org/officeDocument/2006/relationships/hyperlink" Target="https://sk.wikipedia.org/wiki/Conterganova_af%C3%A9ra#cite_note-17" TargetMode="External"/><Relationship Id="rId84" Type="http://schemas.openxmlformats.org/officeDocument/2006/relationships/hyperlink" Target="https://sk.wikipedia.org/wiki/2008" TargetMode="External"/><Relationship Id="rId89" Type="http://schemas.openxmlformats.org/officeDocument/2006/relationships/hyperlink" Target="https://sk.wikipedia.org/wiki/%C5%A0peci%C3%A1lne:Kni%C5%BEn%C3%A9Zdroje/9783837612295" TargetMode="External"/><Relationship Id="rId16" Type="http://schemas.openxmlformats.org/officeDocument/2006/relationships/hyperlink" Target="https://sk.wikipedia.org/wiki/Conterganova_af%C3%A9ra#cite_note-2" TargetMode="External"/><Relationship Id="rId107" Type="http://schemas.openxmlformats.org/officeDocument/2006/relationships/hyperlink" Target="http://zpravy.idnes.cz/lek-thalidomid-a-contregan-dco-/zahranicni.aspx?c=A110127_130119_zahranicni_aha" TargetMode="External"/><Relationship Id="rId11" Type="http://schemas.openxmlformats.org/officeDocument/2006/relationships/hyperlink" Target="https://sk.wikipedia.org/wiki/Svetov%C3%A1_zdravotn%C3%ADcka_organiz%C3%A1cia" TargetMode="External"/><Relationship Id="rId32" Type="http://schemas.openxmlformats.org/officeDocument/2006/relationships/hyperlink" Target="https://sk.wikipedia.org/wiki/U%C5%A1nica" TargetMode="External"/><Relationship Id="rId37" Type="http://schemas.openxmlformats.org/officeDocument/2006/relationships/hyperlink" Target="https://sk.wikipedia.org/wiki/Conterganova_af%C3%A9ra#cite_note-5" TargetMode="External"/><Relationship Id="rId53" Type="http://schemas.openxmlformats.org/officeDocument/2006/relationships/hyperlink" Target="https://sk.wikipedia.org/wiki/Spojen%C3%A9_kr%C3%A1%C4%BEovstvo" TargetMode="External"/><Relationship Id="rId58" Type="http://schemas.openxmlformats.org/officeDocument/2006/relationships/hyperlink" Target="https://sk.wikipedia.org/wiki/Taliansko" TargetMode="External"/><Relationship Id="rId74" Type="http://schemas.openxmlformats.org/officeDocument/2006/relationships/hyperlink" Target="https://sk.wikipedia.org/wiki/1975" TargetMode="External"/><Relationship Id="rId79" Type="http://schemas.openxmlformats.org/officeDocument/2006/relationships/hyperlink" Target="https://sk.wikipedia.org/wiki/1999" TargetMode="External"/><Relationship Id="rId102" Type="http://schemas.openxmlformats.org/officeDocument/2006/relationships/hyperlink" Target="http://www.apotheka.sk/article/285/50-vyrocie-conterganovej-afery" TargetMode="External"/><Relationship Id="rId5" Type="http://schemas.openxmlformats.org/officeDocument/2006/relationships/hyperlink" Target="https://sk.wikipedia.org/wiki/Hypnotikum" TargetMode="External"/><Relationship Id="rId90" Type="http://schemas.openxmlformats.org/officeDocument/2006/relationships/hyperlink" Target="https://sk.wikipedia.org/wiki/2016" TargetMode="External"/><Relationship Id="rId95" Type="http://schemas.openxmlformats.org/officeDocument/2006/relationships/hyperlink" Target="http://www.bbc.com/news/av/health-27420736/effects-of-thalidomide-were-horrific" TargetMode="External"/><Relationship Id="rId22" Type="http://schemas.openxmlformats.org/officeDocument/2006/relationships/hyperlink" Target="https://sk.wikipedia.org/wiki/Conterganova_af%C3%A9ra#Referencie" TargetMode="External"/><Relationship Id="rId27" Type="http://schemas.openxmlformats.org/officeDocument/2006/relationships/hyperlink" Target="https://sk.wikipedia.org/wiki/18._novembra" TargetMode="External"/><Relationship Id="rId43" Type="http://schemas.openxmlformats.org/officeDocument/2006/relationships/hyperlink" Target="https://sk.wikipedia.org/wiki/Conterganova_af%C3%A9ra#cite_note-8" TargetMode="External"/><Relationship Id="rId48" Type="http://schemas.openxmlformats.org/officeDocument/2006/relationships/hyperlink" Target="https://sk.wikipedia.org/wiki/Conterganova_af%C3%A9ra#cite_note-10" TargetMode="External"/><Relationship Id="rId64" Type="http://schemas.openxmlformats.org/officeDocument/2006/relationships/hyperlink" Target="https://sk.wikipedia.org/wiki/2004" TargetMode="External"/><Relationship Id="rId69" Type="http://schemas.openxmlformats.org/officeDocument/2006/relationships/hyperlink" Target="https://sk.wikipedia.org/wiki/Conterganova_af%C3%A9ra#cite_note-18" TargetMode="External"/><Relationship Id="rId80" Type="http://schemas.openxmlformats.org/officeDocument/2006/relationships/hyperlink" Target="https://sk.wikipedia.org/wiki/%C5%A0peci%C3%A1lne:Kni%C5%BEn%C3%A9Zdroje/3804716814" TargetMode="External"/><Relationship Id="rId85" Type="http://schemas.openxmlformats.org/officeDocument/2006/relationships/hyperlink" Target="https://sk.wikipedia.org/wiki/%C5%A0peci%C3%A1lne:Kni%C5%BEn%C3%A9Zdroje/9783938045107" TargetMode="External"/><Relationship Id="rId12" Type="http://schemas.openxmlformats.org/officeDocument/2006/relationships/hyperlink" Target="https://sk.wikipedia.org/wiki/1953" TargetMode="External"/><Relationship Id="rId17" Type="http://schemas.openxmlformats.org/officeDocument/2006/relationships/hyperlink" Target="https://sk.wikipedia.org/wiki/Conterganova_af%C3%A9ra#D%C3%B4sledky_a_obete" TargetMode="External"/><Relationship Id="rId33" Type="http://schemas.openxmlformats.org/officeDocument/2006/relationships/hyperlink" Target="https://sk.wikipedia.org/wiki/Hluchota" TargetMode="External"/><Relationship Id="rId38" Type="http://schemas.openxmlformats.org/officeDocument/2006/relationships/hyperlink" Target="https://sk.wikipedia.org/wiki/Conterganova_af%C3%A9ra#cite_note-6" TargetMode="External"/><Relationship Id="rId59" Type="http://schemas.openxmlformats.org/officeDocument/2006/relationships/hyperlink" Target="https://sk.wikipedia.org/wiki/Japonsko" TargetMode="External"/><Relationship Id="rId103" Type="http://schemas.openxmlformats.org/officeDocument/2006/relationships/hyperlink" Target="http://www.thalidomide.ca/history-of-thalidomide/" TargetMode="External"/><Relationship Id="rId108" Type="http://schemas.openxmlformats.org/officeDocument/2006/relationships/hyperlink" Target="https://www.csfd.cz/film/265459-contergan/prehled/" TargetMode="External"/><Relationship Id="rId54" Type="http://schemas.openxmlformats.org/officeDocument/2006/relationships/hyperlink" Target="https://sk.wikipedia.org/wiki/Austr%C3%A1lia_(%C5%A1t%C3%A1t)" TargetMode="External"/><Relationship Id="rId70" Type="http://schemas.openxmlformats.org/officeDocument/2006/relationships/hyperlink" Target="https://sk.wikipedia.org/wiki/2007" TargetMode="External"/><Relationship Id="rId75" Type="http://schemas.openxmlformats.org/officeDocument/2006/relationships/hyperlink" Target="https://sk.wikipedia.org/wiki/1993" TargetMode="External"/><Relationship Id="rId91" Type="http://schemas.openxmlformats.org/officeDocument/2006/relationships/hyperlink" Target="https://sk.wikipedia.org/wiki/%C5%A0peci%C3%A1lne:Kni%C5%BEn%C3%A9Zdroje/9783525301784" TargetMode="External"/><Relationship Id="rId96" Type="http://schemas.openxmlformats.org/officeDocument/2006/relationships/hyperlink" Target="https://zpravy.aktualne.cz/vedci-nahledli-do-desiveho-leku-zmrzacil-tisice-deti/r~i:article:663053/?redirected=1499216860" TargetMode="External"/><Relationship Id="rId1" Type="http://schemas.openxmlformats.org/officeDocument/2006/relationships/notesMaster" Target="../notesMasters/notesMaster1.xml"/><Relationship Id="rId6" Type="http://schemas.openxmlformats.org/officeDocument/2006/relationships/hyperlink" Target="https://sk.wikipedia.org/wiki/Contergan" TargetMode="External"/><Relationship Id="rId15" Type="http://schemas.openxmlformats.org/officeDocument/2006/relationships/hyperlink" Target="https://sk.wikipedia.org/wiki/Teratog%C3%A9n" TargetMode="External"/><Relationship Id="rId23" Type="http://schemas.openxmlformats.org/officeDocument/2006/relationships/hyperlink" Target="https://sk.wikipedia.org/wiki/Conterganova_af%C3%A9ra#Extern%C3%A9_odkazy" TargetMode="External"/><Relationship Id="rId28" Type="http://schemas.openxmlformats.org/officeDocument/2006/relationships/hyperlink" Target="https://sk.wikipedia.org/w/index.php?title=Widukind_Lenz&amp;action=edit&amp;redlink=1" TargetMode="External"/><Relationship Id="rId36" Type="http://schemas.openxmlformats.org/officeDocument/2006/relationships/hyperlink" Target="https://sk.wikipedia.org/w/index.php?title=Malform%C3%A1cia&amp;action=edit&amp;redlink=1" TargetMode="External"/><Relationship Id="rId49" Type="http://schemas.openxmlformats.org/officeDocument/2006/relationships/hyperlink" Target="https://sk.wikipedia.org/wiki/Conterganova_af%C3%A9ra#cite_note-11" TargetMode="External"/><Relationship Id="rId57" Type="http://schemas.openxmlformats.org/officeDocument/2006/relationships/hyperlink" Target="https://sk.wikipedia.org/wiki/Kanada" TargetMode="External"/><Relationship Id="rId106" Type="http://schemas.openxmlformats.org/officeDocument/2006/relationships/hyperlink" Target="http://www.lidovky.cz/nemecky-vyrobce-leku-jenz-zpusobil-deformace-pazi-se-omluvil-pt6-/zpravy-svet.aspx?c=A120901_125957_ln_veda_Pta" TargetMode="External"/><Relationship Id="rId10" Type="http://schemas.openxmlformats.org/officeDocument/2006/relationships/hyperlink" Target="https://sk.wikipedia.org/wiki/Conterganova_af%C3%A9ra#cite_note-1" TargetMode="External"/><Relationship Id="rId31" Type="http://schemas.openxmlformats.org/officeDocument/2006/relationships/hyperlink" Target="https://sk.wikipedia.org/wiki/Conterganova_af%C3%A9ra#cite_note-4" TargetMode="External"/><Relationship Id="rId44" Type="http://schemas.openxmlformats.org/officeDocument/2006/relationships/hyperlink" Target="https://sk.wikipedia.org/wiki/Conterganova_af%C3%A9ra#cite_note-9" TargetMode="External"/><Relationship Id="rId52" Type="http://schemas.openxmlformats.org/officeDocument/2006/relationships/hyperlink" Target="https://sk.wikipedia.org/wiki/Conterganova_af%C3%A9ra#cite_note-13" TargetMode="External"/><Relationship Id="rId60" Type="http://schemas.openxmlformats.org/officeDocument/2006/relationships/hyperlink" Target="https://sk.wikipedia.org/wiki/Conterganova_af%C3%A9ra#cite_note-14" TargetMode="External"/><Relationship Id="rId65" Type="http://schemas.openxmlformats.org/officeDocument/2006/relationships/hyperlink" Target="https://sk.wikipedia.org/wiki/1._septembra" TargetMode="External"/><Relationship Id="rId73" Type="http://schemas.openxmlformats.org/officeDocument/2006/relationships/hyperlink" Target="https://sk.wikipedia.org/wiki/1972" TargetMode="External"/><Relationship Id="rId78" Type="http://schemas.openxmlformats.org/officeDocument/2006/relationships/hyperlink" Target="https://sk.wikipedia.org/wiki/%C5%A0peci%C3%A1lne:Kni%C5%BEn%C3%A9Zdroje/3432257813" TargetMode="External"/><Relationship Id="rId81" Type="http://schemas.openxmlformats.org/officeDocument/2006/relationships/hyperlink" Target="https://sk.wikipedia.org/wiki/2005" TargetMode="External"/><Relationship Id="rId86" Type="http://schemas.openxmlformats.org/officeDocument/2006/relationships/hyperlink" Target="https://sk.wikipedia.org/wiki/2009" TargetMode="External"/><Relationship Id="rId94" Type="http://schemas.openxmlformats.org/officeDocument/2006/relationships/hyperlink" Target="http://www.thalidomidesociety.org/what-is-thalidomide/" TargetMode="External"/><Relationship Id="rId99" Type="http://schemas.openxmlformats.org/officeDocument/2006/relationships/hyperlink" Target="http://www.independent.co.uk/news/obituaries/frances-oldham-kelsey-scientist-who-blocked-the-sale-of-thalidomide-in-the-us-saving-countless-10457720.html" TargetMode="External"/><Relationship Id="rId101" Type="http://schemas.openxmlformats.org/officeDocument/2006/relationships/hyperlink" Target="http://discovermagazine.com/2017/march/the-heroine-of-the-fda" TargetMode="External"/><Relationship Id="rId4" Type="http://schemas.openxmlformats.org/officeDocument/2006/relationships/hyperlink" Target="https://sk.wikipedia.org/wiki/Sedat%C3%ADvum" TargetMode="External"/><Relationship Id="rId9" Type="http://schemas.openxmlformats.org/officeDocument/2006/relationships/hyperlink" Target="https://sk.wikipedia.org/wiki/1956" TargetMode="External"/><Relationship Id="rId13" Type="http://schemas.openxmlformats.org/officeDocument/2006/relationships/hyperlink" Target="https://sk.wikipedia.org/wiki/1957" TargetMode="External"/><Relationship Id="rId18" Type="http://schemas.openxmlformats.org/officeDocument/2006/relationships/hyperlink" Target="https://sk.wikipedia.org/wiki/Conterganova_af%C3%A9ra#Schva%C4%BEovac%C3%AD_proces_v_USA" TargetMode="External"/><Relationship Id="rId39" Type="http://schemas.openxmlformats.org/officeDocument/2006/relationships/hyperlink" Target="https://sk.wikipedia.org/wiki/%C4%8Cesko-Slovensko" TargetMode="External"/><Relationship Id="rId109" Type="http://schemas.openxmlformats.org/officeDocument/2006/relationships/hyperlink" Target="https://korzar.sme.sk/c/6037558/tisice-zmrzacenych-deti-boli-obetami-otrasnej-afery-contergan.html" TargetMode="External"/><Relationship Id="rId34" Type="http://schemas.openxmlformats.org/officeDocument/2006/relationships/hyperlink" Target="https://sk.wikipedia.org/wiki/Sval" TargetMode="External"/><Relationship Id="rId50" Type="http://schemas.openxmlformats.org/officeDocument/2006/relationships/hyperlink" Target="https://sk.wikipedia.org/wiki/Conterganova_af%C3%A9ra#cite_note-12" TargetMode="External"/><Relationship Id="rId55" Type="http://schemas.openxmlformats.org/officeDocument/2006/relationships/hyperlink" Target="https://sk.wikipedia.org/wiki/Belgicko" TargetMode="External"/><Relationship Id="rId76" Type="http://schemas.openxmlformats.org/officeDocument/2006/relationships/hyperlink" Target="https://sk.wikipedia.org/wiki/%C5%A0peci%C3%A1lne:Kni%C5%BEn%C3%A9Zdroje/3930004003" TargetMode="External"/><Relationship Id="rId97" Type="http://schemas.openxmlformats.org/officeDocument/2006/relationships/hyperlink" Target="http://technet.idnes.cz/contergan-chemie-grunenthal-merrell-kevadon-frances-kelseyova-kelsey-1em-/vojenstvi.aspx?c=A170220_161713_vojenstvi_kuz" TargetMode="External"/><Relationship Id="rId104" Type="http://schemas.openxmlformats.org/officeDocument/2006/relationships/hyperlink" Target="http://www.magistra-historia.sk/conterganova-afera/" TargetMode="External"/><Relationship Id="rId7" Type="http://schemas.openxmlformats.org/officeDocument/2006/relationships/hyperlink" Target="https://sk.wikipedia.org/wiki/Talidomid" TargetMode="External"/><Relationship Id="rId71" Type="http://schemas.openxmlformats.org/officeDocument/2006/relationships/hyperlink" Target="https://sk.wikipedia.org/wiki/Conterganova_af%C3%A9ra#cite_note-19" TargetMode="External"/><Relationship Id="rId92" Type="http://schemas.openxmlformats.org/officeDocument/2006/relationships/hyperlink" Target="https://www.irozhlas.cz/zpravy-svet/takzvane-conterganove-deti-se-dockaly-omluvy-po-pul-stoleti_201209012244_mkopp" TargetMode="External"/><Relationship Id="rId2" Type="http://schemas.openxmlformats.org/officeDocument/2006/relationships/slide" Target="../slides/slide6.xml"/><Relationship Id="rId29" Type="http://schemas.openxmlformats.org/officeDocument/2006/relationships/hyperlink" Target="https://sk.wikipedia.org/w/index.php?title=William_McBride_(lek%C3%A1r)&amp;action=edit&amp;redlink=1" TargetMode="External"/><Relationship Id="rId24" Type="http://schemas.openxmlformats.org/officeDocument/2006/relationships/hyperlink" Target="https://sk.wikipedia.org/wiki/1961" TargetMode="External"/><Relationship Id="rId40" Type="http://schemas.openxmlformats.org/officeDocument/2006/relationships/hyperlink" Target="https://sk.wikipedia.org/wiki/Spojen%C3%A9_%C5%A1t%C3%A1ty_americk%C3%A9" TargetMode="External"/><Relationship Id="rId45" Type="http://schemas.openxmlformats.org/officeDocument/2006/relationships/hyperlink" Target="https://sk.wikipedia.org/wiki/Eur%C3%B3pa" TargetMode="External"/><Relationship Id="rId66" Type="http://schemas.openxmlformats.org/officeDocument/2006/relationships/hyperlink" Target="https://sk.wikipedia.org/wiki/2012" TargetMode="External"/><Relationship Id="rId87" Type="http://schemas.openxmlformats.org/officeDocument/2006/relationships/hyperlink" Target="https://sk.wikipedia.org/wiki/%C5%A0peci%C3%A1lne:Kni%C5%BEn%C3%A9Zdroje/9783837611250" TargetMode="External"/><Relationship Id="rId110" Type="http://schemas.openxmlformats.org/officeDocument/2006/relationships/hyperlink" Target="https://zdravie.pravda.sk/zdrava-dusa/clanok/13937-nahe-obete-toxickeho-lieku/" TargetMode="External"/><Relationship Id="rId61" Type="http://schemas.openxmlformats.org/officeDocument/2006/relationships/hyperlink" Target="https://sk.wikipedia.org/wiki/18._decembra" TargetMode="External"/><Relationship Id="rId82" Type="http://schemas.openxmlformats.org/officeDocument/2006/relationships/hyperlink" Target="https://sk.wikipedia.org/wiki/%C5%A0peci%C3%A1lne:Kni%C5%BEn%C3%A9Zdroje/9783798514799" TargetMode="External"/><Relationship Id="rId19" Type="http://schemas.openxmlformats.org/officeDocument/2006/relationships/hyperlink" Target="https://sk.wikipedia.org/wiki/Conterganova_af%C3%A9ra#S%C3%BAd" TargetMode="External"/><Relationship Id="rId14" Type="http://schemas.openxmlformats.org/officeDocument/2006/relationships/hyperlink" Target="https://sk.wikipedia.org/wiki/Nemecko" TargetMode="External"/><Relationship Id="rId30" Type="http://schemas.openxmlformats.org/officeDocument/2006/relationships/hyperlink" Target="https://sk.wikipedia.org/wiki/Conterganova_af%C3%A9ra#cite_note-3" TargetMode="External"/><Relationship Id="rId35" Type="http://schemas.openxmlformats.org/officeDocument/2006/relationships/hyperlink" Target="https://sk.wikipedia.org/w/index.php?title=Hypopl%C3%A1zia&amp;action=edit&amp;redlink=1" TargetMode="External"/><Relationship Id="rId56" Type="http://schemas.openxmlformats.org/officeDocument/2006/relationships/hyperlink" Target="https://sk.wikipedia.org/wiki/Braz%C3%ADlia" TargetMode="External"/><Relationship Id="rId77" Type="http://schemas.openxmlformats.org/officeDocument/2006/relationships/hyperlink" Target="https://sk.wikipedia.org/wiki/1994" TargetMode="External"/><Relationship Id="rId100" Type="http://schemas.openxmlformats.org/officeDocument/2006/relationships/hyperlink" Target="https://spravy.pravda.sk/svet/clanok/364327-tvrdohlava-farmaceutka-zachranila-deti/" TargetMode="External"/><Relationship Id="rId105" Type="http://schemas.openxmlformats.org/officeDocument/2006/relationships/hyperlink" Target="https://www.etrend.sk/ekonomika/grunenthal-sa-ospravedlnil-za-deformovane-koncatiny.html" TargetMode="External"/><Relationship Id="rId8" Type="http://schemas.openxmlformats.org/officeDocument/2006/relationships/hyperlink" Target="https://sk.wikipedia.org/wiki/1955" TargetMode="External"/><Relationship Id="rId51" Type="http://schemas.openxmlformats.org/officeDocument/2006/relationships/hyperlink" Target="https://sk.wikipedia.org/w/index.php?title=Talomid&amp;action=edit&amp;redlink=1" TargetMode="External"/><Relationship Id="rId72" Type="http://schemas.openxmlformats.org/officeDocument/2006/relationships/hyperlink" Target="http://www.spiegel.de/spiegel/print/d-32576654.html" TargetMode="External"/><Relationship Id="rId93" Type="http://schemas.openxmlformats.org/officeDocument/2006/relationships/hyperlink" Target="https://www.tga.gov.au/book/fifty-years-independent-expert-advice-prescription-medicines-02" TargetMode="External"/><Relationship Id="rId98" Type="http://schemas.openxmlformats.org/officeDocument/2006/relationships/hyperlink" Target="https://www.nytimes.com/2015/08/08/science/frances-oldham-kelsey-fda-doctor-who-exposed-danger-of-thalidomide-dies-at-101.html" TargetMode="External"/><Relationship Id="rId3" Type="http://schemas.openxmlformats.org/officeDocument/2006/relationships/hyperlink" Target="https://sk.wikipedia.org/wiki/Tehotenstvo" TargetMode="External"/><Relationship Id="rId25" Type="http://schemas.openxmlformats.org/officeDocument/2006/relationships/hyperlink" Target="https://sk.wikipedia.org/wiki/Spolkov%C3%A1_republika_Nemecko" TargetMode="External"/><Relationship Id="rId46" Type="http://schemas.openxmlformats.org/officeDocument/2006/relationships/hyperlink" Target="https://sk.wikipedia.org/wiki/1960" TargetMode="External"/><Relationship Id="rId67" Type="http://schemas.openxmlformats.org/officeDocument/2006/relationships/hyperlink" Target="https://sk.wikipedia.org/wiki/Conterganova_af%C3%A9ra#cite_note-16" TargetMode="External"/><Relationship Id="rId20" Type="http://schemas.openxmlformats.org/officeDocument/2006/relationships/hyperlink" Target="https://sk.wikipedia.org/wiki/Conterganova_af%C3%A9ra#Dokumenty" TargetMode="External"/><Relationship Id="rId41" Type="http://schemas.openxmlformats.org/officeDocument/2006/relationships/hyperlink" Target="https://sk.wikipedia.org/wiki/Conterganova_af%C3%A9ra#cite_note-7" TargetMode="External"/><Relationship Id="rId62" Type="http://schemas.openxmlformats.org/officeDocument/2006/relationships/hyperlink" Target="https://sk.wikipedia.org/wiki/1970" TargetMode="External"/><Relationship Id="rId83" Type="http://schemas.openxmlformats.org/officeDocument/2006/relationships/hyperlink" Target="https://sk.wikipedia.org/wiki/%C5%A0peci%C3%A1lne:Kni%C5%BEn%C3%A9Zdroje/9783939540007" TargetMode="External"/><Relationship Id="rId88" Type="http://schemas.openxmlformats.org/officeDocument/2006/relationships/hyperlink" Target="https://sk.wikipedia.org/wiki/2010" TargetMode="External"/><Relationship Id="rId111" Type="http://schemas.openxmlformats.org/officeDocument/2006/relationships/hyperlink" Target="http://www.zdravotnickydenik.cz/2015/08/ve-101-letech-zemrela-palicata-byrokratka-ktera-zachranila-americke-deti-pred-thalidomide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LOCHER, W. G. 2007. Max von </a:t>
            </a:r>
            <a:r>
              <a:rPr lang="sk-SK" sz="1200" kern="1200" dirty="0" err="1">
                <a:solidFill>
                  <a:schemeClr val="tx1"/>
                </a:solidFill>
                <a:effectLst/>
                <a:latin typeface="+mn-lt"/>
                <a:ea typeface="+mn-ea"/>
                <a:cs typeface="+mn-cs"/>
              </a:rPr>
              <a:t>Pettenkofer</a:t>
            </a:r>
            <a:r>
              <a:rPr lang="sk-SK" sz="1200" kern="1200" dirty="0">
                <a:solidFill>
                  <a:schemeClr val="tx1"/>
                </a:solidFill>
                <a:effectLst/>
                <a:latin typeface="+mn-lt"/>
                <a:ea typeface="+mn-ea"/>
                <a:cs typeface="+mn-cs"/>
              </a:rPr>
              <a:t> (1818-1901) as a </a:t>
            </a:r>
            <a:r>
              <a:rPr lang="sk-SK" sz="1200" kern="1200" dirty="0" err="1">
                <a:solidFill>
                  <a:schemeClr val="tx1"/>
                </a:solidFill>
                <a:effectLst/>
                <a:latin typeface="+mn-lt"/>
                <a:ea typeface="+mn-ea"/>
                <a:cs typeface="+mn-cs"/>
              </a:rPr>
              <a:t>pioneer</a:t>
            </a:r>
            <a:r>
              <a:rPr lang="sk-SK" sz="1200" kern="1200" dirty="0">
                <a:solidFill>
                  <a:schemeClr val="tx1"/>
                </a:solidFill>
                <a:effectLst/>
                <a:latin typeface="+mn-lt"/>
                <a:ea typeface="+mn-ea"/>
                <a:cs typeface="+mn-cs"/>
              </a:rPr>
              <a:t> of </a:t>
            </a:r>
            <a:r>
              <a:rPr lang="sk-SK" sz="1200" kern="1200" dirty="0" err="1">
                <a:solidFill>
                  <a:schemeClr val="tx1"/>
                </a:solidFill>
                <a:effectLst/>
                <a:latin typeface="+mn-lt"/>
                <a:ea typeface="+mn-ea"/>
                <a:cs typeface="+mn-cs"/>
              </a:rPr>
              <a:t>modern</a:t>
            </a:r>
            <a:r>
              <a:rPr lang="sk-SK" sz="1200" kern="1200" dirty="0">
                <a:solidFill>
                  <a:schemeClr val="tx1"/>
                </a:solidFill>
                <a:effectLst/>
                <a:latin typeface="+mn-lt"/>
                <a:ea typeface="+mn-ea"/>
                <a:cs typeface="+mn-cs"/>
              </a:rPr>
              <a:t> hygiene and </a:t>
            </a:r>
            <a:r>
              <a:rPr lang="sk-SK" sz="1200" kern="1200" dirty="0" err="1">
                <a:solidFill>
                  <a:schemeClr val="tx1"/>
                </a:solidFill>
                <a:effectLst/>
                <a:latin typeface="+mn-lt"/>
                <a:ea typeface="+mn-ea"/>
                <a:cs typeface="+mn-cs"/>
              </a:rPr>
              <a:t>preventive</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medicine</a:t>
            </a:r>
            <a:r>
              <a:rPr lang="sk-SK" sz="1200" kern="1200" dirty="0">
                <a:solidFill>
                  <a:schemeClr val="tx1"/>
                </a:solidFill>
                <a:effectLst/>
                <a:latin typeface="+mn-lt"/>
                <a:ea typeface="+mn-ea"/>
                <a:cs typeface="+mn-cs"/>
              </a:rPr>
              <a:t>. </a:t>
            </a:r>
            <a:r>
              <a:rPr lang="sk-SK" sz="1200" i="1" kern="1200" dirty="0" err="1">
                <a:solidFill>
                  <a:schemeClr val="tx1"/>
                </a:solidFill>
                <a:effectLst/>
                <a:latin typeface="+mn-lt"/>
                <a:ea typeface="+mn-ea"/>
                <a:cs typeface="+mn-cs"/>
              </a:rPr>
              <a:t>Environ</a:t>
            </a:r>
            <a:r>
              <a:rPr lang="sk-SK" sz="1200" i="1" kern="1200" dirty="0">
                <a:solidFill>
                  <a:schemeClr val="tx1"/>
                </a:solidFill>
                <a:effectLst/>
                <a:latin typeface="+mn-lt"/>
                <a:ea typeface="+mn-ea"/>
                <a:cs typeface="+mn-cs"/>
              </a:rPr>
              <a:t> </a:t>
            </a:r>
            <a:r>
              <a:rPr lang="sk-SK" sz="1200" i="1" kern="1200" dirty="0" err="1">
                <a:solidFill>
                  <a:schemeClr val="tx1"/>
                </a:solidFill>
                <a:effectLst/>
                <a:latin typeface="+mn-lt"/>
                <a:ea typeface="+mn-ea"/>
                <a:cs typeface="+mn-cs"/>
              </a:rPr>
              <a:t>Health</a:t>
            </a:r>
            <a:r>
              <a:rPr lang="sk-SK" sz="1200" i="1" kern="1200" dirty="0">
                <a:solidFill>
                  <a:schemeClr val="tx1"/>
                </a:solidFill>
                <a:effectLst/>
                <a:latin typeface="+mn-lt"/>
                <a:ea typeface="+mn-ea"/>
                <a:cs typeface="+mn-cs"/>
              </a:rPr>
              <a:t> </a:t>
            </a:r>
            <a:r>
              <a:rPr lang="sk-SK" sz="1200" i="1" kern="1200" dirty="0" err="1">
                <a:solidFill>
                  <a:schemeClr val="tx1"/>
                </a:solidFill>
                <a:effectLst/>
                <a:latin typeface="+mn-lt"/>
                <a:ea typeface="+mn-ea"/>
                <a:cs typeface="+mn-cs"/>
              </a:rPr>
              <a:t>Prev</a:t>
            </a:r>
            <a:r>
              <a:rPr lang="sk-SK" sz="1200" i="1" kern="1200" dirty="0">
                <a:solidFill>
                  <a:schemeClr val="tx1"/>
                </a:solidFill>
                <a:effectLst/>
                <a:latin typeface="+mn-lt"/>
                <a:ea typeface="+mn-ea"/>
                <a:cs typeface="+mn-cs"/>
              </a:rPr>
              <a:t> Med,</a:t>
            </a:r>
            <a:r>
              <a:rPr lang="sk-SK" sz="1200" kern="1200" dirty="0">
                <a:solidFill>
                  <a:schemeClr val="tx1"/>
                </a:solidFill>
                <a:effectLst/>
                <a:latin typeface="+mn-lt"/>
                <a:ea typeface="+mn-ea"/>
                <a:cs typeface="+mn-cs"/>
              </a:rPr>
              <a:t> 12</a:t>
            </a:r>
            <a:r>
              <a:rPr lang="sk-SK" sz="1200" b="1" kern="1200" dirty="0">
                <a:solidFill>
                  <a:schemeClr val="tx1"/>
                </a:solidFill>
                <a:effectLst/>
                <a:latin typeface="+mn-lt"/>
                <a:ea typeface="+mn-ea"/>
                <a:cs typeface="+mn-cs"/>
              </a:rPr>
              <a:t>,</a:t>
            </a:r>
            <a:r>
              <a:rPr lang="sk-SK" sz="1200" kern="1200" dirty="0">
                <a:solidFill>
                  <a:schemeClr val="tx1"/>
                </a:solidFill>
                <a:effectLst/>
                <a:latin typeface="+mn-lt"/>
                <a:ea typeface="+mn-ea"/>
                <a:cs typeface="+mn-cs"/>
              </a:rPr>
              <a:t> 238-45.</a:t>
            </a:r>
          </a:p>
          <a:p>
            <a:pPr marL="0" marR="0" lvl="0" indent="0" algn="l" defTabSz="4572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MORABIA, A. 2007. </a:t>
            </a:r>
            <a:r>
              <a:rPr lang="sk-SK" sz="1200" kern="1200" dirty="0" err="1">
                <a:solidFill>
                  <a:schemeClr val="tx1"/>
                </a:solidFill>
                <a:effectLst/>
                <a:latin typeface="+mn-lt"/>
                <a:ea typeface="+mn-ea"/>
                <a:cs typeface="+mn-cs"/>
              </a:rPr>
              <a:t>Epidemiologic</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interactions</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complexity</a:t>
            </a:r>
            <a:r>
              <a:rPr lang="sk-SK" sz="1200" kern="1200" dirty="0">
                <a:solidFill>
                  <a:schemeClr val="tx1"/>
                </a:solidFill>
                <a:effectLst/>
                <a:latin typeface="+mn-lt"/>
                <a:ea typeface="+mn-ea"/>
                <a:cs typeface="+mn-cs"/>
              </a:rPr>
              <a:t>, and </a:t>
            </a:r>
            <a:r>
              <a:rPr lang="sk-SK" sz="1200" kern="1200" dirty="0" err="1">
                <a:solidFill>
                  <a:schemeClr val="tx1"/>
                </a:solidFill>
                <a:effectLst/>
                <a:latin typeface="+mn-lt"/>
                <a:ea typeface="+mn-ea"/>
                <a:cs typeface="+mn-cs"/>
              </a:rPr>
              <a:t>the</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lonesome</a:t>
            </a:r>
            <a:r>
              <a:rPr lang="sk-SK" sz="1200" kern="1200" dirty="0">
                <a:solidFill>
                  <a:schemeClr val="tx1"/>
                </a:solidFill>
                <a:effectLst/>
                <a:latin typeface="+mn-lt"/>
                <a:ea typeface="+mn-ea"/>
                <a:cs typeface="+mn-cs"/>
              </a:rPr>
              <a:t> </a:t>
            </a:r>
            <a:r>
              <a:rPr lang="sk-SK" sz="1200" kern="1200" dirty="0" err="1">
                <a:solidFill>
                  <a:schemeClr val="tx1"/>
                </a:solidFill>
                <a:effectLst/>
                <a:latin typeface="+mn-lt"/>
                <a:ea typeface="+mn-ea"/>
                <a:cs typeface="+mn-cs"/>
              </a:rPr>
              <a:t>death</a:t>
            </a:r>
            <a:r>
              <a:rPr lang="sk-SK" sz="1200" kern="1200" dirty="0">
                <a:solidFill>
                  <a:schemeClr val="tx1"/>
                </a:solidFill>
                <a:effectLst/>
                <a:latin typeface="+mn-lt"/>
                <a:ea typeface="+mn-ea"/>
                <a:cs typeface="+mn-cs"/>
              </a:rPr>
              <a:t> of Max von </a:t>
            </a:r>
            <a:r>
              <a:rPr lang="sk-SK" sz="1200" kern="1200" dirty="0" err="1">
                <a:solidFill>
                  <a:schemeClr val="tx1"/>
                </a:solidFill>
                <a:effectLst/>
                <a:latin typeface="+mn-lt"/>
                <a:ea typeface="+mn-ea"/>
                <a:cs typeface="+mn-cs"/>
              </a:rPr>
              <a:t>Pettenkofer</a:t>
            </a:r>
            <a:r>
              <a:rPr lang="sk-SK" sz="1200" kern="1200" dirty="0">
                <a:solidFill>
                  <a:schemeClr val="tx1"/>
                </a:solidFill>
                <a:effectLst/>
                <a:latin typeface="+mn-lt"/>
                <a:ea typeface="+mn-ea"/>
                <a:cs typeface="+mn-cs"/>
              </a:rPr>
              <a:t>. </a:t>
            </a:r>
            <a:r>
              <a:rPr lang="sk-SK" sz="1200" i="1" kern="1200" dirty="0">
                <a:solidFill>
                  <a:schemeClr val="tx1"/>
                </a:solidFill>
                <a:effectLst/>
                <a:latin typeface="+mn-lt"/>
                <a:ea typeface="+mn-ea"/>
                <a:cs typeface="+mn-cs"/>
              </a:rPr>
              <a:t>Am J </a:t>
            </a:r>
            <a:r>
              <a:rPr lang="sk-SK" sz="1200" i="1" kern="1200" dirty="0" err="1">
                <a:solidFill>
                  <a:schemeClr val="tx1"/>
                </a:solidFill>
                <a:effectLst/>
                <a:latin typeface="+mn-lt"/>
                <a:ea typeface="+mn-ea"/>
                <a:cs typeface="+mn-cs"/>
              </a:rPr>
              <a:t>Epidemiol</a:t>
            </a:r>
            <a:r>
              <a:rPr lang="sk-SK" sz="1200" i="1" kern="1200" dirty="0">
                <a:solidFill>
                  <a:schemeClr val="tx1"/>
                </a:solidFill>
                <a:effectLst/>
                <a:latin typeface="+mn-lt"/>
                <a:ea typeface="+mn-ea"/>
                <a:cs typeface="+mn-cs"/>
              </a:rPr>
              <a:t>,</a:t>
            </a:r>
            <a:r>
              <a:rPr lang="sk-SK" sz="1200" kern="1200" dirty="0">
                <a:solidFill>
                  <a:schemeClr val="tx1"/>
                </a:solidFill>
                <a:effectLst/>
                <a:latin typeface="+mn-lt"/>
                <a:ea typeface="+mn-ea"/>
                <a:cs typeface="+mn-cs"/>
              </a:rPr>
              <a:t> 166</a:t>
            </a:r>
            <a:r>
              <a:rPr lang="sk-SK" sz="1200" b="1" kern="1200" dirty="0">
                <a:solidFill>
                  <a:schemeClr val="tx1"/>
                </a:solidFill>
                <a:effectLst/>
                <a:latin typeface="+mn-lt"/>
                <a:ea typeface="+mn-ea"/>
                <a:cs typeface="+mn-cs"/>
              </a:rPr>
              <a:t>,</a:t>
            </a:r>
            <a:r>
              <a:rPr lang="sk-SK" sz="1200" kern="1200" dirty="0">
                <a:solidFill>
                  <a:schemeClr val="tx1"/>
                </a:solidFill>
                <a:effectLst/>
                <a:latin typeface="+mn-lt"/>
                <a:ea typeface="+mn-ea"/>
                <a:cs typeface="+mn-cs"/>
              </a:rPr>
              <a:t> 1233-8.</a:t>
            </a:r>
          </a:p>
        </p:txBody>
      </p:sp>
      <p:sp>
        <p:nvSpPr>
          <p:cNvPr id="4" name="Zástupný objekt pre číslo snímky 3"/>
          <p:cNvSpPr>
            <a:spLocks noGrp="1"/>
          </p:cNvSpPr>
          <p:nvPr>
            <p:ph type="sldNum" sz="quarter" idx="10"/>
          </p:nvPr>
        </p:nvSpPr>
        <p:spPr/>
        <p:txBody>
          <a:bodyPr/>
          <a:lstStyle/>
          <a:p>
            <a:fld id="{A29155DD-7470-454E-B75B-F9556242799C}" type="slidenum">
              <a:rPr lang="sk-SK" smtClean="0"/>
              <a:t>5</a:t>
            </a:fld>
            <a:endParaRPr lang="sk-SK"/>
          </a:p>
        </p:txBody>
      </p:sp>
    </p:spTree>
    <p:extLst>
      <p:ext uri="{BB962C8B-B14F-4D97-AF65-F5344CB8AC3E}">
        <p14:creationId xmlns:p14="http://schemas.microsoft.com/office/powerpoint/2010/main" val="364357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Conterganova</a:t>
            </a:r>
            <a:r>
              <a:rPr lang="sk-SK" b="1" dirty="0"/>
              <a:t> aféra</a:t>
            </a:r>
          </a:p>
          <a:p>
            <a:pPr rtl="0"/>
            <a:r>
              <a:rPr lang="sk-SK" dirty="0"/>
              <a:t>V päťdesiatych rokoch 20. storočia bol medzi </a:t>
            </a:r>
            <a:r>
              <a:rPr lang="sk-SK" dirty="0">
                <a:hlinkClick r:id="rId3" tooltip="Tehotenstvo"/>
              </a:rPr>
              <a:t>tehotnými</a:t>
            </a:r>
            <a:r>
              <a:rPr lang="sk-SK" dirty="0"/>
              <a:t> ženami používaný ako upokojujúca (</a:t>
            </a:r>
            <a:r>
              <a:rPr lang="sk-SK" dirty="0">
                <a:hlinkClick r:id="rId4" tooltip="Sedatívum"/>
              </a:rPr>
              <a:t>sedatívum</a:t>
            </a:r>
            <a:r>
              <a:rPr lang="sk-SK" dirty="0"/>
              <a:t>) a uspávajúca látka (</a:t>
            </a:r>
            <a:r>
              <a:rPr lang="sk-SK" dirty="0">
                <a:hlinkClick r:id="rId5" tooltip="Hypnotikum"/>
              </a:rPr>
              <a:t>hypnotikum</a:t>
            </a:r>
            <a:r>
              <a:rPr lang="sk-SK" dirty="0"/>
              <a:t>) v 48 štátoch obľúbený liek na spanie - </a:t>
            </a:r>
            <a:r>
              <a:rPr lang="sk-SK" dirty="0">
                <a:hlinkClick r:id="rId6" tooltip="Contergan"/>
              </a:rPr>
              <a:t>Contergan</a:t>
            </a:r>
            <a:r>
              <a:rPr lang="sk-SK" dirty="0"/>
              <a:t> (</a:t>
            </a:r>
            <a:r>
              <a:rPr lang="sk-SK" dirty="0">
                <a:hlinkClick r:id="rId7" tooltip="Talidomid"/>
              </a:rPr>
              <a:t>talidomid</a:t>
            </a:r>
            <a:r>
              <a:rPr lang="sk-SK" dirty="0"/>
              <a:t>). </a:t>
            </a:r>
          </a:p>
          <a:p>
            <a:pPr rtl="0"/>
            <a:r>
              <a:rPr lang="sk-SK" dirty="0"/>
              <a:t>Prešiel prísnymi testami na dobrovoľníkoch a spĺňal podmienky pre užívanie. Predchádzajúcimi testami nebolo zistené, že by látka "K17" v pokusoch na zvieratách i v rámci klinických štúdií na dobrovoľníkoch mala nejaké negatívne vedľajšie účinky. Štúdia obsahovala vzorka 300 pacientov v skúšobnej sérii v rokoch </a:t>
            </a:r>
            <a:r>
              <a:rPr lang="sk-SK" dirty="0">
                <a:hlinkClick r:id="rId8" tooltip="1955"/>
              </a:rPr>
              <a:t>1955</a:t>
            </a:r>
            <a:r>
              <a:rPr lang="sk-SK" dirty="0"/>
              <a:t> až </a:t>
            </a:r>
            <a:r>
              <a:rPr lang="sk-SK" dirty="0">
                <a:hlinkClick r:id="rId9" tooltip="1956"/>
              </a:rPr>
              <a:t>1956</a:t>
            </a:r>
            <a:r>
              <a:rPr lang="sk-SK" dirty="0"/>
              <a:t> </a:t>
            </a:r>
            <a:r>
              <a:rPr lang="sk-SK" baseline="30000" dirty="0">
                <a:hlinkClick r:id="rId10"/>
              </a:rPr>
              <a:t>[1]</a:t>
            </a:r>
            <a:r>
              <a:rPr lang="sk-SK" dirty="0"/>
              <a:t>. </a:t>
            </a:r>
            <a:r>
              <a:rPr lang="sk-SK" dirty="0">
                <a:hlinkClick r:id="rId11" tooltip="Svetová zdravotnícka organizácia"/>
              </a:rPr>
              <a:t>Svetová zdravotnícka organizácia</a:t>
            </a:r>
            <a:r>
              <a:rPr lang="sk-SK" dirty="0"/>
              <a:t> registrovala substanciu "K17" pod názvom </a:t>
            </a:r>
            <a:r>
              <a:rPr lang="sk-SK" dirty="0">
                <a:hlinkClick r:id="rId7" tooltip="Talidomid"/>
              </a:rPr>
              <a:t>talidomid</a:t>
            </a:r>
            <a:r>
              <a:rPr lang="sk-SK" dirty="0"/>
              <a:t>. Bol syntetizovaný v r. </a:t>
            </a:r>
            <a:r>
              <a:rPr lang="sk-SK" dirty="0">
                <a:hlinkClick r:id="rId12" tooltip="1953"/>
              </a:rPr>
              <a:t>1953</a:t>
            </a:r>
            <a:r>
              <a:rPr lang="sk-SK" dirty="0"/>
              <a:t> v </a:t>
            </a:r>
            <a:r>
              <a:rPr lang="sk-SK" dirty="0" err="1"/>
              <a:t>Chemie</a:t>
            </a:r>
            <a:r>
              <a:rPr lang="sk-SK" dirty="0"/>
              <a:t> </a:t>
            </a:r>
            <a:r>
              <a:rPr lang="sk-SK" dirty="0" err="1"/>
              <a:t>Grünenthal</a:t>
            </a:r>
            <a:r>
              <a:rPr lang="sk-SK" dirty="0"/>
              <a:t>. 1. októbra </a:t>
            </a:r>
            <a:r>
              <a:rPr lang="sk-SK" dirty="0">
                <a:hlinkClick r:id="rId13" tooltip="1957"/>
              </a:rPr>
              <a:t>1957</a:t>
            </a:r>
            <a:r>
              <a:rPr lang="sk-SK" dirty="0"/>
              <a:t> potom došlo k začatiu predaja uspávacieho prostriedku </a:t>
            </a:r>
            <a:r>
              <a:rPr lang="sk-SK" dirty="0" err="1"/>
              <a:t>Contergan</a:t>
            </a:r>
            <a:r>
              <a:rPr lang="sk-SK" dirty="0"/>
              <a:t> firmy </a:t>
            </a:r>
            <a:r>
              <a:rPr lang="sk-SK" dirty="0" err="1"/>
              <a:t>Chemie</a:t>
            </a:r>
            <a:r>
              <a:rPr lang="sk-SK" dirty="0"/>
              <a:t> </a:t>
            </a:r>
            <a:r>
              <a:rPr lang="sk-SK" dirty="0" err="1"/>
              <a:t>Grünenthal</a:t>
            </a:r>
            <a:r>
              <a:rPr lang="sk-SK" dirty="0"/>
              <a:t> sídliacej vo </a:t>
            </a:r>
            <a:r>
              <a:rPr lang="sk-SK" dirty="0" err="1"/>
              <a:t>Stolbergu</a:t>
            </a:r>
            <a:r>
              <a:rPr lang="sk-SK" dirty="0"/>
              <a:t> u Aachenu v </a:t>
            </a:r>
            <a:r>
              <a:rPr lang="sk-SK" dirty="0">
                <a:hlinkClick r:id="rId14" tooltip="Nemecko"/>
              </a:rPr>
              <a:t>Nemecku</a:t>
            </a:r>
            <a:r>
              <a:rPr lang="sk-SK" dirty="0"/>
              <a:t>. Predaj sprevádzala masívna reklama. Voľne predajný liek bol odporúčaný na bolesti hlavy alebo prechladnutie. Používal sa až do začiatku 60. rokov. Potom bol stiahnutý z trhu. Bol však zakázaný, pretože sa ukázalo, že ide o silný </a:t>
            </a:r>
            <a:r>
              <a:rPr lang="sk-SK" dirty="0">
                <a:hlinkClick r:id="rId15" tooltip="Teratogén"/>
              </a:rPr>
              <a:t>teratogén</a:t>
            </a:r>
            <a:r>
              <a:rPr lang="sk-SK" dirty="0"/>
              <a:t> (tzv. </a:t>
            </a:r>
            <a:r>
              <a:rPr lang="sk-SK" dirty="0" err="1"/>
              <a:t>Conterganova</a:t>
            </a:r>
            <a:r>
              <a:rPr lang="sk-SK" dirty="0"/>
              <a:t> aféra) </a:t>
            </a:r>
            <a:r>
              <a:rPr lang="sk-SK" baseline="30000" dirty="0">
                <a:hlinkClick r:id="rId16"/>
              </a:rPr>
              <a:t>[2]</a:t>
            </a:r>
            <a:r>
              <a:rPr lang="sk-SK" dirty="0"/>
              <a:t>. </a:t>
            </a:r>
          </a:p>
          <a:p>
            <a:pPr rtl="0"/>
            <a:r>
              <a:rPr lang="sk-SK" b="1" dirty="0"/>
              <a:t>Obsah</a:t>
            </a:r>
          </a:p>
          <a:p>
            <a:pPr rtl="0"/>
            <a:r>
              <a:rPr lang="sk-SK" dirty="0">
                <a:hlinkClick r:id="rId17"/>
              </a:rPr>
              <a:t>1 Dôsledky a obete</a:t>
            </a:r>
            <a:endParaRPr lang="sk-SK" dirty="0"/>
          </a:p>
          <a:p>
            <a:pPr rtl="0"/>
            <a:r>
              <a:rPr lang="sk-SK" dirty="0">
                <a:hlinkClick r:id="rId18"/>
              </a:rPr>
              <a:t>2 Schvaľovací proces v USA</a:t>
            </a:r>
            <a:endParaRPr lang="sk-SK" dirty="0"/>
          </a:p>
          <a:p>
            <a:pPr rtl="0"/>
            <a:r>
              <a:rPr lang="sk-SK" dirty="0">
                <a:hlinkClick r:id="rId19"/>
              </a:rPr>
              <a:t>3 Súd</a:t>
            </a:r>
            <a:endParaRPr lang="sk-SK" dirty="0"/>
          </a:p>
          <a:p>
            <a:pPr rtl="0"/>
            <a:r>
              <a:rPr lang="sk-SK" dirty="0">
                <a:hlinkClick r:id="rId20"/>
              </a:rPr>
              <a:t>4 Dokumenty</a:t>
            </a:r>
            <a:endParaRPr lang="sk-SK" dirty="0"/>
          </a:p>
          <a:p>
            <a:pPr rtl="0"/>
            <a:r>
              <a:rPr lang="sk-SK" dirty="0">
                <a:hlinkClick r:id="rId21"/>
              </a:rPr>
              <a:t>5 Literatúra</a:t>
            </a:r>
            <a:endParaRPr lang="sk-SK" dirty="0"/>
          </a:p>
          <a:p>
            <a:pPr rtl="0"/>
            <a:r>
              <a:rPr lang="sk-SK" dirty="0">
                <a:hlinkClick r:id="rId22"/>
              </a:rPr>
              <a:t>6 Referencie</a:t>
            </a:r>
            <a:endParaRPr lang="sk-SK" dirty="0"/>
          </a:p>
          <a:p>
            <a:pPr rtl="0"/>
            <a:r>
              <a:rPr lang="sk-SK" dirty="0">
                <a:hlinkClick r:id="rId23"/>
              </a:rPr>
              <a:t>7 Externé odkazy</a:t>
            </a:r>
            <a:endParaRPr lang="sk-SK" dirty="0"/>
          </a:p>
          <a:p>
            <a:pPr rtl="0"/>
            <a:r>
              <a:rPr lang="sk-SK" b="1" dirty="0"/>
              <a:t>Dôsledky a obete</a:t>
            </a:r>
          </a:p>
          <a:p>
            <a:r>
              <a:rPr lang="sk-SK" dirty="0"/>
              <a:t>V období októbra </a:t>
            </a:r>
            <a:r>
              <a:rPr lang="sk-SK" dirty="0">
                <a:hlinkClick r:id="rId13" tooltip="1957"/>
              </a:rPr>
              <a:t>1957</a:t>
            </a:r>
            <a:r>
              <a:rPr lang="sk-SK" dirty="0"/>
              <a:t> až novembra </a:t>
            </a:r>
            <a:r>
              <a:rPr lang="sk-SK" dirty="0">
                <a:hlinkClick r:id="rId24" tooltip="1961"/>
              </a:rPr>
              <a:t>1961</a:t>
            </a:r>
            <a:r>
              <a:rPr lang="sk-SK" dirty="0"/>
              <a:t> užívalo medikament asi 5 miliónov ľudí, v 300 miliónoch denných dávok po 100 mg. Len v </a:t>
            </a:r>
            <a:r>
              <a:rPr lang="sk-SK" dirty="0">
                <a:hlinkClick r:id="rId25" tooltip="Spolková republika Nemecko"/>
              </a:rPr>
              <a:t>Spolkovej republike Nemecko</a:t>
            </a:r>
            <a:r>
              <a:rPr lang="sk-SK" dirty="0"/>
              <a:t> (</a:t>
            </a:r>
            <a:r>
              <a:rPr lang="sk-SK" dirty="0" err="1"/>
              <a:t>Bundesrepublik</a:t>
            </a:r>
            <a:r>
              <a:rPr lang="sk-SK" dirty="0"/>
              <a:t> </a:t>
            </a:r>
            <a:r>
              <a:rPr lang="sk-SK" dirty="0" err="1"/>
              <a:t>Deutschland</a:t>
            </a:r>
            <a:r>
              <a:rPr lang="sk-SK" dirty="0"/>
              <a:t>) prijímalo liek pravidelne okolo 70 tisíc osôb. Až na začiatku roku </a:t>
            </a:r>
            <a:r>
              <a:rPr lang="sk-SK" dirty="0">
                <a:hlinkClick r:id="rId24" tooltip="1961"/>
              </a:rPr>
              <a:t>1961</a:t>
            </a:r>
            <a:r>
              <a:rPr lang="sk-SK" dirty="0"/>
              <a:t> boli prijaté prvé informácie v dôsledku dlhodobého užívania lieku, a to symptómy dráždivého svrbenie na končatinách - senzitívne </a:t>
            </a:r>
            <a:r>
              <a:rPr lang="sk-SK" dirty="0" err="1"/>
              <a:t>polyneuritíde</a:t>
            </a:r>
            <a:r>
              <a:rPr lang="sk-SK" dirty="0"/>
              <a:t>. Nasledovalo obmedzenie výdavky lieku len na </a:t>
            </a:r>
            <a:r>
              <a:rPr lang="sk-SK" dirty="0">
                <a:hlinkClick r:id="rId26" tooltip="Lekársky predpis"/>
              </a:rPr>
              <a:t>lekársky predpis</a:t>
            </a:r>
            <a:r>
              <a:rPr lang="sk-SK" dirty="0"/>
              <a:t>. </a:t>
            </a:r>
          </a:p>
          <a:p>
            <a:r>
              <a:rPr lang="sk-SK" dirty="0">
                <a:hlinkClick r:id="rId27" tooltip="18. novembra"/>
              </a:rPr>
              <a:t>18. novembra</a:t>
            </a:r>
            <a:r>
              <a:rPr lang="sk-SK" dirty="0"/>
              <a:t> </a:t>
            </a:r>
            <a:r>
              <a:rPr lang="sk-SK" dirty="0">
                <a:hlinkClick r:id="rId24" tooltip="1961"/>
              </a:rPr>
              <a:t>1961</a:t>
            </a:r>
            <a:r>
              <a:rPr lang="sk-SK" dirty="0"/>
              <a:t> však nemecký pediater </a:t>
            </a:r>
            <a:r>
              <a:rPr lang="sk-SK" dirty="0">
                <a:hlinkClick r:id="rId28" tooltip="Widukind Lenz (stránka neexistuje)"/>
              </a:rPr>
              <a:t>Widukind Lenz</a:t>
            </a:r>
            <a:r>
              <a:rPr lang="sk-SK" dirty="0"/>
              <a:t> vo svojom prejave na zasadnutí Rýn-</a:t>
            </a:r>
            <a:r>
              <a:rPr lang="sk-SK" dirty="0" err="1"/>
              <a:t>vestfáltských</a:t>
            </a:r>
            <a:r>
              <a:rPr lang="sk-SK" dirty="0"/>
              <a:t> detských lekárov prvýkrát naznačil možnú súvislosť medzi zvýšením počtu novorodencov s vrodenou vývojovou chybou a užívaním tohto liečiva. Šetrením bol za vinníka označený liek </a:t>
            </a:r>
            <a:r>
              <a:rPr lang="sk-SK" dirty="0" err="1"/>
              <a:t>Contergan</a:t>
            </a:r>
            <a:r>
              <a:rPr lang="sk-SK" dirty="0"/>
              <a:t>, ktorý tehotné ženy užívali ako dobre účinné sedatívum a hypnotikum. </a:t>
            </a:r>
          </a:p>
          <a:p>
            <a:r>
              <a:rPr lang="sk-SK" dirty="0"/>
              <a:t>V decembri 1961 Dr. </a:t>
            </a:r>
            <a:r>
              <a:rPr lang="sk-SK" dirty="0">
                <a:hlinkClick r:id="rId29" tooltip="William McBride (lekár) (stránka neexistuje)"/>
              </a:rPr>
              <a:t>William McBride</a:t>
            </a:r>
            <a:r>
              <a:rPr lang="sk-SK" dirty="0"/>
              <a:t> uverejnil štúdiu v odbornom lekárskom časopise </a:t>
            </a:r>
            <a:r>
              <a:rPr lang="sk-SK" dirty="0" err="1"/>
              <a:t>Lancet</a:t>
            </a:r>
            <a:r>
              <a:rPr lang="sk-SK" dirty="0"/>
              <a:t>, uviedol veľké množstvo vrodených chýb u detí pacientov, ktorým bol predpísaný </a:t>
            </a:r>
            <a:r>
              <a:rPr lang="sk-SK" dirty="0" err="1"/>
              <a:t>Thalidomid</a:t>
            </a:r>
            <a:r>
              <a:rPr lang="sk-SK" dirty="0"/>
              <a:t> </a:t>
            </a:r>
            <a:r>
              <a:rPr lang="sk-SK" baseline="30000" dirty="0">
                <a:hlinkClick r:id="rId30"/>
              </a:rPr>
              <a:t>[3]</a:t>
            </a:r>
            <a:r>
              <a:rPr lang="sk-SK" dirty="0"/>
              <a:t>. </a:t>
            </a:r>
          </a:p>
          <a:p>
            <a:r>
              <a:rPr lang="sk-SK" dirty="0" err="1"/>
              <a:t>Contergan</a:t>
            </a:r>
            <a:r>
              <a:rPr lang="sk-SK" dirty="0"/>
              <a:t>, známy aj ako </a:t>
            </a:r>
            <a:r>
              <a:rPr lang="sk-SK" dirty="0">
                <a:hlinkClick r:id="rId7" tooltip="Talidomid"/>
              </a:rPr>
              <a:t>Talidomid</a:t>
            </a:r>
            <a:r>
              <a:rPr lang="sk-SK" dirty="0"/>
              <a:t> je silný </a:t>
            </a:r>
            <a:r>
              <a:rPr lang="sk-SK" dirty="0">
                <a:hlinkClick r:id="rId15" tooltip="Teratogén"/>
              </a:rPr>
              <a:t>teratogén</a:t>
            </a:r>
            <a:r>
              <a:rPr lang="sk-SK" dirty="0"/>
              <a:t>. Liek spôsoboval tzv. </a:t>
            </a:r>
            <a:r>
              <a:rPr lang="sk-SK" dirty="0" err="1"/>
              <a:t>fokoméliu</a:t>
            </a:r>
            <a:r>
              <a:rPr lang="sk-SK" dirty="0"/>
              <a:t>, pri ktorej sa nevyvinie stredná časť paže a tak prsty vyrastajú v podstate priamo z ramena, </a:t>
            </a:r>
            <a:r>
              <a:rPr lang="sk-SK" dirty="0" err="1"/>
              <a:t>malformácie</a:t>
            </a:r>
            <a:r>
              <a:rPr lang="sk-SK" dirty="0"/>
              <a:t> očí, uší a hluchotu, poruchy srdca a obličiek, </a:t>
            </a:r>
            <a:r>
              <a:rPr lang="sk-SK" dirty="0" err="1"/>
              <a:t>malformácie</a:t>
            </a:r>
            <a:r>
              <a:rPr lang="sk-SK" dirty="0"/>
              <a:t> tráviaceho systému </a:t>
            </a:r>
            <a:r>
              <a:rPr lang="sk-SK" baseline="30000" dirty="0">
                <a:hlinkClick r:id="rId31"/>
              </a:rPr>
              <a:t>[4]</a:t>
            </a:r>
            <a:r>
              <a:rPr lang="sk-SK" dirty="0"/>
              <a:t>. Z veľkého počtu prípadov, ktoré boli dobre zdokumentované, keď matka s určitosťou užívala </a:t>
            </a:r>
            <a:r>
              <a:rPr lang="sk-SK" dirty="0" err="1"/>
              <a:t>talidomid</a:t>
            </a:r>
            <a:r>
              <a:rPr lang="sk-SK" dirty="0"/>
              <a:t> v začiatkoch tehotenstva, bolo možné vymedziť spektrum </a:t>
            </a:r>
            <a:r>
              <a:rPr lang="sk-SK" dirty="0" err="1"/>
              <a:t>malformácií</a:t>
            </a:r>
            <a:r>
              <a:rPr lang="sk-SK" dirty="0"/>
              <a:t>, ktoré možno pripísať lieku: </a:t>
            </a:r>
          </a:p>
          <a:p>
            <a:r>
              <a:rPr lang="sk-SK" dirty="0"/>
              <a:t>absencia </a:t>
            </a:r>
            <a:r>
              <a:rPr lang="sk-SK" dirty="0">
                <a:hlinkClick r:id="rId32" tooltip="Ušnica"/>
              </a:rPr>
              <a:t>ušnice</a:t>
            </a:r>
            <a:r>
              <a:rPr lang="sk-SK" dirty="0"/>
              <a:t> s </a:t>
            </a:r>
            <a:r>
              <a:rPr lang="sk-SK" dirty="0">
                <a:hlinkClick r:id="rId33" tooltip="Hluchota"/>
              </a:rPr>
              <a:t>hluchotou</a:t>
            </a:r>
            <a:r>
              <a:rPr lang="sk-SK" dirty="0"/>
              <a:t>.</a:t>
            </a:r>
          </a:p>
          <a:p>
            <a:r>
              <a:rPr lang="sk-SK" dirty="0"/>
              <a:t>poruchy </a:t>
            </a:r>
            <a:r>
              <a:rPr lang="sk-SK" dirty="0">
                <a:hlinkClick r:id="rId34" tooltip="Sval"/>
              </a:rPr>
              <a:t>svalov</a:t>
            </a:r>
            <a:r>
              <a:rPr lang="sk-SK" dirty="0"/>
              <a:t> oka a tváre.</a:t>
            </a:r>
          </a:p>
          <a:p>
            <a:r>
              <a:rPr lang="sk-SK" dirty="0"/>
              <a:t>absencia alebo </a:t>
            </a:r>
            <a:r>
              <a:rPr lang="sk-SK" dirty="0">
                <a:hlinkClick r:id="rId35" tooltip="Hypoplázia (stránka neexistuje)"/>
              </a:rPr>
              <a:t>hypoplázia</a:t>
            </a:r>
            <a:r>
              <a:rPr lang="sk-SK" dirty="0"/>
              <a:t> ramien</a:t>
            </a:r>
          </a:p>
          <a:p>
            <a:r>
              <a:rPr lang="sk-SK" dirty="0"/>
              <a:t>palec s tromi kĺbmi.</a:t>
            </a:r>
          </a:p>
          <a:p>
            <a:r>
              <a:rPr lang="sk-SK" dirty="0"/>
              <a:t>poruchy stehennej kosti a holennej kosti.</a:t>
            </a:r>
          </a:p>
          <a:p>
            <a:r>
              <a:rPr lang="sk-SK" dirty="0" err="1"/>
              <a:t>malformácie</a:t>
            </a:r>
            <a:r>
              <a:rPr lang="sk-SK" dirty="0"/>
              <a:t> srdca, čriev, maternice a žlčníka.</a:t>
            </a:r>
          </a:p>
          <a:p>
            <a:r>
              <a:rPr lang="sk-SK" dirty="0"/>
              <a:t>Kvôli týmto účinkom sa narodilo celosvetovo cez 100 000 postihnutých detí bez nôh, rúk, uší a s rôznymi </a:t>
            </a:r>
            <a:r>
              <a:rPr lang="sk-SK" dirty="0">
                <a:hlinkClick r:id="rId36" tooltip="Malformácia (stránka neexistuje)"/>
              </a:rPr>
              <a:t>malformáciami</a:t>
            </a:r>
            <a:r>
              <a:rPr lang="sk-SK" dirty="0"/>
              <a:t> </a:t>
            </a:r>
            <a:r>
              <a:rPr lang="sk-SK" baseline="30000" dirty="0">
                <a:hlinkClick r:id="rId37"/>
              </a:rPr>
              <a:t>[5]</a:t>
            </a:r>
            <a:r>
              <a:rPr lang="sk-SK" dirty="0"/>
              <a:t>. Približne 40% detí, ktoré boli zdravotne poškodené užívaním </a:t>
            </a:r>
            <a:r>
              <a:rPr lang="sk-SK" dirty="0">
                <a:hlinkClick r:id="rId7" tooltip="Talidomid"/>
              </a:rPr>
              <a:t>talidomidu</a:t>
            </a:r>
            <a:r>
              <a:rPr lang="sk-SK" dirty="0"/>
              <a:t> zomrelo do prvého roku života </a:t>
            </a:r>
            <a:r>
              <a:rPr lang="sk-SK" baseline="30000" dirty="0">
                <a:hlinkClick r:id="rId38"/>
              </a:rPr>
              <a:t>[6]</a:t>
            </a:r>
            <a:r>
              <a:rPr lang="sk-SK" dirty="0"/>
              <a:t>. Liek sa v </a:t>
            </a:r>
            <a:r>
              <a:rPr lang="sk-SK" dirty="0">
                <a:hlinkClick r:id="rId39" tooltip="Česko-Slovensko"/>
              </a:rPr>
              <a:t>Česko-Slovensku</a:t>
            </a:r>
            <a:r>
              <a:rPr lang="sk-SK" dirty="0"/>
              <a:t> ani v </a:t>
            </a:r>
            <a:r>
              <a:rPr lang="sk-SK" dirty="0">
                <a:hlinkClick r:id="rId40" tooltip="Spojené štáty americké"/>
              </a:rPr>
              <a:t>USA</a:t>
            </a:r>
            <a:r>
              <a:rPr lang="sk-SK" dirty="0"/>
              <a:t> nepredával </a:t>
            </a:r>
            <a:r>
              <a:rPr lang="sk-SK" baseline="30000" dirty="0">
                <a:hlinkClick r:id="rId41"/>
              </a:rPr>
              <a:t>[7]</a:t>
            </a:r>
            <a:r>
              <a:rPr lang="sk-SK" dirty="0"/>
              <a:t>. Najznámejšou obeťou </a:t>
            </a:r>
            <a:r>
              <a:rPr lang="sk-SK" dirty="0" err="1"/>
              <a:t>Conterganu</a:t>
            </a:r>
            <a:r>
              <a:rPr lang="sk-SK" dirty="0"/>
              <a:t> je známy spevák </a:t>
            </a:r>
            <a:r>
              <a:rPr lang="sk-SK" dirty="0">
                <a:hlinkClick r:id="rId42" tooltip="Thomas Quasthoff (stránka neexistuje)"/>
              </a:rPr>
              <a:t>Thomas Quasthoff</a:t>
            </a:r>
            <a:r>
              <a:rPr lang="sk-SK" dirty="0"/>
              <a:t>. V súčasnom období žijú dospelí, ktorí žijú so zdravotným postihnutím, ktoré bolo spôsobené </a:t>
            </a:r>
            <a:r>
              <a:rPr lang="sk-SK" dirty="0">
                <a:hlinkClick r:id="rId7" tooltip="Talidomid"/>
              </a:rPr>
              <a:t>talidomidom</a:t>
            </a:r>
            <a:r>
              <a:rPr lang="sk-SK" dirty="0"/>
              <a:t>. </a:t>
            </a:r>
          </a:p>
          <a:p>
            <a:r>
              <a:rPr lang="sk-SK" b="1" dirty="0"/>
              <a:t>Schvaľovací proces v USA</a:t>
            </a:r>
          </a:p>
          <a:p>
            <a:r>
              <a:rPr lang="sk-SK" dirty="0"/>
              <a:t>Pred schválením </a:t>
            </a:r>
            <a:r>
              <a:rPr lang="sk-SK" dirty="0" err="1"/>
              <a:t>obdržala</a:t>
            </a:r>
            <a:r>
              <a:rPr lang="sk-SK" dirty="0"/>
              <a:t> liek tisícka lekárov. </a:t>
            </a:r>
            <a:r>
              <a:rPr lang="sk-SK" baseline="30000" dirty="0">
                <a:hlinkClick r:id="rId43"/>
              </a:rPr>
              <a:t>[8]</a:t>
            </a:r>
            <a:r>
              <a:rPr lang="sk-SK" dirty="0"/>
              <a:t> Firma </a:t>
            </a:r>
            <a:r>
              <a:rPr lang="sk-SK" dirty="0" err="1"/>
              <a:t>Chemie</a:t>
            </a:r>
            <a:r>
              <a:rPr lang="sk-SK" dirty="0"/>
              <a:t> </a:t>
            </a:r>
            <a:r>
              <a:rPr lang="sk-SK" dirty="0" err="1"/>
              <a:t>Grünenthal</a:t>
            </a:r>
            <a:r>
              <a:rPr lang="sk-SK" dirty="0"/>
              <a:t> sa spojila </a:t>
            </a:r>
            <a:r>
              <a:rPr lang="sk-SK" dirty="0" err="1"/>
              <a:t>se</a:t>
            </a:r>
            <a:r>
              <a:rPr lang="sk-SK" dirty="0"/>
              <a:t> americkou firmou </a:t>
            </a:r>
            <a:r>
              <a:rPr lang="sk-SK" dirty="0" err="1"/>
              <a:t>Merrell</a:t>
            </a:r>
            <a:r>
              <a:rPr lang="sk-SK" dirty="0"/>
              <a:t> (v dnešnej dobe </a:t>
            </a:r>
            <a:r>
              <a:rPr lang="sk-SK" dirty="0" err="1"/>
              <a:t>Sanofi</a:t>
            </a:r>
            <a:r>
              <a:rPr lang="sk-SK" dirty="0"/>
              <a:t>), na distribúciu lieku do USA </a:t>
            </a:r>
            <a:r>
              <a:rPr lang="sk-SK" baseline="30000" dirty="0">
                <a:hlinkClick r:id="rId44"/>
              </a:rPr>
              <a:t>[9]</a:t>
            </a:r>
            <a:r>
              <a:rPr lang="sk-SK" dirty="0"/>
              <a:t>. Na rozdiel od </a:t>
            </a:r>
            <a:r>
              <a:rPr lang="sk-SK" dirty="0">
                <a:hlinkClick r:id="rId45" tooltip="Európa"/>
              </a:rPr>
              <a:t>Eúrópy</a:t>
            </a:r>
            <a:r>
              <a:rPr lang="sk-SK" dirty="0"/>
              <a:t> zmenila názov na </a:t>
            </a:r>
            <a:r>
              <a:rPr lang="sk-SK" dirty="0" err="1"/>
              <a:t>Kevadon</a:t>
            </a:r>
            <a:r>
              <a:rPr lang="sk-SK" dirty="0"/>
              <a:t>. V septembri </a:t>
            </a:r>
            <a:r>
              <a:rPr lang="sk-SK" dirty="0">
                <a:hlinkClick r:id="rId46" tooltip="1960"/>
              </a:rPr>
              <a:t>1960</a:t>
            </a:r>
            <a:r>
              <a:rPr lang="sk-SK" dirty="0"/>
              <a:t> podali žiadosť na </a:t>
            </a:r>
            <a:r>
              <a:rPr lang="sk-SK" dirty="0" err="1"/>
              <a:t>Food</a:t>
            </a:r>
            <a:r>
              <a:rPr lang="sk-SK" dirty="0"/>
              <a:t> and </a:t>
            </a:r>
            <a:r>
              <a:rPr lang="sk-SK" dirty="0" err="1"/>
              <a:t>Drug</a:t>
            </a:r>
            <a:r>
              <a:rPr lang="sk-SK" dirty="0"/>
              <a:t> </a:t>
            </a:r>
            <a:r>
              <a:rPr lang="sk-SK" dirty="0" err="1"/>
              <a:t>Administration</a:t>
            </a:r>
            <a:r>
              <a:rPr lang="sk-SK" dirty="0"/>
              <a:t> - FDA (Úrad pre kontrolu potravín a liečiv). Žiadosť sa dostala k lekárka a farmakologička </a:t>
            </a:r>
            <a:r>
              <a:rPr lang="sk-SK" dirty="0">
                <a:hlinkClick r:id="rId47" tooltip="Frances Oldham Kelsey (stránka neexistuje)"/>
              </a:rPr>
              <a:t>Frances Kelseyovej</a:t>
            </a:r>
            <a:r>
              <a:rPr lang="sk-SK" dirty="0"/>
              <a:t>. Po preštudovaní žiadosti požiadala ešte o pomoc </a:t>
            </a:r>
            <a:r>
              <a:rPr lang="sk-SK" dirty="0" err="1"/>
              <a:t>Leeho</a:t>
            </a:r>
            <a:r>
              <a:rPr lang="sk-SK" dirty="0"/>
              <a:t> </a:t>
            </a:r>
            <a:r>
              <a:rPr lang="sk-SK" dirty="0" err="1"/>
              <a:t>Geismara</a:t>
            </a:r>
            <a:r>
              <a:rPr lang="sk-SK" dirty="0"/>
              <a:t>, chemika a </a:t>
            </a:r>
            <a:r>
              <a:rPr lang="sk-SK" dirty="0" err="1"/>
              <a:t>Oyama</a:t>
            </a:r>
            <a:r>
              <a:rPr lang="sk-SK" dirty="0"/>
              <a:t> </a:t>
            </a:r>
            <a:r>
              <a:rPr lang="sk-SK" dirty="0" err="1"/>
              <a:t>Jiro</a:t>
            </a:r>
            <a:r>
              <a:rPr lang="sk-SK" dirty="0"/>
              <a:t>, farmakológa. Dospeli k poznaniu, že žiadosť o účinnosti a bezpečnosti lieku nie je dostatočná. Požiadala firmu o doplnenie spisu o bezpečnosti lieku. Firma </a:t>
            </a:r>
            <a:r>
              <a:rPr lang="sk-SK" dirty="0" err="1"/>
              <a:t>začla</a:t>
            </a:r>
            <a:r>
              <a:rPr lang="sk-SK" dirty="0"/>
              <a:t> vyvíjať nátlak na </a:t>
            </a:r>
            <a:r>
              <a:rPr lang="sk-SK" dirty="0">
                <a:hlinkClick r:id="rId47" tooltip="Frances Oldham Kelsey (stránka neexistuje)"/>
              </a:rPr>
              <a:t>Frances Kelseyovú</a:t>
            </a:r>
            <a:r>
              <a:rPr lang="sk-SK" dirty="0"/>
              <a:t> kvôli schváleniu lieku </a:t>
            </a:r>
            <a:r>
              <a:rPr lang="sk-SK" baseline="30000" dirty="0">
                <a:hlinkClick r:id="rId48"/>
              </a:rPr>
              <a:t>[10]</a:t>
            </a:r>
            <a:r>
              <a:rPr lang="sk-SK" dirty="0"/>
              <a:t> </a:t>
            </a:r>
            <a:r>
              <a:rPr lang="sk-SK" baseline="30000" dirty="0">
                <a:hlinkClick r:id="rId49"/>
              </a:rPr>
              <a:t>[11]</a:t>
            </a:r>
            <a:r>
              <a:rPr lang="sk-SK" dirty="0"/>
              <a:t>. V roku </a:t>
            </a:r>
            <a:r>
              <a:rPr lang="sk-SK" dirty="0">
                <a:hlinkClick r:id="rId24" tooltip="1961"/>
              </a:rPr>
              <a:t>1961</a:t>
            </a:r>
            <a:r>
              <a:rPr lang="sk-SK" dirty="0"/>
              <a:t>, vo februári si prečítala článok v odbornom časopise </a:t>
            </a:r>
            <a:r>
              <a:rPr lang="sk-SK" i="1" dirty="0"/>
              <a:t>British </a:t>
            </a:r>
            <a:r>
              <a:rPr lang="sk-SK" i="1" dirty="0" err="1"/>
              <a:t>Medical</a:t>
            </a:r>
            <a:r>
              <a:rPr lang="sk-SK" i="1" dirty="0"/>
              <a:t> </a:t>
            </a:r>
            <a:r>
              <a:rPr lang="sk-SK" i="1" dirty="0" err="1"/>
              <a:t>Journal</a:t>
            </a:r>
            <a:r>
              <a:rPr lang="sk-SK" dirty="0"/>
              <a:t>, kde bolo naznačené, že liek môže spôsobovať poškodenie plodu v tehotenstve </a:t>
            </a:r>
            <a:r>
              <a:rPr lang="sk-SK" baseline="30000" dirty="0">
                <a:hlinkClick r:id="rId50"/>
              </a:rPr>
              <a:t>[12]</a:t>
            </a:r>
            <a:r>
              <a:rPr lang="sk-SK" dirty="0"/>
              <a:t>. V máji po ďalších skúmaniach prehlásila, že </a:t>
            </a:r>
            <a:r>
              <a:rPr lang="sk-SK" dirty="0">
                <a:hlinkClick r:id="rId7" tooltip="Talidomid"/>
              </a:rPr>
              <a:t>talidomid</a:t>
            </a:r>
            <a:r>
              <a:rPr lang="sk-SK" dirty="0"/>
              <a:t> ma nepriaznivé dôsledky na plod. Firma tvrdila, že tvrdenia nie sú preukázateľné. Ku koncu roka vyšli štúdie, ktoré potvrdili poškodenia liekom u tehotných žien, firma stiahla žiadosť o registráciu lieku. Aj keď liek nebol zaregistrovaný vyskytli sa deti, ktoré sa narodili s poškodením po používaní </a:t>
            </a:r>
            <a:r>
              <a:rPr lang="sk-SK" dirty="0">
                <a:hlinkClick r:id="rId51" tooltip="Talomid (stránka neexistuje)"/>
              </a:rPr>
              <a:t>talomidu</a:t>
            </a:r>
            <a:r>
              <a:rPr lang="sk-SK" dirty="0"/>
              <a:t>. Vďaka dôslednosti </a:t>
            </a:r>
            <a:r>
              <a:rPr lang="sk-SK" dirty="0">
                <a:hlinkClick r:id="rId47" tooltip="Frances Oldham Kelsey (stránka neexistuje)"/>
              </a:rPr>
              <a:t>Frances Kelseyovej</a:t>
            </a:r>
            <a:r>
              <a:rPr lang="sk-SK" dirty="0"/>
              <a:t> sa nepočítali obete v USA </a:t>
            </a:r>
            <a:r>
              <a:rPr lang="sk-SK" dirty="0" err="1"/>
              <a:t>talomidu</a:t>
            </a:r>
            <a:r>
              <a:rPr lang="sk-SK" dirty="0"/>
              <a:t> na tisícky až statisíce. </a:t>
            </a:r>
          </a:p>
          <a:p>
            <a:r>
              <a:rPr lang="sk-SK" b="1" dirty="0"/>
              <a:t>Súd</a:t>
            </a:r>
          </a:p>
          <a:p>
            <a:r>
              <a:rPr lang="sk-SK" dirty="0"/>
              <a:t>Po novembrovom vystúpení doktora </a:t>
            </a:r>
            <a:r>
              <a:rPr lang="sk-SK" dirty="0" err="1"/>
              <a:t>Lenza</a:t>
            </a:r>
            <a:r>
              <a:rPr lang="sk-SK" dirty="0"/>
              <a:t> v roku </a:t>
            </a:r>
            <a:r>
              <a:rPr lang="sk-SK" dirty="0">
                <a:hlinkClick r:id="rId24" tooltip="1961"/>
              </a:rPr>
              <a:t>1961</a:t>
            </a:r>
            <a:r>
              <a:rPr lang="sk-SK" dirty="0"/>
              <a:t> a po zistení, že príčinou </a:t>
            </a:r>
            <a:r>
              <a:rPr lang="sk-SK" dirty="0" err="1"/>
              <a:t>malformácií</a:t>
            </a:r>
            <a:r>
              <a:rPr lang="sk-SK" dirty="0"/>
              <a:t> je </a:t>
            </a:r>
            <a:r>
              <a:rPr lang="sk-SK" dirty="0" err="1"/>
              <a:t>Contergan</a:t>
            </a:r>
            <a:r>
              <a:rPr lang="sk-SK" dirty="0"/>
              <a:t>, došlo v decembri 1961 k podanie prvých žalôb proti výrobcovi na prokuratúre krajinského súdu v Aachene. Začal jeden z najdlhších súdnych sporov v Európe vôbec. Obžalobný spis mal 1000 strán </a:t>
            </a:r>
            <a:r>
              <a:rPr lang="sk-SK" baseline="30000" dirty="0">
                <a:hlinkClick r:id="rId52"/>
              </a:rPr>
              <a:t>[13]</a:t>
            </a:r>
            <a:r>
              <a:rPr lang="sk-SK" dirty="0"/>
              <a:t>. V SRN je v dôsledku tejto aféry oficiálne klasifikované 2 625 detí s </a:t>
            </a:r>
            <a:r>
              <a:rPr lang="sk-SK" dirty="0" err="1"/>
              <a:t>dysmetickým</a:t>
            </a:r>
            <a:r>
              <a:rPr lang="sk-SK" dirty="0"/>
              <a:t> syndrómom (</a:t>
            </a:r>
            <a:r>
              <a:rPr lang="sk-SK" dirty="0" err="1"/>
              <a:t>tj</a:t>
            </a:r>
            <a:r>
              <a:rPr lang="sk-SK" dirty="0"/>
              <a:t>. bez končatín). Súdne procesy prebehli aj v ďalších štátoch, napríklad v Spojenom kráľovstve ich bolo zaznamenaných 62. Po zverejnený štúdie </a:t>
            </a:r>
            <a:r>
              <a:rPr lang="sk-SK" dirty="0" err="1"/>
              <a:t>dr.</a:t>
            </a:r>
            <a:r>
              <a:rPr lang="sk-SK" dirty="0"/>
              <a:t> William </a:t>
            </a:r>
            <a:r>
              <a:rPr lang="sk-SK" dirty="0" err="1"/>
              <a:t>McBride</a:t>
            </a:r>
            <a:r>
              <a:rPr lang="sk-SK" dirty="0"/>
              <a:t> nastali súdne procesy proti spoločnosti </a:t>
            </a:r>
            <a:r>
              <a:rPr lang="sk-SK" dirty="0" err="1"/>
              <a:t>The</a:t>
            </a:r>
            <a:r>
              <a:rPr lang="sk-SK" dirty="0"/>
              <a:t> </a:t>
            </a:r>
            <a:r>
              <a:rPr lang="sk-SK" dirty="0" err="1"/>
              <a:t>Distillers</a:t>
            </a:r>
            <a:r>
              <a:rPr lang="sk-SK" dirty="0"/>
              <a:t> </a:t>
            </a:r>
            <a:r>
              <a:rPr lang="sk-SK" dirty="0" err="1"/>
              <a:t>Company</a:t>
            </a:r>
            <a:r>
              <a:rPr lang="sk-SK" dirty="0"/>
              <a:t> (</a:t>
            </a:r>
            <a:r>
              <a:rPr lang="sk-SK" dirty="0" err="1"/>
              <a:t>Biochemicals</a:t>
            </a:r>
            <a:r>
              <a:rPr lang="sk-SK" dirty="0"/>
              <a:t>) </a:t>
            </a:r>
            <a:r>
              <a:rPr lang="sk-SK" dirty="0" err="1"/>
              <a:t>Ltd</a:t>
            </a:r>
            <a:r>
              <a:rPr lang="sk-SK" dirty="0"/>
              <a:t>, ktorá </a:t>
            </a:r>
            <a:r>
              <a:rPr lang="sk-SK" dirty="0" err="1"/>
              <a:t>distibuovala</a:t>
            </a:r>
            <a:r>
              <a:rPr lang="sk-SK" dirty="0"/>
              <a:t> liek v </a:t>
            </a:r>
            <a:r>
              <a:rPr lang="sk-SK" dirty="0">
                <a:hlinkClick r:id="rId53" tooltip="Spojené kráľovstvo"/>
              </a:rPr>
              <a:t>Británii</a:t>
            </a:r>
            <a:r>
              <a:rPr lang="sk-SK" dirty="0"/>
              <a:t> a </a:t>
            </a:r>
            <a:r>
              <a:rPr lang="sk-SK" dirty="0">
                <a:hlinkClick r:id="rId54" tooltip="Austrália (štát)"/>
              </a:rPr>
              <a:t>Austrálii</a:t>
            </a:r>
            <a:r>
              <a:rPr lang="sk-SK" dirty="0"/>
              <a:t>. Keď sa liek stiahol z trhu západného Nemecka a Británie, tak v niektorých krajinách sa ešte niekoľko mesiacov predával. Boli to napríklad: </a:t>
            </a:r>
            <a:r>
              <a:rPr lang="sk-SK" dirty="0">
                <a:hlinkClick r:id="rId55" tooltip="Belgicko"/>
              </a:rPr>
              <a:t>Belgicko</a:t>
            </a:r>
            <a:r>
              <a:rPr lang="sk-SK" dirty="0"/>
              <a:t>, </a:t>
            </a:r>
            <a:r>
              <a:rPr lang="sk-SK" dirty="0">
                <a:hlinkClick r:id="rId56" tooltip="Brazília"/>
              </a:rPr>
              <a:t>Brazília</a:t>
            </a:r>
            <a:r>
              <a:rPr lang="sk-SK" dirty="0"/>
              <a:t>, </a:t>
            </a:r>
            <a:r>
              <a:rPr lang="sk-SK" dirty="0">
                <a:hlinkClick r:id="rId57" tooltip="Kanada"/>
              </a:rPr>
              <a:t>Kanada</a:t>
            </a:r>
            <a:r>
              <a:rPr lang="sk-SK" dirty="0"/>
              <a:t>, </a:t>
            </a:r>
            <a:r>
              <a:rPr lang="sk-SK" dirty="0">
                <a:hlinkClick r:id="rId58" tooltip="Taliansko"/>
              </a:rPr>
              <a:t>Taliansko</a:t>
            </a:r>
            <a:r>
              <a:rPr lang="sk-SK" dirty="0"/>
              <a:t>, </a:t>
            </a:r>
            <a:r>
              <a:rPr lang="sk-SK" dirty="0">
                <a:hlinkClick r:id="rId59" tooltip="Japonsko"/>
              </a:rPr>
              <a:t>Japonsko</a:t>
            </a:r>
            <a:r>
              <a:rPr lang="sk-SK" dirty="0"/>
              <a:t> </a:t>
            </a:r>
            <a:r>
              <a:rPr lang="sk-SK" baseline="30000" dirty="0">
                <a:hlinkClick r:id="rId60"/>
              </a:rPr>
              <a:t>[14]</a:t>
            </a:r>
            <a:r>
              <a:rPr lang="sk-SK" dirty="0"/>
              <a:t>. </a:t>
            </a:r>
          </a:p>
          <a:p>
            <a:r>
              <a:rPr lang="sk-SK" dirty="0">
                <a:hlinkClick r:id="rId61" tooltip="18. decembra"/>
              </a:rPr>
              <a:t>18. decembra</a:t>
            </a:r>
            <a:r>
              <a:rPr lang="sk-SK" dirty="0"/>
              <a:t> </a:t>
            </a:r>
            <a:r>
              <a:rPr lang="sk-SK" dirty="0">
                <a:hlinkClick r:id="rId62" tooltip="1970"/>
              </a:rPr>
              <a:t>1970</a:t>
            </a:r>
            <a:r>
              <a:rPr lang="sk-SK" dirty="0"/>
              <a:t> bol súdny proces v Spolkovej republike Nemecko zastavený a došlo k mimosúdnemu vyrovnaniu, v ktorom sa firma </a:t>
            </a:r>
            <a:r>
              <a:rPr lang="sk-SK" dirty="0" err="1"/>
              <a:t>Grünethal</a:t>
            </a:r>
            <a:r>
              <a:rPr lang="sk-SK" dirty="0"/>
              <a:t> zaviazala k finančnému odškodnenie - zaplatiť poškodeným odškodné vo výške 100 miliónov mariek (51 miliónov EUR) </a:t>
            </a:r>
            <a:r>
              <a:rPr lang="sk-SK" baseline="30000" dirty="0">
                <a:hlinkClick r:id="rId63"/>
              </a:rPr>
              <a:t>[15]</a:t>
            </a:r>
            <a:r>
              <a:rPr lang="sk-SK" dirty="0"/>
              <a:t>. Švédska vláda v roku </a:t>
            </a:r>
            <a:r>
              <a:rPr lang="sk-SK" dirty="0">
                <a:hlinkClick r:id="rId64" tooltip="2004"/>
              </a:rPr>
              <a:t>2004</a:t>
            </a:r>
            <a:r>
              <a:rPr lang="sk-SK" dirty="0"/>
              <a:t> priznala stovke švédskych občanov, poškodených týmto liekom, odškodné vo výške 500 000 švédskych korún. </a:t>
            </a:r>
          </a:p>
          <a:p>
            <a:r>
              <a:rPr lang="sk-SK" dirty="0">
                <a:hlinkClick r:id="rId65" tooltip="1. septembra"/>
              </a:rPr>
              <a:t>1. septembra</a:t>
            </a:r>
            <a:r>
              <a:rPr lang="sk-SK" dirty="0"/>
              <a:t> </a:t>
            </a:r>
            <a:r>
              <a:rPr lang="sk-SK" dirty="0">
                <a:hlinkClick r:id="rId66" tooltip="2012"/>
              </a:rPr>
              <a:t>2012</a:t>
            </a:r>
            <a:r>
              <a:rPr lang="sk-SK" dirty="0"/>
              <a:t> sa po 50. rokoch výrobca prvýkrát oficiálne ospravedlnil obetiam tohto lieku </a:t>
            </a:r>
            <a:r>
              <a:rPr lang="sk-SK" baseline="30000" dirty="0">
                <a:hlinkClick r:id="rId67"/>
              </a:rPr>
              <a:t>[16]</a:t>
            </a:r>
            <a:r>
              <a:rPr lang="sk-SK" baseline="30000" dirty="0">
                <a:hlinkClick r:id="rId68"/>
              </a:rPr>
              <a:t>[17]</a:t>
            </a:r>
            <a:r>
              <a:rPr lang="sk-SK" baseline="30000" dirty="0">
                <a:hlinkClick r:id="rId69"/>
              </a:rPr>
              <a:t>[18]</a:t>
            </a:r>
            <a:r>
              <a:rPr lang="sk-SK" dirty="0"/>
              <a:t>. </a:t>
            </a:r>
          </a:p>
          <a:p>
            <a:r>
              <a:rPr lang="sk-SK" b="1" dirty="0"/>
              <a:t>Dokumenty</a:t>
            </a:r>
          </a:p>
          <a:p>
            <a:r>
              <a:rPr lang="sk-SK" i="1" dirty="0"/>
              <a:t>Vedľajšie účinky</a:t>
            </a:r>
            <a:r>
              <a:rPr lang="sk-SK" dirty="0"/>
              <a:t>, </a:t>
            </a:r>
            <a:r>
              <a:rPr lang="sk-SK" dirty="0">
                <a:hlinkClick r:id="rId70" tooltip="2007"/>
              </a:rPr>
              <a:t>2007</a:t>
            </a:r>
            <a:r>
              <a:rPr lang="sk-SK" dirty="0"/>
              <a:t> </a:t>
            </a:r>
            <a:r>
              <a:rPr lang="sk-SK" baseline="30000" dirty="0">
                <a:hlinkClick r:id="rId71"/>
              </a:rPr>
              <a:t>[19]</a:t>
            </a:r>
            <a:r>
              <a:rPr lang="sk-SK" dirty="0"/>
              <a:t>, televízny film</a:t>
            </a:r>
          </a:p>
          <a:p>
            <a:r>
              <a:rPr lang="sk-SK" b="1" dirty="0"/>
              <a:t>Literatúra</a:t>
            </a:r>
          </a:p>
          <a:p>
            <a:r>
              <a:rPr lang="sk-SK" dirty="0" err="1"/>
              <a:t>Kalte</a:t>
            </a:r>
            <a:r>
              <a:rPr lang="sk-SK" dirty="0"/>
              <a:t> </a:t>
            </a:r>
            <a:r>
              <a:rPr lang="sk-SK" dirty="0" err="1"/>
              <a:t>Füße</a:t>
            </a:r>
            <a:r>
              <a:rPr lang="sk-SK" dirty="0"/>
              <a:t>. In: Der </a:t>
            </a:r>
            <a:r>
              <a:rPr lang="sk-SK" dirty="0" err="1"/>
              <a:t>Spiegel</a:t>
            </a:r>
            <a:r>
              <a:rPr lang="sk-SK" dirty="0"/>
              <a:t>. </a:t>
            </a:r>
            <a:r>
              <a:rPr lang="sk-SK" dirty="0" err="1"/>
              <a:t>Nr</a:t>
            </a:r>
            <a:r>
              <a:rPr lang="sk-SK" dirty="0"/>
              <a:t>. 50, </a:t>
            </a:r>
            <a:r>
              <a:rPr lang="sk-SK" dirty="0">
                <a:hlinkClick r:id="rId24" tooltip="1961"/>
              </a:rPr>
              <a:t>1961</a:t>
            </a:r>
            <a:r>
              <a:rPr lang="sk-SK" dirty="0"/>
              <a:t>, S. 89–93 (</a:t>
            </a:r>
            <a:r>
              <a:rPr lang="sk-SK" dirty="0">
                <a:hlinkClick r:id="rId72"/>
              </a:rPr>
              <a:t>online</a:t>
            </a:r>
            <a:r>
              <a:rPr lang="sk-SK" dirty="0"/>
              <a:t>).</a:t>
            </a:r>
          </a:p>
          <a:p>
            <a:r>
              <a:rPr lang="sk-SK" dirty="0" err="1"/>
              <a:t>Henning</a:t>
            </a:r>
            <a:r>
              <a:rPr lang="sk-SK" dirty="0"/>
              <a:t> </a:t>
            </a:r>
            <a:r>
              <a:rPr lang="sk-SK" dirty="0" err="1"/>
              <a:t>Sjöström</a:t>
            </a:r>
            <a:r>
              <a:rPr lang="sk-SK" dirty="0"/>
              <a:t>, Robert </a:t>
            </a:r>
            <a:r>
              <a:rPr lang="sk-SK" dirty="0" err="1"/>
              <a:t>Nilsson</a:t>
            </a:r>
            <a:r>
              <a:rPr lang="sk-SK" dirty="0"/>
              <a:t>: </a:t>
            </a:r>
            <a:r>
              <a:rPr lang="sk-SK" dirty="0" err="1"/>
              <a:t>Thalidomide</a:t>
            </a:r>
            <a:r>
              <a:rPr lang="sk-SK" dirty="0"/>
              <a:t> and </a:t>
            </a:r>
            <a:r>
              <a:rPr lang="sk-SK" dirty="0" err="1"/>
              <a:t>the</a:t>
            </a:r>
            <a:r>
              <a:rPr lang="sk-SK" dirty="0"/>
              <a:t> </a:t>
            </a:r>
            <a:r>
              <a:rPr lang="sk-SK" dirty="0" err="1"/>
              <a:t>Power</a:t>
            </a:r>
            <a:r>
              <a:rPr lang="sk-SK" dirty="0"/>
              <a:t> of </a:t>
            </a:r>
            <a:r>
              <a:rPr lang="sk-SK" dirty="0" err="1"/>
              <a:t>the</a:t>
            </a:r>
            <a:r>
              <a:rPr lang="sk-SK" dirty="0"/>
              <a:t> </a:t>
            </a:r>
            <a:r>
              <a:rPr lang="sk-SK" dirty="0" err="1"/>
              <a:t>Drug</a:t>
            </a:r>
            <a:r>
              <a:rPr lang="sk-SK" dirty="0"/>
              <a:t> </a:t>
            </a:r>
            <a:r>
              <a:rPr lang="sk-SK" dirty="0" err="1"/>
              <a:t>Companies</a:t>
            </a:r>
            <a:r>
              <a:rPr lang="sk-SK" dirty="0"/>
              <a:t>. </a:t>
            </a:r>
            <a:r>
              <a:rPr lang="sk-SK" dirty="0" err="1"/>
              <a:t>Penguin</a:t>
            </a:r>
            <a:r>
              <a:rPr lang="sk-SK" dirty="0"/>
              <a:t> </a:t>
            </a:r>
            <a:r>
              <a:rPr lang="sk-SK" dirty="0" err="1"/>
              <a:t>Books</a:t>
            </a:r>
            <a:r>
              <a:rPr lang="sk-SK" dirty="0"/>
              <a:t>, </a:t>
            </a:r>
            <a:r>
              <a:rPr lang="sk-SK" dirty="0">
                <a:hlinkClick r:id="rId73" tooltip="1972"/>
              </a:rPr>
              <a:t>1972</a:t>
            </a:r>
            <a:r>
              <a:rPr lang="sk-SK" dirty="0"/>
              <a:t>; </a:t>
            </a:r>
            <a:r>
              <a:rPr lang="sk-SK" dirty="0" err="1"/>
              <a:t>deutsche</a:t>
            </a:r>
            <a:r>
              <a:rPr lang="sk-SK" dirty="0"/>
              <a:t> </a:t>
            </a:r>
            <a:r>
              <a:rPr lang="sk-SK" dirty="0" err="1"/>
              <a:t>Übersetzung</a:t>
            </a:r>
            <a:r>
              <a:rPr lang="sk-SK" dirty="0"/>
              <a:t>: </a:t>
            </a:r>
            <a:r>
              <a:rPr lang="sk-SK" dirty="0" err="1"/>
              <a:t>Contergan</a:t>
            </a:r>
            <a:r>
              <a:rPr lang="sk-SK" dirty="0"/>
              <a:t> oder </a:t>
            </a:r>
            <a:r>
              <a:rPr lang="sk-SK" dirty="0" err="1"/>
              <a:t>die</a:t>
            </a:r>
            <a:r>
              <a:rPr lang="sk-SK" dirty="0"/>
              <a:t> </a:t>
            </a:r>
            <a:r>
              <a:rPr lang="sk-SK" dirty="0" err="1"/>
              <a:t>Macht</a:t>
            </a:r>
            <a:r>
              <a:rPr lang="sk-SK" dirty="0"/>
              <a:t> der </a:t>
            </a:r>
            <a:r>
              <a:rPr lang="sk-SK" dirty="0" err="1"/>
              <a:t>Arzneimittelkonzerne</a:t>
            </a:r>
            <a:r>
              <a:rPr lang="sk-SK" dirty="0"/>
              <a:t>. VEB </a:t>
            </a:r>
            <a:r>
              <a:rPr lang="sk-SK" dirty="0" err="1"/>
              <a:t>Verlag</a:t>
            </a:r>
            <a:r>
              <a:rPr lang="sk-SK" dirty="0"/>
              <a:t> </a:t>
            </a:r>
            <a:r>
              <a:rPr lang="sk-SK" dirty="0" err="1"/>
              <a:t>Volk</a:t>
            </a:r>
            <a:r>
              <a:rPr lang="sk-SK" dirty="0"/>
              <a:t> </a:t>
            </a:r>
            <a:r>
              <a:rPr lang="sk-SK" dirty="0" err="1"/>
              <a:t>und</a:t>
            </a:r>
            <a:r>
              <a:rPr lang="sk-SK" dirty="0"/>
              <a:t> </a:t>
            </a:r>
            <a:r>
              <a:rPr lang="sk-SK" dirty="0" err="1"/>
              <a:t>Gesundheit</a:t>
            </a:r>
            <a:r>
              <a:rPr lang="sk-SK" dirty="0"/>
              <a:t>, </a:t>
            </a:r>
            <a:r>
              <a:rPr lang="sk-SK" dirty="0" err="1"/>
              <a:t>Berlin</a:t>
            </a:r>
            <a:r>
              <a:rPr lang="sk-SK" dirty="0"/>
              <a:t> (DDR), </a:t>
            </a:r>
            <a:r>
              <a:rPr lang="sk-SK" dirty="0">
                <a:hlinkClick r:id="rId74" tooltip="1975"/>
              </a:rPr>
              <a:t>1975</a:t>
            </a:r>
            <a:r>
              <a:rPr lang="sk-SK" dirty="0"/>
              <a:t>.</a:t>
            </a:r>
          </a:p>
          <a:p>
            <a:r>
              <a:rPr lang="sk-SK" dirty="0" err="1"/>
              <a:t>Catia</a:t>
            </a:r>
            <a:r>
              <a:rPr lang="sk-SK" dirty="0"/>
              <a:t> </a:t>
            </a:r>
            <a:r>
              <a:rPr lang="sk-SK" dirty="0" err="1"/>
              <a:t>Monser</a:t>
            </a:r>
            <a:r>
              <a:rPr lang="sk-SK" dirty="0"/>
              <a:t>: </a:t>
            </a:r>
            <a:r>
              <a:rPr lang="sk-SK" dirty="0" err="1"/>
              <a:t>Contergan</a:t>
            </a:r>
            <a:r>
              <a:rPr lang="sk-SK" dirty="0"/>
              <a:t>, </a:t>
            </a:r>
            <a:r>
              <a:rPr lang="sk-SK" dirty="0" err="1"/>
              <a:t>Thalidomid</a:t>
            </a:r>
            <a:r>
              <a:rPr lang="sk-SK" dirty="0"/>
              <a:t>. </a:t>
            </a:r>
            <a:r>
              <a:rPr lang="sk-SK" dirty="0" err="1"/>
              <a:t>Ein</a:t>
            </a:r>
            <a:r>
              <a:rPr lang="sk-SK" dirty="0"/>
              <a:t> </a:t>
            </a:r>
            <a:r>
              <a:rPr lang="sk-SK" dirty="0" err="1"/>
              <a:t>Unglück</a:t>
            </a:r>
            <a:r>
              <a:rPr lang="sk-SK" dirty="0"/>
              <a:t> </a:t>
            </a:r>
            <a:r>
              <a:rPr lang="sk-SK" dirty="0" err="1"/>
              <a:t>kommt</a:t>
            </a:r>
            <a:r>
              <a:rPr lang="sk-SK" dirty="0"/>
              <a:t> </a:t>
            </a:r>
            <a:r>
              <a:rPr lang="sk-SK" dirty="0" err="1"/>
              <a:t>selten</a:t>
            </a:r>
            <a:r>
              <a:rPr lang="sk-SK" dirty="0"/>
              <a:t> </a:t>
            </a:r>
            <a:r>
              <a:rPr lang="sk-SK" dirty="0" err="1"/>
              <a:t>allein</a:t>
            </a:r>
            <a:r>
              <a:rPr lang="sk-SK" dirty="0"/>
              <a:t>. </a:t>
            </a:r>
            <a:r>
              <a:rPr lang="sk-SK" dirty="0" err="1"/>
              <a:t>Eggcup</a:t>
            </a:r>
            <a:r>
              <a:rPr lang="sk-SK" dirty="0"/>
              <a:t>, </a:t>
            </a:r>
            <a:r>
              <a:rPr lang="sk-SK" dirty="0" err="1"/>
              <a:t>Düsseldorf</a:t>
            </a:r>
            <a:r>
              <a:rPr lang="sk-SK" dirty="0"/>
              <a:t> </a:t>
            </a:r>
            <a:r>
              <a:rPr lang="sk-SK" dirty="0">
                <a:hlinkClick r:id="rId75" tooltip="1993"/>
              </a:rPr>
              <a:t>1993</a:t>
            </a:r>
            <a:r>
              <a:rPr lang="sk-SK" dirty="0"/>
              <a:t>, </a:t>
            </a:r>
            <a:r>
              <a:rPr lang="sk-SK" dirty="0">
                <a:hlinkClick r:id="rId76"/>
              </a:rPr>
              <a:t>ISBN 3-930004-00-3</a:t>
            </a:r>
            <a:r>
              <a:rPr lang="sk-SK" dirty="0"/>
              <a:t>.</a:t>
            </a:r>
          </a:p>
          <a:p>
            <a:r>
              <a:rPr lang="sk-SK" dirty="0" err="1"/>
              <a:t>Fritz</a:t>
            </a:r>
            <a:r>
              <a:rPr lang="sk-SK" dirty="0"/>
              <a:t> U. </a:t>
            </a:r>
            <a:r>
              <a:rPr lang="sk-SK" dirty="0" err="1"/>
              <a:t>Niethard</a:t>
            </a:r>
            <a:r>
              <a:rPr lang="sk-SK" dirty="0"/>
              <a:t>, René </a:t>
            </a:r>
            <a:r>
              <a:rPr lang="sk-SK" dirty="0" err="1"/>
              <a:t>Baumgartner</a:t>
            </a:r>
            <a:r>
              <a:rPr lang="sk-SK" dirty="0"/>
              <a:t> (</a:t>
            </a:r>
            <a:r>
              <a:rPr lang="sk-SK" dirty="0" err="1"/>
              <a:t>Hrsg</a:t>
            </a:r>
            <a:r>
              <a:rPr lang="sk-SK" dirty="0"/>
              <a:t>.): </a:t>
            </a:r>
            <a:r>
              <a:rPr lang="sk-SK" dirty="0" err="1"/>
              <a:t>Contergan</a:t>
            </a:r>
            <a:r>
              <a:rPr lang="sk-SK" dirty="0"/>
              <a:t>: 30 </a:t>
            </a:r>
            <a:r>
              <a:rPr lang="sk-SK" dirty="0" err="1"/>
              <a:t>Jahre</a:t>
            </a:r>
            <a:r>
              <a:rPr lang="sk-SK" dirty="0"/>
              <a:t> </a:t>
            </a:r>
            <a:r>
              <a:rPr lang="sk-SK" dirty="0" err="1"/>
              <a:t>danach</a:t>
            </a:r>
            <a:r>
              <a:rPr lang="sk-SK" dirty="0"/>
              <a:t>. 5 </a:t>
            </a:r>
            <a:r>
              <a:rPr lang="sk-SK" dirty="0" err="1"/>
              <a:t>Tabellen</a:t>
            </a:r>
            <a:r>
              <a:rPr lang="sk-SK" dirty="0"/>
              <a:t>. </a:t>
            </a:r>
            <a:r>
              <a:rPr lang="sk-SK" dirty="0" err="1"/>
              <a:t>Enke</a:t>
            </a:r>
            <a:r>
              <a:rPr lang="sk-SK" dirty="0"/>
              <a:t>, </a:t>
            </a:r>
            <a:r>
              <a:rPr lang="sk-SK" dirty="0" err="1"/>
              <a:t>Stuttgart</a:t>
            </a:r>
            <a:r>
              <a:rPr lang="sk-SK" dirty="0"/>
              <a:t> </a:t>
            </a:r>
            <a:r>
              <a:rPr lang="sk-SK" dirty="0">
                <a:hlinkClick r:id="rId77" tooltip="1994"/>
              </a:rPr>
              <a:t>1994</a:t>
            </a:r>
            <a:r>
              <a:rPr lang="sk-SK" dirty="0"/>
              <a:t>, </a:t>
            </a:r>
            <a:r>
              <a:rPr lang="sk-SK" dirty="0">
                <a:hlinkClick r:id="rId78"/>
              </a:rPr>
              <a:t>ISBN 3-432-25781-3</a:t>
            </a:r>
            <a:r>
              <a:rPr lang="sk-SK" dirty="0"/>
              <a:t>.</a:t>
            </a:r>
          </a:p>
          <a:p>
            <a:r>
              <a:rPr lang="sk-SK" dirty="0"/>
              <a:t>Beate </a:t>
            </a:r>
            <a:r>
              <a:rPr lang="sk-SK" dirty="0" err="1"/>
              <a:t>Kirk</a:t>
            </a:r>
            <a:r>
              <a:rPr lang="sk-SK" dirty="0"/>
              <a:t>: Der </a:t>
            </a:r>
            <a:r>
              <a:rPr lang="sk-SK" dirty="0" err="1"/>
              <a:t>Contergan-Fall</a:t>
            </a:r>
            <a:r>
              <a:rPr lang="sk-SK" dirty="0"/>
              <a:t>: </a:t>
            </a:r>
            <a:r>
              <a:rPr lang="sk-SK" dirty="0" err="1"/>
              <a:t>eine</a:t>
            </a:r>
            <a:r>
              <a:rPr lang="sk-SK" dirty="0"/>
              <a:t> </a:t>
            </a:r>
            <a:r>
              <a:rPr lang="sk-SK" dirty="0" err="1"/>
              <a:t>unvermeidbare</a:t>
            </a:r>
            <a:r>
              <a:rPr lang="sk-SK" dirty="0"/>
              <a:t> </a:t>
            </a:r>
            <a:r>
              <a:rPr lang="sk-SK" dirty="0" err="1"/>
              <a:t>Arzneimittelkatastrophe</a:t>
            </a:r>
            <a:r>
              <a:rPr lang="sk-SK" dirty="0"/>
              <a:t>? </a:t>
            </a:r>
            <a:r>
              <a:rPr lang="sk-SK" dirty="0" err="1"/>
              <a:t>Zur</a:t>
            </a:r>
            <a:r>
              <a:rPr lang="sk-SK" dirty="0"/>
              <a:t> </a:t>
            </a:r>
            <a:r>
              <a:rPr lang="sk-SK" dirty="0" err="1"/>
              <a:t>Geschichte</a:t>
            </a:r>
            <a:r>
              <a:rPr lang="sk-SK" dirty="0"/>
              <a:t> des </a:t>
            </a:r>
            <a:r>
              <a:rPr lang="sk-SK" dirty="0" err="1"/>
              <a:t>Arzneistoffs</a:t>
            </a:r>
            <a:r>
              <a:rPr lang="sk-SK" dirty="0"/>
              <a:t> </a:t>
            </a:r>
            <a:r>
              <a:rPr lang="sk-SK" dirty="0" err="1"/>
              <a:t>Thalidomid</a:t>
            </a:r>
            <a:r>
              <a:rPr lang="sk-SK" dirty="0"/>
              <a:t>. </a:t>
            </a:r>
            <a:r>
              <a:rPr lang="sk-SK" dirty="0" err="1"/>
              <a:t>Mit</a:t>
            </a:r>
            <a:r>
              <a:rPr lang="sk-SK" dirty="0"/>
              <a:t> </a:t>
            </a:r>
            <a:r>
              <a:rPr lang="sk-SK" dirty="0" err="1"/>
              <a:t>einem</a:t>
            </a:r>
            <a:r>
              <a:rPr lang="sk-SK" dirty="0"/>
              <a:t> </a:t>
            </a:r>
            <a:r>
              <a:rPr lang="sk-SK" dirty="0" err="1"/>
              <a:t>Geleitwort</a:t>
            </a:r>
            <a:r>
              <a:rPr lang="sk-SK" dirty="0"/>
              <a:t> von </a:t>
            </a:r>
            <a:r>
              <a:rPr lang="sk-SK" dirty="0" err="1"/>
              <a:t>Christoph</a:t>
            </a:r>
            <a:r>
              <a:rPr lang="sk-SK" dirty="0"/>
              <a:t> Friedrich. </a:t>
            </a:r>
            <a:r>
              <a:rPr lang="sk-SK" dirty="0" err="1"/>
              <a:t>Wissenschaftliche</a:t>
            </a:r>
            <a:r>
              <a:rPr lang="sk-SK" dirty="0"/>
              <a:t> </a:t>
            </a:r>
            <a:r>
              <a:rPr lang="sk-SK" dirty="0" err="1"/>
              <a:t>Verlagsgesellschaft</a:t>
            </a:r>
            <a:r>
              <a:rPr lang="sk-SK" dirty="0"/>
              <a:t>, </a:t>
            </a:r>
            <a:r>
              <a:rPr lang="sk-SK" dirty="0" err="1"/>
              <a:t>Stuttgart</a:t>
            </a:r>
            <a:r>
              <a:rPr lang="sk-SK" dirty="0"/>
              <a:t> </a:t>
            </a:r>
            <a:r>
              <a:rPr lang="sk-SK" dirty="0">
                <a:hlinkClick r:id="rId79" tooltip="1999"/>
              </a:rPr>
              <a:t>1999</a:t>
            </a:r>
            <a:r>
              <a:rPr lang="sk-SK" dirty="0"/>
              <a:t>, </a:t>
            </a:r>
            <a:r>
              <a:rPr lang="sk-SK" dirty="0">
                <a:hlinkClick r:id="rId80"/>
              </a:rPr>
              <a:t>ISBN 3-8047-1681-4</a:t>
            </a:r>
            <a:r>
              <a:rPr lang="sk-SK" dirty="0"/>
              <a:t> (</a:t>
            </a:r>
            <a:r>
              <a:rPr lang="sk-SK" dirty="0" err="1"/>
              <a:t>Zugleich</a:t>
            </a:r>
            <a:r>
              <a:rPr lang="sk-SK" dirty="0"/>
              <a:t> </a:t>
            </a:r>
            <a:r>
              <a:rPr lang="sk-SK" dirty="0" err="1"/>
              <a:t>Dissertation</a:t>
            </a:r>
            <a:r>
              <a:rPr lang="sk-SK" dirty="0"/>
              <a:t> </a:t>
            </a:r>
            <a:r>
              <a:rPr lang="sk-SK" dirty="0" err="1"/>
              <a:t>an</a:t>
            </a:r>
            <a:r>
              <a:rPr lang="sk-SK" dirty="0"/>
              <a:t> der </a:t>
            </a:r>
            <a:r>
              <a:rPr lang="sk-SK" dirty="0" err="1"/>
              <a:t>Universität</a:t>
            </a:r>
            <a:r>
              <a:rPr lang="sk-SK" dirty="0"/>
              <a:t> </a:t>
            </a:r>
            <a:r>
              <a:rPr lang="sk-SK" dirty="0" err="1"/>
              <a:t>Greifswald</a:t>
            </a:r>
            <a:r>
              <a:rPr lang="sk-SK" dirty="0"/>
              <a:t> 1998).</a:t>
            </a:r>
          </a:p>
          <a:p>
            <a:r>
              <a:rPr lang="sk-SK" dirty="0"/>
              <a:t>Ludwig </a:t>
            </a:r>
            <a:r>
              <a:rPr lang="sk-SK" dirty="0" err="1"/>
              <a:t>Zichner</a:t>
            </a:r>
            <a:r>
              <a:rPr lang="sk-SK" dirty="0"/>
              <a:t> u. a. (</a:t>
            </a:r>
            <a:r>
              <a:rPr lang="sk-SK" dirty="0" err="1"/>
              <a:t>Hrsg</a:t>
            </a:r>
            <a:r>
              <a:rPr lang="sk-SK" dirty="0"/>
              <a:t>.): </a:t>
            </a:r>
            <a:r>
              <a:rPr lang="sk-SK" dirty="0" err="1"/>
              <a:t>Die</a:t>
            </a:r>
            <a:r>
              <a:rPr lang="sk-SK" dirty="0"/>
              <a:t> </a:t>
            </a:r>
            <a:r>
              <a:rPr lang="sk-SK" dirty="0" err="1"/>
              <a:t>Contergankatastrophe</a:t>
            </a:r>
            <a:r>
              <a:rPr lang="sk-SK" dirty="0"/>
              <a:t>. </a:t>
            </a:r>
            <a:r>
              <a:rPr lang="sk-SK" dirty="0" err="1"/>
              <a:t>Eine</a:t>
            </a:r>
            <a:r>
              <a:rPr lang="sk-SK" dirty="0"/>
              <a:t> </a:t>
            </a:r>
            <a:r>
              <a:rPr lang="sk-SK" dirty="0" err="1"/>
              <a:t>Bilanz</a:t>
            </a:r>
            <a:r>
              <a:rPr lang="sk-SK" dirty="0"/>
              <a:t> nach 40 </a:t>
            </a:r>
            <a:r>
              <a:rPr lang="sk-SK" dirty="0" err="1"/>
              <a:t>Jahren</a:t>
            </a:r>
            <a:r>
              <a:rPr lang="sk-SK" dirty="0"/>
              <a:t>. In: </a:t>
            </a:r>
            <a:r>
              <a:rPr lang="sk-SK" dirty="0" err="1"/>
              <a:t>Jahrbuch</a:t>
            </a:r>
            <a:r>
              <a:rPr lang="sk-SK" dirty="0"/>
              <a:t> </a:t>
            </a:r>
            <a:r>
              <a:rPr lang="sk-SK" dirty="0" err="1"/>
              <a:t>Deutsches</a:t>
            </a:r>
            <a:r>
              <a:rPr lang="sk-SK" dirty="0"/>
              <a:t> </a:t>
            </a:r>
            <a:r>
              <a:rPr lang="sk-SK" dirty="0" err="1"/>
              <a:t>Orthopädisches</a:t>
            </a:r>
            <a:r>
              <a:rPr lang="sk-SK" dirty="0"/>
              <a:t> </a:t>
            </a:r>
            <a:r>
              <a:rPr lang="sk-SK" dirty="0" err="1"/>
              <a:t>Geschichts</a:t>
            </a:r>
            <a:r>
              <a:rPr lang="sk-SK" dirty="0"/>
              <a:t>- </a:t>
            </a:r>
            <a:r>
              <a:rPr lang="sk-SK" dirty="0" err="1"/>
              <a:t>und</a:t>
            </a:r>
            <a:r>
              <a:rPr lang="sk-SK" dirty="0"/>
              <a:t> </a:t>
            </a:r>
            <a:r>
              <a:rPr lang="sk-SK" dirty="0" err="1"/>
              <a:t>Forschungsmuseum</a:t>
            </a:r>
            <a:r>
              <a:rPr lang="sk-SK" dirty="0"/>
              <a:t>, Frankfurt </a:t>
            </a:r>
            <a:r>
              <a:rPr lang="sk-SK" dirty="0" err="1"/>
              <a:t>am</a:t>
            </a:r>
            <a:r>
              <a:rPr lang="sk-SK" dirty="0"/>
              <a:t> </a:t>
            </a:r>
            <a:r>
              <a:rPr lang="sk-SK" dirty="0" err="1"/>
              <a:t>Main</a:t>
            </a:r>
            <a:r>
              <a:rPr lang="sk-SK" dirty="0"/>
              <a:t>. Band 6. </a:t>
            </a:r>
            <a:r>
              <a:rPr lang="sk-SK" dirty="0" err="1"/>
              <a:t>Steinkopff</a:t>
            </a:r>
            <a:r>
              <a:rPr lang="sk-SK" dirty="0"/>
              <a:t>, </a:t>
            </a:r>
            <a:r>
              <a:rPr lang="sk-SK" dirty="0" err="1"/>
              <a:t>Darmstadt</a:t>
            </a:r>
            <a:r>
              <a:rPr lang="sk-SK" dirty="0"/>
              <a:t> </a:t>
            </a:r>
            <a:r>
              <a:rPr lang="sk-SK" dirty="0">
                <a:hlinkClick r:id="rId81" tooltip="2005"/>
              </a:rPr>
              <a:t>2005</a:t>
            </a:r>
            <a:r>
              <a:rPr lang="sk-SK" dirty="0"/>
              <a:t>, </a:t>
            </a:r>
            <a:r>
              <a:rPr lang="sk-SK" dirty="0">
                <a:hlinkClick r:id="rId82"/>
              </a:rPr>
              <a:t>ISBN 978-3-7985-1479-9</a:t>
            </a:r>
            <a:r>
              <a:rPr lang="sk-SK" dirty="0"/>
              <a:t>.</a:t>
            </a:r>
          </a:p>
          <a:p>
            <a:r>
              <a:rPr lang="sk-SK" dirty="0" err="1"/>
              <a:t>Carsten</a:t>
            </a:r>
            <a:r>
              <a:rPr lang="sk-SK" dirty="0"/>
              <a:t> </a:t>
            </a:r>
            <a:r>
              <a:rPr lang="sk-SK" dirty="0" err="1"/>
              <a:t>Büll</a:t>
            </a:r>
            <a:r>
              <a:rPr lang="sk-SK" dirty="0"/>
              <a:t>, Martin </a:t>
            </a:r>
            <a:r>
              <a:rPr lang="sk-SK" dirty="0" err="1"/>
              <a:t>Dreßler</a:t>
            </a:r>
            <a:r>
              <a:rPr lang="sk-SK" dirty="0"/>
              <a:t> u. a.: </a:t>
            </a:r>
            <a:r>
              <a:rPr lang="sk-SK" dirty="0" err="1"/>
              <a:t>Contergan</a:t>
            </a:r>
            <a:r>
              <a:rPr lang="sk-SK" dirty="0"/>
              <a:t> – </a:t>
            </a:r>
            <a:r>
              <a:rPr lang="sk-SK" dirty="0" err="1"/>
              <a:t>Fünf</a:t>
            </a:r>
            <a:r>
              <a:rPr lang="sk-SK" dirty="0"/>
              <a:t> </a:t>
            </a:r>
            <a:r>
              <a:rPr lang="sk-SK" dirty="0" err="1"/>
              <a:t>Lebensgeschichten</a:t>
            </a:r>
            <a:r>
              <a:rPr lang="sk-SK" dirty="0"/>
              <a:t>. </a:t>
            </a:r>
            <a:r>
              <a:rPr lang="sk-SK" dirty="0" err="1"/>
              <a:t>Hintergründe</a:t>
            </a:r>
            <a:r>
              <a:rPr lang="sk-SK" dirty="0"/>
              <a:t> </a:t>
            </a:r>
            <a:r>
              <a:rPr lang="sk-SK" dirty="0" err="1"/>
              <a:t>zur</a:t>
            </a:r>
            <a:r>
              <a:rPr lang="sk-SK" dirty="0"/>
              <a:t> </a:t>
            </a:r>
            <a:r>
              <a:rPr lang="sk-SK" dirty="0" err="1"/>
              <a:t>Geschichte</a:t>
            </a:r>
            <a:r>
              <a:rPr lang="sk-SK" dirty="0"/>
              <a:t> von </a:t>
            </a:r>
            <a:r>
              <a:rPr lang="sk-SK" dirty="0" err="1"/>
              <a:t>Contergan</a:t>
            </a:r>
            <a:r>
              <a:rPr lang="sk-SK" dirty="0"/>
              <a:t> </a:t>
            </a:r>
            <a:r>
              <a:rPr lang="sk-SK" dirty="0" err="1"/>
              <a:t>und</a:t>
            </a:r>
            <a:r>
              <a:rPr lang="sk-SK" dirty="0"/>
              <a:t> </a:t>
            </a:r>
            <a:r>
              <a:rPr lang="sk-SK" dirty="0" err="1"/>
              <a:t>zur</a:t>
            </a:r>
            <a:r>
              <a:rPr lang="sk-SK" dirty="0"/>
              <a:t> </a:t>
            </a:r>
            <a:r>
              <a:rPr lang="sk-SK" dirty="0" err="1"/>
              <a:t>Situation</a:t>
            </a:r>
            <a:r>
              <a:rPr lang="sk-SK" dirty="0"/>
              <a:t> </a:t>
            </a:r>
            <a:r>
              <a:rPr lang="sk-SK" dirty="0" err="1"/>
              <a:t>Contergan-Geschädigter</a:t>
            </a:r>
            <a:r>
              <a:rPr lang="sk-SK" dirty="0"/>
              <a:t> </a:t>
            </a:r>
            <a:r>
              <a:rPr lang="sk-SK" dirty="0" err="1"/>
              <a:t>heute</a:t>
            </a:r>
            <a:r>
              <a:rPr lang="sk-SK" dirty="0"/>
              <a:t>. </a:t>
            </a:r>
            <a:r>
              <a:rPr lang="sk-SK" dirty="0" err="1"/>
              <a:t>Wellhöfer</a:t>
            </a:r>
            <a:r>
              <a:rPr lang="sk-SK" dirty="0"/>
              <a:t>, </a:t>
            </a:r>
            <a:r>
              <a:rPr lang="sk-SK" dirty="0" err="1"/>
              <a:t>Mannheim</a:t>
            </a:r>
            <a:r>
              <a:rPr lang="sk-SK" dirty="0"/>
              <a:t> </a:t>
            </a:r>
            <a:r>
              <a:rPr lang="sk-SK" dirty="0">
                <a:hlinkClick r:id="rId70" tooltip="2007"/>
              </a:rPr>
              <a:t>2007</a:t>
            </a:r>
            <a:r>
              <a:rPr lang="sk-SK" dirty="0"/>
              <a:t>, </a:t>
            </a:r>
            <a:r>
              <a:rPr lang="sk-SK" dirty="0">
                <a:hlinkClick r:id="rId83"/>
              </a:rPr>
              <a:t>ISBN 978-3-939540-00-7</a:t>
            </a:r>
            <a:r>
              <a:rPr lang="sk-SK" dirty="0"/>
              <a:t>.</a:t>
            </a:r>
          </a:p>
          <a:p>
            <a:r>
              <a:rPr lang="sk-SK" dirty="0" err="1"/>
              <a:t>Niko</a:t>
            </a:r>
            <a:r>
              <a:rPr lang="sk-SK" dirty="0"/>
              <a:t> von </a:t>
            </a:r>
            <a:r>
              <a:rPr lang="sk-SK" dirty="0" err="1"/>
              <a:t>Glasow</a:t>
            </a:r>
            <a:r>
              <a:rPr lang="sk-SK" dirty="0"/>
              <a:t>, </a:t>
            </a:r>
            <a:r>
              <a:rPr lang="sk-SK" dirty="0" err="1"/>
              <a:t>Ania</a:t>
            </a:r>
            <a:r>
              <a:rPr lang="sk-SK" dirty="0"/>
              <a:t> </a:t>
            </a:r>
            <a:r>
              <a:rPr lang="sk-SK" dirty="0" err="1"/>
              <a:t>Dabrowska</a:t>
            </a:r>
            <a:r>
              <a:rPr lang="sk-SK" dirty="0"/>
              <a:t> (Fotografie): </a:t>
            </a:r>
            <a:r>
              <a:rPr lang="sk-SK" dirty="0" err="1"/>
              <a:t>NoBody’s</a:t>
            </a:r>
            <a:r>
              <a:rPr lang="sk-SK" dirty="0"/>
              <a:t> </a:t>
            </a:r>
            <a:r>
              <a:rPr lang="sk-SK" dirty="0" err="1"/>
              <a:t>Perfect</a:t>
            </a:r>
            <a:r>
              <a:rPr lang="sk-SK" dirty="0"/>
              <a:t>. </a:t>
            </a:r>
            <a:r>
              <a:rPr lang="sk-SK" dirty="0" err="1"/>
              <a:t>Sandmann</a:t>
            </a:r>
            <a:r>
              <a:rPr lang="sk-SK" dirty="0"/>
              <a:t>, </a:t>
            </a:r>
            <a:r>
              <a:rPr lang="sk-SK" dirty="0" err="1"/>
              <a:t>München</a:t>
            </a:r>
            <a:r>
              <a:rPr lang="sk-SK" dirty="0"/>
              <a:t> </a:t>
            </a:r>
            <a:r>
              <a:rPr lang="sk-SK" dirty="0">
                <a:hlinkClick r:id="rId84" tooltip="2008"/>
              </a:rPr>
              <a:t>2008</a:t>
            </a:r>
            <a:r>
              <a:rPr lang="sk-SK" dirty="0"/>
              <a:t>, </a:t>
            </a:r>
            <a:r>
              <a:rPr lang="sk-SK" dirty="0">
                <a:hlinkClick r:id="rId85"/>
              </a:rPr>
              <a:t>ISBN 978-3-938045-10-7</a:t>
            </a:r>
            <a:r>
              <a:rPr lang="sk-SK" dirty="0"/>
              <a:t>.</a:t>
            </a:r>
          </a:p>
          <a:p>
            <a:r>
              <a:rPr lang="sk-SK" dirty="0" err="1"/>
              <a:t>Nicholas</a:t>
            </a:r>
            <a:r>
              <a:rPr lang="sk-SK" dirty="0"/>
              <a:t> </a:t>
            </a:r>
            <a:r>
              <a:rPr lang="sk-SK" dirty="0" err="1"/>
              <a:t>Eschenbruch</a:t>
            </a:r>
            <a:r>
              <a:rPr lang="sk-SK" dirty="0"/>
              <a:t> (</a:t>
            </a:r>
            <a:r>
              <a:rPr lang="sk-SK" dirty="0" err="1"/>
              <a:t>Hrsg</a:t>
            </a:r>
            <a:r>
              <a:rPr lang="sk-SK" dirty="0"/>
              <a:t>.): </a:t>
            </a:r>
            <a:r>
              <a:rPr lang="sk-SK" dirty="0" err="1"/>
              <a:t>Arzneimittel</a:t>
            </a:r>
            <a:r>
              <a:rPr lang="sk-SK" dirty="0"/>
              <a:t> des 20. </a:t>
            </a:r>
            <a:r>
              <a:rPr lang="sk-SK" dirty="0" err="1"/>
              <a:t>Jahrhunderts</a:t>
            </a:r>
            <a:r>
              <a:rPr lang="sk-SK" dirty="0"/>
              <a:t>. </a:t>
            </a:r>
            <a:r>
              <a:rPr lang="sk-SK" dirty="0" err="1"/>
              <a:t>Historische</a:t>
            </a:r>
            <a:r>
              <a:rPr lang="sk-SK" dirty="0"/>
              <a:t> </a:t>
            </a:r>
            <a:r>
              <a:rPr lang="sk-SK" dirty="0" err="1"/>
              <a:t>Skizzen</a:t>
            </a:r>
            <a:r>
              <a:rPr lang="sk-SK" dirty="0"/>
              <a:t> von </a:t>
            </a:r>
            <a:r>
              <a:rPr lang="sk-SK" dirty="0" err="1"/>
              <a:t>Lebertran</a:t>
            </a:r>
            <a:r>
              <a:rPr lang="sk-SK" dirty="0"/>
              <a:t> bis </a:t>
            </a:r>
            <a:r>
              <a:rPr lang="sk-SK" dirty="0" err="1"/>
              <a:t>Contergan</a:t>
            </a:r>
            <a:r>
              <a:rPr lang="sk-SK" dirty="0"/>
              <a:t>. </a:t>
            </a:r>
            <a:r>
              <a:rPr lang="sk-SK" dirty="0" err="1"/>
              <a:t>Transcript</a:t>
            </a:r>
            <a:r>
              <a:rPr lang="sk-SK" dirty="0"/>
              <a:t>, </a:t>
            </a:r>
            <a:r>
              <a:rPr lang="sk-SK" dirty="0" err="1"/>
              <a:t>Bielefeld</a:t>
            </a:r>
            <a:r>
              <a:rPr lang="sk-SK" dirty="0"/>
              <a:t> </a:t>
            </a:r>
            <a:r>
              <a:rPr lang="sk-SK" dirty="0">
                <a:hlinkClick r:id="rId86" tooltip="2009"/>
              </a:rPr>
              <a:t>2009</a:t>
            </a:r>
            <a:r>
              <a:rPr lang="sk-SK" dirty="0"/>
              <a:t>, </a:t>
            </a:r>
            <a:r>
              <a:rPr lang="sk-SK" dirty="0">
                <a:hlinkClick r:id="rId87"/>
              </a:rPr>
              <a:t>ISBN 978-3-8376-1125-0</a:t>
            </a:r>
            <a:r>
              <a:rPr lang="sk-SK" dirty="0"/>
              <a:t> (vedecká štúdia).</a:t>
            </a:r>
          </a:p>
          <a:p>
            <a:r>
              <a:rPr lang="sk-SK" dirty="0" err="1"/>
              <a:t>Herfried</a:t>
            </a:r>
            <a:r>
              <a:rPr lang="sk-SK" dirty="0"/>
              <a:t> </a:t>
            </a:r>
            <a:r>
              <a:rPr lang="sk-SK" dirty="0" err="1"/>
              <a:t>Münkler</a:t>
            </a:r>
            <a:r>
              <a:rPr lang="sk-SK" dirty="0"/>
              <a:t>, </a:t>
            </a:r>
            <a:r>
              <a:rPr lang="sk-SK" dirty="0" err="1"/>
              <a:t>Matthias</a:t>
            </a:r>
            <a:r>
              <a:rPr lang="sk-SK" dirty="0"/>
              <a:t> </a:t>
            </a:r>
            <a:r>
              <a:rPr lang="sk-SK" dirty="0" err="1"/>
              <a:t>Bohlender</a:t>
            </a:r>
            <a:r>
              <a:rPr lang="sk-SK" dirty="0"/>
              <a:t>, </a:t>
            </a:r>
            <a:r>
              <a:rPr lang="sk-SK" dirty="0" err="1"/>
              <a:t>Sabine</a:t>
            </a:r>
            <a:r>
              <a:rPr lang="sk-SK" dirty="0"/>
              <a:t> </a:t>
            </a:r>
            <a:r>
              <a:rPr lang="sk-SK" dirty="0" err="1"/>
              <a:t>Meurer</a:t>
            </a:r>
            <a:r>
              <a:rPr lang="sk-SK" dirty="0"/>
              <a:t> (</a:t>
            </a:r>
            <a:r>
              <a:rPr lang="sk-SK" dirty="0" err="1"/>
              <a:t>Hrsg</a:t>
            </a:r>
            <a:r>
              <a:rPr lang="sk-SK" dirty="0"/>
              <a:t>.): </a:t>
            </a:r>
            <a:r>
              <a:rPr lang="sk-SK" dirty="0" err="1"/>
              <a:t>Sicherheit</a:t>
            </a:r>
            <a:r>
              <a:rPr lang="sk-SK" dirty="0"/>
              <a:t> </a:t>
            </a:r>
            <a:r>
              <a:rPr lang="sk-SK" dirty="0" err="1"/>
              <a:t>und</a:t>
            </a:r>
            <a:r>
              <a:rPr lang="sk-SK" dirty="0"/>
              <a:t> </a:t>
            </a:r>
            <a:r>
              <a:rPr lang="sk-SK" dirty="0" err="1"/>
              <a:t>Risiko</a:t>
            </a:r>
            <a:r>
              <a:rPr lang="sk-SK" dirty="0"/>
              <a:t>: </a:t>
            </a:r>
            <a:r>
              <a:rPr lang="sk-SK" dirty="0" err="1"/>
              <a:t>Über</a:t>
            </a:r>
            <a:r>
              <a:rPr lang="sk-SK" dirty="0"/>
              <a:t> </a:t>
            </a:r>
            <a:r>
              <a:rPr lang="sk-SK" dirty="0" err="1"/>
              <a:t>den</a:t>
            </a:r>
            <a:r>
              <a:rPr lang="sk-SK" dirty="0"/>
              <a:t> </a:t>
            </a:r>
            <a:r>
              <a:rPr lang="sk-SK" dirty="0" err="1"/>
              <a:t>Umgang</a:t>
            </a:r>
            <a:r>
              <a:rPr lang="sk-SK" dirty="0"/>
              <a:t> </a:t>
            </a:r>
            <a:r>
              <a:rPr lang="sk-SK" dirty="0" err="1"/>
              <a:t>mit</a:t>
            </a:r>
            <a:r>
              <a:rPr lang="sk-SK" dirty="0"/>
              <a:t> </a:t>
            </a:r>
            <a:r>
              <a:rPr lang="sk-SK" dirty="0" err="1"/>
              <a:t>Gefahr</a:t>
            </a:r>
            <a:r>
              <a:rPr lang="sk-SK" dirty="0"/>
              <a:t> im 21. </a:t>
            </a:r>
            <a:r>
              <a:rPr lang="sk-SK" dirty="0" err="1"/>
              <a:t>Jahrhundert</a:t>
            </a:r>
            <a:r>
              <a:rPr lang="sk-SK" dirty="0"/>
              <a:t>. </a:t>
            </a:r>
            <a:r>
              <a:rPr lang="sk-SK" dirty="0" err="1"/>
              <a:t>Transcript</a:t>
            </a:r>
            <a:r>
              <a:rPr lang="sk-SK" dirty="0"/>
              <a:t>, </a:t>
            </a:r>
            <a:r>
              <a:rPr lang="sk-SK" dirty="0" err="1"/>
              <a:t>Bielefeld</a:t>
            </a:r>
            <a:r>
              <a:rPr lang="sk-SK" dirty="0"/>
              <a:t> </a:t>
            </a:r>
            <a:r>
              <a:rPr lang="sk-SK" dirty="0">
                <a:hlinkClick r:id="rId88" tooltip="2010"/>
              </a:rPr>
              <a:t>2010</a:t>
            </a:r>
            <a:r>
              <a:rPr lang="sk-SK" dirty="0"/>
              <a:t>, </a:t>
            </a:r>
            <a:r>
              <a:rPr lang="sk-SK" dirty="0">
                <a:hlinkClick r:id="rId89"/>
              </a:rPr>
              <a:t>ISBN 978-3-8376-1229-5</a:t>
            </a:r>
            <a:r>
              <a:rPr lang="sk-SK" dirty="0"/>
              <a:t>.</a:t>
            </a:r>
          </a:p>
          <a:p>
            <a:r>
              <a:rPr lang="sk-SK" dirty="0"/>
              <a:t>Anna </a:t>
            </a:r>
            <a:r>
              <a:rPr lang="sk-SK" dirty="0" err="1"/>
              <a:t>Christiane</a:t>
            </a:r>
            <a:r>
              <a:rPr lang="sk-SK" dirty="0"/>
              <a:t> </a:t>
            </a:r>
            <a:r>
              <a:rPr lang="sk-SK" dirty="0" err="1"/>
              <a:t>Schulze</a:t>
            </a:r>
            <a:r>
              <a:rPr lang="sk-SK" dirty="0"/>
              <a:t>: </a:t>
            </a:r>
            <a:r>
              <a:rPr lang="sk-SK" dirty="0" err="1"/>
              <a:t>Die</a:t>
            </a:r>
            <a:r>
              <a:rPr lang="sk-SK" dirty="0"/>
              <a:t> </a:t>
            </a:r>
            <a:r>
              <a:rPr lang="sk-SK" dirty="0" err="1"/>
              <a:t>Rolle</a:t>
            </a:r>
            <a:r>
              <a:rPr lang="sk-SK" dirty="0"/>
              <a:t> </a:t>
            </a:r>
            <a:r>
              <a:rPr lang="sk-SK" dirty="0" err="1"/>
              <a:t>Widukind</a:t>
            </a:r>
            <a:r>
              <a:rPr lang="sk-SK" dirty="0"/>
              <a:t> </a:t>
            </a:r>
            <a:r>
              <a:rPr lang="sk-SK" dirty="0" err="1"/>
              <a:t>Lenz</a:t>
            </a:r>
            <a:r>
              <a:rPr lang="sk-SK" dirty="0"/>
              <a:t>' </a:t>
            </a:r>
            <a:r>
              <a:rPr lang="sk-SK" dirty="0" err="1"/>
              <a:t>bei</a:t>
            </a:r>
            <a:r>
              <a:rPr lang="sk-SK" dirty="0"/>
              <a:t> der </a:t>
            </a:r>
            <a:r>
              <a:rPr lang="sk-SK" dirty="0" err="1"/>
              <a:t>Aufdeckung</a:t>
            </a:r>
            <a:r>
              <a:rPr lang="sk-SK" dirty="0"/>
              <a:t> der </a:t>
            </a:r>
            <a:r>
              <a:rPr lang="sk-SK" dirty="0" err="1"/>
              <a:t>teratogenen</a:t>
            </a:r>
            <a:r>
              <a:rPr lang="sk-SK" dirty="0"/>
              <a:t> </a:t>
            </a:r>
            <a:r>
              <a:rPr lang="sk-SK" dirty="0" err="1"/>
              <a:t>Wirkung</a:t>
            </a:r>
            <a:r>
              <a:rPr lang="sk-SK" dirty="0"/>
              <a:t> von </a:t>
            </a:r>
            <a:r>
              <a:rPr lang="sk-SK" dirty="0" err="1"/>
              <a:t>Thalidomid</a:t>
            </a:r>
            <a:r>
              <a:rPr lang="sk-SK" dirty="0"/>
              <a:t> (</a:t>
            </a:r>
            <a:r>
              <a:rPr lang="sk-SK" dirty="0" err="1"/>
              <a:t>Contergan</a:t>
            </a:r>
            <a:r>
              <a:rPr lang="sk-SK" dirty="0"/>
              <a:t>): </a:t>
            </a:r>
            <a:r>
              <a:rPr lang="sk-SK" dirty="0" err="1"/>
              <a:t>medizinhistorische</a:t>
            </a:r>
            <a:r>
              <a:rPr lang="sk-SK" dirty="0"/>
              <a:t> </a:t>
            </a:r>
            <a:r>
              <a:rPr lang="sk-SK" dirty="0" err="1"/>
              <a:t>Betrachtung</a:t>
            </a:r>
            <a:r>
              <a:rPr lang="sk-SK" dirty="0"/>
              <a:t> </a:t>
            </a:r>
            <a:r>
              <a:rPr lang="sk-SK" dirty="0" err="1"/>
              <a:t>über</a:t>
            </a:r>
            <a:r>
              <a:rPr lang="sk-SK" dirty="0"/>
              <a:t> </a:t>
            </a:r>
            <a:r>
              <a:rPr lang="sk-SK" dirty="0" err="1"/>
              <a:t>die</a:t>
            </a:r>
            <a:r>
              <a:rPr lang="sk-SK" dirty="0"/>
              <a:t> </a:t>
            </a:r>
            <a:r>
              <a:rPr lang="sk-SK" dirty="0" err="1"/>
              <a:t>Bedeutung</a:t>
            </a:r>
            <a:r>
              <a:rPr lang="sk-SK" dirty="0"/>
              <a:t> </a:t>
            </a:r>
            <a:r>
              <a:rPr lang="sk-SK" dirty="0" err="1"/>
              <a:t>einer</a:t>
            </a:r>
            <a:r>
              <a:rPr lang="sk-SK" dirty="0"/>
              <a:t> </a:t>
            </a:r>
            <a:r>
              <a:rPr lang="sk-SK" dirty="0" err="1"/>
              <a:t>Einzelperson</a:t>
            </a:r>
            <a:r>
              <a:rPr lang="sk-SK" dirty="0"/>
              <a:t> im </a:t>
            </a:r>
            <a:r>
              <a:rPr lang="sk-SK" dirty="0" err="1"/>
              <a:t>größten</a:t>
            </a:r>
            <a:r>
              <a:rPr lang="sk-SK" dirty="0"/>
              <a:t> </a:t>
            </a:r>
            <a:r>
              <a:rPr lang="sk-SK" dirty="0" err="1"/>
              <a:t>deutschen</a:t>
            </a:r>
            <a:r>
              <a:rPr lang="sk-SK" dirty="0"/>
              <a:t> </a:t>
            </a:r>
            <a:r>
              <a:rPr lang="sk-SK" dirty="0" err="1"/>
              <a:t>Arzneimittelskandal</a:t>
            </a:r>
            <a:r>
              <a:rPr lang="sk-SK" dirty="0"/>
              <a:t>. Frankfurt (</a:t>
            </a:r>
            <a:r>
              <a:rPr lang="sk-SK" dirty="0" err="1"/>
              <a:t>Main</a:t>
            </a:r>
            <a:r>
              <a:rPr lang="sk-SK" dirty="0"/>
              <a:t>) </a:t>
            </a:r>
            <a:r>
              <a:rPr lang="sk-SK" dirty="0">
                <a:hlinkClick r:id="rId90" tooltip="2016"/>
              </a:rPr>
              <a:t>2016</a:t>
            </a:r>
            <a:r>
              <a:rPr lang="sk-SK" dirty="0"/>
              <a:t>, DNB 1112557415 (</a:t>
            </a:r>
            <a:r>
              <a:rPr lang="sk-SK" dirty="0" err="1"/>
              <a:t>Dissertation</a:t>
            </a:r>
            <a:r>
              <a:rPr lang="sk-SK" dirty="0"/>
              <a:t>).</a:t>
            </a:r>
          </a:p>
          <a:p>
            <a:r>
              <a:rPr lang="sk-SK" dirty="0" err="1"/>
              <a:t>Niklas</a:t>
            </a:r>
            <a:r>
              <a:rPr lang="sk-SK" dirty="0"/>
              <a:t> </a:t>
            </a:r>
            <a:r>
              <a:rPr lang="sk-SK" dirty="0" err="1"/>
              <a:t>Lenhard-Schramm</a:t>
            </a:r>
            <a:r>
              <a:rPr lang="sk-SK" dirty="0"/>
              <a:t>: Das </a:t>
            </a:r>
            <a:r>
              <a:rPr lang="sk-SK" dirty="0" err="1"/>
              <a:t>Land</a:t>
            </a:r>
            <a:r>
              <a:rPr lang="sk-SK" dirty="0"/>
              <a:t> </a:t>
            </a:r>
            <a:r>
              <a:rPr lang="sk-SK" dirty="0" err="1"/>
              <a:t>Nordrhein-Westfalen</a:t>
            </a:r>
            <a:r>
              <a:rPr lang="sk-SK" dirty="0"/>
              <a:t> </a:t>
            </a:r>
            <a:r>
              <a:rPr lang="sk-SK" dirty="0" err="1"/>
              <a:t>und</a:t>
            </a:r>
            <a:r>
              <a:rPr lang="sk-SK" dirty="0"/>
              <a:t> der </a:t>
            </a:r>
            <a:r>
              <a:rPr lang="sk-SK" dirty="0" err="1"/>
              <a:t>Contergan-Skandal</a:t>
            </a:r>
            <a:r>
              <a:rPr lang="sk-SK" dirty="0"/>
              <a:t>. </a:t>
            </a:r>
            <a:r>
              <a:rPr lang="sk-SK" dirty="0" err="1"/>
              <a:t>Gesundheitsaufsicht</a:t>
            </a:r>
            <a:r>
              <a:rPr lang="sk-SK" dirty="0"/>
              <a:t> </a:t>
            </a:r>
            <a:r>
              <a:rPr lang="sk-SK" dirty="0" err="1"/>
              <a:t>und</a:t>
            </a:r>
            <a:r>
              <a:rPr lang="sk-SK" dirty="0"/>
              <a:t> </a:t>
            </a:r>
            <a:r>
              <a:rPr lang="sk-SK" dirty="0" err="1"/>
              <a:t>Strafjustiz</a:t>
            </a:r>
            <a:r>
              <a:rPr lang="sk-SK" dirty="0"/>
              <a:t> in </a:t>
            </a:r>
            <a:r>
              <a:rPr lang="sk-SK" dirty="0" err="1"/>
              <a:t>den</a:t>
            </a:r>
            <a:r>
              <a:rPr lang="sk-SK" dirty="0"/>
              <a:t> „</a:t>
            </a:r>
            <a:r>
              <a:rPr lang="sk-SK" dirty="0" err="1"/>
              <a:t>langen</a:t>
            </a:r>
            <a:r>
              <a:rPr lang="sk-SK" dirty="0"/>
              <a:t> </a:t>
            </a:r>
            <a:r>
              <a:rPr lang="sk-SK" dirty="0" err="1"/>
              <a:t>sechziger</a:t>
            </a:r>
            <a:r>
              <a:rPr lang="sk-SK" dirty="0"/>
              <a:t> </a:t>
            </a:r>
            <a:r>
              <a:rPr lang="sk-SK" dirty="0" err="1"/>
              <a:t>Jahren</a:t>
            </a:r>
            <a:r>
              <a:rPr lang="sk-SK" dirty="0"/>
              <a:t>“. </a:t>
            </a:r>
            <a:r>
              <a:rPr lang="sk-SK" dirty="0" err="1"/>
              <a:t>Vandenhoeck</a:t>
            </a:r>
            <a:r>
              <a:rPr lang="sk-SK" dirty="0"/>
              <a:t> &amp; </a:t>
            </a:r>
            <a:r>
              <a:rPr lang="sk-SK" dirty="0" err="1"/>
              <a:t>Ruprecht</a:t>
            </a:r>
            <a:r>
              <a:rPr lang="sk-SK" dirty="0"/>
              <a:t>, </a:t>
            </a:r>
            <a:r>
              <a:rPr lang="sk-SK" dirty="0" err="1"/>
              <a:t>Göttingen</a:t>
            </a:r>
            <a:r>
              <a:rPr lang="sk-SK" dirty="0"/>
              <a:t> </a:t>
            </a:r>
            <a:r>
              <a:rPr lang="sk-SK" dirty="0">
                <a:hlinkClick r:id="rId90" tooltip="2016"/>
              </a:rPr>
              <a:t>2016</a:t>
            </a:r>
            <a:r>
              <a:rPr lang="sk-SK" dirty="0"/>
              <a:t>, </a:t>
            </a:r>
            <a:r>
              <a:rPr lang="sk-SK" dirty="0">
                <a:hlinkClick r:id="rId91"/>
              </a:rPr>
              <a:t>ISBN 978-3-525-30178-4</a:t>
            </a:r>
            <a:r>
              <a:rPr lang="sk-SK" dirty="0"/>
              <a:t>.</a:t>
            </a:r>
          </a:p>
          <a:p>
            <a:r>
              <a:rPr lang="sk-SK" b="1" dirty="0"/>
              <a:t>Referencie</a:t>
            </a:r>
          </a:p>
          <a:p>
            <a:r>
              <a:rPr lang="sk-SK" dirty="0" err="1"/>
              <a:t>Biermann</a:t>
            </a:r>
            <a:r>
              <a:rPr lang="sk-SK" dirty="0"/>
              <a:t>, K. – </a:t>
            </a:r>
            <a:r>
              <a:rPr lang="sk-SK" dirty="0" err="1"/>
              <a:t>Hanus</a:t>
            </a:r>
            <a:r>
              <a:rPr lang="sk-SK" dirty="0"/>
              <a:t>, F. et al. : </a:t>
            </a:r>
            <a:r>
              <a:rPr lang="sk-SK" i="1" dirty="0"/>
              <a:t>Kronika medicíny</a:t>
            </a:r>
            <a:r>
              <a:rPr lang="sk-SK" dirty="0"/>
              <a:t>. Praha: </a:t>
            </a:r>
            <a:r>
              <a:rPr lang="sk-SK" dirty="0" err="1"/>
              <a:t>Fortuna</a:t>
            </a:r>
            <a:r>
              <a:rPr lang="sk-SK" dirty="0"/>
              <a:t> </a:t>
            </a:r>
            <a:r>
              <a:rPr lang="sk-SK" dirty="0" err="1"/>
              <a:t>Print</a:t>
            </a:r>
            <a:r>
              <a:rPr lang="sk-SK" dirty="0"/>
              <a:t>. </a:t>
            </a:r>
            <a:r>
              <a:rPr lang="sk-SK" dirty="0">
                <a:hlinkClick r:id="rId77" tooltip="1994"/>
              </a:rPr>
              <a:t>1994</a:t>
            </a:r>
            <a:r>
              <a:rPr lang="sk-SK" dirty="0"/>
              <a:t>, s. 518 </a:t>
            </a:r>
            <a:r>
              <a:rPr lang="sk-SK" dirty="0">
                <a:hlinkClick r:id="rId92"/>
              </a:rPr>
              <a:t>Takzvané conterganové děti se dočkaly omluvy. Po půl století, irozhlas.cz</a:t>
            </a:r>
            <a:r>
              <a:rPr lang="sk-SK" dirty="0"/>
              <a:t> </a:t>
            </a:r>
            <a:r>
              <a:rPr lang="sk-SK" dirty="0">
                <a:hlinkClick r:id="rId93"/>
              </a:rPr>
              <a:t>Fifty years of independent expert advice on prescription medicines</a:t>
            </a:r>
            <a:r>
              <a:rPr lang="sk-SK" dirty="0"/>
              <a:t> </a:t>
            </a:r>
            <a:r>
              <a:rPr lang="sk-SK" dirty="0">
                <a:hlinkClick r:id="rId94"/>
              </a:rPr>
              <a:t>About Thalidomide, thalidomidesociety.org</a:t>
            </a:r>
            <a:r>
              <a:rPr lang="sk-SK" dirty="0"/>
              <a:t> </a:t>
            </a:r>
            <a:r>
              <a:rPr lang="sk-SK" dirty="0">
                <a:hlinkClick r:id="rId95"/>
              </a:rPr>
              <a:t>Effects of thalidomide 'were horrific', bbc.com</a:t>
            </a:r>
            <a:r>
              <a:rPr lang="sk-SK" dirty="0"/>
              <a:t> </a:t>
            </a:r>
            <a:r>
              <a:rPr lang="sk-SK" dirty="0">
                <a:hlinkClick r:id="rId93"/>
              </a:rPr>
              <a:t>The thalidomide tragedy - Therapeutic Goods Administration (TGA)</a:t>
            </a:r>
            <a:r>
              <a:rPr lang="sk-SK" dirty="0"/>
              <a:t> </a:t>
            </a:r>
            <a:r>
              <a:rPr lang="sk-SK" dirty="0">
                <a:hlinkClick r:id="rId96"/>
              </a:rPr>
              <a:t>Vědci nahlédli do děsivého léku, zmrzačil tisíce dětí</a:t>
            </a:r>
            <a:r>
              <a:rPr lang="sk-SK" dirty="0"/>
              <a:t> </a:t>
            </a:r>
            <a:r>
              <a:rPr lang="sk-SK" dirty="0">
                <a:hlinkClick r:id="rId97"/>
              </a:rPr>
              <a:t>USA se těšily na superlék, lékařka odhalila jeho strašné vedlejší účinky, technet.idnes.cz</a:t>
            </a:r>
            <a:r>
              <a:rPr lang="sk-SK" dirty="0"/>
              <a:t> </a:t>
            </a:r>
            <a:r>
              <a:rPr lang="sk-SK" dirty="0">
                <a:hlinkClick r:id="rId98"/>
              </a:rPr>
              <a:t>Frances Oldham Kelsey, Who Saved U.S. Babies From Thalidomide, Dies at 101</a:t>
            </a:r>
            <a:r>
              <a:rPr lang="sk-SK" dirty="0"/>
              <a:t> </a:t>
            </a:r>
            <a:r>
              <a:rPr lang="sk-SK" dirty="0">
                <a:hlinkClick r:id="rId99"/>
              </a:rPr>
              <a:t>Frances Oldham Kelsey: Scientist who blocked the sale of thalidomide in the US, saving countless unborn children from its dire effects</a:t>
            </a:r>
            <a:r>
              <a:rPr lang="sk-SK" dirty="0"/>
              <a:t> </a:t>
            </a:r>
            <a:r>
              <a:rPr lang="sk-SK" dirty="0">
                <a:hlinkClick r:id="rId100"/>
              </a:rPr>
              <a:t>Tvrdohlavá farmaceutka zachránila deti, spravy.pravda.sk</a:t>
            </a:r>
            <a:r>
              <a:rPr lang="sk-SK" dirty="0"/>
              <a:t> </a:t>
            </a:r>
            <a:r>
              <a:rPr lang="sk-SK" dirty="0">
                <a:hlinkClick r:id="rId101"/>
              </a:rPr>
              <a:t>The Heroine of the FDA</a:t>
            </a:r>
            <a:r>
              <a:rPr lang="sk-SK" dirty="0"/>
              <a:t> </a:t>
            </a:r>
            <a:r>
              <a:rPr lang="sk-SK" dirty="0">
                <a:hlinkClick r:id="rId102"/>
              </a:rPr>
              <a:t>50. výročie Conterganovej aféry, apotheka.sk</a:t>
            </a:r>
            <a:r>
              <a:rPr lang="sk-SK" dirty="0"/>
              <a:t> </a:t>
            </a:r>
            <a:r>
              <a:rPr lang="sk-SK" dirty="0">
                <a:hlinkClick r:id="rId103"/>
              </a:rPr>
              <a:t>The history of thalidomide (Výňatok z prednášky z kongresu UNITH v roku 1992)</a:t>
            </a:r>
            <a:r>
              <a:rPr lang="sk-SK" dirty="0"/>
              <a:t> </a:t>
            </a:r>
            <a:r>
              <a:rPr lang="sk-SK" dirty="0">
                <a:hlinkClick r:id="rId104"/>
              </a:rPr>
              <a:t>Conterganova aféra, magistra-historia.sk</a:t>
            </a:r>
            <a:r>
              <a:rPr lang="sk-SK" dirty="0"/>
              <a:t> </a:t>
            </a:r>
            <a:r>
              <a:rPr lang="sk-SK" dirty="0">
                <a:hlinkClick r:id="rId105"/>
              </a:rPr>
              <a:t>Nemecký výrobca sa ospravedlnil obetiam svojho lieku, etrend.sk</a:t>
            </a:r>
            <a:r>
              <a:rPr lang="sk-SK" dirty="0"/>
              <a:t> </a:t>
            </a:r>
            <a:r>
              <a:rPr lang="sk-SK" dirty="0">
                <a:hlinkClick r:id="rId106"/>
              </a:rPr>
              <a:t>Omlouváme se, vzkázal postiženým po 50 letech výrobce závadného léku, lidovky.cz</a:t>
            </a:r>
            <a:r>
              <a:rPr lang="sk-SK" dirty="0"/>
              <a:t> </a:t>
            </a:r>
            <a:r>
              <a:rPr lang="sk-SK" dirty="0">
                <a:hlinkClick r:id="rId107"/>
              </a:rPr>
              <a:t>Počítali s tím, že pomřeme. Zmrzačené děti pomník od výrobce léků nechtějí, zpravy.idnes.cz</a:t>
            </a:r>
            <a:r>
              <a:rPr lang="sk-SK" dirty="0"/>
              <a:t> </a:t>
            </a:r>
            <a:r>
              <a:rPr lang="sk-SK" dirty="0">
                <a:effectLst/>
                <a:hlinkClick r:id="rId108"/>
              </a:rPr>
              <a:t>Csfd.cz</a:t>
            </a:r>
            <a:r>
              <a:rPr lang="sk-SK" dirty="0">
                <a:effectLst/>
              </a:rPr>
              <a:t> </a:t>
            </a:r>
          </a:p>
          <a:p>
            <a:r>
              <a:rPr lang="sk-SK" b="1" dirty="0"/>
              <a:t>Externé odkazy</a:t>
            </a:r>
          </a:p>
          <a:p>
            <a:r>
              <a:rPr lang="sk-SK" dirty="0">
                <a:hlinkClick r:id="rId94"/>
              </a:rPr>
              <a:t>About Thalidomide - The Thalidomide Society</a:t>
            </a:r>
            <a:endParaRPr lang="sk-SK" dirty="0"/>
          </a:p>
          <a:p>
            <a:r>
              <a:rPr lang="sk-SK" dirty="0">
                <a:hlinkClick r:id="rId109"/>
              </a:rPr>
              <a:t>Tisíce zmrzačených detí boli obeťami otrasnej aféry contergan, korzar.sme.sk</a:t>
            </a:r>
            <a:endParaRPr lang="sk-SK" dirty="0"/>
          </a:p>
          <a:p>
            <a:r>
              <a:rPr lang="sk-SK" dirty="0">
                <a:hlinkClick r:id="rId110"/>
              </a:rPr>
              <a:t>Nahé obete toxického lieku, zdravie.pravda.sk</a:t>
            </a:r>
            <a:endParaRPr lang="sk-SK" dirty="0"/>
          </a:p>
          <a:p>
            <a:r>
              <a:rPr lang="sk-SK" dirty="0">
                <a:hlinkClick r:id="rId111"/>
              </a:rPr>
              <a:t>Ve 101 letech zemřela „paličatá byrokratka“, která zachránila americké děti před thalidomidem</a:t>
            </a:r>
            <a:endParaRPr lang="sk-SK" dirty="0"/>
          </a:p>
        </p:txBody>
      </p:sp>
      <p:sp>
        <p:nvSpPr>
          <p:cNvPr id="4" name="Zástupný objekt pre číslo snímky 3"/>
          <p:cNvSpPr>
            <a:spLocks noGrp="1"/>
          </p:cNvSpPr>
          <p:nvPr>
            <p:ph type="sldNum" sz="quarter" idx="10"/>
          </p:nvPr>
        </p:nvSpPr>
        <p:spPr/>
        <p:txBody>
          <a:bodyPr/>
          <a:lstStyle/>
          <a:p>
            <a:fld id="{A29155DD-7470-454E-B75B-F9556242799C}" type="slidenum">
              <a:rPr lang="sk-SK" smtClean="0"/>
              <a:t>6</a:t>
            </a:fld>
            <a:endParaRPr lang="sk-SK"/>
          </a:p>
        </p:txBody>
      </p:sp>
    </p:spTree>
    <p:extLst>
      <p:ext uri="{BB962C8B-B14F-4D97-AF65-F5344CB8AC3E}">
        <p14:creationId xmlns:p14="http://schemas.microsoft.com/office/powerpoint/2010/main" val="214300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A29155DD-7470-454E-B75B-F9556242799C}" type="slidenum">
              <a:rPr lang="sk-SK" smtClean="0"/>
              <a:t>28</a:t>
            </a:fld>
            <a:endParaRPr lang="sk-SK"/>
          </a:p>
        </p:txBody>
      </p:sp>
    </p:spTree>
    <p:extLst>
      <p:ext uri="{BB962C8B-B14F-4D97-AF65-F5344CB8AC3E}">
        <p14:creationId xmlns:p14="http://schemas.microsoft.com/office/powerpoint/2010/main" val="127809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A29155DD-7470-454E-B75B-F9556242799C}" type="slidenum">
              <a:rPr lang="sk-SK" smtClean="0"/>
              <a:t>40</a:t>
            </a:fld>
            <a:endParaRPr lang="sk-SK"/>
          </a:p>
        </p:txBody>
      </p:sp>
    </p:spTree>
    <p:extLst>
      <p:ext uri="{BB962C8B-B14F-4D97-AF65-F5344CB8AC3E}">
        <p14:creationId xmlns:p14="http://schemas.microsoft.com/office/powerpoint/2010/main" val="114404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k-SK" sz="1200" kern="1200" dirty="0" err="1">
                <a:solidFill>
                  <a:schemeClr val="tx1"/>
                </a:solidFill>
                <a:effectLst/>
                <a:latin typeface="+mn-lt"/>
                <a:ea typeface="+mn-ea"/>
                <a:cs typeface="+mn-cs"/>
              </a:rPr>
              <a:t>Last</a:t>
            </a:r>
            <a:r>
              <a:rPr lang="sk-SK" sz="1200" kern="1200" dirty="0">
                <a:solidFill>
                  <a:schemeClr val="tx1"/>
                </a:solidFill>
                <a:effectLst/>
                <a:latin typeface="+mn-lt"/>
                <a:ea typeface="+mn-ea"/>
                <a:cs typeface="+mn-cs"/>
              </a:rPr>
              <a:t>, J. M. (1999). </a:t>
            </a:r>
            <a:r>
              <a:rPr lang="sk-SK" sz="1200" u="sng" kern="1200" dirty="0">
                <a:solidFill>
                  <a:schemeClr val="tx1"/>
                </a:solidFill>
                <a:effectLst/>
                <a:latin typeface="+mn-lt"/>
                <a:ea typeface="+mn-ea"/>
                <a:cs typeface="+mn-cs"/>
              </a:rPr>
              <a:t>Slovník Epidemiológie</a:t>
            </a:r>
            <a:r>
              <a:rPr lang="sk-SK" sz="1200" kern="1200" dirty="0">
                <a:solidFill>
                  <a:schemeClr val="tx1"/>
                </a:solidFill>
                <a:effectLst/>
                <a:latin typeface="+mn-lt"/>
                <a:ea typeface="+mn-ea"/>
                <a:cs typeface="+mn-cs"/>
              </a:rPr>
              <a:t>. Bratislava, SR, USAID.</a:t>
            </a:r>
          </a:p>
        </p:txBody>
      </p:sp>
      <p:sp>
        <p:nvSpPr>
          <p:cNvPr id="4" name="Zástupný objekt pre číslo snímky 3"/>
          <p:cNvSpPr>
            <a:spLocks noGrp="1"/>
          </p:cNvSpPr>
          <p:nvPr>
            <p:ph type="sldNum" sz="quarter" idx="5"/>
          </p:nvPr>
        </p:nvSpPr>
        <p:spPr/>
        <p:txBody>
          <a:bodyPr/>
          <a:lstStyle/>
          <a:p>
            <a:fld id="{A29155DD-7470-454E-B75B-F9556242799C}" type="slidenum">
              <a:rPr lang="sk-SK" smtClean="0"/>
              <a:t>44</a:t>
            </a:fld>
            <a:endParaRPr lang="sk-SK"/>
          </a:p>
        </p:txBody>
      </p:sp>
    </p:spTree>
    <p:extLst>
      <p:ext uri="{BB962C8B-B14F-4D97-AF65-F5344CB8AC3E}">
        <p14:creationId xmlns:p14="http://schemas.microsoft.com/office/powerpoint/2010/main" val="142076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Kliknutím upravte štýl predlohy podnadpisu</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20.9.21</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Upraviť štýly predlohy textu
Druhá úroveň
Tretia úroveň
Štvrtá úroveň
Piata úroveň</a:t>
            </a:r>
            <a:endParaRPr lang="en-US"/>
          </a:p>
        </p:txBody>
      </p:sp>
      <p:sp>
        <p:nvSpPr>
          <p:cNvPr id="4" name="Date Placeholder 3"/>
          <p:cNvSpPr>
            <a:spLocks noGrp="1"/>
          </p:cNvSpPr>
          <p:nvPr>
            <p:ph type="dt" sz="half" idx="10"/>
          </p:nvPr>
        </p:nvSpPr>
        <p:spPr/>
        <p:txBody>
          <a:bodyPr/>
          <a:lstStyle/>
          <a:p>
            <a:fld id="{A48D3082-3393-7847-AF83-07CBD8B90DCE}" type="datetime1">
              <a:rPr lang="sk-SK" smtClean="0"/>
              <a:t>20.9.21</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2456D5BA-AD38-524C-9430-B878C9FFD316}" type="datetime1">
              <a:rPr lang="sk-SK" smtClean="0"/>
              <a:t>20.9.21</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Upraviť štýly predlohy textu
Druhá úroveň
Tretia úroveň
Štvrtá úroveň
Piata úroveň</a:t>
            </a:r>
            <a:endParaRPr lang="en-US"/>
          </a:p>
        </p:txBody>
      </p:sp>
      <p:sp>
        <p:nvSpPr>
          <p:cNvPr id="13" name="Title 12"/>
          <p:cNvSpPr>
            <a:spLocks noGrp="1"/>
          </p:cNvSpPr>
          <p:nvPr>
            <p:ph type="title"/>
          </p:nvPr>
        </p:nvSpPr>
        <p:spPr/>
        <p:txBody>
          <a:bodyPr/>
          <a:lstStyle/>
          <a:p>
            <a:r>
              <a:rPr lang="sk-SK"/>
              <a:t>Kliknutím upravte štýl predlohy nadpisu</a:t>
            </a:r>
            <a:endParaRPr lang="en-US"/>
          </a:p>
        </p:txBody>
      </p:sp>
      <p:sp>
        <p:nvSpPr>
          <p:cNvPr id="14" name="Date Placeholder 13"/>
          <p:cNvSpPr>
            <a:spLocks noGrp="1"/>
          </p:cNvSpPr>
          <p:nvPr>
            <p:ph type="dt" sz="half" idx="10"/>
          </p:nvPr>
        </p:nvSpPr>
        <p:spPr/>
        <p:txBody>
          <a:bodyPr/>
          <a:lstStyle/>
          <a:p>
            <a:fld id="{17D84F83-A9A5-C942-A03F-560C803C3F5D}" type="datetime1">
              <a:rPr lang="sk-SK" smtClean="0"/>
              <a:t>20.9.21</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Upraviť štýly predlohy textu
Druhá úroveň
Tretia úroveň
Štvrtá úroveň
Piata úroveň</a:t>
            </a:r>
            <a:endParaRPr lang="cs-CZ"/>
          </a:p>
        </p:txBody>
      </p:sp>
      <p:sp>
        <p:nvSpPr>
          <p:cNvPr id="12" name="Date Placeholder 11"/>
          <p:cNvSpPr>
            <a:spLocks noGrp="1"/>
          </p:cNvSpPr>
          <p:nvPr>
            <p:ph type="dt" sz="half" idx="10"/>
          </p:nvPr>
        </p:nvSpPr>
        <p:spPr/>
        <p:txBody>
          <a:bodyPr/>
          <a:lstStyle/>
          <a:p>
            <a:fld id="{F74D4851-71F3-7E46-BD42-81840CD9F2B6}" type="datetime1">
              <a:rPr lang="sk-SK" smtClean="0"/>
              <a:t>20.9.21</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20.9.21</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Upraviť štýly predlohy textu
Druhá úroveň
Tretia úroveň
Štvrtá úroveň
Piata úroveň</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sk-SK"/>
              <a:t>Upraviť štýly predlohy textu
Druhá úroveň
Tretia úroveň
Štvrtá úroveň
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20.9.21</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fld id="{D410CC28-288E-7B4C-AD5C-7F26B61FD9BC}" type="datetime1">
              <a:rPr lang="sk-SK" smtClean="0"/>
              <a:t>20.9.21</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20.9.21</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15" name="Date Placeholder 14"/>
          <p:cNvSpPr>
            <a:spLocks noGrp="1"/>
          </p:cNvSpPr>
          <p:nvPr>
            <p:ph type="dt" sz="half" idx="10"/>
          </p:nvPr>
        </p:nvSpPr>
        <p:spPr/>
        <p:txBody>
          <a:bodyPr/>
          <a:lstStyle/>
          <a:p>
            <a:fld id="{D4FBE24A-9F23-5A4A-897F-19D441E947D4}" type="datetime1">
              <a:rPr lang="sk-SK" smtClean="0"/>
              <a:t>20.9.21</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fld id="{C0FDDF72-FCDA-4F4A-B6C7-97ADF2E21946}" type="datetime1">
              <a:rPr lang="sk-SK" smtClean="0"/>
              <a:t>20.9.21</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Kliknutím upravte štýl predlohy nadpisu</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20.9.21</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brnetwork.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k.wikipedia.org/wiki/Conterganova_af%C3%A9r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a:t>Epidemiológ sa nesmie mýliť</a:t>
            </a:r>
            <a:br>
              <a:rPr lang="sk-SK" dirty="0"/>
            </a:br>
            <a:r>
              <a:rPr lang="sk-SK" dirty="0"/>
              <a:t>(úvod do epi štúdií)</a:t>
            </a:r>
          </a:p>
        </p:txBody>
      </p:sp>
      <p:sp>
        <p:nvSpPr>
          <p:cNvPr id="3" name="Subtitle 2"/>
          <p:cNvSpPr>
            <a:spLocks noGrp="1"/>
          </p:cNvSpPr>
          <p:nvPr>
            <p:ph type="subTitle" idx="1"/>
          </p:nvPr>
        </p:nvSpPr>
        <p:spPr/>
        <p:txBody>
          <a:bodyPr>
            <a:normAutofit fontScale="92500" lnSpcReduction="10000"/>
          </a:bodyPr>
          <a:lstStyle/>
          <a:p>
            <a:r>
              <a:rPr lang="sk-SK" dirty="0"/>
              <a:t>Prof. MUDr. Martin Rusnák, </a:t>
            </a:r>
            <a:r>
              <a:rPr lang="sk-SK" dirty="0" err="1"/>
              <a:t>CSc</a:t>
            </a:r>
            <a:endParaRPr lang="sk-SK" dirty="0"/>
          </a:p>
          <a:p>
            <a:r>
              <a:rPr lang="sk-SK" dirty="0"/>
              <a:t>Katedra VZ FZaSP TU, Trnava</a:t>
            </a:r>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8283E8F-597C-F549-A9B4-364075E21A50}"/>
              </a:ext>
            </a:extLst>
          </p:cNvPr>
          <p:cNvSpPr>
            <a:spLocks noGrp="1"/>
          </p:cNvSpPr>
          <p:nvPr>
            <p:ph idx="1"/>
          </p:nvPr>
        </p:nvSpPr>
        <p:spPr>
          <a:xfrm>
            <a:off x="662609" y="756287"/>
            <a:ext cx="8405668" cy="5140930"/>
          </a:xfrm>
        </p:spPr>
        <p:txBody>
          <a:bodyPr>
            <a:normAutofit fontScale="92500" lnSpcReduction="10000"/>
          </a:bodyPr>
          <a:lstStyle/>
          <a:p>
            <a:pPr marL="20158" indent="0">
              <a:buNone/>
            </a:pPr>
            <a:r>
              <a:rPr lang="sk-SK" dirty="0"/>
              <a:t>V lete nie je u detí porucha trávenia až tak zriedkavá a môže ju spôsobiť mnoho príčin, od neumytého ovocia, cez hru na piesky až po kúpanie sa v bazéne, či malú epidémiu spôsobenú vírusmi. Pred epidemiológov stojí otázka, ide v tomto prípade o náhodný jav, alebo je tu príčinnú súvislosť s kúpaním sa v bazéne. </a:t>
            </a:r>
          </a:p>
          <a:p>
            <a:pPr marL="20158" indent="0">
              <a:buNone/>
            </a:pPr>
            <a:r>
              <a:rPr lang="sk-SK" dirty="0"/>
              <a:t>Možné závery epidemiológa. </a:t>
            </a:r>
          </a:p>
          <a:p>
            <a:pPr marL="20158" indent="0">
              <a:buNone/>
            </a:pPr>
            <a:r>
              <a:rPr lang="sk-SK" b="1" dirty="0"/>
              <a:t>Scenár 1:</a:t>
            </a:r>
            <a:r>
              <a:rPr lang="sk-SK" dirty="0"/>
              <a:t> Predpokladajme, že skutočnosť je taká, že voda v bazéne je nie čistá a ak sa dieťa napije, môže dostať hnačku. Epidemiológ odmieta na základe zisťovania dospieť k záveru, že áno, existuje príčinný́ vzťah medzi kúpaním a prejavmi ochorenia. Dopúšťa sa chyby, ktorú nazývame </a:t>
            </a:r>
            <a:r>
              <a:rPr lang="sk-SK" b="1" dirty="0"/>
              <a:t>chybou II. typu</a:t>
            </a:r>
            <a:r>
              <a:rPr lang="sk-SK" dirty="0"/>
              <a:t>. </a:t>
            </a:r>
          </a:p>
          <a:p>
            <a:pPr marL="20158" indent="0">
              <a:buNone/>
            </a:pPr>
            <a:r>
              <a:rPr lang="sk-SK" b="1" dirty="0"/>
              <a:t>Scenár 2</a:t>
            </a:r>
            <a:r>
              <a:rPr lang="sk-SK" dirty="0"/>
              <a:t>: Ak by v skutočnosti voda v bazéne bola v poriadku a zdravotné problémy by boli spôsobené inými faktormi a on by predpokladal závažnosť vody, potom by sa dopustil </a:t>
            </a:r>
            <a:r>
              <a:rPr lang="sk-SK" b="1" dirty="0"/>
              <a:t>chyby I. typu</a:t>
            </a:r>
            <a:r>
              <a:rPr lang="sk-SK" dirty="0"/>
              <a:t>. Čo je v tomto ponímaní epidemiológie dôležité je nedopustiť sa ani jednej z oboch chýb.</a:t>
            </a:r>
          </a:p>
        </p:txBody>
      </p:sp>
      <p:sp>
        <p:nvSpPr>
          <p:cNvPr id="3" name="Nadpis 2">
            <a:extLst>
              <a:ext uri="{FF2B5EF4-FFF2-40B4-BE49-F238E27FC236}">
                <a16:creationId xmlns:a16="http://schemas.microsoft.com/office/drawing/2014/main" id="{604E7BD6-8568-C344-ABC9-09E9C1AF2C68}"/>
              </a:ext>
            </a:extLst>
          </p:cNvPr>
          <p:cNvSpPr>
            <a:spLocks noGrp="1"/>
          </p:cNvSpPr>
          <p:nvPr>
            <p:ph type="title"/>
          </p:nvPr>
        </p:nvSpPr>
        <p:spPr>
          <a:xfrm>
            <a:off x="856449" y="5778929"/>
            <a:ext cx="8312587" cy="1008380"/>
          </a:xfrm>
        </p:spPr>
        <p:txBody>
          <a:bodyPr/>
          <a:lstStyle/>
          <a:p>
            <a:r>
              <a:rPr lang="sk-SK" sz="4000" dirty="0"/>
              <a:t>Prípad kúpaliska a hnačiek u detí</a:t>
            </a:r>
          </a:p>
        </p:txBody>
      </p:sp>
      <p:sp>
        <p:nvSpPr>
          <p:cNvPr id="4" name="Zástupný objekt pre dátum 3">
            <a:extLst>
              <a:ext uri="{FF2B5EF4-FFF2-40B4-BE49-F238E27FC236}">
                <a16:creationId xmlns:a16="http://schemas.microsoft.com/office/drawing/2014/main" id="{2B44AA19-1B9E-174D-A503-3A077C37BF9F}"/>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19967F2B-8A16-CB44-967C-C2492804E9FC}"/>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679B1E39-48AE-DD42-8613-84DF60427A7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4369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792C300-B91D-8A41-AC6B-8F4581ADE095}"/>
              </a:ext>
            </a:extLst>
          </p:cNvPr>
          <p:cNvSpPr>
            <a:spLocks noGrp="1"/>
          </p:cNvSpPr>
          <p:nvPr>
            <p:ph idx="1"/>
          </p:nvPr>
        </p:nvSpPr>
        <p:spPr>
          <a:xfrm>
            <a:off x="856449" y="756288"/>
            <a:ext cx="8211828" cy="3073590"/>
          </a:xfrm>
        </p:spPr>
        <p:txBody>
          <a:bodyPr>
            <a:normAutofit/>
          </a:bodyPr>
          <a:lstStyle/>
          <a:p>
            <a:r>
              <a:rPr lang="sk-SK" sz="2800" b="1" dirty="0"/>
              <a:t>Chybou prvého typu </a:t>
            </a:r>
            <a:r>
              <a:rPr lang="sk-SK" sz="2800" dirty="0"/>
              <a:t>označujeme prijatie príčinného vzťahu, ktorý v skutočnosti nie je prítomný.</a:t>
            </a:r>
          </a:p>
          <a:p>
            <a:r>
              <a:rPr lang="sk-SK" sz="2800" b="1" dirty="0"/>
              <a:t>Chybou druhého typu </a:t>
            </a:r>
            <a:r>
              <a:rPr lang="sk-SK" sz="2800" dirty="0"/>
              <a:t>označujeme situáciu, kedy sa odmietne skutočný vzťah.</a:t>
            </a:r>
          </a:p>
        </p:txBody>
      </p:sp>
      <p:sp>
        <p:nvSpPr>
          <p:cNvPr id="4" name="Zástupný objekt pre dátum 3">
            <a:extLst>
              <a:ext uri="{FF2B5EF4-FFF2-40B4-BE49-F238E27FC236}">
                <a16:creationId xmlns:a16="http://schemas.microsoft.com/office/drawing/2014/main" id="{DD39C34B-F039-8248-9FA4-96D7EDDB299C}"/>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0EBFA901-733E-E040-93D5-0A4D3CD62356}"/>
              </a:ext>
            </a:extLst>
          </p:cNvPr>
          <p:cNvSpPr>
            <a:spLocks noGrp="1"/>
          </p:cNvSpPr>
          <p:nvPr>
            <p:ph type="sldNum" sz="quarter" idx="11"/>
          </p:nvPr>
        </p:nvSpPr>
        <p:spPr/>
        <p:txBody>
          <a:bodyPr/>
          <a:lstStyle/>
          <a:p>
            <a:fld id="{20C92893-8C51-46CF-9D47-24B3C575AFAA}" type="slidenum">
              <a:rPr lang="en-GB" smtClean="0"/>
              <a:pPr/>
              <a:t>11</a:t>
            </a:fld>
            <a:endParaRPr lang="en-GB"/>
          </a:p>
        </p:txBody>
      </p:sp>
      <p:sp>
        <p:nvSpPr>
          <p:cNvPr id="6" name="Zástupný objekt pre pätu 5">
            <a:extLst>
              <a:ext uri="{FF2B5EF4-FFF2-40B4-BE49-F238E27FC236}">
                <a16:creationId xmlns:a16="http://schemas.microsoft.com/office/drawing/2014/main" id="{C66437E5-0DBA-8B46-BDA3-AB6DE9282254}"/>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10086C65-BF2C-9D4B-A624-248F33B3925C}"/>
              </a:ext>
            </a:extLst>
          </p:cNvPr>
          <p:cNvPicPr>
            <a:picLocks noChangeAspect="1"/>
          </p:cNvPicPr>
          <p:nvPr/>
        </p:nvPicPr>
        <p:blipFill>
          <a:blip r:embed="rId2"/>
          <a:stretch>
            <a:fillRect/>
          </a:stretch>
        </p:blipFill>
        <p:spPr>
          <a:xfrm>
            <a:off x="1490605" y="4169603"/>
            <a:ext cx="7577672" cy="1701110"/>
          </a:xfrm>
          <a:prstGeom prst="rect">
            <a:avLst/>
          </a:prstGeom>
        </p:spPr>
      </p:pic>
    </p:spTree>
    <p:extLst>
      <p:ext uri="{BB962C8B-B14F-4D97-AF65-F5344CB8AC3E}">
        <p14:creationId xmlns:p14="http://schemas.microsoft.com/office/powerpoint/2010/main" val="161878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A088138-3207-1047-8AB0-3F502E15AD64}"/>
              </a:ext>
            </a:extLst>
          </p:cNvPr>
          <p:cNvSpPr>
            <a:spLocks noGrp="1"/>
          </p:cNvSpPr>
          <p:nvPr>
            <p:ph idx="1"/>
          </p:nvPr>
        </p:nvSpPr>
        <p:spPr>
          <a:xfrm>
            <a:off x="856448" y="756287"/>
            <a:ext cx="8211829" cy="4621740"/>
          </a:xfrm>
        </p:spPr>
        <p:txBody>
          <a:bodyPr>
            <a:normAutofit fontScale="92500" lnSpcReduction="10000"/>
          </a:bodyPr>
          <a:lstStyle/>
          <a:p>
            <a:pPr marL="20158" indent="0">
              <a:buNone/>
            </a:pPr>
            <a:r>
              <a:rPr lang="sk-SK" sz="2800" dirty="0"/>
              <a:t>Kedysi žil kráľ, ktorý veľmi žiarlil na svoju kráľovnú. Mal dvoch rytierov, Alfa, ktorý bol veľmi pekný a Beta, ktorý bol veľmi škaredý. Stalo sa, že kráľovná sa zamilovala do Beta. Kráľ ju však podozrieval, že má vzťah s Alfa a nechal ho sťať. </a:t>
            </a:r>
          </a:p>
          <a:p>
            <a:pPr marL="20158" indent="0">
              <a:buNone/>
            </a:pPr>
            <a:r>
              <a:rPr lang="sk-SK" sz="2800" dirty="0"/>
              <a:t>Takže kráľ urobil oba druhy chyb: chybu I. typu, teda podozrenie na vzťah (s Alfa), ktorý neexistoval a zároveň nedokázal zistiť vzťah (s Beta) tam, kde naozaj bol, teda chybu II. typu. Kráľovná utiekla z kráľovstva s Beta a žila šťastne až do smrti, kým kráľ sa trápil pre vinu z nesprávneho a smrteľného obvinenia Alfa.</a:t>
            </a:r>
          </a:p>
        </p:txBody>
      </p:sp>
      <p:sp>
        <p:nvSpPr>
          <p:cNvPr id="3" name="Nadpis 2">
            <a:extLst>
              <a:ext uri="{FF2B5EF4-FFF2-40B4-BE49-F238E27FC236}">
                <a16:creationId xmlns:a16="http://schemas.microsoft.com/office/drawing/2014/main" id="{FD950C2E-4020-DE4A-9CA4-AFF4DFFC1233}"/>
              </a:ext>
            </a:extLst>
          </p:cNvPr>
          <p:cNvSpPr>
            <a:spLocks noGrp="1"/>
          </p:cNvSpPr>
          <p:nvPr>
            <p:ph type="title"/>
          </p:nvPr>
        </p:nvSpPr>
        <p:spPr/>
        <p:txBody>
          <a:bodyPr/>
          <a:lstStyle/>
          <a:p>
            <a:r>
              <a:rPr lang="sk-SK" dirty="0"/>
              <a:t>Pomôcka pre zapamätanie</a:t>
            </a:r>
          </a:p>
        </p:txBody>
      </p:sp>
      <p:sp>
        <p:nvSpPr>
          <p:cNvPr id="4" name="Zástupný objekt pre dátum 3">
            <a:extLst>
              <a:ext uri="{FF2B5EF4-FFF2-40B4-BE49-F238E27FC236}">
                <a16:creationId xmlns:a16="http://schemas.microsoft.com/office/drawing/2014/main" id="{3028CBC6-7CB5-794D-A91D-F8EB5E77474F}"/>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3996302E-7F71-B743-B085-E542F6B850DD}"/>
              </a:ext>
            </a:extLst>
          </p:cNvPr>
          <p:cNvSpPr>
            <a:spLocks noGrp="1"/>
          </p:cNvSpPr>
          <p:nvPr>
            <p:ph type="sldNum" sz="quarter" idx="11"/>
          </p:nvPr>
        </p:nvSpPr>
        <p:spPr/>
        <p:txBody>
          <a:bodyPr/>
          <a:lstStyle/>
          <a:p>
            <a:fld id="{20C92893-8C51-46CF-9D47-24B3C575AFAA}" type="slidenum">
              <a:rPr lang="en-GB" smtClean="0"/>
              <a:pPr/>
              <a:t>12</a:t>
            </a:fld>
            <a:endParaRPr lang="en-GB"/>
          </a:p>
        </p:txBody>
      </p:sp>
      <p:sp>
        <p:nvSpPr>
          <p:cNvPr id="6" name="Zástupný objekt pre pätu 5">
            <a:extLst>
              <a:ext uri="{FF2B5EF4-FFF2-40B4-BE49-F238E27FC236}">
                <a16:creationId xmlns:a16="http://schemas.microsoft.com/office/drawing/2014/main" id="{6996E9A9-ADC2-C14C-AF65-29D5055E1A15}"/>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3718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012CF766-E5FB-8240-883D-50E6C538CB9B}"/>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AE79EC4A-A697-404A-841E-1B42D345719E}"/>
              </a:ext>
            </a:extLst>
          </p:cNvPr>
          <p:cNvSpPr>
            <a:spLocks noGrp="1"/>
          </p:cNvSpPr>
          <p:nvPr>
            <p:ph type="sldNum" sz="quarter" idx="11"/>
          </p:nvPr>
        </p:nvSpPr>
        <p:spPr/>
        <p:txBody>
          <a:bodyPr/>
          <a:lstStyle/>
          <a:p>
            <a:fld id="{20C92893-8C51-46CF-9D47-24B3C575AFAA}" type="slidenum">
              <a:rPr lang="en-GB" smtClean="0"/>
              <a:pPr/>
              <a:t>13</a:t>
            </a:fld>
            <a:endParaRPr lang="en-GB"/>
          </a:p>
        </p:txBody>
      </p:sp>
      <p:sp>
        <p:nvSpPr>
          <p:cNvPr id="6" name="Zástupný objekt pre pätu 5">
            <a:extLst>
              <a:ext uri="{FF2B5EF4-FFF2-40B4-BE49-F238E27FC236}">
                <a16:creationId xmlns:a16="http://schemas.microsoft.com/office/drawing/2014/main" id="{4E5EE84A-EE17-5140-B10F-2C0772CD6738}"/>
              </a:ext>
            </a:extLst>
          </p:cNvPr>
          <p:cNvSpPr>
            <a:spLocks noGrp="1"/>
          </p:cNvSpPr>
          <p:nvPr>
            <p:ph type="ftr" sz="quarter" idx="12"/>
          </p:nvPr>
        </p:nvSpPr>
        <p:spPr/>
        <p:txBody>
          <a:bodyPr/>
          <a:lstStyle/>
          <a:p>
            <a:r>
              <a:rPr lang="en-GB"/>
              <a:t>rusnak.truni.sk</a:t>
            </a:r>
          </a:p>
        </p:txBody>
      </p:sp>
      <p:pic>
        <p:nvPicPr>
          <p:cNvPr id="1026" name="Picture 2">
            <a:extLst>
              <a:ext uri="{FF2B5EF4-FFF2-40B4-BE49-F238E27FC236}">
                <a16:creationId xmlns:a16="http://schemas.microsoft.com/office/drawing/2014/main" id="{32271E9D-C000-A947-A148-D0972AFAC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7838"/>
            <a:ext cx="10075863" cy="406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23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16A29FC-B047-1442-A6E0-0CD97551DF8F}"/>
              </a:ext>
            </a:extLst>
          </p:cNvPr>
          <p:cNvSpPr>
            <a:spLocks noGrp="1"/>
          </p:cNvSpPr>
          <p:nvPr>
            <p:ph idx="1"/>
          </p:nvPr>
        </p:nvSpPr>
        <p:spPr>
          <a:xfrm>
            <a:off x="556591" y="756287"/>
            <a:ext cx="8511686" cy="4836130"/>
          </a:xfrm>
        </p:spPr>
        <p:txBody>
          <a:bodyPr>
            <a:normAutofit/>
          </a:bodyPr>
          <a:lstStyle/>
          <a:p>
            <a:r>
              <a:rPr lang="sk-SK" b="1" dirty="0" err="1"/>
              <a:t>Bias</a:t>
            </a:r>
            <a:r>
              <a:rPr lang="sk-SK" b="1" dirty="0"/>
              <a:t> („bias“ </a:t>
            </a:r>
            <a:r>
              <a:rPr lang="sk-SK" dirty="0"/>
              <a:t>(Pozn. prekl.: výraz „bias“ je už v slovenčine vžitý), neželané, nežiaduce ovplyvnenie) - odklon výsledkov alebo inferencií (záverov, úsudkov) od skutočnosti, resp. procesy, ktoré vedú k takýmto odklonom (odchýlkam). Akýkoľvek trend prejavujúci sa pri zbere, rozbore, interpretácii, publikácii alebo kontrole údajov, ktorý vedie k záverom, ktoré sa systematicky odlišujú od skutočnosti. (</a:t>
            </a:r>
            <a:r>
              <a:rPr lang="sk-SK" dirty="0" err="1"/>
              <a:t>Last</a:t>
            </a:r>
            <a:r>
              <a:rPr lang="sk-SK" dirty="0"/>
              <a:t>, 1999)</a:t>
            </a:r>
          </a:p>
        </p:txBody>
      </p:sp>
      <p:sp>
        <p:nvSpPr>
          <p:cNvPr id="3" name="Nadpis 2">
            <a:extLst>
              <a:ext uri="{FF2B5EF4-FFF2-40B4-BE49-F238E27FC236}">
                <a16:creationId xmlns:a16="http://schemas.microsoft.com/office/drawing/2014/main" id="{A0EA198F-8131-0A40-A71E-9800DE1FC172}"/>
              </a:ext>
            </a:extLst>
          </p:cNvPr>
          <p:cNvSpPr>
            <a:spLocks noGrp="1"/>
          </p:cNvSpPr>
          <p:nvPr>
            <p:ph type="title"/>
          </p:nvPr>
        </p:nvSpPr>
        <p:spPr>
          <a:xfrm>
            <a:off x="856450" y="5778929"/>
            <a:ext cx="2210842" cy="1008380"/>
          </a:xfrm>
        </p:spPr>
        <p:txBody>
          <a:bodyPr/>
          <a:lstStyle/>
          <a:p>
            <a:r>
              <a:rPr lang="sk-SK" dirty="0" err="1"/>
              <a:t>Bias</a:t>
            </a:r>
            <a:endParaRPr lang="sk-SK" dirty="0"/>
          </a:p>
        </p:txBody>
      </p:sp>
      <p:sp>
        <p:nvSpPr>
          <p:cNvPr id="4" name="Zástupný objekt pre dátum 3">
            <a:extLst>
              <a:ext uri="{FF2B5EF4-FFF2-40B4-BE49-F238E27FC236}">
                <a16:creationId xmlns:a16="http://schemas.microsoft.com/office/drawing/2014/main" id="{994AD022-9EAF-934D-ABAA-C5C75FB8428F}"/>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C8211735-8E56-CC47-B040-2D7802BC8DE8}"/>
              </a:ext>
            </a:extLst>
          </p:cNvPr>
          <p:cNvSpPr>
            <a:spLocks noGrp="1"/>
          </p:cNvSpPr>
          <p:nvPr>
            <p:ph type="sldNum" sz="quarter" idx="11"/>
          </p:nvPr>
        </p:nvSpPr>
        <p:spPr/>
        <p:txBody>
          <a:bodyPr/>
          <a:lstStyle/>
          <a:p>
            <a:fld id="{20C92893-8C51-46CF-9D47-24B3C575AFAA}" type="slidenum">
              <a:rPr lang="en-GB" smtClean="0"/>
              <a:pPr/>
              <a:t>14</a:t>
            </a:fld>
            <a:endParaRPr lang="en-GB"/>
          </a:p>
        </p:txBody>
      </p:sp>
      <p:sp>
        <p:nvSpPr>
          <p:cNvPr id="6" name="Zástupný objekt pre pätu 5">
            <a:extLst>
              <a:ext uri="{FF2B5EF4-FFF2-40B4-BE49-F238E27FC236}">
                <a16:creationId xmlns:a16="http://schemas.microsoft.com/office/drawing/2014/main" id="{39415365-ACD5-AB41-B85E-AE1FB5C2418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96672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52F317C6-2687-2A4C-B5F0-5A83BA78DE63}"/>
              </a:ext>
            </a:extLst>
          </p:cNvPr>
          <p:cNvSpPr>
            <a:spLocks noGrp="1"/>
          </p:cNvSpPr>
          <p:nvPr>
            <p:ph idx="1"/>
          </p:nvPr>
        </p:nvSpPr>
        <p:spPr>
          <a:xfrm>
            <a:off x="662609" y="756287"/>
            <a:ext cx="8405668" cy="4033519"/>
          </a:xfrm>
        </p:spPr>
        <p:txBody>
          <a:bodyPr>
            <a:normAutofit/>
          </a:bodyPr>
          <a:lstStyle/>
          <a:p>
            <a:r>
              <a:rPr lang="sk-SK" sz="2800" dirty="0"/>
              <a:t>Vzniká tým, že osoby s rizikovými faktormi sú pravdepodobnejšie detegované ako prípady (preferenčné detekcia), pretože sú intenzívnejšie alebo starostlivejšie monitorované, alebo napríklad častejšie vyšetrované ako osoby bez expozície. </a:t>
            </a:r>
          </a:p>
          <a:p>
            <a:r>
              <a:rPr lang="sk-SK" sz="2800" dirty="0"/>
              <a:t>Expozícia teda sama ovplyvňuje pravdepodobnosť, že bude rozpoznaný prípad.</a:t>
            </a:r>
          </a:p>
        </p:txBody>
      </p:sp>
      <p:sp>
        <p:nvSpPr>
          <p:cNvPr id="3" name="Nadpis 2">
            <a:extLst>
              <a:ext uri="{FF2B5EF4-FFF2-40B4-BE49-F238E27FC236}">
                <a16:creationId xmlns:a16="http://schemas.microsoft.com/office/drawing/2014/main" id="{F1A0A1C5-20E3-B24D-A16B-81CA2A47415A}"/>
              </a:ext>
            </a:extLst>
          </p:cNvPr>
          <p:cNvSpPr>
            <a:spLocks noGrp="1"/>
          </p:cNvSpPr>
          <p:nvPr>
            <p:ph type="title"/>
          </p:nvPr>
        </p:nvSpPr>
        <p:spPr/>
        <p:txBody>
          <a:bodyPr/>
          <a:lstStyle/>
          <a:p>
            <a:r>
              <a:rPr lang="sk-SK" dirty="0" err="1"/>
              <a:t>Detekčny</a:t>
            </a:r>
            <a:r>
              <a:rPr lang="sk-SK" dirty="0"/>
              <a:t>́ bias</a:t>
            </a:r>
          </a:p>
        </p:txBody>
      </p:sp>
      <p:sp>
        <p:nvSpPr>
          <p:cNvPr id="4" name="Zástupný objekt pre dátum 3">
            <a:extLst>
              <a:ext uri="{FF2B5EF4-FFF2-40B4-BE49-F238E27FC236}">
                <a16:creationId xmlns:a16="http://schemas.microsoft.com/office/drawing/2014/main" id="{E3023483-2F3A-DE4A-BA05-7CF005D73172}"/>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774ACB0E-4EB0-6B45-85DB-46B63877E067}"/>
              </a:ext>
            </a:extLst>
          </p:cNvPr>
          <p:cNvSpPr>
            <a:spLocks noGrp="1"/>
          </p:cNvSpPr>
          <p:nvPr>
            <p:ph type="sldNum" sz="quarter" idx="11"/>
          </p:nvPr>
        </p:nvSpPr>
        <p:spPr/>
        <p:txBody>
          <a:bodyPr/>
          <a:lstStyle/>
          <a:p>
            <a:fld id="{20C92893-8C51-46CF-9D47-24B3C575AFAA}" type="slidenum">
              <a:rPr lang="en-GB" smtClean="0"/>
              <a:pPr/>
              <a:t>15</a:t>
            </a:fld>
            <a:endParaRPr lang="en-GB"/>
          </a:p>
        </p:txBody>
      </p:sp>
      <p:sp>
        <p:nvSpPr>
          <p:cNvPr id="6" name="Zástupný objekt pre pätu 5">
            <a:extLst>
              <a:ext uri="{FF2B5EF4-FFF2-40B4-BE49-F238E27FC236}">
                <a16:creationId xmlns:a16="http://schemas.microsoft.com/office/drawing/2014/main" id="{BC95DB68-E8A0-7C40-AC5E-3A88A924605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90136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2BB32F2-4C3F-724E-BB19-1C1608E053E0}"/>
              </a:ext>
            </a:extLst>
          </p:cNvPr>
          <p:cNvSpPr>
            <a:spLocks noGrp="1"/>
          </p:cNvSpPr>
          <p:nvPr>
            <p:ph idx="1"/>
          </p:nvPr>
        </p:nvSpPr>
        <p:spPr>
          <a:xfrm>
            <a:off x="856448" y="756287"/>
            <a:ext cx="8211829" cy="4033519"/>
          </a:xfrm>
        </p:spPr>
        <p:txBody>
          <a:bodyPr>
            <a:normAutofit/>
          </a:bodyPr>
          <a:lstStyle/>
          <a:p>
            <a:r>
              <a:rPr lang="sk-SK" sz="2800" dirty="0"/>
              <a:t>Spôsobený systematickou chybou v dôsledku študovania nie náhodne vybranej vzorky (súboru) základnej populácie. </a:t>
            </a:r>
          </a:p>
          <a:p>
            <a:r>
              <a:rPr lang="sk-SK" sz="2800" dirty="0"/>
              <a:t>V kohortových štúdiách sa stáva, že sa porovnávané súbory líšia inými faktormi než iba expozičnými rizikovými faktormi a tie môžu byť príčinou rozdielu.</a:t>
            </a:r>
          </a:p>
        </p:txBody>
      </p:sp>
      <p:sp>
        <p:nvSpPr>
          <p:cNvPr id="3" name="Nadpis 2">
            <a:extLst>
              <a:ext uri="{FF2B5EF4-FFF2-40B4-BE49-F238E27FC236}">
                <a16:creationId xmlns:a16="http://schemas.microsoft.com/office/drawing/2014/main" id="{ABF35E8F-31C9-DE40-BFA8-CAF5AF6EE0F9}"/>
              </a:ext>
            </a:extLst>
          </p:cNvPr>
          <p:cNvSpPr>
            <a:spLocks noGrp="1"/>
          </p:cNvSpPr>
          <p:nvPr>
            <p:ph type="title"/>
          </p:nvPr>
        </p:nvSpPr>
        <p:spPr>
          <a:xfrm>
            <a:off x="856448" y="5378027"/>
            <a:ext cx="4966283" cy="1008380"/>
          </a:xfrm>
        </p:spPr>
        <p:txBody>
          <a:bodyPr/>
          <a:lstStyle/>
          <a:p>
            <a:r>
              <a:rPr lang="sk-SK" sz="4400" dirty="0" err="1"/>
              <a:t>Sampling</a:t>
            </a:r>
            <a:r>
              <a:rPr lang="sk-SK" sz="4400" dirty="0"/>
              <a:t> alebo výberový bias</a:t>
            </a:r>
          </a:p>
        </p:txBody>
      </p:sp>
      <p:sp>
        <p:nvSpPr>
          <p:cNvPr id="4" name="Zástupný objekt pre dátum 3">
            <a:extLst>
              <a:ext uri="{FF2B5EF4-FFF2-40B4-BE49-F238E27FC236}">
                <a16:creationId xmlns:a16="http://schemas.microsoft.com/office/drawing/2014/main" id="{5DA95FA9-4A5A-FB40-8B6F-D9484CF56270}"/>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2B16A3DD-6C10-704B-8150-CE2A9779C865}"/>
              </a:ext>
            </a:extLst>
          </p:cNvPr>
          <p:cNvSpPr>
            <a:spLocks noGrp="1"/>
          </p:cNvSpPr>
          <p:nvPr>
            <p:ph type="sldNum" sz="quarter" idx="11"/>
          </p:nvPr>
        </p:nvSpPr>
        <p:spPr/>
        <p:txBody>
          <a:bodyPr/>
          <a:lstStyle/>
          <a:p>
            <a:fld id="{20C92893-8C51-46CF-9D47-24B3C575AFAA}" type="slidenum">
              <a:rPr lang="en-GB" smtClean="0"/>
              <a:pPr/>
              <a:t>16</a:t>
            </a:fld>
            <a:endParaRPr lang="en-GB"/>
          </a:p>
        </p:txBody>
      </p:sp>
      <p:sp>
        <p:nvSpPr>
          <p:cNvPr id="6" name="Zástupný objekt pre pätu 5">
            <a:extLst>
              <a:ext uri="{FF2B5EF4-FFF2-40B4-BE49-F238E27FC236}">
                <a16:creationId xmlns:a16="http://schemas.microsoft.com/office/drawing/2014/main" id="{29CDB0C7-8B7E-EC45-956B-99E7812FAF90}"/>
              </a:ext>
            </a:extLst>
          </p:cNvPr>
          <p:cNvSpPr>
            <a:spLocks noGrp="1"/>
          </p:cNvSpPr>
          <p:nvPr>
            <p:ph type="ftr" sz="quarter" idx="12"/>
          </p:nvPr>
        </p:nvSpPr>
        <p:spPr/>
        <p:txBody>
          <a:bodyPr/>
          <a:lstStyle/>
          <a:p>
            <a:r>
              <a:rPr lang="en-GB"/>
              <a:t>rusnak.truni.sk</a:t>
            </a:r>
          </a:p>
        </p:txBody>
      </p:sp>
      <p:pic>
        <p:nvPicPr>
          <p:cNvPr id="2050" name="Picture 2" descr="Sampling bias - Sketchplanations">
            <a:extLst>
              <a:ext uri="{FF2B5EF4-FFF2-40B4-BE49-F238E27FC236}">
                <a16:creationId xmlns:a16="http://schemas.microsoft.com/office/drawing/2014/main" id="{1262FA71-2EA2-9D4C-89B0-E79DA1ADE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960" y="4067369"/>
            <a:ext cx="3244337" cy="274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01BA1ED-74F9-444F-B47D-734EC6E7C61B}"/>
              </a:ext>
            </a:extLst>
          </p:cNvPr>
          <p:cNvSpPr>
            <a:spLocks noGrp="1"/>
          </p:cNvSpPr>
          <p:nvPr>
            <p:ph idx="1"/>
          </p:nvPr>
        </p:nvSpPr>
        <p:spPr>
          <a:xfrm>
            <a:off x="728870" y="756287"/>
            <a:ext cx="8339407" cy="4033519"/>
          </a:xfrm>
        </p:spPr>
        <p:txBody>
          <a:bodyPr>
            <a:normAutofit/>
          </a:bodyPr>
          <a:lstStyle/>
          <a:p>
            <a:r>
              <a:rPr lang="sk-SK" dirty="0"/>
              <a:t>Systematická chyba pri snahe o reprezentáciu všetkých skupín prípadov alebo osôb zastúpených vo výberovom súbore. </a:t>
            </a:r>
          </a:p>
          <a:p>
            <a:r>
              <a:rPr lang="sk-SK" dirty="0"/>
              <a:t>Toto neželané ovplyvnenie (bias) môže vzniknúť v dôsledku zdrojov, z ktorých dané osoby prichádzajú (napríklad zo špecializovanej kliniky), ďalej v dôsledku diagnostického procesu ovplyvneného kultúrou, obyčajmi alebo </a:t>
            </a:r>
            <a:r>
              <a:rPr lang="sk-SK" dirty="0" err="1"/>
              <a:t>idiosynkráziami</a:t>
            </a:r>
            <a:r>
              <a:rPr lang="sk-SK" dirty="0"/>
              <a:t>, alebo - ako je tomu pri genetických štúdiách - v dôsledku štatistickej pravdepodobnosti pri výbere z veľkých alebo malých rodín.</a:t>
            </a:r>
          </a:p>
        </p:txBody>
      </p:sp>
      <p:sp>
        <p:nvSpPr>
          <p:cNvPr id="3" name="Nadpis 2">
            <a:extLst>
              <a:ext uri="{FF2B5EF4-FFF2-40B4-BE49-F238E27FC236}">
                <a16:creationId xmlns:a16="http://schemas.microsoft.com/office/drawing/2014/main" id="{4CC8EE13-3FAB-EE4E-B8E6-81F98B6E9C70}"/>
              </a:ext>
            </a:extLst>
          </p:cNvPr>
          <p:cNvSpPr>
            <a:spLocks noGrp="1"/>
          </p:cNvSpPr>
          <p:nvPr>
            <p:ph type="title"/>
          </p:nvPr>
        </p:nvSpPr>
        <p:spPr>
          <a:xfrm>
            <a:off x="856449" y="5778929"/>
            <a:ext cx="8312587" cy="1008380"/>
          </a:xfrm>
        </p:spPr>
        <p:txBody>
          <a:bodyPr/>
          <a:lstStyle/>
          <a:p>
            <a:r>
              <a:rPr lang="sk-SK" sz="4400" dirty="0" err="1"/>
              <a:t>Ascertainment</a:t>
            </a:r>
            <a:r>
              <a:rPr lang="sk-SK" sz="4400" dirty="0"/>
              <a:t> bias (bias pri zisťovaní, stanovovaní)</a:t>
            </a:r>
          </a:p>
        </p:txBody>
      </p:sp>
      <p:sp>
        <p:nvSpPr>
          <p:cNvPr id="4" name="Zástupný objekt pre dátum 3">
            <a:extLst>
              <a:ext uri="{FF2B5EF4-FFF2-40B4-BE49-F238E27FC236}">
                <a16:creationId xmlns:a16="http://schemas.microsoft.com/office/drawing/2014/main" id="{BC684C91-03E1-244B-A5F8-9FF83043AE3D}"/>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72E6A5EB-B12E-1C42-938E-D7BAD1AA273A}"/>
              </a:ext>
            </a:extLst>
          </p:cNvPr>
          <p:cNvSpPr>
            <a:spLocks noGrp="1"/>
          </p:cNvSpPr>
          <p:nvPr>
            <p:ph type="sldNum" sz="quarter" idx="11"/>
          </p:nvPr>
        </p:nvSpPr>
        <p:spPr/>
        <p:txBody>
          <a:bodyPr/>
          <a:lstStyle/>
          <a:p>
            <a:fld id="{20C92893-8C51-46CF-9D47-24B3C575AFAA}" type="slidenum">
              <a:rPr lang="en-GB" smtClean="0"/>
              <a:pPr/>
              <a:t>17</a:t>
            </a:fld>
            <a:endParaRPr lang="en-GB"/>
          </a:p>
        </p:txBody>
      </p:sp>
      <p:sp>
        <p:nvSpPr>
          <p:cNvPr id="6" name="Zástupný objekt pre pätu 5">
            <a:extLst>
              <a:ext uri="{FF2B5EF4-FFF2-40B4-BE49-F238E27FC236}">
                <a16:creationId xmlns:a16="http://schemas.microsoft.com/office/drawing/2014/main" id="{BC43D66B-69BB-4A48-895C-F41C2FB8F4A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37004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A75D1CE-DFAA-CE49-93FD-2EF830D7F16D}"/>
              </a:ext>
            </a:extLst>
          </p:cNvPr>
          <p:cNvSpPr>
            <a:spLocks noGrp="1"/>
          </p:cNvSpPr>
          <p:nvPr>
            <p:ph idx="1"/>
          </p:nvPr>
        </p:nvSpPr>
        <p:spPr>
          <a:xfrm>
            <a:off x="462455" y="756287"/>
            <a:ext cx="8605822" cy="4033519"/>
          </a:xfrm>
        </p:spPr>
        <p:txBody>
          <a:bodyPr>
            <a:normAutofit fontScale="92500" lnSpcReduction="10000"/>
          </a:bodyPr>
          <a:lstStyle/>
          <a:p>
            <a:r>
              <a:rPr lang="sk-SK" dirty="0"/>
              <a:t>Skreslenie zisťovania nastáva, keď sú výsledky vašej štúdie skreslené kvôli faktorom, ktoré ste nezohľadnili, ako sú vedomosti výskumníka o tom, ktorí pacienti dostávajú akú liečbu v klinických štúdiách alebo zlé metódy zberu údajov, ktoré vedú k nereprezentatívnemu vzorke.
Skúšanie liekov
Skreslenie zisťovania v klinických štúdiách nastáva, keď jeden alebo viac ľudí zapojených do štúdie vie, akú liečbu každý účastník dostáva. To môže mať za následok, že pacienti dostávajú rôzne liečby alebo súbežnú liečbu, čo skresľuje výsledky štúdie. Pacient, ktorý vie, že dostáva placebo, môže byť menej náchylný nahlásiť jej prínosy ("placebo efekt"). Placebo efekt funguje len vtedy, ak ľudia nevedia, že dostávajú placebo.</a:t>
            </a:r>
          </a:p>
        </p:txBody>
      </p:sp>
      <p:sp>
        <p:nvSpPr>
          <p:cNvPr id="3" name="Nadpis 2">
            <a:extLst>
              <a:ext uri="{FF2B5EF4-FFF2-40B4-BE49-F238E27FC236}">
                <a16:creationId xmlns:a16="http://schemas.microsoft.com/office/drawing/2014/main" id="{09EB47AC-BD04-B94B-87B5-59B7A9B18B0E}"/>
              </a:ext>
            </a:extLst>
          </p:cNvPr>
          <p:cNvSpPr>
            <a:spLocks noGrp="1"/>
          </p:cNvSpPr>
          <p:nvPr>
            <p:ph type="title"/>
          </p:nvPr>
        </p:nvSpPr>
        <p:spPr>
          <a:xfrm>
            <a:off x="856448" y="5378027"/>
            <a:ext cx="3200545" cy="1008380"/>
          </a:xfrm>
        </p:spPr>
        <p:txBody>
          <a:bodyPr/>
          <a:lstStyle/>
          <a:p>
            <a:r>
              <a:rPr lang="sk-SK" dirty="0"/>
              <a:t>Príklady</a:t>
            </a:r>
          </a:p>
        </p:txBody>
      </p:sp>
      <p:sp>
        <p:nvSpPr>
          <p:cNvPr id="4" name="Zástupný objekt pre dátum 3">
            <a:extLst>
              <a:ext uri="{FF2B5EF4-FFF2-40B4-BE49-F238E27FC236}">
                <a16:creationId xmlns:a16="http://schemas.microsoft.com/office/drawing/2014/main" id="{FA8DE423-470C-4A48-B933-6A0ADF703A3F}"/>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19DCAC6B-35BF-9B44-A641-29913A79879B}"/>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FAF79738-4FD3-9542-A0C0-0669686C78B1}"/>
              </a:ext>
            </a:extLst>
          </p:cNvPr>
          <p:cNvSpPr>
            <a:spLocks noGrp="1"/>
          </p:cNvSpPr>
          <p:nvPr>
            <p:ph type="ftr" sz="quarter" idx="12"/>
          </p:nvPr>
        </p:nvSpPr>
        <p:spPr/>
        <p:txBody>
          <a:bodyPr/>
          <a:lstStyle/>
          <a:p>
            <a:r>
              <a:rPr lang="en-GB"/>
              <a:t>rusnak.truni.sk</a:t>
            </a:r>
          </a:p>
        </p:txBody>
      </p:sp>
      <p:pic>
        <p:nvPicPr>
          <p:cNvPr id="1026" name="Picture 2">
            <a:extLst>
              <a:ext uri="{FF2B5EF4-FFF2-40B4-BE49-F238E27FC236}">
                <a16:creationId xmlns:a16="http://schemas.microsoft.com/office/drawing/2014/main" id="{2E56A919-DB43-224C-9772-038A94313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415" y="4568890"/>
            <a:ext cx="38100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19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7AB22873-7936-9244-A1A9-92BE0AA10AC6}"/>
              </a:ext>
            </a:extLst>
          </p:cNvPr>
          <p:cNvSpPr>
            <a:spLocks noGrp="1"/>
          </p:cNvSpPr>
          <p:nvPr>
            <p:ph type="body" idx="1"/>
          </p:nvPr>
        </p:nvSpPr>
        <p:spPr/>
        <p:txBody>
          <a:bodyPr/>
          <a:lstStyle/>
          <a:p>
            <a:endParaRPr lang="sk-SK"/>
          </a:p>
        </p:txBody>
      </p:sp>
      <p:sp>
        <p:nvSpPr>
          <p:cNvPr id="3" name="Zástupný objekt pre dátum 2">
            <a:extLst>
              <a:ext uri="{FF2B5EF4-FFF2-40B4-BE49-F238E27FC236}">
                <a16:creationId xmlns:a16="http://schemas.microsoft.com/office/drawing/2014/main" id="{A25AAE0C-5566-FD49-B0C0-2929B71FF152}"/>
              </a:ext>
            </a:extLst>
          </p:cNvPr>
          <p:cNvSpPr>
            <a:spLocks noGrp="1"/>
          </p:cNvSpPr>
          <p:nvPr>
            <p:ph type="dt" sz="half" idx="10"/>
          </p:nvPr>
        </p:nvSpPr>
        <p:spPr/>
        <p:txBody>
          <a:bodyPr/>
          <a:lstStyle/>
          <a:p>
            <a:fld id="{F74D4851-71F3-7E46-BD42-81840CD9F2B6}" type="datetime1">
              <a:rPr lang="sk-SK" smtClean="0"/>
              <a:t>20.9.21</a:t>
            </a:fld>
            <a:endParaRPr lang="en-GB"/>
          </a:p>
        </p:txBody>
      </p:sp>
      <p:sp>
        <p:nvSpPr>
          <p:cNvPr id="4" name="Zástupný objekt pre číslo snímky 3">
            <a:extLst>
              <a:ext uri="{FF2B5EF4-FFF2-40B4-BE49-F238E27FC236}">
                <a16:creationId xmlns:a16="http://schemas.microsoft.com/office/drawing/2014/main" id="{1731FB13-9AC9-964B-9DD8-1AD9FEFC9D5B}"/>
              </a:ext>
            </a:extLst>
          </p:cNvPr>
          <p:cNvSpPr>
            <a:spLocks noGrp="1"/>
          </p:cNvSpPr>
          <p:nvPr>
            <p:ph type="sldNum" sz="quarter" idx="11"/>
          </p:nvPr>
        </p:nvSpPr>
        <p:spPr/>
        <p:txBody>
          <a:bodyPr/>
          <a:lstStyle/>
          <a:p>
            <a:fld id="{B7D8D926-BC77-48DB-9B94-D8C2D2386DFA}" type="slidenum">
              <a:rPr lang="en-GB" smtClean="0"/>
              <a:pPr/>
              <a:t>19</a:t>
            </a:fld>
            <a:endParaRPr lang="en-GB"/>
          </a:p>
        </p:txBody>
      </p:sp>
      <p:sp>
        <p:nvSpPr>
          <p:cNvPr id="5" name="Zástupný objekt pre pätu 4">
            <a:extLst>
              <a:ext uri="{FF2B5EF4-FFF2-40B4-BE49-F238E27FC236}">
                <a16:creationId xmlns:a16="http://schemas.microsoft.com/office/drawing/2014/main" id="{300C6021-5D30-4B43-B1E1-A1505CD68D61}"/>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27222DCF-2E57-F440-9F02-4EE4ADBC2F91}"/>
              </a:ext>
            </a:extLst>
          </p:cNvPr>
          <p:cNvSpPr>
            <a:spLocks noGrp="1"/>
          </p:cNvSpPr>
          <p:nvPr>
            <p:ph type="title"/>
          </p:nvPr>
        </p:nvSpPr>
        <p:spPr>
          <a:xfrm>
            <a:off x="1099930" y="2100791"/>
            <a:ext cx="8069106" cy="2591537"/>
          </a:xfrm>
        </p:spPr>
        <p:txBody>
          <a:bodyPr/>
          <a:lstStyle/>
          <a:p>
            <a:r>
              <a:rPr lang="sk-SK" dirty="0"/>
              <a:t>Najčastejšie zdroje chýb a bias</a:t>
            </a:r>
          </a:p>
        </p:txBody>
      </p:sp>
    </p:spTree>
    <p:extLst>
      <p:ext uri="{BB962C8B-B14F-4D97-AF65-F5344CB8AC3E}">
        <p14:creationId xmlns:p14="http://schemas.microsoft.com/office/powerpoint/2010/main" val="110399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95B9D24-473A-B34B-8584-2FCEF3C20789}"/>
              </a:ext>
            </a:extLst>
          </p:cNvPr>
          <p:cNvSpPr>
            <a:spLocks noGrp="1"/>
          </p:cNvSpPr>
          <p:nvPr>
            <p:ph idx="1"/>
          </p:nvPr>
        </p:nvSpPr>
        <p:spPr>
          <a:xfrm>
            <a:off x="856448" y="756287"/>
            <a:ext cx="8211829" cy="4033519"/>
          </a:xfrm>
        </p:spPr>
        <p:txBody>
          <a:bodyPr/>
          <a:lstStyle/>
          <a:p>
            <a:r>
              <a:rPr lang="sk-SK" dirty="0"/>
              <a:t>Objasniť, kedy hovoríme o epidemiologickej štúdii</a:t>
            </a:r>
          </a:p>
          <a:p>
            <a:r>
              <a:rPr lang="sk-SK" dirty="0"/>
              <a:t>O potrebe jasnej definície cieľov štúdie (PICO)</a:t>
            </a:r>
          </a:p>
          <a:p>
            <a:r>
              <a:rPr lang="sk-SK" dirty="0"/>
              <a:t>Ako pracovať s literatúrou pri špecifikácii cieľov (STROBE)</a:t>
            </a:r>
          </a:p>
          <a:p>
            <a:r>
              <a:rPr lang="sk-SK" dirty="0"/>
              <a:t>Chyby a ako sa ich vyvarovať</a:t>
            </a:r>
          </a:p>
          <a:p>
            <a:r>
              <a:rPr lang="sk-SK" dirty="0"/>
              <a:t>Výber členov výberového súboru</a:t>
            </a:r>
          </a:p>
        </p:txBody>
      </p:sp>
      <p:sp>
        <p:nvSpPr>
          <p:cNvPr id="3" name="Nadpis 2">
            <a:extLst>
              <a:ext uri="{FF2B5EF4-FFF2-40B4-BE49-F238E27FC236}">
                <a16:creationId xmlns:a16="http://schemas.microsoft.com/office/drawing/2014/main" id="{662FBD08-95A8-5446-9146-381CDAE75AA4}"/>
              </a:ext>
            </a:extLst>
          </p:cNvPr>
          <p:cNvSpPr>
            <a:spLocks noGrp="1"/>
          </p:cNvSpPr>
          <p:nvPr>
            <p:ph type="title"/>
          </p:nvPr>
        </p:nvSpPr>
        <p:spPr/>
        <p:txBody>
          <a:bodyPr/>
          <a:lstStyle/>
          <a:p>
            <a:r>
              <a:rPr lang="sk-SK" dirty="0"/>
              <a:t>Ciele prednášky</a:t>
            </a:r>
          </a:p>
        </p:txBody>
      </p:sp>
      <p:sp>
        <p:nvSpPr>
          <p:cNvPr id="4" name="Zástupný objekt pre dátum 3">
            <a:extLst>
              <a:ext uri="{FF2B5EF4-FFF2-40B4-BE49-F238E27FC236}">
                <a16:creationId xmlns:a16="http://schemas.microsoft.com/office/drawing/2014/main" id="{841648B9-1AD3-9A47-897C-02FC4185DDE3}"/>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7EC70F0B-0A18-0841-AD6C-8CCDD9175AC7}"/>
              </a:ext>
            </a:extLst>
          </p:cNvPr>
          <p:cNvSpPr>
            <a:spLocks noGrp="1"/>
          </p:cNvSpPr>
          <p:nvPr>
            <p:ph type="sldNum" sz="quarter" idx="11"/>
          </p:nvPr>
        </p:nvSpPr>
        <p:spPr/>
        <p:txBody>
          <a:bodyPr/>
          <a:lstStyle/>
          <a:p>
            <a:fld id="{20C92893-8C51-46CF-9D47-24B3C575AFAA}" type="slidenum">
              <a:rPr lang="en-GB" smtClean="0"/>
              <a:pPr/>
              <a:t>2</a:t>
            </a:fld>
            <a:endParaRPr lang="en-GB"/>
          </a:p>
        </p:txBody>
      </p:sp>
      <p:sp>
        <p:nvSpPr>
          <p:cNvPr id="6" name="Zástupný objekt pre pätu 5">
            <a:extLst>
              <a:ext uri="{FF2B5EF4-FFF2-40B4-BE49-F238E27FC236}">
                <a16:creationId xmlns:a16="http://schemas.microsoft.com/office/drawing/2014/main" id="{87D25918-D421-1C45-AE68-E6AD3F2A00A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02386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17A0C0A-1B44-624D-ADB2-6D20B7AAACEB}"/>
              </a:ext>
            </a:extLst>
          </p:cNvPr>
          <p:cNvSpPr>
            <a:spLocks noGrp="1"/>
          </p:cNvSpPr>
          <p:nvPr>
            <p:ph idx="1"/>
          </p:nvPr>
        </p:nvSpPr>
        <p:spPr>
          <a:xfrm>
            <a:off x="856448" y="756287"/>
            <a:ext cx="8211829" cy="4621740"/>
          </a:xfrm>
        </p:spPr>
        <p:txBody>
          <a:bodyPr/>
          <a:lstStyle/>
          <a:p>
            <a:r>
              <a:rPr lang="sk-SK" dirty="0"/>
              <a:t>Výber a formulovanie študijnej otázky;</a:t>
            </a:r>
          </a:p>
          <a:p>
            <a:r>
              <a:rPr lang="sk-SK" dirty="0"/>
              <a:t>Výber študovanej populácie;</a:t>
            </a:r>
          </a:p>
          <a:p>
            <a:r>
              <a:rPr lang="sk-SK" dirty="0"/>
              <a:t>Účasť jednotlivcov na štúdii;</a:t>
            </a:r>
          </a:p>
          <a:p>
            <a:r>
              <a:rPr lang="sk-SK" dirty="0"/>
              <a:t>Základné hodnotenie choroby a faktorov, ktoré by mohli spôsobiť ochorenie;</a:t>
            </a:r>
          </a:p>
          <a:p>
            <a:r>
              <a:rPr lang="sk-SK" dirty="0"/>
              <a:t>Sledovanie účastníkov;</a:t>
            </a:r>
          </a:p>
          <a:p>
            <a:r>
              <a:rPr lang="sk-SK" dirty="0"/>
              <a:t>Hodnotenie výsledku;</a:t>
            </a:r>
          </a:p>
          <a:p>
            <a:r>
              <a:rPr lang="sk-SK" dirty="0"/>
              <a:t>Analýzu, interpretáciu, prezentáciu a zverejňovanie údajov</a:t>
            </a:r>
          </a:p>
        </p:txBody>
      </p:sp>
      <p:sp>
        <p:nvSpPr>
          <p:cNvPr id="3" name="Nadpis 2">
            <a:extLst>
              <a:ext uri="{FF2B5EF4-FFF2-40B4-BE49-F238E27FC236}">
                <a16:creationId xmlns:a16="http://schemas.microsoft.com/office/drawing/2014/main" id="{9F85CE32-7F22-8E47-8AD2-866A4F3C551D}"/>
              </a:ext>
            </a:extLst>
          </p:cNvPr>
          <p:cNvSpPr>
            <a:spLocks noGrp="1"/>
          </p:cNvSpPr>
          <p:nvPr>
            <p:ph type="title"/>
          </p:nvPr>
        </p:nvSpPr>
        <p:spPr/>
        <p:txBody>
          <a:bodyPr/>
          <a:lstStyle/>
          <a:p>
            <a:r>
              <a:rPr lang="sk-SK" dirty="0"/>
              <a:t>Kedy vznikajú</a:t>
            </a:r>
            <a:br>
              <a:rPr lang="sk-SK" dirty="0"/>
            </a:br>
            <a:r>
              <a:rPr lang="sk-SK" sz="2800" dirty="0"/>
              <a:t>podľa </a:t>
            </a:r>
            <a:r>
              <a:rPr lang="sk-SK" sz="2800" dirty="0" err="1"/>
              <a:t>Bhopal</a:t>
            </a:r>
            <a:r>
              <a:rPr lang="sk-SK" sz="2800" dirty="0"/>
              <a:t>, 2015</a:t>
            </a:r>
            <a:endParaRPr lang="sk-SK" dirty="0"/>
          </a:p>
        </p:txBody>
      </p:sp>
      <p:sp>
        <p:nvSpPr>
          <p:cNvPr id="4" name="Zástupný objekt pre dátum 3">
            <a:extLst>
              <a:ext uri="{FF2B5EF4-FFF2-40B4-BE49-F238E27FC236}">
                <a16:creationId xmlns:a16="http://schemas.microsoft.com/office/drawing/2014/main" id="{D64CF68A-8AA5-574A-860A-BB8F5026B750}"/>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56420171-51D6-7A47-BEF3-FE69EAFE942E}"/>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A3B47278-8DC1-F44B-A915-A811DF5598E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52744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755E846-683D-C346-A8FB-531CCBB80DD5}"/>
              </a:ext>
            </a:extLst>
          </p:cNvPr>
          <p:cNvSpPr>
            <a:spLocks noGrp="1"/>
          </p:cNvSpPr>
          <p:nvPr>
            <p:ph idx="1"/>
          </p:nvPr>
        </p:nvSpPr>
        <p:spPr>
          <a:xfrm>
            <a:off x="702365" y="756287"/>
            <a:ext cx="8365912" cy="4033519"/>
          </a:xfrm>
        </p:spPr>
        <p:txBody>
          <a:bodyPr/>
          <a:lstStyle/>
          <a:p>
            <a:r>
              <a:rPr lang="sk-SK" dirty="0"/>
              <a:t>Definovanie jasnej otázky je základným krokom v poznávaní.</a:t>
            </a:r>
          </a:p>
          <a:p>
            <a:r>
              <a:rPr lang="sk-SK" dirty="0"/>
              <a:t>Dobre vymedzené otázky sa (zvyčajne) nesformulujú okamžite (hoci základná myšlienka môže vzniknúť v momente inšpirácie)!</a:t>
            </a:r>
          </a:p>
          <a:p>
            <a:r>
              <a:rPr lang="sk-SK" dirty="0"/>
              <a:t>Poznávanie je proces, ktorý je cyklický a často ovplyvňovaný mnohými externými faktormi.</a:t>
            </a:r>
          </a:p>
        </p:txBody>
      </p:sp>
      <p:sp>
        <p:nvSpPr>
          <p:cNvPr id="3" name="Nadpis 2">
            <a:extLst>
              <a:ext uri="{FF2B5EF4-FFF2-40B4-BE49-F238E27FC236}">
                <a16:creationId xmlns:a16="http://schemas.microsoft.com/office/drawing/2014/main" id="{53509BD5-801B-5649-BB32-722FE26A2354}"/>
              </a:ext>
            </a:extLst>
          </p:cNvPr>
          <p:cNvSpPr>
            <a:spLocks noGrp="1"/>
          </p:cNvSpPr>
          <p:nvPr>
            <p:ph type="title"/>
          </p:nvPr>
        </p:nvSpPr>
        <p:spPr>
          <a:xfrm>
            <a:off x="856449" y="5835836"/>
            <a:ext cx="8312587" cy="1008380"/>
          </a:xfrm>
        </p:spPr>
        <p:txBody>
          <a:bodyPr/>
          <a:lstStyle/>
          <a:p>
            <a:r>
              <a:rPr lang="sk-SK" dirty="0"/>
              <a:t>Formulácia otázky, ktorá je predmetom štúdia</a:t>
            </a:r>
          </a:p>
        </p:txBody>
      </p:sp>
      <p:sp>
        <p:nvSpPr>
          <p:cNvPr id="4" name="Zástupný objekt pre dátum 3">
            <a:extLst>
              <a:ext uri="{FF2B5EF4-FFF2-40B4-BE49-F238E27FC236}">
                <a16:creationId xmlns:a16="http://schemas.microsoft.com/office/drawing/2014/main" id="{FA7DAC7E-4591-F343-87DE-EE84F72F5ED8}"/>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35510901-2152-EA48-B651-1B03DE8F7196}"/>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5700DA49-C531-D54E-BED4-1B0ECFF31C8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0585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71668A0-964F-9E44-9DA3-0CBFD0C6AF81}"/>
              </a:ext>
            </a:extLst>
          </p:cNvPr>
          <p:cNvSpPr>
            <a:spLocks noGrp="1"/>
          </p:cNvSpPr>
          <p:nvPr>
            <p:ph type="title"/>
          </p:nvPr>
        </p:nvSpPr>
        <p:spPr/>
        <p:txBody>
          <a:bodyPr/>
          <a:lstStyle/>
          <a:p>
            <a:r>
              <a:rPr lang="sk-SK" dirty="0"/>
              <a:t>Model PICO</a:t>
            </a:r>
          </a:p>
        </p:txBody>
      </p:sp>
      <p:sp>
        <p:nvSpPr>
          <p:cNvPr id="4" name="Zástupný objekt pre dátum 3">
            <a:extLst>
              <a:ext uri="{FF2B5EF4-FFF2-40B4-BE49-F238E27FC236}">
                <a16:creationId xmlns:a16="http://schemas.microsoft.com/office/drawing/2014/main" id="{A9D76C75-3E93-7940-96FA-9C94E381AFB0}"/>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A8B4745C-9AFC-1C40-8F1F-A59B3B2F80FC}"/>
              </a:ext>
            </a:extLst>
          </p:cNvPr>
          <p:cNvSpPr>
            <a:spLocks noGrp="1"/>
          </p:cNvSpPr>
          <p:nvPr>
            <p:ph type="sldNum" sz="quarter" idx="11"/>
          </p:nvPr>
        </p:nvSpPr>
        <p:spPr/>
        <p:txBody>
          <a:bodyPr/>
          <a:lstStyle/>
          <a:p>
            <a:fld id="{20C92893-8C51-46CF-9D47-24B3C575AFAA}" type="slidenum">
              <a:rPr lang="en-GB" smtClean="0"/>
              <a:pPr/>
              <a:t>22</a:t>
            </a:fld>
            <a:endParaRPr lang="en-GB"/>
          </a:p>
        </p:txBody>
      </p:sp>
      <p:sp>
        <p:nvSpPr>
          <p:cNvPr id="6" name="Zástupný objekt pre pätu 5">
            <a:extLst>
              <a:ext uri="{FF2B5EF4-FFF2-40B4-BE49-F238E27FC236}">
                <a16:creationId xmlns:a16="http://schemas.microsoft.com/office/drawing/2014/main" id="{3A83E93A-2D59-8D4A-969D-C36C6F001F60}"/>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A81DA8CF-DB50-7741-A16B-6FC8D09E08A6}"/>
              </a:ext>
            </a:extLst>
          </p:cNvPr>
          <p:cNvGraphicFramePr>
            <a:graphicFrameLocks noGrp="1"/>
          </p:cNvGraphicFramePr>
          <p:nvPr>
            <p:extLst>
              <p:ext uri="{D42A27DB-BD31-4B8C-83A1-F6EECF244321}">
                <p14:modId xmlns:p14="http://schemas.microsoft.com/office/powerpoint/2010/main" val="1270772929"/>
              </p:ext>
            </p:extLst>
          </p:nvPr>
        </p:nvGraphicFramePr>
        <p:xfrm>
          <a:off x="1679310" y="1126435"/>
          <a:ext cx="6717242" cy="4081668"/>
        </p:xfrm>
        <a:graphic>
          <a:graphicData uri="http://schemas.openxmlformats.org/drawingml/2006/table">
            <a:tbl>
              <a:tblPr firstRow="1" bandRow="1">
                <a:tableStyleId>{5C22544A-7EE6-4342-B048-85BDC9FD1C3A}</a:tableStyleId>
              </a:tblPr>
              <a:tblGrid>
                <a:gridCol w="706081">
                  <a:extLst>
                    <a:ext uri="{9D8B030D-6E8A-4147-A177-3AD203B41FA5}">
                      <a16:colId xmlns:a16="http://schemas.microsoft.com/office/drawing/2014/main" val="3867709946"/>
                    </a:ext>
                  </a:extLst>
                </a:gridCol>
                <a:gridCol w="6011161">
                  <a:extLst>
                    <a:ext uri="{9D8B030D-6E8A-4147-A177-3AD203B41FA5}">
                      <a16:colId xmlns:a16="http://schemas.microsoft.com/office/drawing/2014/main" val="2414853046"/>
                    </a:ext>
                  </a:extLst>
                </a:gridCol>
              </a:tblGrid>
              <a:tr h="1020417">
                <a:tc>
                  <a:txBody>
                    <a:bodyPr/>
                    <a:lstStyle/>
                    <a:p>
                      <a:pPr algn="ctr"/>
                      <a:r>
                        <a:rPr lang="sk-SK" sz="3200" b="1" dirty="0">
                          <a:solidFill>
                            <a:schemeClr val="tx1"/>
                          </a:solidFill>
                        </a:rPr>
                        <a:t>P</a:t>
                      </a:r>
                    </a:p>
                  </a:txBody>
                  <a:tcPr anchor="ctr">
                    <a:solidFill>
                      <a:schemeClr val="tx2">
                        <a:lumMod val="50000"/>
                      </a:schemeClr>
                    </a:solidFill>
                  </a:tcPr>
                </a:tc>
                <a:tc>
                  <a:txBody>
                    <a:bodyPr/>
                    <a:lstStyle/>
                    <a:p>
                      <a:pPr algn="l"/>
                      <a:r>
                        <a:rPr lang="sk-SK" sz="3200" dirty="0" err="1">
                          <a:solidFill>
                            <a:schemeClr val="tx1"/>
                          </a:solidFill>
                        </a:rPr>
                        <a:t>Population</a:t>
                      </a:r>
                      <a:r>
                        <a:rPr lang="sk-SK" sz="3200" dirty="0">
                          <a:solidFill>
                            <a:schemeClr val="tx1"/>
                          </a:solidFill>
                        </a:rPr>
                        <a:t>, populácia</a:t>
                      </a:r>
                    </a:p>
                  </a:txBody>
                  <a:tcPr anchor="ctr">
                    <a:solidFill>
                      <a:schemeClr val="accent2">
                        <a:lumMod val="75000"/>
                      </a:schemeClr>
                    </a:solidFill>
                  </a:tcPr>
                </a:tc>
                <a:extLst>
                  <a:ext uri="{0D108BD9-81ED-4DB2-BD59-A6C34878D82A}">
                    <a16:rowId xmlns:a16="http://schemas.microsoft.com/office/drawing/2014/main" val="786532037"/>
                  </a:ext>
                </a:extLst>
              </a:tr>
              <a:tr h="1020417">
                <a:tc>
                  <a:txBody>
                    <a:bodyPr/>
                    <a:lstStyle/>
                    <a:p>
                      <a:pPr algn="ctr"/>
                      <a:r>
                        <a:rPr lang="sk-SK" sz="3200" b="1" dirty="0">
                          <a:solidFill>
                            <a:schemeClr val="tx1"/>
                          </a:solidFill>
                        </a:rPr>
                        <a:t>I</a:t>
                      </a:r>
                    </a:p>
                  </a:txBody>
                  <a:tcPr anchor="ctr">
                    <a:solidFill>
                      <a:schemeClr val="tx2">
                        <a:lumMod val="50000"/>
                      </a:schemeClr>
                    </a:solidFill>
                  </a:tcPr>
                </a:tc>
                <a:tc>
                  <a:txBody>
                    <a:bodyPr/>
                    <a:lstStyle/>
                    <a:p>
                      <a:pPr algn="l"/>
                      <a:r>
                        <a:rPr lang="sk-SK" sz="3200" dirty="0" err="1">
                          <a:solidFill>
                            <a:schemeClr val="tx1"/>
                          </a:solidFill>
                        </a:rPr>
                        <a:t>Intervention</a:t>
                      </a:r>
                      <a:r>
                        <a:rPr lang="sk-SK" sz="3200" dirty="0">
                          <a:solidFill>
                            <a:schemeClr val="tx1"/>
                          </a:solidFill>
                        </a:rPr>
                        <a:t>, intervencia</a:t>
                      </a:r>
                    </a:p>
                  </a:txBody>
                  <a:tcPr anchor="ctr">
                    <a:solidFill>
                      <a:schemeClr val="accent2">
                        <a:lumMod val="75000"/>
                      </a:schemeClr>
                    </a:solidFill>
                  </a:tcPr>
                </a:tc>
                <a:extLst>
                  <a:ext uri="{0D108BD9-81ED-4DB2-BD59-A6C34878D82A}">
                    <a16:rowId xmlns:a16="http://schemas.microsoft.com/office/drawing/2014/main" val="3568342486"/>
                  </a:ext>
                </a:extLst>
              </a:tr>
              <a:tr h="1020417">
                <a:tc>
                  <a:txBody>
                    <a:bodyPr/>
                    <a:lstStyle/>
                    <a:p>
                      <a:pPr algn="ctr"/>
                      <a:r>
                        <a:rPr lang="sk-SK" sz="3200" b="1" dirty="0">
                          <a:solidFill>
                            <a:schemeClr val="tx1"/>
                          </a:solidFill>
                        </a:rPr>
                        <a:t>C</a:t>
                      </a:r>
                    </a:p>
                  </a:txBody>
                  <a:tcPr anchor="ctr">
                    <a:solidFill>
                      <a:schemeClr val="tx2">
                        <a:lumMod val="50000"/>
                      </a:schemeClr>
                    </a:solidFill>
                  </a:tcPr>
                </a:tc>
                <a:tc>
                  <a:txBody>
                    <a:bodyPr/>
                    <a:lstStyle/>
                    <a:p>
                      <a:pPr algn="l"/>
                      <a:r>
                        <a:rPr lang="sk-SK" sz="3200" dirty="0" err="1">
                          <a:solidFill>
                            <a:schemeClr val="tx1"/>
                          </a:solidFill>
                        </a:rPr>
                        <a:t>Comparison</a:t>
                      </a:r>
                      <a:r>
                        <a:rPr lang="sk-SK" sz="3200" dirty="0">
                          <a:solidFill>
                            <a:schemeClr val="tx1"/>
                          </a:solidFill>
                        </a:rPr>
                        <a:t>, porovnanie</a:t>
                      </a:r>
                    </a:p>
                  </a:txBody>
                  <a:tcPr anchor="ctr">
                    <a:solidFill>
                      <a:schemeClr val="accent2">
                        <a:lumMod val="75000"/>
                      </a:schemeClr>
                    </a:solidFill>
                  </a:tcPr>
                </a:tc>
                <a:extLst>
                  <a:ext uri="{0D108BD9-81ED-4DB2-BD59-A6C34878D82A}">
                    <a16:rowId xmlns:a16="http://schemas.microsoft.com/office/drawing/2014/main" val="3169391609"/>
                  </a:ext>
                </a:extLst>
              </a:tr>
              <a:tr h="1020417">
                <a:tc>
                  <a:txBody>
                    <a:bodyPr/>
                    <a:lstStyle/>
                    <a:p>
                      <a:pPr algn="ctr"/>
                      <a:r>
                        <a:rPr lang="sk-SK" sz="3200" b="1" dirty="0">
                          <a:solidFill>
                            <a:schemeClr val="tx1"/>
                          </a:solidFill>
                        </a:rPr>
                        <a:t>O</a:t>
                      </a:r>
                    </a:p>
                  </a:txBody>
                  <a:tcPr anchor="ctr">
                    <a:solidFill>
                      <a:schemeClr val="tx2">
                        <a:lumMod val="50000"/>
                      </a:schemeClr>
                    </a:solidFill>
                  </a:tcPr>
                </a:tc>
                <a:tc>
                  <a:txBody>
                    <a:bodyPr/>
                    <a:lstStyle/>
                    <a:p>
                      <a:pPr algn="l"/>
                      <a:r>
                        <a:rPr lang="sk-SK" sz="3200" dirty="0" err="1">
                          <a:solidFill>
                            <a:schemeClr val="tx1"/>
                          </a:solidFill>
                        </a:rPr>
                        <a:t>Outcome</a:t>
                      </a:r>
                      <a:r>
                        <a:rPr lang="sk-SK" sz="3200" dirty="0">
                          <a:solidFill>
                            <a:schemeClr val="tx1"/>
                          </a:solidFill>
                        </a:rPr>
                        <a:t>, výsledok</a:t>
                      </a:r>
                    </a:p>
                  </a:txBody>
                  <a:tcPr anchor="ctr">
                    <a:solidFill>
                      <a:schemeClr val="accent2">
                        <a:lumMod val="75000"/>
                      </a:schemeClr>
                    </a:solidFill>
                  </a:tcPr>
                </a:tc>
                <a:extLst>
                  <a:ext uri="{0D108BD9-81ED-4DB2-BD59-A6C34878D82A}">
                    <a16:rowId xmlns:a16="http://schemas.microsoft.com/office/drawing/2014/main" val="2705342403"/>
                  </a:ext>
                </a:extLst>
              </a:tr>
            </a:tbl>
          </a:graphicData>
        </a:graphic>
      </p:graphicFrame>
      <p:pic>
        <p:nvPicPr>
          <p:cNvPr id="9" name="Obrázok 8">
            <a:extLst>
              <a:ext uri="{FF2B5EF4-FFF2-40B4-BE49-F238E27FC236}">
                <a16:creationId xmlns:a16="http://schemas.microsoft.com/office/drawing/2014/main" id="{6BEBA57F-2FF3-F840-BBD9-A2E99AF48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914" y="5378027"/>
            <a:ext cx="4165600" cy="1943100"/>
          </a:xfrm>
          <a:prstGeom prst="rect">
            <a:avLst/>
          </a:prstGeom>
        </p:spPr>
      </p:pic>
    </p:spTree>
    <p:extLst>
      <p:ext uri="{BB962C8B-B14F-4D97-AF65-F5344CB8AC3E}">
        <p14:creationId xmlns:p14="http://schemas.microsoft.com/office/powerpoint/2010/main" val="1374355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1B73984-F255-6541-83E8-90CBB61EC875}"/>
              </a:ext>
            </a:extLst>
          </p:cNvPr>
          <p:cNvSpPr>
            <a:spLocks noGrp="1"/>
          </p:cNvSpPr>
          <p:nvPr>
            <p:ph idx="1"/>
          </p:nvPr>
        </p:nvSpPr>
        <p:spPr>
          <a:xfrm>
            <a:off x="856448" y="756287"/>
            <a:ext cx="8211829" cy="4033519"/>
          </a:xfrm>
        </p:spPr>
        <p:txBody>
          <a:bodyPr>
            <a:normAutofit lnSpcReduction="10000"/>
          </a:bodyPr>
          <a:lstStyle/>
          <a:p>
            <a:r>
              <a:rPr lang="sk-SK" dirty="0"/>
              <a:t>Zodpovednosťou výskumného pracovníka je naplánovať a uskutočniť nový výskum, ktorý bude založený na informáciách zo všetkých predchádzajúcich a prebiehajúcich výskumov, ktorú sú relevantné pre navrhovanú novú štúdiu. </a:t>
            </a:r>
          </a:p>
          <a:p>
            <a:r>
              <a:rPr lang="sk-SK" dirty="0"/>
              <a:t>Všetci vedci by mali byť schopní vyhľadávať, kriticky hodnotiť a interpretovať systematické recenzie v kontexte nových výsledkov štúdia. </a:t>
            </a:r>
          </a:p>
          <a:p>
            <a:r>
              <a:rPr lang="sk-SK" dirty="0"/>
              <a:t>Všetci výskumní pracovníci v oblasti zdravia by mali začať svoju odbornú prípravu tým, že pripravia aspoň jeden systematický prehľad, aby sa zabezpečilo dostatočné pochopenie študovaného problému.</a:t>
            </a:r>
          </a:p>
        </p:txBody>
      </p:sp>
      <p:sp>
        <p:nvSpPr>
          <p:cNvPr id="3" name="Nadpis 2">
            <a:extLst>
              <a:ext uri="{FF2B5EF4-FFF2-40B4-BE49-F238E27FC236}">
                <a16:creationId xmlns:a16="http://schemas.microsoft.com/office/drawing/2014/main" id="{00062960-2DA0-BF4C-AD3C-CE9A23CEB11E}"/>
              </a:ext>
            </a:extLst>
          </p:cNvPr>
          <p:cNvSpPr>
            <a:spLocks noGrp="1"/>
          </p:cNvSpPr>
          <p:nvPr>
            <p:ph type="title"/>
          </p:nvPr>
        </p:nvSpPr>
        <p:spPr>
          <a:xfrm>
            <a:off x="856448" y="5682827"/>
            <a:ext cx="8312587" cy="1008380"/>
          </a:xfrm>
        </p:spPr>
        <p:txBody>
          <a:bodyPr/>
          <a:lstStyle/>
          <a:p>
            <a:r>
              <a:rPr lang="sk-SK" dirty="0" err="1"/>
              <a:t>EBRNetwork</a:t>
            </a:r>
            <a:r>
              <a:rPr lang="sk-SK" dirty="0"/>
              <a:t> </a:t>
            </a:r>
            <a:r>
              <a:rPr lang="sk-SK" u="sng" dirty="0">
                <a:effectLst/>
                <a:hlinkClick r:id="rId2"/>
              </a:rPr>
              <a:t>http://ebrnetwork.org</a:t>
            </a:r>
            <a:r>
              <a:rPr lang="sk-SK" dirty="0">
                <a:effectLst/>
              </a:rPr>
              <a:t> </a:t>
            </a:r>
            <a:endParaRPr lang="sk-SK" dirty="0"/>
          </a:p>
        </p:txBody>
      </p:sp>
      <p:sp>
        <p:nvSpPr>
          <p:cNvPr id="4" name="Zástupný objekt pre dátum 3">
            <a:extLst>
              <a:ext uri="{FF2B5EF4-FFF2-40B4-BE49-F238E27FC236}">
                <a16:creationId xmlns:a16="http://schemas.microsoft.com/office/drawing/2014/main" id="{63915E6E-0F17-7A4B-A80D-68A531578A59}"/>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2D8BA75C-3523-9A46-B624-C37EEC7768D2}"/>
              </a:ext>
            </a:extLst>
          </p:cNvPr>
          <p:cNvSpPr>
            <a:spLocks noGrp="1"/>
          </p:cNvSpPr>
          <p:nvPr>
            <p:ph type="sldNum" sz="quarter" idx="11"/>
          </p:nvPr>
        </p:nvSpPr>
        <p:spPr/>
        <p:txBody>
          <a:bodyPr/>
          <a:lstStyle/>
          <a:p>
            <a:fld id="{20C92893-8C51-46CF-9D47-24B3C575AFAA}" type="slidenum">
              <a:rPr lang="en-GB" smtClean="0"/>
              <a:pPr/>
              <a:t>23</a:t>
            </a:fld>
            <a:endParaRPr lang="en-GB"/>
          </a:p>
        </p:txBody>
      </p:sp>
      <p:sp>
        <p:nvSpPr>
          <p:cNvPr id="6" name="Zástupný objekt pre pätu 5">
            <a:extLst>
              <a:ext uri="{FF2B5EF4-FFF2-40B4-BE49-F238E27FC236}">
                <a16:creationId xmlns:a16="http://schemas.microsoft.com/office/drawing/2014/main" id="{C5A38596-E3C9-1843-9943-0CBCDEE2CBE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63165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A9C1A72B-A4D4-934A-B0AC-EF563F68DD91}"/>
              </a:ext>
            </a:extLst>
          </p:cNvPr>
          <p:cNvSpPr>
            <a:spLocks noGrp="1"/>
          </p:cNvSpPr>
          <p:nvPr>
            <p:ph type="body" idx="1"/>
          </p:nvPr>
        </p:nvSpPr>
        <p:spPr/>
        <p:txBody>
          <a:bodyPr/>
          <a:lstStyle/>
          <a:p>
            <a:endParaRPr lang="sk-SK"/>
          </a:p>
        </p:txBody>
      </p:sp>
      <p:sp>
        <p:nvSpPr>
          <p:cNvPr id="4" name="Zástupný objekt pre dátum 3">
            <a:extLst>
              <a:ext uri="{FF2B5EF4-FFF2-40B4-BE49-F238E27FC236}">
                <a16:creationId xmlns:a16="http://schemas.microsoft.com/office/drawing/2014/main" id="{5D68F942-F76F-794C-9516-95BE0D36C9E9}"/>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28939493-DBD0-9A43-8A66-FC580F6503FF}"/>
              </a:ext>
            </a:extLst>
          </p:cNvPr>
          <p:cNvSpPr>
            <a:spLocks noGrp="1"/>
          </p:cNvSpPr>
          <p:nvPr>
            <p:ph type="sldNum" sz="quarter" idx="11"/>
          </p:nvPr>
        </p:nvSpPr>
        <p:spPr/>
        <p:txBody>
          <a:bodyPr/>
          <a:lstStyle/>
          <a:p>
            <a:fld id="{20C92893-8C51-46CF-9D47-24B3C575AFAA}" type="slidenum">
              <a:rPr lang="en-GB" smtClean="0"/>
              <a:pPr/>
              <a:t>24</a:t>
            </a:fld>
            <a:endParaRPr lang="en-GB"/>
          </a:p>
        </p:txBody>
      </p:sp>
      <p:sp>
        <p:nvSpPr>
          <p:cNvPr id="6" name="Zástupný objekt pre pätu 5">
            <a:extLst>
              <a:ext uri="{FF2B5EF4-FFF2-40B4-BE49-F238E27FC236}">
                <a16:creationId xmlns:a16="http://schemas.microsoft.com/office/drawing/2014/main" id="{7668AFB7-6F29-464A-B3A0-F9970696D73C}"/>
              </a:ext>
            </a:extLst>
          </p:cNvPr>
          <p:cNvSpPr>
            <a:spLocks noGrp="1"/>
          </p:cNvSpPr>
          <p:nvPr>
            <p:ph type="ftr" sz="quarter" idx="12"/>
          </p:nvPr>
        </p:nvSpPr>
        <p:spPr/>
        <p:txBody>
          <a:bodyPr/>
          <a:lstStyle/>
          <a:p>
            <a:r>
              <a:rPr lang="en-GB"/>
              <a:t>rusnak.truni.sk</a:t>
            </a:r>
          </a:p>
        </p:txBody>
      </p:sp>
      <p:sp>
        <p:nvSpPr>
          <p:cNvPr id="7" name="Nadpis 6">
            <a:extLst>
              <a:ext uri="{FF2B5EF4-FFF2-40B4-BE49-F238E27FC236}">
                <a16:creationId xmlns:a16="http://schemas.microsoft.com/office/drawing/2014/main" id="{426E68C4-44C7-674C-BD5D-080BDC12C068}"/>
              </a:ext>
            </a:extLst>
          </p:cNvPr>
          <p:cNvSpPr>
            <a:spLocks noGrp="1"/>
          </p:cNvSpPr>
          <p:nvPr>
            <p:ph type="title"/>
          </p:nvPr>
        </p:nvSpPr>
        <p:spPr/>
        <p:txBody>
          <a:bodyPr/>
          <a:lstStyle/>
          <a:p>
            <a:r>
              <a:rPr lang="sk-SK" dirty="0"/>
              <a:t>Výber vzorky</a:t>
            </a:r>
          </a:p>
        </p:txBody>
      </p:sp>
    </p:spTree>
    <p:extLst>
      <p:ext uri="{BB962C8B-B14F-4D97-AF65-F5344CB8AC3E}">
        <p14:creationId xmlns:p14="http://schemas.microsoft.com/office/powerpoint/2010/main" val="45335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4297C84-BBF2-FD40-A5A9-5F7EDCC4B2BD}"/>
              </a:ext>
            </a:extLst>
          </p:cNvPr>
          <p:cNvSpPr>
            <a:spLocks noGrp="1"/>
          </p:cNvSpPr>
          <p:nvPr>
            <p:ph idx="1"/>
          </p:nvPr>
        </p:nvSpPr>
        <p:spPr>
          <a:xfrm>
            <a:off x="856448" y="756287"/>
            <a:ext cx="8211829" cy="4033519"/>
          </a:xfrm>
        </p:spPr>
        <p:txBody>
          <a:bodyPr/>
          <a:lstStyle/>
          <a:p>
            <a:r>
              <a:rPr lang="sk-SK" dirty="0"/>
              <a:t>Výber študovanej populácie a bias z výberu:</a:t>
            </a:r>
          </a:p>
          <a:p>
            <a:pPr lvl="1"/>
            <a:r>
              <a:rPr lang="sk-SK" dirty="0"/>
              <a:t>Dobrovoľníci</a:t>
            </a:r>
          </a:p>
          <a:p>
            <a:pPr lvl="1"/>
            <a:r>
              <a:rPr lang="sk-SK" dirty="0"/>
              <a:t>Pacienti</a:t>
            </a:r>
          </a:p>
          <a:p>
            <a:pPr lvl="1"/>
            <a:r>
              <a:rPr lang="sk-SK" dirty="0"/>
              <a:t>Etnické skupiny</a:t>
            </a:r>
          </a:p>
          <a:p>
            <a:pPr lvl="1"/>
            <a:r>
              <a:rPr lang="sk-SK" dirty="0"/>
              <a:t>Podľa miesta bydliska, telefónu, vodičského preukazu</a:t>
            </a:r>
          </a:p>
          <a:p>
            <a:pPr lvl="1"/>
            <a:r>
              <a:rPr lang="sk-SK" dirty="0"/>
              <a:t>Študenti!!!!!</a:t>
            </a:r>
          </a:p>
          <a:p>
            <a:pPr lvl="1"/>
            <a:r>
              <a:rPr lang="sk-SK" dirty="0"/>
              <a:t>Menšiny (nedostatočné porozumenie jazyky väčšiny)</a:t>
            </a:r>
          </a:p>
          <a:p>
            <a:pPr lvl="1"/>
            <a:r>
              <a:rPr lang="sk-SK" dirty="0" err="1"/>
              <a:t>Berksonov</a:t>
            </a:r>
            <a:r>
              <a:rPr lang="sk-SK" dirty="0"/>
              <a:t> bias – pacienti v nemocnici</a:t>
            </a:r>
          </a:p>
          <a:p>
            <a:endParaRPr lang="sk-SK" dirty="0"/>
          </a:p>
        </p:txBody>
      </p:sp>
      <p:sp>
        <p:nvSpPr>
          <p:cNvPr id="3" name="Nadpis 2">
            <a:extLst>
              <a:ext uri="{FF2B5EF4-FFF2-40B4-BE49-F238E27FC236}">
                <a16:creationId xmlns:a16="http://schemas.microsoft.com/office/drawing/2014/main" id="{B6F3FE5D-48CD-9B48-9882-A14BF62C54EB}"/>
              </a:ext>
            </a:extLst>
          </p:cNvPr>
          <p:cNvSpPr>
            <a:spLocks noGrp="1"/>
          </p:cNvSpPr>
          <p:nvPr>
            <p:ph type="title"/>
          </p:nvPr>
        </p:nvSpPr>
        <p:spPr/>
        <p:txBody>
          <a:bodyPr/>
          <a:lstStyle/>
          <a:p>
            <a:r>
              <a:rPr lang="sk-SK" dirty="0"/>
              <a:t>Populácia a výber</a:t>
            </a:r>
          </a:p>
        </p:txBody>
      </p:sp>
      <p:sp>
        <p:nvSpPr>
          <p:cNvPr id="4" name="Zástupný objekt pre dátum 3">
            <a:extLst>
              <a:ext uri="{FF2B5EF4-FFF2-40B4-BE49-F238E27FC236}">
                <a16:creationId xmlns:a16="http://schemas.microsoft.com/office/drawing/2014/main" id="{E2C6071D-3763-1E47-96BE-C87FFB090E6E}"/>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98297BBF-089B-064E-B0A1-4FCA68454F22}"/>
              </a:ext>
            </a:extLst>
          </p:cNvPr>
          <p:cNvSpPr>
            <a:spLocks noGrp="1"/>
          </p:cNvSpPr>
          <p:nvPr>
            <p:ph type="sldNum" sz="quarter" idx="11"/>
          </p:nvPr>
        </p:nvSpPr>
        <p:spPr/>
        <p:txBody>
          <a:bodyPr/>
          <a:lstStyle/>
          <a:p>
            <a:fld id="{20C92893-8C51-46CF-9D47-24B3C575AFAA}" type="slidenum">
              <a:rPr lang="en-GB" smtClean="0"/>
              <a:pPr/>
              <a:t>25</a:t>
            </a:fld>
            <a:endParaRPr lang="en-GB"/>
          </a:p>
        </p:txBody>
      </p:sp>
      <p:sp>
        <p:nvSpPr>
          <p:cNvPr id="6" name="Zástupný objekt pre pätu 5">
            <a:extLst>
              <a:ext uri="{FF2B5EF4-FFF2-40B4-BE49-F238E27FC236}">
                <a16:creationId xmlns:a16="http://schemas.microsoft.com/office/drawing/2014/main" id="{5B67E761-D533-8E48-A9F2-58249E5EFD6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743461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13BA78B-12CA-7F4A-9348-1F94129827B9}"/>
              </a:ext>
            </a:extLst>
          </p:cNvPr>
          <p:cNvSpPr>
            <a:spLocks noGrp="1"/>
          </p:cNvSpPr>
          <p:nvPr>
            <p:ph type="title"/>
          </p:nvPr>
        </p:nvSpPr>
        <p:spPr>
          <a:xfrm>
            <a:off x="856449" y="6140683"/>
            <a:ext cx="8312587" cy="1008380"/>
          </a:xfrm>
        </p:spPr>
        <p:txBody>
          <a:bodyPr/>
          <a:lstStyle/>
          <a:p>
            <a:r>
              <a:rPr lang="sk-SK" dirty="0"/>
              <a:t>Zdroj: </a:t>
            </a:r>
            <a:r>
              <a:rPr lang="sk-SK" dirty="0" err="1"/>
              <a:t>Bhopal</a:t>
            </a:r>
            <a:r>
              <a:rPr lang="sk-SK" dirty="0"/>
              <a:t>, 2015</a:t>
            </a:r>
          </a:p>
        </p:txBody>
      </p:sp>
      <p:sp>
        <p:nvSpPr>
          <p:cNvPr id="4" name="Zástupný objekt pre dátum 3">
            <a:extLst>
              <a:ext uri="{FF2B5EF4-FFF2-40B4-BE49-F238E27FC236}">
                <a16:creationId xmlns:a16="http://schemas.microsoft.com/office/drawing/2014/main" id="{73836E41-FF49-9643-9E16-2635CE0A1568}"/>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DBF8BA0D-A967-A14F-9EB6-6FCADBD29892}"/>
              </a:ext>
            </a:extLst>
          </p:cNvPr>
          <p:cNvSpPr>
            <a:spLocks noGrp="1"/>
          </p:cNvSpPr>
          <p:nvPr>
            <p:ph type="sldNum" sz="quarter" idx="11"/>
          </p:nvPr>
        </p:nvSpPr>
        <p:spPr/>
        <p:txBody>
          <a:bodyPr/>
          <a:lstStyle/>
          <a:p>
            <a:fld id="{20C92893-8C51-46CF-9D47-24B3C575AFAA}" type="slidenum">
              <a:rPr lang="en-GB" smtClean="0"/>
              <a:pPr/>
              <a:t>26</a:t>
            </a:fld>
            <a:endParaRPr lang="en-GB"/>
          </a:p>
        </p:txBody>
      </p:sp>
      <p:sp>
        <p:nvSpPr>
          <p:cNvPr id="6" name="Zástupný objekt pre pätu 5">
            <a:extLst>
              <a:ext uri="{FF2B5EF4-FFF2-40B4-BE49-F238E27FC236}">
                <a16:creationId xmlns:a16="http://schemas.microsoft.com/office/drawing/2014/main" id="{4B89A953-EC17-2143-B49B-92BB192C881A}"/>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E206EAF0-0B46-CF4C-917F-B371B8E9415D}"/>
              </a:ext>
            </a:extLst>
          </p:cNvPr>
          <p:cNvPicPr>
            <a:picLocks noChangeAspect="1"/>
          </p:cNvPicPr>
          <p:nvPr/>
        </p:nvPicPr>
        <p:blipFill>
          <a:blip r:embed="rId2"/>
          <a:stretch>
            <a:fillRect/>
          </a:stretch>
        </p:blipFill>
        <p:spPr>
          <a:xfrm>
            <a:off x="1139687" y="358362"/>
            <a:ext cx="6711294" cy="5893213"/>
          </a:xfrm>
          <a:prstGeom prst="rect">
            <a:avLst/>
          </a:prstGeom>
        </p:spPr>
      </p:pic>
    </p:spTree>
    <p:extLst>
      <p:ext uri="{BB962C8B-B14F-4D97-AF65-F5344CB8AC3E}">
        <p14:creationId xmlns:p14="http://schemas.microsoft.com/office/powerpoint/2010/main" val="4144422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E28C653-4A80-C447-B4D9-5B0D88B1EC4F}"/>
              </a:ext>
            </a:extLst>
          </p:cNvPr>
          <p:cNvSpPr>
            <a:spLocks noGrp="1"/>
          </p:cNvSpPr>
          <p:nvPr>
            <p:ph idx="1"/>
          </p:nvPr>
        </p:nvSpPr>
        <p:spPr>
          <a:xfrm>
            <a:off x="1623854" y="298478"/>
            <a:ext cx="6717242" cy="1496583"/>
          </a:xfrm>
        </p:spPr>
        <p:txBody>
          <a:bodyPr/>
          <a:lstStyle/>
          <a:p>
            <a:r>
              <a:rPr lang="sk-SK" dirty="0" err="1"/>
              <a:t>Sampling</a:t>
            </a:r>
            <a:r>
              <a:rPr lang="sk-SK" dirty="0"/>
              <a:t> bias – bias zo stanovenia vzorky</a:t>
            </a:r>
          </a:p>
          <a:p>
            <a:r>
              <a:rPr lang="sk-SK" dirty="0"/>
              <a:t>Bias z výberu – </a:t>
            </a:r>
            <a:r>
              <a:rPr lang="sk-SK" dirty="0" err="1"/>
              <a:t>selection</a:t>
            </a:r>
            <a:r>
              <a:rPr lang="sk-SK" dirty="0"/>
              <a:t> bias</a:t>
            </a:r>
          </a:p>
        </p:txBody>
      </p:sp>
      <p:sp>
        <p:nvSpPr>
          <p:cNvPr id="3" name="Nadpis 2">
            <a:extLst>
              <a:ext uri="{FF2B5EF4-FFF2-40B4-BE49-F238E27FC236}">
                <a16:creationId xmlns:a16="http://schemas.microsoft.com/office/drawing/2014/main" id="{445F1D49-4E93-D448-894D-0A2EA8B241AB}"/>
              </a:ext>
            </a:extLst>
          </p:cNvPr>
          <p:cNvSpPr>
            <a:spLocks noGrp="1"/>
          </p:cNvSpPr>
          <p:nvPr>
            <p:ph type="title"/>
          </p:nvPr>
        </p:nvSpPr>
        <p:spPr/>
        <p:txBody>
          <a:bodyPr/>
          <a:lstStyle/>
          <a:p>
            <a:r>
              <a:rPr lang="sk-SK" dirty="0"/>
              <a:t>Výber vzorky</a:t>
            </a:r>
          </a:p>
        </p:txBody>
      </p:sp>
      <p:sp>
        <p:nvSpPr>
          <p:cNvPr id="4" name="Zástupný objekt pre dátum 3">
            <a:extLst>
              <a:ext uri="{FF2B5EF4-FFF2-40B4-BE49-F238E27FC236}">
                <a16:creationId xmlns:a16="http://schemas.microsoft.com/office/drawing/2014/main" id="{E1344C50-1EEA-CC40-982C-415F6E36FE9C}"/>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C708773F-1E86-5845-BBA2-721C1BD6CE90}"/>
              </a:ext>
            </a:extLst>
          </p:cNvPr>
          <p:cNvSpPr>
            <a:spLocks noGrp="1"/>
          </p:cNvSpPr>
          <p:nvPr>
            <p:ph type="sldNum" sz="quarter" idx="11"/>
          </p:nvPr>
        </p:nvSpPr>
        <p:spPr/>
        <p:txBody>
          <a:bodyPr/>
          <a:lstStyle/>
          <a:p>
            <a:fld id="{20C92893-8C51-46CF-9D47-24B3C575AFAA}" type="slidenum">
              <a:rPr lang="en-GB" smtClean="0"/>
              <a:pPr/>
              <a:t>27</a:t>
            </a:fld>
            <a:endParaRPr lang="en-GB"/>
          </a:p>
        </p:txBody>
      </p:sp>
      <p:sp>
        <p:nvSpPr>
          <p:cNvPr id="6" name="Zástupný objekt pre pätu 5">
            <a:extLst>
              <a:ext uri="{FF2B5EF4-FFF2-40B4-BE49-F238E27FC236}">
                <a16:creationId xmlns:a16="http://schemas.microsoft.com/office/drawing/2014/main" id="{11F14090-53A4-B948-AC6A-C0F71DB9FCE0}"/>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F9E52B8B-5BFF-A14D-8911-2985160901CE}"/>
              </a:ext>
            </a:extLst>
          </p:cNvPr>
          <p:cNvGraphicFramePr>
            <a:graphicFrameLocks noGrp="1"/>
          </p:cNvGraphicFramePr>
          <p:nvPr>
            <p:extLst>
              <p:ext uri="{D42A27DB-BD31-4B8C-83A1-F6EECF244321}">
                <p14:modId xmlns:p14="http://schemas.microsoft.com/office/powerpoint/2010/main" val="2778256943"/>
              </p:ext>
            </p:extLst>
          </p:nvPr>
        </p:nvGraphicFramePr>
        <p:xfrm>
          <a:off x="856448" y="1880987"/>
          <a:ext cx="8459830" cy="3497040"/>
        </p:xfrm>
        <a:graphic>
          <a:graphicData uri="http://schemas.openxmlformats.org/drawingml/2006/table">
            <a:tbl>
              <a:tblPr firstRow="1" bandRow="1">
                <a:tableStyleId>{5C22544A-7EE6-4342-B048-85BDC9FD1C3A}</a:tableStyleId>
              </a:tblPr>
              <a:tblGrid>
                <a:gridCol w="4229915">
                  <a:extLst>
                    <a:ext uri="{9D8B030D-6E8A-4147-A177-3AD203B41FA5}">
                      <a16:colId xmlns:a16="http://schemas.microsoft.com/office/drawing/2014/main" val="1212449283"/>
                    </a:ext>
                  </a:extLst>
                </a:gridCol>
                <a:gridCol w="4229915">
                  <a:extLst>
                    <a:ext uri="{9D8B030D-6E8A-4147-A177-3AD203B41FA5}">
                      <a16:colId xmlns:a16="http://schemas.microsoft.com/office/drawing/2014/main" val="887866052"/>
                    </a:ext>
                  </a:extLst>
                </a:gridCol>
              </a:tblGrid>
              <a:tr h="478542">
                <a:tc>
                  <a:txBody>
                    <a:bodyPr/>
                    <a:lstStyle/>
                    <a:p>
                      <a:r>
                        <a:rPr lang="sk-SK" sz="2400" dirty="0"/>
                        <a:t>Náhodný výber</a:t>
                      </a:r>
                    </a:p>
                  </a:txBody>
                  <a:tcPr/>
                </a:tc>
                <a:tc>
                  <a:txBody>
                    <a:bodyPr/>
                    <a:lstStyle/>
                    <a:p>
                      <a:r>
                        <a:rPr lang="sk-SK" sz="2400" dirty="0"/>
                        <a:t>Nie náhodný výber</a:t>
                      </a:r>
                    </a:p>
                  </a:txBody>
                  <a:tcPr/>
                </a:tc>
                <a:extLst>
                  <a:ext uri="{0D108BD9-81ED-4DB2-BD59-A6C34878D82A}">
                    <a16:rowId xmlns:a16="http://schemas.microsoft.com/office/drawing/2014/main" val="1511582846"/>
                  </a:ext>
                </a:extLst>
              </a:tr>
              <a:tr h="478542">
                <a:tc>
                  <a:txBody>
                    <a:bodyPr/>
                    <a:lstStyle/>
                    <a:p>
                      <a:r>
                        <a:rPr lang="sk-SK" sz="2400" kern="1200" dirty="0">
                          <a:solidFill>
                            <a:schemeClr val="dk1"/>
                          </a:solidFill>
                          <a:effectLst/>
                          <a:latin typeface="+mn-lt"/>
                          <a:ea typeface="+mn-ea"/>
                          <a:cs typeface="+mn-cs"/>
                        </a:rPr>
                        <a:t>Jednoduchý náhodný výber</a:t>
                      </a:r>
                    </a:p>
                  </a:txBody>
                  <a:tcPr/>
                </a:tc>
                <a:tc>
                  <a:txBody>
                    <a:bodyPr/>
                    <a:lstStyle/>
                    <a:p>
                      <a:r>
                        <a:rPr lang="sk-SK" sz="2400" dirty="0"/>
                        <a:t>Systematický výber</a:t>
                      </a:r>
                    </a:p>
                  </a:txBody>
                  <a:tcPr/>
                </a:tc>
                <a:extLst>
                  <a:ext uri="{0D108BD9-81ED-4DB2-BD59-A6C34878D82A}">
                    <a16:rowId xmlns:a16="http://schemas.microsoft.com/office/drawing/2014/main" val="3461764428"/>
                  </a:ext>
                </a:extLst>
              </a:tr>
              <a:tr h="846652">
                <a:tc>
                  <a:txBody>
                    <a:bodyPr/>
                    <a:lstStyle/>
                    <a:p>
                      <a:r>
                        <a:rPr lang="sk-SK" sz="2400" dirty="0"/>
                        <a:t>Stratifikovaný náhodný výber</a:t>
                      </a:r>
                    </a:p>
                  </a:txBody>
                  <a:tcPr/>
                </a:tc>
                <a:tc>
                  <a:txBody>
                    <a:bodyPr/>
                    <a:lstStyle/>
                    <a:p>
                      <a:r>
                        <a:rPr lang="sk-SK" sz="2400" dirty="0"/>
                        <a:t>Pohodlný výber</a:t>
                      </a:r>
                    </a:p>
                  </a:txBody>
                  <a:tcPr/>
                </a:tc>
                <a:extLst>
                  <a:ext uri="{0D108BD9-81ED-4DB2-BD59-A6C34878D82A}">
                    <a16:rowId xmlns:a16="http://schemas.microsoft.com/office/drawing/2014/main" val="713922567"/>
                  </a:ext>
                </a:extLst>
              </a:tr>
              <a:tr h="846652">
                <a:tc>
                  <a:txBody>
                    <a:bodyPr/>
                    <a:lstStyle/>
                    <a:p>
                      <a:r>
                        <a:rPr lang="sk-SK" sz="2400" dirty="0"/>
                        <a:t>Náhodný výber zhluku (</a:t>
                      </a:r>
                      <a:r>
                        <a:rPr lang="sk-SK" sz="2400" dirty="0" err="1"/>
                        <a:t>cluster</a:t>
                      </a:r>
                      <a:r>
                        <a:rPr lang="sk-SK" sz="2400" dirty="0"/>
                        <a:t>)</a:t>
                      </a:r>
                    </a:p>
                  </a:txBody>
                  <a:tcPr/>
                </a:tc>
                <a:tc>
                  <a:txBody>
                    <a:bodyPr/>
                    <a:lstStyle/>
                    <a:p>
                      <a:r>
                        <a:rPr lang="sk-SK" sz="2400" dirty="0"/>
                        <a:t>Výber ľudí, ktorých je ťažko kontaktovať</a:t>
                      </a:r>
                    </a:p>
                  </a:txBody>
                  <a:tcPr/>
                </a:tc>
                <a:extLst>
                  <a:ext uri="{0D108BD9-81ED-4DB2-BD59-A6C34878D82A}">
                    <a16:rowId xmlns:a16="http://schemas.microsoft.com/office/drawing/2014/main" val="1322806374"/>
                  </a:ext>
                </a:extLst>
              </a:tr>
              <a:tr h="846652">
                <a:tc>
                  <a:txBody>
                    <a:bodyPr/>
                    <a:lstStyle/>
                    <a:p>
                      <a:r>
                        <a:rPr lang="sk-SK" sz="2400" dirty="0"/>
                        <a:t>Mnohostupňový náhodný výber</a:t>
                      </a:r>
                    </a:p>
                  </a:txBody>
                  <a:tcPr/>
                </a:tc>
                <a:tc>
                  <a:txBody>
                    <a:bodyPr/>
                    <a:lstStyle/>
                    <a:p>
                      <a:r>
                        <a:rPr lang="sk-SK" sz="2400" dirty="0"/>
                        <a:t>Výber kvóty</a:t>
                      </a:r>
                    </a:p>
                  </a:txBody>
                  <a:tcPr/>
                </a:tc>
                <a:extLst>
                  <a:ext uri="{0D108BD9-81ED-4DB2-BD59-A6C34878D82A}">
                    <a16:rowId xmlns:a16="http://schemas.microsoft.com/office/drawing/2014/main" val="2398755234"/>
                  </a:ext>
                </a:extLst>
              </a:tr>
            </a:tbl>
          </a:graphicData>
        </a:graphic>
      </p:graphicFrame>
    </p:spTree>
    <p:extLst>
      <p:ext uri="{BB962C8B-B14F-4D97-AF65-F5344CB8AC3E}">
        <p14:creationId xmlns:p14="http://schemas.microsoft.com/office/powerpoint/2010/main" val="796348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F219004-B7D5-DC4B-9686-58D80E8D9A9E}"/>
              </a:ext>
            </a:extLst>
          </p:cNvPr>
          <p:cNvSpPr>
            <a:spLocks noGrp="1"/>
          </p:cNvSpPr>
          <p:nvPr>
            <p:ph idx="1"/>
          </p:nvPr>
        </p:nvSpPr>
        <p:spPr>
          <a:xfrm>
            <a:off x="1524000" y="756287"/>
            <a:ext cx="7544277" cy="4033519"/>
          </a:xfrm>
        </p:spPr>
        <p:txBody>
          <a:bodyPr/>
          <a:lstStyle/>
          <a:p>
            <a:pPr>
              <a:buFont typeface="Wingdings" pitchFamily="2" charset="2"/>
              <a:buChar char="Ø"/>
            </a:pPr>
            <a:r>
              <a:rPr lang="sk-SK" dirty="0"/>
              <a:t>Každý z populácie má rovnakú šancu dostať sa do výberu. Je to preto, že každá osoba je vyberaná nezávisle od ostatných.</a:t>
            </a:r>
          </a:p>
          <a:p>
            <a:pPr>
              <a:buFont typeface="Wingdings" pitchFamily="2" charset="2"/>
              <a:buChar char="Ø"/>
            </a:pPr>
            <a:r>
              <a:rPr lang="sk-SK" dirty="0"/>
              <a:t>Dobre funguje, pretože zo všetkých možných vzoriek je väčšina primerane reprezentatívna pre populáciu. </a:t>
            </a:r>
          </a:p>
          <a:p>
            <a:pPr>
              <a:buFont typeface="Wingdings" pitchFamily="2" charset="2"/>
              <a:buChar char="Ø"/>
            </a:pPr>
            <a:r>
              <a:rPr lang="sk-SK" dirty="0"/>
              <a:t>Nie vždy vytvára reprezentatívnu vzorku. Náhodou sa môže prihodiť že sa vyberie vzorka, ktorá nie veľmi dobre predstavuje populáciu .</a:t>
            </a:r>
          </a:p>
          <a:p>
            <a:pPr>
              <a:buFont typeface="Wingdings" pitchFamily="2" charset="2"/>
              <a:buChar char="Ø"/>
            </a:pPr>
            <a:r>
              <a:rPr lang="sk-SK" dirty="0"/>
              <a:t>Náhodný výber pomocou generátora náhodných čísel.</a:t>
            </a:r>
          </a:p>
        </p:txBody>
      </p:sp>
      <p:sp>
        <p:nvSpPr>
          <p:cNvPr id="3" name="Nadpis 2">
            <a:extLst>
              <a:ext uri="{FF2B5EF4-FFF2-40B4-BE49-F238E27FC236}">
                <a16:creationId xmlns:a16="http://schemas.microsoft.com/office/drawing/2014/main" id="{5B046526-E392-954B-B39D-FF20D7058CE2}"/>
              </a:ext>
            </a:extLst>
          </p:cNvPr>
          <p:cNvSpPr>
            <a:spLocks noGrp="1"/>
          </p:cNvSpPr>
          <p:nvPr>
            <p:ph type="title"/>
          </p:nvPr>
        </p:nvSpPr>
        <p:spPr/>
        <p:txBody>
          <a:bodyPr/>
          <a:lstStyle/>
          <a:p>
            <a:r>
              <a:rPr lang="sk-SK" sz="4800" dirty="0"/>
              <a:t>Jednoduchý náhodný výber</a:t>
            </a:r>
          </a:p>
        </p:txBody>
      </p:sp>
      <p:sp>
        <p:nvSpPr>
          <p:cNvPr id="4" name="Zástupný objekt pre dátum 3">
            <a:extLst>
              <a:ext uri="{FF2B5EF4-FFF2-40B4-BE49-F238E27FC236}">
                <a16:creationId xmlns:a16="http://schemas.microsoft.com/office/drawing/2014/main" id="{6B0F546F-9534-AC4F-B0B2-DE84FCDE6555}"/>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C72914C6-3AB1-1741-862F-AFB5AD6E48EF}"/>
              </a:ext>
            </a:extLst>
          </p:cNvPr>
          <p:cNvSpPr>
            <a:spLocks noGrp="1"/>
          </p:cNvSpPr>
          <p:nvPr>
            <p:ph type="sldNum" sz="quarter" idx="11"/>
          </p:nvPr>
        </p:nvSpPr>
        <p:spPr/>
        <p:txBody>
          <a:bodyPr/>
          <a:lstStyle/>
          <a:p>
            <a:fld id="{20C92893-8C51-46CF-9D47-24B3C575AFAA}" type="slidenum">
              <a:rPr lang="en-GB" smtClean="0"/>
              <a:pPr/>
              <a:t>28</a:t>
            </a:fld>
            <a:endParaRPr lang="en-GB"/>
          </a:p>
        </p:txBody>
      </p:sp>
      <p:sp>
        <p:nvSpPr>
          <p:cNvPr id="6" name="Zástupný objekt pre pätu 5">
            <a:extLst>
              <a:ext uri="{FF2B5EF4-FFF2-40B4-BE49-F238E27FC236}">
                <a16:creationId xmlns:a16="http://schemas.microsoft.com/office/drawing/2014/main" id="{3F53D07A-4E5D-6842-B3BD-6D2173F8908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2482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53857D4-77E2-F845-92DF-7107B8D42044}"/>
              </a:ext>
            </a:extLst>
          </p:cNvPr>
          <p:cNvSpPr>
            <a:spLocks noGrp="1"/>
          </p:cNvSpPr>
          <p:nvPr>
            <p:ph idx="1"/>
          </p:nvPr>
        </p:nvSpPr>
        <p:spPr>
          <a:xfrm>
            <a:off x="856448" y="756287"/>
            <a:ext cx="8211829" cy="4033519"/>
          </a:xfrm>
        </p:spPr>
        <p:txBody>
          <a:bodyPr/>
          <a:lstStyle/>
          <a:p>
            <a:r>
              <a:rPr lang="sk-SK" dirty="0"/>
              <a:t>Formulácia otázky:</a:t>
            </a:r>
          </a:p>
          <a:p>
            <a:pPr lvl="1"/>
            <a:r>
              <a:rPr lang="sk-SK" dirty="0"/>
              <a:t>Vykonať imunologický prehľad u žiakov I. stupňa v škole so zameraním na osýpky</a:t>
            </a:r>
          </a:p>
          <a:p>
            <a:r>
              <a:rPr lang="sk-SK" dirty="0"/>
              <a:t>Populácia: </a:t>
            </a:r>
          </a:p>
          <a:p>
            <a:pPr lvl="1"/>
            <a:r>
              <a:rPr lang="sk-SK" dirty="0"/>
              <a:t>5 tried po 10 žiakov, teda 50 žiakov</a:t>
            </a:r>
          </a:p>
          <a:p>
            <a:pPr lvl="1"/>
            <a:r>
              <a:rPr lang="sk-SK" dirty="0"/>
              <a:t>Potrebná vzorka: 20 žiakov, teda 4 žiaci v triede</a:t>
            </a:r>
          </a:p>
          <a:p>
            <a:r>
              <a:rPr lang="sk-SK" dirty="0"/>
              <a:t>Postup: </a:t>
            </a:r>
          </a:p>
          <a:p>
            <a:pPr lvl="1"/>
            <a:r>
              <a:rPr lang="sk-SK" dirty="0"/>
              <a:t>zoradiť žiakov podľa abecedy, </a:t>
            </a:r>
          </a:p>
          <a:p>
            <a:pPr lvl="1"/>
            <a:r>
              <a:rPr lang="sk-SK" dirty="0"/>
              <a:t>použiť generátor náhodných čísel</a:t>
            </a:r>
          </a:p>
        </p:txBody>
      </p:sp>
      <p:sp>
        <p:nvSpPr>
          <p:cNvPr id="3" name="Nadpis 2">
            <a:extLst>
              <a:ext uri="{FF2B5EF4-FFF2-40B4-BE49-F238E27FC236}">
                <a16:creationId xmlns:a16="http://schemas.microsoft.com/office/drawing/2014/main" id="{201C0890-3A07-714F-80D0-0ED105763E42}"/>
              </a:ext>
            </a:extLst>
          </p:cNvPr>
          <p:cNvSpPr>
            <a:spLocks noGrp="1"/>
          </p:cNvSpPr>
          <p:nvPr>
            <p:ph type="title"/>
          </p:nvPr>
        </p:nvSpPr>
        <p:spPr>
          <a:xfrm>
            <a:off x="856448" y="5778929"/>
            <a:ext cx="8312587" cy="1008380"/>
          </a:xfrm>
        </p:spPr>
        <p:txBody>
          <a:bodyPr/>
          <a:lstStyle/>
          <a:p>
            <a:r>
              <a:rPr lang="sk-SK" dirty="0"/>
              <a:t>Príklad jednoduchý náhodný výber</a:t>
            </a:r>
          </a:p>
        </p:txBody>
      </p:sp>
      <p:sp>
        <p:nvSpPr>
          <p:cNvPr id="4" name="Zástupný objekt pre dátum 3">
            <a:extLst>
              <a:ext uri="{FF2B5EF4-FFF2-40B4-BE49-F238E27FC236}">
                <a16:creationId xmlns:a16="http://schemas.microsoft.com/office/drawing/2014/main" id="{2E14F82D-61B7-E944-9BF0-CEE9EB277DC1}"/>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1A71B756-EBD1-5246-8397-02DD01710F30}"/>
              </a:ext>
            </a:extLst>
          </p:cNvPr>
          <p:cNvSpPr>
            <a:spLocks noGrp="1"/>
          </p:cNvSpPr>
          <p:nvPr>
            <p:ph type="sldNum" sz="quarter" idx="11"/>
          </p:nvPr>
        </p:nvSpPr>
        <p:spPr/>
        <p:txBody>
          <a:bodyPr/>
          <a:lstStyle/>
          <a:p>
            <a:fld id="{20C92893-8C51-46CF-9D47-24B3C575AFAA}" type="slidenum">
              <a:rPr lang="en-GB" smtClean="0"/>
              <a:pPr/>
              <a:t>29</a:t>
            </a:fld>
            <a:endParaRPr lang="en-GB"/>
          </a:p>
        </p:txBody>
      </p:sp>
      <p:sp>
        <p:nvSpPr>
          <p:cNvPr id="6" name="Zástupný objekt pre pätu 5">
            <a:extLst>
              <a:ext uri="{FF2B5EF4-FFF2-40B4-BE49-F238E27FC236}">
                <a16:creationId xmlns:a16="http://schemas.microsoft.com/office/drawing/2014/main" id="{7DA37717-C4CA-704C-A992-C053554777F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77257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dátum 2">
            <a:extLst>
              <a:ext uri="{FF2B5EF4-FFF2-40B4-BE49-F238E27FC236}">
                <a16:creationId xmlns:a16="http://schemas.microsoft.com/office/drawing/2014/main" id="{7D710204-24B0-834E-A685-20ECE3EADD1D}"/>
              </a:ext>
            </a:extLst>
          </p:cNvPr>
          <p:cNvSpPr>
            <a:spLocks noGrp="1"/>
          </p:cNvSpPr>
          <p:nvPr>
            <p:ph type="dt" sz="half" idx="10"/>
          </p:nvPr>
        </p:nvSpPr>
        <p:spPr>
          <a:xfrm>
            <a:off x="8341096" y="6787309"/>
            <a:ext cx="811145" cy="402652"/>
          </a:xfrm>
        </p:spPr>
        <p:txBody>
          <a:bodyPr anchor="t">
            <a:normAutofit/>
          </a:bodyPr>
          <a:lstStyle/>
          <a:p>
            <a:pPr>
              <a:spcAft>
                <a:spcPts val="600"/>
              </a:spcAft>
            </a:pPr>
            <a:fld id="{F74D4851-71F3-7E46-BD42-81840CD9F2B6}" type="datetime1">
              <a:rPr lang="sk-SK" sz="1100" smtClean="0"/>
              <a:pPr>
                <a:spcAft>
                  <a:spcPts val="600"/>
                </a:spcAft>
              </a:pPr>
              <a:t>20.9.21</a:t>
            </a:fld>
            <a:endParaRPr lang="en-GB" sz="1100"/>
          </a:p>
        </p:txBody>
      </p:sp>
      <p:sp>
        <p:nvSpPr>
          <p:cNvPr id="4" name="Zástupný objekt pre číslo snímky 3">
            <a:extLst>
              <a:ext uri="{FF2B5EF4-FFF2-40B4-BE49-F238E27FC236}">
                <a16:creationId xmlns:a16="http://schemas.microsoft.com/office/drawing/2014/main" id="{7F273143-5C81-3D44-95AD-0409416646C4}"/>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B7D8D926-BC77-48DB-9B94-D8C2D2386DFA}" type="slidenum">
              <a:rPr lang="en-GB" smtClean="0"/>
              <a:pPr>
                <a:spcAft>
                  <a:spcPts val="600"/>
                </a:spcAft>
              </a:pPr>
              <a:t>3</a:t>
            </a:fld>
            <a:endParaRPr lang="en-GB"/>
          </a:p>
        </p:txBody>
      </p:sp>
      <p:sp>
        <p:nvSpPr>
          <p:cNvPr id="5" name="Zástupný objekt pre pätu 4">
            <a:extLst>
              <a:ext uri="{FF2B5EF4-FFF2-40B4-BE49-F238E27FC236}">
                <a16:creationId xmlns:a16="http://schemas.microsoft.com/office/drawing/2014/main" id="{A7C18F69-1E7D-A041-8FB8-BCBB9F9BD071}"/>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6" name="Nadpis 5">
            <a:extLst>
              <a:ext uri="{FF2B5EF4-FFF2-40B4-BE49-F238E27FC236}">
                <a16:creationId xmlns:a16="http://schemas.microsoft.com/office/drawing/2014/main" id="{B5BF4067-E951-DA49-87D7-49AB73F3F342}"/>
              </a:ext>
            </a:extLst>
          </p:cNvPr>
          <p:cNvSpPr>
            <a:spLocks noGrp="1"/>
          </p:cNvSpPr>
          <p:nvPr>
            <p:ph type="title"/>
          </p:nvPr>
        </p:nvSpPr>
        <p:spPr>
          <a:xfrm>
            <a:off x="856448" y="5378027"/>
            <a:ext cx="8312587" cy="1008380"/>
          </a:xfrm>
        </p:spPr>
        <p:txBody>
          <a:bodyPr anchor="b">
            <a:normAutofit/>
          </a:bodyPr>
          <a:lstStyle/>
          <a:p>
            <a:r>
              <a:rPr lang="sk-SK" dirty="0"/>
              <a:t>Tragické omyly</a:t>
            </a:r>
          </a:p>
        </p:txBody>
      </p:sp>
      <p:pic>
        <p:nvPicPr>
          <p:cNvPr id="4098" name="Picture 2" descr="COVID-19 Tragedy Of Errors At Ahmedabad Hospital">
            <a:extLst>
              <a:ext uri="{FF2B5EF4-FFF2-40B4-BE49-F238E27FC236}">
                <a16:creationId xmlns:a16="http://schemas.microsoft.com/office/drawing/2014/main" id="{FACFC18F-9D85-1D45-8978-889A6CEED9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27" r="17338"/>
          <a:stretch/>
        </p:blipFill>
        <p:spPr bwMode="auto">
          <a:xfrm>
            <a:off x="1481152" y="726034"/>
            <a:ext cx="3607159" cy="378142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 name="Zástupný objekt pre text 1">
            <a:extLst>
              <a:ext uri="{FF2B5EF4-FFF2-40B4-BE49-F238E27FC236}">
                <a16:creationId xmlns:a16="http://schemas.microsoft.com/office/drawing/2014/main" id="{830B15EA-CC70-8047-BAA1-70210842189A}"/>
              </a:ext>
            </a:extLst>
          </p:cNvPr>
          <p:cNvSpPr>
            <a:spLocks noGrp="1"/>
          </p:cNvSpPr>
          <p:nvPr>
            <p:ph sz="quarter" idx="14"/>
          </p:nvPr>
        </p:nvSpPr>
        <p:spPr>
          <a:xfrm>
            <a:off x="5541725" y="726034"/>
            <a:ext cx="3607159" cy="3784926"/>
          </a:xfrm>
        </p:spPr>
        <p:txBody>
          <a:bodyPr anchor="ctr">
            <a:normAutofit/>
          </a:bodyPr>
          <a:lstStyle/>
          <a:p>
            <a:r>
              <a:rPr lang="sk-SK" dirty="0"/>
              <a:t>Trochu histórie</a:t>
            </a:r>
          </a:p>
        </p:txBody>
      </p:sp>
    </p:spTree>
    <p:extLst>
      <p:ext uri="{BB962C8B-B14F-4D97-AF65-F5344CB8AC3E}">
        <p14:creationId xmlns:p14="http://schemas.microsoft.com/office/powerpoint/2010/main" val="495996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B7A8F4F-BF73-CD4D-ACA1-FDAB5CE54A01}"/>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638553D7-F2F8-C242-A800-20480AD57E08}"/>
              </a:ext>
            </a:extLst>
          </p:cNvPr>
          <p:cNvSpPr>
            <a:spLocks noGrp="1"/>
          </p:cNvSpPr>
          <p:nvPr>
            <p:ph type="sldNum" sz="quarter" idx="11"/>
          </p:nvPr>
        </p:nvSpPr>
        <p:spPr/>
        <p:txBody>
          <a:bodyPr/>
          <a:lstStyle/>
          <a:p>
            <a:fld id="{20C92893-8C51-46CF-9D47-24B3C575AFAA}" type="slidenum">
              <a:rPr lang="en-GB" smtClean="0"/>
              <a:pPr/>
              <a:t>30</a:t>
            </a:fld>
            <a:endParaRPr lang="en-GB"/>
          </a:p>
        </p:txBody>
      </p:sp>
      <p:sp>
        <p:nvSpPr>
          <p:cNvPr id="6" name="Zástupný objekt pre pätu 5">
            <a:extLst>
              <a:ext uri="{FF2B5EF4-FFF2-40B4-BE49-F238E27FC236}">
                <a16:creationId xmlns:a16="http://schemas.microsoft.com/office/drawing/2014/main" id="{1BCD7B2A-9CE8-8B46-B7A7-5DB5CB803CD8}"/>
              </a:ext>
            </a:extLst>
          </p:cNvPr>
          <p:cNvSpPr>
            <a:spLocks noGrp="1"/>
          </p:cNvSpPr>
          <p:nvPr>
            <p:ph type="ftr" sz="quarter" idx="12"/>
          </p:nvPr>
        </p:nvSpPr>
        <p:spPr/>
        <p:txBody>
          <a:bodyPr/>
          <a:lstStyle/>
          <a:p>
            <a:r>
              <a:rPr lang="en-GB"/>
              <a:t>rusnak.truni.sk</a:t>
            </a:r>
          </a:p>
        </p:txBody>
      </p:sp>
      <p:grpSp>
        <p:nvGrpSpPr>
          <p:cNvPr id="1032" name="Skupina 1031">
            <a:extLst>
              <a:ext uri="{FF2B5EF4-FFF2-40B4-BE49-F238E27FC236}">
                <a16:creationId xmlns:a16="http://schemas.microsoft.com/office/drawing/2014/main" id="{2F278640-07B1-124B-A85F-F36421D7EB48}"/>
              </a:ext>
            </a:extLst>
          </p:cNvPr>
          <p:cNvGrpSpPr/>
          <p:nvPr/>
        </p:nvGrpSpPr>
        <p:grpSpPr>
          <a:xfrm>
            <a:off x="378925" y="486859"/>
            <a:ext cx="9239273" cy="6025267"/>
            <a:chOff x="378925" y="712146"/>
            <a:chExt cx="9239273" cy="6025267"/>
          </a:xfrm>
        </p:grpSpPr>
        <p:pic>
          <p:nvPicPr>
            <p:cNvPr id="131" name="Obrázok 130">
              <a:extLst>
                <a:ext uri="{FF2B5EF4-FFF2-40B4-BE49-F238E27FC236}">
                  <a16:creationId xmlns:a16="http://schemas.microsoft.com/office/drawing/2014/main" id="{F181C885-8E81-3C43-8F77-6C4874137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965" y="4405494"/>
              <a:ext cx="177800" cy="355600"/>
            </a:xfrm>
            <a:prstGeom prst="rect">
              <a:avLst/>
            </a:prstGeom>
          </p:spPr>
        </p:pic>
        <p:pic>
          <p:nvPicPr>
            <p:cNvPr id="132" name="Obrázok 131">
              <a:extLst>
                <a:ext uri="{FF2B5EF4-FFF2-40B4-BE49-F238E27FC236}">
                  <a16:creationId xmlns:a16="http://schemas.microsoft.com/office/drawing/2014/main" id="{2F96C59D-2D13-244E-944D-B681F7EB4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398" y="5202879"/>
              <a:ext cx="177800" cy="355600"/>
            </a:xfrm>
            <a:prstGeom prst="rect">
              <a:avLst/>
            </a:prstGeom>
          </p:spPr>
        </p:pic>
        <p:pic>
          <p:nvPicPr>
            <p:cNvPr id="133" name="Obrázok 132">
              <a:extLst>
                <a:ext uri="{FF2B5EF4-FFF2-40B4-BE49-F238E27FC236}">
                  <a16:creationId xmlns:a16="http://schemas.microsoft.com/office/drawing/2014/main" id="{A41A2699-6AA7-1843-AC8F-10A32B67E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164" y="5202879"/>
              <a:ext cx="177800" cy="355600"/>
            </a:xfrm>
            <a:prstGeom prst="rect">
              <a:avLst/>
            </a:prstGeom>
          </p:spPr>
        </p:pic>
        <p:grpSp>
          <p:nvGrpSpPr>
            <p:cNvPr id="1031" name="Skupina 1030">
              <a:extLst>
                <a:ext uri="{FF2B5EF4-FFF2-40B4-BE49-F238E27FC236}">
                  <a16:creationId xmlns:a16="http://schemas.microsoft.com/office/drawing/2014/main" id="{C11666F8-63CB-6A4B-8B84-4AE1C4445F99}"/>
                </a:ext>
              </a:extLst>
            </p:cNvPr>
            <p:cNvGrpSpPr/>
            <p:nvPr/>
          </p:nvGrpSpPr>
          <p:grpSpPr>
            <a:xfrm>
              <a:off x="378925" y="712146"/>
              <a:ext cx="9239273" cy="6025267"/>
              <a:chOff x="378925" y="712146"/>
              <a:chExt cx="9239273" cy="6025267"/>
            </a:xfrm>
          </p:grpSpPr>
          <p:pic>
            <p:nvPicPr>
              <p:cNvPr id="126" name="Obrázok 125">
                <a:extLst>
                  <a:ext uri="{FF2B5EF4-FFF2-40B4-BE49-F238E27FC236}">
                    <a16:creationId xmlns:a16="http://schemas.microsoft.com/office/drawing/2014/main" id="{1092585C-E8DA-1E4C-96C0-5CFADC8ABD85}"/>
                  </a:ext>
                </a:extLst>
              </p:cNvPr>
              <p:cNvPicPr>
                <a:picLocks noChangeAspect="1"/>
              </p:cNvPicPr>
              <p:nvPr/>
            </p:nvPicPr>
            <p:blipFill>
              <a:blip r:embed="rId3"/>
              <a:stretch>
                <a:fillRect/>
              </a:stretch>
            </p:blipFill>
            <p:spPr>
              <a:xfrm>
                <a:off x="1235828" y="4374480"/>
                <a:ext cx="215900" cy="381000"/>
              </a:xfrm>
              <a:prstGeom prst="rect">
                <a:avLst/>
              </a:prstGeom>
            </p:spPr>
          </p:pic>
          <p:pic>
            <p:nvPicPr>
              <p:cNvPr id="127" name="Obrázok 126">
                <a:extLst>
                  <a:ext uri="{FF2B5EF4-FFF2-40B4-BE49-F238E27FC236}">
                    <a16:creationId xmlns:a16="http://schemas.microsoft.com/office/drawing/2014/main" id="{5510E819-07BA-1D4F-83A8-A3442754F253}"/>
                  </a:ext>
                </a:extLst>
              </p:cNvPr>
              <p:cNvPicPr>
                <a:picLocks noChangeAspect="1"/>
              </p:cNvPicPr>
              <p:nvPr/>
            </p:nvPicPr>
            <p:blipFill>
              <a:blip r:embed="rId3"/>
              <a:stretch>
                <a:fillRect/>
              </a:stretch>
            </p:blipFill>
            <p:spPr>
              <a:xfrm>
                <a:off x="2147001" y="4374480"/>
                <a:ext cx="215900" cy="381000"/>
              </a:xfrm>
              <a:prstGeom prst="rect">
                <a:avLst/>
              </a:prstGeom>
            </p:spPr>
          </p:pic>
          <p:pic>
            <p:nvPicPr>
              <p:cNvPr id="128" name="Obrázok 127">
                <a:extLst>
                  <a:ext uri="{FF2B5EF4-FFF2-40B4-BE49-F238E27FC236}">
                    <a16:creationId xmlns:a16="http://schemas.microsoft.com/office/drawing/2014/main" id="{6DF8F769-9B85-DF4E-8F46-4FC21B989EEA}"/>
                  </a:ext>
                </a:extLst>
              </p:cNvPr>
              <p:cNvPicPr>
                <a:picLocks noChangeAspect="1"/>
              </p:cNvPicPr>
              <p:nvPr/>
            </p:nvPicPr>
            <p:blipFill>
              <a:blip r:embed="rId3"/>
              <a:stretch>
                <a:fillRect/>
              </a:stretch>
            </p:blipFill>
            <p:spPr>
              <a:xfrm>
                <a:off x="2710347" y="4356948"/>
                <a:ext cx="215900" cy="381000"/>
              </a:xfrm>
              <a:prstGeom prst="rect">
                <a:avLst/>
              </a:prstGeom>
            </p:spPr>
          </p:pic>
          <p:pic>
            <p:nvPicPr>
              <p:cNvPr id="129" name="Obrázok 128">
                <a:extLst>
                  <a:ext uri="{FF2B5EF4-FFF2-40B4-BE49-F238E27FC236}">
                    <a16:creationId xmlns:a16="http://schemas.microsoft.com/office/drawing/2014/main" id="{EDBFB6A0-4FCB-FD43-9EF6-3072A81DAA07}"/>
                  </a:ext>
                </a:extLst>
              </p:cNvPr>
              <p:cNvPicPr>
                <a:picLocks noChangeAspect="1"/>
              </p:cNvPicPr>
              <p:nvPr/>
            </p:nvPicPr>
            <p:blipFill>
              <a:blip r:embed="rId3"/>
              <a:stretch>
                <a:fillRect/>
              </a:stretch>
            </p:blipFill>
            <p:spPr>
              <a:xfrm>
                <a:off x="657361" y="5204279"/>
                <a:ext cx="215900" cy="381000"/>
              </a:xfrm>
              <a:prstGeom prst="rect">
                <a:avLst/>
              </a:prstGeom>
            </p:spPr>
          </p:pic>
          <p:pic>
            <p:nvPicPr>
              <p:cNvPr id="130" name="Obrázok 129">
                <a:extLst>
                  <a:ext uri="{FF2B5EF4-FFF2-40B4-BE49-F238E27FC236}">
                    <a16:creationId xmlns:a16="http://schemas.microsoft.com/office/drawing/2014/main" id="{C22F682E-3288-A942-B4A3-B6B0A9CA68BF}"/>
                  </a:ext>
                </a:extLst>
              </p:cNvPr>
              <p:cNvPicPr>
                <a:picLocks noChangeAspect="1"/>
              </p:cNvPicPr>
              <p:nvPr/>
            </p:nvPicPr>
            <p:blipFill>
              <a:blip r:embed="rId3"/>
              <a:stretch>
                <a:fillRect/>
              </a:stretch>
            </p:blipFill>
            <p:spPr>
              <a:xfrm>
                <a:off x="2190820" y="5202879"/>
                <a:ext cx="215900" cy="381000"/>
              </a:xfrm>
              <a:prstGeom prst="rect">
                <a:avLst/>
              </a:prstGeom>
            </p:spPr>
          </p:pic>
          <p:grpSp>
            <p:nvGrpSpPr>
              <p:cNvPr id="1030" name="Skupina 1029">
                <a:extLst>
                  <a:ext uri="{FF2B5EF4-FFF2-40B4-BE49-F238E27FC236}">
                    <a16:creationId xmlns:a16="http://schemas.microsoft.com/office/drawing/2014/main" id="{E1B6BEFE-7D9B-BB4A-A317-289309E9C085}"/>
                  </a:ext>
                </a:extLst>
              </p:cNvPr>
              <p:cNvGrpSpPr/>
              <p:nvPr/>
            </p:nvGrpSpPr>
            <p:grpSpPr>
              <a:xfrm>
                <a:off x="378925" y="712146"/>
                <a:ext cx="9239273" cy="6025267"/>
                <a:chOff x="378925" y="712146"/>
                <a:chExt cx="9239273" cy="6025267"/>
              </a:xfrm>
            </p:grpSpPr>
            <p:sp>
              <p:nvSpPr>
                <p:cNvPr id="124" name="Obdĺžnik 123">
                  <a:extLst>
                    <a:ext uri="{FF2B5EF4-FFF2-40B4-BE49-F238E27FC236}">
                      <a16:creationId xmlns:a16="http://schemas.microsoft.com/office/drawing/2014/main" id="{70044CC1-1B9E-8B4B-9AF9-98F4A600AEB3}"/>
                    </a:ext>
                  </a:extLst>
                </p:cNvPr>
                <p:cNvSpPr/>
                <p:nvPr/>
              </p:nvSpPr>
              <p:spPr>
                <a:xfrm>
                  <a:off x="7252020" y="3813093"/>
                  <a:ext cx="2262158" cy="333296"/>
                </a:xfrm>
                <a:prstGeom prst="rect">
                  <a:avLst/>
                </a:prstGeom>
              </p:spPr>
              <p:txBody>
                <a:bodyPr wrap="none">
                  <a:spAutoFit/>
                </a:bodyPr>
                <a:lstStyle/>
                <a:p>
                  <a:r>
                    <a:rPr lang="sk-SK" dirty="0">
                      <a:solidFill>
                        <a:schemeClr val="tx1"/>
                      </a:solidFill>
                    </a:rPr>
                    <a:t>=INT(RAND()*10)+1</a:t>
                  </a:r>
                </a:p>
              </p:txBody>
            </p:sp>
            <p:grpSp>
              <p:nvGrpSpPr>
                <p:cNvPr id="1029" name="Skupina 1028">
                  <a:extLst>
                    <a:ext uri="{FF2B5EF4-FFF2-40B4-BE49-F238E27FC236}">
                      <a16:creationId xmlns:a16="http://schemas.microsoft.com/office/drawing/2014/main" id="{127EABDC-57CD-7D4F-B02F-0A577D7D575B}"/>
                    </a:ext>
                  </a:extLst>
                </p:cNvPr>
                <p:cNvGrpSpPr/>
                <p:nvPr/>
              </p:nvGrpSpPr>
              <p:grpSpPr>
                <a:xfrm>
                  <a:off x="378925" y="712146"/>
                  <a:ext cx="9239273" cy="6025267"/>
                  <a:chOff x="378925" y="712146"/>
                  <a:chExt cx="9239273" cy="6025267"/>
                </a:xfrm>
              </p:grpSpPr>
              <p:grpSp>
                <p:nvGrpSpPr>
                  <p:cNvPr id="43" name="Skupina 42">
                    <a:extLst>
                      <a:ext uri="{FF2B5EF4-FFF2-40B4-BE49-F238E27FC236}">
                        <a16:creationId xmlns:a16="http://schemas.microsoft.com/office/drawing/2014/main" id="{963DBBFB-843A-5941-89BD-B32D1E0D352F}"/>
                      </a:ext>
                    </a:extLst>
                  </p:cNvPr>
                  <p:cNvGrpSpPr/>
                  <p:nvPr/>
                </p:nvGrpSpPr>
                <p:grpSpPr>
                  <a:xfrm>
                    <a:off x="378925" y="712146"/>
                    <a:ext cx="9239273" cy="5428698"/>
                    <a:chOff x="489499" y="632634"/>
                    <a:chExt cx="9239273" cy="5428698"/>
                  </a:xfrm>
                </p:grpSpPr>
                <p:grpSp>
                  <p:nvGrpSpPr>
                    <p:cNvPr id="41" name="Skupina 40">
                      <a:extLst>
                        <a:ext uri="{FF2B5EF4-FFF2-40B4-BE49-F238E27FC236}">
                          <a16:creationId xmlns:a16="http://schemas.microsoft.com/office/drawing/2014/main" id="{64A6896B-7E44-0943-99C3-7E54AC26B6D9}"/>
                        </a:ext>
                      </a:extLst>
                    </p:cNvPr>
                    <p:cNvGrpSpPr/>
                    <p:nvPr/>
                  </p:nvGrpSpPr>
                  <p:grpSpPr>
                    <a:xfrm>
                      <a:off x="489499" y="632634"/>
                      <a:ext cx="2862469" cy="2279374"/>
                      <a:chOff x="489499" y="632634"/>
                      <a:chExt cx="2862469" cy="2279374"/>
                    </a:xfrm>
                  </p:grpSpPr>
                  <p:grpSp>
                    <p:nvGrpSpPr>
                      <p:cNvPr id="40" name="Skupina 39">
                        <a:extLst>
                          <a:ext uri="{FF2B5EF4-FFF2-40B4-BE49-F238E27FC236}">
                            <a16:creationId xmlns:a16="http://schemas.microsoft.com/office/drawing/2014/main" id="{F7DCC618-A8D0-E04A-8292-9AD91820FC09}"/>
                          </a:ext>
                        </a:extLst>
                      </p:cNvPr>
                      <p:cNvGrpSpPr/>
                      <p:nvPr/>
                    </p:nvGrpSpPr>
                    <p:grpSpPr>
                      <a:xfrm>
                        <a:off x="489499" y="632634"/>
                        <a:ext cx="2862469" cy="2279374"/>
                        <a:chOff x="516003" y="672391"/>
                        <a:chExt cx="2862469" cy="2279374"/>
                      </a:xfrm>
                    </p:grpSpPr>
                    <p:grpSp>
                      <p:nvGrpSpPr>
                        <p:cNvPr id="39" name="Skupina 38">
                          <a:extLst>
                            <a:ext uri="{FF2B5EF4-FFF2-40B4-BE49-F238E27FC236}">
                              <a16:creationId xmlns:a16="http://schemas.microsoft.com/office/drawing/2014/main" id="{9BE1D5DA-661F-3F48-AF2B-0BEE55C0981C}"/>
                            </a:ext>
                          </a:extLst>
                        </p:cNvPr>
                        <p:cNvGrpSpPr/>
                        <p:nvPr/>
                      </p:nvGrpSpPr>
                      <p:grpSpPr>
                        <a:xfrm>
                          <a:off x="516003" y="672391"/>
                          <a:ext cx="2862469" cy="2279374"/>
                          <a:chOff x="503583" y="636104"/>
                          <a:chExt cx="2862469" cy="2279374"/>
                        </a:xfrm>
                      </p:grpSpPr>
                      <p:grpSp>
                        <p:nvGrpSpPr>
                          <p:cNvPr id="9" name="Skupina 8">
                            <a:extLst>
                              <a:ext uri="{FF2B5EF4-FFF2-40B4-BE49-F238E27FC236}">
                                <a16:creationId xmlns:a16="http://schemas.microsoft.com/office/drawing/2014/main" id="{ECF47181-0578-1442-BEC4-78025D291639}"/>
                              </a:ext>
                            </a:extLst>
                          </p:cNvPr>
                          <p:cNvGrpSpPr/>
                          <p:nvPr/>
                        </p:nvGrpSpPr>
                        <p:grpSpPr>
                          <a:xfrm>
                            <a:off x="503583" y="636104"/>
                            <a:ext cx="2862469" cy="2279374"/>
                            <a:chOff x="503583" y="636104"/>
                            <a:chExt cx="3167269" cy="1510748"/>
                          </a:xfrm>
                        </p:grpSpPr>
                        <p:sp>
                          <p:nvSpPr>
                            <p:cNvPr id="7" name="Obdĺžnik 6">
                              <a:extLst>
                                <a:ext uri="{FF2B5EF4-FFF2-40B4-BE49-F238E27FC236}">
                                  <a16:creationId xmlns:a16="http://schemas.microsoft.com/office/drawing/2014/main" id="{4266F9FA-F51D-CA48-8954-AB9DAC480F19}"/>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a:extLst>
                                <a:ext uri="{FF2B5EF4-FFF2-40B4-BE49-F238E27FC236}">
                                  <a16:creationId xmlns:a16="http://schemas.microsoft.com/office/drawing/2014/main" id="{57BD4E4C-3EB8-6F4A-AF02-9DDA62C400B3}"/>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a:t>
                              </a:r>
                            </a:p>
                          </p:txBody>
                        </p:sp>
                      </p:grpSp>
                      <p:grpSp>
                        <p:nvGrpSpPr>
                          <p:cNvPr id="38" name="Skupina 37">
                            <a:extLst>
                              <a:ext uri="{FF2B5EF4-FFF2-40B4-BE49-F238E27FC236}">
                                <a16:creationId xmlns:a16="http://schemas.microsoft.com/office/drawing/2014/main" id="{80AEBC80-C974-CE44-A8C0-D65A7FB4E731}"/>
                              </a:ext>
                            </a:extLst>
                          </p:cNvPr>
                          <p:cNvGrpSpPr/>
                          <p:nvPr/>
                        </p:nvGrpSpPr>
                        <p:grpSpPr>
                          <a:xfrm>
                            <a:off x="764216" y="1154932"/>
                            <a:ext cx="2331007" cy="1207941"/>
                            <a:chOff x="764216" y="1154932"/>
                            <a:chExt cx="2331007" cy="1207941"/>
                          </a:xfrm>
                        </p:grpSpPr>
                        <p:pic>
                          <p:nvPicPr>
                            <p:cNvPr id="19" name="Obrázok 18">
                              <a:extLst>
                                <a:ext uri="{FF2B5EF4-FFF2-40B4-BE49-F238E27FC236}">
                                  <a16:creationId xmlns:a16="http://schemas.microsoft.com/office/drawing/2014/main" id="{E7734A3D-9A11-A74D-859F-CD174179B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20" name="Obrázok 19">
                              <a:extLst>
                                <a:ext uri="{FF2B5EF4-FFF2-40B4-BE49-F238E27FC236}">
                                  <a16:creationId xmlns:a16="http://schemas.microsoft.com/office/drawing/2014/main" id="{B7358C7B-C11F-1C41-96FD-D2FC27FA5C43}"/>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22" name="Obrázok 21">
                              <a:extLst>
                                <a:ext uri="{FF2B5EF4-FFF2-40B4-BE49-F238E27FC236}">
                                  <a16:creationId xmlns:a16="http://schemas.microsoft.com/office/drawing/2014/main" id="{D85BA7A0-0971-464F-9E66-21DF25E04A99}"/>
                                </a:ext>
                              </a:extLst>
                            </p:cNvPr>
                            <p:cNvPicPr>
                              <a:picLocks noChangeAspect="1"/>
                            </p:cNvPicPr>
                            <p:nvPr/>
                          </p:nvPicPr>
                          <p:blipFill>
                            <a:blip r:embed="rId3"/>
                            <a:stretch>
                              <a:fillRect/>
                            </a:stretch>
                          </p:blipFill>
                          <p:spPr>
                            <a:xfrm>
                              <a:off x="1301375" y="1969605"/>
                              <a:ext cx="215900" cy="381000"/>
                            </a:xfrm>
                            <a:prstGeom prst="rect">
                              <a:avLst/>
                            </a:prstGeom>
                          </p:spPr>
                        </p:pic>
                        <p:pic>
                          <p:nvPicPr>
                            <p:cNvPr id="26" name="Obrázok 25">
                              <a:extLst>
                                <a:ext uri="{FF2B5EF4-FFF2-40B4-BE49-F238E27FC236}">
                                  <a16:creationId xmlns:a16="http://schemas.microsoft.com/office/drawing/2014/main" id="{7EAA958D-08F7-8041-ACAE-A33ABFCA0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27" name="Obrázok 26">
                              <a:extLst>
                                <a:ext uri="{FF2B5EF4-FFF2-40B4-BE49-F238E27FC236}">
                                  <a16:creationId xmlns:a16="http://schemas.microsoft.com/office/drawing/2014/main" id="{1FA8DD70-A211-A54F-A401-9214D5EF0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82" y="1981873"/>
                              <a:ext cx="215900" cy="381000"/>
                            </a:xfrm>
                            <a:prstGeom prst="rect">
                              <a:avLst/>
                            </a:prstGeom>
                          </p:spPr>
                        </p:pic>
                        <p:pic>
                          <p:nvPicPr>
                            <p:cNvPr id="30" name="Obrázok 29">
                              <a:extLst>
                                <a:ext uri="{FF2B5EF4-FFF2-40B4-BE49-F238E27FC236}">
                                  <a16:creationId xmlns:a16="http://schemas.microsoft.com/office/drawing/2014/main" id="{64DC47D1-2B29-5A42-A0EF-060228710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36" y="1180332"/>
                              <a:ext cx="177800" cy="355600"/>
                            </a:xfrm>
                            <a:prstGeom prst="rect">
                              <a:avLst/>
                            </a:prstGeom>
                          </p:spPr>
                        </p:pic>
                        <p:pic>
                          <p:nvPicPr>
                            <p:cNvPr id="32" name="Obrázok 31">
                              <a:extLst>
                                <a:ext uri="{FF2B5EF4-FFF2-40B4-BE49-F238E27FC236}">
                                  <a16:creationId xmlns:a16="http://schemas.microsoft.com/office/drawing/2014/main" id="{A853DBF3-B6CB-2642-B033-2A271585D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053" y="1161342"/>
                              <a:ext cx="177800" cy="355600"/>
                            </a:xfrm>
                            <a:prstGeom prst="rect">
                              <a:avLst/>
                            </a:prstGeom>
                          </p:spPr>
                        </p:pic>
                        <p:pic>
                          <p:nvPicPr>
                            <p:cNvPr id="33" name="Obrázok 32">
                              <a:extLst>
                                <a:ext uri="{FF2B5EF4-FFF2-40B4-BE49-F238E27FC236}">
                                  <a16:creationId xmlns:a16="http://schemas.microsoft.com/office/drawing/2014/main" id="{1FF3FCE6-CC8F-BA46-A815-D60CCBA2D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423" y="1162377"/>
                              <a:ext cx="177800" cy="355600"/>
                            </a:xfrm>
                            <a:prstGeom prst="rect">
                              <a:avLst/>
                            </a:prstGeom>
                          </p:spPr>
                        </p:pic>
                        <p:pic>
                          <p:nvPicPr>
                            <p:cNvPr id="35" name="Obrázok 34">
                              <a:extLst>
                                <a:ext uri="{FF2B5EF4-FFF2-40B4-BE49-F238E27FC236}">
                                  <a16:creationId xmlns:a16="http://schemas.microsoft.com/office/drawing/2014/main" id="{699B921F-FC4D-3C49-9D97-2E2FF6722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36" name="Obrázok 35">
                              <a:extLst>
                                <a:ext uri="{FF2B5EF4-FFF2-40B4-BE49-F238E27FC236}">
                                  <a16:creationId xmlns:a16="http://schemas.microsoft.com/office/drawing/2014/main" id="{A6949188-75A2-F44C-A40F-306C78B5C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548" y="1969605"/>
                              <a:ext cx="177800" cy="355600"/>
                            </a:xfrm>
                            <a:prstGeom prst="rect">
                              <a:avLst/>
                            </a:prstGeom>
                          </p:spPr>
                        </p:pic>
                      </p:grpSp>
                    </p:grpSp>
                    <p:sp>
                      <p:nvSpPr>
                        <p:cNvPr id="31" name="BlokTextu 30">
                          <a:extLst>
                            <a:ext uri="{FF2B5EF4-FFF2-40B4-BE49-F238E27FC236}">
                              <a16:creationId xmlns:a16="http://schemas.microsoft.com/office/drawing/2014/main" id="{6555A71A-976C-1741-AECC-3480AB0C4C28}"/>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42" name="BlokTextu 41">
                        <a:extLst>
                          <a:ext uri="{FF2B5EF4-FFF2-40B4-BE49-F238E27FC236}">
                            <a16:creationId xmlns:a16="http://schemas.microsoft.com/office/drawing/2014/main" id="{54FC0A7D-07F2-D14D-9004-CEFF3176A3F1}"/>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44" name="Skupina 43">
                      <a:extLst>
                        <a:ext uri="{FF2B5EF4-FFF2-40B4-BE49-F238E27FC236}">
                          <a16:creationId xmlns:a16="http://schemas.microsoft.com/office/drawing/2014/main" id="{A2DADFF6-EEBC-454C-8078-5B45D070AD24}"/>
                        </a:ext>
                      </a:extLst>
                    </p:cNvPr>
                    <p:cNvGrpSpPr/>
                    <p:nvPr/>
                  </p:nvGrpSpPr>
                  <p:grpSpPr>
                    <a:xfrm>
                      <a:off x="3665914" y="632634"/>
                      <a:ext cx="2862469" cy="2279374"/>
                      <a:chOff x="489499" y="632634"/>
                      <a:chExt cx="2862469" cy="2279374"/>
                    </a:xfrm>
                  </p:grpSpPr>
                  <p:grpSp>
                    <p:nvGrpSpPr>
                      <p:cNvPr id="45" name="Skupina 44">
                        <a:extLst>
                          <a:ext uri="{FF2B5EF4-FFF2-40B4-BE49-F238E27FC236}">
                            <a16:creationId xmlns:a16="http://schemas.microsoft.com/office/drawing/2014/main" id="{E1356971-F5DF-9F43-B96E-894698EA96FF}"/>
                          </a:ext>
                        </a:extLst>
                      </p:cNvPr>
                      <p:cNvGrpSpPr/>
                      <p:nvPr/>
                    </p:nvGrpSpPr>
                    <p:grpSpPr>
                      <a:xfrm>
                        <a:off x="489499" y="632634"/>
                        <a:ext cx="2862469" cy="2279374"/>
                        <a:chOff x="516003" y="672391"/>
                        <a:chExt cx="2862469" cy="2279374"/>
                      </a:xfrm>
                    </p:grpSpPr>
                    <p:grpSp>
                      <p:nvGrpSpPr>
                        <p:cNvPr id="47" name="Skupina 46">
                          <a:extLst>
                            <a:ext uri="{FF2B5EF4-FFF2-40B4-BE49-F238E27FC236}">
                              <a16:creationId xmlns:a16="http://schemas.microsoft.com/office/drawing/2014/main" id="{F953EF20-0432-6046-885F-A3F59F40D99B}"/>
                            </a:ext>
                          </a:extLst>
                        </p:cNvPr>
                        <p:cNvGrpSpPr/>
                        <p:nvPr/>
                      </p:nvGrpSpPr>
                      <p:grpSpPr>
                        <a:xfrm>
                          <a:off x="516003" y="672391"/>
                          <a:ext cx="2862469" cy="2279374"/>
                          <a:chOff x="503583" y="636104"/>
                          <a:chExt cx="2862469" cy="2279374"/>
                        </a:xfrm>
                      </p:grpSpPr>
                      <p:grpSp>
                        <p:nvGrpSpPr>
                          <p:cNvPr id="49" name="Skupina 48">
                            <a:extLst>
                              <a:ext uri="{FF2B5EF4-FFF2-40B4-BE49-F238E27FC236}">
                                <a16:creationId xmlns:a16="http://schemas.microsoft.com/office/drawing/2014/main" id="{720319F0-C6B2-D642-B229-93FB6235F5FB}"/>
                              </a:ext>
                            </a:extLst>
                          </p:cNvPr>
                          <p:cNvGrpSpPr/>
                          <p:nvPr/>
                        </p:nvGrpSpPr>
                        <p:grpSpPr>
                          <a:xfrm>
                            <a:off x="503583" y="636104"/>
                            <a:ext cx="2862469" cy="2279374"/>
                            <a:chOff x="503583" y="636104"/>
                            <a:chExt cx="3167269" cy="1510748"/>
                          </a:xfrm>
                        </p:grpSpPr>
                        <p:sp>
                          <p:nvSpPr>
                            <p:cNvPr id="61" name="Obdĺžnik 60">
                              <a:extLst>
                                <a:ext uri="{FF2B5EF4-FFF2-40B4-BE49-F238E27FC236}">
                                  <a16:creationId xmlns:a16="http://schemas.microsoft.com/office/drawing/2014/main" id="{EB4878DE-B8A5-CC44-9858-F56E1A73B31E}"/>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2" name="BlokTextu 61">
                              <a:extLst>
                                <a:ext uri="{FF2B5EF4-FFF2-40B4-BE49-F238E27FC236}">
                                  <a16:creationId xmlns:a16="http://schemas.microsoft.com/office/drawing/2014/main" id="{DAE984B0-2689-434C-A4F7-E48FDDD51330}"/>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II.</a:t>
                              </a:r>
                            </a:p>
                          </p:txBody>
                        </p:sp>
                      </p:grpSp>
                      <p:grpSp>
                        <p:nvGrpSpPr>
                          <p:cNvPr id="50" name="Skupina 49">
                            <a:extLst>
                              <a:ext uri="{FF2B5EF4-FFF2-40B4-BE49-F238E27FC236}">
                                <a16:creationId xmlns:a16="http://schemas.microsoft.com/office/drawing/2014/main" id="{C5150052-0AF0-FE4C-B7C4-90D589741554}"/>
                              </a:ext>
                            </a:extLst>
                          </p:cNvPr>
                          <p:cNvGrpSpPr/>
                          <p:nvPr/>
                        </p:nvGrpSpPr>
                        <p:grpSpPr>
                          <a:xfrm>
                            <a:off x="764216" y="1154932"/>
                            <a:ext cx="2244071" cy="1208729"/>
                            <a:chOff x="764216" y="1154932"/>
                            <a:chExt cx="2244071" cy="1208729"/>
                          </a:xfrm>
                        </p:grpSpPr>
                        <p:pic>
                          <p:nvPicPr>
                            <p:cNvPr id="51" name="Obrázok 50">
                              <a:extLst>
                                <a:ext uri="{FF2B5EF4-FFF2-40B4-BE49-F238E27FC236}">
                                  <a16:creationId xmlns:a16="http://schemas.microsoft.com/office/drawing/2014/main" id="{2BB3DE61-1107-494B-BA43-313405ABC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52" name="Obrázok 51">
                              <a:extLst>
                                <a:ext uri="{FF2B5EF4-FFF2-40B4-BE49-F238E27FC236}">
                                  <a16:creationId xmlns:a16="http://schemas.microsoft.com/office/drawing/2014/main" id="{889A48FB-BD64-5E49-9245-0BE47B33CA23}"/>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53" name="Obrázok 52">
                              <a:extLst>
                                <a:ext uri="{FF2B5EF4-FFF2-40B4-BE49-F238E27FC236}">
                                  <a16:creationId xmlns:a16="http://schemas.microsoft.com/office/drawing/2014/main" id="{4885DF77-61F7-5D4F-A451-2B7A21535A70}"/>
                                </a:ext>
                              </a:extLst>
                            </p:cNvPr>
                            <p:cNvPicPr>
                              <a:picLocks noChangeAspect="1"/>
                            </p:cNvPicPr>
                            <p:nvPr/>
                          </p:nvPicPr>
                          <p:blipFill>
                            <a:blip r:embed="rId3"/>
                            <a:stretch>
                              <a:fillRect/>
                            </a:stretch>
                          </p:blipFill>
                          <p:spPr>
                            <a:xfrm>
                              <a:off x="1274655" y="1187191"/>
                              <a:ext cx="215900" cy="381000"/>
                            </a:xfrm>
                            <a:prstGeom prst="rect">
                              <a:avLst/>
                            </a:prstGeom>
                          </p:spPr>
                        </p:pic>
                        <p:pic>
                          <p:nvPicPr>
                            <p:cNvPr id="54" name="Obrázok 53">
                              <a:extLst>
                                <a:ext uri="{FF2B5EF4-FFF2-40B4-BE49-F238E27FC236}">
                                  <a16:creationId xmlns:a16="http://schemas.microsoft.com/office/drawing/2014/main" id="{412447B3-C8F6-6745-A2F4-F66F7B8EE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315" y="1182043"/>
                              <a:ext cx="215900" cy="381000"/>
                            </a:xfrm>
                            <a:prstGeom prst="rect">
                              <a:avLst/>
                            </a:prstGeom>
                          </p:spPr>
                        </p:pic>
                        <p:pic>
                          <p:nvPicPr>
                            <p:cNvPr id="55" name="Obrázok 54">
                              <a:extLst>
                                <a:ext uri="{FF2B5EF4-FFF2-40B4-BE49-F238E27FC236}">
                                  <a16:creationId xmlns:a16="http://schemas.microsoft.com/office/drawing/2014/main" id="{5E554B19-5A43-7547-9559-8BC03439E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82" y="1981873"/>
                              <a:ext cx="215900" cy="381000"/>
                            </a:xfrm>
                            <a:prstGeom prst="rect">
                              <a:avLst/>
                            </a:prstGeom>
                          </p:spPr>
                        </p:pic>
                        <p:pic>
                          <p:nvPicPr>
                            <p:cNvPr id="56" name="Obrázok 55">
                              <a:extLst>
                                <a:ext uri="{FF2B5EF4-FFF2-40B4-BE49-F238E27FC236}">
                                  <a16:creationId xmlns:a16="http://schemas.microsoft.com/office/drawing/2014/main" id="{3D780C65-DF8F-1A4A-B1D0-79F5FAA2E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986" y="2008061"/>
                              <a:ext cx="177800" cy="355600"/>
                            </a:xfrm>
                            <a:prstGeom prst="rect">
                              <a:avLst/>
                            </a:prstGeom>
                          </p:spPr>
                        </p:pic>
                        <p:pic>
                          <p:nvPicPr>
                            <p:cNvPr id="57" name="Obrázok 56">
                              <a:extLst>
                                <a:ext uri="{FF2B5EF4-FFF2-40B4-BE49-F238E27FC236}">
                                  <a16:creationId xmlns:a16="http://schemas.microsoft.com/office/drawing/2014/main" id="{A265583A-A5F9-8741-814A-5D13FE03A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487" y="1974057"/>
                              <a:ext cx="177800" cy="355600"/>
                            </a:xfrm>
                            <a:prstGeom prst="rect">
                              <a:avLst/>
                            </a:prstGeom>
                          </p:spPr>
                        </p:pic>
                        <p:pic>
                          <p:nvPicPr>
                            <p:cNvPr id="58" name="Obrázok 57">
                              <a:extLst>
                                <a:ext uri="{FF2B5EF4-FFF2-40B4-BE49-F238E27FC236}">
                                  <a16:creationId xmlns:a16="http://schemas.microsoft.com/office/drawing/2014/main" id="{5AF4CAD3-199E-794C-9DA1-4A136BBD5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262" y="1173286"/>
                              <a:ext cx="177800" cy="355600"/>
                            </a:xfrm>
                            <a:prstGeom prst="rect">
                              <a:avLst/>
                            </a:prstGeom>
                          </p:spPr>
                        </p:pic>
                        <p:pic>
                          <p:nvPicPr>
                            <p:cNvPr id="59" name="Obrázok 58">
                              <a:extLst>
                                <a:ext uri="{FF2B5EF4-FFF2-40B4-BE49-F238E27FC236}">
                                  <a16:creationId xmlns:a16="http://schemas.microsoft.com/office/drawing/2014/main" id="{41AA0CBD-E97B-AF4F-8C7F-08E480382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60" name="Obrázok 59">
                              <a:extLst>
                                <a:ext uri="{FF2B5EF4-FFF2-40B4-BE49-F238E27FC236}">
                                  <a16:creationId xmlns:a16="http://schemas.microsoft.com/office/drawing/2014/main" id="{AB49B53E-1459-2C49-8176-41932C1F7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315" y="1982305"/>
                              <a:ext cx="177800" cy="355600"/>
                            </a:xfrm>
                            <a:prstGeom prst="rect">
                              <a:avLst/>
                            </a:prstGeom>
                          </p:spPr>
                        </p:pic>
                      </p:grpSp>
                    </p:grpSp>
                    <p:sp>
                      <p:nvSpPr>
                        <p:cNvPr id="48" name="BlokTextu 47">
                          <a:extLst>
                            <a:ext uri="{FF2B5EF4-FFF2-40B4-BE49-F238E27FC236}">
                              <a16:creationId xmlns:a16="http://schemas.microsoft.com/office/drawing/2014/main" id="{137D14C7-8D55-6242-B246-C9E0724E61E9}"/>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46" name="BlokTextu 45">
                        <a:extLst>
                          <a:ext uri="{FF2B5EF4-FFF2-40B4-BE49-F238E27FC236}">
                            <a16:creationId xmlns:a16="http://schemas.microsoft.com/office/drawing/2014/main" id="{5FC0CC64-BCC9-B043-97EC-8F16A82896AA}"/>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63" name="Skupina 62">
                      <a:extLst>
                        <a:ext uri="{FF2B5EF4-FFF2-40B4-BE49-F238E27FC236}">
                          <a16:creationId xmlns:a16="http://schemas.microsoft.com/office/drawing/2014/main" id="{B6C257CC-7E61-1949-949A-85AF798C43A6}"/>
                        </a:ext>
                      </a:extLst>
                    </p:cNvPr>
                    <p:cNvGrpSpPr/>
                    <p:nvPr/>
                  </p:nvGrpSpPr>
                  <p:grpSpPr>
                    <a:xfrm>
                      <a:off x="6866303" y="632634"/>
                      <a:ext cx="2862469" cy="2279374"/>
                      <a:chOff x="489499" y="632634"/>
                      <a:chExt cx="2862469" cy="2279374"/>
                    </a:xfrm>
                  </p:grpSpPr>
                  <p:grpSp>
                    <p:nvGrpSpPr>
                      <p:cNvPr id="64" name="Skupina 63">
                        <a:extLst>
                          <a:ext uri="{FF2B5EF4-FFF2-40B4-BE49-F238E27FC236}">
                            <a16:creationId xmlns:a16="http://schemas.microsoft.com/office/drawing/2014/main" id="{16ED3BA9-2EC8-7E4A-AB44-8ADE7D2B33F7}"/>
                          </a:ext>
                        </a:extLst>
                      </p:cNvPr>
                      <p:cNvGrpSpPr/>
                      <p:nvPr/>
                    </p:nvGrpSpPr>
                    <p:grpSpPr>
                      <a:xfrm>
                        <a:off x="489499" y="632634"/>
                        <a:ext cx="2862469" cy="2279374"/>
                        <a:chOff x="516003" y="672391"/>
                        <a:chExt cx="2862469" cy="2279374"/>
                      </a:xfrm>
                    </p:grpSpPr>
                    <p:grpSp>
                      <p:nvGrpSpPr>
                        <p:cNvPr id="66" name="Skupina 65">
                          <a:extLst>
                            <a:ext uri="{FF2B5EF4-FFF2-40B4-BE49-F238E27FC236}">
                              <a16:creationId xmlns:a16="http://schemas.microsoft.com/office/drawing/2014/main" id="{41C9A049-E265-0740-84EE-04C261370005}"/>
                            </a:ext>
                          </a:extLst>
                        </p:cNvPr>
                        <p:cNvGrpSpPr/>
                        <p:nvPr/>
                      </p:nvGrpSpPr>
                      <p:grpSpPr>
                        <a:xfrm>
                          <a:off x="516003" y="672391"/>
                          <a:ext cx="2862469" cy="2279374"/>
                          <a:chOff x="503583" y="636104"/>
                          <a:chExt cx="2862469" cy="2279374"/>
                        </a:xfrm>
                      </p:grpSpPr>
                      <p:grpSp>
                        <p:nvGrpSpPr>
                          <p:cNvPr id="68" name="Skupina 67">
                            <a:extLst>
                              <a:ext uri="{FF2B5EF4-FFF2-40B4-BE49-F238E27FC236}">
                                <a16:creationId xmlns:a16="http://schemas.microsoft.com/office/drawing/2014/main" id="{CA640A7F-EBA8-8D4D-9AC7-FC6DD5C6E6F0}"/>
                              </a:ext>
                            </a:extLst>
                          </p:cNvPr>
                          <p:cNvGrpSpPr/>
                          <p:nvPr/>
                        </p:nvGrpSpPr>
                        <p:grpSpPr>
                          <a:xfrm>
                            <a:off x="503583" y="636104"/>
                            <a:ext cx="2862469" cy="2279374"/>
                            <a:chOff x="503583" y="636104"/>
                            <a:chExt cx="3167269" cy="1510748"/>
                          </a:xfrm>
                        </p:grpSpPr>
                        <p:sp>
                          <p:nvSpPr>
                            <p:cNvPr id="80" name="Obdĺžnik 79">
                              <a:extLst>
                                <a:ext uri="{FF2B5EF4-FFF2-40B4-BE49-F238E27FC236}">
                                  <a16:creationId xmlns:a16="http://schemas.microsoft.com/office/drawing/2014/main" id="{D702E8CC-5F3A-C14B-AFD6-002AA368FBDE}"/>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BlokTextu 80">
                              <a:extLst>
                                <a:ext uri="{FF2B5EF4-FFF2-40B4-BE49-F238E27FC236}">
                                  <a16:creationId xmlns:a16="http://schemas.microsoft.com/office/drawing/2014/main" id="{47D233A2-EBBA-6247-9B6A-57117A575BA7}"/>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III.</a:t>
                              </a:r>
                            </a:p>
                          </p:txBody>
                        </p:sp>
                      </p:grpSp>
                      <p:grpSp>
                        <p:nvGrpSpPr>
                          <p:cNvPr id="69" name="Skupina 68">
                            <a:extLst>
                              <a:ext uri="{FF2B5EF4-FFF2-40B4-BE49-F238E27FC236}">
                                <a16:creationId xmlns:a16="http://schemas.microsoft.com/office/drawing/2014/main" id="{5B4CBB64-93B8-8342-BB37-9B7B72B6C664}"/>
                              </a:ext>
                            </a:extLst>
                          </p:cNvPr>
                          <p:cNvGrpSpPr/>
                          <p:nvPr/>
                        </p:nvGrpSpPr>
                        <p:grpSpPr>
                          <a:xfrm>
                            <a:off x="764216" y="1154932"/>
                            <a:ext cx="2314666" cy="1195241"/>
                            <a:chOff x="764216" y="1154932"/>
                            <a:chExt cx="2314666" cy="1195241"/>
                          </a:xfrm>
                        </p:grpSpPr>
                        <p:pic>
                          <p:nvPicPr>
                            <p:cNvPr id="70" name="Obrázok 69">
                              <a:extLst>
                                <a:ext uri="{FF2B5EF4-FFF2-40B4-BE49-F238E27FC236}">
                                  <a16:creationId xmlns:a16="http://schemas.microsoft.com/office/drawing/2014/main" id="{63FF5F44-39A7-584D-A830-138F9E891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71" name="Obrázok 70">
                              <a:extLst>
                                <a:ext uri="{FF2B5EF4-FFF2-40B4-BE49-F238E27FC236}">
                                  <a16:creationId xmlns:a16="http://schemas.microsoft.com/office/drawing/2014/main" id="{2D60D9E4-093F-8C40-A8F8-6E5F9B99BA49}"/>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72" name="Obrázok 71">
                              <a:extLst>
                                <a:ext uri="{FF2B5EF4-FFF2-40B4-BE49-F238E27FC236}">
                                  <a16:creationId xmlns:a16="http://schemas.microsoft.com/office/drawing/2014/main" id="{84C0547D-A443-5448-B057-89155A3944C9}"/>
                                </a:ext>
                              </a:extLst>
                            </p:cNvPr>
                            <p:cNvPicPr>
                              <a:picLocks noChangeAspect="1"/>
                            </p:cNvPicPr>
                            <p:nvPr/>
                          </p:nvPicPr>
                          <p:blipFill>
                            <a:blip r:embed="rId3"/>
                            <a:stretch>
                              <a:fillRect/>
                            </a:stretch>
                          </p:blipFill>
                          <p:spPr>
                            <a:xfrm>
                              <a:off x="1307904" y="1173326"/>
                              <a:ext cx="215900" cy="381000"/>
                            </a:xfrm>
                            <a:prstGeom prst="rect">
                              <a:avLst/>
                            </a:prstGeom>
                          </p:spPr>
                        </p:pic>
                        <p:pic>
                          <p:nvPicPr>
                            <p:cNvPr id="73" name="Obrázok 72">
                              <a:extLst>
                                <a:ext uri="{FF2B5EF4-FFF2-40B4-BE49-F238E27FC236}">
                                  <a16:creationId xmlns:a16="http://schemas.microsoft.com/office/drawing/2014/main" id="{9D54D781-CAC8-8F40-9003-9B1519A5F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74" name="Obrázok 73">
                              <a:extLst>
                                <a:ext uri="{FF2B5EF4-FFF2-40B4-BE49-F238E27FC236}">
                                  <a16:creationId xmlns:a16="http://schemas.microsoft.com/office/drawing/2014/main" id="{955FA3B5-A06E-344C-BC95-B7586FC0E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0003" y="1161342"/>
                              <a:ext cx="215900" cy="381000"/>
                            </a:xfrm>
                            <a:prstGeom prst="rect">
                              <a:avLst/>
                            </a:prstGeom>
                          </p:spPr>
                        </p:pic>
                        <p:pic>
                          <p:nvPicPr>
                            <p:cNvPr id="75" name="Obrázok 74">
                              <a:extLst>
                                <a:ext uri="{FF2B5EF4-FFF2-40B4-BE49-F238E27FC236}">
                                  <a16:creationId xmlns:a16="http://schemas.microsoft.com/office/drawing/2014/main" id="{F9D39981-A4A5-EA4E-BD83-0F6504F83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48" y="1994573"/>
                              <a:ext cx="177800" cy="355600"/>
                            </a:xfrm>
                            <a:prstGeom prst="rect">
                              <a:avLst/>
                            </a:prstGeom>
                          </p:spPr>
                        </p:pic>
                        <p:pic>
                          <p:nvPicPr>
                            <p:cNvPr id="76" name="Obrázok 75">
                              <a:extLst>
                                <a:ext uri="{FF2B5EF4-FFF2-40B4-BE49-F238E27FC236}">
                                  <a16:creationId xmlns:a16="http://schemas.microsoft.com/office/drawing/2014/main" id="{3886625C-65B9-F341-ABEC-068DDB2BA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888" y="1994573"/>
                              <a:ext cx="177800" cy="355600"/>
                            </a:xfrm>
                            <a:prstGeom prst="rect">
                              <a:avLst/>
                            </a:prstGeom>
                          </p:spPr>
                        </p:pic>
                        <p:pic>
                          <p:nvPicPr>
                            <p:cNvPr id="77" name="Obrázok 76">
                              <a:extLst>
                                <a:ext uri="{FF2B5EF4-FFF2-40B4-BE49-F238E27FC236}">
                                  <a16:creationId xmlns:a16="http://schemas.microsoft.com/office/drawing/2014/main" id="{A7796ECE-B1F6-854E-B903-05094800C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336" y="1174160"/>
                              <a:ext cx="177800" cy="355600"/>
                            </a:xfrm>
                            <a:prstGeom prst="rect">
                              <a:avLst/>
                            </a:prstGeom>
                          </p:spPr>
                        </p:pic>
                        <p:pic>
                          <p:nvPicPr>
                            <p:cNvPr id="78" name="Obrázok 77">
                              <a:extLst>
                                <a:ext uri="{FF2B5EF4-FFF2-40B4-BE49-F238E27FC236}">
                                  <a16:creationId xmlns:a16="http://schemas.microsoft.com/office/drawing/2014/main" id="{3AA221FB-EA20-8C4F-8230-4702BB6D7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79" name="Obrázok 78">
                              <a:extLst>
                                <a:ext uri="{FF2B5EF4-FFF2-40B4-BE49-F238E27FC236}">
                                  <a16:creationId xmlns:a16="http://schemas.microsoft.com/office/drawing/2014/main" id="{42CF3859-4CC5-EE46-8E92-BB16D17BD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548" y="1969605"/>
                              <a:ext cx="177800" cy="355600"/>
                            </a:xfrm>
                            <a:prstGeom prst="rect">
                              <a:avLst/>
                            </a:prstGeom>
                          </p:spPr>
                        </p:pic>
                      </p:grpSp>
                    </p:grpSp>
                    <p:sp>
                      <p:nvSpPr>
                        <p:cNvPr id="67" name="BlokTextu 66">
                          <a:extLst>
                            <a:ext uri="{FF2B5EF4-FFF2-40B4-BE49-F238E27FC236}">
                              <a16:creationId xmlns:a16="http://schemas.microsoft.com/office/drawing/2014/main" id="{7754579F-9C63-C948-AFFC-C04CB41DE9B3}"/>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65" name="BlokTextu 64">
                        <a:extLst>
                          <a:ext uri="{FF2B5EF4-FFF2-40B4-BE49-F238E27FC236}">
                            <a16:creationId xmlns:a16="http://schemas.microsoft.com/office/drawing/2014/main" id="{E87ABF16-4507-C549-AE1A-83F4D3B900DF}"/>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82" name="Skupina 81">
                      <a:extLst>
                        <a:ext uri="{FF2B5EF4-FFF2-40B4-BE49-F238E27FC236}">
                          <a16:creationId xmlns:a16="http://schemas.microsoft.com/office/drawing/2014/main" id="{E74F78DD-8E31-6A4F-AA5A-C01958BAA22E}"/>
                        </a:ext>
                      </a:extLst>
                    </p:cNvPr>
                    <p:cNvGrpSpPr/>
                    <p:nvPr/>
                  </p:nvGrpSpPr>
                  <p:grpSpPr>
                    <a:xfrm>
                      <a:off x="498204" y="3781958"/>
                      <a:ext cx="2862469" cy="2279374"/>
                      <a:chOff x="489499" y="632634"/>
                      <a:chExt cx="2862469" cy="2279374"/>
                    </a:xfrm>
                  </p:grpSpPr>
                  <p:grpSp>
                    <p:nvGrpSpPr>
                      <p:cNvPr id="83" name="Skupina 82">
                        <a:extLst>
                          <a:ext uri="{FF2B5EF4-FFF2-40B4-BE49-F238E27FC236}">
                            <a16:creationId xmlns:a16="http://schemas.microsoft.com/office/drawing/2014/main" id="{FFE9A0A2-4A0E-EC43-B414-26D24F728AD7}"/>
                          </a:ext>
                        </a:extLst>
                      </p:cNvPr>
                      <p:cNvGrpSpPr/>
                      <p:nvPr/>
                    </p:nvGrpSpPr>
                    <p:grpSpPr>
                      <a:xfrm>
                        <a:off x="489499" y="632634"/>
                        <a:ext cx="2862469" cy="2279374"/>
                        <a:chOff x="516003" y="672391"/>
                        <a:chExt cx="2862469" cy="2279374"/>
                      </a:xfrm>
                    </p:grpSpPr>
                    <p:grpSp>
                      <p:nvGrpSpPr>
                        <p:cNvPr id="85" name="Skupina 84">
                          <a:extLst>
                            <a:ext uri="{FF2B5EF4-FFF2-40B4-BE49-F238E27FC236}">
                              <a16:creationId xmlns:a16="http://schemas.microsoft.com/office/drawing/2014/main" id="{27EA200A-A94E-764A-95A8-FCCE4EE7BBFE}"/>
                            </a:ext>
                          </a:extLst>
                        </p:cNvPr>
                        <p:cNvGrpSpPr/>
                        <p:nvPr/>
                      </p:nvGrpSpPr>
                      <p:grpSpPr>
                        <a:xfrm>
                          <a:off x="516003" y="672391"/>
                          <a:ext cx="2862469" cy="2279374"/>
                          <a:chOff x="503583" y="636104"/>
                          <a:chExt cx="2862469" cy="2279374"/>
                        </a:xfrm>
                      </p:grpSpPr>
                      <p:grpSp>
                        <p:nvGrpSpPr>
                          <p:cNvPr id="87" name="Skupina 86">
                            <a:extLst>
                              <a:ext uri="{FF2B5EF4-FFF2-40B4-BE49-F238E27FC236}">
                                <a16:creationId xmlns:a16="http://schemas.microsoft.com/office/drawing/2014/main" id="{044D01C9-0F69-F74C-B3DD-0FB6A34F2E5C}"/>
                              </a:ext>
                            </a:extLst>
                          </p:cNvPr>
                          <p:cNvGrpSpPr/>
                          <p:nvPr/>
                        </p:nvGrpSpPr>
                        <p:grpSpPr>
                          <a:xfrm>
                            <a:off x="503583" y="636104"/>
                            <a:ext cx="2862469" cy="2279374"/>
                            <a:chOff x="503583" y="636104"/>
                            <a:chExt cx="3167269" cy="1510748"/>
                          </a:xfrm>
                        </p:grpSpPr>
                        <p:sp>
                          <p:nvSpPr>
                            <p:cNvPr id="99" name="Obdĺžnik 98">
                              <a:extLst>
                                <a:ext uri="{FF2B5EF4-FFF2-40B4-BE49-F238E27FC236}">
                                  <a16:creationId xmlns:a16="http://schemas.microsoft.com/office/drawing/2014/main" id="{9092D473-586F-5648-962B-38AF7EF7E392}"/>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 name="BlokTextu 99">
                              <a:extLst>
                                <a:ext uri="{FF2B5EF4-FFF2-40B4-BE49-F238E27FC236}">
                                  <a16:creationId xmlns:a16="http://schemas.microsoft.com/office/drawing/2014/main" id="{7E46A01E-F3B7-7348-80C5-F480A81D7309}"/>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IV.</a:t>
                              </a:r>
                            </a:p>
                          </p:txBody>
                        </p:sp>
                      </p:grpSp>
                      <p:grpSp>
                        <p:nvGrpSpPr>
                          <p:cNvPr id="88" name="Skupina 87">
                            <a:extLst>
                              <a:ext uri="{FF2B5EF4-FFF2-40B4-BE49-F238E27FC236}">
                                <a16:creationId xmlns:a16="http://schemas.microsoft.com/office/drawing/2014/main" id="{24DE3FA7-7AA0-BE49-896F-FCE4C060E463}"/>
                              </a:ext>
                            </a:extLst>
                          </p:cNvPr>
                          <p:cNvGrpSpPr/>
                          <p:nvPr/>
                        </p:nvGrpSpPr>
                        <p:grpSpPr>
                          <a:xfrm>
                            <a:off x="764216" y="1154932"/>
                            <a:ext cx="2314666" cy="1207941"/>
                            <a:chOff x="764216" y="1154932"/>
                            <a:chExt cx="2314666" cy="1207941"/>
                          </a:xfrm>
                        </p:grpSpPr>
                        <p:pic>
                          <p:nvPicPr>
                            <p:cNvPr id="89" name="Obrázok 88">
                              <a:extLst>
                                <a:ext uri="{FF2B5EF4-FFF2-40B4-BE49-F238E27FC236}">
                                  <a16:creationId xmlns:a16="http://schemas.microsoft.com/office/drawing/2014/main" id="{D24F0F2B-2F84-BB4F-AE72-B0C3094E0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90" name="Obrázok 89">
                              <a:extLst>
                                <a:ext uri="{FF2B5EF4-FFF2-40B4-BE49-F238E27FC236}">
                                  <a16:creationId xmlns:a16="http://schemas.microsoft.com/office/drawing/2014/main" id="{D558BCCF-DAB0-2642-9812-C38C353138A7}"/>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91" name="Obrázok 90">
                              <a:extLst>
                                <a:ext uri="{FF2B5EF4-FFF2-40B4-BE49-F238E27FC236}">
                                  <a16:creationId xmlns:a16="http://schemas.microsoft.com/office/drawing/2014/main" id="{9A1AF66C-E382-5D40-ACD8-5E9796EF0E91}"/>
                                </a:ext>
                              </a:extLst>
                            </p:cNvPr>
                            <p:cNvPicPr>
                              <a:picLocks noChangeAspect="1"/>
                            </p:cNvPicPr>
                            <p:nvPr/>
                          </p:nvPicPr>
                          <p:blipFill>
                            <a:blip r:embed="rId3"/>
                            <a:stretch>
                              <a:fillRect/>
                            </a:stretch>
                          </p:blipFill>
                          <p:spPr>
                            <a:xfrm>
                              <a:off x="1301375" y="1969605"/>
                              <a:ext cx="215900" cy="381000"/>
                            </a:xfrm>
                            <a:prstGeom prst="rect">
                              <a:avLst/>
                            </a:prstGeom>
                          </p:spPr>
                        </p:pic>
                        <p:pic>
                          <p:nvPicPr>
                            <p:cNvPr id="92" name="Obrázok 91">
                              <a:extLst>
                                <a:ext uri="{FF2B5EF4-FFF2-40B4-BE49-F238E27FC236}">
                                  <a16:creationId xmlns:a16="http://schemas.microsoft.com/office/drawing/2014/main" id="{4B3637CC-110C-DC47-AF9F-D1D32EC19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93" name="Obrázok 92">
                              <a:extLst>
                                <a:ext uri="{FF2B5EF4-FFF2-40B4-BE49-F238E27FC236}">
                                  <a16:creationId xmlns:a16="http://schemas.microsoft.com/office/drawing/2014/main" id="{E5335F03-08C0-D940-B1E3-7E17EC24F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82" y="1981873"/>
                              <a:ext cx="215900" cy="381000"/>
                            </a:xfrm>
                            <a:prstGeom prst="rect">
                              <a:avLst/>
                            </a:prstGeom>
                          </p:spPr>
                        </p:pic>
                      </p:grpSp>
                    </p:grpSp>
                    <p:sp>
                      <p:nvSpPr>
                        <p:cNvPr id="86" name="BlokTextu 85">
                          <a:extLst>
                            <a:ext uri="{FF2B5EF4-FFF2-40B4-BE49-F238E27FC236}">
                              <a16:creationId xmlns:a16="http://schemas.microsoft.com/office/drawing/2014/main" id="{630A9882-DFC4-6344-ACD5-A67EADE56BC6}"/>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84" name="BlokTextu 83">
                        <a:extLst>
                          <a:ext uri="{FF2B5EF4-FFF2-40B4-BE49-F238E27FC236}">
                            <a16:creationId xmlns:a16="http://schemas.microsoft.com/office/drawing/2014/main" id="{F783A6A1-F1EF-1042-9A09-45CFA4B337EF}"/>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101" name="Skupina 100">
                      <a:extLst>
                        <a:ext uri="{FF2B5EF4-FFF2-40B4-BE49-F238E27FC236}">
                          <a16:creationId xmlns:a16="http://schemas.microsoft.com/office/drawing/2014/main" id="{2280BBEC-3368-204D-9888-C013D2A5101A}"/>
                        </a:ext>
                      </a:extLst>
                    </p:cNvPr>
                    <p:cNvGrpSpPr/>
                    <p:nvPr/>
                  </p:nvGrpSpPr>
                  <p:grpSpPr>
                    <a:xfrm>
                      <a:off x="3756778" y="3777598"/>
                      <a:ext cx="2862469" cy="2279374"/>
                      <a:chOff x="489499" y="632634"/>
                      <a:chExt cx="2862469" cy="2279374"/>
                    </a:xfrm>
                  </p:grpSpPr>
                  <p:grpSp>
                    <p:nvGrpSpPr>
                      <p:cNvPr id="102" name="Skupina 101">
                        <a:extLst>
                          <a:ext uri="{FF2B5EF4-FFF2-40B4-BE49-F238E27FC236}">
                            <a16:creationId xmlns:a16="http://schemas.microsoft.com/office/drawing/2014/main" id="{D1F46E4E-AEE9-A546-BE9A-2D3DD822A6D7}"/>
                          </a:ext>
                        </a:extLst>
                      </p:cNvPr>
                      <p:cNvGrpSpPr/>
                      <p:nvPr/>
                    </p:nvGrpSpPr>
                    <p:grpSpPr>
                      <a:xfrm>
                        <a:off x="489499" y="632634"/>
                        <a:ext cx="2862469" cy="2279374"/>
                        <a:chOff x="516003" y="672391"/>
                        <a:chExt cx="2862469" cy="2279374"/>
                      </a:xfrm>
                    </p:grpSpPr>
                    <p:grpSp>
                      <p:nvGrpSpPr>
                        <p:cNvPr id="104" name="Skupina 103">
                          <a:extLst>
                            <a:ext uri="{FF2B5EF4-FFF2-40B4-BE49-F238E27FC236}">
                              <a16:creationId xmlns:a16="http://schemas.microsoft.com/office/drawing/2014/main" id="{C9D380FF-C019-B24F-863C-F3F5254E086A}"/>
                            </a:ext>
                          </a:extLst>
                        </p:cNvPr>
                        <p:cNvGrpSpPr/>
                        <p:nvPr/>
                      </p:nvGrpSpPr>
                      <p:grpSpPr>
                        <a:xfrm>
                          <a:off x="516003" y="672391"/>
                          <a:ext cx="2862469" cy="2279374"/>
                          <a:chOff x="503583" y="636104"/>
                          <a:chExt cx="2862469" cy="2279374"/>
                        </a:xfrm>
                      </p:grpSpPr>
                      <p:grpSp>
                        <p:nvGrpSpPr>
                          <p:cNvPr id="106" name="Skupina 105">
                            <a:extLst>
                              <a:ext uri="{FF2B5EF4-FFF2-40B4-BE49-F238E27FC236}">
                                <a16:creationId xmlns:a16="http://schemas.microsoft.com/office/drawing/2014/main" id="{EC0094E7-3591-0D49-98E0-32E119E36AE6}"/>
                              </a:ext>
                            </a:extLst>
                          </p:cNvPr>
                          <p:cNvGrpSpPr/>
                          <p:nvPr/>
                        </p:nvGrpSpPr>
                        <p:grpSpPr>
                          <a:xfrm>
                            <a:off x="503583" y="636104"/>
                            <a:ext cx="2862469" cy="2279374"/>
                            <a:chOff x="503583" y="636104"/>
                            <a:chExt cx="3167269" cy="1510748"/>
                          </a:xfrm>
                        </p:grpSpPr>
                        <p:sp>
                          <p:nvSpPr>
                            <p:cNvPr id="118" name="Obdĺžnik 117">
                              <a:extLst>
                                <a:ext uri="{FF2B5EF4-FFF2-40B4-BE49-F238E27FC236}">
                                  <a16:creationId xmlns:a16="http://schemas.microsoft.com/office/drawing/2014/main" id="{F7C1A8B9-6323-9A4C-9545-76C8874CB093}"/>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 name="BlokTextu 118">
                              <a:extLst>
                                <a:ext uri="{FF2B5EF4-FFF2-40B4-BE49-F238E27FC236}">
                                  <a16:creationId xmlns:a16="http://schemas.microsoft.com/office/drawing/2014/main" id="{ED0724EB-C451-C24B-82AE-C918125E9B0D}"/>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V.</a:t>
                              </a:r>
                            </a:p>
                          </p:txBody>
                        </p:sp>
                      </p:grpSp>
                      <p:grpSp>
                        <p:nvGrpSpPr>
                          <p:cNvPr id="107" name="Skupina 106">
                            <a:extLst>
                              <a:ext uri="{FF2B5EF4-FFF2-40B4-BE49-F238E27FC236}">
                                <a16:creationId xmlns:a16="http://schemas.microsoft.com/office/drawing/2014/main" id="{264456BC-B826-8245-9746-4B19B8A30B06}"/>
                              </a:ext>
                            </a:extLst>
                          </p:cNvPr>
                          <p:cNvGrpSpPr/>
                          <p:nvPr/>
                        </p:nvGrpSpPr>
                        <p:grpSpPr>
                          <a:xfrm>
                            <a:off x="783266" y="1154932"/>
                            <a:ext cx="2311957" cy="1189047"/>
                            <a:chOff x="783266" y="1154932"/>
                            <a:chExt cx="2311957" cy="1189047"/>
                          </a:xfrm>
                        </p:grpSpPr>
                        <p:pic>
                          <p:nvPicPr>
                            <p:cNvPr id="109" name="Obrázok 108">
                              <a:extLst>
                                <a:ext uri="{FF2B5EF4-FFF2-40B4-BE49-F238E27FC236}">
                                  <a16:creationId xmlns:a16="http://schemas.microsoft.com/office/drawing/2014/main" id="{BADEBE9D-E7F9-9C4E-8065-5C48A594C578}"/>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111" name="Obrázok 110">
                              <a:extLst>
                                <a:ext uri="{FF2B5EF4-FFF2-40B4-BE49-F238E27FC236}">
                                  <a16:creationId xmlns:a16="http://schemas.microsoft.com/office/drawing/2014/main" id="{F317C766-3D53-9542-A876-1977E2D35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113" name="Obrázok 112">
                              <a:extLst>
                                <a:ext uri="{FF2B5EF4-FFF2-40B4-BE49-F238E27FC236}">
                                  <a16:creationId xmlns:a16="http://schemas.microsoft.com/office/drawing/2014/main" id="{3851F284-6D5C-BD4A-94A8-6372DA8E7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36" y="1180332"/>
                              <a:ext cx="177800" cy="355600"/>
                            </a:xfrm>
                            <a:prstGeom prst="rect">
                              <a:avLst/>
                            </a:prstGeom>
                          </p:spPr>
                        </p:pic>
                        <p:pic>
                          <p:nvPicPr>
                            <p:cNvPr id="114" name="Obrázok 113">
                              <a:extLst>
                                <a:ext uri="{FF2B5EF4-FFF2-40B4-BE49-F238E27FC236}">
                                  <a16:creationId xmlns:a16="http://schemas.microsoft.com/office/drawing/2014/main" id="{6E1D1139-FEDC-A740-AE58-82F032C5C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053" y="1161342"/>
                              <a:ext cx="177800" cy="355600"/>
                            </a:xfrm>
                            <a:prstGeom prst="rect">
                              <a:avLst/>
                            </a:prstGeom>
                          </p:spPr>
                        </p:pic>
                        <p:pic>
                          <p:nvPicPr>
                            <p:cNvPr id="115" name="Obrázok 114">
                              <a:extLst>
                                <a:ext uri="{FF2B5EF4-FFF2-40B4-BE49-F238E27FC236}">
                                  <a16:creationId xmlns:a16="http://schemas.microsoft.com/office/drawing/2014/main" id="{DEEFED00-7FD7-0744-AEB1-76B5734AC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423" y="1162377"/>
                              <a:ext cx="177800" cy="355600"/>
                            </a:xfrm>
                            <a:prstGeom prst="rect">
                              <a:avLst/>
                            </a:prstGeom>
                          </p:spPr>
                        </p:pic>
                        <p:pic>
                          <p:nvPicPr>
                            <p:cNvPr id="116" name="Obrázok 115">
                              <a:extLst>
                                <a:ext uri="{FF2B5EF4-FFF2-40B4-BE49-F238E27FC236}">
                                  <a16:creationId xmlns:a16="http://schemas.microsoft.com/office/drawing/2014/main" id="{7377CB2C-9934-3342-96AE-237238EEE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117" name="Obrázok 116">
                              <a:extLst>
                                <a:ext uri="{FF2B5EF4-FFF2-40B4-BE49-F238E27FC236}">
                                  <a16:creationId xmlns:a16="http://schemas.microsoft.com/office/drawing/2014/main" id="{A358515A-E57E-EC42-9A33-B3A2CE8B2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548" y="1969605"/>
                              <a:ext cx="177800" cy="355600"/>
                            </a:xfrm>
                            <a:prstGeom prst="rect">
                              <a:avLst/>
                            </a:prstGeom>
                          </p:spPr>
                        </p:pic>
                      </p:grpSp>
                    </p:grpSp>
                    <p:sp>
                      <p:nvSpPr>
                        <p:cNvPr id="105" name="BlokTextu 104">
                          <a:extLst>
                            <a:ext uri="{FF2B5EF4-FFF2-40B4-BE49-F238E27FC236}">
                              <a16:creationId xmlns:a16="http://schemas.microsoft.com/office/drawing/2014/main" id="{E706D23D-3358-F445-AEDD-48E352810A7D}"/>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103" name="BlokTextu 102">
                        <a:extLst>
                          <a:ext uri="{FF2B5EF4-FFF2-40B4-BE49-F238E27FC236}">
                            <a16:creationId xmlns:a16="http://schemas.microsoft.com/office/drawing/2014/main" id="{8F6E254C-AB6E-FB4A-867F-96C57BFB906B}"/>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sp>
                <p:nvSpPr>
                  <p:cNvPr id="125" name="Obdĺžnik 124">
                    <a:extLst>
                      <a:ext uri="{FF2B5EF4-FFF2-40B4-BE49-F238E27FC236}">
                        <a16:creationId xmlns:a16="http://schemas.microsoft.com/office/drawing/2014/main" id="{E2AB3C8F-699E-294E-B3D3-A7761640898C}"/>
                      </a:ext>
                    </a:extLst>
                  </p:cNvPr>
                  <p:cNvSpPr/>
                  <p:nvPr/>
                </p:nvSpPr>
                <p:spPr>
                  <a:xfrm>
                    <a:off x="648263" y="3207638"/>
                    <a:ext cx="2060512" cy="333296"/>
                  </a:xfrm>
                  <a:prstGeom prst="rect">
                    <a:avLst/>
                  </a:prstGeom>
                </p:spPr>
                <p:txBody>
                  <a:bodyPr wrap="square">
                    <a:spAutoFit/>
                  </a:bodyPr>
                  <a:lstStyle/>
                  <a:p>
                    <a:r>
                      <a:rPr lang="sk-SK" dirty="0">
                        <a:solidFill>
                          <a:schemeClr val="tx1"/>
                        </a:solidFill>
                      </a:rPr>
                      <a:t>3 5 6 5 9	2 1 9 7 2</a:t>
                    </a:r>
                  </a:p>
                </p:txBody>
              </p:sp>
              <p:sp>
                <p:nvSpPr>
                  <p:cNvPr id="1024" name="Obdĺžnik 1023">
                    <a:extLst>
                      <a:ext uri="{FF2B5EF4-FFF2-40B4-BE49-F238E27FC236}">
                        <a16:creationId xmlns:a16="http://schemas.microsoft.com/office/drawing/2014/main" id="{B0EC1A3F-D366-9F42-AA2D-7A12445E2FA3}"/>
                      </a:ext>
                    </a:extLst>
                  </p:cNvPr>
                  <p:cNvSpPr/>
                  <p:nvPr/>
                </p:nvSpPr>
                <p:spPr>
                  <a:xfrm>
                    <a:off x="3555340" y="3207638"/>
                    <a:ext cx="2067134" cy="333296"/>
                  </a:xfrm>
                  <a:prstGeom prst="rect">
                    <a:avLst/>
                  </a:prstGeom>
                </p:spPr>
                <p:txBody>
                  <a:bodyPr wrap="square">
                    <a:spAutoFit/>
                  </a:bodyPr>
                  <a:lstStyle/>
                  <a:p>
                    <a:r>
                      <a:rPr lang="sk-SK" dirty="0">
                        <a:solidFill>
                          <a:schemeClr val="tx1"/>
                        </a:solidFill>
                      </a:rPr>
                      <a:t>5 7 9 5 6	10 1	6 9 4</a:t>
                    </a:r>
                  </a:p>
                </p:txBody>
              </p:sp>
              <p:sp>
                <p:nvSpPr>
                  <p:cNvPr id="1025" name="Obdĺžnik 1024">
                    <a:extLst>
                      <a:ext uri="{FF2B5EF4-FFF2-40B4-BE49-F238E27FC236}">
                        <a16:creationId xmlns:a16="http://schemas.microsoft.com/office/drawing/2014/main" id="{EC665595-97B7-6746-93A2-1FBBAD4B5D55}"/>
                      </a:ext>
                    </a:extLst>
                  </p:cNvPr>
                  <p:cNvSpPr/>
                  <p:nvPr/>
                </p:nvSpPr>
                <p:spPr>
                  <a:xfrm>
                    <a:off x="6755729" y="3205047"/>
                    <a:ext cx="2044149" cy="333296"/>
                  </a:xfrm>
                  <a:prstGeom prst="rect">
                    <a:avLst/>
                  </a:prstGeom>
                </p:spPr>
                <p:txBody>
                  <a:bodyPr wrap="none">
                    <a:spAutoFit/>
                  </a:bodyPr>
                  <a:lstStyle/>
                  <a:p>
                    <a:r>
                      <a:rPr lang="sk-SK" dirty="0">
                        <a:solidFill>
                          <a:schemeClr val="tx1"/>
                        </a:solidFill>
                      </a:rPr>
                      <a:t>6 9 8 8 5 5 1 2 5 3</a:t>
                    </a:r>
                  </a:p>
                </p:txBody>
              </p:sp>
              <p:sp>
                <p:nvSpPr>
                  <p:cNvPr id="1027" name="Obdĺžnik 1026">
                    <a:extLst>
                      <a:ext uri="{FF2B5EF4-FFF2-40B4-BE49-F238E27FC236}">
                        <a16:creationId xmlns:a16="http://schemas.microsoft.com/office/drawing/2014/main" id="{2F64A413-CFBE-244B-92E8-BAC5C0533D38}"/>
                      </a:ext>
                    </a:extLst>
                  </p:cNvPr>
                  <p:cNvSpPr/>
                  <p:nvPr/>
                </p:nvSpPr>
                <p:spPr>
                  <a:xfrm>
                    <a:off x="633199" y="6404117"/>
                    <a:ext cx="2159566" cy="333296"/>
                  </a:xfrm>
                  <a:prstGeom prst="rect">
                    <a:avLst/>
                  </a:prstGeom>
                </p:spPr>
                <p:txBody>
                  <a:bodyPr wrap="none">
                    <a:spAutoFit/>
                  </a:bodyPr>
                  <a:lstStyle/>
                  <a:p>
                    <a:r>
                      <a:rPr lang="sk-SK" dirty="0">
                        <a:solidFill>
                          <a:schemeClr val="tx1"/>
                        </a:solidFill>
                      </a:rPr>
                      <a:t>5 2 2 10 7 7 4 5 8 5</a:t>
                    </a:r>
                  </a:p>
                </p:txBody>
              </p:sp>
              <p:sp>
                <p:nvSpPr>
                  <p:cNvPr id="1028" name="Obdĺžnik 1027">
                    <a:extLst>
                      <a:ext uri="{FF2B5EF4-FFF2-40B4-BE49-F238E27FC236}">
                        <a16:creationId xmlns:a16="http://schemas.microsoft.com/office/drawing/2014/main" id="{BE60A3B6-8852-8745-8395-7CD24E606F46}"/>
                      </a:ext>
                    </a:extLst>
                  </p:cNvPr>
                  <p:cNvSpPr/>
                  <p:nvPr/>
                </p:nvSpPr>
                <p:spPr>
                  <a:xfrm>
                    <a:off x="4103687" y="6320241"/>
                    <a:ext cx="2428870" cy="333296"/>
                  </a:xfrm>
                  <a:prstGeom prst="rect">
                    <a:avLst/>
                  </a:prstGeom>
                </p:spPr>
                <p:txBody>
                  <a:bodyPr wrap="none">
                    <a:spAutoFit/>
                  </a:bodyPr>
                  <a:lstStyle/>
                  <a:p>
                    <a:r>
                      <a:rPr lang="sk-SK" dirty="0">
                        <a:solidFill>
                          <a:schemeClr val="tx1"/>
                        </a:solidFill>
                      </a:rPr>
                      <a:t>1 7 10 7 7 10 7 2 10 9</a:t>
                    </a:r>
                  </a:p>
                </p:txBody>
              </p:sp>
            </p:grpSp>
          </p:grpSp>
        </p:grpSp>
      </p:grpSp>
    </p:spTree>
    <p:extLst>
      <p:ext uri="{BB962C8B-B14F-4D97-AF65-F5344CB8AC3E}">
        <p14:creationId xmlns:p14="http://schemas.microsoft.com/office/powerpoint/2010/main" val="1590963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B7A8F4F-BF73-CD4D-ACA1-FDAB5CE54A01}"/>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638553D7-F2F8-C242-A800-20480AD57E08}"/>
              </a:ext>
            </a:extLst>
          </p:cNvPr>
          <p:cNvSpPr>
            <a:spLocks noGrp="1"/>
          </p:cNvSpPr>
          <p:nvPr>
            <p:ph type="sldNum" sz="quarter" idx="11"/>
          </p:nvPr>
        </p:nvSpPr>
        <p:spPr/>
        <p:txBody>
          <a:bodyPr/>
          <a:lstStyle/>
          <a:p>
            <a:fld id="{20C92893-8C51-46CF-9D47-24B3C575AFAA}" type="slidenum">
              <a:rPr lang="en-GB" smtClean="0"/>
              <a:pPr/>
              <a:t>31</a:t>
            </a:fld>
            <a:endParaRPr lang="en-GB"/>
          </a:p>
        </p:txBody>
      </p:sp>
      <p:sp>
        <p:nvSpPr>
          <p:cNvPr id="6" name="Zástupný objekt pre pätu 5">
            <a:extLst>
              <a:ext uri="{FF2B5EF4-FFF2-40B4-BE49-F238E27FC236}">
                <a16:creationId xmlns:a16="http://schemas.microsoft.com/office/drawing/2014/main" id="{1BCD7B2A-9CE8-8B46-B7A7-5DB5CB803CD8}"/>
              </a:ext>
            </a:extLst>
          </p:cNvPr>
          <p:cNvSpPr>
            <a:spLocks noGrp="1"/>
          </p:cNvSpPr>
          <p:nvPr>
            <p:ph type="ftr" sz="quarter" idx="12"/>
          </p:nvPr>
        </p:nvSpPr>
        <p:spPr/>
        <p:txBody>
          <a:bodyPr/>
          <a:lstStyle/>
          <a:p>
            <a:r>
              <a:rPr lang="en-GB"/>
              <a:t>rusnak.truni.sk</a:t>
            </a:r>
          </a:p>
        </p:txBody>
      </p:sp>
      <p:grpSp>
        <p:nvGrpSpPr>
          <p:cNvPr id="13" name="Skupina 12">
            <a:extLst>
              <a:ext uri="{FF2B5EF4-FFF2-40B4-BE49-F238E27FC236}">
                <a16:creationId xmlns:a16="http://schemas.microsoft.com/office/drawing/2014/main" id="{C7CB6A04-243E-E448-B2B4-BD9A39F11854}"/>
              </a:ext>
            </a:extLst>
          </p:cNvPr>
          <p:cNvGrpSpPr/>
          <p:nvPr/>
        </p:nvGrpSpPr>
        <p:grpSpPr>
          <a:xfrm>
            <a:off x="378925" y="486859"/>
            <a:ext cx="9239273" cy="6025267"/>
            <a:chOff x="378925" y="486859"/>
            <a:chExt cx="9239273" cy="6025267"/>
          </a:xfrm>
        </p:grpSpPr>
        <p:grpSp>
          <p:nvGrpSpPr>
            <p:cNvPr id="3" name="Skupina 2">
              <a:extLst>
                <a:ext uri="{FF2B5EF4-FFF2-40B4-BE49-F238E27FC236}">
                  <a16:creationId xmlns:a16="http://schemas.microsoft.com/office/drawing/2014/main" id="{3E5025E1-7964-BC48-A7D0-9518F17AB186}"/>
                </a:ext>
              </a:extLst>
            </p:cNvPr>
            <p:cNvGrpSpPr/>
            <p:nvPr/>
          </p:nvGrpSpPr>
          <p:grpSpPr>
            <a:xfrm>
              <a:off x="378925" y="486859"/>
              <a:ext cx="9239273" cy="6025267"/>
              <a:chOff x="378925" y="486859"/>
              <a:chExt cx="9239273" cy="6025267"/>
            </a:xfrm>
          </p:grpSpPr>
          <p:grpSp>
            <p:nvGrpSpPr>
              <p:cNvPr id="1032" name="Skupina 1031">
                <a:extLst>
                  <a:ext uri="{FF2B5EF4-FFF2-40B4-BE49-F238E27FC236}">
                    <a16:creationId xmlns:a16="http://schemas.microsoft.com/office/drawing/2014/main" id="{2F278640-07B1-124B-A85F-F36421D7EB48}"/>
                  </a:ext>
                </a:extLst>
              </p:cNvPr>
              <p:cNvGrpSpPr/>
              <p:nvPr/>
            </p:nvGrpSpPr>
            <p:grpSpPr>
              <a:xfrm>
                <a:off x="378925" y="486859"/>
                <a:ext cx="9239273" cy="6025267"/>
                <a:chOff x="378925" y="712146"/>
                <a:chExt cx="9239273" cy="6025267"/>
              </a:xfrm>
            </p:grpSpPr>
            <p:pic>
              <p:nvPicPr>
                <p:cNvPr id="131" name="Obrázok 130">
                  <a:extLst>
                    <a:ext uri="{FF2B5EF4-FFF2-40B4-BE49-F238E27FC236}">
                      <a16:creationId xmlns:a16="http://schemas.microsoft.com/office/drawing/2014/main" id="{F181C885-8E81-3C43-8F77-6C4874137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965" y="4405494"/>
                  <a:ext cx="177800" cy="355600"/>
                </a:xfrm>
                <a:prstGeom prst="rect">
                  <a:avLst/>
                </a:prstGeom>
              </p:spPr>
            </p:pic>
            <p:pic>
              <p:nvPicPr>
                <p:cNvPr id="132" name="Obrázok 131">
                  <a:extLst>
                    <a:ext uri="{FF2B5EF4-FFF2-40B4-BE49-F238E27FC236}">
                      <a16:creationId xmlns:a16="http://schemas.microsoft.com/office/drawing/2014/main" id="{2F96C59D-2D13-244E-944D-B681F7EB4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398" y="5202879"/>
                  <a:ext cx="177800" cy="355600"/>
                </a:xfrm>
                <a:prstGeom prst="rect">
                  <a:avLst/>
                </a:prstGeom>
              </p:spPr>
            </p:pic>
            <p:pic>
              <p:nvPicPr>
                <p:cNvPr id="133" name="Obrázok 132">
                  <a:extLst>
                    <a:ext uri="{FF2B5EF4-FFF2-40B4-BE49-F238E27FC236}">
                      <a16:creationId xmlns:a16="http://schemas.microsoft.com/office/drawing/2014/main" id="{A41A2699-6AA7-1843-AC8F-10A32B67E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164" y="5202879"/>
                  <a:ext cx="177800" cy="355600"/>
                </a:xfrm>
                <a:prstGeom prst="rect">
                  <a:avLst/>
                </a:prstGeom>
              </p:spPr>
            </p:pic>
            <p:grpSp>
              <p:nvGrpSpPr>
                <p:cNvPr id="1031" name="Skupina 1030">
                  <a:extLst>
                    <a:ext uri="{FF2B5EF4-FFF2-40B4-BE49-F238E27FC236}">
                      <a16:creationId xmlns:a16="http://schemas.microsoft.com/office/drawing/2014/main" id="{C11666F8-63CB-6A4B-8B84-4AE1C4445F99}"/>
                    </a:ext>
                  </a:extLst>
                </p:cNvPr>
                <p:cNvGrpSpPr/>
                <p:nvPr/>
              </p:nvGrpSpPr>
              <p:grpSpPr>
                <a:xfrm>
                  <a:off x="378925" y="712146"/>
                  <a:ext cx="9239273" cy="6025267"/>
                  <a:chOff x="378925" y="712146"/>
                  <a:chExt cx="9239273" cy="6025267"/>
                </a:xfrm>
              </p:grpSpPr>
              <p:pic>
                <p:nvPicPr>
                  <p:cNvPr id="126" name="Obrázok 125">
                    <a:extLst>
                      <a:ext uri="{FF2B5EF4-FFF2-40B4-BE49-F238E27FC236}">
                        <a16:creationId xmlns:a16="http://schemas.microsoft.com/office/drawing/2014/main" id="{1092585C-E8DA-1E4C-96C0-5CFADC8ABD85}"/>
                      </a:ext>
                    </a:extLst>
                  </p:cNvPr>
                  <p:cNvPicPr>
                    <a:picLocks noChangeAspect="1"/>
                  </p:cNvPicPr>
                  <p:nvPr/>
                </p:nvPicPr>
                <p:blipFill>
                  <a:blip r:embed="rId3"/>
                  <a:stretch>
                    <a:fillRect/>
                  </a:stretch>
                </p:blipFill>
                <p:spPr>
                  <a:xfrm>
                    <a:off x="1235828" y="4374480"/>
                    <a:ext cx="215900" cy="381000"/>
                  </a:xfrm>
                  <a:prstGeom prst="rect">
                    <a:avLst/>
                  </a:prstGeom>
                </p:spPr>
              </p:pic>
              <p:pic>
                <p:nvPicPr>
                  <p:cNvPr id="127" name="Obrázok 126">
                    <a:extLst>
                      <a:ext uri="{FF2B5EF4-FFF2-40B4-BE49-F238E27FC236}">
                        <a16:creationId xmlns:a16="http://schemas.microsoft.com/office/drawing/2014/main" id="{5510E819-07BA-1D4F-83A8-A3442754F253}"/>
                      </a:ext>
                    </a:extLst>
                  </p:cNvPr>
                  <p:cNvPicPr>
                    <a:picLocks noChangeAspect="1"/>
                  </p:cNvPicPr>
                  <p:nvPr/>
                </p:nvPicPr>
                <p:blipFill>
                  <a:blip r:embed="rId3"/>
                  <a:stretch>
                    <a:fillRect/>
                  </a:stretch>
                </p:blipFill>
                <p:spPr>
                  <a:xfrm>
                    <a:off x="2147001" y="4374480"/>
                    <a:ext cx="215900" cy="381000"/>
                  </a:xfrm>
                  <a:prstGeom prst="rect">
                    <a:avLst/>
                  </a:prstGeom>
                </p:spPr>
              </p:pic>
              <p:pic>
                <p:nvPicPr>
                  <p:cNvPr id="128" name="Obrázok 127">
                    <a:extLst>
                      <a:ext uri="{FF2B5EF4-FFF2-40B4-BE49-F238E27FC236}">
                        <a16:creationId xmlns:a16="http://schemas.microsoft.com/office/drawing/2014/main" id="{6DF8F769-9B85-DF4E-8F46-4FC21B989EEA}"/>
                      </a:ext>
                    </a:extLst>
                  </p:cNvPr>
                  <p:cNvPicPr>
                    <a:picLocks noChangeAspect="1"/>
                  </p:cNvPicPr>
                  <p:nvPr/>
                </p:nvPicPr>
                <p:blipFill>
                  <a:blip r:embed="rId3"/>
                  <a:stretch>
                    <a:fillRect/>
                  </a:stretch>
                </p:blipFill>
                <p:spPr>
                  <a:xfrm>
                    <a:off x="2710347" y="4356948"/>
                    <a:ext cx="215900" cy="381000"/>
                  </a:xfrm>
                  <a:prstGeom prst="rect">
                    <a:avLst/>
                  </a:prstGeom>
                </p:spPr>
              </p:pic>
              <p:pic>
                <p:nvPicPr>
                  <p:cNvPr id="129" name="Obrázok 128">
                    <a:extLst>
                      <a:ext uri="{FF2B5EF4-FFF2-40B4-BE49-F238E27FC236}">
                        <a16:creationId xmlns:a16="http://schemas.microsoft.com/office/drawing/2014/main" id="{EDBFB6A0-4FCB-FD43-9EF6-3072A81DAA07}"/>
                      </a:ext>
                    </a:extLst>
                  </p:cNvPr>
                  <p:cNvPicPr>
                    <a:picLocks noChangeAspect="1"/>
                  </p:cNvPicPr>
                  <p:nvPr/>
                </p:nvPicPr>
                <p:blipFill>
                  <a:blip r:embed="rId3"/>
                  <a:stretch>
                    <a:fillRect/>
                  </a:stretch>
                </p:blipFill>
                <p:spPr>
                  <a:xfrm>
                    <a:off x="657361" y="5204279"/>
                    <a:ext cx="215900" cy="381000"/>
                  </a:xfrm>
                  <a:prstGeom prst="rect">
                    <a:avLst/>
                  </a:prstGeom>
                </p:spPr>
              </p:pic>
              <p:pic>
                <p:nvPicPr>
                  <p:cNvPr id="130" name="Obrázok 129">
                    <a:extLst>
                      <a:ext uri="{FF2B5EF4-FFF2-40B4-BE49-F238E27FC236}">
                        <a16:creationId xmlns:a16="http://schemas.microsoft.com/office/drawing/2014/main" id="{C22F682E-3288-A942-B4A3-B6B0A9CA68BF}"/>
                      </a:ext>
                    </a:extLst>
                  </p:cNvPr>
                  <p:cNvPicPr>
                    <a:picLocks noChangeAspect="1"/>
                  </p:cNvPicPr>
                  <p:nvPr/>
                </p:nvPicPr>
                <p:blipFill>
                  <a:blip r:embed="rId3"/>
                  <a:stretch>
                    <a:fillRect/>
                  </a:stretch>
                </p:blipFill>
                <p:spPr>
                  <a:xfrm>
                    <a:off x="2190820" y="5202879"/>
                    <a:ext cx="215900" cy="381000"/>
                  </a:xfrm>
                  <a:prstGeom prst="rect">
                    <a:avLst/>
                  </a:prstGeom>
                </p:spPr>
              </p:pic>
              <p:grpSp>
                <p:nvGrpSpPr>
                  <p:cNvPr id="1030" name="Skupina 1029">
                    <a:extLst>
                      <a:ext uri="{FF2B5EF4-FFF2-40B4-BE49-F238E27FC236}">
                        <a16:creationId xmlns:a16="http://schemas.microsoft.com/office/drawing/2014/main" id="{E1B6BEFE-7D9B-BB4A-A317-289309E9C085}"/>
                      </a:ext>
                    </a:extLst>
                  </p:cNvPr>
                  <p:cNvGrpSpPr/>
                  <p:nvPr/>
                </p:nvGrpSpPr>
                <p:grpSpPr>
                  <a:xfrm>
                    <a:off x="378925" y="712146"/>
                    <a:ext cx="9239273" cy="6025267"/>
                    <a:chOff x="378925" y="712146"/>
                    <a:chExt cx="9239273" cy="6025267"/>
                  </a:xfrm>
                </p:grpSpPr>
                <p:sp>
                  <p:nvSpPr>
                    <p:cNvPr id="124" name="Obdĺžnik 123">
                      <a:extLst>
                        <a:ext uri="{FF2B5EF4-FFF2-40B4-BE49-F238E27FC236}">
                          <a16:creationId xmlns:a16="http://schemas.microsoft.com/office/drawing/2014/main" id="{70044CC1-1B9E-8B4B-9AF9-98F4A600AEB3}"/>
                        </a:ext>
                      </a:extLst>
                    </p:cNvPr>
                    <p:cNvSpPr/>
                    <p:nvPr/>
                  </p:nvSpPr>
                  <p:spPr>
                    <a:xfrm>
                      <a:off x="7252020" y="3813093"/>
                      <a:ext cx="2262158" cy="333296"/>
                    </a:xfrm>
                    <a:prstGeom prst="rect">
                      <a:avLst/>
                    </a:prstGeom>
                  </p:spPr>
                  <p:txBody>
                    <a:bodyPr wrap="none">
                      <a:spAutoFit/>
                    </a:bodyPr>
                    <a:lstStyle/>
                    <a:p>
                      <a:r>
                        <a:rPr lang="sk-SK" dirty="0">
                          <a:solidFill>
                            <a:schemeClr val="tx1"/>
                          </a:solidFill>
                        </a:rPr>
                        <a:t>=INT(RAND()*10)+1</a:t>
                      </a:r>
                    </a:p>
                  </p:txBody>
                </p:sp>
                <p:grpSp>
                  <p:nvGrpSpPr>
                    <p:cNvPr id="1029" name="Skupina 1028">
                      <a:extLst>
                        <a:ext uri="{FF2B5EF4-FFF2-40B4-BE49-F238E27FC236}">
                          <a16:creationId xmlns:a16="http://schemas.microsoft.com/office/drawing/2014/main" id="{127EABDC-57CD-7D4F-B02F-0A577D7D575B}"/>
                        </a:ext>
                      </a:extLst>
                    </p:cNvPr>
                    <p:cNvGrpSpPr/>
                    <p:nvPr/>
                  </p:nvGrpSpPr>
                  <p:grpSpPr>
                    <a:xfrm>
                      <a:off x="378925" y="712146"/>
                      <a:ext cx="9239273" cy="6025267"/>
                      <a:chOff x="378925" y="712146"/>
                      <a:chExt cx="9239273" cy="6025267"/>
                    </a:xfrm>
                  </p:grpSpPr>
                  <p:grpSp>
                    <p:nvGrpSpPr>
                      <p:cNvPr id="43" name="Skupina 42">
                        <a:extLst>
                          <a:ext uri="{FF2B5EF4-FFF2-40B4-BE49-F238E27FC236}">
                            <a16:creationId xmlns:a16="http://schemas.microsoft.com/office/drawing/2014/main" id="{963DBBFB-843A-5941-89BD-B32D1E0D352F}"/>
                          </a:ext>
                        </a:extLst>
                      </p:cNvPr>
                      <p:cNvGrpSpPr/>
                      <p:nvPr/>
                    </p:nvGrpSpPr>
                    <p:grpSpPr>
                      <a:xfrm>
                        <a:off x="378925" y="712146"/>
                        <a:ext cx="9239273" cy="5428698"/>
                        <a:chOff x="489499" y="632634"/>
                        <a:chExt cx="9239273" cy="5428698"/>
                      </a:xfrm>
                    </p:grpSpPr>
                    <p:grpSp>
                      <p:nvGrpSpPr>
                        <p:cNvPr id="41" name="Skupina 40">
                          <a:extLst>
                            <a:ext uri="{FF2B5EF4-FFF2-40B4-BE49-F238E27FC236}">
                              <a16:creationId xmlns:a16="http://schemas.microsoft.com/office/drawing/2014/main" id="{64A6896B-7E44-0943-99C3-7E54AC26B6D9}"/>
                            </a:ext>
                          </a:extLst>
                        </p:cNvPr>
                        <p:cNvGrpSpPr/>
                        <p:nvPr/>
                      </p:nvGrpSpPr>
                      <p:grpSpPr>
                        <a:xfrm>
                          <a:off x="489499" y="632634"/>
                          <a:ext cx="2862469" cy="2279374"/>
                          <a:chOff x="489499" y="632634"/>
                          <a:chExt cx="2862469" cy="2279374"/>
                        </a:xfrm>
                      </p:grpSpPr>
                      <p:grpSp>
                        <p:nvGrpSpPr>
                          <p:cNvPr id="40" name="Skupina 39">
                            <a:extLst>
                              <a:ext uri="{FF2B5EF4-FFF2-40B4-BE49-F238E27FC236}">
                                <a16:creationId xmlns:a16="http://schemas.microsoft.com/office/drawing/2014/main" id="{F7DCC618-A8D0-E04A-8292-9AD91820FC09}"/>
                              </a:ext>
                            </a:extLst>
                          </p:cNvPr>
                          <p:cNvGrpSpPr/>
                          <p:nvPr/>
                        </p:nvGrpSpPr>
                        <p:grpSpPr>
                          <a:xfrm>
                            <a:off x="489499" y="632634"/>
                            <a:ext cx="2862469" cy="2279374"/>
                            <a:chOff x="516003" y="672391"/>
                            <a:chExt cx="2862469" cy="2279374"/>
                          </a:xfrm>
                        </p:grpSpPr>
                        <p:grpSp>
                          <p:nvGrpSpPr>
                            <p:cNvPr id="39" name="Skupina 38">
                              <a:extLst>
                                <a:ext uri="{FF2B5EF4-FFF2-40B4-BE49-F238E27FC236}">
                                  <a16:creationId xmlns:a16="http://schemas.microsoft.com/office/drawing/2014/main" id="{9BE1D5DA-661F-3F48-AF2B-0BEE55C0981C}"/>
                                </a:ext>
                              </a:extLst>
                            </p:cNvPr>
                            <p:cNvGrpSpPr/>
                            <p:nvPr/>
                          </p:nvGrpSpPr>
                          <p:grpSpPr>
                            <a:xfrm>
                              <a:off x="516003" y="672391"/>
                              <a:ext cx="2862469" cy="2279374"/>
                              <a:chOff x="503583" y="636104"/>
                              <a:chExt cx="2862469" cy="2279374"/>
                            </a:xfrm>
                          </p:grpSpPr>
                          <p:grpSp>
                            <p:nvGrpSpPr>
                              <p:cNvPr id="9" name="Skupina 8">
                                <a:extLst>
                                  <a:ext uri="{FF2B5EF4-FFF2-40B4-BE49-F238E27FC236}">
                                    <a16:creationId xmlns:a16="http://schemas.microsoft.com/office/drawing/2014/main" id="{ECF47181-0578-1442-BEC4-78025D291639}"/>
                                  </a:ext>
                                </a:extLst>
                              </p:cNvPr>
                              <p:cNvGrpSpPr/>
                              <p:nvPr/>
                            </p:nvGrpSpPr>
                            <p:grpSpPr>
                              <a:xfrm>
                                <a:off x="503583" y="636104"/>
                                <a:ext cx="2862469" cy="2279374"/>
                                <a:chOff x="503583" y="636104"/>
                                <a:chExt cx="3167269" cy="1510748"/>
                              </a:xfrm>
                            </p:grpSpPr>
                            <p:sp>
                              <p:nvSpPr>
                                <p:cNvPr id="7" name="Obdĺžnik 6">
                                  <a:extLst>
                                    <a:ext uri="{FF2B5EF4-FFF2-40B4-BE49-F238E27FC236}">
                                      <a16:creationId xmlns:a16="http://schemas.microsoft.com/office/drawing/2014/main" id="{4266F9FA-F51D-CA48-8954-AB9DAC480F19}"/>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a:extLst>
                                    <a:ext uri="{FF2B5EF4-FFF2-40B4-BE49-F238E27FC236}">
                                      <a16:creationId xmlns:a16="http://schemas.microsoft.com/office/drawing/2014/main" id="{57BD4E4C-3EB8-6F4A-AF02-9DDA62C400B3}"/>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a:t>
                                  </a:r>
                                </a:p>
                              </p:txBody>
                            </p:sp>
                          </p:grpSp>
                          <p:grpSp>
                            <p:nvGrpSpPr>
                              <p:cNvPr id="38" name="Skupina 37">
                                <a:extLst>
                                  <a:ext uri="{FF2B5EF4-FFF2-40B4-BE49-F238E27FC236}">
                                    <a16:creationId xmlns:a16="http://schemas.microsoft.com/office/drawing/2014/main" id="{80AEBC80-C974-CE44-A8C0-D65A7FB4E731}"/>
                                  </a:ext>
                                </a:extLst>
                              </p:cNvPr>
                              <p:cNvGrpSpPr/>
                              <p:nvPr/>
                            </p:nvGrpSpPr>
                            <p:grpSpPr>
                              <a:xfrm>
                                <a:off x="764216" y="1154932"/>
                                <a:ext cx="2331007" cy="1207941"/>
                                <a:chOff x="764216" y="1154932"/>
                                <a:chExt cx="2331007" cy="1207941"/>
                              </a:xfrm>
                            </p:grpSpPr>
                            <p:pic>
                              <p:nvPicPr>
                                <p:cNvPr id="19" name="Obrázok 18">
                                  <a:extLst>
                                    <a:ext uri="{FF2B5EF4-FFF2-40B4-BE49-F238E27FC236}">
                                      <a16:creationId xmlns:a16="http://schemas.microsoft.com/office/drawing/2014/main" id="{E7734A3D-9A11-A74D-859F-CD174179B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20" name="Obrázok 19">
                                  <a:extLst>
                                    <a:ext uri="{FF2B5EF4-FFF2-40B4-BE49-F238E27FC236}">
                                      <a16:creationId xmlns:a16="http://schemas.microsoft.com/office/drawing/2014/main" id="{B7358C7B-C11F-1C41-96FD-D2FC27FA5C43}"/>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22" name="Obrázok 21">
                                  <a:extLst>
                                    <a:ext uri="{FF2B5EF4-FFF2-40B4-BE49-F238E27FC236}">
                                      <a16:creationId xmlns:a16="http://schemas.microsoft.com/office/drawing/2014/main" id="{D85BA7A0-0971-464F-9E66-21DF25E04A99}"/>
                                    </a:ext>
                                  </a:extLst>
                                </p:cNvPr>
                                <p:cNvPicPr>
                                  <a:picLocks noChangeAspect="1"/>
                                </p:cNvPicPr>
                                <p:nvPr/>
                              </p:nvPicPr>
                              <p:blipFill>
                                <a:blip r:embed="rId3"/>
                                <a:stretch>
                                  <a:fillRect/>
                                </a:stretch>
                              </p:blipFill>
                              <p:spPr>
                                <a:xfrm>
                                  <a:off x="1301375" y="1969605"/>
                                  <a:ext cx="215900" cy="381000"/>
                                </a:xfrm>
                                <a:prstGeom prst="rect">
                                  <a:avLst/>
                                </a:prstGeom>
                              </p:spPr>
                            </p:pic>
                            <p:pic>
                              <p:nvPicPr>
                                <p:cNvPr id="26" name="Obrázok 25">
                                  <a:extLst>
                                    <a:ext uri="{FF2B5EF4-FFF2-40B4-BE49-F238E27FC236}">
                                      <a16:creationId xmlns:a16="http://schemas.microsoft.com/office/drawing/2014/main" id="{7EAA958D-08F7-8041-ACAE-A33ABFCA0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27" name="Obrázok 26">
                                  <a:extLst>
                                    <a:ext uri="{FF2B5EF4-FFF2-40B4-BE49-F238E27FC236}">
                                      <a16:creationId xmlns:a16="http://schemas.microsoft.com/office/drawing/2014/main" id="{1FA8DD70-A211-A54F-A401-9214D5EF0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82" y="1981873"/>
                                  <a:ext cx="215900" cy="381000"/>
                                </a:xfrm>
                                <a:prstGeom prst="rect">
                                  <a:avLst/>
                                </a:prstGeom>
                              </p:spPr>
                            </p:pic>
                            <p:pic>
                              <p:nvPicPr>
                                <p:cNvPr id="30" name="Obrázok 29">
                                  <a:extLst>
                                    <a:ext uri="{FF2B5EF4-FFF2-40B4-BE49-F238E27FC236}">
                                      <a16:creationId xmlns:a16="http://schemas.microsoft.com/office/drawing/2014/main" id="{64DC47D1-2B29-5A42-A0EF-060228710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36" y="1180332"/>
                                  <a:ext cx="177800" cy="355600"/>
                                </a:xfrm>
                                <a:prstGeom prst="rect">
                                  <a:avLst/>
                                </a:prstGeom>
                              </p:spPr>
                            </p:pic>
                            <p:pic>
                              <p:nvPicPr>
                                <p:cNvPr id="32" name="Obrázok 31">
                                  <a:extLst>
                                    <a:ext uri="{FF2B5EF4-FFF2-40B4-BE49-F238E27FC236}">
                                      <a16:creationId xmlns:a16="http://schemas.microsoft.com/office/drawing/2014/main" id="{A853DBF3-B6CB-2642-B033-2A271585D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053" y="1161342"/>
                                  <a:ext cx="177800" cy="355600"/>
                                </a:xfrm>
                                <a:prstGeom prst="rect">
                                  <a:avLst/>
                                </a:prstGeom>
                              </p:spPr>
                            </p:pic>
                            <p:pic>
                              <p:nvPicPr>
                                <p:cNvPr id="33" name="Obrázok 32">
                                  <a:extLst>
                                    <a:ext uri="{FF2B5EF4-FFF2-40B4-BE49-F238E27FC236}">
                                      <a16:creationId xmlns:a16="http://schemas.microsoft.com/office/drawing/2014/main" id="{1FF3FCE6-CC8F-BA46-A815-D60CCBA2D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423" y="1162377"/>
                                  <a:ext cx="177800" cy="355600"/>
                                </a:xfrm>
                                <a:prstGeom prst="rect">
                                  <a:avLst/>
                                </a:prstGeom>
                              </p:spPr>
                            </p:pic>
                            <p:pic>
                              <p:nvPicPr>
                                <p:cNvPr id="35" name="Obrázok 34">
                                  <a:extLst>
                                    <a:ext uri="{FF2B5EF4-FFF2-40B4-BE49-F238E27FC236}">
                                      <a16:creationId xmlns:a16="http://schemas.microsoft.com/office/drawing/2014/main" id="{699B921F-FC4D-3C49-9D97-2E2FF6722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36" name="Obrázok 35">
                                  <a:extLst>
                                    <a:ext uri="{FF2B5EF4-FFF2-40B4-BE49-F238E27FC236}">
                                      <a16:creationId xmlns:a16="http://schemas.microsoft.com/office/drawing/2014/main" id="{A6949188-75A2-F44C-A40F-306C78B5C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548" y="1969605"/>
                                  <a:ext cx="177800" cy="355600"/>
                                </a:xfrm>
                                <a:prstGeom prst="rect">
                                  <a:avLst/>
                                </a:prstGeom>
                              </p:spPr>
                            </p:pic>
                          </p:grpSp>
                        </p:grpSp>
                        <p:sp>
                          <p:nvSpPr>
                            <p:cNvPr id="31" name="BlokTextu 30">
                              <a:extLst>
                                <a:ext uri="{FF2B5EF4-FFF2-40B4-BE49-F238E27FC236}">
                                  <a16:creationId xmlns:a16="http://schemas.microsoft.com/office/drawing/2014/main" id="{6555A71A-976C-1741-AECC-3480AB0C4C28}"/>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42" name="BlokTextu 41">
                            <a:extLst>
                              <a:ext uri="{FF2B5EF4-FFF2-40B4-BE49-F238E27FC236}">
                                <a16:creationId xmlns:a16="http://schemas.microsoft.com/office/drawing/2014/main" id="{54FC0A7D-07F2-D14D-9004-CEFF3176A3F1}"/>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44" name="Skupina 43">
                          <a:extLst>
                            <a:ext uri="{FF2B5EF4-FFF2-40B4-BE49-F238E27FC236}">
                              <a16:creationId xmlns:a16="http://schemas.microsoft.com/office/drawing/2014/main" id="{A2DADFF6-EEBC-454C-8078-5B45D070AD24}"/>
                            </a:ext>
                          </a:extLst>
                        </p:cNvPr>
                        <p:cNvGrpSpPr/>
                        <p:nvPr/>
                      </p:nvGrpSpPr>
                      <p:grpSpPr>
                        <a:xfrm>
                          <a:off x="3665914" y="632634"/>
                          <a:ext cx="2862469" cy="2279374"/>
                          <a:chOff x="489499" y="632634"/>
                          <a:chExt cx="2862469" cy="2279374"/>
                        </a:xfrm>
                      </p:grpSpPr>
                      <p:grpSp>
                        <p:nvGrpSpPr>
                          <p:cNvPr id="45" name="Skupina 44">
                            <a:extLst>
                              <a:ext uri="{FF2B5EF4-FFF2-40B4-BE49-F238E27FC236}">
                                <a16:creationId xmlns:a16="http://schemas.microsoft.com/office/drawing/2014/main" id="{E1356971-F5DF-9F43-B96E-894698EA96FF}"/>
                              </a:ext>
                            </a:extLst>
                          </p:cNvPr>
                          <p:cNvGrpSpPr/>
                          <p:nvPr/>
                        </p:nvGrpSpPr>
                        <p:grpSpPr>
                          <a:xfrm>
                            <a:off x="489499" y="632634"/>
                            <a:ext cx="2862469" cy="2279374"/>
                            <a:chOff x="516003" y="672391"/>
                            <a:chExt cx="2862469" cy="2279374"/>
                          </a:xfrm>
                        </p:grpSpPr>
                        <p:grpSp>
                          <p:nvGrpSpPr>
                            <p:cNvPr id="47" name="Skupina 46">
                              <a:extLst>
                                <a:ext uri="{FF2B5EF4-FFF2-40B4-BE49-F238E27FC236}">
                                  <a16:creationId xmlns:a16="http://schemas.microsoft.com/office/drawing/2014/main" id="{F953EF20-0432-6046-885F-A3F59F40D99B}"/>
                                </a:ext>
                              </a:extLst>
                            </p:cNvPr>
                            <p:cNvGrpSpPr/>
                            <p:nvPr/>
                          </p:nvGrpSpPr>
                          <p:grpSpPr>
                            <a:xfrm>
                              <a:off x="516003" y="672391"/>
                              <a:ext cx="2862469" cy="2279374"/>
                              <a:chOff x="503583" y="636104"/>
                              <a:chExt cx="2862469" cy="2279374"/>
                            </a:xfrm>
                          </p:grpSpPr>
                          <p:grpSp>
                            <p:nvGrpSpPr>
                              <p:cNvPr id="49" name="Skupina 48">
                                <a:extLst>
                                  <a:ext uri="{FF2B5EF4-FFF2-40B4-BE49-F238E27FC236}">
                                    <a16:creationId xmlns:a16="http://schemas.microsoft.com/office/drawing/2014/main" id="{720319F0-C6B2-D642-B229-93FB6235F5FB}"/>
                                  </a:ext>
                                </a:extLst>
                              </p:cNvPr>
                              <p:cNvGrpSpPr/>
                              <p:nvPr/>
                            </p:nvGrpSpPr>
                            <p:grpSpPr>
                              <a:xfrm>
                                <a:off x="503583" y="636104"/>
                                <a:ext cx="2862469" cy="2279374"/>
                                <a:chOff x="503583" y="636104"/>
                                <a:chExt cx="3167269" cy="1510748"/>
                              </a:xfrm>
                            </p:grpSpPr>
                            <p:sp>
                              <p:nvSpPr>
                                <p:cNvPr id="61" name="Obdĺžnik 60">
                                  <a:extLst>
                                    <a:ext uri="{FF2B5EF4-FFF2-40B4-BE49-F238E27FC236}">
                                      <a16:creationId xmlns:a16="http://schemas.microsoft.com/office/drawing/2014/main" id="{EB4878DE-B8A5-CC44-9858-F56E1A73B31E}"/>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2" name="BlokTextu 61">
                                  <a:extLst>
                                    <a:ext uri="{FF2B5EF4-FFF2-40B4-BE49-F238E27FC236}">
                                      <a16:creationId xmlns:a16="http://schemas.microsoft.com/office/drawing/2014/main" id="{DAE984B0-2689-434C-A4F7-E48FDDD51330}"/>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II.</a:t>
                                  </a:r>
                                </a:p>
                              </p:txBody>
                            </p:sp>
                          </p:grpSp>
                          <p:grpSp>
                            <p:nvGrpSpPr>
                              <p:cNvPr id="50" name="Skupina 49">
                                <a:extLst>
                                  <a:ext uri="{FF2B5EF4-FFF2-40B4-BE49-F238E27FC236}">
                                    <a16:creationId xmlns:a16="http://schemas.microsoft.com/office/drawing/2014/main" id="{C5150052-0AF0-FE4C-B7C4-90D589741554}"/>
                                  </a:ext>
                                </a:extLst>
                              </p:cNvPr>
                              <p:cNvGrpSpPr/>
                              <p:nvPr/>
                            </p:nvGrpSpPr>
                            <p:grpSpPr>
                              <a:xfrm>
                                <a:off x="764216" y="1154932"/>
                                <a:ext cx="2244071" cy="1208729"/>
                                <a:chOff x="764216" y="1154932"/>
                                <a:chExt cx="2244071" cy="1208729"/>
                              </a:xfrm>
                            </p:grpSpPr>
                            <p:pic>
                              <p:nvPicPr>
                                <p:cNvPr id="51" name="Obrázok 50">
                                  <a:extLst>
                                    <a:ext uri="{FF2B5EF4-FFF2-40B4-BE49-F238E27FC236}">
                                      <a16:creationId xmlns:a16="http://schemas.microsoft.com/office/drawing/2014/main" id="{2BB3DE61-1107-494B-BA43-313405ABC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52" name="Obrázok 51">
                                  <a:extLst>
                                    <a:ext uri="{FF2B5EF4-FFF2-40B4-BE49-F238E27FC236}">
                                      <a16:creationId xmlns:a16="http://schemas.microsoft.com/office/drawing/2014/main" id="{889A48FB-BD64-5E49-9245-0BE47B33CA23}"/>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53" name="Obrázok 52">
                                  <a:extLst>
                                    <a:ext uri="{FF2B5EF4-FFF2-40B4-BE49-F238E27FC236}">
                                      <a16:creationId xmlns:a16="http://schemas.microsoft.com/office/drawing/2014/main" id="{4885DF77-61F7-5D4F-A451-2B7A21535A70}"/>
                                    </a:ext>
                                  </a:extLst>
                                </p:cNvPr>
                                <p:cNvPicPr>
                                  <a:picLocks noChangeAspect="1"/>
                                </p:cNvPicPr>
                                <p:nvPr/>
                              </p:nvPicPr>
                              <p:blipFill>
                                <a:blip r:embed="rId3"/>
                                <a:stretch>
                                  <a:fillRect/>
                                </a:stretch>
                              </p:blipFill>
                              <p:spPr>
                                <a:xfrm>
                                  <a:off x="1274655" y="1187191"/>
                                  <a:ext cx="215900" cy="381000"/>
                                </a:xfrm>
                                <a:prstGeom prst="rect">
                                  <a:avLst/>
                                </a:prstGeom>
                              </p:spPr>
                            </p:pic>
                            <p:pic>
                              <p:nvPicPr>
                                <p:cNvPr id="54" name="Obrázok 53">
                                  <a:extLst>
                                    <a:ext uri="{FF2B5EF4-FFF2-40B4-BE49-F238E27FC236}">
                                      <a16:creationId xmlns:a16="http://schemas.microsoft.com/office/drawing/2014/main" id="{412447B3-C8F6-6745-A2F4-F66F7B8EE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315" y="1182043"/>
                                  <a:ext cx="215900" cy="381000"/>
                                </a:xfrm>
                                <a:prstGeom prst="rect">
                                  <a:avLst/>
                                </a:prstGeom>
                              </p:spPr>
                            </p:pic>
                            <p:pic>
                              <p:nvPicPr>
                                <p:cNvPr id="55" name="Obrázok 54">
                                  <a:extLst>
                                    <a:ext uri="{FF2B5EF4-FFF2-40B4-BE49-F238E27FC236}">
                                      <a16:creationId xmlns:a16="http://schemas.microsoft.com/office/drawing/2014/main" id="{5E554B19-5A43-7547-9559-8BC03439E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82" y="1981873"/>
                                  <a:ext cx="215900" cy="381000"/>
                                </a:xfrm>
                                <a:prstGeom prst="rect">
                                  <a:avLst/>
                                </a:prstGeom>
                              </p:spPr>
                            </p:pic>
                            <p:pic>
                              <p:nvPicPr>
                                <p:cNvPr id="56" name="Obrázok 55">
                                  <a:extLst>
                                    <a:ext uri="{FF2B5EF4-FFF2-40B4-BE49-F238E27FC236}">
                                      <a16:creationId xmlns:a16="http://schemas.microsoft.com/office/drawing/2014/main" id="{3D780C65-DF8F-1A4A-B1D0-79F5FAA2E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986" y="2008061"/>
                                  <a:ext cx="177800" cy="355600"/>
                                </a:xfrm>
                                <a:prstGeom prst="rect">
                                  <a:avLst/>
                                </a:prstGeom>
                              </p:spPr>
                            </p:pic>
                            <p:pic>
                              <p:nvPicPr>
                                <p:cNvPr id="57" name="Obrázok 56">
                                  <a:extLst>
                                    <a:ext uri="{FF2B5EF4-FFF2-40B4-BE49-F238E27FC236}">
                                      <a16:creationId xmlns:a16="http://schemas.microsoft.com/office/drawing/2014/main" id="{A265583A-A5F9-8741-814A-5D13FE03A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487" y="1974057"/>
                                  <a:ext cx="177800" cy="355600"/>
                                </a:xfrm>
                                <a:prstGeom prst="rect">
                                  <a:avLst/>
                                </a:prstGeom>
                              </p:spPr>
                            </p:pic>
                            <p:pic>
                              <p:nvPicPr>
                                <p:cNvPr id="58" name="Obrázok 57">
                                  <a:extLst>
                                    <a:ext uri="{FF2B5EF4-FFF2-40B4-BE49-F238E27FC236}">
                                      <a16:creationId xmlns:a16="http://schemas.microsoft.com/office/drawing/2014/main" id="{5AF4CAD3-199E-794C-9DA1-4A136BBD5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262" y="1173286"/>
                                  <a:ext cx="177800" cy="355600"/>
                                </a:xfrm>
                                <a:prstGeom prst="rect">
                                  <a:avLst/>
                                </a:prstGeom>
                              </p:spPr>
                            </p:pic>
                            <p:pic>
                              <p:nvPicPr>
                                <p:cNvPr id="59" name="Obrázok 58">
                                  <a:extLst>
                                    <a:ext uri="{FF2B5EF4-FFF2-40B4-BE49-F238E27FC236}">
                                      <a16:creationId xmlns:a16="http://schemas.microsoft.com/office/drawing/2014/main" id="{41AA0CBD-E97B-AF4F-8C7F-08E480382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60" name="Obrázok 59">
                                  <a:extLst>
                                    <a:ext uri="{FF2B5EF4-FFF2-40B4-BE49-F238E27FC236}">
                                      <a16:creationId xmlns:a16="http://schemas.microsoft.com/office/drawing/2014/main" id="{AB49B53E-1459-2C49-8176-41932C1F7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315" y="1982305"/>
                                  <a:ext cx="177800" cy="355600"/>
                                </a:xfrm>
                                <a:prstGeom prst="rect">
                                  <a:avLst/>
                                </a:prstGeom>
                              </p:spPr>
                            </p:pic>
                          </p:grpSp>
                        </p:grpSp>
                        <p:sp>
                          <p:nvSpPr>
                            <p:cNvPr id="48" name="BlokTextu 47">
                              <a:extLst>
                                <a:ext uri="{FF2B5EF4-FFF2-40B4-BE49-F238E27FC236}">
                                  <a16:creationId xmlns:a16="http://schemas.microsoft.com/office/drawing/2014/main" id="{137D14C7-8D55-6242-B246-C9E0724E61E9}"/>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46" name="BlokTextu 45">
                            <a:extLst>
                              <a:ext uri="{FF2B5EF4-FFF2-40B4-BE49-F238E27FC236}">
                                <a16:creationId xmlns:a16="http://schemas.microsoft.com/office/drawing/2014/main" id="{5FC0CC64-BCC9-B043-97EC-8F16A82896AA}"/>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63" name="Skupina 62">
                          <a:extLst>
                            <a:ext uri="{FF2B5EF4-FFF2-40B4-BE49-F238E27FC236}">
                              <a16:creationId xmlns:a16="http://schemas.microsoft.com/office/drawing/2014/main" id="{B6C257CC-7E61-1949-949A-85AF798C43A6}"/>
                            </a:ext>
                          </a:extLst>
                        </p:cNvPr>
                        <p:cNvGrpSpPr/>
                        <p:nvPr/>
                      </p:nvGrpSpPr>
                      <p:grpSpPr>
                        <a:xfrm>
                          <a:off x="6866303" y="632634"/>
                          <a:ext cx="2862469" cy="2279374"/>
                          <a:chOff x="489499" y="632634"/>
                          <a:chExt cx="2862469" cy="2279374"/>
                        </a:xfrm>
                      </p:grpSpPr>
                      <p:grpSp>
                        <p:nvGrpSpPr>
                          <p:cNvPr id="64" name="Skupina 63">
                            <a:extLst>
                              <a:ext uri="{FF2B5EF4-FFF2-40B4-BE49-F238E27FC236}">
                                <a16:creationId xmlns:a16="http://schemas.microsoft.com/office/drawing/2014/main" id="{16ED3BA9-2EC8-7E4A-AB44-8ADE7D2B33F7}"/>
                              </a:ext>
                            </a:extLst>
                          </p:cNvPr>
                          <p:cNvGrpSpPr/>
                          <p:nvPr/>
                        </p:nvGrpSpPr>
                        <p:grpSpPr>
                          <a:xfrm>
                            <a:off x="489499" y="632634"/>
                            <a:ext cx="2862469" cy="2279374"/>
                            <a:chOff x="516003" y="672391"/>
                            <a:chExt cx="2862469" cy="2279374"/>
                          </a:xfrm>
                        </p:grpSpPr>
                        <p:grpSp>
                          <p:nvGrpSpPr>
                            <p:cNvPr id="66" name="Skupina 65">
                              <a:extLst>
                                <a:ext uri="{FF2B5EF4-FFF2-40B4-BE49-F238E27FC236}">
                                  <a16:creationId xmlns:a16="http://schemas.microsoft.com/office/drawing/2014/main" id="{41C9A049-E265-0740-84EE-04C261370005}"/>
                                </a:ext>
                              </a:extLst>
                            </p:cNvPr>
                            <p:cNvGrpSpPr/>
                            <p:nvPr/>
                          </p:nvGrpSpPr>
                          <p:grpSpPr>
                            <a:xfrm>
                              <a:off x="516003" y="672391"/>
                              <a:ext cx="2862469" cy="2279374"/>
                              <a:chOff x="503583" y="636104"/>
                              <a:chExt cx="2862469" cy="2279374"/>
                            </a:xfrm>
                          </p:grpSpPr>
                          <p:grpSp>
                            <p:nvGrpSpPr>
                              <p:cNvPr id="68" name="Skupina 67">
                                <a:extLst>
                                  <a:ext uri="{FF2B5EF4-FFF2-40B4-BE49-F238E27FC236}">
                                    <a16:creationId xmlns:a16="http://schemas.microsoft.com/office/drawing/2014/main" id="{CA640A7F-EBA8-8D4D-9AC7-FC6DD5C6E6F0}"/>
                                  </a:ext>
                                </a:extLst>
                              </p:cNvPr>
                              <p:cNvGrpSpPr/>
                              <p:nvPr/>
                            </p:nvGrpSpPr>
                            <p:grpSpPr>
                              <a:xfrm>
                                <a:off x="503583" y="636104"/>
                                <a:ext cx="2862469" cy="2279374"/>
                                <a:chOff x="503583" y="636104"/>
                                <a:chExt cx="3167269" cy="1510748"/>
                              </a:xfrm>
                            </p:grpSpPr>
                            <p:sp>
                              <p:nvSpPr>
                                <p:cNvPr id="80" name="Obdĺžnik 79">
                                  <a:extLst>
                                    <a:ext uri="{FF2B5EF4-FFF2-40B4-BE49-F238E27FC236}">
                                      <a16:creationId xmlns:a16="http://schemas.microsoft.com/office/drawing/2014/main" id="{D702E8CC-5F3A-C14B-AFD6-002AA368FBDE}"/>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BlokTextu 80">
                                  <a:extLst>
                                    <a:ext uri="{FF2B5EF4-FFF2-40B4-BE49-F238E27FC236}">
                                      <a16:creationId xmlns:a16="http://schemas.microsoft.com/office/drawing/2014/main" id="{47D233A2-EBBA-6247-9B6A-57117A575BA7}"/>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III.</a:t>
                                  </a:r>
                                </a:p>
                              </p:txBody>
                            </p:sp>
                          </p:grpSp>
                          <p:grpSp>
                            <p:nvGrpSpPr>
                              <p:cNvPr id="69" name="Skupina 68">
                                <a:extLst>
                                  <a:ext uri="{FF2B5EF4-FFF2-40B4-BE49-F238E27FC236}">
                                    <a16:creationId xmlns:a16="http://schemas.microsoft.com/office/drawing/2014/main" id="{5B4CBB64-93B8-8342-BB37-9B7B72B6C664}"/>
                                  </a:ext>
                                </a:extLst>
                              </p:cNvPr>
                              <p:cNvGrpSpPr/>
                              <p:nvPr/>
                            </p:nvGrpSpPr>
                            <p:grpSpPr>
                              <a:xfrm>
                                <a:off x="764216" y="1154932"/>
                                <a:ext cx="2314666" cy="1195241"/>
                                <a:chOff x="764216" y="1154932"/>
                                <a:chExt cx="2314666" cy="1195241"/>
                              </a:xfrm>
                            </p:grpSpPr>
                            <p:pic>
                              <p:nvPicPr>
                                <p:cNvPr id="70" name="Obrázok 69">
                                  <a:extLst>
                                    <a:ext uri="{FF2B5EF4-FFF2-40B4-BE49-F238E27FC236}">
                                      <a16:creationId xmlns:a16="http://schemas.microsoft.com/office/drawing/2014/main" id="{63FF5F44-39A7-584D-A830-138F9E891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71" name="Obrázok 70">
                                  <a:extLst>
                                    <a:ext uri="{FF2B5EF4-FFF2-40B4-BE49-F238E27FC236}">
                                      <a16:creationId xmlns:a16="http://schemas.microsoft.com/office/drawing/2014/main" id="{2D60D9E4-093F-8C40-A8F8-6E5F9B99BA49}"/>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72" name="Obrázok 71">
                                  <a:extLst>
                                    <a:ext uri="{FF2B5EF4-FFF2-40B4-BE49-F238E27FC236}">
                                      <a16:creationId xmlns:a16="http://schemas.microsoft.com/office/drawing/2014/main" id="{84C0547D-A443-5448-B057-89155A3944C9}"/>
                                    </a:ext>
                                  </a:extLst>
                                </p:cNvPr>
                                <p:cNvPicPr>
                                  <a:picLocks noChangeAspect="1"/>
                                </p:cNvPicPr>
                                <p:nvPr/>
                              </p:nvPicPr>
                              <p:blipFill>
                                <a:blip r:embed="rId3"/>
                                <a:stretch>
                                  <a:fillRect/>
                                </a:stretch>
                              </p:blipFill>
                              <p:spPr>
                                <a:xfrm>
                                  <a:off x="1307904" y="1173326"/>
                                  <a:ext cx="215900" cy="381000"/>
                                </a:xfrm>
                                <a:prstGeom prst="rect">
                                  <a:avLst/>
                                </a:prstGeom>
                              </p:spPr>
                            </p:pic>
                            <p:pic>
                              <p:nvPicPr>
                                <p:cNvPr id="73" name="Obrázok 72">
                                  <a:extLst>
                                    <a:ext uri="{FF2B5EF4-FFF2-40B4-BE49-F238E27FC236}">
                                      <a16:creationId xmlns:a16="http://schemas.microsoft.com/office/drawing/2014/main" id="{9D54D781-CAC8-8F40-9003-9B1519A5F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74" name="Obrázok 73">
                                  <a:extLst>
                                    <a:ext uri="{FF2B5EF4-FFF2-40B4-BE49-F238E27FC236}">
                                      <a16:creationId xmlns:a16="http://schemas.microsoft.com/office/drawing/2014/main" id="{955FA3B5-A06E-344C-BC95-B7586FC0E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0003" y="1161342"/>
                                  <a:ext cx="215900" cy="381000"/>
                                </a:xfrm>
                                <a:prstGeom prst="rect">
                                  <a:avLst/>
                                </a:prstGeom>
                              </p:spPr>
                            </p:pic>
                            <p:pic>
                              <p:nvPicPr>
                                <p:cNvPr id="75" name="Obrázok 74">
                                  <a:extLst>
                                    <a:ext uri="{FF2B5EF4-FFF2-40B4-BE49-F238E27FC236}">
                                      <a16:creationId xmlns:a16="http://schemas.microsoft.com/office/drawing/2014/main" id="{F9D39981-A4A5-EA4E-BD83-0F6504F83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48" y="1994573"/>
                                  <a:ext cx="177800" cy="355600"/>
                                </a:xfrm>
                                <a:prstGeom prst="rect">
                                  <a:avLst/>
                                </a:prstGeom>
                              </p:spPr>
                            </p:pic>
                            <p:pic>
                              <p:nvPicPr>
                                <p:cNvPr id="76" name="Obrázok 75">
                                  <a:extLst>
                                    <a:ext uri="{FF2B5EF4-FFF2-40B4-BE49-F238E27FC236}">
                                      <a16:creationId xmlns:a16="http://schemas.microsoft.com/office/drawing/2014/main" id="{3886625C-65B9-F341-ABEC-068DDB2BA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888" y="1994573"/>
                                  <a:ext cx="177800" cy="355600"/>
                                </a:xfrm>
                                <a:prstGeom prst="rect">
                                  <a:avLst/>
                                </a:prstGeom>
                              </p:spPr>
                            </p:pic>
                            <p:pic>
                              <p:nvPicPr>
                                <p:cNvPr id="77" name="Obrázok 76">
                                  <a:extLst>
                                    <a:ext uri="{FF2B5EF4-FFF2-40B4-BE49-F238E27FC236}">
                                      <a16:creationId xmlns:a16="http://schemas.microsoft.com/office/drawing/2014/main" id="{A7796ECE-B1F6-854E-B903-05094800C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336" y="1174160"/>
                                  <a:ext cx="177800" cy="355600"/>
                                </a:xfrm>
                                <a:prstGeom prst="rect">
                                  <a:avLst/>
                                </a:prstGeom>
                              </p:spPr>
                            </p:pic>
                            <p:pic>
                              <p:nvPicPr>
                                <p:cNvPr id="78" name="Obrázok 77">
                                  <a:extLst>
                                    <a:ext uri="{FF2B5EF4-FFF2-40B4-BE49-F238E27FC236}">
                                      <a16:creationId xmlns:a16="http://schemas.microsoft.com/office/drawing/2014/main" id="{3AA221FB-EA20-8C4F-8230-4702BB6D7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79" name="Obrázok 78">
                                  <a:extLst>
                                    <a:ext uri="{FF2B5EF4-FFF2-40B4-BE49-F238E27FC236}">
                                      <a16:creationId xmlns:a16="http://schemas.microsoft.com/office/drawing/2014/main" id="{42CF3859-4CC5-EE46-8E92-BB16D17BD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548" y="1969605"/>
                                  <a:ext cx="177800" cy="355600"/>
                                </a:xfrm>
                                <a:prstGeom prst="rect">
                                  <a:avLst/>
                                </a:prstGeom>
                              </p:spPr>
                            </p:pic>
                          </p:grpSp>
                        </p:grpSp>
                        <p:sp>
                          <p:nvSpPr>
                            <p:cNvPr id="67" name="BlokTextu 66">
                              <a:extLst>
                                <a:ext uri="{FF2B5EF4-FFF2-40B4-BE49-F238E27FC236}">
                                  <a16:creationId xmlns:a16="http://schemas.microsoft.com/office/drawing/2014/main" id="{7754579F-9C63-C948-AFFC-C04CB41DE9B3}"/>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65" name="BlokTextu 64">
                            <a:extLst>
                              <a:ext uri="{FF2B5EF4-FFF2-40B4-BE49-F238E27FC236}">
                                <a16:creationId xmlns:a16="http://schemas.microsoft.com/office/drawing/2014/main" id="{E87ABF16-4507-C549-AE1A-83F4D3B900DF}"/>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82" name="Skupina 81">
                          <a:extLst>
                            <a:ext uri="{FF2B5EF4-FFF2-40B4-BE49-F238E27FC236}">
                              <a16:creationId xmlns:a16="http://schemas.microsoft.com/office/drawing/2014/main" id="{E74F78DD-8E31-6A4F-AA5A-C01958BAA22E}"/>
                            </a:ext>
                          </a:extLst>
                        </p:cNvPr>
                        <p:cNvGrpSpPr/>
                        <p:nvPr/>
                      </p:nvGrpSpPr>
                      <p:grpSpPr>
                        <a:xfrm>
                          <a:off x="498204" y="3781958"/>
                          <a:ext cx="2862469" cy="2279374"/>
                          <a:chOff x="489499" y="632634"/>
                          <a:chExt cx="2862469" cy="2279374"/>
                        </a:xfrm>
                      </p:grpSpPr>
                      <p:grpSp>
                        <p:nvGrpSpPr>
                          <p:cNvPr id="83" name="Skupina 82">
                            <a:extLst>
                              <a:ext uri="{FF2B5EF4-FFF2-40B4-BE49-F238E27FC236}">
                                <a16:creationId xmlns:a16="http://schemas.microsoft.com/office/drawing/2014/main" id="{FFE9A0A2-4A0E-EC43-B414-26D24F728AD7}"/>
                              </a:ext>
                            </a:extLst>
                          </p:cNvPr>
                          <p:cNvGrpSpPr/>
                          <p:nvPr/>
                        </p:nvGrpSpPr>
                        <p:grpSpPr>
                          <a:xfrm>
                            <a:off x="489499" y="632634"/>
                            <a:ext cx="2862469" cy="2279374"/>
                            <a:chOff x="516003" y="672391"/>
                            <a:chExt cx="2862469" cy="2279374"/>
                          </a:xfrm>
                        </p:grpSpPr>
                        <p:grpSp>
                          <p:nvGrpSpPr>
                            <p:cNvPr id="85" name="Skupina 84">
                              <a:extLst>
                                <a:ext uri="{FF2B5EF4-FFF2-40B4-BE49-F238E27FC236}">
                                  <a16:creationId xmlns:a16="http://schemas.microsoft.com/office/drawing/2014/main" id="{27EA200A-A94E-764A-95A8-FCCE4EE7BBFE}"/>
                                </a:ext>
                              </a:extLst>
                            </p:cNvPr>
                            <p:cNvGrpSpPr/>
                            <p:nvPr/>
                          </p:nvGrpSpPr>
                          <p:grpSpPr>
                            <a:xfrm>
                              <a:off x="516003" y="672391"/>
                              <a:ext cx="2862469" cy="2279374"/>
                              <a:chOff x="503583" y="636104"/>
                              <a:chExt cx="2862469" cy="2279374"/>
                            </a:xfrm>
                          </p:grpSpPr>
                          <p:grpSp>
                            <p:nvGrpSpPr>
                              <p:cNvPr id="87" name="Skupina 86">
                                <a:extLst>
                                  <a:ext uri="{FF2B5EF4-FFF2-40B4-BE49-F238E27FC236}">
                                    <a16:creationId xmlns:a16="http://schemas.microsoft.com/office/drawing/2014/main" id="{044D01C9-0F69-F74C-B3DD-0FB6A34F2E5C}"/>
                                  </a:ext>
                                </a:extLst>
                              </p:cNvPr>
                              <p:cNvGrpSpPr/>
                              <p:nvPr/>
                            </p:nvGrpSpPr>
                            <p:grpSpPr>
                              <a:xfrm>
                                <a:off x="503583" y="636104"/>
                                <a:ext cx="2862469" cy="2279374"/>
                                <a:chOff x="503583" y="636104"/>
                                <a:chExt cx="3167269" cy="1510748"/>
                              </a:xfrm>
                            </p:grpSpPr>
                            <p:sp>
                              <p:nvSpPr>
                                <p:cNvPr id="99" name="Obdĺžnik 98">
                                  <a:extLst>
                                    <a:ext uri="{FF2B5EF4-FFF2-40B4-BE49-F238E27FC236}">
                                      <a16:creationId xmlns:a16="http://schemas.microsoft.com/office/drawing/2014/main" id="{9092D473-586F-5648-962B-38AF7EF7E392}"/>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 name="BlokTextu 99">
                                  <a:extLst>
                                    <a:ext uri="{FF2B5EF4-FFF2-40B4-BE49-F238E27FC236}">
                                      <a16:creationId xmlns:a16="http://schemas.microsoft.com/office/drawing/2014/main" id="{7E46A01E-F3B7-7348-80C5-F480A81D7309}"/>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IV.</a:t>
                                  </a:r>
                                </a:p>
                              </p:txBody>
                            </p:sp>
                          </p:grpSp>
                          <p:grpSp>
                            <p:nvGrpSpPr>
                              <p:cNvPr id="88" name="Skupina 87">
                                <a:extLst>
                                  <a:ext uri="{FF2B5EF4-FFF2-40B4-BE49-F238E27FC236}">
                                    <a16:creationId xmlns:a16="http://schemas.microsoft.com/office/drawing/2014/main" id="{24DE3FA7-7AA0-BE49-896F-FCE4C060E463}"/>
                                  </a:ext>
                                </a:extLst>
                              </p:cNvPr>
                              <p:cNvGrpSpPr/>
                              <p:nvPr/>
                            </p:nvGrpSpPr>
                            <p:grpSpPr>
                              <a:xfrm>
                                <a:off x="764216" y="1154932"/>
                                <a:ext cx="2314666" cy="1207941"/>
                                <a:chOff x="764216" y="1154932"/>
                                <a:chExt cx="2314666" cy="1207941"/>
                              </a:xfrm>
                            </p:grpSpPr>
                            <p:pic>
                              <p:nvPicPr>
                                <p:cNvPr id="89" name="Obrázok 88">
                                  <a:extLst>
                                    <a:ext uri="{FF2B5EF4-FFF2-40B4-BE49-F238E27FC236}">
                                      <a16:creationId xmlns:a16="http://schemas.microsoft.com/office/drawing/2014/main" id="{D24F0F2B-2F84-BB4F-AE72-B0C3094E0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90" name="Obrázok 89">
                                  <a:extLst>
                                    <a:ext uri="{FF2B5EF4-FFF2-40B4-BE49-F238E27FC236}">
                                      <a16:creationId xmlns:a16="http://schemas.microsoft.com/office/drawing/2014/main" id="{D558BCCF-DAB0-2642-9812-C38C353138A7}"/>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91" name="Obrázok 90">
                                  <a:extLst>
                                    <a:ext uri="{FF2B5EF4-FFF2-40B4-BE49-F238E27FC236}">
                                      <a16:creationId xmlns:a16="http://schemas.microsoft.com/office/drawing/2014/main" id="{9A1AF66C-E382-5D40-ACD8-5E9796EF0E91}"/>
                                    </a:ext>
                                  </a:extLst>
                                </p:cNvPr>
                                <p:cNvPicPr>
                                  <a:picLocks noChangeAspect="1"/>
                                </p:cNvPicPr>
                                <p:nvPr/>
                              </p:nvPicPr>
                              <p:blipFill>
                                <a:blip r:embed="rId3"/>
                                <a:stretch>
                                  <a:fillRect/>
                                </a:stretch>
                              </p:blipFill>
                              <p:spPr>
                                <a:xfrm>
                                  <a:off x="1301375" y="1969605"/>
                                  <a:ext cx="215900" cy="381000"/>
                                </a:xfrm>
                                <a:prstGeom prst="rect">
                                  <a:avLst/>
                                </a:prstGeom>
                              </p:spPr>
                            </p:pic>
                            <p:pic>
                              <p:nvPicPr>
                                <p:cNvPr id="92" name="Obrázok 91">
                                  <a:extLst>
                                    <a:ext uri="{FF2B5EF4-FFF2-40B4-BE49-F238E27FC236}">
                                      <a16:creationId xmlns:a16="http://schemas.microsoft.com/office/drawing/2014/main" id="{4B3637CC-110C-DC47-AF9F-D1D32EC19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93" name="Obrázok 92">
                                  <a:extLst>
                                    <a:ext uri="{FF2B5EF4-FFF2-40B4-BE49-F238E27FC236}">
                                      <a16:creationId xmlns:a16="http://schemas.microsoft.com/office/drawing/2014/main" id="{E5335F03-08C0-D940-B1E3-7E17EC24F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82" y="1981873"/>
                                  <a:ext cx="215900" cy="381000"/>
                                </a:xfrm>
                                <a:prstGeom prst="rect">
                                  <a:avLst/>
                                </a:prstGeom>
                              </p:spPr>
                            </p:pic>
                          </p:grpSp>
                        </p:grpSp>
                        <p:sp>
                          <p:nvSpPr>
                            <p:cNvPr id="86" name="BlokTextu 85">
                              <a:extLst>
                                <a:ext uri="{FF2B5EF4-FFF2-40B4-BE49-F238E27FC236}">
                                  <a16:creationId xmlns:a16="http://schemas.microsoft.com/office/drawing/2014/main" id="{630A9882-DFC4-6344-ACD5-A67EADE56BC6}"/>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84" name="BlokTextu 83">
                            <a:extLst>
                              <a:ext uri="{FF2B5EF4-FFF2-40B4-BE49-F238E27FC236}">
                                <a16:creationId xmlns:a16="http://schemas.microsoft.com/office/drawing/2014/main" id="{F783A6A1-F1EF-1042-9A09-45CFA4B337EF}"/>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101" name="Skupina 100">
                          <a:extLst>
                            <a:ext uri="{FF2B5EF4-FFF2-40B4-BE49-F238E27FC236}">
                              <a16:creationId xmlns:a16="http://schemas.microsoft.com/office/drawing/2014/main" id="{2280BBEC-3368-204D-9888-C013D2A5101A}"/>
                            </a:ext>
                          </a:extLst>
                        </p:cNvPr>
                        <p:cNvGrpSpPr/>
                        <p:nvPr/>
                      </p:nvGrpSpPr>
                      <p:grpSpPr>
                        <a:xfrm>
                          <a:off x="3756778" y="3777598"/>
                          <a:ext cx="2862469" cy="2279374"/>
                          <a:chOff x="489499" y="632634"/>
                          <a:chExt cx="2862469" cy="2279374"/>
                        </a:xfrm>
                      </p:grpSpPr>
                      <p:grpSp>
                        <p:nvGrpSpPr>
                          <p:cNvPr id="102" name="Skupina 101">
                            <a:extLst>
                              <a:ext uri="{FF2B5EF4-FFF2-40B4-BE49-F238E27FC236}">
                                <a16:creationId xmlns:a16="http://schemas.microsoft.com/office/drawing/2014/main" id="{D1F46E4E-AEE9-A546-BE9A-2D3DD822A6D7}"/>
                              </a:ext>
                            </a:extLst>
                          </p:cNvPr>
                          <p:cNvGrpSpPr/>
                          <p:nvPr/>
                        </p:nvGrpSpPr>
                        <p:grpSpPr>
                          <a:xfrm>
                            <a:off x="489499" y="632634"/>
                            <a:ext cx="2862469" cy="2279374"/>
                            <a:chOff x="516003" y="672391"/>
                            <a:chExt cx="2862469" cy="2279374"/>
                          </a:xfrm>
                        </p:grpSpPr>
                        <p:grpSp>
                          <p:nvGrpSpPr>
                            <p:cNvPr id="104" name="Skupina 103">
                              <a:extLst>
                                <a:ext uri="{FF2B5EF4-FFF2-40B4-BE49-F238E27FC236}">
                                  <a16:creationId xmlns:a16="http://schemas.microsoft.com/office/drawing/2014/main" id="{C9D380FF-C019-B24F-863C-F3F5254E086A}"/>
                                </a:ext>
                              </a:extLst>
                            </p:cNvPr>
                            <p:cNvGrpSpPr/>
                            <p:nvPr/>
                          </p:nvGrpSpPr>
                          <p:grpSpPr>
                            <a:xfrm>
                              <a:off x="516003" y="672391"/>
                              <a:ext cx="2862469" cy="2279374"/>
                              <a:chOff x="503583" y="636104"/>
                              <a:chExt cx="2862469" cy="2279374"/>
                            </a:xfrm>
                          </p:grpSpPr>
                          <p:grpSp>
                            <p:nvGrpSpPr>
                              <p:cNvPr id="106" name="Skupina 105">
                                <a:extLst>
                                  <a:ext uri="{FF2B5EF4-FFF2-40B4-BE49-F238E27FC236}">
                                    <a16:creationId xmlns:a16="http://schemas.microsoft.com/office/drawing/2014/main" id="{EC0094E7-3591-0D49-98E0-32E119E36AE6}"/>
                                  </a:ext>
                                </a:extLst>
                              </p:cNvPr>
                              <p:cNvGrpSpPr/>
                              <p:nvPr/>
                            </p:nvGrpSpPr>
                            <p:grpSpPr>
                              <a:xfrm>
                                <a:off x="503583" y="636104"/>
                                <a:ext cx="2862469" cy="2279374"/>
                                <a:chOff x="503583" y="636104"/>
                                <a:chExt cx="3167269" cy="1510748"/>
                              </a:xfrm>
                            </p:grpSpPr>
                            <p:sp>
                              <p:nvSpPr>
                                <p:cNvPr id="118" name="Obdĺžnik 117">
                                  <a:extLst>
                                    <a:ext uri="{FF2B5EF4-FFF2-40B4-BE49-F238E27FC236}">
                                      <a16:creationId xmlns:a16="http://schemas.microsoft.com/office/drawing/2014/main" id="{F7C1A8B9-6323-9A4C-9545-76C8874CB093}"/>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 name="BlokTextu 118">
                                  <a:extLst>
                                    <a:ext uri="{FF2B5EF4-FFF2-40B4-BE49-F238E27FC236}">
                                      <a16:creationId xmlns:a16="http://schemas.microsoft.com/office/drawing/2014/main" id="{ED0724EB-C451-C24B-82AE-C918125E9B0D}"/>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V.</a:t>
                                  </a:r>
                                </a:p>
                              </p:txBody>
                            </p:sp>
                          </p:grpSp>
                          <p:grpSp>
                            <p:nvGrpSpPr>
                              <p:cNvPr id="107" name="Skupina 106">
                                <a:extLst>
                                  <a:ext uri="{FF2B5EF4-FFF2-40B4-BE49-F238E27FC236}">
                                    <a16:creationId xmlns:a16="http://schemas.microsoft.com/office/drawing/2014/main" id="{264456BC-B826-8245-9746-4B19B8A30B06}"/>
                                  </a:ext>
                                </a:extLst>
                              </p:cNvPr>
                              <p:cNvGrpSpPr/>
                              <p:nvPr/>
                            </p:nvGrpSpPr>
                            <p:grpSpPr>
                              <a:xfrm>
                                <a:off x="783266" y="1154932"/>
                                <a:ext cx="2311957" cy="1189047"/>
                                <a:chOff x="783266" y="1154932"/>
                                <a:chExt cx="2311957" cy="1189047"/>
                              </a:xfrm>
                            </p:grpSpPr>
                            <p:pic>
                              <p:nvPicPr>
                                <p:cNvPr id="109" name="Obrázok 108">
                                  <a:extLst>
                                    <a:ext uri="{FF2B5EF4-FFF2-40B4-BE49-F238E27FC236}">
                                      <a16:creationId xmlns:a16="http://schemas.microsoft.com/office/drawing/2014/main" id="{BADEBE9D-E7F9-9C4E-8065-5C48A594C578}"/>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111" name="Obrázok 110">
                                  <a:extLst>
                                    <a:ext uri="{FF2B5EF4-FFF2-40B4-BE49-F238E27FC236}">
                                      <a16:creationId xmlns:a16="http://schemas.microsoft.com/office/drawing/2014/main" id="{F317C766-3D53-9542-A876-1977E2D35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113" name="Obrázok 112">
                                  <a:extLst>
                                    <a:ext uri="{FF2B5EF4-FFF2-40B4-BE49-F238E27FC236}">
                                      <a16:creationId xmlns:a16="http://schemas.microsoft.com/office/drawing/2014/main" id="{3851F284-6D5C-BD4A-94A8-6372DA8E7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36" y="1180332"/>
                                  <a:ext cx="177800" cy="355600"/>
                                </a:xfrm>
                                <a:prstGeom prst="rect">
                                  <a:avLst/>
                                </a:prstGeom>
                              </p:spPr>
                            </p:pic>
                            <p:pic>
                              <p:nvPicPr>
                                <p:cNvPr id="114" name="Obrázok 113">
                                  <a:extLst>
                                    <a:ext uri="{FF2B5EF4-FFF2-40B4-BE49-F238E27FC236}">
                                      <a16:creationId xmlns:a16="http://schemas.microsoft.com/office/drawing/2014/main" id="{6E1D1139-FEDC-A740-AE58-82F032C5C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053" y="1161342"/>
                                  <a:ext cx="177800" cy="355600"/>
                                </a:xfrm>
                                <a:prstGeom prst="rect">
                                  <a:avLst/>
                                </a:prstGeom>
                              </p:spPr>
                            </p:pic>
                            <p:pic>
                              <p:nvPicPr>
                                <p:cNvPr id="115" name="Obrázok 114">
                                  <a:extLst>
                                    <a:ext uri="{FF2B5EF4-FFF2-40B4-BE49-F238E27FC236}">
                                      <a16:creationId xmlns:a16="http://schemas.microsoft.com/office/drawing/2014/main" id="{DEEFED00-7FD7-0744-AEB1-76B5734AC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423" y="1162377"/>
                                  <a:ext cx="177800" cy="355600"/>
                                </a:xfrm>
                                <a:prstGeom prst="rect">
                                  <a:avLst/>
                                </a:prstGeom>
                              </p:spPr>
                            </p:pic>
                            <p:pic>
                              <p:nvPicPr>
                                <p:cNvPr id="116" name="Obrázok 115">
                                  <a:extLst>
                                    <a:ext uri="{FF2B5EF4-FFF2-40B4-BE49-F238E27FC236}">
                                      <a16:creationId xmlns:a16="http://schemas.microsoft.com/office/drawing/2014/main" id="{7377CB2C-9934-3342-96AE-237238EEE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117" name="Obrázok 116">
                                  <a:extLst>
                                    <a:ext uri="{FF2B5EF4-FFF2-40B4-BE49-F238E27FC236}">
                                      <a16:creationId xmlns:a16="http://schemas.microsoft.com/office/drawing/2014/main" id="{A358515A-E57E-EC42-9A33-B3A2CE8B2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548" y="1969605"/>
                                  <a:ext cx="177800" cy="355600"/>
                                </a:xfrm>
                                <a:prstGeom prst="rect">
                                  <a:avLst/>
                                </a:prstGeom>
                              </p:spPr>
                            </p:pic>
                          </p:grpSp>
                        </p:grpSp>
                        <p:sp>
                          <p:nvSpPr>
                            <p:cNvPr id="105" name="BlokTextu 104">
                              <a:extLst>
                                <a:ext uri="{FF2B5EF4-FFF2-40B4-BE49-F238E27FC236}">
                                  <a16:creationId xmlns:a16="http://schemas.microsoft.com/office/drawing/2014/main" id="{E706D23D-3358-F445-AEDD-48E352810A7D}"/>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103" name="BlokTextu 102">
                            <a:extLst>
                              <a:ext uri="{FF2B5EF4-FFF2-40B4-BE49-F238E27FC236}">
                                <a16:creationId xmlns:a16="http://schemas.microsoft.com/office/drawing/2014/main" id="{8F6E254C-AB6E-FB4A-867F-96C57BFB906B}"/>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sp>
                    <p:nvSpPr>
                      <p:cNvPr id="125" name="Obdĺžnik 124">
                        <a:extLst>
                          <a:ext uri="{FF2B5EF4-FFF2-40B4-BE49-F238E27FC236}">
                            <a16:creationId xmlns:a16="http://schemas.microsoft.com/office/drawing/2014/main" id="{E2AB3C8F-699E-294E-B3D3-A7761640898C}"/>
                          </a:ext>
                        </a:extLst>
                      </p:cNvPr>
                      <p:cNvSpPr/>
                      <p:nvPr/>
                    </p:nvSpPr>
                    <p:spPr>
                      <a:xfrm>
                        <a:off x="648263" y="3207638"/>
                        <a:ext cx="2060512" cy="333296"/>
                      </a:xfrm>
                      <a:prstGeom prst="rect">
                        <a:avLst/>
                      </a:prstGeom>
                    </p:spPr>
                    <p:txBody>
                      <a:bodyPr wrap="square">
                        <a:spAutoFit/>
                      </a:bodyPr>
                      <a:lstStyle/>
                      <a:p>
                        <a:r>
                          <a:rPr lang="sk-SK" dirty="0">
                            <a:solidFill>
                              <a:schemeClr val="tx1"/>
                            </a:solidFill>
                          </a:rPr>
                          <a:t>3 5 6 5 9	2 1 9 7 2</a:t>
                        </a:r>
                      </a:p>
                    </p:txBody>
                  </p:sp>
                  <p:sp>
                    <p:nvSpPr>
                      <p:cNvPr id="1024" name="Obdĺžnik 1023">
                        <a:extLst>
                          <a:ext uri="{FF2B5EF4-FFF2-40B4-BE49-F238E27FC236}">
                            <a16:creationId xmlns:a16="http://schemas.microsoft.com/office/drawing/2014/main" id="{B0EC1A3F-D366-9F42-AA2D-7A12445E2FA3}"/>
                          </a:ext>
                        </a:extLst>
                      </p:cNvPr>
                      <p:cNvSpPr/>
                      <p:nvPr/>
                    </p:nvSpPr>
                    <p:spPr>
                      <a:xfrm>
                        <a:off x="3555340" y="3207638"/>
                        <a:ext cx="2067134" cy="333296"/>
                      </a:xfrm>
                      <a:prstGeom prst="rect">
                        <a:avLst/>
                      </a:prstGeom>
                    </p:spPr>
                    <p:txBody>
                      <a:bodyPr wrap="square">
                        <a:spAutoFit/>
                      </a:bodyPr>
                      <a:lstStyle/>
                      <a:p>
                        <a:r>
                          <a:rPr lang="sk-SK" dirty="0">
                            <a:solidFill>
                              <a:schemeClr val="tx1"/>
                            </a:solidFill>
                          </a:rPr>
                          <a:t>5 7 9 5 6	10 1	6 9 4</a:t>
                        </a:r>
                      </a:p>
                    </p:txBody>
                  </p:sp>
                  <p:sp>
                    <p:nvSpPr>
                      <p:cNvPr id="1025" name="Obdĺžnik 1024">
                        <a:extLst>
                          <a:ext uri="{FF2B5EF4-FFF2-40B4-BE49-F238E27FC236}">
                            <a16:creationId xmlns:a16="http://schemas.microsoft.com/office/drawing/2014/main" id="{EC665595-97B7-6746-93A2-1FBBAD4B5D55}"/>
                          </a:ext>
                        </a:extLst>
                      </p:cNvPr>
                      <p:cNvSpPr/>
                      <p:nvPr/>
                    </p:nvSpPr>
                    <p:spPr>
                      <a:xfrm>
                        <a:off x="6755729" y="3205047"/>
                        <a:ext cx="2044149" cy="333296"/>
                      </a:xfrm>
                      <a:prstGeom prst="rect">
                        <a:avLst/>
                      </a:prstGeom>
                    </p:spPr>
                    <p:txBody>
                      <a:bodyPr wrap="none">
                        <a:spAutoFit/>
                      </a:bodyPr>
                      <a:lstStyle/>
                      <a:p>
                        <a:r>
                          <a:rPr lang="sk-SK" dirty="0">
                            <a:solidFill>
                              <a:schemeClr val="tx1"/>
                            </a:solidFill>
                          </a:rPr>
                          <a:t>6 9 8 8 5 5 1 2 5 3</a:t>
                        </a:r>
                      </a:p>
                    </p:txBody>
                  </p:sp>
                  <p:sp>
                    <p:nvSpPr>
                      <p:cNvPr id="1027" name="Obdĺžnik 1026">
                        <a:extLst>
                          <a:ext uri="{FF2B5EF4-FFF2-40B4-BE49-F238E27FC236}">
                            <a16:creationId xmlns:a16="http://schemas.microsoft.com/office/drawing/2014/main" id="{2F64A413-CFBE-244B-92E8-BAC5C0533D38}"/>
                          </a:ext>
                        </a:extLst>
                      </p:cNvPr>
                      <p:cNvSpPr/>
                      <p:nvPr/>
                    </p:nvSpPr>
                    <p:spPr>
                      <a:xfrm>
                        <a:off x="633199" y="6404117"/>
                        <a:ext cx="2159566" cy="333296"/>
                      </a:xfrm>
                      <a:prstGeom prst="rect">
                        <a:avLst/>
                      </a:prstGeom>
                    </p:spPr>
                    <p:txBody>
                      <a:bodyPr wrap="none">
                        <a:spAutoFit/>
                      </a:bodyPr>
                      <a:lstStyle/>
                      <a:p>
                        <a:r>
                          <a:rPr lang="sk-SK" dirty="0">
                            <a:solidFill>
                              <a:schemeClr val="tx1"/>
                            </a:solidFill>
                          </a:rPr>
                          <a:t>5 2 2 10 7 7 4 5 8 5</a:t>
                        </a:r>
                      </a:p>
                    </p:txBody>
                  </p:sp>
                  <p:sp>
                    <p:nvSpPr>
                      <p:cNvPr id="1028" name="Obdĺžnik 1027">
                        <a:extLst>
                          <a:ext uri="{FF2B5EF4-FFF2-40B4-BE49-F238E27FC236}">
                            <a16:creationId xmlns:a16="http://schemas.microsoft.com/office/drawing/2014/main" id="{BE60A3B6-8852-8745-8395-7CD24E606F46}"/>
                          </a:ext>
                        </a:extLst>
                      </p:cNvPr>
                      <p:cNvSpPr/>
                      <p:nvPr/>
                    </p:nvSpPr>
                    <p:spPr>
                      <a:xfrm>
                        <a:off x="4103687" y="6320241"/>
                        <a:ext cx="2428870" cy="333296"/>
                      </a:xfrm>
                      <a:prstGeom prst="rect">
                        <a:avLst/>
                      </a:prstGeom>
                    </p:spPr>
                    <p:txBody>
                      <a:bodyPr wrap="none">
                        <a:spAutoFit/>
                      </a:bodyPr>
                      <a:lstStyle/>
                      <a:p>
                        <a:r>
                          <a:rPr lang="sk-SK" dirty="0">
                            <a:solidFill>
                              <a:schemeClr val="tx1"/>
                            </a:solidFill>
                          </a:rPr>
                          <a:t>1 7 10 7 7 10 7 2 10 9</a:t>
                        </a:r>
                      </a:p>
                    </p:txBody>
                  </p:sp>
                </p:grpSp>
              </p:grpSp>
            </p:grpSp>
          </p:grpSp>
          <p:sp>
            <p:nvSpPr>
              <p:cNvPr id="2" name="BlokTextu 1">
                <a:extLst>
                  <a:ext uri="{FF2B5EF4-FFF2-40B4-BE49-F238E27FC236}">
                    <a16:creationId xmlns:a16="http://schemas.microsoft.com/office/drawing/2014/main" id="{9B8D3D6B-E07E-DC46-ADAA-44940B422826}"/>
                  </a:ext>
                </a:extLst>
              </p:cNvPr>
              <p:cNvSpPr txBox="1"/>
              <p:nvPr/>
            </p:nvSpPr>
            <p:spPr>
              <a:xfrm>
                <a:off x="7124889" y="4579511"/>
                <a:ext cx="2305878" cy="895630"/>
              </a:xfrm>
              <a:prstGeom prst="rect">
                <a:avLst/>
              </a:prstGeom>
              <a:noFill/>
            </p:spPr>
            <p:txBody>
              <a:bodyPr wrap="square" rtlCol="0">
                <a:spAutoFit/>
              </a:bodyPr>
              <a:lstStyle/>
              <a:p>
                <a:r>
                  <a:rPr lang="sk-SK" sz="6000" b="1" dirty="0">
                    <a:solidFill>
                      <a:schemeClr val="tx1"/>
                    </a:solidFill>
                  </a:rPr>
                  <a:t>Výber</a:t>
                </a:r>
              </a:p>
            </p:txBody>
          </p:sp>
        </p:grpSp>
        <p:sp>
          <p:nvSpPr>
            <p:cNvPr id="12" name="Ovál 11">
              <a:extLst>
                <a:ext uri="{FF2B5EF4-FFF2-40B4-BE49-F238E27FC236}">
                  <a16:creationId xmlns:a16="http://schemas.microsoft.com/office/drawing/2014/main" id="{15308C85-1AEC-2C4C-8E6C-8EEC62864C4E}"/>
                </a:ext>
              </a:extLst>
            </p:cNvPr>
            <p:cNvSpPr/>
            <p:nvPr/>
          </p:nvSpPr>
          <p:spPr>
            <a:xfrm>
              <a:off x="1570536" y="859384"/>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0" name="Ovál 119">
              <a:extLst>
                <a:ext uri="{FF2B5EF4-FFF2-40B4-BE49-F238E27FC236}">
                  <a16:creationId xmlns:a16="http://schemas.microsoft.com/office/drawing/2014/main" id="{2CC5FB52-8D14-4041-A65B-A3DCF810428B}"/>
                </a:ext>
              </a:extLst>
            </p:cNvPr>
            <p:cNvSpPr/>
            <p:nvPr/>
          </p:nvSpPr>
          <p:spPr>
            <a:xfrm>
              <a:off x="2677377" y="904707"/>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1" name="Ovál 120">
              <a:extLst>
                <a:ext uri="{FF2B5EF4-FFF2-40B4-BE49-F238E27FC236}">
                  <a16:creationId xmlns:a16="http://schemas.microsoft.com/office/drawing/2014/main" id="{E9B116DB-D3DB-B54E-884D-13EF0B6699DE}"/>
                </a:ext>
              </a:extLst>
            </p:cNvPr>
            <p:cNvSpPr/>
            <p:nvPr/>
          </p:nvSpPr>
          <p:spPr>
            <a:xfrm>
              <a:off x="555482" y="1673721"/>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2" name="Ovál 121">
              <a:extLst>
                <a:ext uri="{FF2B5EF4-FFF2-40B4-BE49-F238E27FC236}">
                  <a16:creationId xmlns:a16="http://schemas.microsoft.com/office/drawing/2014/main" id="{BFDB88A4-71CE-2E4C-B7BB-FB9F52FD45E6}"/>
                </a:ext>
              </a:extLst>
            </p:cNvPr>
            <p:cNvSpPr/>
            <p:nvPr/>
          </p:nvSpPr>
          <p:spPr>
            <a:xfrm>
              <a:off x="2040326" y="1687359"/>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3" name="Ovál 122">
              <a:extLst>
                <a:ext uri="{FF2B5EF4-FFF2-40B4-BE49-F238E27FC236}">
                  <a16:creationId xmlns:a16="http://schemas.microsoft.com/office/drawing/2014/main" id="{B3CE73FA-ED8E-A44C-9C7F-D85F5B8E87FF}"/>
                </a:ext>
              </a:extLst>
            </p:cNvPr>
            <p:cNvSpPr/>
            <p:nvPr/>
          </p:nvSpPr>
          <p:spPr>
            <a:xfrm>
              <a:off x="5740712" y="924580"/>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4" name="Ovál 133">
              <a:extLst>
                <a:ext uri="{FF2B5EF4-FFF2-40B4-BE49-F238E27FC236}">
                  <a16:creationId xmlns:a16="http://schemas.microsoft.com/office/drawing/2014/main" id="{C26DFA64-6FD6-6D48-B79D-05456B70B973}"/>
                </a:ext>
              </a:extLst>
            </p:cNvPr>
            <p:cNvSpPr/>
            <p:nvPr/>
          </p:nvSpPr>
          <p:spPr>
            <a:xfrm>
              <a:off x="4242336" y="1712571"/>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5" name="Ovál 134">
              <a:extLst>
                <a:ext uri="{FF2B5EF4-FFF2-40B4-BE49-F238E27FC236}">
                  <a16:creationId xmlns:a16="http://schemas.microsoft.com/office/drawing/2014/main" id="{81175F6D-F9E7-9D4E-B6B5-B992D59C78A9}"/>
                </a:ext>
              </a:extLst>
            </p:cNvPr>
            <p:cNvSpPr/>
            <p:nvPr/>
          </p:nvSpPr>
          <p:spPr>
            <a:xfrm>
              <a:off x="5234778" y="1687359"/>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6" name="Ovál 135">
              <a:extLst>
                <a:ext uri="{FF2B5EF4-FFF2-40B4-BE49-F238E27FC236}">
                  <a16:creationId xmlns:a16="http://schemas.microsoft.com/office/drawing/2014/main" id="{E5C59896-5B3F-B34B-B496-E06AD82CD383}"/>
                </a:ext>
              </a:extLst>
            </p:cNvPr>
            <p:cNvSpPr/>
            <p:nvPr/>
          </p:nvSpPr>
          <p:spPr>
            <a:xfrm>
              <a:off x="3712390" y="1704712"/>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7" name="Ovál 136">
              <a:extLst>
                <a:ext uri="{FF2B5EF4-FFF2-40B4-BE49-F238E27FC236}">
                  <a16:creationId xmlns:a16="http://schemas.microsoft.com/office/drawing/2014/main" id="{FBCD333C-FB31-1E45-B574-014AFDDAF59A}"/>
                </a:ext>
              </a:extLst>
            </p:cNvPr>
            <p:cNvSpPr/>
            <p:nvPr/>
          </p:nvSpPr>
          <p:spPr>
            <a:xfrm>
              <a:off x="6918259" y="1702101"/>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8" name="Ovál 137">
              <a:extLst>
                <a:ext uri="{FF2B5EF4-FFF2-40B4-BE49-F238E27FC236}">
                  <a16:creationId xmlns:a16="http://schemas.microsoft.com/office/drawing/2014/main" id="{B83B8E65-4D2E-C242-AD42-3837BF8D87A0}"/>
                </a:ext>
              </a:extLst>
            </p:cNvPr>
            <p:cNvSpPr/>
            <p:nvPr/>
          </p:nvSpPr>
          <p:spPr>
            <a:xfrm>
              <a:off x="8394462" y="1662650"/>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9" name="Ovál 138">
              <a:extLst>
                <a:ext uri="{FF2B5EF4-FFF2-40B4-BE49-F238E27FC236}">
                  <a16:creationId xmlns:a16="http://schemas.microsoft.com/office/drawing/2014/main" id="{D9F82D58-DEF3-CD48-939F-352B5E3E1B30}"/>
                </a:ext>
              </a:extLst>
            </p:cNvPr>
            <p:cNvSpPr/>
            <p:nvPr/>
          </p:nvSpPr>
          <p:spPr>
            <a:xfrm>
              <a:off x="7960579" y="1712571"/>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0" name="Ovál 139">
              <a:extLst>
                <a:ext uri="{FF2B5EF4-FFF2-40B4-BE49-F238E27FC236}">
                  <a16:creationId xmlns:a16="http://schemas.microsoft.com/office/drawing/2014/main" id="{289CF83A-93D8-2D46-AAB8-5B2491F424E2}"/>
                </a:ext>
              </a:extLst>
            </p:cNvPr>
            <p:cNvSpPr/>
            <p:nvPr/>
          </p:nvSpPr>
          <p:spPr>
            <a:xfrm>
              <a:off x="8998073" y="879496"/>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1" name="Ovál 140">
              <a:extLst>
                <a:ext uri="{FF2B5EF4-FFF2-40B4-BE49-F238E27FC236}">
                  <a16:creationId xmlns:a16="http://schemas.microsoft.com/office/drawing/2014/main" id="{2909AF6F-95C6-AF4D-89CF-1D3C7F6F6680}"/>
                </a:ext>
              </a:extLst>
            </p:cNvPr>
            <p:cNvSpPr/>
            <p:nvPr/>
          </p:nvSpPr>
          <p:spPr>
            <a:xfrm>
              <a:off x="2608445" y="3969307"/>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2" name="Ovál 141">
              <a:extLst>
                <a:ext uri="{FF2B5EF4-FFF2-40B4-BE49-F238E27FC236}">
                  <a16:creationId xmlns:a16="http://schemas.microsoft.com/office/drawing/2014/main" id="{F5C5D205-0622-7A49-8FC8-F957B61E81AD}"/>
                </a:ext>
              </a:extLst>
            </p:cNvPr>
            <p:cNvSpPr/>
            <p:nvPr/>
          </p:nvSpPr>
          <p:spPr>
            <a:xfrm>
              <a:off x="1126884" y="4028820"/>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3" name="Ovál 142">
              <a:extLst>
                <a:ext uri="{FF2B5EF4-FFF2-40B4-BE49-F238E27FC236}">
                  <a16:creationId xmlns:a16="http://schemas.microsoft.com/office/drawing/2014/main" id="{5D90E840-2ABB-9445-97D0-E99EB6E18125}"/>
                </a:ext>
              </a:extLst>
            </p:cNvPr>
            <p:cNvSpPr/>
            <p:nvPr/>
          </p:nvSpPr>
          <p:spPr>
            <a:xfrm>
              <a:off x="2650395" y="4893606"/>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4" name="Ovál 143">
              <a:extLst>
                <a:ext uri="{FF2B5EF4-FFF2-40B4-BE49-F238E27FC236}">
                  <a16:creationId xmlns:a16="http://schemas.microsoft.com/office/drawing/2014/main" id="{32076BC0-111D-8C4F-A036-A8652EBA67C9}"/>
                </a:ext>
              </a:extLst>
            </p:cNvPr>
            <p:cNvSpPr/>
            <p:nvPr/>
          </p:nvSpPr>
          <p:spPr>
            <a:xfrm>
              <a:off x="1111725" y="4893606"/>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5" name="Ovál 144">
              <a:extLst>
                <a:ext uri="{FF2B5EF4-FFF2-40B4-BE49-F238E27FC236}">
                  <a16:creationId xmlns:a16="http://schemas.microsoft.com/office/drawing/2014/main" id="{E4195181-D8E9-AF47-B4E7-8989D4C5AAF2}"/>
                </a:ext>
              </a:extLst>
            </p:cNvPr>
            <p:cNvSpPr/>
            <p:nvPr/>
          </p:nvSpPr>
          <p:spPr>
            <a:xfrm>
              <a:off x="3803635" y="4018904"/>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6" name="Ovál 145">
              <a:extLst>
                <a:ext uri="{FF2B5EF4-FFF2-40B4-BE49-F238E27FC236}">
                  <a16:creationId xmlns:a16="http://schemas.microsoft.com/office/drawing/2014/main" id="{FB4EB7FC-90D5-FF4B-9021-01E1168B79A8}"/>
                </a:ext>
              </a:extLst>
            </p:cNvPr>
            <p:cNvSpPr/>
            <p:nvPr/>
          </p:nvSpPr>
          <p:spPr>
            <a:xfrm>
              <a:off x="4373743" y="4868114"/>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7" name="Ovál 146">
              <a:extLst>
                <a:ext uri="{FF2B5EF4-FFF2-40B4-BE49-F238E27FC236}">
                  <a16:creationId xmlns:a16="http://schemas.microsoft.com/office/drawing/2014/main" id="{BC096D32-3F7A-5F42-9C09-1D131F43C5E8}"/>
                </a:ext>
              </a:extLst>
            </p:cNvPr>
            <p:cNvSpPr/>
            <p:nvPr/>
          </p:nvSpPr>
          <p:spPr>
            <a:xfrm>
              <a:off x="5924768" y="4868114"/>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48" name="Ovál 147">
              <a:extLst>
                <a:ext uri="{FF2B5EF4-FFF2-40B4-BE49-F238E27FC236}">
                  <a16:creationId xmlns:a16="http://schemas.microsoft.com/office/drawing/2014/main" id="{4BF52F44-26E7-7B46-9F92-4074AD9074F0}"/>
                </a:ext>
              </a:extLst>
            </p:cNvPr>
            <p:cNvSpPr/>
            <p:nvPr/>
          </p:nvSpPr>
          <p:spPr>
            <a:xfrm>
              <a:off x="4319711" y="4051082"/>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spTree>
    <p:extLst>
      <p:ext uri="{BB962C8B-B14F-4D97-AF65-F5344CB8AC3E}">
        <p14:creationId xmlns:p14="http://schemas.microsoft.com/office/powerpoint/2010/main" val="1916115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48BE30F-54AA-A64D-8B57-8575D9014575}"/>
              </a:ext>
            </a:extLst>
          </p:cNvPr>
          <p:cNvSpPr>
            <a:spLocks noGrp="1"/>
          </p:cNvSpPr>
          <p:nvPr>
            <p:ph type="title"/>
          </p:nvPr>
        </p:nvSpPr>
        <p:spPr/>
        <p:txBody>
          <a:bodyPr/>
          <a:lstStyle/>
          <a:p>
            <a:r>
              <a:rPr lang="sk-SK" dirty="0"/>
              <a:t>Vybraný súbor</a:t>
            </a:r>
          </a:p>
        </p:txBody>
      </p:sp>
      <p:sp>
        <p:nvSpPr>
          <p:cNvPr id="4" name="Zástupný objekt pre dátum 3">
            <a:extLst>
              <a:ext uri="{FF2B5EF4-FFF2-40B4-BE49-F238E27FC236}">
                <a16:creationId xmlns:a16="http://schemas.microsoft.com/office/drawing/2014/main" id="{45856569-115E-984C-ADCE-4C7A0F758B0E}"/>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506F9303-37FB-FE42-9447-8D02140EA754}"/>
              </a:ext>
            </a:extLst>
          </p:cNvPr>
          <p:cNvSpPr>
            <a:spLocks noGrp="1"/>
          </p:cNvSpPr>
          <p:nvPr>
            <p:ph type="sldNum" sz="quarter" idx="11"/>
          </p:nvPr>
        </p:nvSpPr>
        <p:spPr/>
        <p:txBody>
          <a:bodyPr/>
          <a:lstStyle/>
          <a:p>
            <a:fld id="{20C92893-8C51-46CF-9D47-24B3C575AFAA}" type="slidenum">
              <a:rPr lang="en-GB" smtClean="0"/>
              <a:pPr/>
              <a:t>32</a:t>
            </a:fld>
            <a:endParaRPr lang="en-GB"/>
          </a:p>
        </p:txBody>
      </p:sp>
      <p:sp>
        <p:nvSpPr>
          <p:cNvPr id="6" name="Zástupný objekt pre pätu 5">
            <a:extLst>
              <a:ext uri="{FF2B5EF4-FFF2-40B4-BE49-F238E27FC236}">
                <a16:creationId xmlns:a16="http://schemas.microsoft.com/office/drawing/2014/main" id="{4E745891-B7DD-2C46-BC18-54E8D58E0EA1}"/>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66EB46FF-4C45-704D-BD61-875635CAF5A8}"/>
              </a:ext>
            </a:extLst>
          </p:cNvPr>
          <p:cNvGraphicFramePr>
            <a:graphicFrameLocks noGrp="1"/>
          </p:cNvGraphicFramePr>
          <p:nvPr>
            <p:extLst>
              <p:ext uri="{D42A27DB-BD31-4B8C-83A1-F6EECF244321}">
                <p14:modId xmlns:p14="http://schemas.microsoft.com/office/powerpoint/2010/main" val="2563681739"/>
              </p:ext>
            </p:extLst>
          </p:nvPr>
        </p:nvGraphicFramePr>
        <p:xfrm>
          <a:off x="954156" y="596347"/>
          <a:ext cx="8666920" cy="4492488"/>
        </p:xfrm>
        <a:graphic>
          <a:graphicData uri="http://schemas.openxmlformats.org/drawingml/2006/table">
            <a:tbl>
              <a:tblPr firstRow="1" bandRow="1">
                <a:tableStyleId>{5C22544A-7EE6-4342-B048-85BDC9FD1C3A}</a:tableStyleId>
              </a:tblPr>
              <a:tblGrid>
                <a:gridCol w="1510748">
                  <a:extLst>
                    <a:ext uri="{9D8B030D-6E8A-4147-A177-3AD203B41FA5}">
                      <a16:colId xmlns:a16="http://schemas.microsoft.com/office/drawing/2014/main" val="815838990"/>
                    </a:ext>
                  </a:extLst>
                </a:gridCol>
                <a:gridCol w="2822712">
                  <a:extLst>
                    <a:ext uri="{9D8B030D-6E8A-4147-A177-3AD203B41FA5}">
                      <a16:colId xmlns:a16="http://schemas.microsoft.com/office/drawing/2014/main" val="1543946604"/>
                    </a:ext>
                  </a:extLst>
                </a:gridCol>
                <a:gridCol w="2166730">
                  <a:extLst>
                    <a:ext uri="{9D8B030D-6E8A-4147-A177-3AD203B41FA5}">
                      <a16:colId xmlns:a16="http://schemas.microsoft.com/office/drawing/2014/main" val="2813678890"/>
                    </a:ext>
                  </a:extLst>
                </a:gridCol>
                <a:gridCol w="2166730">
                  <a:extLst>
                    <a:ext uri="{9D8B030D-6E8A-4147-A177-3AD203B41FA5}">
                      <a16:colId xmlns:a16="http://schemas.microsoft.com/office/drawing/2014/main" val="315773075"/>
                    </a:ext>
                  </a:extLst>
                </a:gridCol>
              </a:tblGrid>
              <a:tr h="641784">
                <a:tc>
                  <a:txBody>
                    <a:bodyPr/>
                    <a:lstStyle/>
                    <a:p>
                      <a:pPr algn="ctr"/>
                      <a:r>
                        <a:rPr lang="sk-SK" sz="2800" dirty="0"/>
                        <a:t>Trieda</a:t>
                      </a:r>
                    </a:p>
                  </a:txBody>
                  <a:tcPr/>
                </a:tc>
                <a:tc>
                  <a:txBody>
                    <a:bodyPr/>
                    <a:lstStyle/>
                    <a:p>
                      <a:pPr algn="ctr"/>
                      <a:r>
                        <a:rPr lang="sk-SK" sz="2800" dirty="0"/>
                        <a:t>Deti</a:t>
                      </a:r>
                    </a:p>
                  </a:txBody>
                  <a:tcPr/>
                </a:tc>
                <a:tc>
                  <a:txBody>
                    <a:bodyPr/>
                    <a:lstStyle/>
                    <a:p>
                      <a:pPr algn="ctr"/>
                      <a:r>
                        <a:rPr lang="sk-SK" sz="2800" dirty="0"/>
                        <a:t>Dievčatá</a:t>
                      </a:r>
                    </a:p>
                  </a:txBody>
                  <a:tcPr/>
                </a:tc>
                <a:tc>
                  <a:txBody>
                    <a:bodyPr/>
                    <a:lstStyle/>
                    <a:p>
                      <a:pPr algn="ctr"/>
                      <a:r>
                        <a:rPr lang="sk-SK" sz="2800" dirty="0"/>
                        <a:t>Chlapci</a:t>
                      </a:r>
                    </a:p>
                  </a:txBody>
                  <a:tcPr/>
                </a:tc>
                <a:extLst>
                  <a:ext uri="{0D108BD9-81ED-4DB2-BD59-A6C34878D82A}">
                    <a16:rowId xmlns:a16="http://schemas.microsoft.com/office/drawing/2014/main" val="3697449713"/>
                  </a:ext>
                </a:extLst>
              </a:tr>
              <a:tr h="641784">
                <a:tc>
                  <a:txBody>
                    <a:bodyPr/>
                    <a:lstStyle/>
                    <a:p>
                      <a:pPr algn="ctr"/>
                      <a:r>
                        <a:rPr lang="sk-SK" sz="2800" dirty="0"/>
                        <a:t>I.</a:t>
                      </a:r>
                    </a:p>
                  </a:txBody>
                  <a:tcPr/>
                </a:tc>
                <a:tc>
                  <a:txBody>
                    <a:bodyPr/>
                    <a:lstStyle/>
                    <a:p>
                      <a:r>
                        <a:rPr lang="sk-SK" sz="2800" dirty="0"/>
                        <a:t>G, K, M, S</a:t>
                      </a:r>
                      <a:r>
                        <a:rPr lang="sk-SK" sz="2800" baseline="-25000" dirty="0"/>
                        <a:t>1</a:t>
                      </a:r>
                    </a:p>
                  </a:txBody>
                  <a:tcPr/>
                </a:tc>
                <a:tc>
                  <a:txBody>
                    <a:bodyPr/>
                    <a:lstStyle/>
                    <a:p>
                      <a:pPr algn="ctr"/>
                      <a:r>
                        <a:rPr lang="sk-SK" sz="2800" dirty="0"/>
                        <a:t>1</a:t>
                      </a:r>
                    </a:p>
                  </a:txBody>
                  <a:tcPr/>
                </a:tc>
                <a:tc>
                  <a:txBody>
                    <a:bodyPr/>
                    <a:lstStyle/>
                    <a:p>
                      <a:pPr algn="ctr"/>
                      <a:r>
                        <a:rPr lang="sk-SK" sz="2800" dirty="0"/>
                        <a:t>3</a:t>
                      </a:r>
                    </a:p>
                  </a:txBody>
                  <a:tcPr/>
                </a:tc>
                <a:extLst>
                  <a:ext uri="{0D108BD9-81ED-4DB2-BD59-A6C34878D82A}">
                    <a16:rowId xmlns:a16="http://schemas.microsoft.com/office/drawing/2014/main" val="3046458573"/>
                  </a:ext>
                </a:extLst>
              </a:tr>
              <a:tr h="641784">
                <a:tc>
                  <a:txBody>
                    <a:bodyPr/>
                    <a:lstStyle/>
                    <a:p>
                      <a:pPr algn="ctr"/>
                      <a:r>
                        <a:rPr lang="sk-SK" sz="2800" dirty="0"/>
                        <a:t>II.</a:t>
                      </a:r>
                    </a:p>
                  </a:txBody>
                  <a:tcPr/>
                </a:tc>
                <a:tc>
                  <a:txBody>
                    <a:bodyPr/>
                    <a:lstStyle/>
                    <a:p>
                      <a:r>
                        <a:rPr lang="sk-SK" sz="2800" dirty="0"/>
                        <a:t>K, M, R, S</a:t>
                      </a:r>
                      <a:r>
                        <a:rPr lang="sk-SK" sz="2800" baseline="-25000" dirty="0"/>
                        <a:t>2</a:t>
                      </a:r>
                    </a:p>
                  </a:txBody>
                  <a:tcPr/>
                </a:tc>
                <a:tc>
                  <a:txBody>
                    <a:bodyPr/>
                    <a:lstStyle/>
                    <a:p>
                      <a:pPr algn="ctr"/>
                      <a:r>
                        <a:rPr lang="sk-SK" sz="2800" dirty="0"/>
                        <a:t>0</a:t>
                      </a:r>
                    </a:p>
                  </a:txBody>
                  <a:tcPr/>
                </a:tc>
                <a:tc>
                  <a:txBody>
                    <a:bodyPr/>
                    <a:lstStyle/>
                    <a:p>
                      <a:pPr algn="ctr"/>
                      <a:r>
                        <a:rPr lang="sk-SK" sz="2800" dirty="0"/>
                        <a:t>4</a:t>
                      </a:r>
                    </a:p>
                  </a:txBody>
                  <a:tcPr/>
                </a:tc>
                <a:extLst>
                  <a:ext uri="{0D108BD9-81ED-4DB2-BD59-A6C34878D82A}">
                    <a16:rowId xmlns:a16="http://schemas.microsoft.com/office/drawing/2014/main" val="3015026006"/>
                  </a:ext>
                </a:extLst>
              </a:tr>
              <a:tr h="641784">
                <a:tc>
                  <a:txBody>
                    <a:bodyPr/>
                    <a:lstStyle/>
                    <a:p>
                      <a:pPr algn="ctr"/>
                      <a:r>
                        <a:rPr lang="sk-SK" sz="2800" dirty="0"/>
                        <a:t>III.</a:t>
                      </a:r>
                    </a:p>
                  </a:txBody>
                  <a:tcPr/>
                </a:tc>
                <a:tc>
                  <a:txBody>
                    <a:bodyPr/>
                    <a:lstStyle/>
                    <a:p>
                      <a:r>
                        <a:rPr lang="sk-SK" sz="2800" dirty="0"/>
                        <a:t>K, M, S</a:t>
                      </a:r>
                      <a:r>
                        <a:rPr lang="sk-SK" sz="2800" baseline="-25000" dirty="0"/>
                        <a:t>1</a:t>
                      </a:r>
                      <a:r>
                        <a:rPr lang="sk-SK" sz="2800" dirty="0"/>
                        <a:t>, S</a:t>
                      </a:r>
                      <a:r>
                        <a:rPr lang="sk-SK" sz="2800" baseline="-25000" dirty="0"/>
                        <a:t>2</a:t>
                      </a:r>
                    </a:p>
                  </a:txBody>
                  <a:tcPr/>
                </a:tc>
                <a:tc>
                  <a:txBody>
                    <a:bodyPr/>
                    <a:lstStyle/>
                    <a:p>
                      <a:pPr algn="ctr"/>
                      <a:r>
                        <a:rPr lang="sk-SK" sz="2800" dirty="0"/>
                        <a:t>1</a:t>
                      </a:r>
                    </a:p>
                  </a:txBody>
                  <a:tcPr/>
                </a:tc>
                <a:tc>
                  <a:txBody>
                    <a:bodyPr/>
                    <a:lstStyle/>
                    <a:p>
                      <a:pPr algn="ctr"/>
                      <a:r>
                        <a:rPr lang="sk-SK" sz="2800" dirty="0"/>
                        <a:t>3</a:t>
                      </a:r>
                    </a:p>
                  </a:txBody>
                  <a:tcPr/>
                </a:tc>
                <a:extLst>
                  <a:ext uri="{0D108BD9-81ED-4DB2-BD59-A6C34878D82A}">
                    <a16:rowId xmlns:a16="http://schemas.microsoft.com/office/drawing/2014/main" val="146823865"/>
                  </a:ext>
                </a:extLst>
              </a:tr>
              <a:tr h="641784">
                <a:tc>
                  <a:txBody>
                    <a:bodyPr/>
                    <a:lstStyle/>
                    <a:p>
                      <a:pPr algn="ctr"/>
                      <a:r>
                        <a:rPr lang="sk-SK" sz="2800" dirty="0"/>
                        <a:t>IV.</a:t>
                      </a:r>
                    </a:p>
                  </a:txBody>
                  <a:tcPr/>
                </a:tc>
                <a:tc>
                  <a:txBody>
                    <a:bodyPr/>
                    <a:lstStyle/>
                    <a:p>
                      <a:r>
                        <a:rPr lang="sk-SK" sz="2800" dirty="0"/>
                        <a:t>D, K, R, Z</a:t>
                      </a:r>
                    </a:p>
                  </a:txBody>
                  <a:tcPr/>
                </a:tc>
                <a:tc>
                  <a:txBody>
                    <a:bodyPr/>
                    <a:lstStyle/>
                    <a:p>
                      <a:pPr algn="ctr"/>
                      <a:r>
                        <a:rPr lang="sk-SK" sz="2800" dirty="0"/>
                        <a:t>4</a:t>
                      </a:r>
                    </a:p>
                  </a:txBody>
                  <a:tcPr/>
                </a:tc>
                <a:tc>
                  <a:txBody>
                    <a:bodyPr/>
                    <a:lstStyle/>
                    <a:p>
                      <a:pPr algn="ctr"/>
                      <a:r>
                        <a:rPr lang="sk-SK" sz="2800" dirty="0"/>
                        <a:t>0</a:t>
                      </a:r>
                    </a:p>
                  </a:txBody>
                  <a:tcPr/>
                </a:tc>
                <a:extLst>
                  <a:ext uri="{0D108BD9-81ED-4DB2-BD59-A6C34878D82A}">
                    <a16:rowId xmlns:a16="http://schemas.microsoft.com/office/drawing/2014/main" val="4207118255"/>
                  </a:ext>
                </a:extLst>
              </a:tr>
              <a:tr h="641784">
                <a:tc>
                  <a:txBody>
                    <a:bodyPr/>
                    <a:lstStyle/>
                    <a:p>
                      <a:pPr algn="ctr"/>
                      <a:r>
                        <a:rPr lang="sk-SK" sz="2800" dirty="0"/>
                        <a:t>V.</a:t>
                      </a:r>
                    </a:p>
                  </a:txBody>
                  <a:tcPr/>
                </a:tc>
                <a:tc>
                  <a:txBody>
                    <a:bodyPr/>
                    <a:lstStyle/>
                    <a:p>
                      <a:r>
                        <a:rPr lang="sk-SK" sz="2800" dirty="0"/>
                        <a:t>C, D, R, Z</a:t>
                      </a:r>
                    </a:p>
                  </a:txBody>
                  <a:tcPr/>
                </a:tc>
                <a:tc>
                  <a:txBody>
                    <a:bodyPr/>
                    <a:lstStyle/>
                    <a:p>
                      <a:pPr algn="ctr"/>
                      <a:r>
                        <a:rPr lang="sk-SK" sz="2800" dirty="0"/>
                        <a:t>1</a:t>
                      </a:r>
                    </a:p>
                  </a:txBody>
                  <a:tcPr/>
                </a:tc>
                <a:tc>
                  <a:txBody>
                    <a:bodyPr/>
                    <a:lstStyle/>
                    <a:p>
                      <a:pPr algn="ctr"/>
                      <a:r>
                        <a:rPr lang="sk-SK" sz="2800" dirty="0"/>
                        <a:t>3</a:t>
                      </a:r>
                    </a:p>
                  </a:txBody>
                  <a:tcPr/>
                </a:tc>
                <a:extLst>
                  <a:ext uri="{0D108BD9-81ED-4DB2-BD59-A6C34878D82A}">
                    <a16:rowId xmlns:a16="http://schemas.microsoft.com/office/drawing/2014/main" val="1176545189"/>
                  </a:ext>
                </a:extLst>
              </a:tr>
              <a:tr h="641784">
                <a:tc>
                  <a:txBody>
                    <a:bodyPr/>
                    <a:lstStyle/>
                    <a:p>
                      <a:pPr algn="ctr"/>
                      <a:r>
                        <a:rPr lang="sk-SK" sz="2800" b="1" dirty="0"/>
                        <a:t>Spolu</a:t>
                      </a:r>
                    </a:p>
                  </a:txBody>
                  <a:tcPr/>
                </a:tc>
                <a:tc>
                  <a:txBody>
                    <a:bodyPr/>
                    <a:lstStyle/>
                    <a:p>
                      <a:endParaRPr lang="sk-SK" sz="2800" b="1" dirty="0"/>
                    </a:p>
                  </a:txBody>
                  <a:tcPr/>
                </a:tc>
                <a:tc>
                  <a:txBody>
                    <a:bodyPr/>
                    <a:lstStyle/>
                    <a:p>
                      <a:pPr algn="ctr"/>
                      <a:r>
                        <a:rPr lang="sk-SK" sz="2800" b="1" dirty="0"/>
                        <a:t>7</a:t>
                      </a:r>
                    </a:p>
                  </a:txBody>
                  <a:tcPr/>
                </a:tc>
                <a:tc>
                  <a:txBody>
                    <a:bodyPr/>
                    <a:lstStyle/>
                    <a:p>
                      <a:pPr algn="ctr"/>
                      <a:r>
                        <a:rPr lang="sk-SK" sz="2800" b="1" dirty="0"/>
                        <a:t>13</a:t>
                      </a:r>
                    </a:p>
                  </a:txBody>
                  <a:tcPr/>
                </a:tc>
                <a:extLst>
                  <a:ext uri="{0D108BD9-81ED-4DB2-BD59-A6C34878D82A}">
                    <a16:rowId xmlns:a16="http://schemas.microsoft.com/office/drawing/2014/main" val="669128658"/>
                  </a:ext>
                </a:extLst>
              </a:tr>
            </a:tbl>
          </a:graphicData>
        </a:graphic>
      </p:graphicFrame>
    </p:spTree>
    <p:extLst>
      <p:ext uri="{BB962C8B-B14F-4D97-AF65-F5344CB8AC3E}">
        <p14:creationId xmlns:p14="http://schemas.microsoft.com/office/powerpoint/2010/main" val="1059752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objekt pre obsah 6">
            <a:extLst>
              <a:ext uri="{FF2B5EF4-FFF2-40B4-BE49-F238E27FC236}">
                <a16:creationId xmlns:a16="http://schemas.microsoft.com/office/drawing/2014/main" id="{DFE9DFAD-CA1C-AB47-B692-4EA554621BBC}"/>
              </a:ext>
            </a:extLst>
          </p:cNvPr>
          <p:cNvSpPr>
            <a:spLocks noGrp="1"/>
          </p:cNvSpPr>
          <p:nvPr>
            <p:ph idx="1"/>
          </p:nvPr>
        </p:nvSpPr>
        <p:spPr>
          <a:xfrm>
            <a:off x="400057" y="288748"/>
            <a:ext cx="9197009" cy="2146982"/>
          </a:xfrm>
        </p:spPr>
        <p:txBody>
          <a:bodyPr>
            <a:normAutofit lnSpcReduction="10000"/>
          </a:bodyPr>
          <a:lstStyle/>
          <a:p>
            <a:pPr marL="20158" indent="0">
              <a:buNone/>
            </a:pPr>
            <a:r>
              <a:rPr lang="sk-SK" dirty="0"/>
              <a:t>Študent si v rámci diplomovej práce zaumienil zistiť proporciu študentov z univerzity, ktorú navštevuje, sa zaočkovalo proti chrípke pred vypuknutím každoročnej epidémie.  Na škole je 2000 poslucháčov. Predpokladal, že asi 10% z nich bolo zaočkovaných. Keďže nemal dosť času ani prostriedkov, aby sa pýtal každého z nich, zaujímalo ho, aký veľký výberový súbor potrebuje.</a:t>
            </a:r>
          </a:p>
        </p:txBody>
      </p:sp>
      <p:sp>
        <p:nvSpPr>
          <p:cNvPr id="13" name="Nadpis 12">
            <a:extLst>
              <a:ext uri="{FF2B5EF4-FFF2-40B4-BE49-F238E27FC236}">
                <a16:creationId xmlns:a16="http://schemas.microsoft.com/office/drawing/2014/main" id="{12E4CCD9-7FCC-0742-8A12-D70E500FD35A}"/>
              </a:ext>
            </a:extLst>
          </p:cNvPr>
          <p:cNvSpPr>
            <a:spLocks noGrp="1"/>
          </p:cNvSpPr>
          <p:nvPr>
            <p:ph type="title"/>
          </p:nvPr>
        </p:nvSpPr>
        <p:spPr>
          <a:xfrm>
            <a:off x="839654" y="6008708"/>
            <a:ext cx="8312587" cy="1008380"/>
          </a:xfrm>
        </p:spPr>
        <p:txBody>
          <a:bodyPr/>
          <a:lstStyle/>
          <a:p>
            <a:r>
              <a:rPr lang="sk-SK" dirty="0"/>
              <a:t>Veľkosť výberu</a:t>
            </a:r>
          </a:p>
        </p:txBody>
      </p:sp>
      <p:sp>
        <p:nvSpPr>
          <p:cNvPr id="3" name="Zástupný objekt pre dátum 2">
            <a:extLst>
              <a:ext uri="{FF2B5EF4-FFF2-40B4-BE49-F238E27FC236}">
                <a16:creationId xmlns:a16="http://schemas.microsoft.com/office/drawing/2014/main" id="{BE07C0BC-C526-D74A-B04A-1D1D1C685337}"/>
              </a:ext>
            </a:extLst>
          </p:cNvPr>
          <p:cNvSpPr>
            <a:spLocks noGrp="1"/>
          </p:cNvSpPr>
          <p:nvPr>
            <p:ph type="dt" sz="half" idx="10"/>
          </p:nvPr>
        </p:nvSpPr>
        <p:spPr/>
        <p:txBody>
          <a:bodyPr/>
          <a:lstStyle/>
          <a:p>
            <a:fld id="{D410CC28-288E-7B4C-AD5C-7F26B61FD9BC}" type="datetime1">
              <a:rPr lang="sk-SK" smtClean="0"/>
              <a:t>20.9.21</a:t>
            </a:fld>
            <a:endParaRPr lang="en-GB"/>
          </a:p>
        </p:txBody>
      </p:sp>
      <p:sp>
        <p:nvSpPr>
          <p:cNvPr id="4" name="Zástupný objekt pre číslo snímky 3">
            <a:extLst>
              <a:ext uri="{FF2B5EF4-FFF2-40B4-BE49-F238E27FC236}">
                <a16:creationId xmlns:a16="http://schemas.microsoft.com/office/drawing/2014/main" id="{E7750151-35A7-CE4B-BEA4-A4837FDBE768}"/>
              </a:ext>
            </a:extLst>
          </p:cNvPr>
          <p:cNvSpPr>
            <a:spLocks noGrp="1"/>
          </p:cNvSpPr>
          <p:nvPr>
            <p:ph type="sldNum" sz="quarter" idx="11"/>
          </p:nvPr>
        </p:nvSpPr>
        <p:spPr/>
        <p:txBody>
          <a:bodyPr/>
          <a:lstStyle/>
          <a:p>
            <a:fld id="{3344478E-25D6-4334-A519-EED7046972D9}" type="slidenum">
              <a:rPr lang="en-GB" smtClean="0"/>
              <a:pPr/>
              <a:t>33</a:t>
            </a:fld>
            <a:endParaRPr lang="en-GB"/>
          </a:p>
        </p:txBody>
      </p:sp>
      <p:sp>
        <p:nvSpPr>
          <p:cNvPr id="5" name="Zástupný objekt pre pätu 4">
            <a:extLst>
              <a:ext uri="{FF2B5EF4-FFF2-40B4-BE49-F238E27FC236}">
                <a16:creationId xmlns:a16="http://schemas.microsoft.com/office/drawing/2014/main" id="{3874CBD7-DF91-7D46-A58A-25440A467BF0}"/>
              </a:ext>
            </a:extLst>
          </p:cNvPr>
          <p:cNvSpPr>
            <a:spLocks noGrp="1"/>
          </p:cNvSpPr>
          <p:nvPr>
            <p:ph type="ftr" sz="quarter" idx="12"/>
          </p:nvPr>
        </p:nvSpPr>
        <p:spPr/>
        <p:txBody>
          <a:bodyPr/>
          <a:lstStyle/>
          <a:p>
            <a:r>
              <a:rPr lang="en-GB"/>
              <a:t>rusnak.truni.sk</a:t>
            </a:r>
          </a:p>
        </p:txBody>
      </p:sp>
      <p:grpSp>
        <p:nvGrpSpPr>
          <p:cNvPr id="9" name="Skupina 8">
            <a:extLst>
              <a:ext uri="{FF2B5EF4-FFF2-40B4-BE49-F238E27FC236}">
                <a16:creationId xmlns:a16="http://schemas.microsoft.com/office/drawing/2014/main" id="{48B21F59-0AE8-AC41-B119-C0F5FF113E8F}"/>
              </a:ext>
            </a:extLst>
          </p:cNvPr>
          <p:cNvGrpSpPr/>
          <p:nvPr/>
        </p:nvGrpSpPr>
        <p:grpSpPr>
          <a:xfrm>
            <a:off x="702365" y="2723312"/>
            <a:ext cx="9130748" cy="2997813"/>
            <a:chOff x="0" y="0"/>
            <a:chExt cx="5545003" cy="1844469"/>
          </a:xfrm>
        </p:grpSpPr>
        <p:pic>
          <p:nvPicPr>
            <p:cNvPr id="11" name="Obrázok 10">
              <a:extLst>
                <a:ext uri="{FF2B5EF4-FFF2-40B4-BE49-F238E27FC236}">
                  <a16:creationId xmlns:a16="http://schemas.microsoft.com/office/drawing/2014/main" id="{A4D4A2F6-222E-DD4E-85B2-CE41D29D97F9}"/>
                </a:ext>
              </a:extLst>
            </p:cNvPr>
            <p:cNvPicPr>
              <a:picLocks noChangeAspect="1"/>
            </p:cNvPicPr>
            <p:nvPr/>
          </p:nvPicPr>
          <p:blipFill>
            <a:blip r:embed="rId2"/>
            <a:stretch>
              <a:fillRect/>
            </a:stretch>
          </p:blipFill>
          <p:spPr>
            <a:xfrm>
              <a:off x="0" y="44879"/>
              <a:ext cx="2642235" cy="1799590"/>
            </a:xfrm>
            <a:prstGeom prst="rect">
              <a:avLst/>
            </a:prstGeom>
          </p:spPr>
        </p:pic>
        <p:pic>
          <p:nvPicPr>
            <p:cNvPr id="12" name="Obrázok 11">
              <a:extLst>
                <a:ext uri="{FF2B5EF4-FFF2-40B4-BE49-F238E27FC236}">
                  <a16:creationId xmlns:a16="http://schemas.microsoft.com/office/drawing/2014/main" id="{9C0F346B-7119-1A44-9A55-584732AF3087}"/>
                </a:ext>
              </a:extLst>
            </p:cNvPr>
            <p:cNvPicPr>
              <a:picLocks noChangeAspect="1"/>
            </p:cNvPicPr>
            <p:nvPr/>
          </p:nvPicPr>
          <p:blipFill>
            <a:blip r:embed="rId3"/>
            <a:stretch>
              <a:fillRect/>
            </a:stretch>
          </p:blipFill>
          <p:spPr>
            <a:xfrm>
              <a:off x="3410768" y="0"/>
              <a:ext cx="2134235" cy="1799590"/>
            </a:xfrm>
            <a:prstGeom prst="rect">
              <a:avLst/>
            </a:prstGeom>
          </p:spPr>
        </p:pic>
      </p:grpSp>
    </p:spTree>
    <p:extLst>
      <p:ext uri="{BB962C8B-B14F-4D97-AF65-F5344CB8AC3E}">
        <p14:creationId xmlns:p14="http://schemas.microsoft.com/office/powerpoint/2010/main" val="2709266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B3AB59B-3088-E749-AAE6-79886A5637FB}"/>
              </a:ext>
            </a:extLst>
          </p:cNvPr>
          <p:cNvSpPr>
            <a:spLocks noGrp="1"/>
          </p:cNvSpPr>
          <p:nvPr>
            <p:ph idx="1"/>
          </p:nvPr>
        </p:nvSpPr>
        <p:spPr>
          <a:xfrm>
            <a:off x="640555" y="159939"/>
            <a:ext cx="8511686" cy="2437487"/>
          </a:xfrm>
        </p:spPr>
        <p:txBody>
          <a:bodyPr/>
          <a:lstStyle/>
          <a:p>
            <a:pPr marL="20158" indent="0">
              <a:buNone/>
            </a:pPr>
            <a:r>
              <a:rPr lang="sk-SK" dirty="0">
                <a:effectLst/>
              </a:rPr>
              <a:t>Vzhľadom na opakovaný výskyt osýpok sa epidemiológ rozhodol vykonať imunologický prehľad u žiakov 1. stupňa v škole so zameraním na osýpky. Populáciu mal definovanú tým, že v 5 triedach bolo po 10 žiakov, teda spolu bolo 50 žiakov. Výpočtom v </a:t>
            </a:r>
            <a:r>
              <a:rPr lang="sk-SK" dirty="0" err="1">
                <a:effectLst/>
              </a:rPr>
              <a:t>OpenEpi</a:t>
            </a:r>
            <a:r>
              <a:rPr lang="sk-SK" dirty="0">
                <a:effectLst/>
              </a:rPr>
              <a:t> pre potrebnú úroveň istoty 5% zistil, že potrebuje vzorku 37 žiakov. </a:t>
            </a:r>
            <a:endParaRPr lang="sk-SK" dirty="0"/>
          </a:p>
        </p:txBody>
      </p:sp>
      <p:sp>
        <p:nvSpPr>
          <p:cNvPr id="3" name="Nadpis 2">
            <a:extLst>
              <a:ext uri="{FF2B5EF4-FFF2-40B4-BE49-F238E27FC236}">
                <a16:creationId xmlns:a16="http://schemas.microsoft.com/office/drawing/2014/main" id="{A0F125B7-1652-7646-9E10-D70FDE487E60}"/>
              </a:ext>
            </a:extLst>
          </p:cNvPr>
          <p:cNvSpPr>
            <a:spLocks noGrp="1"/>
          </p:cNvSpPr>
          <p:nvPr>
            <p:ph type="title"/>
          </p:nvPr>
        </p:nvSpPr>
        <p:spPr>
          <a:xfrm>
            <a:off x="839654" y="5802536"/>
            <a:ext cx="8312587" cy="1008380"/>
          </a:xfrm>
        </p:spPr>
        <p:txBody>
          <a:bodyPr/>
          <a:lstStyle/>
          <a:p>
            <a:r>
              <a:rPr lang="sk-SK" dirty="0"/>
              <a:t>Náhodné čísla</a:t>
            </a:r>
          </a:p>
        </p:txBody>
      </p:sp>
      <p:sp>
        <p:nvSpPr>
          <p:cNvPr id="4" name="Zástupný objekt pre dátum 3">
            <a:extLst>
              <a:ext uri="{FF2B5EF4-FFF2-40B4-BE49-F238E27FC236}">
                <a16:creationId xmlns:a16="http://schemas.microsoft.com/office/drawing/2014/main" id="{20AF5306-B579-EB4C-A32D-553B8A1A248B}"/>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AFA74FBF-8022-DE41-A41F-001DC90855E5}"/>
              </a:ext>
            </a:extLst>
          </p:cNvPr>
          <p:cNvSpPr>
            <a:spLocks noGrp="1"/>
          </p:cNvSpPr>
          <p:nvPr>
            <p:ph type="sldNum" sz="quarter" idx="11"/>
          </p:nvPr>
        </p:nvSpPr>
        <p:spPr/>
        <p:txBody>
          <a:bodyPr/>
          <a:lstStyle/>
          <a:p>
            <a:fld id="{20C92893-8C51-46CF-9D47-24B3C575AFAA}" type="slidenum">
              <a:rPr lang="en-GB" smtClean="0"/>
              <a:pPr/>
              <a:t>34</a:t>
            </a:fld>
            <a:endParaRPr lang="en-GB"/>
          </a:p>
        </p:txBody>
      </p:sp>
      <p:sp>
        <p:nvSpPr>
          <p:cNvPr id="6" name="Zástupný objekt pre pätu 5">
            <a:extLst>
              <a:ext uri="{FF2B5EF4-FFF2-40B4-BE49-F238E27FC236}">
                <a16:creationId xmlns:a16="http://schemas.microsoft.com/office/drawing/2014/main" id="{9AECECEA-E972-DA4A-9754-0228DFE3ED5D}"/>
              </a:ext>
            </a:extLst>
          </p:cNvPr>
          <p:cNvSpPr>
            <a:spLocks noGrp="1"/>
          </p:cNvSpPr>
          <p:nvPr>
            <p:ph type="ftr" sz="quarter" idx="12"/>
          </p:nvPr>
        </p:nvSpPr>
        <p:spPr/>
        <p:txBody>
          <a:bodyPr/>
          <a:lstStyle/>
          <a:p>
            <a:r>
              <a:rPr lang="en-GB"/>
              <a:t>rusnak.truni.sk</a:t>
            </a:r>
          </a:p>
        </p:txBody>
      </p:sp>
      <p:grpSp>
        <p:nvGrpSpPr>
          <p:cNvPr id="8" name="Skupina 7">
            <a:extLst>
              <a:ext uri="{FF2B5EF4-FFF2-40B4-BE49-F238E27FC236}">
                <a16:creationId xmlns:a16="http://schemas.microsoft.com/office/drawing/2014/main" id="{21C8B49F-AF6E-6342-AB04-0DF74604E62E}"/>
              </a:ext>
            </a:extLst>
          </p:cNvPr>
          <p:cNvGrpSpPr/>
          <p:nvPr/>
        </p:nvGrpSpPr>
        <p:grpSpPr>
          <a:xfrm>
            <a:off x="490330" y="2595781"/>
            <a:ext cx="9422295" cy="3173455"/>
            <a:chOff x="0" y="0"/>
            <a:chExt cx="5591981" cy="1816419"/>
          </a:xfrm>
        </p:grpSpPr>
        <p:pic>
          <p:nvPicPr>
            <p:cNvPr id="10" name="Obrázok 9">
              <a:extLst>
                <a:ext uri="{FF2B5EF4-FFF2-40B4-BE49-F238E27FC236}">
                  <a16:creationId xmlns:a16="http://schemas.microsoft.com/office/drawing/2014/main" id="{DFDF678D-9522-8841-B648-50891BE3640C}"/>
                </a:ext>
              </a:extLst>
            </p:cNvPr>
            <p:cNvPicPr>
              <a:picLocks noChangeAspect="1"/>
            </p:cNvPicPr>
            <p:nvPr/>
          </p:nvPicPr>
          <p:blipFill>
            <a:blip r:embed="rId2"/>
            <a:stretch>
              <a:fillRect/>
            </a:stretch>
          </p:blipFill>
          <p:spPr>
            <a:xfrm>
              <a:off x="0" y="16829"/>
              <a:ext cx="2905125" cy="1799590"/>
            </a:xfrm>
            <a:prstGeom prst="rect">
              <a:avLst/>
            </a:prstGeom>
          </p:spPr>
        </p:pic>
        <p:pic>
          <p:nvPicPr>
            <p:cNvPr id="11" name="Obrázok 10">
              <a:extLst>
                <a:ext uri="{FF2B5EF4-FFF2-40B4-BE49-F238E27FC236}">
                  <a16:creationId xmlns:a16="http://schemas.microsoft.com/office/drawing/2014/main" id="{F80A7C5D-77D1-574E-9305-DA19DD451F54}"/>
                </a:ext>
              </a:extLst>
            </p:cNvPr>
            <p:cNvPicPr>
              <a:picLocks noChangeAspect="1"/>
            </p:cNvPicPr>
            <p:nvPr/>
          </p:nvPicPr>
          <p:blipFill>
            <a:blip r:embed="rId3"/>
            <a:stretch>
              <a:fillRect/>
            </a:stretch>
          </p:blipFill>
          <p:spPr>
            <a:xfrm>
              <a:off x="3309791" y="0"/>
              <a:ext cx="2282190" cy="1799590"/>
            </a:xfrm>
            <a:prstGeom prst="rect">
              <a:avLst/>
            </a:prstGeom>
          </p:spPr>
        </p:pic>
      </p:grpSp>
    </p:spTree>
    <p:extLst>
      <p:ext uri="{BB962C8B-B14F-4D97-AF65-F5344CB8AC3E}">
        <p14:creationId xmlns:p14="http://schemas.microsoft.com/office/powerpoint/2010/main" val="4108534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6FA70FB-D398-AB4B-99AF-43B73F271701}"/>
              </a:ext>
            </a:extLst>
          </p:cNvPr>
          <p:cNvSpPr>
            <a:spLocks noGrp="1"/>
          </p:cNvSpPr>
          <p:nvPr>
            <p:ph idx="1"/>
          </p:nvPr>
        </p:nvSpPr>
        <p:spPr>
          <a:xfrm>
            <a:off x="856448" y="756287"/>
            <a:ext cx="8211829" cy="4033519"/>
          </a:xfrm>
        </p:spPr>
        <p:txBody>
          <a:bodyPr>
            <a:normAutofit fontScale="92500" lnSpcReduction="10000"/>
          </a:bodyPr>
          <a:lstStyle/>
          <a:p>
            <a:r>
              <a:rPr lang="sk-SK" dirty="0"/>
              <a:t>Populácia sa rozdelí na skupiny (vrstvy) a v ich rámci sa vykoná jednoduchý náhodný výber </a:t>
            </a:r>
          </a:p>
          <a:p>
            <a:r>
              <a:rPr lang="sk-SK" dirty="0"/>
              <a:t>Vrstvy (napr. Vek, vzdelanie, zamestnanie, príjem, bývanie, </a:t>
            </a:r>
            <a:r>
              <a:rPr lang="sk-SK" dirty="0" err="1"/>
              <a:t>atď</a:t>
            </a:r>
            <a:r>
              <a:rPr lang="sk-SK" dirty="0"/>
              <a:t>) musia reprezentovať celú populáciu.</a:t>
            </a:r>
          </a:p>
          <a:p>
            <a:r>
              <a:rPr lang="sk-SK" dirty="0"/>
              <a:t>Kľúčovým princípom stratifikovaného výberu vzoriek je definícia faktorov, o ktorých sa predpokladá, že súvisia s predmetom vyšetrovania. </a:t>
            </a:r>
          </a:p>
          <a:p>
            <a:r>
              <a:rPr lang="sk-SK" dirty="0"/>
              <a:t>Stratifikovaná vzorka by mala viesť k reprezentatívnejšej vzorke, než k jednoduchej náhodnej vzorke rovnakej veľkosti, a mala by viesť k spoľahlivejším výsledkom. To znamená, že chyba výberu vzoriek (bias výberu) sa znižuje v porovnaní s jednoduchým náhodným výberom vzoriek.</a:t>
            </a:r>
          </a:p>
        </p:txBody>
      </p:sp>
      <p:sp>
        <p:nvSpPr>
          <p:cNvPr id="3" name="Nadpis 2">
            <a:extLst>
              <a:ext uri="{FF2B5EF4-FFF2-40B4-BE49-F238E27FC236}">
                <a16:creationId xmlns:a16="http://schemas.microsoft.com/office/drawing/2014/main" id="{4B866E3D-9A66-394E-80EB-15B15CCE684B}"/>
              </a:ext>
            </a:extLst>
          </p:cNvPr>
          <p:cNvSpPr>
            <a:spLocks noGrp="1"/>
          </p:cNvSpPr>
          <p:nvPr>
            <p:ph type="title"/>
          </p:nvPr>
        </p:nvSpPr>
        <p:spPr>
          <a:xfrm>
            <a:off x="856448" y="5643071"/>
            <a:ext cx="8312587" cy="1008380"/>
          </a:xfrm>
        </p:spPr>
        <p:txBody>
          <a:bodyPr/>
          <a:lstStyle/>
          <a:p>
            <a:r>
              <a:rPr lang="sk-SK" dirty="0"/>
              <a:t>Stratifikovaný výber – výber vo vrstvách</a:t>
            </a:r>
          </a:p>
        </p:txBody>
      </p:sp>
      <p:sp>
        <p:nvSpPr>
          <p:cNvPr id="4" name="Zástupný objekt pre dátum 3">
            <a:extLst>
              <a:ext uri="{FF2B5EF4-FFF2-40B4-BE49-F238E27FC236}">
                <a16:creationId xmlns:a16="http://schemas.microsoft.com/office/drawing/2014/main" id="{84C9A1FF-9AAB-C34D-A57D-861A73D8C874}"/>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8138CE4D-4567-2141-87D9-BD961825A368}"/>
              </a:ext>
            </a:extLst>
          </p:cNvPr>
          <p:cNvSpPr>
            <a:spLocks noGrp="1"/>
          </p:cNvSpPr>
          <p:nvPr>
            <p:ph type="sldNum" sz="quarter" idx="11"/>
          </p:nvPr>
        </p:nvSpPr>
        <p:spPr/>
        <p:txBody>
          <a:bodyPr/>
          <a:lstStyle/>
          <a:p>
            <a:fld id="{20C92893-8C51-46CF-9D47-24B3C575AFAA}" type="slidenum">
              <a:rPr lang="en-GB" smtClean="0"/>
              <a:pPr/>
              <a:t>35</a:t>
            </a:fld>
            <a:endParaRPr lang="en-GB"/>
          </a:p>
        </p:txBody>
      </p:sp>
      <p:sp>
        <p:nvSpPr>
          <p:cNvPr id="6" name="Zástupný objekt pre pätu 5">
            <a:extLst>
              <a:ext uri="{FF2B5EF4-FFF2-40B4-BE49-F238E27FC236}">
                <a16:creationId xmlns:a16="http://schemas.microsoft.com/office/drawing/2014/main" id="{8012C0D2-6788-B140-8CBD-33FFCC3AACC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83710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C65C295-B12D-2D4C-9B32-870A6F95AA06}"/>
              </a:ext>
            </a:extLst>
          </p:cNvPr>
          <p:cNvSpPr>
            <a:spLocks noGrp="1"/>
          </p:cNvSpPr>
          <p:nvPr>
            <p:ph idx="1"/>
          </p:nvPr>
        </p:nvSpPr>
        <p:spPr>
          <a:xfrm>
            <a:off x="967409" y="756287"/>
            <a:ext cx="8100868" cy="4724422"/>
          </a:xfrm>
        </p:spPr>
        <p:txBody>
          <a:bodyPr/>
          <a:lstStyle/>
          <a:p>
            <a:r>
              <a:rPr lang="sk-SK" dirty="0"/>
              <a:t>Formulácia otázky:</a:t>
            </a:r>
          </a:p>
          <a:p>
            <a:pPr lvl="1"/>
            <a:r>
              <a:rPr lang="sk-SK" dirty="0"/>
              <a:t>Vykonať imunologický prehľad u žiakov I. stupňa v škole so zameraním na osýpky podľa pohlavia detí</a:t>
            </a:r>
          </a:p>
          <a:p>
            <a:r>
              <a:rPr lang="sk-SK" dirty="0"/>
              <a:t>Populácia: </a:t>
            </a:r>
          </a:p>
          <a:p>
            <a:pPr lvl="1"/>
            <a:r>
              <a:rPr lang="sk-SK" dirty="0"/>
              <a:t>5 tried po 10 žiakov, teda 50 žiakov</a:t>
            </a:r>
          </a:p>
          <a:p>
            <a:pPr lvl="1"/>
            <a:r>
              <a:rPr lang="sk-SK" dirty="0"/>
              <a:t>Potrebná vzorka: 20 žiakov, teda 10 dievčat a 10 chlapcov</a:t>
            </a:r>
          </a:p>
          <a:p>
            <a:r>
              <a:rPr lang="sk-SK" dirty="0"/>
              <a:t>Postup: </a:t>
            </a:r>
          </a:p>
          <a:p>
            <a:pPr lvl="1"/>
            <a:r>
              <a:rPr lang="sk-SK" dirty="0"/>
              <a:t>zoradiť žiakov zo všetkých tried podľa abecedy, bez ohľadu do ktorej triedy chodia,</a:t>
            </a:r>
          </a:p>
          <a:p>
            <a:pPr lvl="1"/>
            <a:r>
              <a:rPr lang="sk-SK" dirty="0"/>
              <a:t>vybrať pomocou generátora náhodných čísel</a:t>
            </a:r>
          </a:p>
        </p:txBody>
      </p:sp>
      <p:sp>
        <p:nvSpPr>
          <p:cNvPr id="3" name="Nadpis 2">
            <a:extLst>
              <a:ext uri="{FF2B5EF4-FFF2-40B4-BE49-F238E27FC236}">
                <a16:creationId xmlns:a16="http://schemas.microsoft.com/office/drawing/2014/main" id="{B9F15860-ABDB-1C42-8A9B-9E65992B7098}"/>
              </a:ext>
            </a:extLst>
          </p:cNvPr>
          <p:cNvSpPr>
            <a:spLocks noGrp="1"/>
          </p:cNvSpPr>
          <p:nvPr>
            <p:ph type="title"/>
          </p:nvPr>
        </p:nvSpPr>
        <p:spPr>
          <a:xfrm>
            <a:off x="856449" y="5629819"/>
            <a:ext cx="8312587" cy="1008380"/>
          </a:xfrm>
        </p:spPr>
        <p:txBody>
          <a:bodyPr/>
          <a:lstStyle/>
          <a:p>
            <a:r>
              <a:rPr lang="sk-SK" sz="4800" dirty="0"/>
              <a:t>Príklad výberu vo vrstvách (stratifikovaný)</a:t>
            </a:r>
          </a:p>
        </p:txBody>
      </p:sp>
      <p:sp>
        <p:nvSpPr>
          <p:cNvPr id="4" name="Zástupný objekt pre dátum 3">
            <a:extLst>
              <a:ext uri="{FF2B5EF4-FFF2-40B4-BE49-F238E27FC236}">
                <a16:creationId xmlns:a16="http://schemas.microsoft.com/office/drawing/2014/main" id="{B11780BD-26F3-CA40-881F-E59DD5919726}"/>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9FF3A3B7-26ED-CE4E-827E-7A0454E7BE60}"/>
              </a:ext>
            </a:extLst>
          </p:cNvPr>
          <p:cNvSpPr>
            <a:spLocks noGrp="1"/>
          </p:cNvSpPr>
          <p:nvPr>
            <p:ph type="sldNum" sz="quarter" idx="11"/>
          </p:nvPr>
        </p:nvSpPr>
        <p:spPr/>
        <p:txBody>
          <a:bodyPr/>
          <a:lstStyle/>
          <a:p>
            <a:fld id="{20C92893-8C51-46CF-9D47-24B3C575AFAA}" type="slidenum">
              <a:rPr lang="en-GB" smtClean="0"/>
              <a:pPr/>
              <a:t>36</a:t>
            </a:fld>
            <a:endParaRPr lang="en-GB"/>
          </a:p>
        </p:txBody>
      </p:sp>
      <p:sp>
        <p:nvSpPr>
          <p:cNvPr id="6" name="Zástupný objekt pre pätu 5">
            <a:extLst>
              <a:ext uri="{FF2B5EF4-FFF2-40B4-BE49-F238E27FC236}">
                <a16:creationId xmlns:a16="http://schemas.microsoft.com/office/drawing/2014/main" id="{D981166E-EED6-664A-9DBF-B713B24DC17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592090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B7A8F4F-BF73-CD4D-ACA1-FDAB5CE54A01}"/>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638553D7-F2F8-C242-A800-20480AD57E08}"/>
              </a:ext>
            </a:extLst>
          </p:cNvPr>
          <p:cNvSpPr>
            <a:spLocks noGrp="1"/>
          </p:cNvSpPr>
          <p:nvPr>
            <p:ph type="sldNum" sz="quarter" idx="11"/>
          </p:nvPr>
        </p:nvSpPr>
        <p:spPr/>
        <p:txBody>
          <a:bodyPr/>
          <a:lstStyle/>
          <a:p>
            <a:fld id="{20C92893-8C51-46CF-9D47-24B3C575AFAA}" type="slidenum">
              <a:rPr lang="en-GB" smtClean="0"/>
              <a:pPr/>
              <a:t>37</a:t>
            </a:fld>
            <a:endParaRPr lang="en-GB"/>
          </a:p>
        </p:txBody>
      </p:sp>
      <p:sp>
        <p:nvSpPr>
          <p:cNvPr id="6" name="Zástupný objekt pre pätu 5">
            <a:extLst>
              <a:ext uri="{FF2B5EF4-FFF2-40B4-BE49-F238E27FC236}">
                <a16:creationId xmlns:a16="http://schemas.microsoft.com/office/drawing/2014/main" id="{1BCD7B2A-9CE8-8B46-B7A7-5DB5CB803CD8}"/>
              </a:ext>
            </a:extLst>
          </p:cNvPr>
          <p:cNvSpPr>
            <a:spLocks noGrp="1"/>
          </p:cNvSpPr>
          <p:nvPr>
            <p:ph type="ftr" sz="quarter" idx="12"/>
          </p:nvPr>
        </p:nvSpPr>
        <p:spPr/>
        <p:txBody>
          <a:bodyPr/>
          <a:lstStyle/>
          <a:p>
            <a:r>
              <a:rPr lang="en-GB"/>
              <a:t>rusnak.truni.sk</a:t>
            </a:r>
          </a:p>
        </p:txBody>
      </p:sp>
      <p:grpSp>
        <p:nvGrpSpPr>
          <p:cNvPr id="1032" name="Skupina 1031">
            <a:extLst>
              <a:ext uri="{FF2B5EF4-FFF2-40B4-BE49-F238E27FC236}">
                <a16:creationId xmlns:a16="http://schemas.microsoft.com/office/drawing/2014/main" id="{2F278640-07B1-124B-A85F-F36421D7EB48}"/>
              </a:ext>
            </a:extLst>
          </p:cNvPr>
          <p:cNvGrpSpPr/>
          <p:nvPr/>
        </p:nvGrpSpPr>
        <p:grpSpPr>
          <a:xfrm>
            <a:off x="378925" y="486859"/>
            <a:ext cx="9239273" cy="5428698"/>
            <a:chOff x="378925" y="712146"/>
            <a:chExt cx="9239273" cy="5428698"/>
          </a:xfrm>
        </p:grpSpPr>
        <p:pic>
          <p:nvPicPr>
            <p:cNvPr id="131" name="Obrázok 130">
              <a:extLst>
                <a:ext uri="{FF2B5EF4-FFF2-40B4-BE49-F238E27FC236}">
                  <a16:creationId xmlns:a16="http://schemas.microsoft.com/office/drawing/2014/main" id="{F181C885-8E81-3C43-8F77-6C4874137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965" y="4405494"/>
              <a:ext cx="177800" cy="355600"/>
            </a:xfrm>
            <a:prstGeom prst="rect">
              <a:avLst/>
            </a:prstGeom>
          </p:spPr>
        </p:pic>
        <p:pic>
          <p:nvPicPr>
            <p:cNvPr id="132" name="Obrázok 131">
              <a:extLst>
                <a:ext uri="{FF2B5EF4-FFF2-40B4-BE49-F238E27FC236}">
                  <a16:creationId xmlns:a16="http://schemas.microsoft.com/office/drawing/2014/main" id="{2F96C59D-2D13-244E-944D-B681F7EB4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398" y="5202879"/>
              <a:ext cx="177800" cy="355600"/>
            </a:xfrm>
            <a:prstGeom prst="rect">
              <a:avLst/>
            </a:prstGeom>
          </p:spPr>
        </p:pic>
        <p:pic>
          <p:nvPicPr>
            <p:cNvPr id="133" name="Obrázok 132">
              <a:extLst>
                <a:ext uri="{FF2B5EF4-FFF2-40B4-BE49-F238E27FC236}">
                  <a16:creationId xmlns:a16="http://schemas.microsoft.com/office/drawing/2014/main" id="{A41A2699-6AA7-1843-AC8F-10A32B67E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164" y="5202879"/>
              <a:ext cx="177800" cy="355600"/>
            </a:xfrm>
            <a:prstGeom prst="rect">
              <a:avLst/>
            </a:prstGeom>
          </p:spPr>
        </p:pic>
        <p:grpSp>
          <p:nvGrpSpPr>
            <p:cNvPr id="1031" name="Skupina 1030">
              <a:extLst>
                <a:ext uri="{FF2B5EF4-FFF2-40B4-BE49-F238E27FC236}">
                  <a16:creationId xmlns:a16="http://schemas.microsoft.com/office/drawing/2014/main" id="{C11666F8-63CB-6A4B-8B84-4AE1C4445F99}"/>
                </a:ext>
              </a:extLst>
            </p:cNvPr>
            <p:cNvGrpSpPr/>
            <p:nvPr/>
          </p:nvGrpSpPr>
          <p:grpSpPr>
            <a:xfrm>
              <a:off x="378925" y="712146"/>
              <a:ext cx="9239273" cy="5428698"/>
              <a:chOff x="378925" y="712146"/>
              <a:chExt cx="9239273" cy="5428698"/>
            </a:xfrm>
          </p:grpSpPr>
          <p:pic>
            <p:nvPicPr>
              <p:cNvPr id="126" name="Obrázok 125">
                <a:extLst>
                  <a:ext uri="{FF2B5EF4-FFF2-40B4-BE49-F238E27FC236}">
                    <a16:creationId xmlns:a16="http://schemas.microsoft.com/office/drawing/2014/main" id="{1092585C-E8DA-1E4C-96C0-5CFADC8ABD85}"/>
                  </a:ext>
                </a:extLst>
              </p:cNvPr>
              <p:cNvPicPr>
                <a:picLocks noChangeAspect="1"/>
              </p:cNvPicPr>
              <p:nvPr/>
            </p:nvPicPr>
            <p:blipFill>
              <a:blip r:embed="rId3"/>
              <a:stretch>
                <a:fillRect/>
              </a:stretch>
            </p:blipFill>
            <p:spPr>
              <a:xfrm>
                <a:off x="1235828" y="4374480"/>
                <a:ext cx="215900" cy="381000"/>
              </a:xfrm>
              <a:prstGeom prst="rect">
                <a:avLst/>
              </a:prstGeom>
            </p:spPr>
          </p:pic>
          <p:pic>
            <p:nvPicPr>
              <p:cNvPr id="127" name="Obrázok 126">
                <a:extLst>
                  <a:ext uri="{FF2B5EF4-FFF2-40B4-BE49-F238E27FC236}">
                    <a16:creationId xmlns:a16="http://schemas.microsoft.com/office/drawing/2014/main" id="{5510E819-07BA-1D4F-83A8-A3442754F253}"/>
                  </a:ext>
                </a:extLst>
              </p:cNvPr>
              <p:cNvPicPr>
                <a:picLocks noChangeAspect="1"/>
              </p:cNvPicPr>
              <p:nvPr/>
            </p:nvPicPr>
            <p:blipFill>
              <a:blip r:embed="rId3"/>
              <a:stretch>
                <a:fillRect/>
              </a:stretch>
            </p:blipFill>
            <p:spPr>
              <a:xfrm>
                <a:off x="2147001" y="4374480"/>
                <a:ext cx="215900" cy="381000"/>
              </a:xfrm>
              <a:prstGeom prst="rect">
                <a:avLst/>
              </a:prstGeom>
            </p:spPr>
          </p:pic>
          <p:pic>
            <p:nvPicPr>
              <p:cNvPr id="128" name="Obrázok 127">
                <a:extLst>
                  <a:ext uri="{FF2B5EF4-FFF2-40B4-BE49-F238E27FC236}">
                    <a16:creationId xmlns:a16="http://schemas.microsoft.com/office/drawing/2014/main" id="{6DF8F769-9B85-DF4E-8F46-4FC21B989EEA}"/>
                  </a:ext>
                </a:extLst>
              </p:cNvPr>
              <p:cNvPicPr>
                <a:picLocks noChangeAspect="1"/>
              </p:cNvPicPr>
              <p:nvPr/>
            </p:nvPicPr>
            <p:blipFill>
              <a:blip r:embed="rId3"/>
              <a:stretch>
                <a:fillRect/>
              </a:stretch>
            </p:blipFill>
            <p:spPr>
              <a:xfrm>
                <a:off x="2710347" y="4356948"/>
                <a:ext cx="215900" cy="381000"/>
              </a:xfrm>
              <a:prstGeom prst="rect">
                <a:avLst/>
              </a:prstGeom>
            </p:spPr>
          </p:pic>
          <p:pic>
            <p:nvPicPr>
              <p:cNvPr id="129" name="Obrázok 128">
                <a:extLst>
                  <a:ext uri="{FF2B5EF4-FFF2-40B4-BE49-F238E27FC236}">
                    <a16:creationId xmlns:a16="http://schemas.microsoft.com/office/drawing/2014/main" id="{EDBFB6A0-4FCB-FD43-9EF6-3072A81DAA07}"/>
                  </a:ext>
                </a:extLst>
              </p:cNvPr>
              <p:cNvPicPr>
                <a:picLocks noChangeAspect="1"/>
              </p:cNvPicPr>
              <p:nvPr/>
            </p:nvPicPr>
            <p:blipFill>
              <a:blip r:embed="rId3"/>
              <a:stretch>
                <a:fillRect/>
              </a:stretch>
            </p:blipFill>
            <p:spPr>
              <a:xfrm>
                <a:off x="657361" y="5204279"/>
                <a:ext cx="215900" cy="381000"/>
              </a:xfrm>
              <a:prstGeom prst="rect">
                <a:avLst/>
              </a:prstGeom>
            </p:spPr>
          </p:pic>
          <p:pic>
            <p:nvPicPr>
              <p:cNvPr id="130" name="Obrázok 129">
                <a:extLst>
                  <a:ext uri="{FF2B5EF4-FFF2-40B4-BE49-F238E27FC236}">
                    <a16:creationId xmlns:a16="http://schemas.microsoft.com/office/drawing/2014/main" id="{C22F682E-3288-A942-B4A3-B6B0A9CA68BF}"/>
                  </a:ext>
                </a:extLst>
              </p:cNvPr>
              <p:cNvPicPr>
                <a:picLocks noChangeAspect="1"/>
              </p:cNvPicPr>
              <p:nvPr/>
            </p:nvPicPr>
            <p:blipFill>
              <a:blip r:embed="rId3"/>
              <a:stretch>
                <a:fillRect/>
              </a:stretch>
            </p:blipFill>
            <p:spPr>
              <a:xfrm>
                <a:off x="2190820" y="5202879"/>
                <a:ext cx="215900" cy="381000"/>
              </a:xfrm>
              <a:prstGeom prst="rect">
                <a:avLst/>
              </a:prstGeom>
            </p:spPr>
          </p:pic>
          <p:grpSp>
            <p:nvGrpSpPr>
              <p:cNvPr id="1030" name="Skupina 1029">
                <a:extLst>
                  <a:ext uri="{FF2B5EF4-FFF2-40B4-BE49-F238E27FC236}">
                    <a16:creationId xmlns:a16="http://schemas.microsoft.com/office/drawing/2014/main" id="{E1B6BEFE-7D9B-BB4A-A317-289309E9C085}"/>
                  </a:ext>
                </a:extLst>
              </p:cNvPr>
              <p:cNvGrpSpPr/>
              <p:nvPr/>
            </p:nvGrpSpPr>
            <p:grpSpPr>
              <a:xfrm>
                <a:off x="378925" y="712146"/>
                <a:ext cx="9239273" cy="5428698"/>
                <a:chOff x="378925" y="712146"/>
                <a:chExt cx="9239273" cy="5428698"/>
              </a:xfrm>
            </p:grpSpPr>
            <p:sp>
              <p:nvSpPr>
                <p:cNvPr id="124" name="Obdĺžnik 123">
                  <a:extLst>
                    <a:ext uri="{FF2B5EF4-FFF2-40B4-BE49-F238E27FC236}">
                      <a16:creationId xmlns:a16="http://schemas.microsoft.com/office/drawing/2014/main" id="{70044CC1-1B9E-8B4B-9AF9-98F4A600AEB3}"/>
                    </a:ext>
                  </a:extLst>
                </p:cNvPr>
                <p:cNvSpPr/>
                <p:nvPr/>
              </p:nvSpPr>
              <p:spPr>
                <a:xfrm>
                  <a:off x="7252020" y="3813093"/>
                  <a:ext cx="2262158" cy="333296"/>
                </a:xfrm>
                <a:prstGeom prst="rect">
                  <a:avLst/>
                </a:prstGeom>
              </p:spPr>
              <p:txBody>
                <a:bodyPr wrap="none">
                  <a:spAutoFit/>
                </a:bodyPr>
                <a:lstStyle/>
                <a:p>
                  <a:r>
                    <a:rPr lang="sk-SK" dirty="0">
                      <a:solidFill>
                        <a:schemeClr val="tx1"/>
                      </a:solidFill>
                    </a:rPr>
                    <a:t>=INT(RAND()*10)+1</a:t>
                  </a:r>
                </a:p>
              </p:txBody>
            </p:sp>
            <p:grpSp>
              <p:nvGrpSpPr>
                <p:cNvPr id="43" name="Skupina 42">
                  <a:extLst>
                    <a:ext uri="{FF2B5EF4-FFF2-40B4-BE49-F238E27FC236}">
                      <a16:creationId xmlns:a16="http://schemas.microsoft.com/office/drawing/2014/main" id="{963DBBFB-843A-5941-89BD-B32D1E0D352F}"/>
                    </a:ext>
                  </a:extLst>
                </p:cNvPr>
                <p:cNvGrpSpPr/>
                <p:nvPr/>
              </p:nvGrpSpPr>
              <p:grpSpPr>
                <a:xfrm>
                  <a:off x="378925" y="712146"/>
                  <a:ext cx="9239273" cy="5428698"/>
                  <a:chOff x="489499" y="632634"/>
                  <a:chExt cx="9239273" cy="5428698"/>
                </a:xfrm>
              </p:grpSpPr>
              <p:grpSp>
                <p:nvGrpSpPr>
                  <p:cNvPr id="41" name="Skupina 40">
                    <a:extLst>
                      <a:ext uri="{FF2B5EF4-FFF2-40B4-BE49-F238E27FC236}">
                        <a16:creationId xmlns:a16="http://schemas.microsoft.com/office/drawing/2014/main" id="{64A6896B-7E44-0943-99C3-7E54AC26B6D9}"/>
                      </a:ext>
                    </a:extLst>
                  </p:cNvPr>
                  <p:cNvGrpSpPr/>
                  <p:nvPr/>
                </p:nvGrpSpPr>
                <p:grpSpPr>
                  <a:xfrm>
                    <a:off x="489499" y="632634"/>
                    <a:ext cx="2862469" cy="2279374"/>
                    <a:chOff x="489499" y="632634"/>
                    <a:chExt cx="2862469" cy="2279374"/>
                  </a:xfrm>
                </p:grpSpPr>
                <p:grpSp>
                  <p:nvGrpSpPr>
                    <p:cNvPr id="40" name="Skupina 39">
                      <a:extLst>
                        <a:ext uri="{FF2B5EF4-FFF2-40B4-BE49-F238E27FC236}">
                          <a16:creationId xmlns:a16="http://schemas.microsoft.com/office/drawing/2014/main" id="{F7DCC618-A8D0-E04A-8292-9AD91820FC09}"/>
                        </a:ext>
                      </a:extLst>
                    </p:cNvPr>
                    <p:cNvGrpSpPr/>
                    <p:nvPr/>
                  </p:nvGrpSpPr>
                  <p:grpSpPr>
                    <a:xfrm>
                      <a:off x="489499" y="632634"/>
                      <a:ext cx="2862469" cy="2279374"/>
                      <a:chOff x="516003" y="672391"/>
                      <a:chExt cx="2862469" cy="2279374"/>
                    </a:xfrm>
                  </p:grpSpPr>
                  <p:grpSp>
                    <p:nvGrpSpPr>
                      <p:cNvPr id="39" name="Skupina 38">
                        <a:extLst>
                          <a:ext uri="{FF2B5EF4-FFF2-40B4-BE49-F238E27FC236}">
                            <a16:creationId xmlns:a16="http://schemas.microsoft.com/office/drawing/2014/main" id="{9BE1D5DA-661F-3F48-AF2B-0BEE55C0981C}"/>
                          </a:ext>
                        </a:extLst>
                      </p:cNvPr>
                      <p:cNvGrpSpPr/>
                      <p:nvPr/>
                    </p:nvGrpSpPr>
                    <p:grpSpPr>
                      <a:xfrm>
                        <a:off x="516003" y="672391"/>
                        <a:ext cx="2862469" cy="2279374"/>
                        <a:chOff x="503583" y="636104"/>
                        <a:chExt cx="2862469" cy="2279374"/>
                      </a:xfrm>
                    </p:grpSpPr>
                    <p:grpSp>
                      <p:nvGrpSpPr>
                        <p:cNvPr id="9" name="Skupina 8">
                          <a:extLst>
                            <a:ext uri="{FF2B5EF4-FFF2-40B4-BE49-F238E27FC236}">
                              <a16:creationId xmlns:a16="http://schemas.microsoft.com/office/drawing/2014/main" id="{ECF47181-0578-1442-BEC4-78025D291639}"/>
                            </a:ext>
                          </a:extLst>
                        </p:cNvPr>
                        <p:cNvGrpSpPr/>
                        <p:nvPr/>
                      </p:nvGrpSpPr>
                      <p:grpSpPr>
                        <a:xfrm>
                          <a:off x="503583" y="636104"/>
                          <a:ext cx="2862469" cy="2279374"/>
                          <a:chOff x="503583" y="636104"/>
                          <a:chExt cx="3167269" cy="1510748"/>
                        </a:xfrm>
                      </p:grpSpPr>
                      <p:sp>
                        <p:nvSpPr>
                          <p:cNvPr id="7" name="Obdĺžnik 6">
                            <a:extLst>
                              <a:ext uri="{FF2B5EF4-FFF2-40B4-BE49-F238E27FC236}">
                                <a16:creationId xmlns:a16="http://schemas.microsoft.com/office/drawing/2014/main" id="{4266F9FA-F51D-CA48-8954-AB9DAC480F19}"/>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BlokTextu 7">
                            <a:extLst>
                              <a:ext uri="{FF2B5EF4-FFF2-40B4-BE49-F238E27FC236}">
                                <a16:creationId xmlns:a16="http://schemas.microsoft.com/office/drawing/2014/main" id="{57BD4E4C-3EB8-6F4A-AF02-9DDA62C400B3}"/>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a:t>
                            </a:r>
                          </a:p>
                        </p:txBody>
                      </p:sp>
                    </p:grpSp>
                    <p:grpSp>
                      <p:nvGrpSpPr>
                        <p:cNvPr id="38" name="Skupina 37">
                          <a:extLst>
                            <a:ext uri="{FF2B5EF4-FFF2-40B4-BE49-F238E27FC236}">
                              <a16:creationId xmlns:a16="http://schemas.microsoft.com/office/drawing/2014/main" id="{80AEBC80-C974-CE44-A8C0-D65A7FB4E731}"/>
                            </a:ext>
                          </a:extLst>
                        </p:cNvPr>
                        <p:cNvGrpSpPr/>
                        <p:nvPr/>
                      </p:nvGrpSpPr>
                      <p:grpSpPr>
                        <a:xfrm>
                          <a:off x="764216" y="1154932"/>
                          <a:ext cx="2331007" cy="1207941"/>
                          <a:chOff x="764216" y="1154932"/>
                          <a:chExt cx="2331007" cy="1207941"/>
                        </a:xfrm>
                      </p:grpSpPr>
                      <p:pic>
                        <p:nvPicPr>
                          <p:cNvPr id="19" name="Obrázok 18">
                            <a:extLst>
                              <a:ext uri="{FF2B5EF4-FFF2-40B4-BE49-F238E27FC236}">
                                <a16:creationId xmlns:a16="http://schemas.microsoft.com/office/drawing/2014/main" id="{E7734A3D-9A11-A74D-859F-CD174179B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20" name="Obrázok 19">
                            <a:extLst>
                              <a:ext uri="{FF2B5EF4-FFF2-40B4-BE49-F238E27FC236}">
                                <a16:creationId xmlns:a16="http://schemas.microsoft.com/office/drawing/2014/main" id="{B7358C7B-C11F-1C41-96FD-D2FC27FA5C43}"/>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22" name="Obrázok 21">
                            <a:extLst>
                              <a:ext uri="{FF2B5EF4-FFF2-40B4-BE49-F238E27FC236}">
                                <a16:creationId xmlns:a16="http://schemas.microsoft.com/office/drawing/2014/main" id="{D85BA7A0-0971-464F-9E66-21DF25E04A99}"/>
                              </a:ext>
                            </a:extLst>
                          </p:cNvPr>
                          <p:cNvPicPr>
                            <a:picLocks noChangeAspect="1"/>
                          </p:cNvPicPr>
                          <p:nvPr/>
                        </p:nvPicPr>
                        <p:blipFill>
                          <a:blip r:embed="rId3"/>
                          <a:stretch>
                            <a:fillRect/>
                          </a:stretch>
                        </p:blipFill>
                        <p:spPr>
                          <a:xfrm>
                            <a:off x="1301375" y="1969605"/>
                            <a:ext cx="215900" cy="381000"/>
                          </a:xfrm>
                          <a:prstGeom prst="rect">
                            <a:avLst/>
                          </a:prstGeom>
                        </p:spPr>
                      </p:pic>
                      <p:pic>
                        <p:nvPicPr>
                          <p:cNvPr id="26" name="Obrázok 25">
                            <a:extLst>
                              <a:ext uri="{FF2B5EF4-FFF2-40B4-BE49-F238E27FC236}">
                                <a16:creationId xmlns:a16="http://schemas.microsoft.com/office/drawing/2014/main" id="{7EAA958D-08F7-8041-ACAE-A33ABFCA0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27" name="Obrázok 26">
                            <a:extLst>
                              <a:ext uri="{FF2B5EF4-FFF2-40B4-BE49-F238E27FC236}">
                                <a16:creationId xmlns:a16="http://schemas.microsoft.com/office/drawing/2014/main" id="{1FA8DD70-A211-A54F-A401-9214D5EF0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82" y="1981873"/>
                            <a:ext cx="215900" cy="381000"/>
                          </a:xfrm>
                          <a:prstGeom prst="rect">
                            <a:avLst/>
                          </a:prstGeom>
                        </p:spPr>
                      </p:pic>
                      <p:pic>
                        <p:nvPicPr>
                          <p:cNvPr id="30" name="Obrázok 29">
                            <a:extLst>
                              <a:ext uri="{FF2B5EF4-FFF2-40B4-BE49-F238E27FC236}">
                                <a16:creationId xmlns:a16="http://schemas.microsoft.com/office/drawing/2014/main" id="{64DC47D1-2B29-5A42-A0EF-060228710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36" y="1180332"/>
                            <a:ext cx="177800" cy="355600"/>
                          </a:xfrm>
                          <a:prstGeom prst="rect">
                            <a:avLst/>
                          </a:prstGeom>
                        </p:spPr>
                      </p:pic>
                      <p:pic>
                        <p:nvPicPr>
                          <p:cNvPr id="32" name="Obrázok 31">
                            <a:extLst>
                              <a:ext uri="{FF2B5EF4-FFF2-40B4-BE49-F238E27FC236}">
                                <a16:creationId xmlns:a16="http://schemas.microsoft.com/office/drawing/2014/main" id="{A853DBF3-B6CB-2642-B033-2A271585D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053" y="1161342"/>
                            <a:ext cx="177800" cy="355600"/>
                          </a:xfrm>
                          <a:prstGeom prst="rect">
                            <a:avLst/>
                          </a:prstGeom>
                        </p:spPr>
                      </p:pic>
                      <p:pic>
                        <p:nvPicPr>
                          <p:cNvPr id="33" name="Obrázok 32">
                            <a:extLst>
                              <a:ext uri="{FF2B5EF4-FFF2-40B4-BE49-F238E27FC236}">
                                <a16:creationId xmlns:a16="http://schemas.microsoft.com/office/drawing/2014/main" id="{1FF3FCE6-CC8F-BA46-A815-D60CCBA2D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423" y="1162377"/>
                            <a:ext cx="177800" cy="355600"/>
                          </a:xfrm>
                          <a:prstGeom prst="rect">
                            <a:avLst/>
                          </a:prstGeom>
                        </p:spPr>
                      </p:pic>
                      <p:pic>
                        <p:nvPicPr>
                          <p:cNvPr id="35" name="Obrázok 34">
                            <a:extLst>
                              <a:ext uri="{FF2B5EF4-FFF2-40B4-BE49-F238E27FC236}">
                                <a16:creationId xmlns:a16="http://schemas.microsoft.com/office/drawing/2014/main" id="{699B921F-FC4D-3C49-9D97-2E2FF6722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36" name="Obrázok 35">
                            <a:extLst>
                              <a:ext uri="{FF2B5EF4-FFF2-40B4-BE49-F238E27FC236}">
                                <a16:creationId xmlns:a16="http://schemas.microsoft.com/office/drawing/2014/main" id="{A6949188-75A2-F44C-A40F-306C78B5C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548" y="1969605"/>
                            <a:ext cx="177800" cy="355600"/>
                          </a:xfrm>
                          <a:prstGeom prst="rect">
                            <a:avLst/>
                          </a:prstGeom>
                        </p:spPr>
                      </p:pic>
                    </p:grpSp>
                  </p:grpSp>
                  <p:sp>
                    <p:nvSpPr>
                      <p:cNvPr id="31" name="BlokTextu 30">
                        <a:extLst>
                          <a:ext uri="{FF2B5EF4-FFF2-40B4-BE49-F238E27FC236}">
                            <a16:creationId xmlns:a16="http://schemas.microsoft.com/office/drawing/2014/main" id="{6555A71A-976C-1741-AECC-3480AB0C4C28}"/>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42" name="BlokTextu 41">
                      <a:extLst>
                        <a:ext uri="{FF2B5EF4-FFF2-40B4-BE49-F238E27FC236}">
                          <a16:creationId xmlns:a16="http://schemas.microsoft.com/office/drawing/2014/main" id="{54FC0A7D-07F2-D14D-9004-CEFF3176A3F1}"/>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44" name="Skupina 43">
                    <a:extLst>
                      <a:ext uri="{FF2B5EF4-FFF2-40B4-BE49-F238E27FC236}">
                        <a16:creationId xmlns:a16="http://schemas.microsoft.com/office/drawing/2014/main" id="{A2DADFF6-EEBC-454C-8078-5B45D070AD24}"/>
                      </a:ext>
                    </a:extLst>
                  </p:cNvPr>
                  <p:cNvGrpSpPr/>
                  <p:nvPr/>
                </p:nvGrpSpPr>
                <p:grpSpPr>
                  <a:xfrm>
                    <a:off x="3665914" y="632634"/>
                    <a:ext cx="2862469" cy="2279374"/>
                    <a:chOff x="489499" y="632634"/>
                    <a:chExt cx="2862469" cy="2279374"/>
                  </a:xfrm>
                </p:grpSpPr>
                <p:grpSp>
                  <p:nvGrpSpPr>
                    <p:cNvPr id="45" name="Skupina 44">
                      <a:extLst>
                        <a:ext uri="{FF2B5EF4-FFF2-40B4-BE49-F238E27FC236}">
                          <a16:creationId xmlns:a16="http://schemas.microsoft.com/office/drawing/2014/main" id="{E1356971-F5DF-9F43-B96E-894698EA96FF}"/>
                        </a:ext>
                      </a:extLst>
                    </p:cNvPr>
                    <p:cNvGrpSpPr/>
                    <p:nvPr/>
                  </p:nvGrpSpPr>
                  <p:grpSpPr>
                    <a:xfrm>
                      <a:off x="489499" y="632634"/>
                      <a:ext cx="2862469" cy="2279374"/>
                      <a:chOff x="516003" y="672391"/>
                      <a:chExt cx="2862469" cy="2279374"/>
                    </a:xfrm>
                  </p:grpSpPr>
                  <p:grpSp>
                    <p:nvGrpSpPr>
                      <p:cNvPr id="47" name="Skupina 46">
                        <a:extLst>
                          <a:ext uri="{FF2B5EF4-FFF2-40B4-BE49-F238E27FC236}">
                            <a16:creationId xmlns:a16="http://schemas.microsoft.com/office/drawing/2014/main" id="{F953EF20-0432-6046-885F-A3F59F40D99B}"/>
                          </a:ext>
                        </a:extLst>
                      </p:cNvPr>
                      <p:cNvGrpSpPr/>
                      <p:nvPr/>
                    </p:nvGrpSpPr>
                    <p:grpSpPr>
                      <a:xfrm>
                        <a:off x="516003" y="672391"/>
                        <a:ext cx="2862469" cy="2279374"/>
                        <a:chOff x="503583" y="636104"/>
                        <a:chExt cx="2862469" cy="2279374"/>
                      </a:xfrm>
                    </p:grpSpPr>
                    <p:grpSp>
                      <p:nvGrpSpPr>
                        <p:cNvPr id="49" name="Skupina 48">
                          <a:extLst>
                            <a:ext uri="{FF2B5EF4-FFF2-40B4-BE49-F238E27FC236}">
                              <a16:creationId xmlns:a16="http://schemas.microsoft.com/office/drawing/2014/main" id="{720319F0-C6B2-D642-B229-93FB6235F5FB}"/>
                            </a:ext>
                          </a:extLst>
                        </p:cNvPr>
                        <p:cNvGrpSpPr/>
                        <p:nvPr/>
                      </p:nvGrpSpPr>
                      <p:grpSpPr>
                        <a:xfrm>
                          <a:off x="503583" y="636104"/>
                          <a:ext cx="2862469" cy="2279374"/>
                          <a:chOff x="503583" y="636104"/>
                          <a:chExt cx="3167269" cy="1510748"/>
                        </a:xfrm>
                      </p:grpSpPr>
                      <p:sp>
                        <p:nvSpPr>
                          <p:cNvPr id="61" name="Obdĺžnik 60">
                            <a:extLst>
                              <a:ext uri="{FF2B5EF4-FFF2-40B4-BE49-F238E27FC236}">
                                <a16:creationId xmlns:a16="http://schemas.microsoft.com/office/drawing/2014/main" id="{EB4878DE-B8A5-CC44-9858-F56E1A73B31E}"/>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2" name="BlokTextu 61">
                            <a:extLst>
                              <a:ext uri="{FF2B5EF4-FFF2-40B4-BE49-F238E27FC236}">
                                <a16:creationId xmlns:a16="http://schemas.microsoft.com/office/drawing/2014/main" id="{DAE984B0-2689-434C-A4F7-E48FDDD51330}"/>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II.</a:t>
                            </a:r>
                          </a:p>
                        </p:txBody>
                      </p:sp>
                    </p:grpSp>
                    <p:grpSp>
                      <p:nvGrpSpPr>
                        <p:cNvPr id="50" name="Skupina 49">
                          <a:extLst>
                            <a:ext uri="{FF2B5EF4-FFF2-40B4-BE49-F238E27FC236}">
                              <a16:creationId xmlns:a16="http://schemas.microsoft.com/office/drawing/2014/main" id="{C5150052-0AF0-FE4C-B7C4-90D589741554}"/>
                            </a:ext>
                          </a:extLst>
                        </p:cNvPr>
                        <p:cNvGrpSpPr/>
                        <p:nvPr/>
                      </p:nvGrpSpPr>
                      <p:grpSpPr>
                        <a:xfrm>
                          <a:off x="764216" y="1154932"/>
                          <a:ext cx="2244071" cy="1208729"/>
                          <a:chOff x="764216" y="1154932"/>
                          <a:chExt cx="2244071" cy="1208729"/>
                        </a:xfrm>
                      </p:grpSpPr>
                      <p:pic>
                        <p:nvPicPr>
                          <p:cNvPr id="51" name="Obrázok 50">
                            <a:extLst>
                              <a:ext uri="{FF2B5EF4-FFF2-40B4-BE49-F238E27FC236}">
                                <a16:creationId xmlns:a16="http://schemas.microsoft.com/office/drawing/2014/main" id="{2BB3DE61-1107-494B-BA43-313405ABC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52" name="Obrázok 51">
                            <a:extLst>
                              <a:ext uri="{FF2B5EF4-FFF2-40B4-BE49-F238E27FC236}">
                                <a16:creationId xmlns:a16="http://schemas.microsoft.com/office/drawing/2014/main" id="{889A48FB-BD64-5E49-9245-0BE47B33CA23}"/>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53" name="Obrázok 52">
                            <a:extLst>
                              <a:ext uri="{FF2B5EF4-FFF2-40B4-BE49-F238E27FC236}">
                                <a16:creationId xmlns:a16="http://schemas.microsoft.com/office/drawing/2014/main" id="{4885DF77-61F7-5D4F-A451-2B7A21535A70}"/>
                              </a:ext>
                            </a:extLst>
                          </p:cNvPr>
                          <p:cNvPicPr>
                            <a:picLocks noChangeAspect="1"/>
                          </p:cNvPicPr>
                          <p:nvPr/>
                        </p:nvPicPr>
                        <p:blipFill>
                          <a:blip r:embed="rId3"/>
                          <a:stretch>
                            <a:fillRect/>
                          </a:stretch>
                        </p:blipFill>
                        <p:spPr>
                          <a:xfrm>
                            <a:off x="1274655" y="1187191"/>
                            <a:ext cx="215900" cy="381000"/>
                          </a:xfrm>
                          <a:prstGeom prst="rect">
                            <a:avLst/>
                          </a:prstGeom>
                        </p:spPr>
                      </p:pic>
                      <p:pic>
                        <p:nvPicPr>
                          <p:cNvPr id="54" name="Obrázok 53">
                            <a:extLst>
                              <a:ext uri="{FF2B5EF4-FFF2-40B4-BE49-F238E27FC236}">
                                <a16:creationId xmlns:a16="http://schemas.microsoft.com/office/drawing/2014/main" id="{412447B3-C8F6-6745-A2F4-F66F7B8EE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315" y="1182043"/>
                            <a:ext cx="215900" cy="381000"/>
                          </a:xfrm>
                          <a:prstGeom prst="rect">
                            <a:avLst/>
                          </a:prstGeom>
                        </p:spPr>
                      </p:pic>
                      <p:pic>
                        <p:nvPicPr>
                          <p:cNvPr id="55" name="Obrázok 54">
                            <a:extLst>
                              <a:ext uri="{FF2B5EF4-FFF2-40B4-BE49-F238E27FC236}">
                                <a16:creationId xmlns:a16="http://schemas.microsoft.com/office/drawing/2014/main" id="{5E554B19-5A43-7547-9559-8BC03439E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82" y="1981873"/>
                            <a:ext cx="215900" cy="381000"/>
                          </a:xfrm>
                          <a:prstGeom prst="rect">
                            <a:avLst/>
                          </a:prstGeom>
                        </p:spPr>
                      </p:pic>
                      <p:pic>
                        <p:nvPicPr>
                          <p:cNvPr id="56" name="Obrázok 55">
                            <a:extLst>
                              <a:ext uri="{FF2B5EF4-FFF2-40B4-BE49-F238E27FC236}">
                                <a16:creationId xmlns:a16="http://schemas.microsoft.com/office/drawing/2014/main" id="{3D780C65-DF8F-1A4A-B1D0-79F5FAA2E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986" y="2008061"/>
                            <a:ext cx="177800" cy="355600"/>
                          </a:xfrm>
                          <a:prstGeom prst="rect">
                            <a:avLst/>
                          </a:prstGeom>
                        </p:spPr>
                      </p:pic>
                      <p:pic>
                        <p:nvPicPr>
                          <p:cNvPr id="57" name="Obrázok 56">
                            <a:extLst>
                              <a:ext uri="{FF2B5EF4-FFF2-40B4-BE49-F238E27FC236}">
                                <a16:creationId xmlns:a16="http://schemas.microsoft.com/office/drawing/2014/main" id="{A265583A-A5F9-8741-814A-5D13FE03A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487" y="1974057"/>
                            <a:ext cx="177800" cy="355600"/>
                          </a:xfrm>
                          <a:prstGeom prst="rect">
                            <a:avLst/>
                          </a:prstGeom>
                        </p:spPr>
                      </p:pic>
                      <p:pic>
                        <p:nvPicPr>
                          <p:cNvPr id="58" name="Obrázok 57">
                            <a:extLst>
                              <a:ext uri="{FF2B5EF4-FFF2-40B4-BE49-F238E27FC236}">
                                <a16:creationId xmlns:a16="http://schemas.microsoft.com/office/drawing/2014/main" id="{5AF4CAD3-199E-794C-9DA1-4A136BBD5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262" y="1173286"/>
                            <a:ext cx="177800" cy="355600"/>
                          </a:xfrm>
                          <a:prstGeom prst="rect">
                            <a:avLst/>
                          </a:prstGeom>
                        </p:spPr>
                      </p:pic>
                      <p:pic>
                        <p:nvPicPr>
                          <p:cNvPr id="59" name="Obrázok 58">
                            <a:extLst>
                              <a:ext uri="{FF2B5EF4-FFF2-40B4-BE49-F238E27FC236}">
                                <a16:creationId xmlns:a16="http://schemas.microsoft.com/office/drawing/2014/main" id="{41AA0CBD-E97B-AF4F-8C7F-08E480382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60" name="Obrázok 59">
                            <a:extLst>
                              <a:ext uri="{FF2B5EF4-FFF2-40B4-BE49-F238E27FC236}">
                                <a16:creationId xmlns:a16="http://schemas.microsoft.com/office/drawing/2014/main" id="{AB49B53E-1459-2C49-8176-41932C1F7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315" y="1982305"/>
                            <a:ext cx="177800" cy="355600"/>
                          </a:xfrm>
                          <a:prstGeom prst="rect">
                            <a:avLst/>
                          </a:prstGeom>
                        </p:spPr>
                      </p:pic>
                    </p:grpSp>
                  </p:grpSp>
                  <p:sp>
                    <p:nvSpPr>
                      <p:cNvPr id="48" name="BlokTextu 47">
                        <a:extLst>
                          <a:ext uri="{FF2B5EF4-FFF2-40B4-BE49-F238E27FC236}">
                            <a16:creationId xmlns:a16="http://schemas.microsoft.com/office/drawing/2014/main" id="{137D14C7-8D55-6242-B246-C9E0724E61E9}"/>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46" name="BlokTextu 45">
                      <a:extLst>
                        <a:ext uri="{FF2B5EF4-FFF2-40B4-BE49-F238E27FC236}">
                          <a16:creationId xmlns:a16="http://schemas.microsoft.com/office/drawing/2014/main" id="{5FC0CC64-BCC9-B043-97EC-8F16A82896AA}"/>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63" name="Skupina 62">
                    <a:extLst>
                      <a:ext uri="{FF2B5EF4-FFF2-40B4-BE49-F238E27FC236}">
                        <a16:creationId xmlns:a16="http://schemas.microsoft.com/office/drawing/2014/main" id="{B6C257CC-7E61-1949-949A-85AF798C43A6}"/>
                      </a:ext>
                    </a:extLst>
                  </p:cNvPr>
                  <p:cNvGrpSpPr/>
                  <p:nvPr/>
                </p:nvGrpSpPr>
                <p:grpSpPr>
                  <a:xfrm>
                    <a:off x="6866303" y="632634"/>
                    <a:ext cx="2862469" cy="2279374"/>
                    <a:chOff x="489499" y="632634"/>
                    <a:chExt cx="2862469" cy="2279374"/>
                  </a:xfrm>
                </p:grpSpPr>
                <p:grpSp>
                  <p:nvGrpSpPr>
                    <p:cNvPr id="64" name="Skupina 63">
                      <a:extLst>
                        <a:ext uri="{FF2B5EF4-FFF2-40B4-BE49-F238E27FC236}">
                          <a16:creationId xmlns:a16="http://schemas.microsoft.com/office/drawing/2014/main" id="{16ED3BA9-2EC8-7E4A-AB44-8ADE7D2B33F7}"/>
                        </a:ext>
                      </a:extLst>
                    </p:cNvPr>
                    <p:cNvGrpSpPr/>
                    <p:nvPr/>
                  </p:nvGrpSpPr>
                  <p:grpSpPr>
                    <a:xfrm>
                      <a:off x="489499" y="632634"/>
                      <a:ext cx="2862469" cy="2279374"/>
                      <a:chOff x="516003" y="672391"/>
                      <a:chExt cx="2862469" cy="2279374"/>
                    </a:xfrm>
                  </p:grpSpPr>
                  <p:grpSp>
                    <p:nvGrpSpPr>
                      <p:cNvPr id="66" name="Skupina 65">
                        <a:extLst>
                          <a:ext uri="{FF2B5EF4-FFF2-40B4-BE49-F238E27FC236}">
                            <a16:creationId xmlns:a16="http://schemas.microsoft.com/office/drawing/2014/main" id="{41C9A049-E265-0740-84EE-04C261370005}"/>
                          </a:ext>
                        </a:extLst>
                      </p:cNvPr>
                      <p:cNvGrpSpPr/>
                      <p:nvPr/>
                    </p:nvGrpSpPr>
                    <p:grpSpPr>
                      <a:xfrm>
                        <a:off x="516003" y="672391"/>
                        <a:ext cx="2862469" cy="2279374"/>
                        <a:chOff x="503583" y="636104"/>
                        <a:chExt cx="2862469" cy="2279374"/>
                      </a:xfrm>
                    </p:grpSpPr>
                    <p:grpSp>
                      <p:nvGrpSpPr>
                        <p:cNvPr id="68" name="Skupina 67">
                          <a:extLst>
                            <a:ext uri="{FF2B5EF4-FFF2-40B4-BE49-F238E27FC236}">
                              <a16:creationId xmlns:a16="http://schemas.microsoft.com/office/drawing/2014/main" id="{CA640A7F-EBA8-8D4D-9AC7-FC6DD5C6E6F0}"/>
                            </a:ext>
                          </a:extLst>
                        </p:cNvPr>
                        <p:cNvGrpSpPr/>
                        <p:nvPr/>
                      </p:nvGrpSpPr>
                      <p:grpSpPr>
                        <a:xfrm>
                          <a:off x="503583" y="636104"/>
                          <a:ext cx="2862469" cy="2279374"/>
                          <a:chOff x="503583" y="636104"/>
                          <a:chExt cx="3167269" cy="1510748"/>
                        </a:xfrm>
                      </p:grpSpPr>
                      <p:sp>
                        <p:nvSpPr>
                          <p:cNvPr id="80" name="Obdĺžnik 79">
                            <a:extLst>
                              <a:ext uri="{FF2B5EF4-FFF2-40B4-BE49-F238E27FC236}">
                                <a16:creationId xmlns:a16="http://schemas.microsoft.com/office/drawing/2014/main" id="{D702E8CC-5F3A-C14B-AFD6-002AA368FBDE}"/>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BlokTextu 80">
                            <a:extLst>
                              <a:ext uri="{FF2B5EF4-FFF2-40B4-BE49-F238E27FC236}">
                                <a16:creationId xmlns:a16="http://schemas.microsoft.com/office/drawing/2014/main" id="{47D233A2-EBBA-6247-9B6A-57117A575BA7}"/>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III.</a:t>
                            </a:r>
                          </a:p>
                        </p:txBody>
                      </p:sp>
                    </p:grpSp>
                    <p:grpSp>
                      <p:nvGrpSpPr>
                        <p:cNvPr id="69" name="Skupina 68">
                          <a:extLst>
                            <a:ext uri="{FF2B5EF4-FFF2-40B4-BE49-F238E27FC236}">
                              <a16:creationId xmlns:a16="http://schemas.microsoft.com/office/drawing/2014/main" id="{5B4CBB64-93B8-8342-BB37-9B7B72B6C664}"/>
                            </a:ext>
                          </a:extLst>
                        </p:cNvPr>
                        <p:cNvGrpSpPr/>
                        <p:nvPr/>
                      </p:nvGrpSpPr>
                      <p:grpSpPr>
                        <a:xfrm>
                          <a:off x="764216" y="1154932"/>
                          <a:ext cx="2314666" cy="1195241"/>
                          <a:chOff x="764216" y="1154932"/>
                          <a:chExt cx="2314666" cy="1195241"/>
                        </a:xfrm>
                      </p:grpSpPr>
                      <p:pic>
                        <p:nvPicPr>
                          <p:cNvPr id="70" name="Obrázok 69">
                            <a:extLst>
                              <a:ext uri="{FF2B5EF4-FFF2-40B4-BE49-F238E27FC236}">
                                <a16:creationId xmlns:a16="http://schemas.microsoft.com/office/drawing/2014/main" id="{63FF5F44-39A7-584D-A830-138F9E891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71" name="Obrázok 70">
                            <a:extLst>
                              <a:ext uri="{FF2B5EF4-FFF2-40B4-BE49-F238E27FC236}">
                                <a16:creationId xmlns:a16="http://schemas.microsoft.com/office/drawing/2014/main" id="{2D60D9E4-093F-8C40-A8F8-6E5F9B99BA49}"/>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72" name="Obrázok 71">
                            <a:extLst>
                              <a:ext uri="{FF2B5EF4-FFF2-40B4-BE49-F238E27FC236}">
                                <a16:creationId xmlns:a16="http://schemas.microsoft.com/office/drawing/2014/main" id="{84C0547D-A443-5448-B057-89155A3944C9}"/>
                              </a:ext>
                            </a:extLst>
                          </p:cNvPr>
                          <p:cNvPicPr>
                            <a:picLocks noChangeAspect="1"/>
                          </p:cNvPicPr>
                          <p:nvPr/>
                        </p:nvPicPr>
                        <p:blipFill>
                          <a:blip r:embed="rId3"/>
                          <a:stretch>
                            <a:fillRect/>
                          </a:stretch>
                        </p:blipFill>
                        <p:spPr>
                          <a:xfrm>
                            <a:off x="1307904" y="1173326"/>
                            <a:ext cx="215900" cy="381000"/>
                          </a:xfrm>
                          <a:prstGeom prst="rect">
                            <a:avLst/>
                          </a:prstGeom>
                        </p:spPr>
                      </p:pic>
                      <p:pic>
                        <p:nvPicPr>
                          <p:cNvPr id="73" name="Obrázok 72">
                            <a:extLst>
                              <a:ext uri="{FF2B5EF4-FFF2-40B4-BE49-F238E27FC236}">
                                <a16:creationId xmlns:a16="http://schemas.microsoft.com/office/drawing/2014/main" id="{9D54D781-CAC8-8F40-9003-9B1519A5F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74" name="Obrázok 73">
                            <a:extLst>
                              <a:ext uri="{FF2B5EF4-FFF2-40B4-BE49-F238E27FC236}">
                                <a16:creationId xmlns:a16="http://schemas.microsoft.com/office/drawing/2014/main" id="{955FA3B5-A06E-344C-BC95-B7586FC0E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0003" y="1161342"/>
                            <a:ext cx="215900" cy="381000"/>
                          </a:xfrm>
                          <a:prstGeom prst="rect">
                            <a:avLst/>
                          </a:prstGeom>
                        </p:spPr>
                      </p:pic>
                      <p:pic>
                        <p:nvPicPr>
                          <p:cNvPr id="75" name="Obrázok 74">
                            <a:extLst>
                              <a:ext uri="{FF2B5EF4-FFF2-40B4-BE49-F238E27FC236}">
                                <a16:creationId xmlns:a16="http://schemas.microsoft.com/office/drawing/2014/main" id="{F9D39981-A4A5-EA4E-BD83-0F6504F83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48" y="1994573"/>
                            <a:ext cx="177800" cy="355600"/>
                          </a:xfrm>
                          <a:prstGeom prst="rect">
                            <a:avLst/>
                          </a:prstGeom>
                        </p:spPr>
                      </p:pic>
                      <p:pic>
                        <p:nvPicPr>
                          <p:cNvPr id="76" name="Obrázok 75">
                            <a:extLst>
                              <a:ext uri="{FF2B5EF4-FFF2-40B4-BE49-F238E27FC236}">
                                <a16:creationId xmlns:a16="http://schemas.microsoft.com/office/drawing/2014/main" id="{3886625C-65B9-F341-ABEC-068DDB2BA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888" y="1994573"/>
                            <a:ext cx="177800" cy="355600"/>
                          </a:xfrm>
                          <a:prstGeom prst="rect">
                            <a:avLst/>
                          </a:prstGeom>
                        </p:spPr>
                      </p:pic>
                      <p:pic>
                        <p:nvPicPr>
                          <p:cNvPr id="77" name="Obrázok 76">
                            <a:extLst>
                              <a:ext uri="{FF2B5EF4-FFF2-40B4-BE49-F238E27FC236}">
                                <a16:creationId xmlns:a16="http://schemas.microsoft.com/office/drawing/2014/main" id="{A7796ECE-B1F6-854E-B903-05094800C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336" y="1174160"/>
                            <a:ext cx="177800" cy="355600"/>
                          </a:xfrm>
                          <a:prstGeom prst="rect">
                            <a:avLst/>
                          </a:prstGeom>
                        </p:spPr>
                      </p:pic>
                      <p:pic>
                        <p:nvPicPr>
                          <p:cNvPr id="78" name="Obrázok 77">
                            <a:extLst>
                              <a:ext uri="{FF2B5EF4-FFF2-40B4-BE49-F238E27FC236}">
                                <a16:creationId xmlns:a16="http://schemas.microsoft.com/office/drawing/2014/main" id="{3AA221FB-EA20-8C4F-8230-4702BB6D7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79" name="Obrázok 78">
                            <a:extLst>
                              <a:ext uri="{FF2B5EF4-FFF2-40B4-BE49-F238E27FC236}">
                                <a16:creationId xmlns:a16="http://schemas.microsoft.com/office/drawing/2014/main" id="{42CF3859-4CC5-EE46-8E92-BB16D17BD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548" y="1969605"/>
                            <a:ext cx="177800" cy="355600"/>
                          </a:xfrm>
                          <a:prstGeom prst="rect">
                            <a:avLst/>
                          </a:prstGeom>
                        </p:spPr>
                      </p:pic>
                    </p:grpSp>
                  </p:grpSp>
                  <p:sp>
                    <p:nvSpPr>
                      <p:cNvPr id="67" name="BlokTextu 66">
                        <a:extLst>
                          <a:ext uri="{FF2B5EF4-FFF2-40B4-BE49-F238E27FC236}">
                            <a16:creationId xmlns:a16="http://schemas.microsoft.com/office/drawing/2014/main" id="{7754579F-9C63-C948-AFFC-C04CB41DE9B3}"/>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65" name="BlokTextu 64">
                      <a:extLst>
                        <a:ext uri="{FF2B5EF4-FFF2-40B4-BE49-F238E27FC236}">
                          <a16:creationId xmlns:a16="http://schemas.microsoft.com/office/drawing/2014/main" id="{E87ABF16-4507-C549-AE1A-83F4D3B900DF}"/>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82" name="Skupina 81">
                    <a:extLst>
                      <a:ext uri="{FF2B5EF4-FFF2-40B4-BE49-F238E27FC236}">
                        <a16:creationId xmlns:a16="http://schemas.microsoft.com/office/drawing/2014/main" id="{E74F78DD-8E31-6A4F-AA5A-C01958BAA22E}"/>
                      </a:ext>
                    </a:extLst>
                  </p:cNvPr>
                  <p:cNvGrpSpPr/>
                  <p:nvPr/>
                </p:nvGrpSpPr>
                <p:grpSpPr>
                  <a:xfrm>
                    <a:off x="498204" y="3781958"/>
                    <a:ext cx="2862469" cy="2279374"/>
                    <a:chOff x="489499" y="632634"/>
                    <a:chExt cx="2862469" cy="2279374"/>
                  </a:xfrm>
                </p:grpSpPr>
                <p:grpSp>
                  <p:nvGrpSpPr>
                    <p:cNvPr id="83" name="Skupina 82">
                      <a:extLst>
                        <a:ext uri="{FF2B5EF4-FFF2-40B4-BE49-F238E27FC236}">
                          <a16:creationId xmlns:a16="http://schemas.microsoft.com/office/drawing/2014/main" id="{FFE9A0A2-4A0E-EC43-B414-26D24F728AD7}"/>
                        </a:ext>
                      </a:extLst>
                    </p:cNvPr>
                    <p:cNvGrpSpPr/>
                    <p:nvPr/>
                  </p:nvGrpSpPr>
                  <p:grpSpPr>
                    <a:xfrm>
                      <a:off x="489499" y="632634"/>
                      <a:ext cx="2862469" cy="2279374"/>
                      <a:chOff x="516003" y="672391"/>
                      <a:chExt cx="2862469" cy="2279374"/>
                    </a:xfrm>
                  </p:grpSpPr>
                  <p:grpSp>
                    <p:nvGrpSpPr>
                      <p:cNvPr id="85" name="Skupina 84">
                        <a:extLst>
                          <a:ext uri="{FF2B5EF4-FFF2-40B4-BE49-F238E27FC236}">
                            <a16:creationId xmlns:a16="http://schemas.microsoft.com/office/drawing/2014/main" id="{27EA200A-A94E-764A-95A8-FCCE4EE7BBFE}"/>
                          </a:ext>
                        </a:extLst>
                      </p:cNvPr>
                      <p:cNvGrpSpPr/>
                      <p:nvPr/>
                    </p:nvGrpSpPr>
                    <p:grpSpPr>
                      <a:xfrm>
                        <a:off x="516003" y="672391"/>
                        <a:ext cx="2862469" cy="2279374"/>
                        <a:chOff x="503583" y="636104"/>
                        <a:chExt cx="2862469" cy="2279374"/>
                      </a:xfrm>
                    </p:grpSpPr>
                    <p:grpSp>
                      <p:nvGrpSpPr>
                        <p:cNvPr id="87" name="Skupina 86">
                          <a:extLst>
                            <a:ext uri="{FF2B5EF4-FFF2-40B4-BE49-F238E27FC236}">
                              <a16:creationId xmlns:a16="http://schemas.microsoft.com/office/drawing/2014/main" id="{044D01C9-0F69-F74C-B3DD-0FB6A34F2E5C}"/>
                            </a:ext>
                          </a:extLst>
                        </p:cNvPr>
                        <p:cNvGrpSpPr/>
                        <p:nvPr/>
                      </p:nvGrpSpPr>
                      <p:grpSpPr>
                        <a:xfrm>
                          <a:off x="503583" y="636104"/>
                          <a:ext cx="2862469" cy="2279374"/>
                          <a:chOff x="503583" y="636104"/>
                          <a:chExt cx="3167269" cy="1510748"/>
                        </a:xfrm>
                      </p:grpSpPr>
                      <p:sp>
                        <p:nvSpPr>
                          <p:cNvPr id="99" name="Obdĺžnik 98">
                            <a:extLst>
                              <a:ext uri="{FF2B5EF4-FFF2-40B4-BE49-F238E27FC236}">
                                <a16:creationId xmlns:a16="http://schemas.microsoft.com/office/drawing/2014/main" id="{9092D473-586F-5648-962B-38AF7EF7E392}"/>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 name="BlokTextu 99">
                            <a:extLst>
                              <a:ext uri="{FF2B5EF4-FFF2-40B4-BE49-F238E27FC236}">
                                <a16:creationId xmlns:a16="http://schemas.microsoft.com/office/drawing/2014/main" id="{7E46A01E-F3B7-7348-80C5-F480A81D7309}"/>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IV.</a:t>
                            </a:r>
                          </a:p>
                        </p:txBody>
                      </p:sp>
                    </p:grpSp>
                    <p:grpSp>
                      <p:nvGrpSpPr>
                        <p:cNvPr id="88" name="Skupina 87">
                          <a:extLst>
                            <a:ext uri="{FF2B5EF4-FFF2-40B4-BE49-F238E27FC236}">
                              <a16:creationId xmlns:a16="http://schemas.microsoft.com/office/drawing/2014/main" id="{24DE3FA7-7AA0-BE49-896F-FCE4C060E463}"/>
                            </a:ext>
                          </a:extLst>
                        </p:cNvPr>
                        <p:cNvGrpSpPr/>
                        <p:nvPr/>
                      </p:nvGrpSpPr>
                      <p:grpSpPr>
                        <a:xfrm>
                          <a:off x="764216" y="1154932"/>
                          <a:ext cx="2314666" cy="1207941"/>
                          <a:chOff x="764216" y="1154932"/>
                          <a:chExt cx="2314666" cy="1207941"/>
                        </a:xfrm>
                      </p:grpSpPr>
                      <p:pic>
                        <p:nvPicPr>
                          <p:cNvPr id="89" name="Obrázok 88">
                            <a:extLst>
                              <a:ext uri="{FF2B5EF4-FFF2-40B4-BE49-F238E27FC236}">
                                <a16:creationId xmlns:a16="http://schemas.microsoft.com/office/drawing/2014/main" id="{D24F0F2B-2F84-BB4F-AE72-B0C3094E0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216" y="1167632"/>
                            <a:ext cx="215900" cy="381000"/>
                          </a:xfrm>
                          <a:prstGeom prst="rect">
                            <a:avLst/>
                          </a:prstGeom>
                        </p:spPr>
                      </p:pic>
                      <p:pic>
                        <p:nvPicPr>
                          <p:cNvPr id="90" name="Obrázok 89">
                            <a:extLst>
                              <a:ext uri="{FF2B5EF4-FFF2-40B4-BE49-F238E27FC236}">
                                <a16:creationId xmlns:a16="http://schemas.microsoft.com/office/drawing/2014/main" id="{D558BCCF-DAB0-2642-9812-C38C353138A7}"/>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91" name="Obrázok 90">
                            <a:extLst>
                              <a:ext uri="{FF2B5EF4-FFF2-40B4-BE49-F238E27FC236}">
                                <a16:creationId xmlns:a16="http://schemas.microsoft.com/office/drawing/2014/main" id="{9A1AF66C-E382-5D40-ACD8-5E9796EF0E91}"/>
                              </a:ext>
                            </a:extLst>
                          </p:cNvPr>
                          <p:cNvPicPr>
                            <a:picLocks noChangeAspect="1"/>
                          </p:cNvPicPr>
                          <p:nvPr/>
                        </p:nvPicPr>
                        <p:blipFill>
                          <a:blip r:embed="rId3"/>
                          <a:stretch>
                            <a:fillRect/>
                          </a:stretch>
                        </p:blipFill>
                        <p:spPr>
                          <a:xfrm>
                            <a:off x="1301375" y="1969605"/>
                            <a:ext cx="215900" cy="381000"/>
                          </a:xfrm>
                          <a:prstGeom prst="rect">
                            <a:avLst/>
                          </a:prstGeom>
                        </p:spPr>
                      </p:pic>
                      <p:pic>
                        <p:nvPicPr>
                          <p:cNvPr id="92" name="Obrázok 91">
                            <a:extLst>
                              <a:ext uri="{FF2B5EF4-FFF2-40B4-BE49-F238E27FC236}">
                                <a16:creationId xmlns:a16="http://schemas.microsoft.com/office/drawing/2014/main" id="{4B3637CC-110C-DC47-AF9F-D1D32EC19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93" name="Obrázok 92">
                            <a:extLst>
                              <a:ext uri="{FF2B5EF4-FFF2-40B4-BE49-F238E27FC236}">
                                <a16:creationId xmlns:a16="http://schemas.microsoft.com/office/drawing/2014/main" id="{E5335F03-08C0-D940-B1E3-7E17EC24F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82" y="1981873"/>
                            <a:ext cx="215900" cy="381000"/>
                          </a:xfrm>
                          <a:prstGeom prst="rect">
                            <a:avLst/>
                          </a:prstGeom>
                        </p:spPr>
                      </p:pic>
                    </p:grpSp>
                  </p:grpSp>
                  <p:sp>
                    <p:nvSpPr>
                      <p:cNvPr id="86" name="BlokTextu 85">
                        <a:extLst>
                          <a:ext uri="{FF2B5EF4-FFF2-40B4-BE49-F238E27FC236}">
                            <a16:creationId xmlns:a16="http://schemas.microsoft.com/office/drawing/2014/main" id="{630A9882-DFC4-6344-ACD5-A67EADE56BC6}"/>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84" name="BlokTextu 83">
                      <a:extLst>
                        <a:ext uri="{FF2B5EF4-FFF2-40B4-BE49-F238E27FC236}">
                          <a16:creationId xmlns:a16="http://schemas.microsoft.com/office/drawing/2014/main" id="{F783A6A1-F1EF-1042-9A09-45CFA4B337EF}"/>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nvGrpSpPr>
                  <p:cNvPr id="101" name="Skupina 100">
                    <a:extLst>
                      <a:ext uri="{FF2B5EF4-FFF2-40B4-BE49-F238E27FC236}">
                        <a16:creationId xmlns:a16="http://schemas.microsoft.com/office/drawing/2014/main" id="{2280BBEC-3368-204D-9888-C013D2A5101A}"/>
                      </a:ext>
                    </a:extLst>
                  </p:cNvPr>
                  <p:cNvGrpSpPr/>
                  <p:nvPr/>
                </p:nvGrpSpPr>
                <p:grpSpPr>
                  <a:xfrm>
                    <a:off x="3756778" y="3777598"/>
                    <a:ext cx="2862469" cy="2279374"/>
                    <a:chOff x="489499" y="632634"/>
                    <a:chExt cx="2862469" cy="2279374"/>
                  </a:xfrm>
                </p:grpSpPr>
                <p:grpSp>
                  <p:nvGrpSpPr>
                    <p:cNvPr id="102" name="Skupina 101">
                      <a:extLst>
                        <a:ext uri="{FF2B5EF4-FFF2-40B4-BE49-F238E27FC236}">
                          <a16:creationId xmlns:a16="http://schemas.microsoft.com/office/drawing/2014/main" id="{D1F46E4E-AEE9-A546-BE9A-2D3DD822A6D7}"/>
                        </a:ext>
                      </a:extLst>
                    </p:cNvPr>
                    <p:cNvGrpSpPr/>
                    <p:nvPr/>
                  </p:nvGrpSpPr>
                  <p:grpSpPr>
                    <a:xfrm>
                      <a:off x="489499" y="632634"/>
                      <a:ext cx="2862469" cy="2279374"/>
                      <a:chOff x="516003" y="672391"/>
                      <a:chExt cx="2862469" cy="2279374"/>
                    </a:xfrm>
                  </p:grpSpPr>
                  <p:grpSp>
                    <p:nvGrpSpPr>
                      <p:cNvPr id="104" name="Skupina 103">
                        <a:extLst>
                          <a:ext uri="{FF2B5EF4-FFF2-40B4-BE49-F238E27FC236}">
                            <a16:creationId xmlns:a16="http://schemas.microsoft.com/office/drawing/2014/main" id="{C9D380FF-C019-B24F-863C-F3F5254E086A}"/>
                          </a:ext>
                        </a:extLst>
                      </p:cNvPr>
                      <p:cNvGrpSpPr/>
                      <p:nvPr/>
                    </p:nvGrpSpPr>
                    <p:grpSpPr>
                      <a:xfrm>
                        <a:off x="516003" y="672391"/>
                        <a:ext cx="2862469" cy="2279374"/>
                        <a:chOff x="503583" y="636104"/>
                        <a:chExt cx="2862469" cy="2279374"/>
                      </a:xfrm>
                    </p:grpSpPr>
                    <p:grpSp>
                      <p:nvGrpSpPr>
                        <p:cNvPr id="106" name="Skupina 105">
                          <a:extLst>
                            <a:ext uri="{FF2B5EF4-FFF2-40B4-BE49-F238E27FC236}">
                              <a16:creationId xmlns:a16="http://schemas.microsoft.com/office/drawing/2014/main" id="{EC0094E7-3591-0D49-98E0-32E119E36AE6}"/>
                            </a:ext>
                          </a:extLst>
                        </p:cNvPr>
                        <p:cNvGrpSpPr/>
                        <p:nvPr/>
                      </p:nvGrpSpPr>
                      <p:grpSpPr>
                        <a:xfrm>
                          <a:off x="503583" y="636104"/>
                          <a:ext cx="2862469" cy="2279374"/>
                          <a:chOff x="503583" y="636104"/>
                          <a:chExt cx="3167269" cy="1510748"/>
                        </a:xfrm>
                      </p:grpSpPr>
                      <p:sp>
                        <p:nvSpPr>
                          <p:cNvPr id="118" name="Obdĺžnik 117">
                            <a:extLst>
                              <a:ext uri="{FF2B5EF4-FFF2-40B4-BE49-F238E27FC236}">
                                <a16:creationId xmlns:a16="http://schemas.microsoft.com/office/drawing/2014/main" id="{F7C1A8B9-6323-9A4C-9545-76C8874CB093}"/>
                              </a:ext>
                            </a:extLst>
                          </p:cNvPr>
                          <p:cNvSpPr/>
                          <p:nvPr/>
                        </p:nvSpPr>
                        <p:spPr>
                          <a:xfrm>
                            <a:off x="503583" y="636104"/>
                            <a:ext cx="3167269" cy="15107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9" name="BlokTextu 118">
                            <a:extLst>
                              <a:ext uri="{FF2B5EF4-FFF2-40B4-BE49-F238E27FC236}">
                                <a16:creationId xmlns:a16="http://schemas.microsoft.com/office/drawing/2014/main" id="{ED0724EB-C451-C24B-82AE-C918125E9B0D}"/>
                              </a:ext>
                            </a:extLst>
                          </p:cNvPr>
                          <p:cNvSpPr txBox="1"/>
                          <p:nvPr/>
                        </p:nvSpPr>
                        <p:spPr>
                          <a:xfrm>
                            <a:off x="503583" y="728870"/>
                            <a:ext cx="1300921" cy="220906"/>
                          </a:xfrm>
                          <a:prstGeom prst="rect">
                            <a:avLst/>
                          </a:prstGeom>
                          <a:noFill/>
                        </p:spPr>
                        <p:txBody>
                          <a:bodyPr wrap="square" rtlCol="0">
                            <a:spAutoFit/>
                          </a:bodyPr>
                          <a:lstStyle/>
                          <a:p>
                            <a:r>
                              <a:rPr lang="sk-SK" dirty="0">
                                <a:solidFill>
                                  <a:schemeClr val="tx1"/>
                                </a:solidFill>
                              </a:rPr>
                              <a:t>Trieda V.</a:t>
                            </a:r>
                          </a:p>
                        </p:txBody>
                      </p:sp>
                    </p:grpSp>
                    <p:grpSp>
                      <p:nvGrpSpPr>
                        <p:cNvPr id="107" name="Skupina 106">
                          <a:extLst>
                            <a:ext uri="{FF2B5EF4-FFF2-40B4-BE49-F238E27FC236}">
                              <a16:creationId xmlns:a16="http://schemas.microsoft.com/office/drawing/2014/main" id="{264456BC-B826-8245-9746-4B19B8A30B06}"/>
                            </a:ext>
                          </a:extLst>
                        </p:cNvPr>
                        <p:cNvGrpSpPr/>
                        <p:nvPr/>
                      </p:nvGrpSpPr>
                      <p:grpSpPr>
                        <a:xfrm>
                          <a:off x="783266" y="1154932"/>
                          <a:ext cx="2311957" cy="1189047"/>
                          <a:chOff x="783266" y="1154932"/>
                          <a:chExt cx="2311957" cy="1189047"/>
                        </a:xfrm>
                      </p:grpSpPr>
                      <p:pic>
                        <p:nvPicPr>
                          <p:cNvPr id="109" name="Obrázok 108">
                            <a:extLst>
                              <a:ext uri="{FF2B5EF4-FFF2-40B4-BE49-F238E27FC236}">
                                <a16:creationId xmlns:a16="http://schemas.microsoft.com/office/drawing/2014/main" id="{BADEBE9D-E7F9-9C4E-8065-5C48A594C578}"/>
                              </a:ext>
                            </a:extLst>
                          </p:cNvPr>
                          <p:cNvPicPr>
                            <a:picLocks noChangeAspect="1"/>
                          </p:cNvPicPr>
                          <p:nvPr/>
                        </p:nvPicPr>
                        <p:blipFill>
                          <a:blip r:embed="rId3"/>
                          <a:stretch>
                            <a:fillRect/>
                          </a:stretch>
                        </p:blipFill>
                        <p:spPr>
                          <a:xfrm>
                            <a:off x="1809782" y="1154932"/>
                            <a:ext cx="215900" cy="381000"/>
                          </a:xfrm>
                          <a:prstGeom prst="rect">
                            <a:avLst/>
                          </a:prstGeom>
                        </p:spPr>
                      </p:pic>
                      <p:pic>
                        <p:nvPicPr>
                          <p:cNvPr id="111" name="Obrázok 110">
                            <a:extLst>
                              <a:ext uri="{FF2B5EF4-FFF2-40B4-BE49-F238E27FC236}">
                                <a16:creationId xmlns:a16="http://schemas.microsoft.com/office/drawing/2014/main" id="{F317C766-3D53-9542-A876-1977E2D35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982" y="1962979"/>
                            <a:ext cx="215900" cy="381000"/>
                          </a:xfrm>
                          <a:prstGeom prst="rect">
                            <a:avLst/>
                          </a:prstGeom>
                        </p:spPr>
                      </p:pic>
                      <p:pic>
                        <p:nvPicPr>
                          <p:cNvPr id="113" name="Obrázok 112">
                            <a:extLst>
                              <a:ext uri="{FF2B5EF4-FFF2-40B4-BE49-F238E27FC236}">
                                <a16:creationId xmlns:a16="http://schemas.microsoft.com/office/drawing/2014/main" id="{3851F284-6D5C-BD4A-94A8-6372DA8E7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36" y="1180332"/>
                            <a:ext cx="177800" cy="355600"/>
                          </a:xfrm>
                          <a:prstGeom prst="rect">
                            <a:avLst/>
                          </a:prstGeom>
                        </p:spPr>
                      </p:pic>
                      <p:pic>
                        <p:nvPicPr>
                          <p:cNvPr id="114" name="Obrázok 113">
                            <a:extLst>
                              <a:ext uri="{FF2B5EF4-FFF2-40B4-BE49-F238E27FC236}">
                                <a16:creationId xmlns:a16="http://schemas.microsoft.com/office/drawing/2014/main" id="{6E1D1139-FEDC-A740-AE58-82F032C5C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053" y="1161342"/>
                            <a:ext cx="177800" cy="355600"/>
                          </a:xfrm>
                          <a:prstGeom prst="rect">
                            <a:avLst/>
                          </a:prstGeom>
                        </p:spPr>
                      </p:pic>
                      <p:pic>
                        <p:nvPicPr>
                          <p:cNvPr id="115" name="Obrázok 114">
                            <a:extLst>
                              <a:ext uri="{FF2B5EF4-FFF2-40B4-BE49-F238E27FC236}">
                                <a16:creationId xmlns:a16="http://schemas.microsoft.com/office/drawing/2014/main" id="{DEEFED00-7FD7-0744-AEB1-76B5734AC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423" y="1162377"/>
                            <a:ext cx="177800" cy="355600"/>
                          </a:xfrm>
                          <a:prstGeom prst="rect">
                            <a:avLst/>
                          </a:prstGeom>
                        </p:spPr>
                      </p:pic>
                      <p:pic>
                        <p:nvPicPr>
                          <p:cNvPr id="116" name="Obrázok 115">
                            <a:extLst>
                              <a:ext uri="{FF2B5EF4-FFF2-40B4-BE49-F238E27FC236}">
                                <a16:creationId xmlns:a16="http://schemas.microsoft.com/office/drawing/2014/main" id="{7377CB2C-9934-3342-96AE-237238EEE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6" y="1982305"/>
                            <a:ext cx="177800" cy="355600"/>
                          </a:xfrm>
                          <a:prstGeom prst="rect">
                            <a:avLst/>
                          </a:prstGeom>
                        </p:spPr>
                      </p:pic>
                      <p:pic>
                        <p:nvPicPr>
                          <p:cNvPr id="117" name="Obrázok 116">
                            <a:extLst>
                              <a:ext uri="{FF2B5EF4-FFF2-40B4-BE49-F238E27FC236}">
                                <a16:creationId xmlns:a16="http://schemas.microsoft.com/office/drawing/2014/main" id="{A358515A-E57E-EC42-9A33-B3A2CE8B2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548" y="1969605"/>
                            <a:ext cx="177800" cy="355600"/>
                          </a:xfrm>
                          <a:prstGeom prst="rect">
                            <a:avLst/>
                          </a:prstGeom>
                        </p:spPr>
                      </p:pic>
                    </p:grpSp>
                  </p:grpSp>
                  <p:sp>
                    <p:nvSpPr>
                      <p:cNvPr id="105" name="BlokTextu 104">
                        <a:extLst>
                          <a:ext uri="{FF2B5EF4-FFF2-40B4-BE49-F238E27FC236}">
                            <a16:creationId xmlns:a16="http://schemas.microsoft.com/office/drawing/2014/main" id="{E706D23D-3358-F445-AEDD-48E352810A7D}"/>
                          </a:ext>
                        </a:extLst>
                      </p:cNvPr>
                      <p:cNvSpPr txBox="1"/>
                      <p:nvPr/>
                    </p:nvSpPr>
                    <p:spPr>
                      <a:xfrm>
                        <a:off x="660948" y="1645430"/>
                        <a:ext cx="2572581" cy="333296"/>
                      </a:xfrm>
                      <a:prstGeom prst="rect">
                        <a:avLst/>
                      </a:prstGeom>
                      <a:noFill/>
                    </p:spPr>
                    <p:txBody>
                      <a:bodyPr wrap="square" rtlCol="0">
                        <a:spAutoFit/>
                      </a:bodyPr>
                      <a:lstStyle/>
                      <a:p>
                        <a:r>
                          <a:rPr lang="sk-SK" dirty="0">
                            <a:solidFill>
                              <a:schemeClr val="tx1"/>
                            </a:solidFill>
                          </a:rPr>
                          <a:t>C       D    G     H       K</a:t>
                        </a:r>
                      </a:p>
                    </p:txBody>
                  </p:sp>
                </p:grpSp>
                <p:sp>
                  <p:nvSpPr>
                    <p:cNvPr id="103" name="BlokTextu 102">
                      <a:extLst>
                        <a:ext uri="{FF2B5EF4-FFF2-40B4-BE49-F238E27FC236}">
                          <a16:creationId xmlns:a16="http://schemas.microsoft.com/office/drawing/2014/main" id="{8F6E254C-AB6E-FB4A-867F-96C57BFB906B}"/>
                        </a:ext>
                      </a:extLst>
                    </p:cNvPr>
                    <p:cNvSpPr txBox="1"/>
                    <p:nvPr/>
                  </p:nvSpPr>
                  <p:spPr>
                    <a:xfrm>
                      <a:off x="643149" y="2475623"/>
                      <a:ext cx="2572581" cy="333296"/>
                    </a:xfrm>
                    <a:prstGeom prst="rect">
                      <a:avLst/>
                    </a:prstGeom>
                    <a:noFill/>
                  </p:spPr>
                  <p:txBody>
                    <a:bodyPr wrap="square" rtlCol="0">
                      <a:spAutoFit/>
                    </a:bodyPr>
                    <a:lstStyle/>
                    <a:p>
                      <a:r>
                        <a:rPr lang="sk-SK" dirty="0">
                          <a:solidFill>
                            <a:schemeClr val="tx1"/>
                          </a:solidFill>
                        </a:rPr>
                        <a:t>M      R      S    S       Z</a:t>
                      </a:r>
                    </a:p>
                  </p:txBody>
                </p:sp>
              </p:grpSp>
            </p:grpSp>
          </p:grpSp>
        </p:grpSp>
      </p:grpSp>
    </p:spTree>
    <p:extLst>
      <p:ext uri="{BB962C8B-B14F-4D97-AF65-F5344CB8AC3E}">
        <p14:creationId xmlns:p14="http://schemas.microsoft.com/office/powerpoint/2010/main" val="3173489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B7A8F4F-BF73-CD4D-ACA1-FDAB5CE54A01}"/>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638553D7-F2F8-C242-A800-20480AD57E08}"/>
              </a:ext>
            </a:extLst>
          </p:cNvPr>
          <p:cNvSpPr>
            <a:spLocks noGrp="1"/>
          </p:cNvSpPr>
          <p:nvPr>
            <p:ph type="sldNum" sz="quarter" idx="11"/>
          </p:nvPr>
        </p:nvSpPr>
        <p:spPr/>
        <p:txBody>
          <a:bodyPr/>
          <a:lstStyle/>
          <a:p>
            <a:fld id="{20C92893-8C51-46CF-9D47-24B3C575AFAA}" type="slidenum">
              <a:rPr lang="en-GB" smtClean="0"/>
              <a:pPr/>
              <a:t>38</a:t>
            </a:fld>
            <a:endParaRPr lang="en-GB"/>
          </a:p>
        </p:txBody>
      </p:sp>
      <p:sp>
        <p:nvSpPr>
          <p:cNvPr id="6" name="Zástupný objekt pre pätu 5">
            <a:extLst>
              <a:ext uri="{FF2B5EF4-FFF2-40B4-BE49-F238E27FC236}">
                <a16:creationId xmlns:a16="http://schemas.microsoft.com/office/drawing/2014/main" id="{1BCD7B2A-9CE8-8B46-B7A7-5DB5CB803CD8}"/>
              </a:ext>
            </a:extLst>
          </p:cNvPr>
          <p:cNvSpPr>
            <a:spLocks noGrp="1"/>
          </p:cNvSpPr>
          <p:nvPr>
            <p:ph type="ftr" sz="quarter" idx="12"/>
          </p:nvPr>
        </p:nvSpPr>
        <p:spPr/>
        <p:txBody>
          <a:bodyPr/>
          <a:lstStyle/>
          <a:p>
            <a:r>
              <a:rPr lang="en-GB"/>
              <a:t>rusnak.truni.sk</a:t>
            </a:r>
          </a:p>
        </p:txBody>
      </p:sp>
      <p:sp>
        <p:nvSpPr>
          <p:cNvPr id="124" name="Obdĺžnik 123">
            <a:extLst>
              <a:ext uri="{FF2B5EF4-FFF2-40B4-BE49-F238E27FC236}">
                <a16:creationId xmlns:a16="http://schemas.microsoft.com/office/drawing/2014/main" id="{70044CC1-1B9E-8B4B-9AF9-98F4A600AEB3}"/>
              </a:ext>
            </a:extLst>
          </p:cNvPr>
          <p:cNvSpPr/>
          <p:nvPr/>
        </p:nvSpPr>
        <p:spPr>
          <a:xfrm>
            <a:off x="7615589" y="4208024"/>
            <a:ext cx="2262158" cy="333296"/>
          </a:xfrm>
          <a:prstGeom prst="rect">
            <a:avLst/>
          </a:prstGeom>
        </p:spPr>
        <p:txBody>
          <a:bodyPr wrap="none">
            <a:spAutoFit/>
          </a:bodyPr>
          <a:lstStyle/>
          <a:p>
            <a:r>
              <a:rPr lang="sk-SK" dirty="0">
                <a:solidFill>
                  <a:schemeClr val="tx1"/>
                </a:solidFill>
              </a:rPr>
              <a:t>=INT(RAND()*10)+1</a:t>
            </a:r>
          </a:p>
        </p:txBody>
      </p:sp>
      <p:grpSp>
        <p:nvGrpSpPr>
          <p:cNvPr id="13" name="Skupina 12">
            <a:extLst>
              <a:ext uri="{FF2B5EF4-FFF2-40B4-BE49-F238E27FC236}">
                <a16:creationId xmlns:a16="http://schemas.microsoft.com/office/drawing/2014/main" id="{2E9C24B4-49E6-2943-966D-432B9980874E}"/>
              </a:ext>
            </a:extLst>
          </p:cNvPr>
          <p:cNvGrpSpPr/>
          <p:nvPr/>
        </p:nvGrpSpPr>
        <p:grpSpPr>
          <a:xfrm>
            <a:off x="824924" y="617966"/>
            <a:ext cx="7284968" cy="2279374"/>
            <a:chOff x="1278310" y="605233"/>
            <a:chExt cx="7284968" cy="2279374"/>
          </a:xfrm>
        </p:grpSpPr>
        <p:sp>
          <p:nvSpPr>
            <p:cNvPr id="8" name="BlokTextu 7">
              <a:extLst>
                <a:ext uri="{FF2B5EF4-FFF2-40B4-BE49-F238E27FC236}">
                  <a16:creationId xmlns:a16="http://schemas.microsoft.com/office/drawing/2014/main" id="{57BD4E4C-3EB8-6F4A-AF02-9DDA62C400B3}"/>
                </a:ext>
              </a:extLst>
            </p:cNvPr>
            <p:cNvSpPr txBox="1"/>
            <p:nvPr/>
          </p:nvSpPr>
          <p:spPr>
            <a:xfrm>
              <a:off x="1559642" y="833159"/>
              <a:ext cx="1660023" cy="333296"/>
            </a:xfrm>
            <a:prstGeom prst="rect">
              <a:avLst/>
            </a:prstGeom>
            <a:noFill/>
          </p:spPr>
          <p:txBody>
            <a:bodyPr wrap="square" rtlCol="0">
              <a:spAutoFit/>
            </a:bodyPr>
            <a:lstStyle/>
            <a:p>
              <a:r>
                <a:rPr lang="sk-SK" dirty="0">
                  <a:solidFill>
                    <a:schemeClr val="tx1"/>
                  </a:solidFill>
                </a:rPr>
                <a:t>Dievčatá 27</a:t>
              </a:r>
            </a:p>
          </p:txBody>
        </p:sp>
        <p:grpSp>
          <p:nvGrpSpPr>
            <p:cNvPr id="12" name="Skupina 11">
              <a:extLst>
                <a:ext uri="{FF2B5EF4-FFF2-40B4-BE49-F238E27FC236}">
                  <a16:creationId xmlns:a16="http://schemas.microsoft.com/office/drawing/2014/main" id="{B6B58378-FD7A-3446-AEB3-592784E65143}"/>
                </a:ext>
              </a:extLst>
            </p:cNvPr>
            <p:cNvGrpSpPr/>
            <p:nvPr/>
          </p:nvGrpSpPr>
          <p:grpSpPr>
            <a:xfrm>
              <a:off x="1278310" y="605233"/>
              <a:ext cx="7284968" cy="2279374"/>
              <a:chOff x="1278310" y="605233"/>
              <a:chExt cx="7284968" cy="2279374"/>
            </a:xfrm>
          </p:grpSpPr>
          <p:sp>
            <p:nvSpPr>
              <p:cNvPr id="7" name="Obdĺžnik 6">
                <a:extLst>
                  <a:ext uri="{FF2B5EF4-FFF2-40B4-BE49-F238E27FC236}">
                    <a16:creationId xmlns:a16="http://schemas.microsoft.com/office/drawing/2014/main" id="{4266F9FA-F51D-CA48-8954-AB9DAC480F19}"/>
                  </a:ext>
                </a:extLst>
              </p:cNvPr>
              <p:cNvSpPr/>
              <p:nvPr/>
            </p:nvSpPr>
            <p:spPr>
              <a:xfrm>
                <a:off x="1278310" y="605233"/>
                <a:ext cx="7284968" cy="227937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1" name="Skupina 10">
                <a:extLst>
                  <a:ext uri="{FF2B5EF4-FFF2-40B4-BE49-F238E27FC236}">
                    <a16:creationId xmlns:a16="http://schemas.microsoft.com/office/drawing/2014/main" id="{45B0415A-41A9-584D-93C8-2C74A4C2EF9E}"/>
                  </a:ext>
                </a:extLst>
              </p:cNvPr>
              <p:cNvGrpSpPr/>
              <p:nvPr/>
            </p:nvGrpSpPr>
            <p:grpSpPr>
              <a:xfrm>
                <a:off x="1585091" y="1211294"/>
                <a:ext cx="6298167" cy="1215894"/>
                <a:chOff x="1585091" y="1211294"/>
                <a:chExt cx="6298167" cy="1215894"/>
              </a:xfrm>
            </p:grpSpPr>
            <p:pic>
              <p:nvPicPr>
                <p:cNvPr id="126" name="Obrázok 125">
                  <a:extLst>
                    <a:ext uri="{FF2B5EF4-FFF2-40B4-BE49-F238E27FC236}">
                      <a16:creationId xmlns:a16="http://schemas.microsoft.com/office/drawing/2014/main" id="{1092585C-E8DA-1E4C-96C0-5CFADC8ABD85}"/>
                    </a:ext>
                  </a:extLst>
                </p:cNvPr>
                <p:cNvPicPr>
                  <a:picLocks noChangeAspect="1"/>
                </p:cNvPicPr>
                <p:nvPr/>
              </p:nvPicPr>
              <p:blipFill>
                <a:blip r:embed="rId2"/>
                <a:stretch>
                  <a:fillRect/>
                </a:stretch>
              </p:blipFill>
              <p:spPr>
                <a:xfrm>
                  <a:off x="5910310" y="1920225"/>
                  <a:ext cx="215900" cy="381000"/>
                </a:xfrm>
                <a:prstGeom prst="rect">
                  <a:avLst/>
                </a:prstGeom>
              </p:spPr>
            </p:pic>
            <p:pic>
              <p:nvPicPr>
                <p:cNvPr id="127" name="Obrázok 126">
                  <a:extLst>
                    <a:ext uri="{FF2B5EF4-FFF2-40B4-BE49-F238E27FC236}">
                      <a16:creationId xmlns:a16="http://schemas.microsoft.com/office/drawing/2014/main" id="{5510E819-07BA-1D4F-83A8-A3442754F253}"/>
                    </a:ext>
                  </a:extLst>
                </p:cNvPr>
                <p:cNvPicPr>
                  <a:picLocks noChangeAspect="1"/>
                </p:cNvPicPr>
                <p:nvPr/>
              </p:nvPicPr>
              <p:blipFill>
                <a:blip r:embed="rId2"/>
                <a:stretch>
                  <a:fillRect/>
                </a:stretch>
              </p:blipFill>
              <p:spPr>
                <a:xfrm>
                  <a:off x="5375251" y="1897990"/>
                  <a:ext cx="215900" cy="381000"/>
                </a:xfrm>
                <a:prstGeom prst="rect">
                  <a:avLst/>
                </a:prstGeom>
              </p:spPr>
            </p:pic>
            <p:pic>
              <p:nvPicPr>
                <p:cNvPr id="128" name="Obrázok 127">
                  <a:extLst>
                    <a:ext uri="{FF2B5EF4-FFF2-40B4-BE49-F238E27FC236}">
                      <a16:creationId xmlns:a16="http://schemas.microsoft.com/office/drawing/2014/main" id="{6DF8F769-9B85-DF4E-8F46-4FC21B989EEA}"/>
                    </a:ext>
                  </a:extLst>
                </p:cNvPr>
                <p:cNvPicPr>
                  <a:picLocks noChangeAspect="1"/>
                </p:cNvPicPr>
                <p:nvPr/>
              </p:nvPicPr>
              <p:blipFill>
                <a:blip r:embed="rId2"/>
                <a:stretch>
                  <a:fillRect/>
                </a:stretch>
              </p:blipFill>
              <p:spPr>
                <a:xfrm>
                  <a:off x="6805375" y="1948329"/>
                  <a:ext cx="215900" cy="381000"/>
                </a:xfrm>
                <a:prstGeom prst="rect">
                  <a:avLst/>
                </a:prstGeom>
              </p:spPr>
            </p:pic>
            <p:pic>
              <p:nvPicPr>
                <p:cNvPr id="129" name="Obrázok 128">
                  <a:extLst>
                    <a:ext uri="{FF2B5EF4-FFF2-40B4-BE49-F238E27FC236}">
                      <a16:creationId xmlns:a16="http://schemas.microsoft.com/office/drawing/2014/main" id="{EDBFB6A0-4FCB-FD43-9EF6-3072A81DAA07}"/>
                    </a:ext>
                  </a:extLst>
                </p:cNvPr>
                <p:cNvPicPr>
                  <a:picLocks noChangeAspect="1"/>
                </p:cNvPicPr>
                <p:nvPr/>
              </p:nvPicPr>
              <p:blipFill>
                <a:blip r:embed="rId2"/>
                <a:stretch>
                  <a:fillRect/>
                </a:stretch>
              </p:blipFill>
              <p:spPr>
                <a:xfrm>
                  <a:off x="2068679" y="2025683"/>
                  <a:ext cx="215900" cy="381000"/>
                </a:xfrm>
                <a:prstGeom prst="rect">
                  <a:avLst/>
                </a:prstGeom>
              </p:spPr>
            </p:pic>
            <p:pic>
              <p:nvPicPr>
                <p:cNvPr id="130" name="Obrázok 129">
                  <a:extLst>
                    <a:ext uri="{FF2B5EF4-FFF2-40B4-BE49-F238E27FC236}">
                      <a16:creationId xmlns:a16="http://schemas.microsoft.com/office/drawing/2014/main" id="{C22F682E-3288-A942-B4A3-B6B0A9CA68BF}"/>
                    </a:ext>
                  </a:extLst>
                </p:cNvPr>
                <p:cNvPicPr>
                  <a:picLocks noChangeAspect="1"/>
                </p:cNvPicPr>
                <p:nvPr/>
              </p:nvPicPr>
              <p:blipFill>
                <a:blip r:embed="rId2"/>
                <a:stretch>
                  <a:fillRect/>
                </a:stretch>
              </p:blipFill>
              <p:spPr>
                <a:xfrm>
                  <a:off x="3485320" y="1988979"/>
                  <a:ext cx="215900" cy="381000"/>
                </a:xfrm>
                <a:prstGeom prst="rect">
                  <a:avLst/>
                </a:prstGeom>
              </p:spPr>
            </p:pic>
            <p:pic>
              <p:nvPicPr>
                <p:cNvPr id="19" name="Obrázok 18">
                  <a:extLst>
                    <a:ext uri="{FF2B5EF4-FFF2-40B4-BE49-F238E27FC236}">
                      <a16:creationId xmlns:a16="http://schemas.microsoft.com/office/drawing/2014/main" id="{E7734A3D-9A11-A74D-859F-CD174179B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191" y="1259495"/>
                  <a:ext cx="215900" cy="381000"/>
                </a:xfrm>
                <a:prstGeom prst="rect">
                  <a:avLst/>
                </a:prstGeom>
              </p:spPr>
            </p:pic>
            <p:pic>
              <p:nvPicPr>
                <p:cNvPr id="20" name="Obrázok 19">
                  <a:extLst>
                    <a:ext uri="{FF2B5EF4-FFF2-40B4-BE49-F238E27FC236}">
                      <a16:creationId xmlns:a16="http://schemas.microsoft.com/office/drawing/2014/main" id="{B7358C7B-C11F-1C41-96FD-D2FC27FA5C43}"/>
                    </a:ext>
                  </a:extLst>
                </p:cNvPr>
                <p:cNvPicPr>
                  <a:picLocks noChangeAspect="1"/>
                </p:cNvPicPr>
                <p:nvPr/>
              </p:nvPicPr>
              <p:blipFill>
                <a:blip r:embed="rId2"/>
                <a:stretch>
                  <a:fillRect/>
                </a:stretch>
              </p:blipFill>
              <p:spPr>
                <a:xfrm>
                  <a:off x="2083674" y="1279579"/>
                  <a:ext cx="215900" cy="381000"/>
                </a:xfrm>
                <a:prstGeom prst="rect">
                  <a:avLst/>
                </a:prstGeom>
              </p:spPr>
            </p:pic>
            <p:pic>
              <p:nvPicPr>
                <p:cNvPr id="22" name="Obrázok 21">
                  <a:extLst>
                    <a:ext uri="{FF2B5EF4-FFF2-40B4-BE49-F238E27FC236}">
                      <a16:creationId xmlns:a16="http://schemas.microsoft.com/office/drawing/2014/main" id="{D85BA7A0-0971-464F-9E66-21DF25E04A99}"/>
                    </a:ext>
                  </a:extLst>
                </p:cNvPr>
                <p:cNvPicPr>
                  <a:picLocks noChangeAspect="1"/>
                </p:cNvPicPr>
                <p:nvPr/>
              </p:nvPicPr>
              <p:blipFill>
                <a:blip r:embed="rId2"/>
                <a:stretch>
                  <a:fillRect/>
                </a:stretch>
              </p:blipFill>
              <p:spPr>
                <a:xfrm>
                  <a:off x="2579992" y="1271974"/>
                  <a:ext cx="215900" cy="381000"/>
                </a:xfrm>
                <a:prstGeom prst="rect">
                  <a:avLst/>
                </a:prstGeom>
              </p:spPr>
            </p:pic>
            <p:pic>
              <p:nvPicPr>
                <p:cNvPr id="26" name="Obrázok 25">
                  <a:extLst>
                    <a:ext uri="{FF2B5EF4-FFF2-40B4-BE49-F238E27FC236}">
                      <a16:creationId xmlns:a16="http://schemas.microsoft.com/office/drawing/2014/main" id="{7EAA958D-08F7-8041-ACAE-A33ABFCA0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091" y="2046188"/>
                  <a:ext cx="215900" cy="381000"/>
                </a:xfrm>
                <a:prstGeom prst="rect">
                  <a:avLst/>
                </a:prstGeom>
              </p:spPr>
            </p:pic>
            <p:pic>
              <p:nvPicPr>
                <p:cNvPr id="27" name="Obrázok 26">
                  <a:extLst>
                    <a:ext uri="{FF2B5EF4-FFF2-40B4-BE49-F238E27FC236}">
                      <a16:creationId xmlns:a16="http://schemas.microsoft.com/office/drawing/2014/main" id="{1FA8DD70-A211-A54F-A401-9214D5EF0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686" y="1279579"/>
                  <a:ext cx="215900" cy="381000"/>
                </a:xfrm>
                <a:prstGeom prst="rect">
                  <a:avLst/>
                </a:prstGeom>
              </p:spPr>
            </p:pic>
            <p:pic>
              <p:nvPicPr>
                <p:cNvPr id="51" name="Obrázok 50">
                  <a:extLst>
                    <a:ext uri="{FF2B5EF4-FFF2-40B4-BE49-F238E27FC236}">
                      <a16:creationId xmlns:a16="http://schemas.microsoft.com/office/drawing/2014/main" id="{2BB3DE61-1107-494B-BA43-313405ABC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925" y="1284110"/>
                  <a:ext cx="215900" cy="381000"/>
                </a:xfrm>
                <a:prstGeom prst="rect">
                  <a:avLst/>
                </a:prstGeom>
              </p:spPr>
            </p:pic>
            <p:pic>
              <p:nvPicPr>
                <p:cNvPr id="52" name="Obrázok 51">
                  <a:extLst>
                    <a:ext uri="{FF2B5EF4-FFF2-40B4-BE49-F238E27FC236}">
                      <a16:creationId xmlns:a16="http://schemas.microsoft.com/office/drawing/2014/main" id="{889A48FB-BD64-5E49-9245-0BE47B33CA23}"/>
                    </a:ext>
                  </a:extLst>
                </p:cNvPr>
                <p:cNvPicPr>
                  <a:picLocks noChangeAspect="1"/>
                </p:cNvPicPr>
                <p:nvPr/>
              </p:nvPicPr>
              <p:blipFill>
                <a:blip r:embed="rId2"/>
                <a:stretch>
                  <a:fillRect/>
                </a:stretch>
              </p:blipFill>
              <p:spPr>
                <a:xfrm>
                  <a:off x="4436790" y="1262126"/>
                  <a:ext cx="215900" cy="381000"/>
                </a:xfrm>
                <a:prstGeom prst="rect">
                  <a:avLst/>
                </a:prstGeom>
              </p:spPr>
            </p:pic>
            <p:pic>
              <p:nvPicPr>
                <p:cNvPr id="53" name="Obrázok 52">
                  <a:extLst>
                    <a:ext uri="{FF2B5EF4-FFF2-40B4-BE49-F238E27FC236}">
                      <a16:creationId xmlns:a16="http://schemas.microsoft.com/office/drawing/2014/main" id="{4885DF77-61F7-5D4F-A451-2B7A21535A70}"/>
                    </a:ext>
                  </a:extLst>
                </p:cNvPr>
                <p:cNvPicPr>
                  <a:picLocks noChangeAspect="1"/>
                </p:cNvPicPr>
                <p:nvPr/>
              </p:nvPicPr>
              <p:blipFill>
                <a:blip r:embed="rId2"/>
                <a:stretch>
                  <a:fillRect/>
                </a:stretch>
              </p:blipFill>
              <p:spPr>
                <a:xfrm>
                  <a:off x="3944297" y="1302282"/>
                  <a:ext cx="215900" cy="381000"/>
                </a:xfrm>
                <a:prstGeom prst="rect">
                  <a:avLst/>
                </a:prstGeom>
              </p:spPr>
            </p:pic>
            <p:pic>
              <p:nvPicPr>
                <p:cNvPr id="54" name="Obrázok 53">
                  <a:extLst>
                    <a:ext uri="{FF2B5EF4-FFF2-40B4-BE49-F238E27FC236}">
                      <a16:creationId xmlns:a16="http://schemas.microsoft.com/office/drawing/2014/main" id="{412447B3-C8F6-6745-A2F4-F66F7B8EE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646" y="1268878"/>
                  <a:ext cx="215900" cy="381000"/>
                </a:xfrm>
                <a:prstGeom prst="rect">
                  <a:avLst/>
                </a:prstGeom>
              </p:spPr>
            </p:pic>
            <p:pic>
              <p:nvPicPr>
                <p:cNvPr id="55" name="Obrázok 54">
                  <a:extLst>
                    <a:ext uri="{FF2B5EF4-FFF2-40B4-BE49-F238E27FC236}">
                      <a16:creationId xmlns:a16="http://schemas.microsoft.com/office/drawing/2014/main" id="{5E554B19-5A43-7547-9559-8BC03439E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831" y="1268878"/>
                  <a:ext cx="215900" cy="381000"/>
                </a:xfrm>
                <a:prstGeom prst="rect">
                  <a:avLst/>
                </a:prstGeom>
              </p:spPr>
            </p:pic>
            <p:pic>
              <p:nvPicPr>
                <p:cNvPr id="70" name="Obrázok 69">
                  <a:extLst>
                    <a:ext uri="{FF2B5EF4-FFF2-40B4-BE49-F238E27FC236}">
                      <a16:creationId xmlns:a16="http://schemas.microsoft.com/office/drawing/2014/main" id="{63FF5F44-39A7-584D-A830-138F9E891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990" y="1269896"/>
                  <a:ext cx="215900" cy="381000"/>
                </a:xfrm>
                <a:prstGeom prst="rect">
                  <a:avLst/>
                </a:prstGeom>
              </p:spPr>
            </p:pic>
            <p:pic>
              <p:nvPicPr>
                <p:cNvPr id="71" name="Obrázok 70">
                  <a:extLst>
                    <a:ext uri="{FF2B5EF4-FFF2-40B4-BE49-F238E27FC236}">
                      <a16:creationId xmlns:a16="http://schemas.microsoft.com/office/drawing/2014/main" id="{2D60D9E4-093F-8C40-A8F8-6E5F9B99BA49}"/>
                    </a:ext>
                  </a:extLst>
                </p:cNvPr>
                <p:cNvPicPr>
                  <a:picLocks noChangeAspect="1"/>
                </p:cNvPicPr>
                <p:nvPr/>
              </p:nvPicPr>
              <p:blipFill>
                <a:blip r:embed="rId2"/>
                <a:stretch>
                  <a:fillRect/>
                </a:stretch>
              </p:blipFill>
              <p:spPr>
                <a:xfrm>
                  <a:off x="6730090" y="1225051"/>
                  <a:ext cx="215900" cy="381000"/>
                </a:xfrm>
                <a:prstGeom prst="rect">
                  <a:avLst/>
                </a:prstGeom>
              </p:spPr>
            </p:pic>
            <p:pic>
              <p:nvPicPr>
                <p:cNvPr id="72" name="Obrázok 71">
                  <a:extLst>
                    <a:ext uri="{FF2B5EF4-FFF2-40B4-BE49-F238E27FC236}">
                      <a16:creationId xmlns:a16="http://schemas.microsoft.com/office/drawing/2014/main" id="{84C0547D-A443-5448-B057-89155A3944C9}"/>
                    </a:ext>
                  </a:extLst>
                </p:cNvPr>
                <p:cNvPicPr>
                  <a:picLocks noChangeAspect="1"/>
                </p:cNvPicPr>
                <p:nvPr/>
              </p:nvPicPr>
              <p:blipFill>
                <a:blip r:embed="rId2"/>
                <a:stretch>
                  <a:fillRect/>
                </a:stretch>
              </p:blipFill>
              <p:spPr>
                <a:xfrm>
                  <a:off x="6340554" y="1254750"/>
                  <a:ext cx="215900" cy="381000"/>
                </a:xfrm>
                <a:prstGeom prst="rect">
                  <a:avLst/>
                </a:prstGeom>
              </p:spPr>
            </p:pic>
            <p:pic>
              <p:nvPicPr>
                <p:cNvPr id="73" name="Obrázok 72">
                  <a:extLst>
                    <a:ext uri="{FF2B5EF4-FFF2-40B4-BE49-F238E27FC236}">
                      <a16:creationId xmlns:a16="http://schemas.microsoft.com/office/drawing/2014/main" id="{9D54D781-CAC8-8F40-9003-9B1519A5F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358" y="1211294"/>
                  <a:ext cx="215900" cy="381000"/>
                </a:xfrm>
                <a:prstGeom prst="rect">
                  <a:avLst/>
                </a:prstGeom>
              </p:spPr>
            </p:pic>
            <p:pic>
              <p:nvPicPr>
                <p:cNvPr id="74" name="Obrázok 73">
                  <a:extLst>
                    <a:ext uri="{FF2B5EF4-FFF2-40B4-BE49-F238E27FC236}">
                      <a16:creationId xmlns:a16="http://schemas.microsoft.com/office/drawing/2014/main" id="{955FA3B5-A06E-344C-BC95-B7586FC0E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819" y="1225051"/>
                  <a:ext cx="215900" cy="381000"/>
                </a:xfrm>
                <a:prstGeom prst="rect">
                  <a:avLst/>
                </a:prstGeom>
              </p:spPr>
            </p:pic>
            <p:pic>
              <p:nvPicPr>
                <p:cNvPr id="89" name="Obrázok 88">
                  <a:extLst>
                    <a:ext uri="{FF2B5EF4-FFF2-40B4-BE49-F238E27FC236}">
                      <a16:creationId xmlns:a16="http://schemas.microsoft.com/office/drawing/2014/main" id="{D24F0F2B-2F84-BB4F-AE72-B0C3094E0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37" y="1920225"/>
                  <a:ext cx="215900" cy="381000"/>
                </a:xfrm>
                <a:prstGeom prst="rect">
                  <a:avLst/>
                </a:prstGeom>
              </p:spPr>
            </p:pic>
            <p:pic>
              <p:nvPicPr>
                <p:cNvPr id="90" name="Obrázok 89">
                  <a:extLst>
                    <a:ext uri="{FF2B5EF4-FFF2-40B4-BE49-F238E27FC236}">
                      <a16:creationId xmlns:a16="http://schemas.microsoft.com/office/drawing/2014/main" id="{D558BCCF-DAB0-2642-9812-C38C353138A7}"/>
                    </a:ext>
                  </a:extLst>
                </p:cNvPr>
                <p:cNvPicPr>
                  <a:picLocks noChangeAspect="1"/>
                </p:cNvPicPr>
                <p:nvPr/>
              </p:nvPicPr>
              <p:blipFill>
                <a:blip r:embed="rId2"/>
                <a:stretch>
                  <a:fillRect/>
                </a:stretch>
              </p:blipFill>
              <p:spPr>
                <a:xfrm>
                  <a:off x="6426101" y="1948329"/>
                  <a:ext cx="215900" cy="381000"/>
                </a:xfrm>
                <a:prstGeom prst="rect">
                  <a:avLst/>
                </a:prstGeom>
              </p:spPr>
            </p:pic>
            <p:pic>
              <p:nvPicPr>
                <p:cNvPr id="91" name="Obrázok 90">
                  <a:extLst>
                    <a:ext uri="{FF2B5EF4-FFF2-40B4-BE49-F238E27FC236}">
                      <a16:creationId xmlns:a16="http://schemas.microsoft.com/office/drawing/2014/main" id="{9A1AF66C-E382-5D40-ACD8-5E9796EF0E91}"/>
                    </a:ext>
                  </a:extLst>
                </p:cNvPr>
                <p:cNvPicPr>
                  <a:picLocks noChangeAspect="1"/>
                </p:cNvPicPr>
                <p:nvPr/>
              </p:nvPicPr>
              <p:blipFill>
                <a:blip r:embed="rId2"/>
                <a:stretch>
                  <a:fillRect/>
                </a:stretch>
              </p:blipFill>
              <p:spPr>
                <a:xfrm>
                  <a:off x="2548248" y="2026396"/>
                  <a:ext cx="215900" cy="381000"/>
                </a:xfrm>
                <a:prstGeom prst="rect">
                  <a:avLst/>
                </a:prstGeom>
              </p:spPr>
            </p:pic>
            <p:pic>
              <p:nvPicPr>
                <p:cNvPr id="92" name="Obrázok 91">
                  <a:extLst>
                    <a:ext uri="{FF2B5EF4-FFF2-40B4-BE49-F238E27FC236}">
                      <a16:creationId xmlns:a16="http://schemas.microsoft.com/office/drawing/2014/main" id="{4B3637CC-110C-DC47-AF9F-D1D32EC19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036" y="1988979"/>
                  <a:ext cx="215900" cy="381000"/>
                </a:xfrm>
                <a:prstGeom prst="rect">
                  <a:avLst/>
                </a:prstGeom>
              </p:spPr>
            </p:pic>
            <p:pic>
              <p:nvPicPr>
                <p:cNvPr id="93" name="Obrázok 92">
                  <a:extLst>
                    <a:ext uri="{FF2B5EF4-FFF2-40B4-BE49-F238E27FC236}">
                      <a16:creationId xmlns:a16="http://schemas.microsoft.com/office/drawing/2014/main" id="{E5335F03-08C0-D940-B1E3-7E17EC24F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432" y="2001893"/>
                  <a:ext cx="215900" cy="381000"/>
                </a:xfrm>
                <a:prstGeom prst="rect">
                  <a:avLst/>
                </a:prstGeom>
              </p:spPr>
            </p:pic>
            <p:pic>
              <p:nvPicPr>
                <p:cNvPr id="109" name="Obrázok 108">
                  <a:extLst>
                    <a:ext uri="{FF2B5EF4-FFF2-40B4-BE49-F238E27FC236}">
                      <a16:creationId xmlns:a16="http://schemas.microsoft.com/office/drawing/2014/main" id="{BADEBE9D-E7F9-9C4E-8065-5C48A594C578}"/>
                    </a:ext>
                  </a:extLst>
                </p:cNvPr>
                <p:cNvPicPr>
                  <a:picLocks noChangeAspect="1"/>
                </p:cNvPicPr>
                <p:nvPr/>
              </p:nvPicPr>
              <p:blipFill>
                <a:blip r:embed="rId2"/>
                <a:stretch>
                  <a:fillRect/>
                </a:stretch>
              </p:blipFill>
              <p:spPr>
                <a:xfrm>
                  <a:off x="4386655" y="1977585"/>
                  <a:ext cx="215900" cy="381000"/>
                </a:xfrm>
                <a:prstGeom prst="rect">
                  <a:avLst/>
                </a:prstGeom>
              </p:spPr>
            </p:pic>
            <p:pic>
              <p:nvPicPr>
                <p:cNvPr id="111" name="Obrázok 110">
                  <a:extLst>
                    <a:ext uri="{FF2B5EF4-FFF2-40B4-BE49-F238E27FC236}">
                      <a16:creationId xmlns:a16="http://schemas.microsoft.com/office/drawing/2014/main" id="{F317C766-3D53-9542-A876-1977E2D35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251" y="1949855"/>
                  <a:ext cx="215900" cy="381000"/>
                </a:xfrm>
                <a:prstGeom prst="rect">
                  <a:avLst/>
                </a:prstGeom>
              </p:spPr>
            </p:pic>
          </p:grpSp>
        </p:grpSp>
      </p:grpSp>
      <p:grpSp>
        <p:nvGrpSpPr>
          <p:cNvPr id="10" name="Skupina 9">
            <a:extLst>
              <a:ext uri="{FF2B5EF4-FFF2-40B4-BE49-F238E27FC236}">
                <a16:creationId xmlns:a16="http://schemas.microsoft.com/office/drawing/2014/main" id="{584908B0-6759-544A-8DC6-AC731AA660E4}"/>
              </a:ext>
            </a:extLst>
          </p:cNvPr>
          <p:cNvGrpSpPr/>
          <p:nvPr/>
        </p:nvGrpSpPr>
        <p:grpSpPr>
          <a:xfrm>
            <a:off x="833714" y="3756758"/>
            <a:ext cx="6199004" cy="2279374"/>
            <a:chOff x="1503053" y="3386320"/>
            <a:chExt cx="6199004" cy="2279374"/>
          </a:xfrm>
        </p:grpSpPr>
        <p:sp>
          <p:nvSpPr>
            <p:cNvPr id="118" name="Obdĺžnik 117">
              <a:extLst>
                <a:ext uri="{FF2B5EF4-FFF2-40B4-BE49-F238E27FC236}">
                  <a16:creationId xmlns:a16="http://schemas.microsoft.com/office/drawing/2014/main" id="{F7C1A8B9-6323-9A4C-9545-76C8874CB093}"/>
                </a:ext>
              </a:extLst>
            </p:cNvPr>
            <p:cNvSpPr/>
            <p:nvPr/>
          </p:nvSpPr>
          <p:spPr>
            <a:xfrm>
              <a:off x="1503053" y="3386320"/>
              <a:ext cx="6199004" cy="227937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3" name="Skupina 2">
              <a:extLst>
                <a:ext uri="{FF2B5EF4-FFF2-40B4-BE49-F238E27FC236}">
                  <a16:creationId xmlns:a16="http://schemas.microsoft.com/office/drawing/2014/main" id="{C30BCB75-A142-344E-9972-35D5CD86882B}"/>
                </a:ext>
              </a:extLst>
            </p:cNvPr>
            <p:cNvGrpSpPr/>
            <p:nvPr/>
          </p:nvGrpSpPr>
          <p:grpSpPr>
            <a:xfrm>
              <a:off x="1620163" y="3653809"/>
              <a:ext cx="4938120" cy="1652031"/>
              <a:chOff x="1620163" y="3653809"/>
              <a:chExt cx="4938120" cy="1652031"/>
            </a:xfrm>
          </p:grpSpPr>
          <p:sp>
            <p:nvSpPr>
              <p:cNvPr id="119" name="BlokTextu 118">
                <a:extLst>
                  <a:ext uri="{FF2B5EF4-FFF2-40B4-BE49-F238E27FC236}">
                    <a16:creationId xmlns:a16="http://schemas.microsoft.com/office/drawing/2014/main" id="{ED0724EB-C451-C24B-82AE-C918125E9B0D}"/>
                  </a:ext>
                </a:extLst>
              </p:cNvPr>
              <p:cNvSpPr txBox="1"/>
              <p:nvPr/>
            </p:nvSpPr>
            <p:spPr>
              <a:xfrm>
                <a:off x="1620163" y="3653809"/>
                <a:ext cx="1360845" cy="333296"/>
              </a:xfrm>
              <a:prstGeom prst="rect">
                <a:avLst/>
              </a:prstGeom>
              <a:noFill/>
            </p:spPr>
            <p:txBody>
              <a:bodyPr wrap="square" rtlCol="0">
                <a:spAutoFit/>
              </a:bodyPr>
              <a:lstStyle/>
              <a:p>
                <a:r>
                  <a:rPr lang="sk-SK" dirty="0">
                    <a:solidFill>
                      <a:schemeClr val="tx1"/>
                    </a:solidFill>
                  </a:rPr>
                  <a:t>Chlapci 23</a:t>
                </a:r>
              </a:p>
            </p:txBody>
          </p:sp>
          <p:grpSp>
            <p:nvGrpSpPr>
              <p:cNvPr id="2" name="Skupina 1">
                <a:extLst>
                  <a:ext uri="{FF2B5EF4-FFF2-40B4-BE49-F238E27FC236}">
                    <a16:creationId xmlns:a16="http://schemas.microsoft.com/office/drawing/2014/main" id="{45F145A1-A4EC-D743-8B7B-B0EC912E7B8A}"/>
                  </a:ext>
                </a:extLst>
              </p:cNvPr>
              <p:cNvGrpSpPr/>
              <p:nvPr/>
            </p:nvGrpSpPr>
            <p:grpSpPr>
              <a:xfrm>
                <a:off x="1874843" y="4129403"/>
                <a:ext cx="4683440" cy="1176437"/>
                <a:chOff x="1614191" y="4090553"/>
                <a:chExt cx="4683440" cy="1176437"/>
              </a:xfrm>
            </p:grpSpPr>
            <p:pic>
              <p:nvPicPr>
                <p:cNvPr id="131" name="Obrázok 130">
                  <a:extLst>
                    <a:ext uri="{FF2B5EF4-FFF2-40B4-BE49-F238E27FC236}">
                      <a16:creationId xmlns:a16="http://schemas.microsoft.com/office/drawing/2014/main" id="{F181C885-8E81-3C43-8F77-6C4874137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587" y="4150678"/>
                  <a:ext cx="177800" cy="355600"/>
                </a:xfrm>
                <a:prstGeom prst="rect">
                  <a:avLst/>
                </a:prstGeom>
              </p:spPr>
            </p:pic>
            <p:pic>
              <p:nvPicPr>
                <p:cNvPr id="132" name="Obrázok 131">
                  <a:extLst>
                    <a:ext uri="{FF2B5EF4-FFF2-40B4-BE49-F238E27FC236}">
                      <a16:creationId xmlns:a16="http://schemas.microsoft.com/office/drawing/2014/main" id="{2F96C59D-2D13-244E-944D-B681F7EB4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559" y="4911390"/>
                  <a:ext cx="177800" cy="355600"/>
                </a:xfrm>
                <a:prstGeom prst="rect">
                  <a:avLst/>
                </a:prstGeom>
              </p:spPr>
            </p:pic>
            <p:pic>
              <p:nvPicPr>
                <p:cNvPr id="133" name="Obrázok 132">
                  <a:extLst>
                    <a:ext uri="{FF2B5EF4-FFF2-40B4-BE49-F238E27FC236}">
                      <a16:creationId xmlns:a16="http://schemas.microsoft.com/office/drawing/2014/main" id="{A41A2699-6AA7-1843-AC8F-10A32B67E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236" y="4894511"/>
                  <a:ext cx="177800" cy="355600"/>
                </a:xfrm>
                <a:prstGeom prst="rect">
                  <a:avLst/>
                </a:prstGeom>
              </p:spPr>
            </p:pic>
            <p:pic>
              <p:nvPicPr>
                <p:cNvPr id="30" name="Obrázok 29">
                  <a:extLst>
                    <a:ext uri="{FF2B5EF4-FFF2-40B4-BE49-F238E27FC236}">
                      <a16:creationId xmlns:a16="http://schemas.microsoft.com/office/drawing/2014/main" id="{64DC47D1-2B29-5A42-A0EF-060228710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794" y="4114171"/>
                  <a:ext cx="177800" cy="355600"/>
                </a:xfrm>
                <a:prstGeom prst="rect">
                  <a:avLst/>
                </a:prstGeom>
              </p:spPr>
            </p:pic>
            <p:pic>
              <p:nvPicPr>
                <p:cNvPr id="32" name="Obrázok 31">
                  <a:extLst>
                    <a:ext uri="{FF2B5EF4-FFF2-40B4-BE49-F238E27FC236}">
                      <a16:creationId xmlns:a16="http://schemas.microsoft.com/office/drawing/2014/main" id="{A853DBF3-B6CB-2642-B033-2A271585D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131" y="4116317"/>
                  <a:ext cx="177800" cy="355600"/>
                </a:xfrm>
                <a:prstGeom prst="rect">
                  <a:avLst/>
                </a:prstGeom>
              </p:spPr>
            </p:pic>
            <p:pic>
              <p:nvPicPr>
                <p:cNvPr id="33" name="Obrázok 32">
                  <a:extLst>
                    <a:ext uri="{FF2B5EF4-FFF2-40B4-BE49-F238E27FC236}">
                      <a16:creationId xmlns:a16="http://schemas.microsoft.com/office/drawing/2014/main" id="{1FF3FCE6-CC8F-BA46-A815-D60CCBA2D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989" y="4132032"/>
                  <a:ext cx="177800" cy="355600"/>
                </a:xfrm>
                <a:prstGeom prst="rect">
                  <a:avLst/>
                </a:prstGeom>
              </p:spPr>
            </p:pic>
            <p:pic>
              <p:nvPicPr>
                <p:cNvPr id="35" name="Obrázok 34">
                  <a:extLst>
                    <a:ext uri="{FF2B5EF4-FFF2-40B4-BE49-F238E27FC236}">
                      <a16:creationId xmlns:a16="http://schemas.microsoft.com/office/drawing/2014/main" id="{699B921F-FC4D-3C49-9D97-2E2FF6722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836" y="4132032"/>
                  <a:ext cx="177800" cy="355600"/>
                </a:xfrm>
                <a:prstGeom prst="rect">
                  <a:avLst/>
                </a:prstGeom>
              </p:spPr>
            </p:pic>
            <p:pic>
              <p:nvPicPr>
                <p:cNvPr id="36" name="Obrázok 35">
                  <a:extLst>
                    <a:ext uri="{FF2B5EF4-FFF2-40B4-BE49-F238E27FC236}">
                      <a16:creationId xmlns:a16="http://schemas.microsoft.com/office/drawing/2014/main" id="{A6949188-75A2-F44C-A40F-306C78B5C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9683" y="4132032"/>
                  <a:ext cx="177800" cy="355600"/>
                </a:xfrm>
                <a:prstGeom prst="rect">
                  <a:avLst/>
                </a:prstGeom>
              </p:spPr>
            </p:pic>
            <p:pic>
              <p:nvPicPr>
                <p:cNvPr id="56" name="Obrázok 55">
                  <a:extLst>
                    <a:ext uri="{FF2B5EF4-FFF2-40B4-BE49-F238E27FC236}">
                      <a16:creationId xmlns:a16="http://schemas.microsoft.com/office/drawing/2014/main" id="{3D780C65-DF8F-1A4A-B1D0-79F5FAA2E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704" y="4851265"/>
                  <a:ext cx="177800" cy="355600"/>
                </a:xfrm>
                <a:prstGeom prst="rect">
                  <a:avLst/>
                </a:prstGeom>
              </p:spPr>
            </p:pic>
            <p:pic>
              <p:nvPicPr>
                <p:cNvPr id="57" name="Obrázok 56">
                  <a:extLst>
                    <a:ext uri="{FF2B5EF4-FFF2-40B4-BE49-F238E27FC236}">
                      <a16:creationId xmlns:a16="http://schemas.microsoft.com/office/drawing/2014/main" id="{A265583A-A5F9-8741-814A-5D13FE03A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766" y="4836677"/>
                  <a:ext cx="177800" cy="355600"/>
                </a:xfrm>
                <a:prstGeom prst="rect">
                  <a:avLst/>
                </a:prstGeom>
              </p:spPr>
            </p:pic>
            <p:pic>
              <p:nvPicPr>
                <p:cNvPr id="58" name="Obrázok 57">
                  <a:extLst>
                    <a:ext uri="{FF2B5EF4-FFF2-40B4-BE49-F238E27FC236}">
                      <a16:creationId xmlns:a16="http://schemas.microsoft.com/office/drawing/2014/main" id="{5AF4CAD3-199E-794C-9DA1-4A136BBD5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201" y="4132032"/>
                  <a:ext cx="177800" cy="355600"/>
                </a:xfrm>
                <a:prstGeom prst="rect">
                  <a:avLst/>
                </a:prstGeom>
              </p:spPr>
            </p:pic>
            <p:pic>
              <p:nvPicPr>
                <p:cNvPr id="59" name="Obrázok 58">
                  <a:extLst>
                    <a:ext uri="{FF2B5EF4-FFF2-40B4-BE49-F238E27FC236}">
                      <a16:creationId xmlns:a16="http://schemas.microsoft.com/office/drawing/2014/main" id="{41AA0CBD-E97B-AF4F-8C7F-08E480382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191" y="4133219"/>
                  <a:ext cx="177800" cy="355600"/>
                </a:xfrm>
                <a:prstGeom prst="rect">
                  <a:avLst/>
                </a:prstGeom>
              </p:spPr>
            </p:pic>
            <p:pic>
              <p:nvPicPr>
                <p:cNvPr id="60" name="Obrázok 59">
                  <a:extLst>
                    <a:ext uri="{FF2B5EF4-FFF2-40B4-BE49-F238E27FC236}">
                      <a16:creationId xmlns:a16="http://schemas.microsoft.com/office/drawing/2014/main" id="{AB49B53E-1459-2C49-8176-41932C1F7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236" y="4836677"/>
                  <a:ext cx="177800" cy="355600"/>
                </a:xfrm>
                <a:prstGeom prst="rect">
                  <a:avLst/>
                </a:prstGeom>
              </p:spPr>
            </p:pic>
            <p:pic>
              <p:nvPicPr>
                <p:cNvPr id="75" name="Obrázok 74">
                  <a:extLst>
                    <a:ext uri="{FF2B5EF4-FFF2-40B4-BE49-F238E27FC236}">
                      <a16:creationId xmlns:a16="http://schemas.microsoft.com/office/drawing/2014/main" id="{F9D39981-A4A5-EA4E-BD83-0F6504F83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398" y="4840577"/>
                  <a:ext cx="177800" cy="355600"/>
                </a:xfrm>
                <a:prstGeom prst="rect">
                  <a:avLst/>
                </a:prstGeom>
              </p:spPr>
            </p:pic>
            <p:pic>
              <p:nvPicPr>
                <p:cNvPr id="76" name="Obrázok 75">
                  <a:extLst>
                    <a:ext uri="{FF2B5EF4-FFF2-40B4-BE49-F238E27FC236}">
                      <a16:creationId xmlns:a16="http://schemas.microsoft.com/office/drawing/2014/main" id="{3886625C-65B9-F341-ABEC-068DDB2BA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201" y="4851265"/>
                  <a:ext cx="177800" cy="355600"/>
                </a:xfrm>
                <a:prstGeom prst="rect">
                  <a:avLst/>
                </a:prstGeom>
              </p:spPr>
            </p:pic>
            <p:pic>
              <p:nvPicPr>
                <p:cNvPr id="77" name="Obrázok 76">
                  <a:extLst>
                    <a:ext uri="{FF2B5EF4-FFF2-40B4-BE49-F238E27FC236}">
                      <a16:creationId xmlns:a16="http://schemas.microsoft.com/office/drawing/2014/main" id="{A7796ECE-B1F6-854E-B903-05094800C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831" y="4090553"/>
                  <a:ext cx="177800" cy="355600"/>
                </a:xfrm>
                <a:prstGeom prst="rect">
                  <a:avLst/>
                </a:prstGeom>
              </p:spPr>
            </p:pic>
            <p:pic>
              <p:nvPicPr>
                <p:cNvPr id="78" name="Obrázok 77">
                  <a:extLst>
                    <a:ext uri="{FF2B5EF4-FFF2-40B4-BE49-F238E27FC236}">
                      <a16:creationId xmlns:a16="http://schemas.microsoft.com/office/drawing/2014/main" id="{3AA221FB-EA20-8C4F-8230-4702BB6D7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532" y="4877744"/>
                  <a:ext cx="177800" cy="355600"/>
                </a:xfrm>
                <a:prstGeom prst="rect">
                  <a:avLst/>
                </a:prstGeom>
              </p:spPr>
            </p:pic>
            <p:pic>
              <p:nvPicPr>
                <p:cNvPr id="79" name="Obrázok 78">
                  <a:extLst>
                    <a:ext uri="{FF2B5EF4-FFF2-40B4-BE49-F238E27FC236}">
                      <a16:creationId xmlns:a16="http://schemas.microsoft.com/office/drawing/2014/main" id="{42CF3859-4CC5-EE46-8E92-BB16D17BD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191" y="4841764"/>
                  <a:ext cx="177800" cy="355600"/>
                </a:xfrm>
                <a:prstGeom prst="rect">
                  <a:avLst/>
                </a:prstGeom>
              </p:spPr>
            </p:pic>
            <p:pic>
              <p:nvPicPr>
                <p:cNvPr id="113" name="Obrázok 112">
                  <a:extLst>
                    <a:ext uri="{FF2B5EF4-FFF2-40B4-BE49-F238E27FC236}">
                      <a16:creationId xmlns:a16="http://schemas.microsoft.com/office/drawing/2014/main" id="{3851F284-6D5C-BD4A-94A8-6372DA8E7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801" y="4114683"/>
                  <a:ext cx="177800" cy="355600"/>
                </a:xfrm>
                <a:prstGeom prst="rect">
                  <a:avLst/>
                </a:prstGeom>
              </p:spPr>
            </p:pic>
            <p:pic>
              <p:nvPicPr>
                <p:cNvPr id="114" name="Obrázok 113">
                  <a:extLst>
                    <a:ext uri="{FF2B5EF4-FFF2-40B4-BE49-F238E27FC236}">
                      <a16:creationId xmlns:a16="http://schemas.microsoft.com/office/drawing/2014/main" id="{6E1D1139-FEDC-A740-AE58-82F032C5C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161" y="4132032"/>
                  <a:ext cx="177800" cy="355600"/>
                </a:xfrm>
                <a:prstGeom prst="rect">
                  <a:avLst/>
                </a:prstGeom>
              </p:spPr>
            </p:pic>
            <p:pic>
              <p:nvPicPr>
                <p:cNvPr id="115" name="Obrázok 114">
                  <a:extLst>
                    <a:ext uri="{FF2B5EF4-FFF2-40B4-BE49-F238E27FC236}">
                      <a16:creationId xmlns:a16="http://schemas.microsoft.com/office/drawing/2014/main" id="{DEEFED00-7FD7-0744-AEB1-76B5734AC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303" y="4114171"/>
                  <a:ext cx="177800" cy="355600"/>
                </a:xfrm>
                <a:prstGeom prst="rect">
                  <a:avLst/>
                </a:prstGeom>
              </p:spPr>
            </p:pic>
            <p:pic>
              <p:nvPicPr>
                <p:cNvPr id="116" name="Obrázok 115">
                  <a:extLst>
                    <a:ext uri="{FF2B5EF4-FFF2-40B4-BE49-F238E27FC236}">
                      <a16:creationId xmlns:a16="http://schemas.microsoft.com/office/drawing/2014/main" id="{7377CB2C-9934-3342-96AE-237238EEE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134" y="4816273"/>
                  <a:ext cx="177800" cy="355600"/>
                </a:xfrm>
                <a:prstGeom prst="rect">
                  <a:avLst/>
                </a:prstGeom>
              </p:spPr>
            </p:pic>
            <p:pic>
              <p:nvPicPr>
                <p:cNvPr id="117" name="Obrázok 116">
                  <a:extLst>
                    <a:ext uri="{FF2B5EF4-FFF2-40B4-BE49-F238E27FC236}">
                      <a16:creationId xmlns:a16="http://schemas.microsoft.com/office/drawing/2014/main" id="{A358515A-E57E-EC42-9A33-B3A2CE8B2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897" y="4870639"/>
                  <a:ext cx="177800" cy="355600"/>
                </a:xfrm>
                <a:prstGeom prst="rect">
                  <a:avLst/>
                </a:prstGeom>
              </p:spPr>
            </p:pic>
          </p:grpSp>
        </p:grpSp>
      </p:grpSp>
    </p:spTree>
    <p:extLst>
      <p:ext uri="{BB962C8B-B14F-4D97-AF65-F5344CB8AC3E}">
        <p14:creationId xmlns:p14="http://schemas.microsoft.com/office/powerpoint/2010/main" val="1685106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B7A8F4F-BF73-CD4D-ACA1-FDAB5CE54A01}"/>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638553D7-F2F8-C242-A800-20480AD57E08}"/>
              </a:ext>
            </a:extLst>
          </p:cNvPr>
          <p:cNvSpPr>
            <a:spLocks noGrp="1"/>
          </p:cNvSpPr>
          <p:nvPr>
            <p:ph type="sldNum" sz="quarter" idx="11"/>
          </p:nvPr>
        </p:nvSpPr>
        <p:spPr/>
        <p:txBody>
          <a:bodyPr/>
          <a:lstStyle/>
          <a:p>
            <a:fld id="{20C92893-8C51-46CF-9D47-24B3C575AFAA}" type="slidenum">
              <a:rPr lang="en-GB" smtClean="0"/>
              <a:pPr/>
              <a:t>39</a:t>
            </a:fld>
            <a:endParaRPr lang="en-GB"/>
          </a:p>
        </p:txBody>
      </p:sp>
      <p:sp>
        <p:nvSpPr>
          <p:cNvPr id="6" name="Zástupný objekt pre pätu 5">
            <a:extLst>
              <a:ext uri="{FF2B5EF4-FFF2-40B4-BE49-F238E27FC236}">
                <a16:creationId xmlns:a16="http://schemas.microsoft.com/office/drawing/2014/main" id="{1BCD7B2A-9CE8-8B46-B7A7-5DB5CB803CD8}"/>
              </a:ext>
            </a:extLst>
          </p:cNvPr>
          <p:cNvSpPr>
            <a:spLocks noGrp="1"/>
          </p:cNvSpPr>
          <p:nvPr>
            <p:ph type="ftr" sz="quarter" idx="12"/>
          </p:nvPr>
        </p:nvSpPr>
        <p:spPr/>
        <p:txBody>
          <a:bodyPr/>
          <a:lstStyle/>
          <a:p>
            <a:r>
              <a:rPr lang="en-GB"/>
              <a:t>rusnak.truni.sk</a:t>
            </a:r>
          </a:p>
        </p:txBody>
      </p:sp>
      <p:grpSp>
        <p:nvGrpSpPr>
          <p:cNvPr id="15" name="Skupina 14">
            <a:extLst>
              <a:ext uri="{FF2B5EF4-FFF2-40B4-BE49-F238E27FC236}">
                <a16:creationId xmlns:a16="http://schemas.microsoft.com/office/drawing/2014/main" id="{3CFEF383-5350-9C4B-A19E-A8699EDA75B2}"/>
              </a:ext>
            </a:extLst>
          </p:cNvPr>
          <p:cNvGrpSpPr/>
          <p:nvPr/>
        </p:nvGrpSpPr>
        <p:grpSpPr>
          <a:xfrm>
            <a:off x="698188" y="509824"/>
            <a:ext cx="7284968" cy="2787073"/>
            <a:chOff x="824924" y="617966"/>
            <a:chExt cx="7284968" cy="2787073"/>
          </a:xfrm>
        </p:grpSpPr>
        <p:sp>
          <p:nvSpPr>
            <p:cNvPr id="9" name="Obdĺžnik 8">
              <a:extLst>
                <a:ext uri="{FF2B5EF4-FFF2-40B4-BE49-F238E27FC236}">
                  <a16:creationId xmlns:a16="http://schemas.microsoft.com/office/drawing/2014/main" id="{12974215-4D4D-194C-928A-81A3F8FFBADE}"/>
                </a:ext>
              </a:extLst>
            </p:cNvPr>
            <p:cNvSpPr/>
            <p:nvPr/>
          </p:nvSpPr>
          <p:spPr>
            <a:xfrm>
              <a:off x="1172309" y="3071743"/>
              <a:ext cx="5981125" cy="333296"/>
            </a:xfrm>
            <a:prstGeom prst="rect">
              <a:avLst/>
            </a:prstGeom>
          </p:spPr>
          <p:txBody>
            <a:bodyPr wrap="none">
              <a:spAutoFit/>
            </a:bodyPr>
            <a:lstStyle/>
            <a:p>
              <a:r>
                <a:rPr lang="sk-SK" dirty="0">
                  <a:solidFill>
                    <a:schemeClr val="tx1"/>
                  </a:solidFill>
                </a:rPr>
                <a:t>21 12 6 26 13 12 13 7 18 25 26 10 4 2 22 11 26 9 24 13</a:t>
              </a:r>
            </a:p>
          </p:txBody>
        </p:sp>
        <p:grpSp>
          <p:nvGrpSpPr>
            <p:cNvPr id="14" name="Skupina 13">
              <a:extLst>
                <a:ext uri="{FF2B5EF4-FFF2-40B4-BE49-F238E27FC236}">
                  <a16:creationId xmlns:a16="http://schemas.microsoft.com/office/drawing/2014/main" id="{802E52AD-0F75-E54C-95CE-2C53B9B072FD}"/>
                </a:ext>
              </a:extLst>
            </p:cNvPr>
            <p:cNvGrpSpPr/>
            <p:nvPr/>
          </p:nvGrpSpPr>
          <p:grpSpPr>
            <a:xfrm>
              <a:off x="824924" y="617966"/>
              <a:ext cx="7284968" cy="2279374"/>
              <a:chOff x="824924" y="617966"/>
              <a:chExt cx="7284968" cy="2279374"/>
            </a:xfrm>
          </p:grpSpPr>
          <p:sp>
            <p:nvSpPr>
              <p:cNvPr id="124" name="Obdĺžnik 123">
                <a:extLst>
                  <a:ext uri="{FF2B5EF4-FFF2-40B4-BE49-F238E27FC236}">
                    <a16:creationId xmlns:a16="http://schemas.microsoft.com/office/drawing/2014/main" id="{70044CC1-1B9E-8B4B-9AF9-98F4A600AEB3}"/>
                  </a:ext>
                </a:extLst>
              </p:cNvPr>
              <p:cNvSpPr/>
              <p:nvPr/>
            </p:nvSpPr>
            <p:spPr>
              <a:xfrm>
                <a:off x="5213345" y="2504917"/>
                <a:ext cx="2717411" cy="333296"/>
              </a:xfrm>
              <a:prstGeom prst="rect">
                <a:avLst/>
              </a:prstGeom>
            </p:spPr>
            <p:txBody>
              <a:bodyPr wrap="none">
                <a:spAutoFit/>
              </a:bodyPr>
              <a:lstStyle/>
              <a:p>
                <a:r>
                  <a:rPr lang="sk-SK" dirty="0">
                    <a:solidFill>
                      <a:schemeClr val="tx1"/>
                    </a:solidFill>
                  </a:rPr>
                  <a:t>=RANDBETWEEN(1;27)</a:t>
                </a:r>
              </a:p>
            </p:txBody>
          </p:sp>
          <p:grpSp>
            <p:nvGrpSpPr>
              <p:cNvPr id="13" name="Skupina 12">
                <a:extLst>
                  <a:ext uri="{FF2B5EF4-FFF2-40B4-BE49-F238E27FC236}">
                    <a16:creationId xmlns:a16="http://schemas.microsoft.com/office/drawing/2014/main" id="{2E9C24B4-49E6-2943-966D-432B9980874E}"/>
                  </a:ext>
                </a:extLst>
              </p:cNvPr>
              <p:cNvGrpSpPr/>
              <p:nvPr/>
            </p:nvGrpSpPr>
            <p:grpSpPr>
              <a:xfrm>
                <a:off x="824924" y="617966"/>
                <a:ext cx="7284968" cy="2279374"/>
                <a:chOff x="1278310" y="605233"/>
                <a:chExt cx="7284968" cy="2279374"/>
              </a:xfrm>
            </p:grpSpPr>
            <p:sp>
              <p:nvSpPr>
                <p:cNvPr id="8" name="BlokTextu 7">
                  <a:extLst>
                    <a:ext uri="{FF2B5EF4-FFF2-40B4-BE49-F238E27FC236}">
                      <a16:creationId xmlns:a16="http://schemas.microsoft.com/office/drawing/2014/main" id="{57BD4E4C-3EB8-6F4A-AF02-9DDA62C400B3}"/>
                    </a:ext>
                  </a:extLst>
                </p:cNvPr>
                <p:cNvSpPr txBox="1"/>
                <p:nvPr/>
              </p:nvSpPr>
              <p:spPr>
                <a:xfrm>
                  <a:off x="1559642" y="833159"/>
                  <a:ext cx="1660023" cy="333296"/>
                </a:xfrm>
                <a:prstGeom prst="rect">
                  <a:avLst/>
                </a:prstGeom>
                <a:noFill/>
              </p:spPr>
              <p:txBody>
                <a:bodyPr wrap="square" rtlCol="0">
                  <a:spAutoFit/>
                </a:bodyPr>
                <a:lstStyle/>
                <a:p>
                  <a:r>
                    <a:rPr lang="sk-SK" dirty="0">
                      <a:solidFill>
                        <a:schemeClr val="tx1"/>
                      </a:solidFill>
                    </a:rPr>
                    <a:t>Dievčatá 27</a:t>
                  </a:r>
                </a:p>
              </p:txBody>
            </p:sp>
            <p:grpSp>
              <p:nvGrpSpPr>
                <p:cNvPr id="12" name="Skupina 11">
                  <a:extLst>
                    <a:ext uri="{FF2B5EF4-FFF2-40B4-BE49-F238E27FC236}">
                      <a16:creationId xmlns:a16="http://schemas.microsoft.com/office/drawing/2014/main" id="{B6B58378-FD7A-3446-AEB3-592784E65143}"/>
                    </a:ext>
                  </a:extLst>
                </p:cNvPr>
                <p:cNvGrpSpPr/>
                <p:nvPr/>
              </p:nvGrpSpPr>
              <p:grpSpPr>
                <a:xfrm>
                  <a:off x="1278310" y="605233"/>
                  <a:ext cx="7284968" cy="2279374"/>
                  <a:chOff x="1278310" y="605233"/>
                  <a:chExt cx="7284968" cy="2279374"/>
                </a:xfrm>
              </p:grpSpPr>
              <p:sp>
                <p:nvSpPr>
                  <p:cNvPr id="7" name="Obdĺžnik 6">
                    <a:extLst>
                      <a:ext uri="{FF2B5EF4-FFF2-40B4-BE49-F238E27FC236}">
                        <a16:creationId xmlns:a16="http://schemas.microsoft.com/office/drawing/2014/main" id="{4266F9FA-F51D-CA48-8954-AB9DAC480F19}"/>
                      </a:ext>
                    </a:extLst>
                  </p:cNvPr>
                  <p:cNvSpPr/>
                  <p:nvPr/>
                </p:nvSpPr>
                <p:spPr>
                  <a:xfrm>
                    <a:off x="1278310" y="605233"/>
                    <a:ext cx="7284968" cy="227937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11" name="Skupina 10">
                    <a:extLst>
                      <a:ext uri="{FF2B5EF4-FFF2-40B4-BE49-F238E27FC236}">
                        <a16:creationId xmlns:a16="http://schemas.microsoft.com/office/drawing/2014/main" id="{45B0415A-41A9-584D-93C8-2C74A4C2EF9E}"/>
                      </a:ext>
                    </a:extLst>
                  </p:cNvPr>
                  <p:cNvGrpSpPr/>
                  <p:nvPr/>
                </p:nvGrpSpPr>
                <p:grpSpPr>
                  <a:xfrm>
                    <a:off x="1585091" y="1211294"/>
                    <a:ext cx="6298167" cy="1215894"/>
                    <a:chOff x="1585091" y="1211294"/>
                    <a:chExt cx="6298167" cy="1215894"/>
                  </a:xfrm>
                </p:grpSpPr>
                <p:pic>
                  <p:nvPicPr>
                    <p:cNvPr id="126" name="Obrázok 125">
                      <a:extLst>
                        <a:ext uri="{FF2B5EF4-FFF2-40B4-BE49-F238E27FC236}">
                          <a16:creationId xmlns:a16="http://schemas.microsoft.com/office/drawing/2014/main" id="{1092585C-E8DA-1E4C-96C0-5CFADC8ABD85}"/>
                        </a:ext>
                      </a:extLst>
                    </p:cNvPr>
                    <p:cNvPicPr>
                      <a:picLocks noChangeAspect="1"/>
                    </p:cNvPicPr>
                    <p:nvPr/>
                  </p:nvPicPr>
                  <p:blipFill>
                    <a:blip r:embed="rId2"/>
                    <a:stretch>
                      <a:fillRect/>
                    </a:stretch>
                  </p:blipFill>
                  <p:spPr>
                    <a:xfrm>
                      <a:off x="5910310" y="1920225"/>
                      <a:ext cx="215900" cy="381000"/>
                    </a:xfrm>
                    <a:prstGeom prst="rect">
                      <a:avLst/>
                    </a:prstGeom>
                  </p:spPr>
                </p:pic>
                <p:pic>
                  <p:nvPicPr>
                    <p:cNvPr id="127" name="Obrázok 126">
                      <a:extLst>
                        <a:ext uri="{FF2B5EF4-FFF2-40B4-BE49-F238E27FC236}">
                          <a16:creationId xmlns:a16="http://schemas.microsoft.com/office/drawing/2014/main" id="{5510E819-07BA-1D4F-83A8-A3442754F253}"/>
                        </a:ext>
                      </a:extLst>
                    </p:cNvPr>
                    <p:cNvPicPr>
                      <a:picLocks noChangeAspect="1"/>
                    </p:cNvPicPr>
                    <p:nvPr/>
                  </p:nvPicPr>
                  <p:blipFill>
                    <a:blip r:embed="rId2"/>
                    <a:stretch>
                      <a:fillRect/>
                    </a:stretch>
                  </p:blipFill>
                  <p:spPr>
                    <a:xfrm>
                      <a:off x="5375251" y="1897990"/>
                      <a:ext cx="215900" cy="381000"/>
                    </a:xfrm>
                    <a:prstGeom prst="rect">
                      <a:avLst/>
                    </a:prstGeom>
                  </p:spPr>
                </p:pic>
                <p:pic>
                  <p:nvPicPr>
                    <p:cNvPr id="128" name="Obrázok 127">
                      <a:extLst>
                        <a:ext uri="{FF2B5EF4-FFF2-40B4-BE49-F238E27FC236}">
                          <a16:creationId xmlns:a16="http://schemas.microsoft.com/office/drawing/2014/main" id="{6DF8F769-9B85-DF4E-8F46-4FC21B989EEA}"/>
                        </a:ext>
                      </a:extLst>
                    </p:cNvPr>
                    <p:cNvPicPr>
                      <a:picLocks noChangeAspect="1"/>
                    </p:cNvPicPr>
                    <p:nvPr/>
                  </p:nvPicPr>
                  <p:blipFill>
                    <a:blip r:embed="rId2"/>
                    <a:stretch>
                      <a:fillRect/>
                    </a:stretch>
                  </p:blipFill>
                  <p:spPr>
                    <a:xfrm>
                      <a:off x="6805375" y="1948329"/>
                      <a:ext cx="215900" cy="381000"/>
                    </a:xfrm>
                    <a:prstGeom prst="rect">
                      <a:avLst/>
                    </a:prstGeom>
                  </p:spPr>
                </p:pic>
                <p:pic>
                  <p:nvPicPr>
                    <p:cNvPr id="129" name="Obrázok 128">
                      <a:extLst>
                        <a:ext uri="{FF2B5EF4-FFF2-40B4-BE49-F238E27FC236}">
                          <a16:creationId xmlns:a16="http://schemas.microsoft.com/office/drawing/2014/main" id="{EDBFB6A0-4FCB-FD43-9EF6-3072A81DAA07}"/>
                        </a:ext>
                      </a:extLst>
                    </p:cNvPr>
                    <p:cNvPicPr>
                      <a:picLocks noChangeAspect="1"/>
                    </p:cNvPicPr>
                    <p:nvPr/>
                  </p:nvPicPr>
                  <p:blipFill>
                    <a:blip r:embed="rId2"/>
                    <a:stretch>
                      <a:fillRect/>
                    </a:stretch>
                  </p:blipFill>
                  <p:spPr>
                    <a:xfrm>
                      <a:off x="2068679" y="2025683"/>
                      <a:ext cx="215900" cy="381000"/>
                    </a:xfrm>
                    <a:prstGeom prst="rect">
                      <a:avLst/>
                    </a:prstGeom>
                  </p:spPr>
                </p:pic>
                <p:pic>
                  <p:nvPicPr>
                    <p:cNvPr id="130" name="Obrázok 129">
                      <a:extLst>
                        <a:ext uri="{FF2B5EF4-FFF2-40B4-BE49-F238E27FC236}">
                          <a16:creationId xmlns:a16="http://schemas.microsoft.com/office/drawing/2014/main" id="{C22F682E-3288-A942-B4A3-B6B0A9CA68BF}"/>
                        </a:ext>
                      </a:extLst>
                    </p:cNvPr>
                    <p:cNvPicPr>
                      <a:picLocks noChangeAspect="1"/>
                    </p:cNvPicPr>
                    <p:nvPr/>
                  </p:nvPicPr>
                  <p:blipFill>
                    <a:blip r:embed="rId2"/>
                    <a:stretch>
                      <a:fillRect/>
                    </a:stretch>
                  </p:blipFill>
                  <p:spPr>
                    <a:xfrm>
                      <a:off x="3485320" y="1988979"/>
                      <a:ext cx="215900" cy="381000"/>
                    </a:xfrm>
                    <a:prstGeom prst="rect">
                      <a:avLst/>
                    </a:prstGeom>
                  </p:spPr>
                </p:pic>
                <p:pic>
                  <p:nvPicPr>
                    <p:cNvPr id="19" name="Obrázok 18">
                      <a:extLst>
                        <a:ext uri="{FF2B5EF4-FFF2-40B4-BE49-F238E27FC236}">
                          <a16:creationId xmlns:a16="http://schemas.microsoft.com/office/drawing/2014/main" id="{E7734A3D-9A11-A74D-859F-CD174179B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191" y="1259495"/>
                      <a:ext cx="215900" cy="381000"/>
                    </a:xfrm>
                    <a:prstGeom prst="rect">
                      <a:avLst/>
                    </a:prstGeom>
                  </p:spPr>
                </p:pic>
                <p:pic>
                  <p:nvPicPr>
                    <p:cNvPr id="20" name="Obrázok 19">
                      <a:extLst>
                        <a:ext uri="{FF2B5EF4-FFF2-40B4-BE49-F238E27FC236}">
                          <a16:creationId xmlns:a16="http://schemas.microsoft.com/office/drawing/2014/main" id="{B7358C7B-C11F-1C41-96FD-D2FC27FA5C43}"/>
                        </a:ext>
                      </a:extLst>
                    </p:cNvPr>
                    <p:cNvPicPr>
                      <a:picLocks noChangeAspect="1"/>
                    </p:cNvPicPr>
                    <p:nvPr/>
                  </p:nvPicPr>
                  <p:blipFill>
                    <a:blip r:embed="rId2"/>
                    <a:stretch>
                      <a:fillRect/>
                    </a:stretch>
                  </p:blipFill>
                  <p:spPr>
                    <a:xfrm>
                      <a:off x="2083674" y="1279579"/>
                      <a:ext cx="215900" cy="381000"/>
                    </a:xfrm>
                    <a:prstGeom prst="rect">
                      <a:avLst/>
                    </a:prstGeom>
                  </p:spPr>
                </p:pic>
                <p:pic>
                  <p:nvPicPr>
                    <p:cNvPr id="22" name="Obrázok 21">
                      <a:extLst>
                        <a:ext uri="{FF2B5EF4-FFF2-40B4-BE49-F238E27FC236}">
                          <a16:creationId xmlns:a16="http://schemas.microsoft.com/office/drawing/2014/main" id="{D85BA7A0-0971-464F-9E66-21DF25E04A99}"/>
                        </a:ext>
                      </a:extLst>
                    </p:cNvPr>
                    <p:cNvPicPr>
                      <a:picLocks noChangeAspect="1"/>
                    </p:cNvPicPr>
                    <p:nvPr/>
                  </p:nvPicPr>
                  <p:blipFill>
                    <a:blip r:embed="rId2"/>
                    <a:stretch>
                      <a:fillRect/>
                    </a:stretch>
                  </p:blipFill>
                  <p:spPr>
                    <a:xfrm>
                      <a:off x="2579992" y="1271974"/>
                      <a:ext cx="215900" cy="381000"/>
                    </a:xfrm>
                    <a:prstGeom prst="rect">
                      <a:avLst/>
                    </a:prstGeom>
                  </p:spPr>
                </p:pic>
                <p:pic>
                  <p:nvPicPr>
                    <p:cNvPr id="26" name="Obrázok 25">
                      <a:extLst>
                        <a:ext uri="{FF2B5EF4-FFF2-40B4-BE49-F238E27FC236}">
                          <a16:creationId xmlns:a16="http://schemas.microsoft.com/office/drawing/2014/main" id="{7EAA958D-08F7-8041-ACAE-A33ABFCA0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091" y="2046188"/>
                      <a:ext cx="215900" cy="381000"/>
                    </a:xfrm>
                    <a:prstGeom prst="rect">
                      <a:avLst/>
                    </a:prstGeom>
                  </p:spPr>
                </p:pic>
                <p:pic>
                  <p:nvPicPr>
                    <p:cNvPr id="27" name="Obrázok 26">
                      <a:extLst>
                        <a:ext uri="{FF2B5EF4-FFF2-40B4-BE49-F238E27FC236}">
                          <a16:creationId xmlns:a16="http://schemas.microsoft.com/office/drawing/2014/main" id="{1FA8DD70-A211-A54F-A401-9214D5EF0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686" y="1279579"/>
                      <a:ext cx="215900" cy="381000"/>
                    </a:xfrm>
                    <a:prstGeom prst="rect">
                      <a:avLst/>
                    </a:prstGeom>
                  </p:spPr>
                </p:pic>
                <p:pic>
                  <p:nvPicPr>
                    <p:cNvPr id="51" name="Obrázok 50">
                      <a:extLst>
                        <a:ext uri="{FF2B5EF4-FFF2-40B4-BE49-F238E27FC236}">
                          <a16:creationId xmlns:a16="http://schemas.microsoft.com/office/drawing/2014/main" id="{2BB3DE61-1107-494B-BA43-313405ABC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925" y="1284110"/>
                      <a:ext cx="215900" cy="381000"/>
                    </a:xfrm>
                    <a:prstGeom prst="rect">
                      <a:avLst/>
                    </a:prstGeom>
                  </p:spPr>
                </p:pic>
                <p:pic>
                  <p:nvPicPr>
                    <p:cNvPr id="52" name="Obrázok 51">
                      <a:extLst>
                        <a:ext uri="{FF2B5EF4-FFF2-40B4-BE49-F238E27FC236}">
                          <a16:creationId xmlns:a16="http://schemas.microsoft.com/office/drawing/2014/main" id="{889A48FB-BD64-5E49-9245-0BE47B33CA23}"/>
                        </a:ext>
                      </a:extLst>
                    </p:cNvPr>
                    <p:cNvPicPr>
                      <a:picLocks noChangeAspect="1"/>
                    </p:cNvPicPr>
                    <p:nvPr/>
                  </p:nvPicPr>
                  <p:blipFill>
                    <a:blip r:embed="rId2"/>
                    <a:stretch>
                      <a:fillRect/>
                    </a:stretch>
                  </p:blipFill>
                  <p:spPr>
                    <a:xfrm>
                      <a:off x="4436790" y="1262126"/>
                      <a:ext cx="215900" cy="381000"/>
                    </a:xfrm>
                    <a:prstGeom prst="rect">
                      <a:avLst/>
                    </a:prstGeom>
                  </p:spPr>
                </p:pic>
                <p:pic>
                  <p:nvPicPr>
                    <p:cNvPr id="53" name="Obrázok 52">
                      <a:extLst>
                        <a:ext uri="{FF2B5EF4-FFF2-40B4-BE49-F238E27FC236}">
                          <a16:creationId xmlns:a16="http://schemas.microsoft.com/office/drawing/2014/main" id="{4885DF77-61F7-5D4F-A451-2B7A21535A70}"/>
                        </a:ext>
                      </a:extLst>
                    </p:cNvPr>
                    <p:cNvPicPr>
                      <a:picLocks noChangeAspect="1"/>
                    </p:cNvPicPr>
                    <p:nvPr/>
                  </p:nvPicPr>
                  <p:blipFill>
                    <a:blip r:embed="rId2"/>
                    <a:stretch>
                      <a:fillRect/>
                    </a:stretch>
                  </p:blipFill>
                  <p:spPr>
                    <a:xfrm>
                      <a:off x="3944297" y="1302282"/>
                      <a:ext cx="215900" cy="381000"/>
                    </a:xfrm>
                    <a:prstGeom prst="rect">
                      <a:avLst/>
                    </a:prstGeom>
                  </p:spPr>
                </p:pic>
                <p:pic>
                  <p:nvPicPr>
                    <p:cNvPr id="54" name="Obrázok 53">
                      <a:extLst>
                        <a:ext uri="{FF2B5EF4-FFF2-40B4-BE49-F238E27FC236}">
                          <a16:creationId xmlns:a16="http://schemas.microsoft.com/office/drawing/2014/main" id="{412447B3-C8F6-6745-A2F4-F66F7B8EE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646" y="1268878"/>
                      <a:ext cx="215900" cy="381000"/>
                    </a:xfrm>
                    <a:prstGeom prst="rect">
                      <a:avLst/>
                    </a:prstGeom>
                  </p:spPr>
                </p:pic>
                <p:pic>
                  <p:nvPicPr>
                    <p:cNvPr id="55" name="Obrázok 54">
                      <a:extLst>
                        <a:ext uri="{FF2B5EF4-FFF2-40B4-BE49-F238E27FC236}">
                          <a16:creationId xmlns:a16="http://schemas.microsoft.com/office/drawing/2014/main" id="{5E554B19-5A43-7547-9559-8BC03439E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831" y="1268878"/>
                      <a:ext cx="215900" cy="381000"/>
                    </a:xfrm>
                    <a:prstGeom prst="rect">
                      <a:avLst/>
                    </a:prstGeom>
                  </p:spPr>
                </p:pic>
                <p:pic>
                  <p:nvPicPr>
                    <p:cNvPr id="70" name="Obrázok 69">
                      <a:extLst>
                        <a:ext uri="{FF2B5EF4-FFF2-40B4-BE49-F238E27FC236}">
                          <a16:creationId xmlns:a16="http://schemas.microsoft.com/office/drawing/2014/main" id="{63FF5F44-39A7-584D-A830-138F9E891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990" y="1269896"/>
                      <a:ext cx="215900" cy="381000"/>
                    </a:xfrm>
                    <a:prstGeom prst="rect">
                      <a:avLst/>
                    </a:prstGeom>
                  </p:spPr>
                </p:pic>
                <p:pic>
                  <p:nvPicPr>
                    <p:cNvPr id="71" name="Obrázok 70">
                      <a:extLst>
                        <a:ext uri="{FF2B5EF4-FFF2-40B4-BE49-F238E27FC236}">
                          <a16:creationId xmlns:a16="http://schemas.microsoft.com/office/drawing/2014/main" id="{2D60D9E4-093F-8C40-A8F8-6E5F9B99BA49}"/>
                        </a:ext>
                      </a:extLst>
                    </p:cNvPr>
                    <p:cNvPicPr>
                      <a:picLocks noChangeAspect="1"/>
                    </p:cNvPicPr>
                    <p:nvPr/>
                  </p:nvPicPr>
                  <p:blipFill>
                    <a:blip r:embed="rId2"/>
                    <a:stretch>
                      <a:fillRect/>
                    </a:stretch>
                  </p:blipFill>
                  <p:spPr>
                    <a:xfrm>
                      <a:off x="6730090" y="1225051"/>
                      <a:ext cx="215900" cy="381000"/>
                    </a:xfrm>
                    <a:prstGeom prst="rect">
                      <a:avLst/>
                    </a:prstGeom>
                  </p:spPr>
                </p:pic>
                <p:pic>
                  <p:nvPicPr>
                    <p:cNvPr id="72" name="Obrázok 71">
                      <a:extLst>
                        <a:ext uri="{FF2B5EF4-FFF2-40B4-BE49-F238E27FC236}">
                          <a16:creationId xmlns:a16="http://schemas.microsoft.com/office/drawing/2014/main" id="{84C0547D-A443-5448-B057-89155A3944C9}"/>
                        </a:ext>
                      </a:extLst>
                    </p:cNvPr>
                    <p:cNvPicPr>
                      <a:picLocks noChangeAspect="1"/>
                    </p:cNvPicPr>
                    <p:nvPr/>
                  </p:nvPicPr>
                  <p:blipFill>
                    <a:blip r:embed="rId2"/>
                    <a:stretch>
                      <a:fillRect/>
                    </a:stretch>
                  </p:blipFill>
                  <p:spPr>
                    <a:xfrm>
                      <a:off x="6340554" y="1254750"/>
                      <a:ext cx="215900" cy="381000"/>
                    </a:xfrm>
                    <a:prstGeom prst="rect">
                      <a:avLst/>
                    </a:prstGeom>
                  </p:spPr>
                </p:pic>
                <p:pic>
                  <p:nvPicPr>
                    <p:cNvPr id="73" name="Obrázok 72">
                      <a:extLst>
                        <a:ext uri="{FF2B5EF4-FFF2-40B4-BE49-F238E27FC236}">
                          <a16:creationId xmlns:a16="http://schemas.microsoft.com/office/drawing/2014/main" id="{9D54D781-CAC8-8F40-9003-9B1519A5F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358" y="1211294"/>
                      <a:ext cx="215900" cy="381000"/>
                    </a:xfrm>
                    <a:prstGeom prst="rect">
                      <a:avLst/>
                    </a:prstGeom>
                  </p:spPr>
                </p:pic>
                <p:pic>
                  <p:nvPicPr>
                    <p:cNvPr id="74" name="Obrázok 73">
                      <a:extLst>
                        <a:ext uri="{FF2B5EF4-FFF2-40B4-BE49-F238E27FC236}">
                          <a16:creationId xmlns:a16="http://schemas.microsoft.com/office/drawing/2014/main" id="{955FA3B5-A06E-344C-BC95-B7586FC0E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819" y="1225051"/>
                      <a:ext cx="215900" cy="381000"/>
                    </a:xfrm>
                    <a:prstGeom prst="rect">
                      <a:avLst/>
                    </a:prstGeom>
                  </p:spPr>
                </p:pic>
                <p:pic>
                  <p:nvPicPr>
                    <p:cNvPr id="89" name="Obrázok 88">
                      <a:extLst>
                        <a:ext uri="{FF2B5EF4-FFF2-40B4-BE49-F238E27FC236}">
                          <a16:creationId xmlns:a16="http://schemas.microsoft.com/office/drawing/2014/main" id="{D24F0F2B-2F84-BB4F-AE72-B0C3094E0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37" y="1920225"/>
                      <a:ext cx="215900" cy="381000"/>
                    </a:xfrm>
                    <a:prstGeom prst="rect">
                      <a:avLst/>
                    </a:prstGeom>
                  </p:spPr>
                </p:pic>
                <p:pic>
                  <p:nvPicPr>
                    <p:cNvPr id="90" name="Obrázok 89">
                      <a:extLst>
                        <a:ext uri="{FF2B5EF4-FFF2-40B4-BE49-F238E27FC236}">
                          <a16:creationId xmlns:a16="http://schemas.microsoft.com/office/drawing/2014/main" id="{D558BCCF-DAB0-2642-9812-C38C353138A7}"/>
                        </a:ext>
                      </a:extLst>
                    </p:cNvPr>
                    <p:cNvPicPr>
                      <a:picLocks noChangeAspect="1"/>
                    </p:cNvPicPr>
                    <p:nvPr/>
                  </p:nvPicPr>
                  <p:blipFill>
                    <a:blip r:embed="rId2"/>
                    <a:stretch>
                      <a:fillRect/>
                    </a:stretch>
                  </p:blipFill>
                  <p:spPr>
                    <a:xfrm>
                      <a:off x="6426101" y="1948329"/>
                      <a:ext cx="215900" cy="381000"/>
                    </a:xfrm>
                    <a:prstGeom prst="rect">
                      <a:avLst/>
                    </a:prstGeom>
                  </p:spPr>
                </p:pic>
                <p:pic>
                  <p:nvPicPr>
                    <p:cNvPr id="91" name="Obrázok 90">
                      <a:extLst>
                        <a:ext uri="{FF2B5EF4-FFF2-40B4-BE49-F238E27FC236}">
                          <a16:creationId xmlns:a16="http://schemas.microsoft.com/office/drawing/2014/main" id="{9A1AF66C-E382-5D40-ACD8-5E9796EF0E91}"/>
                        </a:ext>
                      </a:extLst>
                    </p:cNvPr>
                    <p:cNvPicPr>
                      <a:picLocks noChangeAspect="1"/>
                    </p:cNvPicPr>
                    <p:nvPr/>
                  </p:nvPicPr>
                  <p:blipFill>
                    <a:blip r:embed="rId2"/>
                    <a:stretch>
                      <a:fillRect/>
                    </a:stretch>
                  </p:blipFill>
                  <p:spPr>
                    <a:xfrm>
                      <a:off x="2548248" y="2026396"/>
                      <a:ext cx="215900" cy="381000"/>
                    </a:xfrm>
                    <a:prstGeom prst="rect">
                      <a:avLst/>
                    </a:prstGeom>
                  </p:spPr>
                </p:pic>
                <p:pic>
                  <p:nvPicPr>
                    <p:cNvPr id="92" name="Obrázok 91">
                      <a:extLst>
                        <a:ext uri="{FF2B5EF4-FFF2-40B4-BE49-F238E27FC236}">
                          <a16:creationId xmlns:a16="http://schemas.microsoft.com/office/drawing/2014/main" id="{4B3637CC-110C-DC47-AF9F-D1D32EC19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036" y="1988979"/>
                      <a:ext cx="215900" cy="381000"/>
                    </a:xfrm>
                    <a:prstGeom prst="rect">
                      <a:avLst/>
                    </a:prstGeom>
                  </p:spPr>
                </p:pic>
                <p:pic>
                  <p:nvPicPr>
                    <p:cNvPr id="93" name="Obrázok 92">
                      <a:extLst>
                        <a:ext uri="{FF2B5EF4-FFF2-40B4-BE49-F238E27FC236}">
                          <a16:creationId xmlns:a16="http://schemas.microsoft.com/office/drawing/2014/main" id="{E5335F03-08C0-D940-B1E3-7E17EC24F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432" y="2001893"/>
                      <a:ext cx="215900" cy="381000"/>
                    </a:xfrm>
                    <a:prstGeom prst="rect">
                      <a:avLst/>
                    </a:prstGeom>
                  </p:spPr>
                </p:pic>
                <p:pic>
                  <p:nvPicPr>
                    <p:cNvPr id="109" name="Obrázok 108">
                      <a:extLst>
                        <a:ext uri="{FF2B5EF4-FFF2-40B4-BE49-F238E27FC236}">
                          <a16:creationId xmlns:a16="http://schemas.microsoft.com/office/drawing/2014/main" id="{BADEBE9D-E7F9-9C4E-8065-5C48A594C578}"/>
                        </a:ext>
                      </a:extLst>
                    </p:cNvPr>
                    <p:cNvPicPr>
                      <a:picLocks noChangeAspect="1"/>
                    </p:cNvPicPr>
                    <p:nvPr/>
                  </p:nvPicPr>
                  <p:blipFill>
                    <a:blip r:embed="rId2"/>
                    <a:stretch>
                      <a:fillRect/>
                    </a:stretch>
                  </p:blipFill>
                  <p:spPr>
                    <a:xfrm>
                      <a:off x="4386655" y="1977585"/>
                      <a:ext cx="215900" cy="381000"/>
                    </a:xfrm>
                    <a:prstGeom prst="rect">
                      <a:avLst/>
                    </a:prstGeom>
                  </p:spPr>
                </p:pic>
                <p:pic>
                  <p:nvPicPr>
                    <p:cNvPr id="111" name="Obrázok 110">
                      <a:extLst>
                        <a:ext uri="{FF2B5EF4-FFF2-40B4-BE49-F238E27FC236}">
                          <a16:creationId xmlns:a16="http://schemas.microsoft.com/office/drawing/2014/main" id="{F317C766-3D53-9542-A876-1977E2D35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251" y="1949855"/>
                      <a:ext cx="215900" cy="381000"/>
                    </a:xfrm>
                    <a:prstGeom prst="rect">
                      <a:avLst/>
                    </a:prstGeom>
                  </p:spPr>
                </p:pic>
              </p:grpSp>
            </p:grpSp>
          </p:grpSp>
          <p:sp>
            <p:nvSpPr>
              <p:cNvPr id="67" name="Ovál 66">
                <a:extLst>
                  <a:ext uri="{FF2B5EF4-FFF2-40B4-BE49-F238E27FC236}">
                    <a16:creationId xmlns:a16="http://schemas.microsoft.com/office/drawing/2014/main" id="{85129D59-BF58-0A4B-897A-FBE417E05B6B}"/>
                  </a:ext>
                </a:extLst>
              </p:cNvPr>
              <p:cNvSpPr/>
              <p:nvPr/>
            </p:nvSpPr>
            <p:spPr>
              <a:xfrm>
                <a:off x="3835031" y="1830262"/>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8" name="Ovál 67">
                <a:extLst>
                  <a:ext uri="{FF2B5EF4-FFF2-40B4-BE49-F238E27FC236}">
                    <a16:creationId xmlns:a16="http://schemas.microsoft.com/office/drawing/2014/main" id="{DEC9145E-D35D-234E-A677-EDF2CED20A2A}"/>
                  </a:ext>
                </a:extLst>
              </p:cNvPr>
              <p:cNvSpPr/>
              <p:nvPr/>
            </p:nvSpPr>
            <p:spPr>
              <a:xfrm>
                <a:off x="6191871" y="1124177"/>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9" name="Ovál 68">
                <a:extLst>
                  <a:ext uri="{FF2B5EF4-FFF2-40B4-BE49-F238E27FC236}">
                    <a16:creationId xmlns:a16="http://schemas.microsoft.com/office/drawing/2014/main" id="{D510496C-042F-5842-A59A-FAE3754097FE}"/>
                  </a:ext>
                </a:extLst>
              </p:cNvPr>
              <p:cNvSpPr/>
              <p:nvPr/>
            </p:nvSpPr>
            <p:spPr>
              <a:xfrm>
                <a:off x="3386906" y="1166283"/>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0" name="Ovál 79">
                <a:extLst>
                  <a:ext uri="{FF2B5EF4-FFF2-40B4-BE49-F238E27FC236}">
                    <a16:creationId xmlns:a16="http://schemas.microsoft.com/office/drawing/2014/main" id="{AA6266DF-193F-6E46-851E-91F7D542E406}"/>
                  </a:ext>
                </a:extLst>
              </p:cNvPr>
              <p:cNvSpPr/>
              <p:nvPr/>
            </p:nvSpPr>
            <p:spPr>
              <a:xfrm>
                <a:off x="6276704" y="1866150"/>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1" name="Ovál 80">
                <a:extLst>
                  <a:ext uri="{FF2B5EF4-FFF2-40B4-BE49-F238E27FC236}">
                    <a16:creationId xmlns:a16="http://schemas.microsoft.com/office/drawing/2014/main" id="{1D6C9F8C-81FA-FB4F-A88E-E738DDBD2728}"/>
                  </a:ext>
                </a:extLst>
              </p:cNvPr>
              <p:cNvSpPr/>
              <p:nvPr/>
            </p:nvSpPr>
            <p:spPr>
              <a:xfrm>
                <a:off x="6687238" y="1110852"/>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2" name="Ovál 81">
                <a:extLst>
                  <a:ext uri="{FF2B5EF4-FFF2-40B4-BE49-F238E27FC236}">
                    <a16:creationId xmlns:a16="http://schemas.microsoft.com/office/drawing/2014/main" id="{BC36FC53-C7A9-2D42-9C38-684E0D3C9063}"/>
                  </a:ext>
                </a:extLst>
              </p:cNvPr>
              <p:cNvSpPr/>
              <p:nvPr/>
            </p:nvSpPr>
            <p:spPr>
              <a:xfrm>
                <a:off x="3903858" y="1166283"/>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3" name="Ovál 82">
                <a:extLst>
                  <a:ext uri="{FF2B5EF4-FFF2-40B4-BE49-F238E27FC236}">
                    <a16:creationId xmlns:a16="http://schemas.microsoft.com/office/drawing/2014/main" id="{4AB84AAF-F09E-2F41-80BA-860CF6A30A57}"/>
                  </a:ext>
                </a:extLst>
              </p:cNvPr>
              <p:cNvSpPr/>
              <p:nvPr/>
            </p:nvSpPr>
            <p:spPr>
              <a:xfrm>
                <a:off x="2496818" y="1918908"/>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4" name="Ovál 83">
                <a:extLst>
                  <a:ext uri="{FF2B5EF4-FFF2-40B4-BE49-F238E27FC236}">
                    <a16:creationId xmlns:a16="http://schemas.microsoft.com/office/drawing/2014/main" id="{9E0BE3F6-5D4A-AD4E-90FD-195C0DE3D384}"/>
                  </a:ext>
                </a:extLst>
              </p:cNvPr>
              <p:cNvSpPr/>
              <p:nvPr/>
            </p:nvSpPr>
            <p:spPr>
              <a:xfrm>
                <a:off x="5875880" y="1827236"/>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5" name="Ovál 84">
                <a:extLst>
                  <a:ext uri="{FF2B5EF4-FFF2-40B4-BE49-F238E27FC236}">
                    <a16:creationId xmlns:a16="http://schemas.microsoft.com/office/drawing/2014/main" id="{EDC0B546-1A41-9846-B3F1-54D086165337}"/>
                  </a:ext>
                </a:extLst>
              </p:cNvPr>
              <p:cNvSpPr/>
              <p:nvPr/>
            </p:nvSpPr>
            <p:spPr>
              <a:xfrm>
                <a:off x="5813026" y="1137790"/>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6" name="Ovál 85">
                <a:extLst>
                  <a:ext uri="{FF2B5EF4-FFF2-40B4-BE49-F238E27FC236}">
                    <a16:creationId xmlns:a16="http://schemas.microsoft.com/office/drawing/2014/main" id="{BD5E6E02-D19A-8942-B60E-A963CCEAC323}"/>
                  </a:ext>
                </a:extLst>
              </p:cNvPr>
              <p:cNvSpPr/>
              <p:nvPr/>
            </p:nvSpPr>
            <p:spPr>
              <a:xfrm>
                <a:off x="2429945" y="1179188"/>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grpSp>
      <p:sp>
        <p:nvSpPr>
          <p:cNvPr id="87" name="BlokTextu 86">
            <a:extLst>
              <a:ext uri="{FF2B5EF4-FFF2-40B4-BE49-F238E27FC236}">
                <a16:creationId xmlns:a16="http://schemas.microsoft.com/office/drawing/2014/main" id="{6B300755-C858-EA4B-8202-E7A9497C4D59}"/>
              </a:ext>
            </a:extLst>
          </p:cNvPr>
          <p:cNvSpPr txBox="1"/>
          <p:nvPr/>
        </p:nvSpPr>
        <p:spPr>
          <a:xfrm>
            <a:off x="7593729" y="3536107"/>
            <a:ext cx="2305878" cy="895630"/>
          </a:xfrm>
          <a:prstGeom prst="rect">
            <a:avLst/>
          </a:prstGeom>
          <a:noFill/>
        </p:spPr>
        <p:txBody>
          <a:bodyPr wrap="square" rtlCol="0">
            <a:spAutoFit/>
          </a:bodyPr>
          <a:lstStyle/>
          <a:p>
            <a:r>
              <a:rPr lang="sk-SK" sz="6000" b="1" dirty="0">
                <a:solidFill>
                  <a:schemeClr val="tx1"/>
                </a:solidFill>
              </a:rPr>
              <a:t>Výber</a:t>
            </a:r>
          </a:p>
        </p:txBody>
      </p:sp>
      <p:grpSp>
        <p:nvGrpSpPr>
          <p:cNvPr id="18" name="Skupina 17">
            <a:extLst>
              <a:ext uri="{FF2B5EF4-FFF2-40B4-BE49-F238E27FC236}">
                <a16:creationId xmlns:a16="http://schemas.microsoft.com/office/drawing/2014/main" id="{86B34C3F-F076-DE48-A188-6358CAD99E04}"/>
              </a:ext>
            </a:extLst>
          </p:cNvPr>
          <p:cNvGrpSpPr/>
          <p:nvPr/>
        </p:nvGrpSpPr>
        <p:grpSpPr>
          <a:xfrm>
            <a:off x="805223" y="3756758"/>
            <a:ext cx="6039292" cy="3093835"/>
            <a:chOff x="805223" y="3756758"/>
            <a:chExt cx="6039292" cy="3093835"/>
          </a:xfrm>
        </p:grpSpPr>
        <p:grpSp>
          <p:nvGrpSpPr>
            <p:cNvPr id="16" name="Skupina 15">
              <a:extLst>
                <a:ext uri="{FF2B5EF4-FFF2-40B4-BE49-F238E27FC236}">
                  <a16:creationId xmlns:a16="http://schemas.microsoft.com/office/drawing/2014/main" id="{2A43CBAA-6EF7-CD4C-82BE-5D7A36ED37A9}"/>
                </a:ext>
              </a:extLst>
            </p:cNvPr>
            <p:cNvGrpSpPr/>
            <p:nvPr/>
          </p:nvGrpSpPr>
          <p:grpSpPr>
            <a:xfrm>
              <a:off x="833714" y="3756758"/>
              <a:ext cx="5391539" cy="2701412"/>
              <a:chOff x="833714" y="3756758"/>
              <a:chExt cx="5391539" cy="2701412"/>
            </a:xfrm>
          </p:grpSpPr>
          <p:grpSp>
            <p:nvGrpSpPr>
              <p:cNvPr id="10" name="Skupina 9">
                <a:extLst>
                  <a:ext uri="{FF2B5EF4-FFF2-40B4-BE49-F238E27FC236}">
                    <a16:creationId xmlns:a16="http://schemas.microsoft.com/office/drawing/2014/main" id="{584908B0-6759-544A-8DC6-AC731AA660E4}"/>
                  </a:ext>
                </a:extLst>
              </p:cNvPr>
              <p:cNvGrpSpPr/>
              <p:nvPr/>
            </p:nvGrpSpPr>
            <p:grpSpPr>
              <a:xfrm>
                <a:off x="833714" y="3756758"/>
                <a:ext cx="5391539" cy="2701412"/>
                <a:chOff x="1503053" y="3386320"/>
                <a:chExt cx="5391539" cy="2701412"/>
              </a:xfrm>
            </p:grpSpPr>
            <p:sp>
              <p:nvSpPr>
                <p:cNvPr id="118" name="Obdĺžnik 117">
                  <a:extLst>
                    <a:ext uri="{FF2B5EF4-FFF2-40B4-BE49-F238E27FC236}">
                      <a16:creationId xmlns:a16="http://schemas.microsoft.com/office/drawing/2014/main" id="{F7C1A8B9-6323-9A4C-9545-76C8874CB093}"/>
                    </a:ext>
                  </a:extLst>
                </p:cNvPr>
                <p:cNvSpPr/>
                <p:nvPr/>
              </p:nvSpPr>
              <p:spPr>
                <a:xfrm>
                  <a:off x="1503053" y="3386320"/>
                  <a:ext cx="5391539" cy="27014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3" name="Skupina 2">
                  <a:extLst>
                    <a:ext uri="{FF2B5EF4-FFF2-40B4-BE49-F238E27FC236}">
                      <a16:creationId xmlns:a16="http://schemas.microsoft.com/office/drawing/2014/main" id="{C30BCB75-A142-344E-9972-35D5CD86882B}"/>
                    </a:ext>
                  </a:extLst>
                </p:cNvPr>
                <p:cNvGrpSpPr/>
                <p:nvPr/>
              </p:nvGrpSpPr>
              <p:grpSpPr>
                <a:xfrm>
                  <a:off x="1620163" y="3653809"/>
                  <a:ext cx="4938120" cy="1652031"/>
                  <a:chOff x="1620163" y="3653809"/>
                  <a:chExt cx="4938120" cy="1652031"/>
                </a:xfrm>
              </p:grpSpPr>
              <p:sp>
                <p:nvSpPr>
                  <p:cNvPr id="119" name="BlokTextu 118">
                    <a:extLst>
                      <a:ext uri="{FF2B5EF4-FFF2-40B4-BE49-F238E27FC236}">
                        <a16:creationId xmlns:a16="http://schemas.microsoft.com/office/drawing/2014/main" id="{ED0724EB-C451-C24B-82AE-C918125E9B0D}"/>
                      </a:ext>
                    </a:extLst>
                  </p:cNvPr>
                  <p:cNvSpPr txBox="1"/>
                  <p:nvPr/>
                </p:nvSpPr>
                <p:spPr>
                  <a:xfrm>
                    <a:off x="1620163" y="3653809"/>
                    <a:ext cx="1360845" cy="333296"/>
                  </a:xfrm>
                  <a:prstGeom prst="rect">
                    <a:avLst/>
                  </a:prstGeom>
                  <a:noFill/>
                </p:spPr>
                <p:txBody>
                  <a:bodyPr wrap="square" rtlCol="0">
                    <a:spAutoFit/>
                  </a:bodyPr>
                  <a:lstStyle/>
                  <a:p>
                    <a:r>
                      <a:rPr lang="sk-SK" dirty="0">
                        <a:solidFill>
                          <a:schemeClr val="tx1"/>
                        </a:solidFill>
                      </a:rPr>
                      <a:t>Chlapci 23</a:t>
                    </a:r>
                  </a:p>
                </p:txBody>
              </p:sp>
              <p:grpSp>
                <p:nvGrpSpPr>
                  <p:cNvPr id="2" name="Skupina 1">
                    <a:extLst>
                      <a:ext uri="{FF2B5EF4-FFF2-40B4-BE49-F238E27FC236}">
                        <a16:creationId xmlns:a16="http://schemas.microsoft.com/office/drawing/2014/main" id="{45F145A1-A4EC-D743-8B7B-B0EC912E7B8A}"/>
                      </a:ext>
                    </a:extLst>
                  </p:cNvPr>
                  <p:cNvGrpSpPr/>
                  <p:nvPr/>
                </p:nvGrpSpPr>
                <p:grpSpPr>
                  <a:xfrm>
                    <a:off x="1874843" y="4129403"/>
                    <a:ext cx="4683440" cy="1176437"/>
                    <a:chOff x="1614191" y="4090553"/>
                    <a:chExt cx="4683440" cy="1176437"/>
                  </a:xfrm>
                </p:grpSpPr>
                <p:pic>
                  <p:nvPicPr>
                    <p:cNvPr id="131" name="Obrázok 130">
                      <a:extLst>
                        <a:ext uri="{FF2B5EF4-FFF2-40B4-BE49-F238E27FC236}">
                          <a16:creationId xmlns:a16="http://schemas.microsoft.com/office/drawing/2014/main" id="{F181C885-8E81-3C43-8F77-6C4874137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587" y="4150678"/>
                      <a:ext cx="177800" cy="355600"/>
                    </a:xfrm>
                    <a:prstGeom prst="rect">
                      <a:avLst/>
                    </a:prstGeom>
                  </p:spPr>
                </p:pic>
                <p:pic>
                  <p:nvPicPr>
                    <p:cNvPr id="132" name="Obrázok 131">
                      <a:extLst>
                        <a:ext uri="{FF2B5EF4-FFF2-40B4-BE49-F238E27FC236}">
                          <a16:creationId xmlns:a16="http://schemas.microsoft.com/office/drawing/2014/main" id="{2F96C59D-2D13-244E-944D-B681F7EB4A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559" y="4911390"/>
                      <a:ext cx="177800" cy="355600"/>
                    </a:xfrm>
                    <a:prstGeom prst="rect">
                      <a:avLst/>
                    </a:prstGeom>
                  </p:spPr>
                </p:pic>
                <p:pic>
                  <p:nvPicPr>
                    <p:cNvPr id="133" name="Obrázok 132">
                      <a:extLst>
                        <a:ext uri="{FF2B5EF4-FFF2-40B4-BE49-F238E27FC236}">
                          <a16:creationId xmlns:a16="http://schemas.microsoft.com/office/drawing/2014/main" id="{A41A2699-6AA7-1843-AC8F-10A32B67E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236" y="4894511"/>
                      <a:ext cx="177800" cy="355600"/>
                    </a:xfrm>
                    <a:prstGeom prst="rect">
                      <a:avLst/>
                    </a:prstGeom>
                  </p:spPr>
                </p:pic>
                <p:pic>
                  <p:nvPicPr>
                    <p:cNvPr id="30" name="Obrázok 29">
                      <a:extLst>
                        <a:ext uri="{FF2B5EF4-FFF2-40B4-BE49-F238E27FC236}">
                          <a16:creationId xmlns:a16="http://schemas.microsoft.com/office/drawing/2014/main" id="{64DC47D1-2B29-5A42-A0EF-060228710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794" y="4114171"/>
                      <a:ext cx="177800" cy="355600"/>
                    </a:xfrm>
                    <a:prstGeom prst="rect">
                      <a:avLst/>
                    </a:prstGeom>
                  </p:spPr>
                </p:pic>
                <p:pic>
                  <p:nvPicPr>
                    <p:cNvPr id="32" name="Obrázok 31">
                      <a:extLst>
                        <a:ext uri="{FF2B5EF4-FFF2-40B4-BE49-F238E27FC236}">
                          <a16:creationId xmlns:a16="http://schemas.microsoft.com/office/drawing/2014/main" id="{A853DBF3-B6CB-2642-B033-2A271585D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131" y="4116317"/>
                      <a:ext cx="177800" cy="355600"/>
                    </a:xfrm>
                    <a:prstGeom prst="rect">
                      <a:avLst/>
                    </a:prstGeom>
                  </p:spPr>
                </p:pic>
                <p:pic>
                  <p:nvPicPr>
                    <p:cNvPr id="33" name="Obrázok 32">
                      <a:extLst>
                        <a:ext uri="{FF2B5EF4-FFF2-40B4-BE49-F238E27FC236}">
                          <a16:creationId xmlns:a16="http://schemas.microsoft.com/office/drawing/2014/main" id="{1FF3FCE6-CC8F-BA46-A815-D60CCBA2D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989" y="4132032"/>
                      <a:ext cx="177800" cy="355600"/>
                    </a:xfrm>
                    <a:prstGeom prst="rect">
                      <a:avLst/>
                    </a:prstGeom>
                  </p:spPr>
                </p:pic>
                <p:pic>
                  <p:nvPicPr>
                    <p:cNvPr id="35" name="Obrázok 34">
                      <a:extLst>
                        <a:ext uri="{FF2B5EF4-FFF2-40B4-BE49-F238E27FC236}">
                          <a16:creationId xmlns:a16="http://schemas.microsoft.com/office/drawing/2014/main" id="{699B921F-FC4D-3C49-9D97-2E2FF6722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836" y="4132032"/>
                      <a:ext cx="177800" cy="355600"/>
                    </a:xfrm>
                    <a:prstGeom prst="rect">
                      <a:avLst/>
                    </a:prstGeom>
                  </p:spPr>
                </p:pic>
                <p:pic>
                  <p:nvPicPr>
                    <p:cNvPr id="36" name="Obrázok 35">
                      <a:extLst>
                        <a:ext uri="{FF2B5EF4-FFF2-40B4-BE49-F238E27FC236}">
                          <a16:creationId xmlns:a16="http://schemas.microsoft.com/office/drawing/2014/main" id="{A6949188-75A2-F44C-A40F-306C78B5C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9683" y="4132032"/>
                      <a:ext cx="177800" cy="355600"/>
                    </a:xfrm>
                    <a:prstGeom prst="rect">
                      <a:avLst/>
                    </a:prstGeom>
                  </p:spPr>
                </p:pic>
                <p:pic>
                  <p:nvPicPr>
                    <p:cNvPr id="56" name="Obrázok 55">
                      <a:extLst>
                        <a:ext uri="{FF2B5EF4-FFF2-40B4-BE49-F238E27FC236}">
                          <a16:creationId xmlns:a16="http://schemas.microsoft.com/office/drawing/2014/main" id="{3D780C65-DF8F-1A4A-B1D0-79F5FAA2E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704" y="4851265"/>
                      <a:ext cx="177800" cy="355600"/>
                    </a:xfrm>
                    <a:prstGeom prst="rect">
                      <a:avLst/>
                    </a:prstGeom>
                  </p:spPr>
                </p:pic>
                <p:pic>
                  <p:nvPicPr>
                    <p:cNvPr id="57" name="Obrázok 56">
                      <a:extLst>
                        <a:ext uri="{FF2B5EF4-FFF2-40B4-BE49-F238E27FC236}">
                          <a16:creationId xmlns:a16="http://schemas.microsoft.com/office/drawing/2014/main" id="{A265583A-A5F9-8741-814A-5D13FE03A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766" y="4836677"/>
                      <a:ext cx="177800" cy="355600"/>
                    </a:xfrm>
                    <a:prstGeom prst="rect">
                      <a:avLst/>
                    </a:prstGeom>
                  </p:spPr>
                </p:pic>
                <p:pic>
                  <p:nvPicPr>
                    <p:cNvPr id="58" name="Obrázok 57">
                      <a:extLst>
                        <a:ext uri="{FF2B5EF4-FFF2-40B4-BE49-F238E27FC236}">
                          <a16:creationId xmlns:a16="http://schemas.microsoft.com/office/drawing/2014/main" id="{5AF4CAD3-199E-794C-9DA1-4A136BBD5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201" y="4132032"/>
                      <a:ext cx="177800" cy="355600"/>
                    </a:xfrm>
                    <a:prstGeom prst="rect">
                      <a:avLst/>
                    </a:prstGeom>
                  </p:spPr>
                </p:pic>
                <p:pic>
                  <p:nvPicPr>
                    <p:cNvPr id="59" name="Obrázok 58">
                      <a:extLst>
                        <a:ext uri="{FF2B5EF4-FFF2-40B4-BE49-F238E27FC236}">
                          <a16:creationId xmlns:a16="http://schemas.microsoft.com/office/drawing/2014/main" id="{41AA0CBD-E97B-AF4F-8C7F-08E480382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191" y="4133219"/>
                      <a:ext cx="177800" cy="355600"/>
                    </a:xfrm>
                    <a:prstGeom prst="rect">
                      <a:avLst/>
                    </a:prstGeom>
                  </p:spPr>
                </p:pic>
                <p:pic>
                  <p:nvPicPr>
                    <p:cNvPr id="60" name="Obrázok 59">
                      <a:extLst>
                        <a:ext uri="{FF2B5EF4-FFF2-40B4-BE49-F238E27FC236}">
                          <a16:creationId xmlns:a16="http://schemas.microsoft.com/office/drawing/2014/main" id="{AB49B53E-1459-2C49-8176-41932C1F7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236" y="4836677"/>
                      <a:ext cx="177800" cy="355600"/>
                    </a:xfrm>
                    <a:prstGeom prst="rect">
                      <a:avLst/>
                    </a:prstGeom>
                  </p:spPr>
                </p:pic>
                <p:pic>
                  <p:nvPicPr>
                    <p:cNvPr id="75" name="Obrázok 74">
                      <a:extLst>
                        <a:ext uri="{FF2B5EF4-FFF2-40B4-BE49-F238E27FC236}">
                          <a16:creationId xmlns:a16="http://schemas.microsoft.com/office/drawing/2014/main" id="{F9D39981-A4A5-EA4E-BD83-0F6504F834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398" y="4840577"/>
                      <a:ext cx="177800" cy="355600"/>
                    </a:xfrm>
                    <a:prstGeom prst="rect">
                      <a:avLst/>
                    </a:prstGeom>
                  </p:spPr>
                </p:pic>
                <p:pic>
                  <p:nvPicPr>
                    <p:cNvPr id="76" name="Obrázok 75">
                      <a:extLst>
                        <a:ext uri="{FF2B5EF4-FFF2-40B4-BE49-F238E27FC236}">
                          <a16:creationId xmlns:a16="http://schemas.microsoft.com/office/drawing/2014/main" id="{3886625C-65B9-F341-ABEC-068DDB2BAB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201" y="4851265"/>
                      <a:ext cx="177800" cy="355600"/>
                    </a:xfrm>
                    <a:prstGeom prst="rect">
                      <a:avLst/>
                    </a:prstGeom>
                  </p:spPr>
                </p:pic>
                <p:pic>
                  <p:nvPicPr>
                    <p:cNvPr id="77" name="Obrázok 76">
                      <a:extLst>
                        <a:ext uri="{FF2B5EF4-FFF2-40B4-BE49-F238E27FC236}">
                          <a16:creationId xmlns:a16="http://schemas.microsoft.com/office/drawing/2014/main" id="{A7796ECE-B1F6-854E-B903-05094800C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9831" y="4090553"/>
                      <a:ext cx="177800" cy="355600"/>
                    </a:xfrm>
                    <a:prstGeom prst="rect">
                      <a:avLst/>
                    </a:prstGeom>
                  </p:spPr>
                </p:pic>
                <p:pic>
                  <p:nvPicPr>
                    <p:cNvPr id="78" name="Obrázok 77">
                      <a:extLst>
                        <a:ext uri="{FF2B5EF4-FFF2-40B4-BE49-F238E27FC236}">
                          <a16:creationId xmlns:a16="http://schemas.microsoft.com/office/drawing/2014/main" id="{3AA221FB-EA20-8C4F-8230-4702BB6D7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532" y="4877744"/>
                      <a:ext cx="177800" cy="355600"/>
                    </a:xfrm>
                    <a:prstGeom prst="rect">
                      <a:avLst/>
                    </a:prstGeom>
                  </p:spPr>
                </p:pic>
                <p:pic>
                  <p:nvPicPr>
                    <p:cNvPr id="79" name="Obrázok 78">
                      <a:extLst>
                        <a:ext uri="{FF2B5EF4-FFF2-40B4-BE49-F238E27FC236}">
                          <a16:creationId xmlns:a16="http://schemas.microsoft.com/office/drawing/2014/main" id="{42CF3859-4CC5-EE46-8E92-BB16D17BD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191" y="4841764"/>
                      <a:ext cx="177800" cy="355600"/>
                    </a:xfrm>
                    <a:prstGeom prst="rect">
                      <a:avLst/>
                    </a:prstGeom>
                  </p:spPr>
                </p:pic>
                <p:pic>
                  <p:nvPicPr>
                    <p:cNvPr id="113" name="Obrázok 112">
                      <a:extLst>
                        <a:ext uri="{FF2B5EF4-FFF2-40B4-BE49-F238E27FC236}">
                          <a16:creationId xmlns:a16="http://schemas.microsoft.com/office/drawing/2014/main" id="{3851F284-6D5C-BD4A-94A8-6372DA8E7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7801" y="4114683"/>
                      <a:ext cx="177800" cy="355600"/>
                    </a:xfrm>
                    <a:prstGeom prst="rect">
                      <a:avLst/>
                    </a:prstGeom>
                  </p:spPr>
                </p:pic>
                <p:pic>
                  <p:nvPicPr>
                    <p:cNvPr id="114" name="Obrázok 113">
                      <a:extLst>
                        <a:ext uri="{FF2B5EF4-FFF2-40B4-BE49-F238E27FC236}">
                          <a16:creationId xmlns:a16="http://schemas.microsoft.com/office/drawing/2014/main" id="{6E1D1139-FEDC-A740-AE58-82F032C5C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161" y="4132032"/>
                      <a:ext cx="177800" cy="355600"/>
                    </a:xfrm>
                    <a:prstGeom prst="rect">
                      <a:avLst/>
                    </a:prstGeom>
                  </p:spPr>
                </p:pic>
                <p:pic>
                  <p:nvPicPr>
                    <p:cNvPr id="115" name="Obrázok 114">
                      <a:extLst>
                        <a:ext uri="{FF2B5EF4-FFF2-40B4-BE49-F238E27FC236}">
                          <a16:creationId xmlns:a16="http://schemas.microsoft.com/office/drawing/2014/main" id="{DEEFED00-7FD7-0744-AEB1-76B5734AC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303" y="4114171"/>
                      <a:ext cx="177800" cy="355600"/>
                    </a:xfrm>
                    <a:prstGeom prst="rect">
                      <a:avLst/>
                    </a:prstGeom>
                  </p:spPr>
                </p:pic>
                <p:pic>
                  <p:nvPicPr>
                    <p:cNvPr id="116" name="Obrázok 115">
                      <a:extLst>
                        <a:ext uri="{FF2B5EF4-FFF2-40B4-BE49-F238E27FC236}">
                          <a16:creationId xmlns:a16="http://schemas.microsoft.com/office/drawing/2014/main" id="{7377CB2C-9934-3342-96AE-237238EEE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134" y="4816273"/>
                      <a:ext cx="177800" cy="355600"/>
                    </a:xfrm>
                    <a:prstGeom prst="rect">
                      <a:avLst/>
                    </a:prstGeom>
                  </p:spPr>
                </p:pic>
                <p:pic>
                  <p:nvPicPr>
                    <p:cNvPr id="117" name="Obrázok 116">
                      <a:extLst>
                        <a:ext uri="{FF2B5EF4-FFF2-40B4-BE49-F238E27FC236}">
                          <a16:creationId xmlns:a16="http://schemas.microsoft.com/office/drawing/2014/main" id="{A358515A-E57E-EC42-9A33-B3A2CE8B2B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897" y="4870639"/>
                      <a:ext cx="177800" cy="355600"/>
                    </a:xfrm>
                    <a:prstGeom prst="rect">
                      <a:avLst/>
                    </a:prstGeom>
                  </p:spPr>
                </p:pic>
              </p:grpSp>
            </p:grpSp>
          </p:grpSp>
          <p:sp>
            <p:nvSpPr>
              <p:cNvPr id="88" name="Obdĺžnik 87">
                <a:extLst>
                  <a:ext uri="{FF2B5EF4-FFF2-40B4-BE49-F238E27FC236}">
                    <a16:creationId xmlns:a16="http://schemas.microsoft.com/office/drawing/2014/main" id="{5904CA8B-59C7-3A46-BC50-C91AFBDDFB29}"/>
                  </a:ext>
                </a:extLst>
              </p:cNvPr>
              <p:cNvSpPr/>
              <p:nvPr/>
            </p:nvSpPr>
            <p:spPr>
              <a:xfrm>
                <a:off x="3204312" y="5847373"/>
                <a:ext cx="2717411" cy="333296"/>
              </a:xfrm>
              <a:prstGeom prst="rect">
                <a:avLst/>
              </a:prstGeom>
            </p:spPr>
            <p:txBody>
              <a:bodyPr wrap="none">
                <a:spAutoFit/>
              </a:bodyPr>
              <a:lstStyle/>
              <a:p>
                <a:r>
                  <a:rPr lang="sk-SK" dirty="0">
                    <a:solidFill>
                      <a:schemeClr val="tx1"/>
                    </a:solidFill>
                  </a:rPr>
                  <a:t>=RANDBETWEEN(1;23)</a:t>
                </a:r>
              </a:p>
            </p:txBody>
          </p:sp>
        </p:grpSp>
        <p:sp>
          <p:nvSpPr>
            <p:cNvPr id="17" name="Obdĺžnik 16">
              <a:extLst>
                <a:ext uri="{FF2B5EF4-FFF2-40B4-BE49-F238E27FC236}">
                  <a16:creationId xmlns:a16="http://schemas.microsoft.com/office/drawing/2014/main" id="{15BAA8F9-CAD4-2E40-A775-8B3D51E965D0}"/>
                </a:ext>
              </a:extLst>
            </p:cNvPr>
            <p:cNvSpPr/>
            <p:nvPr/>
          </p:nvSpPr>
          <p:spPr>
            <a:xfrm>
              <a:off x="805223" y="6517297"/>
              <a:ext cx="6039292" cy="333296"/>
            </a:xfrm>
            <a:prstGeom prst="rect">
              <a:avLst/>
            </a:prstGeom>
          </p:spPr>
          <p:txBody>
            <a:bodyPr wrap="square">
              <a:spAutoFit/>
            </a:bodyPr>
            <a:lstStyle/>
            <a:p>
              <a:r>
                <a:rPr lang="sk-SK" dirty="0">
                  <a:solidFill>
                    <a:schemeClr val="tx1"/>
                  </a:solidFill>
                </a:rPr>
                <a:t>19 21 18 21 6 13 14 16 4 23 19 21 9 2 22 5 19 16 20 2 13</a:t>
              </a:r>
            </a:p>
          </p:txBody>
        </p:sp>
      </p:grpSp>
      <p:sp>
        <p:nvSpPr>
          <p:cNvPr id="94" name="Ovál 93">
            <a:extLst>
              <a:ext uri="{FF2B5EF4-FFF2-40B4-BE49-F238E27FC236}">
                <a16:creationId xmlns:a16="http://schemas.microsoft.com/office/drawing/2014/main" id="{12234721-EEF6-B84D-8EDF-85AD1E9F4AB7}"/>
              </a:ext>
            </a:extLst>
          </p:cNvPr>
          <p:cNvSpPr/>
          <p:nvPr/>
        </p:nvSpPr>
        <p:spPr>
          <a:xfrm>
            <a:off x="3676320" y="5078536"/>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5" name="Ovál 94">
            <a:extLst>
              <a:ext uri="{FF2B5EF4-FFF2-40B4-BE49-F238E27FC236}">
                <a16:creationId xmlns:a16="http://schemas.microsoft.com/office/drawing/2014/main" id="{E7ADDC7F-F792-1049-80DA-69A409BC17FB}"/>
              </a:ext>
            </a:extLst>
          </p:cNvPr>
          <p:cNvSpPr/>
          <p:nvPr/>
        </p:nvSpPr>
        <p:spPr>
          <a:xfrm>
            <a:off x="4455228" y="5167965"/>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6" name="Ovál 95">
            <a:extLst>
              <a:ext uri="{FF2B5EF4-FFF2-40B4-BE49-F238E27FC236}">
                <a16:creationId xmlns:a16="http://schemas.microsoft.com/office/drawing/2014/main" id="{0CB51D08-85ED-9344-AE8B-676733D7544F}"/>
              </a:ext>
            </a:extLst>
          </p:cNvPr>
          <p:cNvSpPr/>
          <p:nvPr/>
        </p:nvSpPr>
        <p:spPr>
          <a:xfrm>
            <a:off x="3251352" y="5103931"/>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7" name="Ovál 96">
            <a:extLst>
              <a:ext uri="{FF2B5EF4-FFF2-40B4-BE49-F238E27FC236}">
                <a16:creationId xmlns:a16="http://schemas.microsoft.com/office/drawing/2014/main" id="{5F6E6C99-A50B-094A-9426-9BC7F22D0609}"/>
              </a:ext>
            </a:extLst>
          </p:cNvPr>
          <p:cNvSpPr/>
          <p:nvPr/>
        </p:nvSpPr>
        <p:spPr>
          <a:xfrm>
            <a:off x="3171446" y="4417510"/>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8" name="Ovál 97">
            <a:extLst>
              <a:ext uri="{FF2B5EF4-FFF2-40B4-BE49-F238E27FC236}">
                <a16:creationId xmlns:a16="http://schemas.microsoft.com/office/drawing/2014/main" id="{2CDBFD93-B9F4-EA4C-AF0E-97C11638A484}"/>
              </a:ext>
            </a:extLst>
          </p:cNvPr>
          <p:cNvSpPr/>
          <p:nvPr/>
        </p:nvSpPr>
        <p:spPr>
          <a:xfrm>
            <a:off x="1075854" y="5123685"/>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9" name="Ovál 98">
            <a:extLst>
              <a:ext uri="{FF2B5EF4-FFF2-40B4-BE49-F238E27FC236}">
                <a16:creationId xmlns:a16="http://schemas.microsoft.com/office/drawing/2014/main" id="{FBF0C611-F778-914F-BAB4-314682EE16CD}"/>
              </a:ext>
            </a:extLst>
          </p:cNvPr>
          <p:cNvSpPr/>
          <p:nvPr/>
        </p:nvSpPr>
        <p:spPr>
          <a:xfrm>
            <a:off x="1468711" y="5100753"/>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0" name="Ovál 99">
            <a:extLst>
              <a:ext uri="{FF2B5EF4-FFF2-40B4-BE49-F238E27FC236}">
                <a16:creationId xmlns:a16="http://schemas.microsoft.com/office/drawing/2014/main" id="{8AEEB908-2357-DF4E-BC75-C93734B46090}"/>
              </a:ext>
            </a:extLst>
          </p:cNvPr>
          <p:cNvSpPr/>
          <p:nvPr/>
        </p:nvSpPr>
        <p:spPr>
          <a:xfrm>
            <a:off x="2406921" y="5139654"/>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1" name="Ovál 100">
            <a:extLst>
              <a:ext uri="{FF2B5EF4-FFF2-40B4-BE49-F238E27FC236}">
                <a16:creationId xmlns:a16="http://schemas.microsoft.com/office/drawing/2014/main" id="{09A5575D-5B50-9E4B-9259-ED60B5B800CF}"/>
              </a:ext>
            </a:extLst>
          </p:cNvPr>
          <p:cNvSpPr/>
          <p:nvPr/>
        </p:nvSpPr>
        <p:spPr>
          <a:xfrm>
            <a:off x="2369433" y="4396076"/>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2" name="Ovál 101">
            <a:extLst>
              <a:ext uri="{FF2B5EF4-FFF2-40B4-BE49-F238E27FC236}">
                <a16:creationId xmlns:a16="http://schemas.microsoft.com/office/drawing/2014/main" id="{C7A1DA33-32FB-324A-BDFE-C1D79B36A86F}"/>
              </a:ext>
            </a:extLst>
          </p:cNvPr>
          <p:cNvSpPr/>
          <p:nvPr/>
        </p:nvSpPr>
        <p:spPr>
          <a:xfrm>
            <a:off x="5194604" y="5100753"/>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3" name="Ovál 102">
            <a:extLst>
              <a:ext uri="{FF2B5EF4-FFF2-40B4-BE49-F238E27FC236}">
                <a16:creationId xmlns:a16="http://schemas.microsoft.com/office/drawing/2014/main" id="{D42308AC-DF9B-D446-A2D0-38A3DCF69E35}"/>
              </a:ext>
            </a:extLst>
          </p:cNvPr>
          <p:cNvSpPr/>
          <p:nvPr/>
        </p:nvSpPr>
        <p:spPr>
          <a:xfrm>
            <a:off x="4383251" y="4396076"/>
            <a:ext cx="384052" cy="661026"/>
          </a:xfrm>
          <a:prstGeom prst="ellipse">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50162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56453ECD-C335-D548-A00E-00788A00DBB3}"/>
              </a:ext>
            </a:extLst>
          </p:cNvPr>
          <p:cNvSpPr>
            <a:spLocks noGrp="1"/>
          </p:cNvSpPr>
          <p:nvPr>
            <p:ph type="title"/>
          </p:nvPr>
        </p:nvSpPr>
        <p:spPr>
          <a:xfrm>
            <a:off x="842268" y="5778929"/>
            <a:ext cx="8312587" cy="1008380"/>
          </a:xfrm>
        </p:spPr>
        <p:txBody>
          <a:bodyPr/>
          <a:lstStyle/>
          <a:p>
            <a:r>
              <a:rPr lang="sk-SK" sz="4800" dirty="0"/>
              <a:t>Prípad </a:t>
            </a:r>
            <a:r>
              <a:rPr lang="sk-SK" sz="4800" dirty="0" err="1"/>
              <a:t>dr</a:t>
            </a:r>
            <a:r>
              <a:rPr lang="sk-SK" sz="4800" dirty="0"/>
              <a:t> </a:t>
            </a:r>
            <a:r>
              <a:rPr lang="sk-SK" sz="4800" i="1" dirty="0">
                <a:effectLst/>
              </a:rPr>
              <a:t>Max von </a:t>
            </a:r>
            <a:r>
              <a:rPr lang="sk-SK" sz="4800" i="1" dirty="0" err="1">
                <a:effectLst/>
              </a:rPr>
              <a:t>Pettenkofer</a:t>
            </a:r>
            <a:r>
              <a:rPr lang="sk-SK" sz="4800" dirty="0">
                <a:effectLst/>
              </a:rPr>
              <a:t> </a:t>
            </a:r>
            <a:endParaRPr lang="sk-SK" sz="4800" dirty="0"/>
          </a:p>
        </p:txBody>
      </p:sp>
      <p:sp>
        <p:nvSpPr>
          <p:cNvPr id="3" name="Zástupný objekt pre dátum 2">
            <a:extLst>
              <a:ext uri="{FF2B5EF4-FFF2-40B4-BE49-F238E27FC236}">
                <a16:creationId xmlns:a16="http://schemas.microsoft.com/office/drawing/2014/main" id="{6F94E3E5-ECDA-324F-ACF7-662C0A23DA76}"/>
              </a:ext>
            </a:extLst>
          </p:cNvPr>
          <p:cNvSpPr>
            <a:spLocks noGrp="1"/>
          </p:cNvSpPr>
          <p:nvPr>
            <p:ph type="dt" sz="half" idx="10"/>
          </p:nvPr>
        </p:nvSpPr>
        <p:spPr/>
        <p:txBody>
          <a:bodyPr/>
          <a:lstStyle/>
          <a:p>
            <a:fld id="{F74D4851-71F3-7E46-BD42-81840CD9F2B6}" type="datetime1">
              <a:rPr lang="sk-SK" smtClean="0"/>
              <a:t>20.9.21</a:t>
            </a:fld>
            <a:endParaRPr lang="en-GB"/>
          </a:p>
        </p:txBody>
      </p:sp>
      <p:sp>
        <p:nvSpPr>
          <p:cNvPr id="4" name="Zástupný objekt pre číslo snímky 3">
            <a:extLst>
              <a:ext uri="{FF2B5EF4-FFF2-40B4-BE49-F238E27FC236}">
                <a16:creationId xmlns:a16="http://schemas.microsoft.com/office/drawing/2014/main" id="{9A1B9BD2-6F49-6A43-8EED-0F3C2B7EDE63}"/>
              </a:ext>
            </a:extLst>
          </p:cNvPr>
          <p:cNvSpPr>
            <a:spLocks noGrp="1"/>
          </p:cNvSpPr>
          <p:nvPr>
            <p:ph type="sldNum" sz="quarter" idx="11"/>
          </p:nvPr>
        </p:nvSpPr>
        <p:spPr/>
        <p:txBody>
          <a:bodyPr/>
          <a:lstStyle/>
          <a:p>
            <a:fld id="{B7D8D926-BC77-48DB-9B94-D8C2D2386DFA}" type="slidenum">
              <a:rPr lang="en-GB" smtClean="0"/>
              <a:pPr/>
              <a:t>4</a:t>
            </a:fld>
            <a:endParaRPr lang="en-GB"/>
          </a:p>
        </p:txBody>
      </p:sp>
      <p:sp>
        <p:nvSpPr>
          <p:cNvPr id="5" name="Zástupný objekt pre pätu 4">
            <a:extLst>
              <a:ext uri="{FF2B5EF4-FFF2-40B4-BE49-F238E27FC236}">
                <a16:creationId xmlns:a16="http://schemas.microsoft.com/office/drawing/2014/main" id="{7DA156D6-752D-A44C-913F-71EA89B581D6}"/>
              </a:ext>
            </a:extLst>
          </p:cNvPr>
          <p:cNvSpPr>
            <a:spLocks noGrp="1"/>
          </p:cNvSpPr>
          <p:nvPr>
            <p:ph type="ftr" sz="quarter" idx="12"/>
          </p:nvPr>
        </p:nvSpPr>
        <p:spPr/>
        <p:txBody>
          <a:bodyPr/>
          <a:lstStyle/>
          <a:p>
            <a:r>
              <a:rPr lang="en-GB"/>
              <a:t>rusnak.truni.sk</a:t>
            </a:r>
          </a:p>
        </p:txBody>
      </p:sp>
      <p:grpSp>
        <p:nvGrpSpPr>
          <p:cNvPr id="14" name="Skupina 13">
            <a:extLst>
              <a:ext uri="{FF2B5EF4-FFF2-40B4-BE49-F238E27FC236}">
                <a16:creationId xmlns:a16="http://schemas.microsoft.com/office/drawing/2014/main" id="{F4251177-5D67-3449-A040-B8C304AE202D}"/>
              </a:ext>
            </a:extLst>
          </p:cNvPr>
          <p:cNvGrpSpPr/>
          <p:nvPr/>
        </p:nvGrpSpPr>
        <p:grpSpPr>
          <a:xfrm>
            <a:off x="983973" y="1534366"/>
            <a:ext cx="8481552" cy="4448924"/>
            <a:chOff x="983973" y="1534366"/>
            <a:chExt cx="8481552" cy="4448924"/>
          </a:xfrm>
        </p:grpSpPr>
        <p:pic>
          <p:nvPicPr>
            <p:cNvPr id="11" name="Obrázok 10">
              <a:extLst>
                <a:ext uri="{FF2B5EF4-FFF2-40B4-BE49-F238E27FC236}">
                  <a16:creationId xmlns:a16="http://schemas.microsoft.com/office/drawing/2014/main" id="{E7D22D52-F64E-674D-9881-2BFFD3B25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973" y="1534366"/>
              <a:ext cx="3120887" cy="4448924"/>
            </a:xfrm>
            <a:prstGeom prst="rect">
              <a:avLst/>
            </a:prstGeom>
          </p:spPr>
        </p:pic>
        <p:pic>
          <p:nvPicPr>
            <p:cNvPr id="13" name="Obrázok 12">
              <a:extLst>
                <a:ext uri="{FF2B5EF4-FFF2-40B4-BE49-F238E27FC236}">
                  <a16:creationId xmlns:a16="http://schemas.microsoft.com/office/drawing/2014/main" id="{A6DFCA17-E84F-F344-ACE9-2BB03A606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287" y="1756375"/>
              <a:ext cx="5009238" cy="3965647"/>
            </a:xfrm>
            <a:prstGeom prst="rect">
              <a:avLst/>
            </a:prstGeom>
          </p:spPr>
        </p:pic>
      </p:grpSp>
    </p:spTree>
    <p:extLst>
      <p:ext uri="{BB962C8B-B14F-4D97-AF65-F5344CB8AC3E}">
        <p14:creationId xmlns:p14="http://schemas.microsoft.com/office/powerpoint/2010/main" val="3785953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4F94513-B0B1-E14E-8B7B-146B4B0B9F88}"/>
              </a:ext>
            </a:extLst>
          </p:cNvPr>
          <p:cNvSpPr>
            <a:spLocks noGrp="1"/>
          </p:cNvSpPr>
          <p:nvPr>
            <p:ph idx="1"/>
          </p:nvPr>
        </p:nvSpPr>
        <p:spPr>
          <a:xfrm>
            <a:off x="856449" y="756287"/>
            <a:ext cx="8211828" cy="4915643"/>
          </a:xfrm>
        </p:spPr>
        <p:txBody>
          <a:bodyPr/>
          <a:lstStyle/>
          <a:p>
            <a:r>
              <a:rPr lang="sk-SK" dirty="0"/>
              <a:t>„hniezdový“ výber, výber celej skupiny, prípadne komunity - každá vybraná jednotka predstavuje skupinu osôb (napríklad všetky osoby v paneláku, škole, závode, rodine, dedine atď.) a nie iba jednotlivcov.</a:t>
            </a:r>
          </a:p>
          <a:p>
            <a:r>
              <a:rPr lang="sk-SK" dirty="0"/>
              <a:t>Výber klastrov (hniezd) by sa mal vykonať náhodne a vhodné je vykonať stratifikáciu, ak nie je populácia, z ktorej vyberáme homogénna.</a:t>
            </a:r>
          </a:p>
          <a:p>
            <a:r>
              <a:rPr lang="sk-SK" dirty="0"/>
              <a:t>Nevýhodou je zvýšená možnosť chyby výberu (bias) oproti jednoduchému náhodnému alebo stratifikovanému výberu.</a:t>
            </a:r>
          </a:p>
        </p:txBody>
      </p:sp>
      <p:sp>
        <p:nvSpPr>
          <p:cNvPr id="3" name="Nadpis 2">
            <a:extLst>
              <a:ext uri="{FF2B5EF4-FFF2-40B4-BE49-F238E27FC236}">
                <a16:creationId xmlns:a16="http://schemas.microsoft.com/office/drawing/2014/main" id="{03C46CAF-3D24-3945-A0E6-B6063EC0A331}"/>
              </a:ext>
            </a:extLst>
          </p:cNvPr>
          <p:cNvSpPr>
            <a:spLocks noGrp="1"/>
          </p:cNvSpPr>
          <p:nvPr>
            <p:ph type="title"/>
          </p:nvPr>
        </p:nvSpPr>
        <p:spPr>
          <a:xfrm>
            <a:off x="856449" y="6008708"/>
            <a:ext cx="8312587" cy="1008380"/>
          </a:xfrm>
        </p:spPr>
        <p:txBody>
          <a:bodyPr/>
          <a:lstStyle/>
          <a:p>
            <a:r>
              <a:rPr lang="sk-SK" sz="4000" dirty="0"/>
              <a:t>Náhodný výber zhluku (hniezdo, </a:t>
            </a:r>
            <a:r>
              <a:rPr lang="sk-SK" sz="4000" dirty="0" err="1"/>
              <a:t>cluster</a:t>
            </a:r>
            <a:r>
              <a:rPr lang="sk-SK" sz="4000" dirty="0"/>
              <a:t>, klaster, nahromadenie)</a:t>
            </a:r>
          </a:p>
        </p:txBody>
      </p:sp>
      <p:sp>
        <p:nvSpPr>
          <p:cNvPr id="4" name="Zástupný objekt pre dátum 3">
            <a:extLst>
              <a:ext uri="{FF2B5EF4-FFF2-40B4-BE49-F238E27FC236}">
                <a16:creationId xmlns:a16="http://schemas.microsoft.com/office/drawing/2014/main" id="{067479D8-F706-EF4A-8342-D2B3A279BB10}"/>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EB27DAE0-F2AD-9547-9DE0-B2418255A3CF}"/>
              </a:ext>
            </a:extLst>
          </p:cNvPr>
          <p:cNvSpPr>
            <a:spLocks noGrp="1"/>
          </p:cNvSpPr>
          <p:nvPr>
            <p:ph type="sldNum" sz="quarter" idx="11"/>
          </p:nvPr>
        </p:nvSpPr>
        <p:spPr/>
        <p:txBody>
          <a:bodyPr/>
          <a:lstStyle/>
          <a:p>
            <a:fld id="{20C92893-8C51-46CF-9D47-24B3C575AFAA}" type="slidenum">
              <a:rPr lang="en-GB" smtClean="0"/>
              <a:pPr/>
              <a:t>40</a:t>
            </a:fld>
            <a:endParaRPr lang="en-GB"/>
          </a:p>
        </p:txBody>
      </p:sp>
      <p:sp>
        <p:nvSpPr>
          <p:cNvPr id="6" name="Zástupný objekt pre pätu 5">
            <a:extLst>
              <a:ext uri="{FF2B5EF4-FFF2-40B4-BE49-F238E27FC236}">
                <a16:creationId xmlns:a16="http://schemas.microsoft.com/office/drawing/2014/main" id="{987DC582-BCCD-D24A-A28A-98E670AE31B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94391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73E8F98A-3E18-3A40-8502-BDC30C901722}"/>
              </a:ext>
            </a:extLst>
          </p:cNvPr>
          <p:cNvSpPr>
            <a:spLocks noGrp="1"/>
          </p:cNvSpPr>
          <p:nvPr>
            <p:ph idx="1"/>
          </p:nvPr>
        </p:nvSpPr>
        <p:spPr>
          <a:xfrm>
            <a:off x="856448" y="1144057"/>
            <a:ext cx="8211829" cy="4033519"/>
          </a:xfrm>
        </p:spPr>
        <p:txBody>
          <a:bodyPr>
            <a:normAutofit fontScale="92500"/>
          </a:bodyPr>
          <a:lstStyle/>
          <a:p>
            <a:r>
              <a:rPr lang="sk-SK" dirty="0"/>
              <a:t>Formulácia otázky:</a:t>
            </a:r>
          </a:p>
          <a:p>
            <a:pPr lvl="1"/>
            <a:r>
              <a:rPr lang="sk-SK" dirty="0"/>
              <a:t>Zistiť proporciu detí, ktoré dovŕšili 5. rok života a boli (neboli) preočkovaní proti záškrtu, tetanu, čiernemu kašľu a detskej obrne</a:t>
            </a:r>
          </a:p>
          <a:p>
            <a:r>
              <a:rPr lang="sk-SK" dirty="0"/>
              <a:t>Populácia: </a:t>
            </a:r>
          </a:p>
          <a:p>
            <a:pPr lvl="1"/>
            <a:r>
              <a:rPr lang="sk-SK" dirty="0"/>
              <a:t>10 predškolských zariadení v meste s cca 15 detí v požadovanom veku v každej z nich, teda  cca 150 detí</a:t>
            </a:r>
          </a:p>
          <a:p>
            <a:pPr lvl="1"/>
            <a:r>
              <a:rPr lang="sk-SK" dirty="0"/>
              <a:t>Potrebná vzorka: 50 detí, teda deti zo 4 zariadení</a:t>
            </a:r>
          </a:p>
          <a:p>
            <a:r>
              <a:rPr lang="sk-SK" dirty="0"/>
              <a:t>Postup: </a:t>
            </a:r>
          </a:p>
          <a:p>
            <a:pPr lvl="1"/>
            <a:r>
              <a:rPr lang="sk-SK" dirty="0"/>
              <a:t>Zariadenia zoradiť abecedne podľa názvu ulice, kde sa nachádza, </a:t>
            </a:r>
          </a:p>
          <a:p>
            <a:pPr lvl="1"/>
            <a:r>
              <a:rPr lang="sk-SK" dirty="0"/>
              <a:t>Vybrať pomocou generátora náhodných čísel</a:t>
            </a:r>
          </a:p>
          <a:p>
            <a:endParaRPr lang="sk-SK" dirty="0"/>
          </a:p>
        </p:txBody>
      </p:sp>
      <p:sp>
        <p:nvSpPr>
          <p:cNvPr id="3" name="Nadpis 2">
            <a:extLst>
              <a:ext uri="{FF2B5EF4-FFF2-40B4-BE49-F238E27FC236}">
                <a16:creationId xmlns:a16="http://schemas.microsoft.com/office/drawing/2014/main" id="{9E4D9537-23D7-454B-9649-D8872ADFFE7A}"/>
              </a:ext>
            </a:extLst>
          </p:cNvPr>
          <p:cNvSpPr>
            <a:spLocks noGrp="1"/>
          </p:cNvSpPr>
          <p:nvPr>
            <p:ph type="title"/>
          </p:nvPr>
        </p:nvSpPr>
        <p:spPr/>
        <p:txBody>
          <a:bodyPr/>
          <a:lstStyle/>
          <a:p>
            <a:r>
              <a:rPr lang="sk-SK" sz="4800" dirty="0"/>
              <a:t>Príklad klastrového výberu</a:t>
            </a:r>
          </a:p>
        </p:txBody>
      </p:sp>
      <p:sp>
        <p:nvSpPr>
          <p:cNvPr id="4" name="Zástupný objekt pre dátum 3">
            <a:extLst>
              <a:ext uri="{FF2B5EF4-FFF2-40B4-BE49-F238E27FC236}">
                <a16:creationId xmlns:a16="http://schemas.microsoft.com/office/drawing/2014/main" id="{A0E6AF25-55B8-924B-B0D6-0DE43DC6ECE9}"/>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AAA3D5C3-B341-3340-916D-B54956310813}"/>
              </a:ext>
            </a:extLst>
          </p:cNvPr>
          <p:cNvSpPr>
            <a:spLocks noGrp="1"/>
          </p:cNvSpPr>
          <p:nvPr>
            <p:ph type="sldNum" sz="quarter" idx="11"/>
          </p:nvPr>
        </p:nvSpPr>
        <p:spPr/>
        <p:txBody>
          <a:bodyPr/>
          <a:lstStyle/>
          <a:p>
            <a:fld id="{20C92893-8C51-46CF-9D47-24B3C575AFAA}" type="slidenum">
              <a:rPr lang="en-GB" smtClean="0"/>
              <a:pPr/>
              <a:t>41</a:t>
            </a:fld>
            <a:endParaRPr lang="en-GB"/>
          </a:p>
        </p:txBody>
      </p:sp>
      <p:sp>
        <p:nvSpPr>
          <p:cNvPr id="6" name="Zástupný objekt pre pätu 5">
            <a:extLst>
              <a:ext uri="{FF2B5EF4-FFF2-40B4-BE49-F238E27FC236}">
                <a16:creationId xmlns:a16="http://schemas.microsoft.com/office/drawing/2014/main" id="{33411141-4CC7-4548-983C-13DA0D6C4A1D}"/>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23178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E5919E0B-CDC4-5046-AFCD-920C12035D2C}"/>
              </a:ext>
            </a:extLst>
          </p:cNvPr>
          <p:cNvSpPr>
            <a:spLocks noGrp="1"/>
          </p:cNvSpPr>
          <p:nvPr>
            <p:ph type="dt" sz="half" idx="10"/>
          </p:nvPr>
        </p:nvSpPr>
        <p:spPr/>
        <p:txBody>
          <a:bodyPr/>
          <a:lstStyle/>
          <a:p>
            <a:fld id="{922194C1-B975-7C4D-A7DB-B02BEBEAD846}" type="datetime1">
              <a:rPr lang="sk-SK" smtClean="0"/>
              <a:t>20.9.21</a:t>
            </a:fld>
            <a:endParaRPr lang="en-GB"/>
          </a:p>
        </p:txBody>
      </p:sp>
      <p:sp>
        <p:nvSpPr>
          <p:cNvPr id="3" name="Zástupný objekt pre číslo snímky 2">
            <a:extLst>
              <a:ext uri="{FF2B5EF4-FFF2-40B4-BE49-F238E27FC236}">
                <a16:creationId xmlns:a16="http://schemas.microsoft.com/office/drawing/2014/main" id="{42869B24-41CF-3F40-BD5C-C3B91BCA03B1}"/>
              </a:ext>
            </a:extLst>
          </p:cNvPr>
          <p:cNvSpPr>
            <a:spLocks noGrp="1"/>
          </p:cNvSpPr>
          <p:nvPr>
            <p:ph type="sldNum" sz="quarter" idx="11"/>
          </p:nvPr>
        </p:nvSpPr>
        <p:spPr/>
        <p:txBody>
          <a:bodyPr/>
          <a:lstStyle/>
          <a:p>
            <a:fld id="{A00FC4B8-150F-463D-96B8-86E8E877A23E}" type="slidenum">
              <a:rPr lang="en-GB" smtClean="0"/>
              <a:pPr/>
              <a:t>42</a:t>
            </a:fld>
            <a:endParaRPr lang="en-GB"/>
          </a:p>
        </p:txBody>
      </p:sp>
      <p:sp>
        <p:nvSpPr>
          <p:cNvPr id="4" name="Zástupný objekt pre pätu 3">
            <a:extLst>
              <a:ext uri="{FF2B5EF4-FFF2-40B4-BE49-F238E27FC236}">
                <a16:creationId xmlns:a16="http://schemas.microsoft.com/office/drawing/2014/main" id="{DEFAB9F3-62F2-B84C-A195-ACDB3336104F}"/>
              </a:ext>
            </a:extLst>
          </p:cNvPr>
          <p:cNvSpPr>
            <a:spLocks noGrp="1"/>
          </p:cNvSpPr>
          <p:nvPr>
            <p:ph type="ftr" sz="quarter" idx="12"/>
          </p:nvPr>
        </p:nvSpPr>
        <p:spPr/>
        <p:txBody>
          <a:bodyPr/>
          <a:lstStyle/>
          <a:p>
            <a:r>
              <a:rPr lang="en-GB"/>
              <a:t>rusnak.truni.sk</a:t>
            </a:r>
          </a:p>
        </p:txBody>
      </p:sp>
      <p:grpSp>
        <p:nvGrpSpPr>
          <p:cNvPr id="28" name="Skupina 27">
            <a:extLst>
              <a:ext uri="{FF2B5EF4-FFF2-40B4-BE49-F238E27FC236}">
                <a16:creationId xmlns:a16="http://schemas.microsoft.com/office/drawing/2014/main" id="{D90DBFDD-1D76-4E48-A101-0D927077C3FD}"/>
              </a:ext>
            </a:extLst>
          </p:cNvPr>
          <p:cNvGrpSpPr/>
          <p:nvPr/>
        </p:nvGrpSpPr>
        <p:grpSpPr>
          <a:xfrm>
            <a:off x="1393566" y="417857"/>
            <a:ext cx="7209991" cy="5548195"/>
            <a:chOff x="1293775" y="325092"/>
            <a:chExt cx="7209991" cy="5548195"/>
          </a:xfrm>
        </p:grpSpPr>
        <p:pic>
          <p:nvPicPr>
            <p:cNvPr id="7" name="Obrázok 6">
              <a:extLst>
                <a:ext uri="{FF2B5EF4-FFF2-40B4-BE49-F238E27FC236}">
                  <a16:creationId xmlns:a16="http://schemas.microsoft.com/office/drawing/2014/main" id="{8676181D-5A35-AD47-B9DA-3ED95D685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311" y="325092"/>
              <a:ext cx="933864" cy="933864"/>
            </a:xfrm>
            <a:prstGeom prst="rect">
              <a:avLst/>
            </a:prstGeom>
          </p:spPr>
        </p:pic>
        <p:pic>
          <p:nvPicPr>
            <p:cNvPr id="8" name="Obrázok 7">
              <a:extLst>
                <a:ext uri="{FF2B5EF4-FFF2-40B4-BE49-F238E27FC236}">
                  <a16:creationId xmlns:a16="http://schemas.microsoft.com/office/drawing/2014/main" id="{E3F25BFE-2544-8941-86BB-DFFE0D39C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98" y="1047336"/>
              <a:ext cx="933864" cy="933864"/>
            </a:xfrm>
            <a:prstGeom prst="rect">
              <a:avLst/>
            </a:prstGeom>
          </p:spPr>
        </p:pic>
        <p:pic>
          <p:nvPicPr>
            <p:cNvPr id="9" name="Obrázok 8">
              <a:extLst>
                <a:ext uri="{FF2B5EF4-FFF2-40B4-BE49-F238E27FC236}">
                  <a16:creationId xmlns:a16="http://schemas.microsoft.com/office/drawing/2014/main" id="{A8F0C15F-714C-974B-85B9-FA9F55712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516" y="2278075"/>
              <a:ext cx="933864" cy="933864"/>
            </a:xfrm>
            <a:prstGeom prst="rect">
              <a:avLst/>
            </a:prstGeom>
          </p:spPr>
        </p:pic>
        <p:pic>
          <p:nvPicPr>
            <p:cNvPr id="11" name="Obrázok 10">
              <a:extLst>
                <a:ext uri="{FF2B5EF4-FFF2-40B4-BE49-F238E27FC236}">
                  <a16:creationId xmlns:a16="http://schemas.microsoft.com/office/drawing/2014/main" id="{0BB53233-ECEF-B340-89CC-CE998751F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357" y="2230299"/>
              <a:ext cx="933864" cy="933864"/>
            </a:xfrm>
            <a:prstGeom prst="rect">
              <a:avLst/>
            </a:prstGeom>
          </p:spPr>
        </p:pic>
        <p:pic>
          <p:nvPicPr>
            <p:cNvPr id="12" name="Obrázok 11">
              <a:extLst>
                <a:ext uri="{FF2B5EF4-FFF2-40B4-BE49-F238E27FC236}">
                  <a16:creationId xmlns:a16="http://schemas.microsoft.com/office/drawing/2014/main" id="{B8329DB0-AAB1-F749-BA8D-6BDB4A199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902" y="3343067"/>
              <a:ext cx="933864" cy="933864"/>
            </a:xfrm>
            <a:prstGeom prst="rect">
              <a:avLst/>
            </a:prstGeom>
          </p:spPr>
        </p:pic>
        <p:pic>
          <p:nvPicPr>
            <p:cNvPr id="13" name="Obrázok 12">
              <a:extLst>
                <a:ext uri="{FF2B5EF4-FFF2-40B4-BE49-F238E27FC236}">
                  <a16:creationId xmlns:a16="http://schemas.microsoft.com/office/drawing/2014/main" id="{FD16173C-9527-CC46-A5F4-11BC7FCAD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775" y="4939423"/>
              <a:ext cx="933864" cy="933864"/>
            </a:xfrm>
            <a:prstGeom prst="rect">
              <a:avLst/>
            </a:prstGeom>
          </p:spPr>
        </p:pic>
        <p:pic>
          <p:nvPicPr>
            <p:cNvPr id="14" name="Obrázok 13">
              <a:extLst>
                <a:ext uri="{FF2B5EF4-FFF2-40B4-BE49-F238E27FC236}">
                  <a16:creationId xmlns:a16="http://schemas.microsoft.com/office/drawing/2014/main" id="{FA87ACDB-11BE-5145-BFEC-A8C3CECB0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607" y="3693584"/>
              <a:ext cx="933864" cy="933864"/>
            </a:xfrm>
            <a:prstGeom prst="rect">
              <a:avLst/>
            </a:prstGeom>
          </p:spPr>
        </p:pic>
        <p:pic>
          <p:nvPicPr>
            <p:cNvPr id="15" name="Obrázok 14">
              <a:extLst>
                <a:ext uri="{FF2B5EF4-FFF2-40B4-BE49-F238E27FC236}">
                  <a16:creationId xmlns:a16="http://schemas.microsoft.com/office/drawing/2014/main" id="{9BC9E11E-4472-974C-868B-BE680053B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48" y="3608749"/>
              <a:ext cx="933864" cy="933864"/>
            </a:xfrm>
            <a:prstGeom prst="rect">
              <a:avLst/>
            </a:prstGeom>
          </p:spPr>
        </p:pic>
        <p:pic>
          <p:nvPicPr>
            <p:cNvPr id="16" name="Obrázok 15">
              <a:extLst>
                <a:ext uri="{FF2B5EF4-FFF2-40B4-BE49-F238E27FC236}">
                  <a16:creationId xmlns:a16="http://schemas.microsoft.com/office/drawing/2014/main" id="{637DAF6B-7308-D644-B5E8-B349A702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703" y="4287076"/>
              <a:ext cx="933864" cy="933864"/>
            </a:xfrm>
            <a:prstGeom prst="rect">
              <a:avLst/>
            </a:prstGeom>
          </p:spPr>
        </p:pic>
        <p:pic>
          <p:nvPicPr>
            <p:cNvPr id="17" name="Obrázok 16">
              <a:extLst>
                <a:ext uri="{FF2B5EF4-FFF2-40B4-BE49-F238E27FC236}">
                  <a16:creationId xmlns:a16="http://schemas.microsoft.com/office/drawing/2014/main" id="{9AE6C421-A6A0-E24F-A28F-4E151A5E5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652" y="4939423"/>
              <a:ext cx="933864" cy="933864"/>
            </a:xfrm>
            <a:prstGeom prst="rect">
              <a:avLst/>
            </a:prstGeom>
          </p:spPr>
        </p:pic>
        <p:sp>
          <p:nvSpPr>
            <p:cNvPr id="18" name="BlokTextu 17">
              <a:extLst>
                <a:ext uri="{FF2B5EF4-FFF2-40B4-BE49-F238E27FC236}">
                  <a16:creationId xmlns:a16="http://schemas.microsoft.com/office/drawing/2014/main" id="{1A7769AA-E414-E74B-A2D9-E38A94262744}"/>
                </a:ext>
              </a:extLst>
            </p:cNvPr>
            <p:cNvSpPr txBox="1"/>
            <p:nvPr/>
          </p:nvSpPr>
          <p:spPr>
            <a:xfrm>
              <a:off x="4064698" y="1047336"/>
              <a:ext cx="435416" cy="413639"/>
            </a:xfrm>
            <a:prstGeom prst="rect">
              <a:avLst/>
            </a:prstGeom>
            <a:noFill/>
          </p:spPr>
          <p:txBody>
            <a:bodyPr wrap="square" rtlCol="0">
              <a:spAutoFit/>
            </a:bodyPr>
            <a:lstStyle/>
            <a:p>
              <a:r>
                <a:rPr lang="sk-SK" sz="2400" b="1" dirty="0"/>
                <a:t>A</a:t>
              </a:r>
            </a:p>
          </p:txBody>
        </p:sp>
        <p:sp>
          <p:nvSpPr>
            <p:cNvPr id="19" name="BlokTextu 18">
              <a:extLst>
                <a:ext uri="{FF2B5EF4-FFF2-40B4-BE49-F238E27FC236}">
                  <a16:creationId xmlns:a16="http://schemas.microsoft.com/office/drawing/2014/main" id="{73BD03A4-D3AE-2A43-A1FE-0B044BE1512E}"/>
                </a:ext>
              </a:extLst>
            </p:cNvPr>
            <p:cNvSpPr txBox="1"/>
            <p:nvPr/>
          </p:nvSpPr>
          <p:spPr>
            <a:xfrm>
              <a:off x="6311232" y="4289515"/>
              <a:ext cx="435416" cy="413639"/>
            </a:xfrm>
            <a:prstGeom prst="rect">
              <a:avLst/>
            </a:prstGeom>
            <a:noFill/>
          </p:spPr>
          <p:txBody>
            <a:bodyPr wrap="square" rtlCol="0">
              <a:spAutoFit/>
            </a:bodyPr>
            <a:lstStyle/>
            <a:p>
              <a:r>
                <a:rPr lang="sk-SK" sz="2400" b="1" dirty="0"/>
                <a:t>D</a:t>
              </a:r>
            </a:p>
          </p:txBody>
        </p:sp>
        <p:sp>
          <p:nvSpPr>
            <p:cNvPr id="20" name="BlokTextu 19">
              <a:extLst>
                <a:ext uri="{FF2B5EF4-FFF2-40B4-BE49-F238E27FC236}">
                  <a16:creationId xmlns:a16="http://schemas.microsoft.com/office/drawing/2014/main" id="{13F6324A-03CA-284E-94C4-577881B8CCBC}"/>
                </a:ext>
              </a:extLst>
            </p:cNvPr>
            <p:cNvSpPr txBox="1"/>
            <p:nvPr/>
          </p:nvSpPr>
          <p:spPr>
            <a:xfrm>
              <a:off x="1706698" y="325092"/>
              <a:ext cx="435416" cy="413639"/>
            </a:xfrm>
            <a:prstGeom prst="rect">
              <a:avLst/>
            </a:prstGeom>
            <a:noFill/>
          </p:spPr>
          <p:txBody>
            <a:bodyPr wrap="square" rtlCol="0">
              <a:spAutoFit/>
            </a:bodyPr>
            <a:lstStyle/>
            <a:p>
              <a:r>
                <a:rPr lang="sk-SK" sz="2400" b="1" dirty="0"/>
                <a:t>F</a:t>
              </a:r>
            </a:p>
          </p:txBody>
        </p:sp>
        <p:sp>
          <p:nvSpPr>
            <p:cNvPr id="21" name="BlokTextu 20">
              <a:extLst>
                <a:ext uri="{FF2B5EF4-FFF2-40B4-BE49-F238E27FC236}">
                  <a16:creationId xmlns:a16="http://schemas.microsoft.com/office/drawing/2014/main" id="{BDDE3849-063D-9540-BEAC-968CC1702A60}"/>
                </a:ext>
              </a:extLst>
            </p:cNvPr>
            <p:cNvSpPr txBox="1"/>
            <p:nvPr/>
          </p:nvSpPr>
          <p:spPr>
            <a:xfrm>
              <a:off x="2719607" y="3721867"/>
              <a:ext cx="435416" cy="413639"/>
            </a:xfrm>
            <a:prstGeom prst="rect">
              <a:avLst/>
            </a:prstGeom>
            <a:noFill/>
          </p:spPr>
          <p:txBody>
            <a:bodyPr wrap="square" rtlCol="0">
              <a:spAutoFit/>
            </a:bodyPr>
            <a:lstStyle/>
            <a:p>
              <a:r>
                <a:rPr lang="sk-SK" sz="2400" b="1" dirty="0"/>
                <a:t>Ž</a:t>
              </a:r>
            </a:p>
          </p:txBody>
        </p:sp>
        <p:sp>
          <p:nvSpPr>
            <p:cNvPr id="22" name="BlokTextu 21">
              <a:extLst>
                <a:ext uri="{FF2B5EF4-FFF2-40B4-BE49-F238E27FC236}">
                  <a16:creationId xmlns:a16="http://schemas.microsoft.com/office/drawing/2014/main" id="{FF17C6AB-95FD-0043-9AA1-94247C64D25C}"/>
                </a:ext>
              </a:extLst>
            </p:cNvPr>
            <p:cNvSpPr txBox="1"/>
            <p:nvPr/>
          </p:nvSpPr>
          <p:spPr>
            <a:xfrm>
              <a:off x="4816410" y="2278075"/>
              <a:ext cx="435416" cy="413639"/>
            </a:xfrm>
            <a:prstGeom prst="rect">
              <a:avLst/>
            </a:prstGeom>
            <a:noFill/>
          </p:spPr>
          <p:txBody>
            <a:bodyPr wrap="square" rtlCol="0">
              <a:spAutoFit/>
            </a:bodyPr>
            <a:lstStyle/>
            <a:p>
              <a:r>
                <a:rPr lang="sk-SK" sz="2400" b="1" dirty="0"/>
                <a:t>K</a:t>
              </a:r>
            </a:p>
          </p:txBody>
        </p:sp>
        <p:sp>
          <p:nvSpPr>
            <p:cNvPr id="23" name="BlokTextu 22">
              <a:extLst>
                <a:ext uri="{FF2B5EF4-FFF2-40B4-BE49-F238E27FC236}">
                  <a16:creationId xmlns:a16="http://schemas.microsoft.com/office/drawing/2014/main" id="{D799D363-997B-3340-96B2-615AB69FC6B9}"/>
                </a:ext>
              </a:extLst>
            </p:cNvPr>
            <p:cNvSpPr txBox="1"/>
            <p:nvPr/>
          </p:nvSpPr>
          <p:spPr>
            <a:xfrm>
              <a:off x="7516280" y="3338265"/>
              <a:ext cx="435416" cy="413639"/>
            </a:xfrm>
            <a:prstGeom prst="rect">
              <a:avLst/>
            </a:prstGeom>
            <a:noFill/>
          </p:spPr>
          <p:txBody>
            <a:bodyPr wrap="square" rtlCol="0">
              <a:spAutoFit/>
            </a:bodyPr>
            <a:lstStyle/>
            <a:p>
              <a:r>
                <a:rPr lang="sk-SK" sz="2400" b="1" dirty="0"/>
                <a:t>M</a:t>
              </a:r>
            </a:p>
          </p:txBody>
        </p:sp>
        <p:sp>
          <p:nvSpPr>
            <p:cNvPr id="24" name="BlokTextu 23">
              <a:extLst>
                <a:ext uri="{FF2B5EF4-FFF2-40B4-BE49-F238E27FC236}">
                  <a16:creationId xmlns:a16="http://schemas.microsoft.com/office/drawing/2014/main" id="{ADBB934E-65B6-DE4A-9D5D-76ABF30C6BB1}"/>
                </a:ext>
              </a:extLst>
            </p:cNvPr>
            <p:cNvSpPr txBox="1"/>
            <p:nvPr/>
          </p:nvSpPr>
          <p:spPr>
            <a:xfrm>
              <a:off x="4724564" y="3643988"/>
              <a:ext cx="435416" cy="413639"/>
            </a:xfrm>
            <a:prstGeom prst="rect">
              <a:avLst/>
            </a:prstGeom>
            <a:noFill/>
          </p:spPr>
          <p:txBody>
            <a:bodyPr wrap="square" rtlCol="0">
              <a:spAutoFit/>
            </a:bodyPr>
            <a:lstStyle/>
            <a:p>
              <a:r>
                <a:rPr lang="sk-SK" sz="2400" b="1" dirty="0"/>
                <a:t>O</a:t>
              </a:r>
            </a:p>
          </p:txBody>
        </p:sp>
        <p:sp>
          <p:nvSpPr>
            <p:cNvPr id="25" name="BlokTextu 24">
              <a:extLst>
                <a:ext uri="{FF2B5EF4-FFF2-40B4-BE49-F238E27FC236}">
                  <a16:creationId xmlns:a16="http://schemas.microsoft.com/office/drawing/2014/main" id="{25040D9B-B2C3-8947-A7F7-1ACD6EC4AD79}"/>
                </a:ext>
              </a:extLst>
            </p:cNvPr>
            <p:cNvSpPr txBox="1"/>
            <p:nvPr/>
          </p:nvSpPr>
          <p:spPr>
            <a:xfrm>
              <a:off x="3877534" y="4939423"/>
              <a:ext cx="435416" cy="413639"/>
            </a:xfrm>
            <a:prstGeom prst="rect">
              <a:avLst/>
            </a:prstGeom>
            <a:noFill/>
          </p:spPr>
          <p:txBody>
            <a:bodyPr wrap="square" rtlCol="0">
              <a:spAutoFit/>
            </a:bodyPr>
            <a:lstStyle/>
            <a:p>
              <a:r>
                <a:rPr lang="sk-SK" sz="2400" b="1" dirty="0"/>
                <a:t>R</a:t>
              </a:r>
            </a:p>
          </p:txBody>
        </p:sp>
        <p:sp>
          <p:nvSpPr>
            <p:cNvPr id="26" name="BlokTextu 25">
              <a:extLst>
                <a:ext uri="{FF2B5EF4-FFF2-40B4-BE49-F238E27FC236}">
                  <a16:creationId xmlns:a16="http://schemas.microsoft.com/office/drawing/2014/main" id="{A38F2D3A-CCF3-B147-A617-77ABCB210C5E}"/>
                </a:ext>
              </a:extLst>
            </p:cNvPr>
            <p:cNvSpPr txBox="1"/>
            <p:nvPr/>
          </p:nvSpPr>
          <p:spPr>
            <a:xfrm>
              <a:off x="1293775" y="4939423"/>
              <a:ext cx="435416" cy="413639"/>
            </a:xfrm>
            <a:prstGeom prst="rect">
              <a:avLst/>
            </a:prstGeom>
            <a:noFill/>
          </p:spPr>
          <p:txBody>
            <a:bodyPr wrap="square" rtlCol="0">
              <a:spAutoFit/>
            </a:bodyPr>
            <a:lstStyle/>
            <a:p>
              <a:r>
                <a:rPr lang="sk-SK" sz="2400" b="1" dirty="0"/>
                <a:t>J</a:t>
              </a:r>
            </a:p>
          </p:txBody>
        </p:sp>
        <p:sp>
          <p:nvSpPr>
            <p:cNvPr id="27" name="BlokTextu 26">
              <a:extLst>
                <a:ext uri="{FF2B5EF4-FFF2-40B4-BE49-F238E27FC236}">
                  <a16:creationId xmlns:a16="http://schemas.microsoft.com/office/drawing/2014/main" id="{AC75333D-468C-834E-A5C5-5F95B4124540}"/>
                </a:ext>
              </a:extLst>
            </p:cNvPr>
            <p:cNvSpPr txBox="1"/>
            <p:nvPr/>
          </p:nvSpPr>
          <p:spPr>
            <a:xfrm>
              <a:off x="2088491" y="2233517"/>
              <a:ext cx="435416" cy="413639"/>
            </a:xfrm>
            <a:prstGeom prst="rect">
              <a:avLst/>
            </a:prstGeom>
            <a:noFill/>
          </p:spPr>
          <p:txBody>
            <a:bodyPr wrap="square" rtlCol="0">
              <a:spAutoFit/>
            </a:bodyPr>
            <a:lstStyle/>
            <a:p>
              <a:r>
                <a:rPr lang="sk-SK" sz="2400" b="1" dirty="0"/>
                <a:t>H</a:t>
              </a:r>
            </a:p>
          </p:txBody>
        </p:sp>
      </p:grpSp>
      <p:sp>
        <p:nvSpPr>
          <p:cNvPr id="29" name="Obdĺžnik 28">
            <a:extLst>
              <a:ext uri="{FF2B5EF4-FFF2-40B4-BE49-F238E27FC236}">
                <a16:creationId xmlns:a16="http://schemas.microsoft.com/office/drawing/2014/main" id="{36F40642-9221-944F-A8AA-264D75EEA208}"/>
              </a:ext>
            </a:extLst>
          </p:cNvPr>
          <p:cNvSpPr/>
          <p:nvPr/>
        </p:nvSpPr>
        <p:spPr>
          <a:xfrm>
            <a:off x="1211798" y="7088186"/>
            <a:ext cx="4679486" cy="333296"/>
          </a:xfrm>
          <a:prstGeom prst="rect">
            <a:avLst/>
          </a:prstGeom>
        </p:spPr>
        <p:txBody>
          <a:bodyPr wrap="none">
            <a:spAutoFit/>
          </a:bodyPr>
          <a:lstStyle/>
          <a:p>
            <a:r>
              <a:rPr lang="sk-SK" b="1" dirty="0"/>
              <a:t>=RANDBETWEEN(1;10) 2 7 7 5 3 1 5 2 6 4</a:t>
            </a:r>
          </a:p>
        </p:txBody>
      </p:sp>
      <p:cxnSp>
        <p:nvCxnSpPr>
          <p:cNvPr id="32" name="Rovná spojovacia šípka 31">
            <a:extLst>
              <a:ext uri="{FF2B5EF4-FFF2-40B4-BE49-F238E27FC236}">
                <a16:creationId xmlns:a16="http://schemas.microsoft.com/office/drawing/2014/main" id="{D8FCEA40-2AC8-9148-9523-A13348A3F7B2}"/>
              </a:ext>
            </a:extLst>
          </p:cNvPr>
          <p:cNvCxnSpPr>
            <a:cxnSpLocks/>
          </p:cNvCxnSpPr>
          <p:nvPr/>
        </p:nvCxnSpPr>
        <p:spPr>
          <a:xfrm flipV="1">
            <a:off x="3977325" y="4635378"/>
            <a:ext cx="2582501" cy="24528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ovná spojovacia šípka 33">
            <a:extLst>
              <a:ext uri="{FF2B5EF4-FFF2-40B4-BE49-F238E27FC236}">
                <a16:creationId xmlns:a16="http://schemas.microsoft.com/office/drawing/2014/main" id="{97503562-F8FD-BD42-B508-A758C4783C18}"/>
              </a:ext>
            </a:extLst>
          </p:cNvPr>
          <p:cNvCxnSpPr>
            <a:cxnSpLocks/>
          </p:cNvCxnSpPr>
          <p:nvPr/>
        </p:nvCxnSpPr>
        <p:spPr>
          <a:xfrm flipV="1">
            <a:off x="4129725" y="3701514"/>
            <a:ext cx="3689058" cy="35390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ovná spojovacia šípka 35">
            <a:extLst>
              <a:ext uri="{FF2B5EF4-FFF2-40B4-BE49-F238E27FC236}">
                <a16:creationId xmlns:a16="http://schemas.microsoft.com/office/drawing/2014/main" id="{64E9ABFE-8E85-1E41-A817-65C459547222}"/>
              </a:ext>
            </a:extLst>
          </p:cNvPr>
          <p:cNvCxnSpPr>
            <a:cxnSpLocks/>
          </p:cNvCxnSpPr>
          <p:nvPr/>
        </p:nvCxnSpPr>
        <p:spPr>
          <a:xfrm flipH="1" flipV="1">
            <a:off x="1679311" y="5313705"/>
            <a:ext cx="2920594" cy="187625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ovná spojovacia šípka 38">
            <a:extLst>
              <a:ext uri="{FF2B5EF4-FFF2-40B4-BE49-F238E27FC236}">
                <a16:creationId xmlns:a16="http://schemas.microsoft.com/office/drawing/2014/main" id="{D5E5F495-F9A5-1441-9CF7-D71AE4E7620D}"/>
              </a:ext>
            </a:extLst>
          </p:cNvPr>
          <p:cNvCxnSpPr>
            <a:cxnSpLocks/>
          </p:cNvCxnSpPr>
          <p:nvPr/>
        </p:nvCxnSpPr>
        <p:spPr>
          <a:xfrm flipH="1" flipV="1">
            <a:off x="2054087" y="662610"/>
            <a:ext cx="2738752" cy="65273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BlokTextu 42">
            <a:extLst>
              <a:ext uri="{FF2B5EF4-FFF2-40B4-BE49-F238E27FC236}">
                <a16:creationId xmlns:a16="http://schemas.microsoft.com/office/drawing/2014/main" id="{A99D029E-A9AD-EF41-93FF-2988EFB8E5F9}"/>
              </a:ext>
            </a:extLst>
          </p:cNvPr>
          <p:cNvSpPr txBox="1"/>
          <p:nvPr/>
        </p:nvSpPr>
        <p:spPr>
          <a:xfrm>
            <a:off x="5351617" y="993913"/>
            <a:ext cx="4508000" cy="574260"/>
          </a:xfrm>
          <a:prstGeom prst="rect">
            <a:avLst/>
          </a:prstGeom>
          <a:noFill/>
        </p:spPr>
        <p:txBody>
          <a:bodyPr wrap="square" rtlCol="0">
            <a:spAutoFit/>
          </a:bodyPr>
          <a:lstStyle/>
          <a:p>
            <a:r>
              <a:rPr lang="sk-SK" b="1" dirty="0"/>
              <a:t>Vybraný klaster predškolských zariadení: D, M, J, F</a:t>
            </a:r>
          </a:p>
        </p:txBody>
      </p:sp>
    </p:spTree>
    <p:extLst>
      <p:ext uri="{BB962C8B-B14F-4D97-AF65-F5344CB8AC3E}">
        <p14:creationId xmlns:p14="http://schemas.microsoft.com/office/powerpoint/2010/main" val="3501429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E7923B8-0AEB-8A4D-B6C3-1531C6B364D7}"/>
              </a:ext>
            </a:extLst>
          </p:cNvPr>
          <p:cNvSpPr>
            <a:spLocks noGrp="1"/>
          </p:cNvSpPr>
          <p:nvPr>
            <p:ph idx="1"/>
          </p:nvPr>
        </p:nvSpPr>
        <p:spPr>
          <a:xfrm>
            <a:off x="856448" y="756287"/>
            <a:ext cx="8211829" cy="4033519"/>
          </a:xfrm>
        </p:spPr>
        <p:txBody>
          <a:bodyPr>
            <a:normAutofit lnSpcReduction="10000"/>
          </a:bodyPr>
          <a:lstStyle/>
          <a:p>
            <a:r>
              <a:rPr lang="sk-SK" dirty="0"/>
              <a:t>Výber vzoriek postupne s použitím menších a menších jednotiek v každom štádiu.</a:t>
            </a:r>
          </a:p>
          <a:p>
            <a:r>
              <a:rPr lang="sk-SK" dirty="0"/>
              <a:t>Najprv sa populácia rozdelí na skupiny (alebo klastre). Potom sa náhodne vyberie jeden alebo viacero klastrov.</a:t>
            </a:r>
          </a:p>
          <a:p>
            <a:r>
              <a:rPr lang="sk-SK" dirty="0"/>
              <a:t>Namiesto použitia všetkých prvkov obsiahnutých vo vybratých klastroch, výskumník náhodne vyberie vzorky z každého klastra. </a:t>
            </a:r>
          </a:p>
          <a:p>
            <a:r>
              <a:rPr lang="sk-SK" dirty="0"/>
              <a:t>Konštrukcia klastrov je prvou fázou. Rozhodnutie, aké prvky v rámci klastra použiť je druhá fáza. </a:t>
            </a:r>
          </a:p>
          <a:p>
            <a:r>
              <a:rPr lang="sk-SK" dirty="0"/>
              <a:t>Táto technika sa používa často, keď neexistuje úplný zoznam všetkých členov populácie.</a:t>
            </a:r>
          </a:p>
        </p:txBody>
      </p:sp>
      <p:sp>
        <p:nvSpPr>
          <p:cNvPr id="3" name="Nadpis 2">
            <a:extLst>
              <a:ext uri="{FF2B5EF4-FFF2-40B4-BE49-F238E27FC236}">
                <a16:creationId xmlns:a16="http://schemas.microsoft.com/office/drawing/2014/main" id="{090BBFF9-42AC-C446-9CEE-C4B37F6A223F}"/>
              </a:ext>
            </a:extLst>
          </p:cNvPr>
          <p:cNvSpPr>
            <a:spLocks noGrp="1"/>
          </p:cNvSpPr>
          <p:nvPr>
            <p:ph type="title"/>
          </p:nvPr>
        </p:nvSpPr>
        <p:spPr>
          <a:xfrm>
            <a:off x="856448" y="5778929"/>
            <a:ext cx="8312587" cy="1008380"/>
          </a:xfrm>
        </p:spPr>
        <p:txBody>
          <a:bodyPr/>
          <a:lstStyle/>
          <a:p>
            <a:r>
              <a:rPr lang="sk-SK" dirty="0"/>
              <a:t>Viacstupňový náhodný výber</a:t>
            </a:r>
          </a:p>
        </p:txBody>
      </p:sp>
      <p:sp>
        <p:nvSpPr>
          <p:cNvPr id="4" name="Zástupný objekt pre dátum 3">
            <a:extLst>
              <a:ext uri="{FF2B5EF4-FFF2-40B4-BE49-F238E27FC236}">
                <a16:creationId xmlns:a16="http://schemas.microsoft.com/office/drawing/2014/main" id="{59EBBD71-F5AD-0142-9129-3C119B56961C}"/>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E6AA8052-4D45-ED4C-8AD2-AE57884ED1F1}"/>
              </a:ext>
            </a:extLst>
          </p:cNvPr>
          <p:cNvSpPr>
            <a:spLocks noGrp="1"/>
          </p:cNvSpPr>
          <p:nvPr>
            <p:ph type="sldNum" sz="quarter" idx="11"/>
          </p:nvPr>
        </p:nvSpPr>
        <p:spPr/>
        <p:txBody>
          <a:bodyPr/>
          <a:lstStyle/>
          <a:p>
            <a:fld id="{20C92893-8C51-46CF-9D47-24B3C575AFAA}" type="slidenum">
              <a:rPr lang="en-GB" smtClean="0"/>
              <a:pPr/>
              <a:t>43</a:t>
            </a:fld>
            <a:endParaRPr lang="en-GB"/>
          </a:p>
        </p:txBody>
      </p:sp>
      <p:sp>
        <p:nvSpPr>
          <p:cNvPr id="6" name="Zástupný objekt pre pätu 5">
            <a:extLst>
              <a:ext uri="{FF2B5EF4-FFF2-40B4-BE49-F238E27FC236}">
                <a16:creationId xmlns:a16="http://schemas.microsoft.com/office/drawing/2014/main" id="{6B08656F-8EF7-4C4A-A96D-F822C72B291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831917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39EC6AA-2414-FB46-81A2-C09F8D18B349}"/>
              </a:ext>
            </a:extLst>
          </p:cNvPr>
          <p:cNvSpPr>
            <a:spLocks noGrp="1"/>
          </p:cNvSpPr>
          <p:nvPr>
            <p:ph idx="1"/>
          </p:nvPr>
        </p:nvSpPr>
        <p:spPr>
          <a:xfrm>
            <a:off x="755374" y="756287"/>
            <a:ext cx="8312903" cy="4033519"/>
          </a:xfrm>
        </p:spPr>
        <p:txBody>
          <a:bodyPr>
            <a:normAutofit lnSpcReduction="10000"/>
          </a:bodyPr>
          <a:lstStyle/>
          <a:p>
            <a:r>
              <a:rPr lang="sk-SK" dirty="0"/>
              <a:t>Výber podľa určitého jednoduchého systematického pravidla - napríklad všetky osoby, ktorých priezvisko sa začína určitým písmenom, ktoré sa narodili v určitom období, alebo, ktorých meno je umiestnené na určitom</a:t>
            </a:r>
          </a:p>
          <a:p>
            <a:r>
              <a:rPr lang="sk-SK" dirty="0"/>
              <a:t>mieste v zozname mien. </a:t>
            </a:r>
          </a:p>
          <a:p>
            <a:r>
              <a:rPr lang="sk-SK" dirty="0"/>
              <a:t>Systematický výber však môže viesť k omylom, ktoré znehodnocujú prípadné zovšeobecnenia. Napríklad priezviská sa zriedkakedy začínajú písmenom „Q“ alebo</a:t>
            </a:r>
          </a:p>
          <a:p>
            <a:r>
              <a:rPr lang="sk-SK" dirty="0"/>
              <a:t>„X“ a u nás je zasa veľa „</a:t>
            </a:r>
            <a:r>
              <a:rPr lang="sk-SK" dirty="0" err="1"/>
              <a:t>Novákovcov</a:t>
            </a:r>
            <a:r>
              <a:rPr lang="sk-SK" dirty="0"/>
              <a:t>“. Systematický výber podľa abecedy nesie teda niekedy so sebou vysokú pravdepodobnosť omylu.</a:t>
            </a:r>
          </a:p>
        </p:txBody>
      </p:sp>
      <p:sp>
        <p:nvSpPr>
          <p:cNvPr id="3" name="Nadpis 2">
            <a:extLst>
              <a:ext uri="{FF2B5EF4-FFF2-40B4-BE49-F238E27FC236}">
                <a16:creationId xmlns:a16="http://schemas.microsoft.com/office/drawing/2014/main" id="{2ED21F47-CBA7-5A43-A7C3-E427CC0EEFF1}"/>
              </a:ext>
            </a:extLst>
          </p:cNvPr>
          <p:cNvSpPr>
            <a:spLocks noGrp="1"/>
          </p:cNvSpPr>
          <p:nvPr>
            <p:ph type="title"/>
          </p:nvPr>
        </p:nvSpPr>
        <p:spPr>
          <a:xfrm>
            <a:off x="856449" y="5778929"/>
            <a:ext cx="8312587" cy="1008380"/>
          </a:xfrm>
        </p:spPr>
        <p:txBody>
          <a:bodyPr/>
          <a:lstStyle/>
          <a:p>
            <a:r>
              <a:rPr lang="sk-SK" dirty="0"/>
              <a:t>Systematický výber (systematická vzorka)</a:t>
            </a:r>
          </a:p>
        </p:txBody>
      </p:sp>
      <p:sp>
        <p:nvSpPr>
          <p:cNvPr id="4" name="Zástupný objekt pre dátum 3">
            <a:extLst>
              <a:ext uri="{FF2B5EF4-FFF2-40B4-BE49-F238E27FC236}">
                <a16:creationId xmlns:a16="http://schemas.microsoft.com/office/drawing/2014/main" id="{C254D8AC-0FC1-F64F-B1DB-307272CBE886}"/>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2C384305-F5FC-3842-ACC5-E396ADBB97FC}"/>
              </a:ext>
            </a:extLst>
          </p:cNvPr>
          <p:cNvSpPr>
            <a:spLocks noGrp="1"/>
          </p:cNvSpPr>
          <p:nvPr>
            <p:ph type="sldNum" sz="quarter" idx="11"/>
          </p:nvPr>
        </p:nvSpPr>
        <p:spPr/>
        <p:txBody>
          <a:bodyPr/>
          <a:lstStyle/>
          <a:p>
            <a:fld id="{20C92893-8C51-46CF-9D47-24B3C575AFAA}" type="slidenum">
              <a:rPr lang="en-GB" smtClean="0"/>
              <a:pPr/>
              <a:t>44</a:t>
            </a:fld>
            <a:endParaRPr lang="en-GB"/>
          </a:p>
        </p:txBody>
      </p:sp>
      <p:sp>
        <p:nvSpPr>
          <p:cNvPr id="6" name="Zástupný objekt pre pätu 5">
            <a:extLst>
              <a:ext uri="{FF2B5EF4-FFF2-40B4-BE49-F238E27FC236}">
                <a16:creationId xmlns:a16="http://schemas.microsoft.com/office/drawing/2014/main" id="{99F6B068-1DB1-9940-8D81-C3B0FBB780F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022133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60458AC-42E6-0949-89BB-A0F3270B5908}"/>
              </a:ext>
            </a:extLst>
          </p:cNvPr>
          <p:cNvSpPr>
            <a:spLocks noGrp="1"/>
          </p:cNvSpPr>
          <p:nvPr>
            <p:ph idx="1"/>
          </p:nvPr>
        </p:nvSpPr>
        <p:spPr>
          <a:xfrm>
            <a:off x="856448" y="756287"/>
            <a:ext cx="8211829" cy="4557835"/>
          </a:xfrm>
        </p:spPr>
        <p:txBody>
          <a:bodyPr/>
          <a:lstStyle/>
          <a:p>
            <a:r>
              <a:rPr lang="sk-SK" dirty="0"/>
              <a:t>Týmto nepresným termínom sa označujú súbory (vzorky) vybrané jednoduchým avšak na metodike počtu pravdepodobnosti nespočívajúcim spôsobom. </a:t>
            </a:r>
          </a:p>
          <a:p>
            <a:r>
              <a:rPr lang="sk-SK" dirty="0"/>
              <a:t>Štúdie „človeka na ulici“ a štúdie tlaku krvi u dobrovoľníkov, ktorí práve „idú okolo“, patria do tejto skupiny. </a:t>
            </a:r>
          </a:p>
          <a:p>
            <a:r>
              <a:rPr lang="sk-SK" dirty="0"/>
              <a:t>Výsledky z takýchto „výberových“ súborov neslobodno zovšeobecňovať, pretože nevedno, aké druhy biasu ich mohli ovplyvniť.</a:t>
            </a:r>
          </a:p>
        </p:txBody>
      </p:sp>
      <p:sp>
        <p:nvSpPr>
          <p:cNvPr id="3" name="Nadpis 2">
            <a:extLst>
              <a:ext uri="{FF2B5EF4-FFF2-40B4-BE49-F238E27FC236}">
                <a16:creationId xmlns:a16="http://schemas.microsoft.com/office/drawing/2014/main" id="{8E4C1E34-4251-294E-A343-8B2EB2D4A861}"/>
              </a:ext>
            </a:extLst>
          </p:cNvPr>
          <p:cNvSpPr>
            <a:spLocks noGrp="1"/>
          </p:cNvSpPr>
          <p:nvPr>
            <p:ph type="title"/>
          </p:nvPr>
        </p:nvSpPr>
        <p:spPr>
          <a:xfrm>
            <a:off x="1039441" y="5835836"/>
            <a:ext cx="8312587" cy="1008380"/>
          </a:xfrm>
        </p:spPr>
        <p:txBody>
          <a:bodyPr/>
          <a:lstStyle/>
          <a:p>
            <a:r>
              <a:rPr lang="sk-SK" sz="4400" dirty="0"/>
              <a:t>Pohodlný výber („</a:t>
            </a:r>
            <a:r>
              <a:rPr lang="sk-SK" sz="4400" dirty="0" err="1"/>
              <a:t>Námatkový</a:t>
            </a:r>
            <a:r>
              <a:rPr lang="sk-SK" sz="4400" dirty="0"/>
              <a:t>“ súbor, ľubovoľný výber)</a:t>
            </a:r>
          </a:p>
        </p:txBody>
      </p:sp>
      <p:sp>
        <p:nvSpPr>
          <p:cNvPr id="4" name="Zástupný objekt pre dátum 3">
            <a:extLst>
              <a:ext uri="{FF2B5EF4-FFF2-40B4-BE49-F238E27FC236}">
                <a16:creationId xmlns:a16="http://schemas.microsoft.com/office/drawing/2014/main" id="{70A16C21-F6B1-DF45-BEDA-BB9E0E2580F7}"/>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CD419901-FE08-5745-95B8-2509E333DE7D}"/>
              </a:ext>
            </a:extLst>
          </p:cNvPr>
          <p:cNvSpPr>
            <a:spLocks noGrp="1"/>
          </p:cNvSpPr>
          <p:nvPr>
            <p:ph type="sldNum" sz="quarter" idx="11"/>
          </p:nvPr>
        </p:nvSpPr>
        <p:spPr/>
        <p:txBody>
          <a:bodyPr/>
          <a:lstStyle/>
          <a:p>
            <a:fld id="{20C92893-8C51-46CF-9D47-24B3C575AFAA}" type="slidenum">
              <a:rPr lang="en-GB" smtClean="0"/>
              <a:pPr/>
              <a:t>45</a:t>
            </a:fld>
            <a:endParaRPr lang="en-GB"/>
          </a:p>
        </p:txBody>
      </p:sp>
      <p:sp>
        <p:nvSpPr>
          <p:cNvPr id="6" name="Zástupný objekt pre pätu 5">
            <a:extLst>
              <a:ext uri="{FF2B5EF4-FFF2-40B4-BE49-F238E27FC236}">
                <a16:creationId xmlns:a16="http://schemas.microsoft.com/office/drawing/2014/main" id="{89CDAFF2-CA8D-D54E-8FBB-D7980F27DA3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32917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5075F74-4E5E-BA43-8A41-BFEF52066D6B}"/>
              </a:ext>
            </a:extLst>
          </p:cNvPr>
          <p:cNvSpPr>
            <a:spLocks noGrp="1"/>
          </p:cNvSpPr>
          <p:nvPr>
            <p:ph idx="1"/>
          </p:nvPr>
        </p:nvSpPr>
        <p:spPr>
          <a:xfrm>
            <a:off x="856448" y="756287"/>
            <a:ext cx="8211829" cy="4033519"/>
          </a:xfrm>
        </p:spPr>
        <p:txBody>
          <a:bodyPr>
            <a:normAutofit lnSpcReduction="10000"/>
          </a:bodyPr>
          <a:lstStyle/>
          <a:p>
            <a:r>
              <a:rPr lang="sk-SK" dirty="0"/>
              <a:t>Zámer - študovať zdravie bezdomovcov. </a:t>
            </a:r>
          </a:p>
          <a:p>
            <a:r>
              <a:rPr lang="sk-SK" dirty="0"/>
              <a:t>Niektorí bývajú v ubytovniach, registrujú ich rôzne agentúry, iní žijú na ulici, ich zoznam bude pravdepodobne neúplný. </a:t>
            </a:r>
          </a:p>
          <a:p>
            <a:r>
              <a:rPr lang="sk-SK" dirty="0"/>
              <a:t>Mnohí z rôznych dôvodov nebudú ochotní zúčastniť sa na štúdii. </a:t>
            </a:r>
          </a:p>
          <a:p>
            <a:r>
              <a:rPr lang="sk-SK" dirty="0"/>
              <a:t>Jednoduchý náhodný výber vzoriek nebude možný</a:t>
            </a:r>
          </a:p>
          <a:p>
            <a:r>
              <a:rPr lang="sk-SK" dirty="0"/>
              <a:t>Odber vzoriek pomocou </a:t>
            </a:r>
            <a:r>
              <a:rPr lang="sk-SK" b="1" dirty="0"/>
              <a:t>snehovej gule </a:t>
            </a:r>
            <a:r>
              <a:rPr lang="sk-SK" dirty="0"/>
              <a:t>zahŕňa nájdenie ľudí z populácie (v tomto prípade bezdomovcov a ľudí, ktorí sa o nich starajú), ktorí využijú siete a kontakty na nájdenie iných ľudí, ktorí naplnia kritérií výberu.</a:t>
            </a:r>
          </a:p>
        </p:txBody>
      </p:sp>
      <p:sp>
        <p:nvSpPr>
          <p:cNvPr id="3" name="Nadpis 2">
            <a:extLst>
              <a:ext uri="{FF2B5EF4-FFF2-40B4-BE49-F238E27FC236}">
                <a16:creationId xmlns:a16="http://schemas.microsoft.com/office/drawing/2014/main" id="{BB04A0C1-09FA-ED46-A902-071542B8738D}"/>
              </a:ext>
            </a:extLst>
          </p:cNvPr>
          <p:cNvSpPr>
            <a:spLocks noGrp="1"/>
          </p:cNvSpPr>
          <p:nvPr>
            <p:ph type="title"/>
          </p:nvPr>
        </p:nvSpPr>
        <p:spPr>
          <a:xfrm>
            <a:off x="856448" y="5778929"/>
            <a:ext cx="8312587" cy="1008380"/>
          </a:xfrm>
        </p:spPr>
        <p:txBody>
          <a:bodyPr/>
          <a:lstStyle/>
          <a:p>
            <a:r>
              <a:rPr lang="sk-SK" dirty="0"/>
              <a:t>Výber ľudí, ktorých je ťažko kontaktovať</a:t>
            </a:r>
          </a:p>
        </p:txBody>
      </p:sp>
      <p:sp>
        <p:nvSpPr>
          <p:cNvPr id="4" name="Zástupný objekt pre dátum 3">
            <a:extLst>
              <a:ext uri="{FF2B5EF4-FFF2-40B4-BE49-F238E27FC236}">
                <a16:creationId xmlns:a16="http://schemas.microsoft.com/office/drawing/2014/main" id="{DF590581-F92A-0746-A4F3-6CF82726F4EF}"/>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36A7A740-2E96-3242-BB77-0FE55DFAEE47}"/>
              </a:ext>
            </a:extLst>
          </p:cNvPr>
          <p:cNvSpPr>
            <a:spLocks noGrp="1"/>
          </p:cNvSpPr>
          <p:nvPr>
            <p:ph type="sldNum" sz="quarter" idx="11"/>
          </p:nvPr>
        </p:nvSpPr>
        <p:spPr/>
        <p:txBody>
          <a:bodyPr/>
          <a:lstStyle/>
          <a:p>
            <a:fld id="{20C92893-8C51-46CF-9D47-24B3C575AFAA}" type="slidenum">
              <a:rPr lang="en-GB" smtClean="0"/>
              <a:pPr/>
              <a:t>46</a:t>
            </a:fld>
            <a:endParaRPr lang="en-GB"/>
          </a:p>
        </p:txBody>
      </p:sp>
      <p:sp>
        <p:nvSpPr>
          <p:cNvPr id="6" name="Zástupný objekt pre pätu 5">
            <a:extLst>
              <a:ext uri="{FF2B5EF4-FFF2-40B4-BE49-F238E27FC236}">
                <a16:creationId xmlns:a16="http://schemas.microsoft.com/office/drawing/2014/main" id="{D6CE9A4C-4568-204E-A24F-4BF40C1A664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18683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F36418C-11FE-3540-9DBA-BE27BEFFA47C}"/>
              </a:ext>
            </a:extLst>
          </p:cNvPr>
          <p:cNvSpPr>
            <a:spLocks noGrp="1"/>
          </p:cNvSpPr>
          <p:nvPr>
            <p:ph idx="1"/>
          </p:nvPr>
        </p:nvSpPr>
        <p:spPr>
          <a:xfrm>
            <a:off x="856448" y="756287"/>
            <a:ext cx="8211829" cy="4033519"/>
          </a:xfrm>
        </p:spPr>
        <p:txBody>
          <a:bodyPr/>
          <a:lstStyle/>
          <a:p>
            <a:r>
              <a:rPr lang="sk-SK" dirty="0"/>
              <a:t>Metóda, pri ktorej sa vyberajú proporcie zo súboru rozličných podskupín (podľa kritérií ako vek, pohlavie resp. sociálne postavenie jednotlivcov, ktorí majú byť vybraní), a to v súlade s príslušnými proporciami v celej populácii. </a:t>
            </a:r>
          </a:p>
          <a:p>
            <a:r>
              <a:rPr lang="sk-SK" dirty="0"/>
              <a:t>Výsledný súbor nemusí byť reprezentatívny čo do charakteristík, ktoré sa pri výbere nezohľadnili.</a:t>
            </a:r>
          </a:p>
        </p:txBody>
      </p:sp>
      <p:sp>
        <p:nvSpPr>
          <p:cNvPr id="3" name="Nadpis 2">
            <a:extLst>
              <a:ext uri="{FF2B5EF4-FFF2-40B4-BE49-F238E27FC236}">
                <a16:creationId xmlns:a16="http://schemas.microsoft.com/office/drawing/2014/main" id="{747D0F09-CE3F-C34A-81B4-0849C188E335}"/>
              </a:ext>
            </a:extLst>
          </p:cNvPr>
          <p:cNvSpPr>
            <a:spLocks noGrp="1"/>
          </p:cNvSpPr>
          <p:nvPr>
            <p:ph type="title"/>
          </p:nvPr>
        </p:nvSpPr>
        <p:spPr/>
        <p:txBody>
          <a:bodyPr/>
          <a:lstStyle/>
          <a:p>
            <a:r>
              <a:rPr lang="sk-SK" sz="4800" dirty="0"/>
              <a:t>Výber kvót (</a:t>
            </a:r>
            <a:r>
              <a:rPr lang="sk-SK" sz="4800" dirty="0" err="1"/>
              <a:t>Quota</a:t>
            </a:r>
            <a:r>
              <a:rPr lang="sk-SK" sz="4800" dirty="0"/>
              <a:t> </a:t>
            </a:r>
            <a:r>
              <a:rPr lang="sk-SK" sz="4800" dirty="0" err="1"/>
              <a:t>sampling</a:t>
            </a:r>
            <a:r>
              <a:rPr lang="sk-SK" sz="4800" dirty="0"/>
              <a:t>)</a:t>
            </a:r>
          </a:p>
        </p:txBody>
      </p:sp>
      <p:sp>
        <p:nvSpPr>
          <p:cNvPr id="4" name="Zástupný objekt pre dátum 3">
            <a:extLst>
              <a:ext uri="{FF2B5EF4-FFF2-40B4-BE49-F238E27FC236}">
                <a16:creationId xmlns:a16="http://schemas.microsoft.com/office/drawing/2014/main" id="{93A77911-7562-5A44-AC01-9FB6DF6D96DF}"/>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E650AA6F-6C90-9949-9D93-384F0D7766D0}"/>
              </a:ext>
            </a:extLst>
          </p:cNvPr>
          <p:cNvSpPr>
            <a:spLocks noGrp="1"/>
          </p:cNvSpPr>
          <p:nvPr>
            <p:ph type="sldNum" sz="quarter" idx="11"/>
          </p:nvPr>
        </p:nvSpPr>
        <p:spPr/>
        <p:txBody>
          <a:bodyPr/>
          <a:lstStyle/>
          <a:p>
            <a:fld id="{20C92893-8C51-46CF-9D47-24B3C575AFAA}" type="slidenum">
              <a:rPr lang="en-GB" smtClean="0"/>
              <a:pPr/>
              <a:t>47</a:t>
            </a:fld>
            <a:endParaRPr lang="en-GB"/>
          </a:p>
        </p:txBody>
      </p:sp>
      <p:sp>
        <p:nvSpPr>
          <p:cNvPr id="6" name="Zástupný objekt pre pätu 5">
            <a:extLst>
              <a:ext uri="{FF2B5EF4-FFF2-40B4-BE49-F238E27FC236}">
                <a16:creationId xmlns:a16="http://schemas.microsoft.com/office/drawing/2014/main" id="{5FF74953-E92C-EE44-8196-6A507FA6953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062358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A411EA8B-3367-234B-A79E-7D8C7E982D3D}"/>
              </a:ext>
            </a:extLst>
          </p:cNvPr>
          <p:cNvSpPr>
            <a:spLocks noGrp="1"/>
          </p:cNvSpPr>
          <p:nvPr>
            <p:ph idx="1"/>
          </p:nvPr>
        </p:nvSpPr>
        <p:spPr>
          <a:xfrm>
            <a:off x="856448" y="557504"/>
            <a:ext cx="8211829" cy="4292791"/>
          </a:xfrm>
        </p:spPr>
        <p:txBody>
          <a:bodyPr>
            <a:normAutofit fontScale="85000" lnSpcReduction="20000"/>
          </a:bodyPr>
          <a:lstStyle/>
          <a:p>
            <a:r>
              <a:rPr lang="sk-SK" dirty="0"/>
              <a:t>Pre poštové prieskumy uveďte sprievodný list podpísaný rešpektovanou osobou.</a:t>
            </a:r>
          </a:p>
          <a:p>
            <a:r>
              <a:rPr lang="sk-SK" dirty="0"/>
              <a:t>Vysvetlite dôvod (y) štúdie a uveďte jej zmysel pre cieľové publikum.</a:t>
            </a:r>
          </a:p>
          <a:p>
            <a:r>
              <a:rPr lang="sk-SK" dirty="0"/>
              <a:t>Ak je to možné, zabezpečte, aby bol vek, pohlavie a etnický pôvod (vrátane hovoreného jazyka) anketárov vhodný pre publikum a predmet. </a:t>
            </a:r>
          </a:p>
          <a:p>
            <a:r>
              <a:rPr lang="sk-SK" dirty="0"/>
              <a:t>Ak je to možné, kontaktujte ľudí vopred, aby ste ich informovali, že plánujete štúdiu a v krátkom čase ich môže kontaktovať anketár.</a:t>
            </a:r>
          </a:p>
          <a:p>
            <a:r>
              <a:rPr lang="sk-SK" dirty="0"/>
              <a:t>Ak ľudia nereagujú, posielajte pripomienky. Tieto môžu byť odoslané až dva (zriedka trikrát) po prvom kontakte, v približne 1 až 2 týždňových intervaloch. Môže byť prijateľné telefonovať zdvorilo a za určitých okolností uskutočniť osobnú návštevu.</a:t>
            </a:r>
          </a:p>
          <a:p>
            <a:r>
              <a:rPr lang="sk-SK" dirty="0"/>
              <a:t>Vždy rešpektujte právo jednotlivca nezúčastniť sa a zabezpečte, aby sa neprekročili postupy dohodnuté s etickou komisiou.</a:t>
            </a:r>
          </a:p>
        </p:txBody>
      </p:sp>
      <p:sp>
        <p:nvSpPr>
          <p:cNvPr id="3" name="Nadpis 2">
            <a:extLst>
              <a:ext uri="{FF2B5EF4-FFF2-40B4-BE49-F238E27FC236}">
                <a16:creationId xmlns:a16="http://schemas.microsoft.com/office/drawing/2014/main" id="{BF02837A-4EF9-584C-A47E-982659E5BDF2}"/>
              </a:ext>
            </a:extLst>
          </p:cNvPr>
          <p:cNvSpPr>
            <a:spLocks noGrp="1"/>
          </p:cNvSpPr>
          <p:nvPr>
            <p:ph type="title"/>
          </p:nvPr>
        </p:nvSpPr>
        <p:spPr>
          <a:xfrm>
            <a:off x="856448" y="5778929"/>
            <a:ext cx="8312587" cy="1008380"/>
          </a:xfrm>
        </p:spPr>
        <p:txBody>
          <a:bodyPr/>
          <a:lstStyle/>
          <a:p>
            <a:r>
              <a:rPr lang="sk-SK" dirty="0"/>
              <a:t>Ako dosiahnuť primeranú mieru odpovedí</a:t>
            </a:r>
          </a:p>
        </p:txBody>
      </p:sp>
      <p:sp>
        <p:nvSpPr>
          <p:cNvPr id="4" name="Zástupný objekt pre dátum 3">
            <a:extLst>
              <a:ext uri="{FF2B5EF4-FFF2-40B4-BE49-F238E27FC236}">
                <a16:creationId xmlns:a16="http://schemas.microsoft.com/office/drawing/2014/main" id="{967B60A0-E583-7441-8CDC-0B989DBA7F65}"/>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59EF3305-7B2F-E64E-81B1-F8F8CD2C3307}"/>
              </a:ext>
            </a:extLst>
          </p:cNvPr>
          <p:cNvSpPr>
            <a:spLocks noGrp="1"/>
          </p:cNvSpPr>
          <p:nvPr>
            <p:ph type="sldNum" sz="quarter" idx="11"/>
          </p:nvPr>
        </p:nvSpPr>
        <p:spPr/>
        <p:txBody>
          <a:bodyPr/>
          <a:lstStyle/>
          <a:p>
            <a:fld id="{20C92893-8C51-46CF-9D47-24B3C575AFAA}" type="slidenum">
              <a:rPr lang="en-GB" smtClean="0"/>
              <a:pPr/>
              <a:t>48</a:t>
            </a:fld>
            <a:endParaRPr lang="en-GB"/>
          </a:p>
        </p:txBody>
      </p:sp>
      <p:sp>
        <p:nvSpPr>
          <p:cNvPr id="6" name="Zástupný objekt pre pätu 5">
            <a:extLst>
              <a:ext uri="{FF2B5EF4-FFF2-40B4-BE49-F238E27FC236}">
                <a16:creationId xmlns:a16="http://schemas.microsoft.com/office/drawing/2014/main" id="{E020C2E1-5849-4A4F-B7F0-991A6D7234A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93508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9857A34-90DF-714C-867B-F4F5CDB2FA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1035" y="934202"/>
            <a:ext cx="6717242" cy="367768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 name="Nadpis 6">
            <a:extLst>
              <a:ext uri="{FF2B5EF4-FFF2-40B4-BE49-F238E27FC236}">
                <a16:creationId xmlns:a16="http://schemas.microsoft.com/office/drawing/2014/main" id="{CC9A5E96-2820-4E4C-B1F5-CC33B6A72341}"/>
              </a:ext>
            </a:extLst>
          </p:cNvPr>
          <p:cNvSpPr>
            <a:spLocks noGrp="1"/>
          </p:cNvSpPr>
          <p:nvPr>
            <p:ph type="title"/>
          </p:nvPr>
        </p:nvSpPr>
        <p:spPr>
          <a:xfrm>
            <a:off x="856448" y="5378027"/>
            <a:ext cx="8312587" cy="1008380"/>
          </a:xfrm>
        </p:spPr>
        <p:txBody>
          <a:bodyPr anchor="b">
            <a:normAutofit/>
          </a:bodyPr>
          <a:lstStyle/>
          <a:p>
            <a:r>
              <a:rPr lang="sk-SK" dirty="0"/>
              <a:t>Confounding</a:t>
            </a:r>
          </a:p>
        </p:txBody>
      </p:sp>
      <p:sp>
        <p:nvSpPr>
          <p:cNvPr id="4" name="Zástupný objekt pre dátum 3">
            <a:extLst>
              <a:ext uri="{FF2B5EF4-FFF2-40B4-BE49-F238E27FC236}">
                <a16:creationId xmlns:a16="http://schemas.microsoft.com/office/drawing/2014/main" id="{36F7020C-2056-4B4F-AB30-4C7F7AFB2FE9}"/>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20.9.21</a:t>
            </a:fld>
            <a:endParaRPr lang="en-GB" sz="1100"/>
          </a:p>
        </p:txBody>
      </p:sp>
      <p:sp>
        <p:nvSpPr>
          <p:cNvPr id="5" name="Zástupný objekt pre číslo snímky 4">
            <a:extLst>
              <a:ext uri="{FF2B5EF4-FFF2-40B4-BE49-F238E27FC236}">
                <a16:creationId xmlns:a16="http://schemas.microsoft.com/office/drawing/2014/main" id="{5B4C6EED-2618-9D44-9B52-C33598882DAB}"/>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49</a:t>
            </a:fld>
            <a:endParaRPr lang="en-GB"/>
          </a:p>
        </p:txBody>
      </p:sp>
      <p:sp>
        <p:nvSpPr>
          <p:cNvPr id="6" name="Zástupný objekt pre pätu 5">
            <a:extLst>
              <a:ext uri="{FF2B5EF4-FFF2-40B4-BE49-F238E27FC236}">
                <a16:creationId xmlns:a16="http://schemas.microsoft.com/office/drawing/2014/main" id="{FD3D42A5-061C-E243-A2BC-A4C2F439C978}"/>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263760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CC8905F-4136-2149-AF2E-0E8D7C0E4747}"/>
              </a:ext>
            </a:extLst>
          </p:cNvPr>
          <p:cNvSpPr>
            <a:spLocks noGrp="1"/>
          </p:cNvSpPr>
          <p:nvPr>
            <p:ph idx="1"/>
          </p:nvPr>
        </p:nvSpPr>
        <p:spPr>
          <a:xfrm>
            <a:off x="775252" y="756287"/>
            <a:ext cx="8293025" cy="6031022"/>
          </a:xfrm>
        </p:spPr>
        <p:txBody>
          <a:bodyPr>
            <a:normAutofit fontScale="62500" lnSpcReduction="20000"/>
          </a:bodyPr>
          <a:lstStyle/>
          <a:p>
            <a:pPr marL="20158" indent="0">
              <a:buNone/>
            </a:pPr>
            <a:r>
              <a:rPr lang="sk-SK" dirty="0">
                <a:effectLst/>
              </a:rPr>
              <a:t>Koncom devätnásteho storočia už boli známe </a:t>
            </a:r>
            <a:r>
              <a:rPr lang="sk-SK" dirty="0" err="1">
                <a:effectLst/>
              </a:rPr>
              <a:t>Kochove</a:t>
            </a:r>
            <a:r>
              <a:rPr lang="sk-SK" dirty="0">
                <a:effectLst/>
              </a:rPr>
              <a:t> postuláty, ale nie vždy bolo možné ich dodržať. Stále pretrvávala koncepcia </a:t>
            </a:r>
            <a:r>
              <a:rPr lang="sk-SK" dirty="0" err="1">
                <a:effectLst/>
              </a:rPr>
              <a:t>miasmy</a:t>
            </a:r>
            <a:r>
              <a:rPr lang="sk-SK" dirty="0">
                <a:effectLst/>
              </a:rPr>
              <a:t>, kde sa predpokladalo, že čiastočky, ktoré vznikajú hnilobným procesom sa môžu dostať do vzduchu a takto vyvolať ochorenie. Diskusie medzi prívržencami tejto teórie a teórie o vzniku ochorení pôsobením zárodkov (baktérií) sa zosilnili po vypuknutí cholery v Londýne. Keď sa stal známym postup </a:t>
            </a:r>
            <a:r>
              <a:rPr lang="sk-SK" dirty="0" err="1">
                <a:effectLst/>
              </a:rPr>
              <a:t>dr.</a:t>
            </a:r>
            <a:r>
              <a:rPr lang="sk-SK" dirty="0">
                <a:effectLst/>
              </a:rPr>
              <a:t> </a:t>
            </a:r>
            <a:r>
              <a:rPr lang="sk-SK" dirty="0" err="1">
                <a:effectLst/>
              </a:rPr>
              <a:t>Snowa</a:t>
            </a:r>
            <a:r>
              <a:rPr lang="sk-SK" dirty="0">
                <a:effectLst/>
              </a:rPr>
              <a:t>, tento sa stal predmetom nielen obdivu, ale aj kritiky. Dr. von </a:t>
            </a:r>
            <a:r>
              <a:rPr lang="sk-SK" dirty="0" err="1">
                <a:effectLst/>
              </a:rPr>
              <a:t>Pettenkofer</a:t>
            </a:r>
            <a:r>
              <a:rPr lang="sk-SK" dirty="0">
                <a:effectLst/>
              </a:rPr>
              <a:t> prišiel s predstavou, že tieto dva znepriatelené tábory možno zjednotiť na základe predstavy o mnohofaktorovej podstate príčin ochorení. Tvrdil, že len infekčná podstata cholery nevie vysvetliť prečo intenzita ochorenia postupne slabla alebo prečo cholerou neochorel aj ošetrujúci personál, ktorý bol v priamom kontakte s chorým. Tvrdil, že samotný pôvodca cholery nemôže spôsobiť ochorenie, ale musí sa v pôde transformovať na miazma a len toto potom spôsobí choleru. Podľa neho kvalita pôdy a jej interakcia so spodnou vodou zohrávali kľúčovú úlohu pri vzniku miazma a samotného ochorenia. Dôvodil to aj tým, že cholera vzniká častejšie v lete, kedy je spodná nízka oproti zimným mesiacom, kedy jej úroveň je vysoká. Natoľko veril svojej teórii, že bol proti filtrovaniu vody na pitie. Rozuzlenie prišlo v Hamburgu. Hamburg a </a:t>
            </a:r>
            <a:r>
              <a:rPr lang="sk-SK" dirty="0" err="1">
                <a:effectLst/>
              </a:rPr>
              <a:t>Altona</a:t>
            </a:r>
            <a:r>
              <a:rPr lang="sk-SK" dirty="0">
                <a:effectLst/>
              </a:rPr>
              <a:t> predstavujú dve mestá, vzájomne tesne susediace. Obe brali v roku 1892 vodu na pitie z rieky Labe. Pokiaľ mesto </a:t>
            </a:r>
            <a:r>
              <a:rPr lang="sk-SK" dirty="0" err="1">
                <a:effectLst/>
              </a:rPr>
              <a:t>Altona</a:t>
            </a:r>
            <a:r>
              <a:rPr lang="sk-SK" dirty="0">
                <a:effectLst/>
              </a:rPr>
              <a:t> používalo pieskovú filtráciu, mesto Hamburg postupovalo v súlade s von </a:t>
            </a:r>
            <a:r>
              <a:rPr lang="sk-SK" dirty="0" err="1">
                <a:effectLst/>
              </a:rPr>
              <a:t>Pettenkofer</a:t>
            </a:r>
            <a:r>
              <a:rPr lang="sk-SK" dirty="0">
                <a:effectLst/>
              </a:rPr>
              <a:t> predstavou o úlohe spodnej vody a vodu nefiltrovalo, ale nechávalo usadzovať nečistoty pred jej distribúciou. Výsledkom bolo 8,606 mŕtvych na choleru v Hamburgu od Augusta do Novembra 1892 a iba zopár prípadov v </a:t>
            </a:r>
            <a:r>
              <a:rPr lang="sk-SK" dirty="0" err="1">
                <a:effectLst/>
              </a:rPr>
              <a:t>Altona</a:t>
            </a:r>
            <a:r>
              <a:rPr lang="sk-SK" dirty="0">
                <a:effectLst/>
              </a:rPr>
              <a:t>. Ako sa ukázalo, v uliciach, ktoré oddeľovali tieto dve mestá od seba, na jednej strane ľudia umierali na choleru, kým na druhej strane nie. Nakoniec zasiahla Pruská vláda, ktorá na riešenie situácie povolala </a:t>
            </a:r>
            <a:r>
              <a:rPr lang="sk-SK" dirty="0" err="1">
                <a:effectLst/>
              </a:rPr>
              <a:t>Kocha</a:t>
            </a:r>
            <a:r>
              <a:rPr lang="sk-SK" dirty="0">
                <a:effectLst/>
              </a:rPr>
              <a:t>, ktorý nariadil dezinfekciu, izoláciu chorých a potom, ako sa nainštalovala piesková filtrácia epidémia skončila. Tým sa však prípad nešťastného von </a:t>
            </a:r>
            <a:r>
              <a:rPr lang="sk-SK" dirty="0" err="1">
                <a:effectLst/>
              </a:rPr>
              <a:t>Pettenkofera</a:t>
            </a:r>
            <a:r>
              <a:rPr lang="sk-SK" dirty="0">
                <a:effectLst/>
              </a:rPr>
              <a:t> neskončil. Cítil sa ponížený </a:t>
            </a:r>
            <a:r>
              <a:rPr lang="sk-SK" dirty="0" err="1">
                <a:effectLst/>
              </a:rPr>
              <a:t>Kochom</a:t>
            </a:r>
            <a:r>
              <a:rPr lang="sk-SK" dirty="0">
                <a:effectLst/>
              </a:rPr>
              <a:t> a neprestával veriť vo svoju teóriu. Vo veku 74 rokov sa von </a:t>
            </a:r>
            <a:r>
              <a:rPr lang="sk-SK" dirty="0" err="1">
                <a:effectLst/>
              </a:rPr>
              <a:t>Pettenkofer</a:t>
            </a:r>
            <a:r>
              <a:rPr lang="sk-SK" dirty="0">
                <a:effectLst/>
              </a:rPr>
              <a:t> odhodlal na riskantný krok, ktorý mal dokázať jeho pravdu a vypil pohár s koncentrovaným roztokom baktérií </a:t>
            </a:r>
            <a:r>
              <a:rPr lang="sk-SK" i="1" dirty="0" err="1">
                <a:effectLst/>
              </a:rPr>
              <a:t>Vibrio</a:t>
            </a:r>
            <a:r>
              <a:rPr lang="sk-SK" i="1" dirty="0">
                <a:effectLst/>
              </a:rPr>
              <a:t> </a:t>
            </a:r>
            <a:r>
              <a:rPr lang="sk-SK" i="1" dirty="0" err="1">
                <a:effectLst/>
              </a:rPr>
              <a:t>cholerae</a:t>
            </a:r>
            <a:r>
              <a:rPr lang="sk-SK" dirty="0">
                <a:effectLst/>
              </a:rPr>
              <a:t>. A nezomrel, ochorenie sa nerozvinulo. Prečo ostáva historickou záhadou. Avšak v priebehu niekoľkých rokov sa podarilo </a:t>
            </a:r>
            <a:r>
              <a:rPr lang="sk-SK" dirty="0" err="1">
                <a:effectLst/>
              </a:rPr>
              <a:t>naokulovať</a:t>
            </a:r>
            <a:r>
              <a:rPr lang="sk-SK" dirty="0">
                <a:effectLst/>
              </a:rPr>
              <a:t> na zviera a tým splniť aj ostatné </a:t>
            </a:r>
            <a:r>
              <a:rPr lang="sk-SK" dirty="0" err="1">
                <a:effectLst/>
              </a:rPr>
              <a:t>Kochovo</a:t>
            </a:r>
            <a:r>
              <a:rPr lang="sk-SK" dirty="0">
                <a:effectLst/>
              </a:rPr>
              <a:t> kritérium príčinnosti a tým definitívne dokázať príčinný vzťah. Von </a:t>
            </a:r>
            <a:r>
              <a:rPr lang="sk-SK" dirty="0" err="1">
                <a:effectLst/>
              </a:rPr>
              <a:t>Pettenkofer</a:t>
            </a:r>
            <a:r>
              <a:rPr lang="sk-SK" dirty="0">
                <a:effectLst/>
              </a:rPr>
              <a:t> však neuniesol pocit prehry a spáchal samovraždu.</a:t>
            </a:r>
            <a:endParaRPr lang="sk-SK" dirty="0"/>
          </a:p>
        </p:txBody>
      </p:sp>
      <p:sp>
        <p:nvSpPr>
          <p:cNvPr id="4" name="Zástupný objekt pre dátum 3">
            <a:extLst>
              <a:ext uri="{FF2B5EF4-FFF2-40B4-BE49-F238E27FC236}">
                <a16:creationId xmlns:a16="http://schemas.microsoft.com/office/drawing/2014/main" id="{F74470E5-5656-054E-8CEA-27A9D9C9F195}"/>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6ECD6011-4F43-1E4D-A800-FD4981DAC7E8}"/>
              </a:ext>
            </a:extLst>
          </p:cNvPr>
          <p:cNvSpPr>
            <a:spLocks noGrp="1"/>
          </p:cNvSpPr>
          <p:nvPr>
            <p:ph type="sldNum" sz="quarter" idx="11"/>
          </p:nvPr>
        </p:nvSpPr>
        <p:spPr/>
        <p:txBody>
          <a:bodyPr/>
          <a:lstStyle/>
          <a:p>
            <a:fld id="{20C92893-8C51-46CF-9D47-24B3C575AFAA}" type="slidenum">
              <a:rPr lang="en-GB" smtClean="0"/>
              <a:pPr/>
              <a:t>5</a:t>
            </a:fld>
            <a:endParaRPr lang="en-GB"/>
          </a:p>
        </p:txBody>
      </p:sp>
      <p:sp>
        <p:nvSpPr>
          <p:cNvPr id="6" name="Zástupný objekt pre pätu 5">
            <a:extLst>
              <a:ext uri="{FF2B5EF4-FFF2-40B4-BE49-F238E27FC236}">
                <a16:creationId xmlns:a16="http://schemas.microsoft.com/office/drawing/2014/main" id="{3E3BCC14-8B3C-3E45-89C9-099FCFD7B86A}"/>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54512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8C50B289-5377-8F45-914A-736142554BD9}"/>
              </a:ext>
            </a:extLst>
          </p:cNvPr>
          <p:cNvSpPr>
            <a:spLocks noGrp="1"/>
          </p:cNvSpPr>
          <p:nvPr>
            <p:ph idx="1"/>
          </p:nvPr>
        </p:nvSpPr>
        <p:spPr>
          <a:xfrm>
            <a:off x="856448" y="756287"/>
            <a:ext cx="8211829" cy="4345800"/>
          </a:xfrm>
        </p:spPr>
        <p:txBody>
          <a:bodyPr>
            <a:normAutofit lnSpcReduction="10000"/>
          </a:bodyPr>
          <a:lstStyle/>
          <a:p>
            <a:pPr marL="477358" indent="-457200">
              <a:buFont typeface="+mj-lt"/>
              <a:buAutoNum type="arabicPeriod"/>
            </a:pPr>
            <a:r>
              <a:rPr lang="sk-SK" dirty="0"/>
              <a:t>Situácia, pri ktorej sa neoddelili účinky dvoch rozličných procesov. Skreslenie skutočného účinku expozície danému riziku, ku ktorému došlo v dôsledku pôsobenia iných (ďalších faktorov, ktoré mohli ovplyvniť výsledok.</a:t>
            </a:r>
          </a:p>
          <a:p>
            <a:pPr marL="477358" indent="-457200">
              <a:buFont typeface="+mj-lt"/>
              <a:buAutoNum type="arabicPeriod"/>
            </a:pPr>
            <a:r>
              <a:rPr lang="sk-SK" dirty="0"/>
              <a:t>Vzťah - medzi účinkami dvoch alebo viacerých kauzálnych faktorov pozorovaný v súbore údajov - ktorý je taký, že pri ňom nemožno logicky separovať (oddeliť, izolovať) ten faktor, ktorý účinok v skutočnosti spôsobil (resp. k nemu prispel).</a:t>
            </a:r>
          </a:p>
          <a:p>
            <a:pPr marL="477358" indent="-457200">
              <a:buFont typeface="+mj-lt"/>
              <a:buAutoNum type="arabicPeriod"/>
            </a:pPr>
            <a:r>
              <a:rPr lang="sk-SK" dirty="0"/>
              <a:t>Situácia, za ktorej sa skresľuje meradlo účinku expozície riziku v dôsledku súvislosti expozície s inými faktormi (faktorom), ktorý ovplyvňuje študovaný výsledok (dôsledok, následok).</a:t>
            </a:r>
          </a:p>
        </p:txBody>
      </p:sp>
      <p:sp>
        <p:nvSpPr>
          <p:cNvPr id="9" name="Nadpis 8">
            <a:extLst>
              <a:ext uri="{FF2B5EF4-FFF2-40B4-BE49-F238E27FC236}">
                <a16:creationId xmlns:a16="http://schemas.microsoft.com/office/drawing/2014/main" id="{CDF6702C-DEF1-F04A-BBDE-3227D2108ACF}"/>
              </a:ext>
            </a:extLst>
          </p:cNvPr>
          <p:cNvSpPr>
            <a:spLocks noGrp="1"/>
          </p:cNvSpPr>
          <p:nvPr>
            <p:ph type="title"/>
          </p:nvPr>
        </p:nvSpPr>
        <p:spPr>
          <a:xfrm>
            <a:off x="856448" y="5778929"/>
            <a:ext cx="8312587" cy="1008380"/>
          </a:xfrm>
        </p:spPr>
        <p:txBody>
          <a:bodyPr/>
          <a:lstStyle/>
          <a:p>
            <a:r>
              <a:rPr lang="sk-SK" sz="2400" b="1" dirty="0"/>
              <a:t>Confounding (mylné použitie, „spletenie“, „popletenie“, nesprávne použitie, nesprávne zaradenie, „nevylúčenie“ faktora) - (Z latinského „</a:t>
            </a:r>
            <a:r>
              <a:rPr lang="sk-SK" sz="2400" b="1" dirty="0" err="1"/>
              <a:t>confundere</a:t>
            </a:r>
            <a:r>
              <a:rPr lang="sk-SK" sz="2400" b="1" dirty="0"/>
              <a:t> " = zmiešať, zliať)</a:t>
            </a:r>
            <a:endParaRPr lang="sk-SK" sz="2400" dirty="0"/>
          </a:p>
        </p:txBody>
      </p:sp>
      <p:sp>
        <p:nvSpPr>
          <p:cNvPr id="3" name="Zástupný objekt pre dátum 2">
            <a:extLst>
              <a:ext uri="{FF2B5EF4-FFF2-40B4-BE49-F238E27FC236}">
                <a16:creationId xmlns:a16="http://schemas.microsoft.com/office/drawing/2014/main" id="{6741CA11-C831-4349-98CA-25DA47B4CF8A}"/>
              </a:ext>
            </a:extLst>
          </p:cNvPr>
          <p:cNvSpPr>
            <a:spLocks noGrp="1"/>
          </p:cNvSpPr>
          <p:nvPr>
            <p:ph type="dt" sz="half" idx="10"/>
          </p:nvPr>
        </p:nvSpPr>
        <p:spPr/>
        <p:txBody>
          <a:bodyPr/>
          <a:lstStyle/>
          <a:p>
            <a:fld id="{F74D4851-71F3-7E46-BD42-81840CD9F2B6}" type="datetime1">
              <a:rPr lang="sk-SK" smtClean="0"/>
              <a:t>20.9.21</a:t>
            </a:fld>
            <a:endParaRPr lang="en-GB"/>
          </a:p>
        </p:txBody>
      </p:sp>
      <p:sp>
        <p:nvSpPr>
          <p:cNvPr id="4" name="Zástupný objekt pre číslo snímky 3">
            <a:extLst>
              <a:ext uri="{FF2B5EF4-FFF2-40B4-BE49-F238E27FC236}">
                <a16:creationId xmlns:a16="http://schemas.microsoft.com/office/drawing/2014/main" id="{0E51DBC0-CF3A-4D46-9F90-DC21279DC30C}"/>
              </a:ext>
            </a:extLst>
          </p:cNvPr>
          <p:cNvSpPr>
            <a:spLocks noGrp="1"/>
          </p:cNvSpPr>
          <p:nvPr>
            <p:ph type="sldNum" sz="quarter" idx="11"/>
          </p:nvPr>
        </p:nvSpPr>
        <p:spPr/>
        <p:txBody>
          <a:bodyPr/>
          <a:lstStyle/>
          <a:p>
            <a:fld id="{B7D8D926-BC77-48DB-9B94-D8C2D2386DFA}" type="slidenum">
              <a:rPr lang="en-GB" smtClean="0"/>
              <a:pPr/>
              <a:t>50</a:t>
            </a:fld>
            <a:endParaRPr lang="en-GB"/>
          </a:p>
        </p:txBody>
      </p:sp>
      <p:sp>
        <p:nvSpPr>
          <p:cNvPr id="5" name="Zástupný objekt pre pätu 4">
            <a:extLst>
              <a:ext uri="{FF2B5EF4-FFF2-40B4-BE49-F238E27FC236}">
                <a16:creationId xmlns:a16="http://schemas.microsoft.com/office/drawing/2014/main" id="{3475C167-233D-C548-9943-DE93195451B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54062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F0DF72F-6D2E-6C45-9129-9BA2CECF5741}"/>
              </a:ext>
            </a:extLst>
          </p:cNvPr>
          <p:cNvSpPr>
            <a:spLocks noGrp="1"/>
          </p:cNvSpPr>
          <p:nvPr>
            <p:ph idx="1"/>
          </p:nvPr>
        </p:nvSpPr>
        <p:spPr>
          <a:xfrm>
            <a:off x="715617" y="756287"/>
            <a:ext cx="8352660" cy="4033519"/>
          </a:xfrm>
        </p:spPr>
        <p:txBody>
          <a:bodyPr>
            <a:normAutofit/>
          </a:bodyPr>
          <a:lstStyle/>
          <a:p>
            <a:pPr lvl="1"/>
            <a:r>
              <a:rPr lang="sk-SK" dirty="0"/>
              <a:t>Premenná veličina, ktorá môže vyvolať sledovaný výsledok alebo mu zabrániť (nie je to </a:t>
            </a:r>
            <a:r>
              <a:rPr lang="sk-SK" dirty="0" err="1"/>
              <a:t>intermediálna</a:t>
            </a:r>
            <a:r>
              <a:rPr lang="sk-SK" dirty="0"/>
              <a:t> premenná) a je v korelácii so sledovaným faktorom. </a:t>
            </a:r>
          </a:p>
          <a:p>
            <a:pPr lvl="1"/>
            <a:r>
              <a:rPr lang="sk-SK" dirty="0"/>
              <a:t>Ak nie je možné vykonať štandardizáciu vzhľadom na elimináciu konfundujúcich premenných veličín, nedajú sa ich účinky odlíšiť od účinkov sledovaných faktorov. </a:t>
            </a:r>
          </a:p>
          <a:p>
            <a:pPr lvl="1"/>
            <a:r>
              <a:rPr lang="sk-SK" dirty="0"/>
              <a:t>Ak sa urobí štandardizácia na ktorýkoľvek faktor, ktorý je čiastočne spôsobený expozíciou a okrem toho tiež súvisí s výsledkom, môže dôjsť k biasu.(</a:t>
            </a:r>
            <a:r>
              <a:rPr lang="sk-SK" dirty="0" err="1"/>
              <a:t>Last</a:t>
            </a:r>
            <a:r>
              <a:rPr lang="sk-SK" dirty="0"/>
              <a:t>, 1999)</a:t>
            </a:r>
          </a:p>
        </p:txBody>
      </p:sp>
      <p:sp>
        <p:nvSpPr>
          <p:cNvPr id="3" name="Nadpis 2">
            <a:extLst>
              <a:ext uri="{FF2B5EF4-FFF2-40B4-BE49-F238E27FC236}">
                <a16:creationId xmlns:a16="http://schemas.microsoft.com/office/drawing/2014/main" id="{6AE64C40-C198-1542-B284-77B25AED6ADE}"/>
              </a:ext>
            </a:extLst>
          </p:cNvPr>
          <p:cNvSpPr>
            <a:spLocks noGrp="1"/>
          </p:cNvSpPr>
          <p:nvPr>
            <p:ph type="title"/>
          </p:nvPr>
        </p:nvSpPr>
        <p:spPr>
          <a:xfrm>
            <a:off x="856449" y="5835836"/>
            <a:ext cx="8312587" cy="1008380"/>
          </a:xfrm>
        </p:spPr>
        <p:txBody>
          <a:bodyPr/>
          <a:lstStyle/>
          <a:p>
            <a:r>
              <a:rPr lang="sk-SK" sz="2800" b="1" dirty="0"/>
              <a:t>Confounding </a:t>
            </a:r>
            <a:r>
              <a:rPr lang="sk-SK" sz="2800" b="1" dirty="0" err="1"/>
              <a:t>variable</a:t>
            </a:r>
            <a:r>
              <a:rPr lang="sk-SK" sz="2800" b="1" dirty="0"/>
              <a:t>, confounder („mýliaca“, “pletúca“ premenná veličina; „</a:t>
            </a:r>
            <a:r>
              <a:rPr lang="sk-SK" sz="2800" b="1" dirty="0" err="1"/>
              <a:t>Confundujúca</a:t>
            </a:r>
            <a:r>
              <a:rPr lang="sk-SK" sz="2800" b="1" dirty="0"/>
              <a:t> premenná veličina, „</a:t>
            </a:r>
            <a:r>
              <a:rPr lang="sk-SK" sz="2800" b="1" dirty="0" err="1"/>
              <a:t>konfundér</a:t>
            </a:r>
            <a:r>
              <a:rPr lang="sk-SK" sz="2800" b="1" dirty="0"/>
              <a:t>“)</a:t>
            </a:r>
            <a:endParaRPr lang="sk-SK" sz="2800" dirty="0"/>
          </a:p>
        </p:txBody>
      </p:sp>
      <p:sp>
        <p:nvSpPr>
          <p:cNvPr id="4" name="Zástupný objekt pre dátum 3">
            <a:extLst>
              <a:ext uri="{FF2B5EF4-FFF2-40B4-BE49-F238E27FC236}">
                <a16:creationId xmlns:a16="http://schemas.microsoft.com/office/drawing/2014/main" id="{1364D44A-8365-154F-B7AA-D892FB91DD71}"/>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1EC8854F-D682-D849-A8B3-BACD8D74A845}"/>
              </a:ext>
            </a:extLst>
          </p:cNvPr>
          <p:cNvSpPr>
            <a:spLocks noGrp="1"/>
          </p:cNvSpPr>
          <p:nvPr>
            <p:ph type="sldNum" sz="quarter" idx="11"/>
          </p:nvPr>
        </p:nvSpPr>
        <p:spPr/>
        <p:txBody>
          <a:bodyPr/>
          <a:lstStyle/>
          <a:p>
            <a:fld id="{20C92893-8C51-46CF-9D47-24B3C575AFAA}" type="slidenum">
              <a:rPr lang="en-GB" smtClean="0"/>
              <a:pPr/>
              <a:t>51</a:t>
            </a:fld>
            <a:endParaRPr lang="en-GB"/>
          </a:p>
        </p:txBody>
      </p:sp>
      <p:sp>
        <p:nvSpPr>
          <p:cNvPr id="6" name="Zástupný objekt pre pätu 5">
            <a:extLst>
              <a:ext uri="{FF2B5EF4-FFF2-40B4-BE49-F238E27FC236}">
                <a16:creationId xmlns:a16="http://schemas.microsoft.com/office/drawing/2014/main" id="{7884840C-26D4-0B4B-85DE-50C53B5985A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33662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2B59F98-BEB4-1E40-802A-2D481199FE3E}"/>
              </a:ext>
            </a:extLst>
          </p:cNvPr>
          <p:cNvSpPr>
            <a:spLocks noGrp="1"/>
          </p:cNvSpPr>
          <p:nvPr>
            <p:ph idx="1"/>
          </p:nvPr>
        </p:nvSpPr>
        <p:spPr>
          <a:xfrm>
            <a:off x="715618" y="371975"/>
            <a:ext cx="8339407" cy="2821800"/>
          </a:xfrm>
        </p:spPr>
        <p:txBody>
          <a:bodyPr>
            <a:normAutofit fontScale="92500" lnSpcReduction="10000"/>
          </a:bodyPr>
          <a:lstStyle/>
          <a:p>
            <a:pPr marL="20158" indent="0">
              <a:buNone/>
            </a:pPr>
            <a:r>
              <a:rPr lang="sk-SK" dirty="0"/>
              <a:t>V štúdii o vplyve pitia kávy ako rizikového faktoru rozvoja ischemickej choroby srdca sa musel prirodzene zobrať do úvahy fakt, že subjekt bol alebo nebol fajčiar. Tabakizmus je všeobecne uznávaný faktor s výrazným vplyvom na rozvoj tohto ochorenia. Zároveň sa vie, že tabak a káva sa vo veľkej väčšine prípadov konzumujú súčasne, ale nemôžeme povedať, že fajčenie je následkom pitia kávy. Preto fajčenie nemôžeme považovať za premennú, ktorá by stála medzi kávou a ischemickou chorobou srdca.</a:t>
            </a:r>
          </a:p>
        </p:txBody>
      </p:sp>
      <p:sp>
        <p:nvSpPr>
          <p:cNvPr id="3" name="Nadpis 2">
            <a:extLst>
              <a:ext uri="{FF2B5EF4-FFF2-40B4-BE49-F238E27FC236}">
                <a16:creationId xmlns:a16="http://schemas.microsoft.com/office/drawing/2014/main" id="{93187CF3-30CA-C140-ACE5-67A4FB4556F1}"/>
              </a:ext>
            </a:extLst>
          </p:cNvPr>
          <p:cNvSpPr>
            <a:spLocks noGrp="1"/>
          </p:cNvSpPr>
          <p:nvPr>
            <p:ph type="title"/>
          </p:nvPr>
        </p:nvSpPr>
        <p:spPr/>
        <p:txBody>
          <a:bodyPr/>
          <a:lstStyle/>
          <a:p>
            <a:r>
              <a:rPr lang="sk-SK" dirty="0"/>
              <a:t>Príklad na confounding</a:t>
            </a:r>
          </a:p>
        </p:txBody>
      </p:sp>
      <p:sp>
        <p:nvSpPr>
          <p:cNvPr id="4" name="Zástupný objekt pre dátum 3">
            <a:extLst>
              <a:ext uri="{FF2B5EF4-FFF2-40B4-BE49-F238E27FC236}">
                <a16:creationId xmlns:a16="http://schemas.microsoft.com/office/drawing/2014/main" id="{08ABB79D-1D13-0845-927E-2E666E5A97D8}"/>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D51CFA2E-E877-B74D-AA4C-2BE97796FDCB}"/>
              </a:ext>
            </a:extLst>
          </p:cNvPr>
          <p:cNvSpPr>
            <a:spLocks noGrp="1"/>
          </p:cNvSpPr>
          <p:nvPr>
            <p:ph type="sldNum" sz="quarter" idx="11"/>
          </p:nvPr>
        </p:nvSpPr>
        <p:spPr/>
        <p:txBody>
          <a:bodyPr/>
          <a:lstStyle/>
          <a:p>
            <a:fld id="{20C92893-8C51-46CF-9D47-24B3C575AFAA}" type="slidenum">
              <a:rPr lang="en-GB" smtClean="0"/>
              <a:pPr/>
              <a:t>52</a:t>
            </a:fld>
            <a:endParaRPr lang="en-GB"/>
          </a:p>
        </p:txBody>
      </p:sp>
      <p:sp>
        <p:nvSpPr>
          <p:cNvPr id="6" name="Zástupný objekt pre pätu 5">
            <a:extLst>
              <a:ext uri="{FF2B5EF4-FFF2-40B4-BE49-F238E27FC236}">
                <a16:creationId xmlns:a16="http://schemas.microsoft.com/office/drawing/2014/main" id="{48860E0E-6557-E141-B80B-47E9E64417BA}"/>
              </a:ext>
            </a:extLst>
          </p:cNvPr>
          <p:cNvSpPr>
            <a:spLocks noGrp="1"/>
          </p:cNvSpPr>
          <p:nvPr>
            <p:ph type="ftr" sz="quarter" idx="12"/>
          </p:nvPr>
        </p:nvSpPr>
        <p:spPr/>
        <p:txBody>
          <a:bodyPr/>
          <a:lstStyle/>
          <a:p>
            <a:r>
              <a:rPr lang="en-GB"/>
              <a:t>rusnak.truni.sk</a:t>
            </a:r>
          </a:p>
        </p:txBody>
      </p:sp>
      <p:pic>
        <p:nvPicPr>
          <p:cNvPr id="7" name="Obrázok 6">
            <a:extLst>
              <a:ext uri="{FF2B5EF4-FFF2-40B4-BE49-F238E27FC236}">
                <a16:creationId xmlns:a16="http://schemas.microsoft.com/office/drawing/2014/main" id="{738664C0-A2E5-0142-8360-FFCECE2E4F0E}"/>
              </a:ext>
            </a:extLst>
          </p:cNvPr>
          <p:cNvPicPr>
            <a:picLocks noChangeAspect="1"/>
          </p:cNvPicPr>
          <p:nvPr/>
        </p:nvPicPr>
        <p:blipFill>
          <a:blip r:embed="rId2"/>
          <a:stretch>
            <a:fillRect/>
          </a:stretch>
        </p:blipFill>
        <p:spPr>
          <a:xfrm>
            <a:off x="1679311" y="3651584"/>
            <a:ext cx="4927600" cy="1587500"/>
          </a:xfrm>
          <a:prstGeom prst="rect">
            <a:avLst/>
          </a:prstGeom>
        </p:spPr>
      </p:pic>
    </p:spTree>
    <p:extLst>
      <p:ext uri="{BB962C8B-B14F-4D97-AF65-F5344CB8AC3E}">
        <p14:creationId xmlns:p14="http://schemas.microsoft.com/office/powerpoint/2010/main" val="3513053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1A2786A-E2D6-A243-93FB-1FBE78BA62FB}"/>
              </a:ext>
            </a:extLst>
          </p:cNvPr>
          <p:cNvSpPr>
            <a:spLocks noGrp="1"/>
          </p:cNvSpPr>
          <p:nvPr>
            <p:ph idx="1"/>
          </p:nvPr>
        </p:nvSpPr>
        <p:spPr>
          <a:xfrm>
            <a:off x="477078" y="185531"/>
            <a:ext cx="9024731" cy="5141844"/>
          </a:xfrm>
        </p:spPr>
        <p:txBody>
          <a:bodyPr>
            <a:normAutofit fontScale="92500"/>
          </a:bodyPr>
          <a:lstStyle/>
          <a:p>
            <a:r>
              <a:rPr lang="sk-SK" dirty="0"/>
              <a:t>Pokiaľ sa nezoberie do úvahy mätúca premenná, môže štúdium viesť k falošnému výsledku a musí mať vzťah k faktoru, ktorý́ je predmetom vyšetrovania. Ak by sa nebrala do úvahy, potom dôjde k skresleniu výsledku. </a:t>
            </a:r>
          </a:p>
          <a:p>
            <a:r>
              <a:rPr lang="sk-SK" dirty="0"/>
              <a:t>Takýto faktor (mätúca premenná) musí splniť nasledujúce kritériá: </a:t>
            </a:r>
          </a:p>
          <a:p>
            <a:pPr lvl="1"/>
            <a:r>
              <a:rPr lang="sk-SK" dirty="0"/>
              <a:t>musí byť známym rizikovým faktorom vo vzťahu k študovanému výsledku, </a:t>
            </a:r>
          </a:p>
          <a:p>
            <a:pPr lvl="1"/>
            <a:r>
              <a:rPr lang="sk-SK" dirty="0"/>
              <a:t>musí byť faktorom súvisiacim s expozíciou, ale nie jej výsledkom </a:t>
            </a:r>
          </a:p>
          <a:p>
            <a:pPr lvl="1"/>
            <a:r>
              <a:rPr lang="sk-SK" dirty="0"/>
              <a:t>nesmie stáť medzi dvoma primárne študovanými premennými (expozícia a účinok).</a:t>
            </a:r>
          </a:p>
          <a:p>
            <a:r>
              <a:rPr lang="sk-SK" dirty="0"/>
              <a:t>Confounding, alebo zmätenie, nie je chyba v postupe, ale skôr je to fenomén, ktorý je identifikovaný́ skúmaním a je potrebné s ním rátať. Skreslenie je dôsledkom chyby v postupe, akým bola štúdia vykonaná, ale zmätenie je platný́ nález, ktorý opisuje povahu vzťahu medzi niekoľkými faktormi a rizikom ochorenia.</a:t>
            </a:r>
          </a:p>
        </p:txBody>
      </p:sp>
      <p:sp>
        <p:nvSpPr>
          <p:cNvPr id="3" name="Nadpis 2">
            <a:extLst>
              <a:ext uri="{FF2B5EF4-FFF2-40B4-BE49-F238E27FC236}">
                <a16:creationId xmlns:a16="http://schemas.microsoft.com/office/drawing/2014/main" id="{2FEEB259-DC79-EC44-874D-A329402068AB}"/>
              </a:ext>
            </a:extLst>
          </p:cNvPr>
          <p:cNvSpPr>
            <a:spLocks noGrp="1"/>
          </p:cNvSpPr>
          <p:nvPr>
            <p:ph type="title"/>
          </p:nvPr>
        </p:nvSpPr>
        <p:spPr>
          <a:xfrm>
            <a:off x="842268" y="5835836"/>
            <a:ext cx="8312587" cy="1008380"/>
          </a:xfrm>
        </p:spPr>
        <p:txBody>
          <a:bodyPr/>
          <a:lstStyle/>
          <a:p>
            <a:r>
              <a:rPr lang="sk-SK" sz="4400" dirty="0"/>
              <a:t>Confounding </a:t>
            </a:r>
            <a:r>
              <a:rPr lang="sk-SK" sz="4400" dirty="0" err="1"/>
              <a:t>variable</a:t>
            </a:r>
            <a:r>
              <a:rPr lang="sk-SK" sz="4400" dirty="0"/>
              <a:t>, confounder, mätúca premenná</a:t>
            </a:r>
          </a:p>
        </p:txBody>
      </p:sp>
      <p:sp>
        <p:nvSpPr>
          <p:cNvPr id="4" name="Zástupný objekt pre dátum 3">
            <a:extLst>
              <a:ext uri="{FF2B5EF4-FFF2-40B4-BE49-F238E27FC236}">
                <a16:creationId xmlns:a16="http://schemas.microsoft.com/office/drawing/2014/main" id="{A45B2114-CBBC-9841-AD24-660D9394BF21}"/>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5B2E58D3-AAEF-F641-B1C0-F6A15CB12753}"/>
              </a:ext>
            </a:extLst>
          </p:cNvPr>
          <p:cNvSpPr>
            <a:spLocks noGrp="1"/>
          </p:cNvSpPr>
          <p:nvPr>
            <p:ph type="sldNum" sz="quarter" idx="11"/>
          </p:nvPr>
        </p:nvSpPr>
        <p:spPr/>
        <p:txBody>
          <a:bodyPr/>
          <a:lstStyle/>
          <a:p>
            <a:fld id="{20C92893-8C51-46CF-9D47-24B3C575AFAA}" type="slidenum">
              <a:rPr lang="en-GB" smtClean="0"/>
              <a:pPr/>
              <a:t>53</a:t>
            </a:fld>
            <a:endParaRPr lang="en-GB"/>
          </a:p>
        </p:txBody>
      </p:sp>
      <p:sp>
        <p:nvSpPr>
          <p:cNvPr id="6" name="Zástupný objekt pre pätu 5">
            <a:extLst>
              <a:ext uri="{FF2B5EF4-FFF2-40B4-BE49-F238E27FC236}">
                <a16:creationId xmlns:a16="http://schemas.microsoft.com/office/drawing/2014/main" id="{3193FBB6-6A8D-D544-A9C6-DA9D02AF073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85284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1A2786A-E2D6-A243-93FB-1FBE78BA62FB}"/>
              </a:ext>
            </a:extLst>
          </p:cNvPr>
          <p:cNvSpPr>
            <a:spLocks noGrp="1"/>
          </p:cNvSpPr>
          <p:nvPr>
            <p:ph idx="1"/>
          </p:nvPr>
        </p:nvSpPr>
        <p:spPr>
          <a:xfrm>
            <a:off x="477078" y="185531"/>
            <a:ext cx="9024731" cy="5141844"/>
          </a:xfrm>
        </p:spPr>
        <p:txBody>
          <a:bodyPr>
            <a:normAutofit/>
          </a:bodyPr>
          <a:lstStyle/>
          <a:p>
            <a:r>
              <a:rPr lang="sk-SK" dirty="0"/>
              <a:t>Avšak neschopnosť prijať mätúcu premennú do úvahy pri interpretácii výsledkov skúmania je naozaj chyba v realizácii štúdie a môcť ovplyvniť jej závery.</a:t>
            </a:r>
          </a:p>
          <a:p>
            <a:r>
              <a:rPr lang="sk-SK" dirty="0"/>
              <a:t>Vylúčenie vplyvu mätúcich premenných vykonáme štandardizáciou mier ako základnou metódu. V praxi sa často štandardizuje na vek, menej často sa štandardizuje na iné mätúce premenné. </a:t>
            </a:r>
          </a:p>
          <a:p>
            <a:r>
              <a:rPr lang="sk-SK" dirty="0"/>
              <a:t>Vždy, keď je to možné, je dôležité analyzovať štandardizované miery spolu s hrubými (teda pred štandardizáciou).</a:t>
            </a:r>
          </a:p>
        </p:txBody>
      </p:sp>
      <p:sp>
        <p:nvSpPr>
          <p:cNvPr id="3" name="Nadpis 2">
            <a:extLst>
              <a:ext uri="{FF2B5EF4-FFF2-40B4-BE49-F238E27FC236}">
                <a16:creationId xmlns:a16="http://schemas.microsoft.com/office/drawing/2014/main" id="{2FEEB259-DC79-EC44-874D-A329402068AB}"/>
              </a:ext>
            </a:extLst>
          </p:cNvPr>
          <p:cNvSpPr>
            <a:spLocks noGrp="1"/>
          </p:cNvSpPr>
          <p:nvPr>
            <p:ph type="title"/>
          </p:nvPr>
        </p:nvSpPr>
        <p:spPr>
          <a:xfrm>
            <a:off x="842268" y="5835836"/>
            <a:ext cx="8312587" cy="1008380"/>
          </a:xfrm>
        </p:spPr>
        <p:txBody>
          <a:bodyPr/>
          <a:lstStyle/>
          <a:p>
            <a:r>
              <a:rPr lang="sk-SK" sz="4400" dirty="0"/>
              <a:t>Confounding </a:t>
            </a:r>
            <a:r>
              <a:rPr lang="sk-SK" sz="4400" dirty="0" err="1"/>
              <a:t>variable</a:t>
            </a:r>
            <a:r>
              <a:rPr lang="sk-SK" sz="4400" dirty="0"/>
              <a:t>, confounder, mätúca premenná</a:t>
            </a:r>
          </a:p>
        </p:txBody>
      </p:sp>
      <p:sp>
        <p:nvSpPr>
          <p:cNvPr id="4" name="Zástupný objekt pre dátum 3">
            <a:extLst>
              <a:ext uri="{FF2B5EF4-FFF2-40B4-BE49-F238E27FC236}">
                <a16:creationId xmlns:a16="http://schemas.microsoft.com/office/drawing/2014/main" id="{A45B2114-CBBC-9841-AD24-660D9394BF21}"/>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5B2E58D3-AAEF-F641-B1C0-F6A15CB12753}"/>
              </a:ext>
            </a:extLst>
          </p:cNvPr>
          <p:cNvSpPr>
            <a:spLocks noGrp="1"/>
          </p:cNvSpPr>
          <p:nvPr>
            <p:ph type="sldNum" sz="quarter" idx="11"/>
          </p:nvPr>
        </p:nvSpPr>
        <p:spPr/>
        <p:txBody>
          <a:bodyPr/>
          <a:lstStyle/>
          <a:p>
            <a:fld id="{20C92893-8C51-46CF-9D47-24B3C575AFAA}" type="slidenum">
              <a:rPr lang="en-GB" smtClean="0"/>
              <a:pPr/>
              <a:t>54</a:t>
            </a:fld>
            <a:endParaRPr lang="en-GB"/>
          </a:p>
        </p:txBody>
      </p:sp>
      <p:sp>
        <p:nvSpPr>
          <p:cNvPr id="6" name="Zástupný objekt pre pätu 5">
            <a:extLst>
              <a:ext uri="{FF2B5EF4-FFF2-40B4-BE49-F238E27FC236}">
                <a16:creationId xmlns:a16="http://schemas.microsoft.com/office/drawing/2014/main" id="{3193FBB6-6A8D-D544-A9C6-DA9D02AF073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028338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7F2C31D0-2674-8542-88E5-975F9B7F285F}"/>
              </a:ext>
            </a:extLst>
          </p:cNvPr>
          <p:cNvSpPr>
            <a:spLocks noGrp="1"/>
          </p:cNvSpPr>
          <p:nvPr>
            <p:ph type="body" idx="1"/>
          </p:nvPr>
        </p:nvSpPr>
        <p:spPr/>
        <p:txBody>
          <a:bodyPr/>
          <a:lstStyle/>
          <a:p>
            <a:r>
              <a:rPr lang="sk-SK" dirty="0"/>
              <a:t>A čím sa líšia od iných štúdií?</a:t>
            </a:r>
          </a:p>
        </p:txBody>
      </p:sp>
      <p:sp>
        <p:nvSpPr>
          <p:cNvPr id="3" name="Zástupný objekt pre dátum 2">
            <a:extLst>
              <a:ext uri="{FF2B5EF4-FFF2-40B4-BE49-F238E27FC236}">
                <a16:creationId xmlns:a16="http://schemas.microsoft.com/office/drawing/2014/main" id="{2B72DE39-5384-B745-B0DC-AAE2A6AE96DD}"/>
              </a:ext>
            </a:extLst>
          </p:cNvPr>
          <p:cNvSpPr>
            <a:spLocks noGrp="1"/>
          </p:cNvSpPr>
          <p:nvPr>
            <p:ph type="dt" sz="half" idx="10"/>
          </p:nvPr>
        </p:nvSpPr>
        <p:spPr/>
        <p:txBody>
          <a:bodyPr/>
          <a:lstStyle/>
          <a:p>
            <a:fld id="{F74D4851-71F3-7E46-BD42-81840CD9F2B6}" type="datetime1">
              <a:rPr lang="sk-SK" smtClean="0"/>
              <a:t>20.9.21</a:t>
            </a:fld>
            <a:endParaRPr lang="en-GB"/>
          </a:p>
        </p:txBody>
      </p:sp>
      <p:sp>
        <p:nvSpPr>
          <p:cNvPr id="4" name="Zástupný objekt pre číslo snímky 3">
            <a:extLst>
              <a:ext uri="{FF2B5EF4-FFF2-40B4-BE49-F238E27FC236}">
                <a16:creationId xmlns:a16="http://schemas.microsoft.com/office/drawing/2014/main" id="{FF8B8C23-64B2-AA46-86DF-A64DF66B1809}"/>
              </a:ext>
            </a:extLst>
          </p:cNvPr>
          <p:cNvSpPr>
            <a:spLocks noGrp="1"/>
          </p:cNvSpPr>
          <p:nvPr>
            <p:ph type="sldNum" sz="quarter" idx="11"/>
          </p:nvPr>
        </p:nvSpPr>
        <p:spPr/>
        <p:txBody>
          <a:bodyPr/>
          <a:lstStyle/>
          <a:p>
            <a:fld id="{B7D8D926-BC77-48DB-9B94-D8C2D2386DFA}" type="slidenum">
              <a:rPr lang="en-GB" smtClean="0"/>
              <a:pPr/>
              <a:t>55</a:t>
            </a:fld>
            <a:endParaRPr lang="en-GB"/>
          </a:p>
        </p:txBody>
      </p:sp>
      <p:sp>
        <p:nvSpPr>
          <p:cNvPr id="5" name="Zástupný objekt pre pätu 4">
            <a:extLst>
              <a:ext uri="{FF2B5EF4-FFF2-40B4-BE49-F238E27FC236}">
                <a16:creationId xmlns:a16="http://schemas.microsoft.com/office/drawing/2014/main" id="{6C03CF4D-07EF-7B4A-B784-E0E2E8DB6BF2}"/>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C67228F3-909F-3F40-BBC3-536F67EBA5D6}"/>
              </a:ext>
            </a:extLst>
          </p:cNvPr>
          <p:cNvSpPr>
            <a:spLocks noGrp="1"/>
          </p:cNvSpPr>
          <p:nvPr>
            <p:ph type="title"/>
          </p:nvPr>
        </p:nvSpPr>
        <p:spPr>
          <a:xfrm>
            <a:off x="856449" y="2100791"/>
            <a:ext cx="9219414" cy="2591537"/>
          </a:xfrm>
        </p:spPr>
        <p:txBody>
          <a:bodyPr/>
          <a:lstStyle/>
          <a:p>
            <a:r>
              <a:rPr lang="sk-SK" dirty="0"/>
              <a:t>Čo je spoločné pre epidemiologické štúdie?</a:t>
            </a:r>
          </a:p>
        </p:txBody>
      </p:sp>
    </p:spTree>
    <p:extLst>
      <p:ext uri="{BB962C8B-B14F-4D97-AF65-F5344CB8AC3E}">
        <p14:creationId xmlns:p14="http://schemas.microsoft.com/office/powerpoint/2010/main" val="1183948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objekt pre obsah 7">
            <a:extLst>
              <a:ext uri="{FF2B5EF4-FFF2-40B4-BE49-F238E27FC236}">
                <a16:creationId xmlns:a16="http://schemas.microsoft.com/office/drawing/2014/main" id="{5303C6BF-6FF2-924E-BB73-80D743C27C06}"/>
              </a:ext>
            </a:extLst>
          </p:cNvPr>
          <p:cNvSpPr>
            <a:spLocks noGrp="1"/>
          </p:cNvSpPr>
          <p:nvPr>
            <p:ph idx="1"/>
          </p:nvPr>
        </p:nvSpPr>
        <p:spPr>
          <a:xfrm>
            <a:off x="856448" y="756287"/>
            <a:ext cx="8211829" cy="4404436"/>
          </a:xfrm>
        </p:spPr>
        <p:txBody>
          <a:bodyPr>
            <a:normAutofit lnSpcReduction="10000"/>
          </a:bodyPr>
          <a:lstStyle/>
          <a:p>
            <a:pPr marL="20158" indent="0">
              <a:buNone/>
            </a:pPr>
            <a:r>
              <a:rPr lang="sk-SK" sz="3600" dirty="0"/>
              <a:t>Štúdium (rozšírenia ako aj) rozdelenia a determinantov stavov a javov spojených so zdravím v špecifikovaných populáciách a tiež aplikácia výsledkov tohto štúdia na kontrolu zdravotníckych problémov (na boj proti chorobám s hromadným výskytom). </a:t>
            </a:r>
          </a:p>
        </p:txBody>
      </p:sp>
      <p:sp>
        <p:nvSpPr>
          <p:cNvPr id="7" name="Nadpis 6">
            <a:extLst>
              <a:ext uri="{FF2B5EF4-FFF2-40B4-BE49-F238E27FC236}">
                <a16:creationId xmlns:a16="http://schemas.microsoft.com/office/drawing/2014/main" id="{A4301DBD-57D7-A644-9DB7-2448568D6CEF}"/>
              </a:ext>
            </a:extLst>
          </p:cNvPr>
          <p:cNvSpPr>
            <a:spLocks noGrp="1"/>
          </p:cNvSpPr>
          <p:nvPr>
            <p:ph type="title"/>
          </p:nvPr>
        </p:nvSpPr>
        <p:spPr/>
        <p:txBody>
          <a:bodyPr/>
          <a:lstStyle/>
          <a:p>
            <a:r>
              <a:rPr lang="sk-SK" sz="4400" dirty="0" err="1"/>
              <a:t>Epidemiology</a:t>
            </a:r>
            <a:r>
              <a:rPr lang="sk-SK" sz="4400" dirty="0"/>
              <a:t>, epidemiológia</a:t>
            </a:r>
          </a:p>
        </p:txBody>
      </p:sp>
      <p:sp>
        <p:nvSpPr>
          <p:cNvPr id="3" name="Zástupný objekt pre dátum 2">
            <a:extLst>
              <a:ext uri="{FF2B5EF4-FFF2-40B4-BE49-F238E27FC236}">
                <a16:creationId xmlns:a16="http://schemas.microsoft.com/office/drawing/2014/main" id="{919F4390-7398-C646-B304-7BE9D7557F23}"/>
              </a:ext>
            </a:extLst>
          </p:cNvPr>
          <p:cNvSpPr>
            <a:spLocks noGrp="1"/>
          </p:cNvSpPr>
          <p:nvPr>
            <p:ph type="dt" sz="half" idx="10"/>
          </p:nvPr>
        </p:nvSpPr>
        <p:spPr/>
        <p:txBody>
          <a:bodyPr/>
          <a:lstStyle/>
          <a:p>
            <a:fld id="{F74D4851-71F3-7E46-BD42-81840CD9F2B6}" type="datetime1">
              <a:rPr lang="sk-SK" smtClean="0"/>
              <a:t>20.9.21</a:t>
            </a:fld>
            <a:endParaRPr lang="en-GB"/>
          </a:p>
        </p:txBody>
      </p:sp>
      <p:sp>
        <p:nvSpPr>
          <p:cNvPr id="4" name="Zástupný objekt pre číslo snímky 3">
            <a:extLst>
              <a:ext uri="{FF2B5EF4-FFF2-40B4-BE49-F238E27FC236}">
                <a16:creationId xmlns:a16="http://schemas.microsoft.com/office/drawing/2014/main" id="{1CC12D92-64B8-824F-BC33-D227F629BEF3}"/>
              </a:ext>
            </a:extLst>
          </p:cNvPr>
          <p:cNvSpPr>
            <a:spLocks noGrp="1"/>
          </p:cNvSpPr>
          <p:nvPr>
            <p:ph type="sldNum" sz="quarter" idx="11"/>
          </p:nvPr>
        </p:nvSpPr>
        <p:spPr/>
        <p:txBody>
          <a:bodyPr/>
          <a:lstStyle/>
          <a:p>
            <a:fld id="{B7D8D926-BC77-48DB-9B94-D8C2D2386DFA}" type="slidenum">
              <a:rPr lang="en-GB" smtClean="0"/>
              <a:pPr/>
              <a:t>56</a:t>
            </a:fld>
            <a:endParaRPr lang="en-GB"/>
          </a:p>
        </p:txBody>
      </p:sp>
      <p:sp>
        <p:nvSpPr>
          <p:cNvPr id="5" name="Zástupný objekt pre pätu 4">
            <a:extLst>
              <a:ext uri="{FF2B5EF4-FFF2-40B4-BE49-F238E27FC236}">
                <a16:creationId xmlns:a16="http://schemas.microsoft.com/office/drawing/2014/main" id="{660E98B7-41FD-0E47-BCCC-09B3811B525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013694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A46508A-3AA6-1241-9302-9A8BB888BEA3}"/>
              </a:ext>
            </a:extLst>
          </p:cNvPr>
          <p:cNvSpPr>
            <a:spLocks noGrp="1"/>
          </p:cNvSpPr>
          <p:nvPr>
            <p:ph idx="1"/>
          </p:nvPr>
        </p:nvSpPr>
        <p:spPr>
          <a:xfrm>
            <a:off x="1102290" y="756287"/>
            <a:ext cx="7965987" cy="4769870"/>
          </a:xfrm>
        </p:spPr>
        <p:txBody>
          <a:bodyPr>
            <a:normAutofit lnSpcReduction="10000"/>
          </a:bodyPr>
          <a:lstStyle/>
          <a:p>
            <a:r>
              <a:rPr lang="sk-SK" dirty="0"/>
              <a:t>Ciele:</a:t>
            </a:r>
          </a:p>
          <a:p>
            <a:pPr lvl="1"/>
            <a:r>
              <a:rPr lang="sk-SK" dirty="0"/>
              <a:t>Štúdium výskytu determinantov, javov a stavov zdravia v populácii</a:t>
            </a:r>
          </a:p>
          <a:p>
            <a:pPr lvl="1"/>
            <a:r>
              <a:rPr lang="sk-SK" dirty="0"/>
              <a:t>Štúdium efektov intervencií na ovplyvnenie výskytu</a:t>
            </a:r>
          </a:p>
          <a:p>
            <a:r>
              <a:rPr lang="sk-SK" dirty="0"/>
              <a:t>Prístup:</a:t>
            </a:r>
          </a:p>
          <a:p>
            <a:pPr lvl="1"/>
            <a:r>
              <a:rPr lang="sk-SK" dirty="0"/>
              <a:t>Špecifický design </a:t>
            </a:r>
            <a:r>
              <a:rPr lang="sk-SK" b="1" dirty="0" err="1"/>
              <a:t>observačnej</a:t>
            </a:r>
            <a:r>
              <a:rPr lang="sk-SK" dirty="0"/>
              <a:t> alebo </a:t>
            </a:r>
            <a:r>
              <a:rPr lang="sk-SK" b="1" dirty="0"/>
              <a:t>experimentálnej</a:t>
            </a:r>
            <a:r>
              <a:rPr lang="sk-SK" dirty="0"/>
              <a:t> štúdie</a:t>
            </a:r>
          </a:p>
          <a:p>
            <a:pPr lvl="1"/>
            <a:r>
              <a:rPr lang="sk-SK" dirty="0"/>
              <a:t>Minimalizácia </a:t>
            </a:r>
            <a:r>
              <a:rPr lang="sk-SK" b="1" dirty="0"/>
              <a:t>bias a chýb</a:t>
            </a:r>
          </a:p>
          <a:p>
            <a:r>
              <a:rPr lang="sk-SK" dirty="0"/>
              <a:t>Výsledky</a:t>
            </a:r>
          </a:p>
          <a:p>
            <a:pPr lvl="1"/>
            <a:r>
              <a:rPr lang="sk-SK" dirty="0" err="1"/>
              <a:t>Inferencia</a:t>
            </a:r>
            <a:r>
              <a:rPr lang="sk-SK" dirty="0"/>
              <a:t> výsledkov z výberu na </a:t>
            </a:r>
            <a:r>
              <a:rPr lang="sk-SK" b="1" dirty="0"/>
              <a:t>celú populáciu</a:t>
            </a:r>
          </a:p>
          <a:p>
            <a:pPr lvl="1"/>
            <a:r>
              <a:rPr lang="sk-SK" dirty="0"/>
              <a:t>Intervalový odhad </a:t>
            </a:r>
            <a:r>
              <a:rPr lang="sk-SK" b="1" dirty="0"/>
              <a:t>mier</a:t>
            </a:r>
            <a:r>
              <a:rPr lang="sk-SK" dirty="0"/>
              <a:t> frekvencie alebo rizika vždy vo forme zlomku (čitateľ/menovateľ), pravdepodobnosti alebo šance vo forme min-max</a:t>
            </a:r>
          </a:p>
        </p:txBody>
      </p:sp>
      <p:sp>
        <p:nvSpPr>
          <p:cNvPr id="3" name="Nadpis 2">
            <a:extLst>
              <a:ext uri="{FF2B5EF4-FFF2-40B4-BE49-F238E27FC236}">
                <a16:creationId xmlns:a16="http://schemas.microsoft.com/office/drawing/2014/main" id="{2934DC98-398C-F541-82C5-BE276D126395}"/>
              </a:ext>
            </a:extLst>
          </p:cNvPr>
          <p:cNvSpPr>
            <a:spLocks noGrp="1"/>
          </p:cNvSpPr>
          <p:nvPr>
            <p:ph type="title"/>
          </p:nvPr>
        </p:nvSpPr>
        <p:spPr>
          <a:xfrm>
            <a:off x="856449" y="5526157"/>
            <a:ext cx="8312587" cy="1008380"/>
          </a:xfrm>
        </p:spPr>
        <p:txBody>
          <a:bodyPr/>
          <a:lstStyle/>
          <a:p>
            <a:r>
              <a:rPr lang="sk-SK" dirty="0"/>
              <a:t>Kritické znaky epi štúdie</a:t>
            </a:r>
          </a:p>
        </p:txBody>
      </p:sp>
      <p:sp>
        <p:nvSpPr>
          <p:cNvPr id="4" name="Zástupný objekt pre dátum 3">
            <a:extLst>
              <a:ext uri="{FF2B5EF4-FFF2-40B4-BE49-F238E27FC236}">
                <a16:creationId xmlns:a16="http://schemas.microsoft.com/office/drawing/2014/main" id="{04F1DBA0-DA8B-3E4D-B399-3C71F0A18B18}"/>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1081B957-9CE3-C74C-B31E-5155AECED20B}"/>
              </a:ext>
            </a:extLst>
          </p:cNvPr>
          <p:cNvSpPr>
            <a:spLocks noGrp="1"/>
          </p:cNvSpPr>
          <p:nvPr>
            <p:ph type="sldNum" sz="quarter" idx="11"/>
          </p:nvPr>
        </p:nvSpPr>
        <p:spPr/>
        <p:txBody>
          <a:bodyPr/>
          <a:lstStyle/>
          <a:p>
            <a:fld id="{20C92893-8C51-46CF-9D47-24B3C575AFAA}" type="slidenum">
              <a:rPr lang="en-GB" smtClean="0"/>
              <a:pPr/>
              <a:t>57</a:t>
            </a:fld>
            <a:endParaRPr lang="en-GB"/>
          </a:p>
        </p:txBody>
      </p:sp>
      <p:sp>
        <p:nvSpPr>
          <p:cNvPr id="6" name="Zástupný objekt pre pätu 5">
            <a:extLst>
              <a:ext uri="{FF2B5EF4-FFF2-40B4-BE49-F238E27FC236}">
                <a16:creationId xmlns:a16="http://schemas.microsoft.com/office/drawing/2014/main" id="{51C94AFC-EB0E-2642-9B1F-4BB529FDB355}"/>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838494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EE79EB0-C962-5443-BCAA-A48BDE2E394A}"/>
              </a:ext>
            </a:extLst>
          </p:cNvPr>
          <p:cNvSpPr>
            <a:spLocks noGrp="1"/>
          </p:cNvSpPr>
          <p:nvPr>
            <p:ph idx="1"/>
          </p:nvPr>
        </p:nvSpPr>
        <p:spPr>
          <a:xfrm>
            <a:off x="1046922" y="756287"/>
            <a:ext cx="8021355" cy="4033519"/>
          </a:xfrm>
        </p:spPr>
        <p:txBody>
          <a:bodyPr>
            <a:normAutofit/>
          </a:bodyPr>
          <a:lstStyle/>
          <a:p>
            <a:pPr marL="20158" indent="0">
              <a:buNone/>
            </a:pPr>
            <a:r>
              <a:rPr lang="sk-SK" sz="4000" dirty="0"/>
              <a:t>Pokiaľ Váš projekt, diplomovka, alebo iné poznávanie nespĺňa uvedené kritické znaky, nenazývajte ho epidemiologickou štúdiou.</a:t>
            </a:r>
          </a:p>
        </p:txBody>
      </p:sp>
      <p:sp>
        <p:nvSpPr>
          <p:cNvPr id="3" name="Nadpis 2">
            <a:extLst>
              <a:ext uri="{FF2B5EF4-FFF2-40B4-BE49-F238E27FC236}">
                <a16:creationId xmlns:a16="http://schemas.microsoft.com/office/drawing/2014/main" id="{F1CAB3BA-CF39-6046-AFF1-61544EF82075}"/>
              </a:ext>
            </a:extLst>
          </p:cNvPr>
          <p:cNvSpPr>
            <a:spLocks noGrp="1"/>
          </p:cNvSpPr>
          <p:nvPr>
            <p:ph type="title"/>
          </p:nvPr>
        </p:nvSpPr>
        <p:spPr/>
        <p:txBody>
          <a:bodyPr/>
          <a:lstStyle/>
          <a:p>
            <a:r>
              <a:rPr lang="sk-SK" dirty="0"/>
              <a:t>Upozornenie študentom</a:t>
            </a:r>
          </a:p>
        </p:txBody>
      </p:sp>
      <p:sp>
        <p:nvSpPr>
          <p:cNvPr id="4" name="Zástupný objekt pre dátum 3">
            <a:extLst>
              <a:ext uri="{FF2B5EF4-FFF2-40B4-BE49-F238E27FC236}">
                <a16:creationId xmlns:a16="http://schemas.microsoft.com/office/drawing/2014/main" id="{2EA5E6EA-4DC8-8B4B-9BB4-6124DE7A0B8F}"/>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77AFFD64-34E9-9F4C-9153-FF7E8595DD81}"/>
              </a:ext>
            </a:extLst>
          </p:cNvPr>
          <p:cNvSpPr>
            <a:spLocks noGrp="1"/>
          </p:cNvSpPr>
          <p:nvPr>
            <p:ph type="sldNum" sz="quarter" idx="11"/>
          </p:nvPr>
        </p:nvSpPr>
        <p:spPr/>
        <p:txBody>
          <a:bodyPr/>
          <a:lstStyle/>
          <a:p>
            <a:fld id="{20C92893-8C51-46CF-9D47-24B3C575AFAA}" type="slidenum">
              <a:rPr lang="en-GB" smtClean="0"/>
              <a:pPr/>
              <a:t>58</a:t>
            </a:fld>
            <a:endParaRPr lang="en-GB"/>
          </a:p>
        </p:txBody>
      </p:sp>
      <p:sp>
        <p:nvSpPr>
          <p:cNvPr id="6" name="Zástupný objekt pre pätu 5">
            <a:extLst>
              <a:ext uri="{FF2B5EF4-FFF2-40B4-BE49-F238E27FC236}">
                <a16:creationId xmlns:a16="http://schemas.microsoft.com/office/drawing/2014/main" id="{A381175E-98E4-3C44-A319-346F86DFCDA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7117371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EE5860C-83CD-6D47-86C8-902F46E3F0AA}"/>
              </a:ext>
            </a:extLst>
          </p:cNvPr>
          <p:cNvSpPr>
            <a:spLocks noGrp="1"/>
          </p:cNvSpPr>
          <p:nvPr>
            <p:ph idx="1"/>
          </p:nvPr>
        </p:nvSpPr>
        <p:spPr>
          <a:xfrm>
            <a:off x="856448" y="756287"/>
            <a:ext cx="8211829" cy="4033519"/>
          </a:xfrm>
        </p:spPr>
        <p:txBody>
          <a:bodyPr/>
          <a:lstStyle/>
          <a:p>
            <a:r>
              <a:rPr lang="sk-SK" dirty="0"/>
              <a:t>Následky omylov epidemiológov - história</a:t>
            </a:r>
          </a:p>
          <a:p>
            <a:r>
              <a:rPr lang="sk-SK" dirty="0"/>
              <a:t>Chyby a bias</a:t>
            </a:r>
          </a:p>
          <a:p>
            <a:r>
              <a:rPr lang="sk-SK" dirty="0"/>
              <a:t>Zdroje chýb</a:t>
            </a:r>
          </a:p>
          <a:p>
            <a:r>
              <a:rPr lang="sk-SK" dirty="0"/>
              <a:t>Výber vzorky</a:t>
            </a:r>
          </a:p>
          <a:p>
            <a:r>
              <a:rPr lang="sk-SK" dirty="0"/>
              <a:t>Confounding</a:t>
            </a:r>
          </a:p>
          <a:p>
            <a:r>
              <a:rPr lang="sk-SK" dirty="0"/>
              <a:t>Čo možno považovať za epidemiologickú štúdiu</a:t>
            </a:r>
          </a:p>
        </p:txBody>
      </p:sp>
      <p:sp>
        <p:nvSpPr>
          <p:cNvPr id="3" name="Nadpis 2">
            <a:extLst>
              <a:ext uri="{FF2B5EF4-FFF2-40B4-BE49-F238E27FC236}">
                <a16:creationId xmlns:a16="http://schemas.microsoft.com/office/drawing/2014/main" id="{DAC68179-E218-A041-A15B-F4B93066BFF7}"/>
              </a:ext>
            </a:extLst>
          </p:cNvPr>
          <p:cNvSpPr>
            <a:spLocks noGrp="1"/>
          </p:cNvSpPr>
          <p:nvPr>
            <p:ph type="title"/>
          </p:nvPr>
        </p:nvSpPr>
        <p:spPr/>
        <p:txBody>
          <a:bodyPr/>
          <a:lstStyle/>
          <a:p>
            <a:r>
              <a:rPr lang="sk-SK" dirty="0"/>
              <a:t>Súhrn</a:t>
            </a:r>
          </a:p>
        </p:txBody>
      </p:sp>
      <p:sp>
        <p:nvSpPr>
          <p:cNvPr id="4" name="Zástupný objekt pre dátum 3">
            <a:extLst>
              <a:ext uri="{FF2B5EF4-FFF2-40B4-BE49-F238E27FC236}">
                <a16:creationId xmlns:a16="http://schemas.microsoft.com/office/drawing/2014/main" id="{80DF286F-A97B-404A-9CA4-E0AA82D10BE0}"/>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9A36FC6D-E39A-074D-9EB8-E58A80F38495}"/>
              </a:ext>
            </a:extLst>
          </p:cNvPr>
          <p:cNvSpPr>
            <a:spLocks noGrp="1"/>
          </p:cNvSpPr>
          <p:nvPr>
            <p:ph type="sldNum" sz="quarter" idx="11"/>
          </p:nvPr>
        </p:nvSpPr>
        <p:spPr/>
        <p:txBody>
          <a:bodyPr/>
          <a:lstStyle/>
          <a:p>
            <a:fld id="{20C92893-8C51-46CF-9D47-24B3C575AFAA}" type="slidenum">
              <a:rPr lang="en-GB" smtClean="0"/>
              <a:pPr/>
              <a:t>59</a:t>
            </a:fld>
            <a:endParaRPr lang="en-GB"/>
          </a:p>
        </p:txBody>
      </p:sp>
      <p:sp>
        <p:nvSpPr>
          <p:cNvPr id="6" name="Zástupný objekt pre pätu 5">
            <a:extLst>
              <a:ext uri="{FF2B5EF4-FFF2-40B4-BE49-F238E27FC236}">
                <a16:creationId xmlns:a16="http://schemas.microsoft.com/office/drawing/2014/main" id="{9C5A3E79-CE15-A248-8904-0FD0BBF7175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8504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F558BEB-CCFF-AB45-9D0D-7A3D9E28E385}"/>
              </a:ext>
            </a:extLst>
          </p:cNvPr>
          <p:cNvSpPr>
            <a:spLocks noGrp="1"/>
          </p:cNvSpPr>
          <p:nvPr>
            <p:ph type="title"/>
          </p:nvPr>
        </p:nvSpPr>
        <p:spPr/>
        <p:txBody>
          <a:bodyPr/>
          <a:lstStyle/>
          <a:p>
            <a:r>
              <a:rPr lang="sk-SK" dirty="0" err="1">
                <a:hlinkClick r:id="rId3"/>
              </a:rPr>
              <a:t>Thalidomid</a:t>
            </a:r>
            <a:r>
              <a:rPr lang="sk-SK" dirty="0">
                <a:hlinkClick r:id="rId3"/>
              </a:rPr>
              <a:t> - </a:t>
            </a:r>
            <a:r>
              <a:rPr lang="sk-SK" dirty="0" err="1">
                <a:hlinkClick r:id="rId3"/>
              </a:rPr>
              <a:t>contergan</a:t>
            </a:r>
            <a:endParaRPr lang="sk-SK" dirty="0"/>
          </a:p>
        </p:txBody>
      </p:sp>
      <p:sp>
        <p:nvSpPr>
          <p:cNvPr id="4" name="Zástupný objekt pre dátum 3">
            <a:extLst>
              <a:ext uri="{FF2B5EF4-FFF2-40B4-BE49-F238E27FC236}">
                <a16:creationId xmlns:a16="http://schemas.microsoft.com/office/drawing/2014/main" id="{ACA08475-DB4E-7F42-A891-177597DD71C7}"/>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9ABE6F18-FEF6-A34F-A447-3E7E779FF99E}"/>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Zástupný objekt pre pätu 5">
            <a:extLst>
              <a:ext uri="{FF2B5EF4-FFF2-40B4-BE49-F238E27FC236}">
                <a16:creationId xmlns:a16="http://schemas.microsoft.com/office/drawing/2014/main" id="{9D72A1E6-0153-EE42-8508-A8B0B6D41166}"/>
              </a:ext>
            </a:extLst>
          </p:cNvPr>
          <p:cNvSpPr>
            <a:spLocks noGrp="1"/>
          </p:cNvSpPr>
          <p:nvPr>
            <p:ph type="ftr" sz="quarter" idx="12"/>
          </p:nvPr>
        </p:nvSpPr>
        <p:spPr/>
        <p:txBody>
          <a:bodyPr/>
          <a:lstStyle/>
          <a:p>
            <a:r>
              <a:rPr lang="en-GB"/>
              <a:t>rusnak.truni.sk</a:t>
            </a:r>
          </a:p>
        </p:txBody>
      </p:sp>
      <p:pic>
        <p:nvPicPr>
          <p:cNvPr id="8" name="Obrázok 7">
            <a:extLst>
              <a:ext uri="{FF2B5EF4-FFF2-40B4-BE49-F238E27FC236}">
                <a16:creationId xmlns:a16="http://schemas.microsoft.com/office/drawing/2014/main" id="{2139A69B-B312-A24F-90AE-EDCAFCFC4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69" y="2832652"/>
            <a:ext cx="3601187" cy="1992657"/>
          </a:xfrm>
          <a:prstGeom prst="rect">
            <a:avLst/>
          </a:prstGeom>
        </p:spPr>
      </p:pic>
      <p:pic>
        <p:nvPicPr>
          <p:cNvPr id="10" name="Obrázok 9">
            <a:extLst>
              <a:ext uri="{FF2B5EF4-FFF2-40B4-BE49-F238E27FC236}">
                <a16:creationId xmlns:a16="http://schemas.microsoft.com/office/drawing/2014/main" id="{BECED45A-8045-D640-BD4F-07D6BE7820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3434" y="2148887"/>
            <a:ext cx="4877688" cy="3360185"/>
          </a:xfrm>
          <a:prstGeom prst="rect">
            <a:avLst/>
          </a:prstGeom>
        </p:spPr>
      </p:pic>
    </p:spTree>
    <p:extLst>
      <p:ext uri="{BB962C8B-B14F-4D97-AF65-F5344CB8AC3E}">
        <p14:creationId xmlns:p14="http://schemas.microsoft.com/office/powerpoint/2010/main" val="1865888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67461DE-EB40-0545-9D42-F00758ABDDF8}"/>
              </a:ext>
            </a:extLst>
          </p:cNvPr>
          <p:cNvSpPr>
            <a:spLocks noGrp="1"/>
          </p:cNvSpPr>
          <p:nvPr>
            <p:ph type="title"/>
          </p:nvPr>
        </p:nvSpPr>
        <p:spPr>
          <a:xfrm>
            <a:off x="644718" y="5676201"/>
            <a:ext cx="8707687" cy="1008380"/>
          </a:xfrm>
        </p:spPr>
        <p:txBody>
          <a:bodyPr/>
          <a:lstStyle/>
          <a:p>
            <a:r>
              <a:rPr lang="sk-SK" sz="3200" dirty="0"/>
              <a:t>Najčastejšie príčiny omylov v epidemiológii</a:t>
            </a:r>
            <a:br>
              <a:rPr lang="sk-SK" dirty="0"/>
            </a:br>
            <a:r>
              <a:rPr lang="sk-SK" sz="1400" dirty="0"/>
              <a:t>podľa </a:t>
            </a:r>
            <a:r>
              <a:rPr lang="sk-SK" sz="1400" dirty="0" err="1"/>
              <a:t>Bhopal</a:t>
            </a:r>
            <a:r>
              <a:rPr lang="sk-SK" sz="1400" dirty="0"/>
              <a:t>, R. (2009). "</a:t>
            </a:r>
            <a:r>
              <a:rPr lang="sk-SK" sz="1400" dirty="0" err="1"/>
              <a:t>Seven</a:t>
            </a:r>
            <a:r>
              <a:rPr lang="sk-SK" sz="1400" dirty="0"/>
              <a:t> </a:t>
            </a:r>
            <a:r>
              <a:rPr lang="sk-SK" sz="1400" dirty="0" err="1"/>
              <a:t>mistakes</a:t>
            </a:r>
            <a:r>
              <a:rPr lang="sk-SK" sz="1400" dirty="0"/>
              <a:t> and </a:t>
            </a:r>
            <a:r>
              <a:rPr lang="sk-SK" sz="1400" dirty="0" err="1"/>
              <a:t>potential</a:t>
            </a:r>
            <a:r>
              <a:rPr lang="sk-SK" sz="1400" dirty="0"/>
              <a:t> </a:t>
            </a:r>
            <a:r>
              <a:rPr lang="sk-SK" sz="1400" dirty="0" err="1"/>
              <a:t>solutions</a:t>
            </a:r>
            <a:r>
              <a:rPr lang="sk-SK" sz="1400" dirty="0"/>
              <a:t> in </a:t>
            </a:r>
            <a:r>
              <a:rPr lang="sk-SK" sz="1400" dirty="0" err="1"/>
              <a:t>epidemiology</a:t>
            </a:r>
            <a:r>
              <a:rPr lang="sk-SK" sz="1400" dirty="0"/>
              <a:t>, </a:t>
            </a:r>
            <a:r>
              <a:rPr lang="sk-SK" sz="1400" dirty="0" err="1"/>
              <a:t>including</a:t>
            </a:r>
            <a:r>
              <a:rPr lang="sk-SK" sz="1400" dirty="0"/>
              <a:t> a </a:t>
            </a:r>
            <a:r>
              <a:rPr lang="sk-SK" sz="1400" dirty="0" err="1"/>
              <a:t>call</a:t>
            </a:r>
            <a:r>
              <a:rPr lang="sk-SK" sz="1400" dirty="0"/>
              <a:t> </a:t>
            </a:r>
            <a:r>
              <a:rPr lang="sk-SK" sz="1400" dirty="0" err="1"/>
              <a:t>for</a:t>
            </a:r>
            <a:r>
              <a:rPr lang="sk-SK" sz="1400" dirty="0"/>
              <a:t> a </a:t>
            </a:r>
            <a:r>
              <a:rPr lang="sk-SK" sz="1400" dirty="0" err="1"/>
              <a:t>World</a:t>
            </a:r>
            <a:r>
              <a:rPr lang="sk-SK" sz="1400" dirty="0"/>
              <a:t> </a:t>
            </a:r>
            <a:r>
              <a:rPr lang="sk-SK" sz="1400" dirty="0" err="1"/>
              <a:t>Council</a:t>
            </a:r>
            <a:r>
              <a:rPr lang="sk-SK" sz="1400" dirty="0"/>
              <a:t> of </a:t>
            </a:r>
            <a:r>
              <a:rPr lang="sk-SK" sz="1400" dirty="0" err="1"/>
              <a:t>Epidemiology</a:t>
            </a:r>
            <a:r>
              <a:rPr lang="sk-SK" sz="1400" dirty="0"/>
              <a:t> and </a:t>
            </a:r>
            <a:r>
              <a:rPr lang="sk-SK" sz="1400" dirty="0" err="1"/>
              <a:t>Causality</a:t>
            </a:r>
            <a:r>
              <a:rPr lang="sk-SK" sz="1400" dirty="0"/>
              <a:t>." </a:t>
            </a:r>
            <a:r>
              <a:rPr lang="sk-SK" sz="1400" dirty="0" err="1"/>
              <a:t>Emerging</a:t>
            </a:r>
            <a:r>
              <a:rPr lang="sk-SK" sz="1400" dirty="0"/>
              <a:t> </a:t>
            </a:r>
            <a:r>
              <a:rPr lang="sk-SK" sz="1400" dirty="0" err="1"/>
              <a:t>themes</a:t>
            </a:r>
            <a:r>
              <a:rPr lang="sk-SK" sz="1400" dirty="0"/>
              <a:t> in </a:t>
            </a:r>
            <a:r>
              <a:rPr lang="sk-SK" sz="1400" dirty="0" err="1"/>
              <a:t>epidemiology</a:t>
            </a:r>
            <a:r>
              <a:rPr lang="sk-SK" sz="1400" dirty="0"/>
              <a:t> 6(1): 6.</a:t>
            </a:r>
            <a:endParaRPr lang="sk-SK" dirty="0"/>
          </a:p>
        </p:txBody>
      </p:sp>
      <p:sp>
        <p:nvSpPr>
          <p:cNvPr id="4" name="Zástupný objekt pre dátum 3">
            <a:extLst>
              <a:ext uri="{FF2B5EF4-FFF2-40B4-BE49-F238E27FC236}">
                <a16:creationId xmlns:a16="http://schemas.microsoft.com/office/drawing/2014/main" id="{931E447B-324E-9242-9819-EAEA8896B8F2}"/>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50E6CB6A-05EF-5345-AACE-A31CE02EF6A2}"/>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Zástupný objekt pre pätu 5">
            <a:extLst>
              <a:ext uri="{FF2B5EF4-FFF2-40B4-BE49-F238E27FC236}">
                <a16:creationId xmlns:a16="http://schemas.microsoft.com/office/drawing/2014/main" id="{AB7847E1-3AFF-B54E-BD86-23561B6AB7AF}"/>
              </a:ext>
            </a:extLst>
          </p:cNvPr>
          <p:cNvSpPr>
            <a:spLocks noGrp="1"/>
          </p:cNvSpPr>
          <p:nvPr>
            <p:ph type="ftr" sz="quarter" idx="12"/>
          </p:nvPr>
        </p:nvSpPr>
        <p:spPr/>
        <p:txBody>
          <a:bodyPr/>
          <a:lstStyle/>
          <a:p>
            <a:r>
              <a:rPr lang="en-GB"/>
              <a:t>rusnak.truni.sk</a:t>
            </a:r>
          </a:p>
        </p:txBody>
      </p:sp>
      <p:graphicFrame>
        <p:nvGraphicFramePr>
          <p:cNvPr id="7" name="Tabuľka 6">
            <a:extLst>
              <a:ext uri="{FF2B5EF4-FFF2-40B4-BE49-F238E27FC236}">
                <a16:creationId xmlns:a16="http://schemas.microsoft.com/office/drawing/2014/main" id="{D15885A2-1AA8-1840-AD5D-214BCEB5A88A}"/>
              </a:ext>
            </a:extLst>
          </p:cNvPr>
          <p:cNvGraphicFramePr>
            <a:graphicFrameLocks noGrp="1"/>
          </p:cNvGraphicFramePr>
          <p:nvPr>
            <p:extLst>
              <p:ext uri="{D42A27DB-BD31-4B8C-83A1-F6EECF244321}">
                <p14:modId xmlns:p14="http://schemas.microsoft.com/office/powerpoint/2010/main" val="3174003903"/>
              </p:ext>
            </p:extLst>
          </p:nvPr>
        </p:nvGraphicFramePr>
        <p:xfrm>
          <a:off x="461349" y="488795"/>
          <a:ext cx="9074426" cy="4669612"/>
        </p:xfrm>
        <a:graphic>
          <a:graphicData uri="http://schemas.openxmlformats.org/drawingml/2006/table">
            <a:tbl>
              <a:tblPr firstRow="1" bandRow="1">
                <a:tableStyleId>{5C22544A-7EE6-4342-B048-85BDC9FD1C3A}</a:tableStyleId>
              </a:tblPr>
              <a:tblGrid>
                <a:gridCol w="3786809">
                  <a:extLst>
                    <a:ext uri="{9D8B030D-6E8A-4147-A177-3AD203B41FA5}">
                      <a16:colId xmlns:a16="http://schemas.microsoft.com/office/drawing/2014/main" val="988085415"/>
                    </a:ext>
                  </a:extLst>
                </a:gridCol>
                <a:gridCol w="5287617">
                  <a:extLst>
                    <a:ext uri="{9D8B030D-6E8A-4147-A177-3AD203B41FA5}">
                      <a16:colId xmlns:a16="http://schemas.microsoft.com/office/drawing/2014/main" val="4095002540"/>
                    </a:ext>
                  </a:extLst>
                </a:gridCol>
              </a:tblGrid>
              <a:tr h="453597">
                <a:tc>
                  <a:txBody>
                    <a:bodyPr/>
                    <a:lstStyle/>
                    <a:p>
                      <a:pPr algn="ctr"/>
                      <a:r>
                        <a:rPr lang="sk-SK" sz="1400" dirty="0"/>
                        <a:t>Omyl</a:t>
                      </a:r>
                    </a:p>
                  </a:txBody>
                  <a:tcPr/>
                </a:tc>
                <a:tc>
                  <a:txBody>
                    <a:bodyPr/>
                    <a:lstStyle/>
                    <a:p>
                      <a:pPr algn="ctr"/>
                      <a:r>
                        <a:rPr lang="sk-SK" sz="1400" dirty="0"/>
                        <a:t>Predídenie</a:t>
                      </a:r>
                    </a:p>
                  </a:txBody>
                  <a:tcPr/>
                </a:tc>
                <a:extLst>
                  <a:ext uri="{0D108BD9-81ED-4DB2-BD59-A6C34878D82A}">
                    <a16:rowId xmlns:a16="http://schemas.microsoft.com/office/drawing/2014/main" val="1328377269"/>
                  </a:ext>
                </a:extLst>
              </a:tr>
              <a:tr h="586799">
                <a:tc>
                  <a:txBody>
                    <a:bodyPr/>
                    <a:lstStyle/>
                    <a:p>
                      <a:r>
                        <a:rPr lang="sk-SK" sz="1400" dirty="0"/>
                        <a:t>Neposkytnutie kontextu a definícií študovanej populácie.</a:t>
                      </a:r>
                    </a:p>
                  </a:txBody>
                  <a:tcPr/>
                </a:tc>
                <a:tc>
                  <a:txBody>
                    <a:bodyPr/>
                    <a:lstStyle/>
                    <a:p>
                      <a:r>
                        <a:rPr lang="sk-SK" sz="1400" dirty="0"/>
                        <a:t>Podrobný opis študovanej populácie</a:t>
                      </a:r>
                    </a:p>
                  </a:txBody>
                  <a:tcPr/>
                </a:tc>
                <a:extLst>
                  <a:ext uri="{0D108BD9-81ED-4DB2-BD59-A6C34878D82A}">
                    <a16:rowId xmlns:a16="http://schemas.microsoft.com/office/drawing/2014/main" val="1801441073"/>
                  </a:ext>
                </a:extLst>
              </a:tr>
              <a:tr h="586799">
                <a:tc>
                  <a:txBody>
                    <a:bodyPr/>
                    <a:lstStyle/>
                    <a:p>
                      <a:r>
                        <a:rPr lang="sk-SK" sz="1400" dirty="0"/>
                        <a:t>Nedostatočná pozornosť venovaná hodnoteniu chyby</a:t>
                      </a:r>
                    </a:p>
                  </a:txBody>
                  <a:tcPr/>
                </a:tc>
                <a:tc>
                  <a:txBody>
                    <a:bodyPr/>
                    <a:lstStyle/>
                    <a:p>
                      <a:r>
                        <a:rPr lang="sk-SK" sz="1400" dirty="0"/>
                        <a:t>Nepredstierajte, že chyba neexistuje</a:t>
                      </a:r>
                    </a:p>
                  </a:txBody>
                  <a:tcPr/>
                </a:tc>
                <a:extLst>
                  <a:ext uri="{0D108BD9-81ED-4DB2-BD59-A6C34878D82A}">
                    <a16:rowId xmlns:a16="http://schemas.microsoft.com/office/drawing/2014/main" val="1294926870"/>
                  </a:ext>
                </a:extLst>
              </a:tr>
              <a:tr h="453597">
                <a:tc>
                  <a:txBody>
                    <a:bodyPr/>
                    <a:lstStyle/>
                    <a:p>
                      <a:r>
                        <a:rPr lang="sk-SK" sz="1400" dirty="0"/>
                        <a:t>Zdanie, že porovnávané skupiny sú podobné</a:t>
                      </a:r>
                    </a:p>
                  </a:txBody>
                  <a:tcPr/>
                </a:tc>
                <a:tc>
                  <a:txBody>
                    <a:bodyPr/>
                    <a:lstStyle/>
                    <a:p>
                      <a:r>
                        <a:rPr lang="sk-SK" sz="1400" dirty="0"/>
                        <a:t>Začnite podrobným porovnaním skupín</a:t>
                      </a:r>
                    </a:p>
                  </a:txBody>
                  <a:tcPr/>
                </a:tc>
                <a:extLst>
                  <a:ext uri="{0D108BD9-81ED-4DB2-BD59-A6C34878D82A}">
                    <a16:rowId xmlns:a16="http://schemas.microsoft.com/office/drawing/2014/main" val="2900511947"/>
                  </a:ext>
                </a:extLst>
              </a:tr>
              <a:tr h="828423">
                <a:tc>
                  <a:txBody>
                    <a:bodyPr/>
                    <a:lstStyle/>
                    <a:p>
                      <a:r>
                        <a:rPr lang="sk-SK" sz="1400" dirty="0"/>
                        <a:t>Nadhodnotenie alebo podhodnotenie poznania príčinnej súvislosti</a:t>
                      </a:r>
                    </a:p>
                  </a:txBody>
                  <a:tcPr/>
                </a:tc>
                <a:tc>
                  <a:txBody>
                    <a:bodyPr/>
                    <a:lstStyle/>
                    <a:p>
                      <a:r>
                        <a:rPr lang="sk-SK" sz="1400" dirty="0"/>
                        <a:t>Nikdy nehovorte, že tento dizajn nemôže prispieť k poznaniu príčinnej súvislosti alebo naznačiť, že kauzalita je zabezpečená vašim dizajnom</a:t>
                      </a:r>
                    </a:p>
                  </a:txBody>
                  <a:tcPr/>
                </a:tc>
                <a:extLst>
                  <a:ext uri="{0D108BD9-81ED-4DB2-BD59-A6C34878D82A}">
                    <a16:rowId xmlns:a16="http://schemas.microsoft.com/office/drawing/2014/main" val="1189097837"/>
                  </a:ext>
                </a:extLst>
              </a:tr>
              <a:tr h="586799">
                <a:tc>
                  <a:txBody>
                    <a:bodyPr/>
                    <a:lstStyle/>
                    <a:p>
                      <a:pPr marL="0" marR="0" lvl="0" indent="0" algn="l" defTabSz="1007852" rtl="0" eaLnBrk="1" fontAlgn="auto" latinLnBrk="0" hangingPunct="1">
                        <a:lnSpc>
                          <a:spcPct val="100000"/>
                        </a:lnSpc>
                        <a:spcBef>
                          <a:spcPts val="0"/>
                        </a:spcBef>
                        <a:spcAft>
                          <a:spcPts val="0"/>
                        </a:spcAft>
                        <a:buClrTx/>
                        <a:buSzTx/>
                        <a:buFontTx/>
                        <a:buNone/>
                        <a:tabLst/>
                        <a:defRPr/>
                      </a:pPr>
                      <a:r>
                        <a:rPr lang="sk-SK" sz="1400" dirty="0"/>
                        <a:t>Neposkytuje absolútne aj relatívne súhrnné opatrenia</a:t>
                      </a:r>
                    </a:p>
                  </a:txBody>
                  <a:tcPr/>
                </a:tc>
                <a:tc>
                  <a:txBody>
                    <a:bodyPr/>
                    <a:lstStyle/>
                    <a:p>
                      <a:r>
                        <a:rPr lang="sk-SK" sz="1400" dirty="0"/>
                        <a:t>Uveďte čísla, miery a komparatívne ukazovatele a upravte (</a:t>
                      </a:r>
                      <a:r>
                        <a:rPr lang="sk-SK" sz="1400" dirty="0" err="1"/>
                        <a:t>adjust</a:t>
                      </a:r>
                      <a:r>
                        <a:rPr lang="sk-SK" sz="1400" dirty="0"/>
                        <a:t>) súhrnné miery, ako napríklad pomer šancí.</a:t>
                      </a:r>
                    </a:p>
                  </a:txBody>
                  <a:tcPr/>
                </a:tc>
                <a:extLst>
                  <a:ext uri="{0D108BD9-81ED-4DB2-BD59-A6C34878D82A}">
                    <a16:rowId xmlns:a16="http://schemas.microsoft.com/office/drawing/2014/main" val="2597400820"/>
                  </a:ext>
                </a:extLst>
              </a:tr>
              <a:tr h="586799">
                <a:tc>
                  <a:txBody>
                    <a:bodyPr/>
                    <a:lstStyle/>
                    <a:p>
                      <a:pPr marL="0" marR="0" lvl="0" indent="0" algn="l" defTabSz="1007852" rtl="0" eaLnBrk="1" fontAlgn="auto" latinLnBrk="0" hangingPunct="1">
                        <a:lnSpc>
                          <a:spcPct val="100000"/>
                        </a:lnSpc>
                        <a:spcBef>
                          <a:spcPts val="0"/>
                        </a:spcBef>
                        <a:spcAft>
                          <a:spcPts val="0"/>
                        </a:spcAft>
                        <a:buClrTx/>
                        <a:buSzTx/>
                        <a:buFontTx/>
                        <a:buNone/>
                        <a:tabLst/>
                        <a:defRPr/>
                      </a:pPr>
                      <a:r>
                        <a:rPr lang="sk-SK" sz="1400" dirty="0"/>
                        <a:t>Nepreukázanie všeobecných zdravotných výhod v intervenčných štúdiách</a:t>
                      </a:r>
                    </a:p>
                  </a:txBody>
                  <a:tcPr/>
                </a:tc>
                <a:tc>
                  <a:txBody>
                    <a:bodyPr/>
                    <a:lstStyle/>
                    <a:p>
                      <a:r>
                        <a:rPr lang="sk-SK" sz="1400" dirty="0"/>
                        <a:t>Uvádzať všeobecné miery (úmrtnosť / chorobnosť) predtým ako odporúčate použiť nálezy špecifické pre príčinnosť</a:t>
                      </a:r>
                    </a:p>
                  </a:txBody>
                  <a:tcPr/>
                </a:tc>
                <a:extLst>
                  <a:ext uri="{0D108BD9-81ED-4DB2-BD59-A6C34878D82A}">
                    <a16:rowId xmlns:a16="http://schemas.microsoft.com/office/drawing/2014/main" val="2456770151"/>
                  </a:ext>
                </a:extLst>
              </a:tr>
              <a:tr h="586799">
                <a:tc>
                  <a:txBody>
                    <a:bodyPr/>
                    <a:lstStyle/>
                    <a:p>
                      <a:pPr marL="0" marR="0" lvl="0" indent="0" algn="l" defTabSz="1007852" rtl="0" eaLnBrk="1" fontAlgn="auto" latinLnBrk="0" hangingPunct="1">
                        <a:lnSpc>
                          <a:spcPct val="100000"/>
                        </a:lnSpc>
                        <a:spcBef>
                          <a:spcPts val="0"/>
                        </a:spcBef>
                        <a:spcAft>
                          <a:spcPts val="0"/>
                        </a:spcAft>
                        <a:buClrTx/>
                        <a:buSzTx/>
                        <a:buFontTx/>
                        <a:buNone/>
                        <a:tabLst/>
                        <a:defRPr/>
                      </a:pPr>
                      <a:r>
                        <a:rPr lang="sk-SK" sz="1400" dirty="0"/>
                        <a:t>Neschopnosť uplatniť výsledky zo štúdie pre prospech populácie</a:t>
                      </a:r>
                    </a:p>
                  </a:txBody>
                  <a:tcPr/>
                </a:tc>
                <a:tc>
                  <a:txBody>
                    <a:bodyPr/>
                    <a:lstStyle/>
                    <a:p>
                      <a:r>
                        <a:rPr lang="sk-SK" sz="1400" dirty="0"/>
                        <a:t>Zriadiť </a:t>
                      </a:r>
                      <a:r>
                        <a:rPr lang="sk-SK" sz="1400" i="1" dirty="0"/>
                        <a:t>Svetovú radu pre epidemiológiu</a:t>
                      </a:r>
                      <a:r>
                        <a:rPr lang="sk-SK" sz="1400" dirty="0"/>
                        <a:t>, ktorá by pomáhala pri vyvodzovaní kauzality a medzinárodne ju aplikovala.</a:t>
                      </a:r>
                    </a:p>
                  </a:txBody>
                  <a:tcPr/>
                </a:tc>
                <a:extLst>
                  <a:ext uri="{0D108BD9-81ED-4DB2-BD59-A6C34878D82A}">
                    <a16:rowId xmlns:a16="http://schemas.microsoft.com/office/drawing/2014/main" val="3632635045"/>
                  </a:ext>
                </a:extLst>
              </a:tr>
            </a:tbl>
          </a:graphicData>
        </a:graphic>
      </p:graphicFrame>
    </p:spTree>
    <p:extLst>
      <p:ext uri="{BB962C8B-B14F-4D97-AF65-F5344CB8AC3E}">
        <p14:creationId xmlns:p14="http://schemas.microsoft.com/office/powerpoint/2010/main" val="211280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AD91A9B1-8C51-C247-BD76-B093EBC1DD50}"/>
              </a:ext>
            </a:extLst>
          </p:cNvPr>
          <p:cNvSpPr>
            <a:spLocks noGrp="1"/>
          </p:cNvSpPr>
          <p:nvPr>
            <p:ph type="body" idx="1"/>
          </p:nvPr>
        </p:nvSpPr>
        <p:spPr/>
        <p:txBody>
          <a:bodyPr/>
          <a:lstStyle/>
          <a:p>
            <a:r>
              <a:rPr lang="sk-SK" dirty="0"/>
              <a:t>O omyloch, chybách a bias v epidemiológii</a:t>
            </a:r>
          </a:p>
        </p:txBody>
      </p:sp>
      <p:sp>
        <p:nvSpPr>
          <p:cNvPr id="3" name="Zástupný objekt pre dátum 2">
            <a:extLst>
              <a:ext uri="{FF2B5EF4-FFF2-40B4-BE49-F238E27FC236}">
                <a16:creationId xmlns:a16="http://schemas.microsoft.com/office/drawing/2014/main" id="{CD2578B5-8DE3-A943-9EE6-262804F7E91F}"/>
              </a:ext>
            </a:extLst>
          </p:cNvPr>
          <p:cNvSpPr>
            <a:spLocks noGrp="1"/>
          </p:cNvSpPr>
          <p:nvPr>
            <p:ph type="dt" sz="half" idx="10"/>
          </p:nvPr>
        </p:nvSpPr>
        <p:spPr/>
        <p:txBody>
          <a:bodyPr/>
          <a:lstStyle/>
          <a:p>
            <a:fld id="{F74D4851-71F3-7E46-BD42-81840CD9F2B6}" type="datetime1">
              <a:rPr lang="sk-SK" smtClean="0"/>
              <a:t>20.9.21</a:t>
            </a:fld>
            <a:endParaRPr lang="en-GB"/>
          </a:p>
        </p:txBody>
      </p:sp>
      <p:sp>
        <p:nvSpPr>
          <p:cNvPr id="4" name="Zástupný objekt pre číslo snímky 3">
            <a:extLst>
              <a:ext uri="{FF2B5EF4-FFF2-40B4-BE49-F238E27FC236}">
                <a16:creationId xmlns:a16="http://schemas.microsoft.com/office/drawing/2014/main" id="{AD2C9144-2456-274F-9B49-2651B344AB4F}"/>
              </a:ext>
            </a:extLst>
          </p:cNvPr>
          <p:cNvSpPr>
            <a:spLocks noGrp="1"/>
          </p:cNvSpPr>
          <p:nvPr>
            <p:ph type="sldNum" sz="quarter" idx="11"/>
          </p:nvPr>
        </p:nvSpPr>
        <p:spPr/>
        <p:txBody>
          <a:bodyPr/>
          <a:lstStyle/>
          <a:p>
            <a:fld id="{B7D8D926-BC77-48DB-9B94-D8C2D2386DFA}" type="slidenum">
              <a:rPr lang="en-GB" smtClean="0"/>
              <a:pPr/>
              <a:t>8</a:t>
            </a:fld>
            <a:endParaRPr lang="en-GB"/>
          </a:p>
        </p:txBody>
      </p:sp>
      <p:sp>
        <p:nvSpPr>
          <p:cNvPr id="5" name="Zástupný objekt pre pätu 4">
            <a:extLst>
              <a:ext uri="{FF2B5EF4-FFF2-40B4-BE49-F238E27FC236}">
                <a16:creationId xmlns:a16="http://schemas.microsoft.com/office/drawing/2014/main" id="{B4BA9CAB-EF03-6D4A-90C2-175AEA5C5A0D}"/>
              </a:ext>
            </a:extLst>
          </p:cNvPr>
          <p:cNvSpPr>
            <a:spLocks noGrp="1"/>
          </p:cNvSpPr>
          <p:nvPr>
            <p:ph type="ftr" sz="quarter" idx="12"/>
          </p:nvPr>
        </p:nvSpPr>
        <p:spPr/>
        <p:txBody>
          <a:bodyPr/>
          <a:lstStyle/>
          <a:p>
            <a:r>
              <a:rPr lang="en-GB"/>
              <a:t>rusnak.truni.sk</a:t>
            </a:r>
          </a:p>
        </p:txBody>
      </p:sp>
      <p:sp>
        <p:nvSpPr>
          <p:cNvPr id="6" name="Nadpis 5">
            <a:extLst>
              <a:ext uri="{FF2B5EF4-FFF2-40B4-BE49-F238E27FC236}">
                <a16:creationId xmlns:a16="http://schemas.microsoft.com/office/drawing/2014/main" id="{4C4CC7EB-6882-994A-8A18-1B7C8D34CF3A}"/>
              </a:ext>
            </a:extLst>
          </p:cNvPr>
          <p:cNvSpPr>
            <a:spLocks noGrp="1"/>
          </p:cNvSpPr>
          <p:nvPr>
            <p:ph type="title"/>
          </p:nvPr>
        </p:nvSpPr>
        <p:spPr/>
        <p:txBody>
          <a:bodyPr/>
          <a:lstStyle/>
          <a:p>
            <a:r>
              <a:rPr lang="sk-SK" dirty="0"/>
              <a:t>Mýliť sa je ľudské</a:t>
            </a:r>
          </a:p>
        </p:txBody>
      </p:sp>
    </p:spTree>
    <p:extLst>
      <p:ext uri="{BB962C8B-B14F-4D97-AF65-F5344CB8AC3E}">
        <p14:creationId xmlns:p14="http://schemas.microsoft.com/office/powerpoint/2010/main" val="88144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16A29FC-B047-1442-A6E0-0CD97551DF8F}"/>
              </a:ext>
            </a:extLst>
          </p:cNvPr>
          <p:cNvSpPr>
            <a:spLocks noGrp="1"/>
          </p:cNvSpPr>
          <p:nvPr>
            <p:ph idx="1"/>
          </p:nvPr>
        </p:nvSpPr>
        <p:spPr>
          <a:xfrm>
            <a:off x="556591" y="756287"/>
            <a:ext cx="8511686" cy="4836130"/>
          </a:xfrm>
        </p:spPr>
        <p:txBody>
          <a:bodyPr>
            <a:normAutofit/>
          </a:bodyPr>
          <a:lstStyle/>
          <a:p>
            <a:r>
              <a:rPr lang="sk-SK" b="1" dirty="0" err="1"/>
              <a:t>Error</a:t>
            </a:r>
            <a:r>
              <a:rPr lang="sk-SK" b="1" dirty="0"/>
              <a:t> (chyba, omyl</a:t>
            </a:r>
            <a:r>
              <a:rPr lang="sk-SK" dirty="0"/>
              <a:t>):</a:t>
            </a:r>
          </a:p>
          <a:p>
            <a:pPr lvl="1"/>
            <a:r>
              <a:rPr lang="sk-SK" dirty="0"/>
              <a:t>1. Nesprávny (chybný, mylný, „falošný́) alebo nesprávne pochopený (resp. interpretovaný) výsledok získaný zo štúdií alebo z experimentu.</a:t>
            </a:r>
          </a:p>
          <a:p>
            <a:pPr lvl="1"/>
            <a:r>
              <a:rPr lang="sk-SK" dirty="0"/>
              <a:t>2. Náhodná chyba je dôsledkom tej časti variability merania, ktorá zrejme nesúvisí s iným meraním alebo s inou premennou veličinou - v takomto prípade ide zrejme iba o dielo náhody.</a:t>
            </a:r>
          </a:p>
          <a:p>
            <a:pPr lvl="1"/>
            <a:r>
              <a:rPr lang="sk-SK" dirty="0"/>
              <a:t>3. Systematická chyba má často zistiteľný zdroj, napríklad nepresný merací nástroj (prístroj) alebo nepresnú charakteristiku, t.j. „ že sa neustále mýli“ v určitom (tom istom) smere.</a:t>
            </a:r>
          </a:p>
        </p:txBody>
      </p:sp>
      <p:sp>
        <p:nvSpPr>
          <p:cNvPr id="3" name="Nadpis 2">
            <a:extLst>
              <a:ext uri="{FF2B5EF4-FFF2-40B4-BE49-F238E27FC236}">
                <a16:creationId xmlns:a16="http://schemas.microsoft.com/office/drawing/2014/main" id="{A0EA198F-8131-0A40-A71E-9800DE1FC172}"/>
              </a:ext>
            </a:extLst>
          </p:cNvPr>
          <p:cNvSpPr>
            <a:spLocks noGrp="1"/>
          </p:cNvSpPr>
          <p:nvPr>
            <p:ph type="title"/>
          </p:nvPr>
        </p:nvSpPr>
        <p:spPr>
          <a:xfrm>
            <a:off x="856449" y="5778929"/>
            <a:ext cx="8312587" cy="1008380"/>
          </a:xfrm>
        </p:spPr>
        <p:txBody>
          <a:bodyPr/>
          <a:lstStyle/>
          <a:p>
            <a:r>
              <a:rPr lang="sk-SK" dirty="0"/>
              <a:t>Chyba</a:t>
            </a:r>
          </a:p>
        </p:txBody>
      </p:sp>
      <p:sp>
        <p:nvSpPr>
          <p:cNvPr id="4" name="Zástupný objekt pre dátum 3">
            <a:extLst>
              <a:ext uri="{FF2B5EF4-FFF2-40B4-BE49-F238E27FC236}">
                <a16:creationId xmlns:a16="http://schemas.microsoft.com/office/drawing/2014/main" id="{994AD022-9EAF-934D-ABAA-C5C75FB8428F}"/>
              </a:ext>
            </a:extLst>
          </p:cNvPr>
          <p:cNvSpPr>
            <a:spLocks noGrp="1"/>
          </p:cNvSpPr>
          <p:nvPr>
            <p:ph type="dt" sz="half" idx="10"/>
          </p:nvPr>
        </p:nvSpPr>
        <p:spPr/>
        <p:txBody>
          <a:bodyPr/>
          <a:lstStyle/>
          <a:p>
            <a:fld id="{17D84F83-A9A5-C942-A03F-560C803C3F5D}" type="datetime1">
              <a:rPr lang="sk-SK" smtClean="0"/>
              <a:t>20.9.21</a:t>
            </a:fld>
            <a:endParaRPr lang="en-GB"/>
          </a:p>
        </p:txBody>
      </p:sp>
      <p:sp>
        <p:nvSpPr>
          <p:cNvPr id="5" name="Zástupný objekt pre číslo snímky 4">
            <a:extLst>
              <a:ext uri="{FF2B5EF4-FFF2-40B4-BE49-F238E27FC236}">
                <a16:creationId xmlns:a16="http://schemas.microsoft.com/office/drawing/2014/main" id="{C8211735-8E56-CC47-B040-2D7802BC8DE8}"/>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39415365-ACD5-AB41-B85E-AE1FB5C2418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753606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Prezentácia2" id="{E1632062-1FA9-9544-9EF3-FB0837E571F8}" vid="{A3C71F72-6A57-2744-BB06-A6F4C43933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Martin_Trnava_prednasky</Template>
  <TotalTime>12980</TotalTime>
  <Words>6429</Words>
  <Application>Microsoft Macintosh PowerPoint</Application>
  <PresentationFormat>Vlastná</PresentationFormat>
  <Paragraphs>574</Paragraphs>
  <Slides>59</Slides>
  <Notes>5</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59</vt:i4>
      </vt:variant>
    </vt:vector>
  </HeadingPairs>
  <TitlesOfParts>
    <vt:vector size="64" baseType="lpstr">
      <vt:lpstr>Arial</vt:lpstr>
      <vt:lpstr>Calibri</vt:lpstr>
      <vt:lpstr>Palatino Linotype</vt:lpstr>
      <vt:lpstr>Wingdings</vt:lpstr>
      <vt:lpstr>Martin_Trnava_prednasky</vt:lpstr>
      <vt:lpstr>Epidemiológ sa nesmie mýliť (úvod do epi štúdií)</vt:lpstr>
      <vt:lpstr>Ciele prednášky</vt:lpstr>
      <vt:lpstr>Tragické omyly</vt:lpstr>
      <vt:lpstr>Prípad dr Max von Pettenkofer </vt:lpstr>
      <vt:lpstr>Prezentácia programu PowerPoint</vt:lpstr>
      <vt:lpstr>Thalidomid - contergan</vt:lpstr>
      <vt:lpstr>Najčastejšie príčiny omylov v epidemiológii podľa Bhopal, R. (2009). "Seven mistakes and potential solutions in epidemiology, including a call for a World Council of Epidemiology and Causality." Emerging themes in epidemiology 6(1): 6.</vt:lpstr>
      <vt:lpstr>Mýliť sa je ľudské</vt:lpstr>
      <vt:lpstr>Chyba</vt:lpstr>
      <vt:lpstr>Prípad kúpaliska a hnačiek u detí</vt:lpstr>
      <vt:lpstr>Prezentácia programu PowerPoint</vt:lpstr>
      <vt:lpstr>Pomôcka pre zapamätanie</vt:lpstr>
      <vt:lpstr>Prezentácia programu PowerPoint</vt:lpstr>
      <vt:lpstr>Bias</vt:lpstr>
      <vt:lpstr>Detekčný bias</vt:lpstr>
      <vt:lpstr>Sampling alebo výberový bias</vt:lpstr>
      <vt:lpstr>Ascertainment bias (bias pri zisťovaní, stanovovaní)</vt:lpstr>
      <vt:lpstr>Príklady</vt:lpstr>
      <vt:lpstr>Najčastejšie zdroje chýb a bias</vt:lpstr>
      <vt:lpstr>Kedy vznikajú podľa Bhopal, 2015</vt:lpstr>
      <vt:lpstr>Formulácia otázky, ktorá je predmetom štúdia</vt:lpstr>
      <vt:lpstr>Model PICO</vt:lpstr>
      <vt:lpstr>EBRNetwork http://ebrnetwork.org </vt:lpstr>
      <vt:lpstr>Výber vzorky</vt:lpstr>
      <vt:lpstr>Populácia a výber</vt:lpstr>
      <vt:lpstr>Zdroj: Bhopal, 2015</vt:lpstr>
      <vt:lpstr>Výber vzorky</vt:lpstr>
      <vt:lpstr>Jednoduchý náhodný výber</vt:lpstr>
      <vt:lpstr>Príklad jednoduchý náhodný výber</vt:lpstr>
      <vt:lpstr>Prezentácia programu PowerPoint</vt:lpstr>
      <vt:lpstr>Prezentácia programu PowerPoint</vt:lpstr>
      <vt:lpstr>Vybraný súbor</vt:lpstr>
      <vt:lpstr>Veľkosť výberu</vt:lpstr>
      <vt:lpstr>Náhodné čísla</vt:lpstr>
      <vt:lpstr>Stratifikovaný výber – výber vo vrstvách</vt:lpstr>
      <vt:lpstr>Príklad výberu vo vrstvách (stratifikovaný)</vt:lpstr>
      <vt:lpstr>Prezentácia programu PowerPoint</vt:lpstr>
      <vt:lpstr>Prezentácia programu PowerPoint</vt:lpstr>
      <vt:lpstr>Prezentácia programu PowerPoint</vt:lpstr>
      <vt:lpstr>Náhodný výber zhluku (hniezdo, cluster, klaster, nahromadenie)</vt:lpstr>
      <vt:lpstr>Príklad klastrového výberu</vt:lpstr>
      <vt:lpstr>Prezentácia programu PowerPoint</vt:lpstr>
      <vt:lpstr>Viacstupňový náhodný výber</vt:lpstr>
      <vt:lpstr>Systematický výber (systematická vzorka)</vt:lpstr>
      <vt:lpstr>Pohodlný výber („Námatkový“ súbor, ľubovoľný výber)</vt:lpstr>
      <vt:lpstr>Výber ľudí, ktorých je ťažko kontaktovať</vt:lpstr>
      <vt:lpstr>Výber kvót (Quota sampling)</vt:lpstr>
      <vt:lpstr>Ako dosiahnuť primeranú mieru odpovedí</vt:lpstr>
      <vt:lpstr>Confounding</vt:lpstr>
      <vt:lpstr>Confounding (mylné použitie, „spletenie“, „popletenie“, nesprávne použitie, nesprávne zaradenie, „nevylúčenie“ faktora) - (Z latinského „confundere " = zmiešať, zliať)</vt:lpstr>
      <vt:lpstr>Confounding variable, confounder („mýliaca“, “pletúca“ premenná veličina; „Confundujúca premenná veličina, „konfundér“)</vt:lpstr>
      <vt:lpstr>Príklad na confounding</vt:lpstr>
      <vt:lpstr>Confounding variable, confounder, mätúca premenná</vt:lpstr>
      <vt:lpstr>Confounding variable, confounder, mätúca premenná</vt:lpstr>
      <vt:lpstr>Čo je spoločné pre epidemiologické štúdie?</vt:lpstr>
      <vt:lpstr>Epidemiology, epidemiológia</vt:lpstr>
      <vt:lpstr>Kritické znaky epi štúdie</vt:lpstr>
      <vt:lpstr>Upozornenie študentom</vt:lpstr>
      <vt:lpstr>Súhrn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Epidemiológ sa nesmie mýliť (úvod do epi štúdií)</dc:title>
  <dc:subject/>
  <dc:creator>Martin Rusnak</dc:creator>
  <cp:keywords/>
  <dc:description/>
  <cp:lastModifiedBy>Rusnák Martin</cp:lastModifiedBy>
  <cp:revision>112</cp:revision>
  <dcterms:created xsi:type="dcterms:W3CDTF">2018-08-08T10:13:01Z</dcterms:created>
  <dcterms:modified xsi:type="dcterms:W3CDTF">2021-09-20T13:31:32Z</dcterms:modified>
  <cp:category/>
</cp:coreProperties>
</file>