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33"/>
  </p:notesMasterIdLst>
  <p:handoutMasterIdLst>
    <p:handoutMasterId r:id="rId34"/>
  </p:handoutMasterIdLst>
  <p:sldIdLst>
    <p:sldId id="256" r:id="rId2"/>
    <p:sldId id="257" r:id="rId3"/>
    <p:sldId id="262" r:id="rId4"/>
    <p:sldId id="260" r:id="rId5"/>
    <p:sldId id="261" r:id="rId6"/>
    <p:sldId id="263" r:id="rId7"/>
    <p:sldId id="264" r:id="rId8"/>
    <p:sldId id="265" r:id="rId9"/>
    <p:sldId id="266" r:id="rId10"/>
    <p:sldId id="267" r:id="rId11"/>
    <p:sldId id="268" r:id="rId12"/>
    <p:sldId id="269" r:id="rId13"/>
    <p:sldId id="270" r:id="rId14"/>
    <p:sldId id="272" r:id="rId15"/>
    <p:sldId id="271" r:id="rId16"/>
    <p:sldId id="273" r:id="rId17"/>
    <p:sldId id="274" r:id="rId18"/>
    <p:sldId id="275" r:id="rId19"/>
    <p:sldId id="282" r:id="rId20"/>
    <p:sldId id="276" r:id="rId21"/>
    <p:sldId id="277" r:id="rId22"/>
    <p:sldId id="278" r:id="rId23"/>
    <p:sldId id="279" r:id="rId24"/>
    <p:sldId id="280" r:id="rId25"/>
    <p:sldId id="283" r:id="rId26"/>
    <p:sldId id="284" r:id="rId27"/>
    <p:sldId id="285" r:id="rId28"/>
    <p:sldId id="286" r:id="rId29"/>
    <p:sldId id="288" r:id="rId30"/>
    <p:sldId id="289" r:id="rId31"/>
    <p:sldId id="290" r:id="rId32"/>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7"/>
    <p:restoredTop sz="94682"/>
  </p:normalViewPr>
  <p:slideViewPr>
    <p:cSldViewPr snapToGrid="0" snapToObjects="1">
      <p:cViewPr varScale="1">
        <p:scale>
          <a:sx n="102" d="100"/>
          <a:sy n="102" d="100"/>
        </p:scale>
        <p:origin x="1632" y="200"/>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11/1/18</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11/1/18</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Kliknutím upravte štýl predlohy podnadpisu</a:t>
            </a:r>
            <a:endParaRPr lang="en-US" dirty="0"/>
          </a:p>
        </p:txBody>
      </p:sp>
      <p:sp>
        <p:nvSpPr>
          <p:cNvPr id="15" name="Date Placeholder 14"/>
          <p:cNvSpPr>
            <a:spLocks noGrp="1"/>
          </p:cNvSpPr>
          <p:nvPr>
            <p:ph type="dt" sz="half" idx="10"/>
          </p:nvPr>
        </p:nvSpPr>
        <p:spPr/>
        <p:txBody>
          <a:bodyPr/>
          <a:lstStyle/>
          <a:p>
            <a:fld id="{F569E56D-7FE8-AB47-BE03-8BA915900410}" type="datetime1">
              <a:rPr lang="sk-SK" smtClean="0"/>
              <a:t>1.11.18</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Upraviť štýly predlohy textu
Druhá úroveň
Tretia úroveň
Štvrtá úroveň
Piata úroveň</a:t>
            </a:r>
            <a:endParaRPr lang="en-US"/>
          </a:p>
        </p:txBody>
      </p:sp>
      <p:sp>
        <p:nvSpPr>
          <p:cNvPr id="4" name="Date Placeholder 3"/>
          <p:cNvSpPr>
            <a:spLocks noGrp="1"/>
          </p:cNvSpPr>
          <p:nvPr>
            <p:ph type="dt" sz="half" idx="10"/>
          </p:nvPr>
        </p:nvSpPr>
        <p:spPr/>
        <p:txBody>
          <a:bodyPr/>
          <a:lstStyle/>
          <a:p>
            <a:fld id="{A48D3082-3393-7847-AF83-07CBD8B90DCE}" type="datetime1">
              <a:rPr lang="sk-SK" smtClean="0"/>
              <a:t>1.11.18</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2456D5BA-AD38-524C-9430-B878C9FFD316}" type="datetime1">
              <a:rPr lang="sk-SK" smtClean="0"/>
              <a:t>1.11.18</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Upraviť štýly predlohy textu
Druhá úroveň
Tretia úroveň
Štvrtá úroveň
Piata úroveň</a:t>
            </a:r>
            <a:endParaRPr lang="en-US"/>
          </a:p>
        </p:txBody>
      </p:sp>
      <p:sp>
        <p:nvSpPr>
          <p:cNvPr id="13" name="Title 12"/>
          <p:cNvSpPr>
            <a:spLocks noGrp="1"/>
          </p:cNvSpPr>
          <p:nvPr>
            <p:ph type="title"/>
          </p:nvPr>
        </p:nvSpPr>
        <p:spPr/>
        <p:txBody>
          <a:bodyPr/>
          <a:lstStyle/>
          <a:p>
            <a:r>
              <a:rPr lang="sk-SK"/>
              <a:t>Kliknutím upravte štýl predlohy nadpisu</a:t>
            </a:r>
            <a:endParaRPr lang="en-US"/>
          </a:p>
        </p:txBody>
      </p:sp>
      <p:sp>
        <p:nvSpPr>
          <p:cNvPr id="14" name="Date Placeholder 13"/>
          <p:cNvSpPr>
            <a:spLocks noGrp="1"/>
          </p:cNvSpPr>
          <p:nvPr>
            <p:ph type="dt" sz="half" idx="10"/>
          </p:nvPr>
        </p:nvSpPr>
        <p:spPr/>
        <p:txBody>
          <a:bodyPr/>
          <a:lstStyle/>
          <a:p>
            <a:fld id="{17D84F83-A9A5-C942-A03F-560C803C3F5D}" type="datetime1">
              <a:rPr lang="sk-SK" smtClean="0"/>
              <a:t>1.11.18</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Upraviť štýly predlohy textu
Druhá úroveň
Tretia úroveň
Štvrtá úroveň
Piata úroveň</a:t>
            </a:r>
            <a:endParaRPr lang="cs-CZ"/>
          </a:p>
        </p:txBody>
      </p:sp>
      <p:sp>
        <p:nvSpPr>
          <p:cNvPr id="12" name="Date Placeholder 11"/>
          <p:cNvSpPr>
            <a:spLocks noGrp="1"/>
          </p:cNvSpPr>
          <p:nvPr>
            <p:ph type="dt" sz="half" idx="10"/>
          </p:nvPr>
        </p:nvSpPr>
        <p:spPr/>
        <p:txBody>
          <a:bodyPr/>
          <a:lstStyle/>
          <a:p>
            <a:fld id="{F74D4851-71F3-7E46-BD42-81840CD9F2B6}" type="datetime1">
              <a:rPr lang="sk-SK" smtClean="0"/>
              <a:t>1.11.18</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A60C47-DA0C-8449-A714-912745D9AA1F}" type="datetime1">
              <a:rPr lang="sk-SK" smtClean="0"/>
              <a:t>1.11.18</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sk-SK"/>
              <a:t>Kliknutím upravte štýl predlohy nadpisu</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Upraviť štýly predlohy textu
Druhá úroveň
Tretia úroveň
Štvrtá úroveň
Piata úroveň</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sk-SK"/>
              <a:t>Upraviť štýly predlohy textu
Druhá úroveň
Tretia úroveň
Štvrtá úroveň
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p:txBody>
          <a:bodyPr/>
          <a:lstStyle/>
          <a:p>
            <a:fld id="{9C6B8405-D1FC-534E-BBD1-2B7A6366FE04}" type="datetime1">
              <a:rPr lang="sk-SK" smtClean="0"/>
              <a:t>1.11.18</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a:p>
        </p:txBody>
      </p:sp>
      <p:sp>
        <p:nvSpPr>
          <p:cNvPr id="7" name="Date Placeholder 6"/>
          <p:cNvSpPr>
            <a:spLocks noGrp="1"/>
          </p:cNvSpPr>
          <p:nvPr>
            <p:ph type="dt" sz="half" idx="10"/>
          </p:nvPr>
        </p:nvSpPr>
        <p:spPr/>
        <p:txBody>
          <a:bodyPr/>
          <a:lstStyle/>
          <a:p>
            <a:fld id="{D410CC28-288E-7B4C-AD5C-7F26B61FD9BC}" type="datetime1">
              <a:rPr lang="sk-SK" smtClean="0"/>
              <a:t>1.11.18</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194C1-B975-7C4D-A7DB-B02BEBEAD846}" type="datetime1">
              <a:rPr lang="sk-SK" smtClean="0"/>
              <a:t>1.11.18</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Upraviť štýly predlohy textu
Druhá úroveň
Tretia úroveň
Štvrtá úroveň
Piata úroveň</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15" name="Date Placeholder 14"/>
          <p:cNvSpPr>
            <a:spLocks noGrp="1"/>
          </p:cNvSpPr>
          <p:nvPr>
            <p:ph type="dt" sz="half" idx="10"/>
          </p:nvPr>
        </p:nvSpPr>
        <p:spPr/>
        <p:txBody>
          <a:bodyPr/>
          <a:lstStyle/>
          <a:p>
            <a:fld id="{D4FBE24A-9F23-5A4A-897F-19D441E947D4}" type="datetime1">
              <a:rPr lang="sk-SK" smtClean="0"/>
              <a:t>1.11.18</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Kliknutím na ikonu pridáte obrázok</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p:txBody>
          <a:bodyPr/>
          <a:lstStyle/>
          <a:p>
            <a:fld id="{C0FDDF72-FCDA-4F4A-B6C7-97ADF2E21946}" type="datetime1">
              <a:rPr lang="sk-SK" smtClean="0"/>
              <a:t>1.11.18</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a:t>Kliknutím upravte štýl predlohy nadpisu</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02B2E2F-7B2D-7245-9F97-ACCB47871CB3}" type="datetime1">
              <a:rPr lang="sk-SK" smtClean="0"/>
              <a:t>1.11.18</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err="1">
                <a:effectLst/>
              </a:rPr>
              <a:t>Štúdie</a:t>
            </a:r>
            <a:r>
              <a:rPr lang="cs-CZ" dirty="0">
                <a:effectLst/>
              </a:rPr>
              <a:t> </a:t>
            </a:r>
            <a:r>
              <a:rPr lang="cs-CZ" dirty="0" err="1">
                <a:effectLst/>
              </a:rPr>
              <a:t>prípadov</a:t>
            </a:r>
            <a:r>
              <a:rPr lang="cs-CZ" dirty="0">
                <a:effectLst/>
              </a:rPr>
              <a:t> a kontrol</a:t>
            </a:r>
            <a:endParaRPr lang="sk-SK" dirty="0"/>
          </a:p>
        </p:txBody>
      </p:sp>
      <p:sp>
        <p:nvSpPr>
          <p:cNvPr id="3" name="Subtitle 2"/>
          <p:cNvSpPr>
            <a:spLocks noGrp="1"/>
          </p:cNvSpPr>
          <p:nvPr>
            <p:ph type="subTitle" idx="1"/>
          </p:nvPr>
        </p:nvSpPr>
        <p:spPr>
          <a:xfrm>
            <a:off x="2351034" y="3722416"/>
            <a:ext cx="6801208" cy="1751458"/>
          </a:xfrm>
        </p:spPr>
        <p:txBody>
          <a:bodyPr>
            <a:normAutofit lnSpcReduction="10000"/>
          </a:bodyPr>
          <a:lstStyle/>
          <a:p>
            <a:r>
              <a:rPr lang="sk-SK" sz="2400" dirty="0"/>
              <a:t>Vladimír </a:t>
            </a:r>
            <a:r>
              <a:rPr lang="sk-SK" sz="2400" dirty="0" err="1"/>
              <a:t>Príkazský</a:t>
            </a:r>
            <a:r>
              <a:rPr lang="sk-SK" sz="2400" dirty="0"/>
              <a:t>, </a:t>
            </a:r>
            <a:r>
              <a:rPr lang="sk-SK" sz="2400" dirty="0" err="1"/>
              <a:t>European</a:t>
            </a:r>
            <a:r>
              <a:rPr lang="sk-SK" sz="2400" dirty="0"/>
              <a:t> Center </a:t>
            </a:r>
            <a:r>
              <a:rPr lang="sk-SK" sz="2400" dirty="0" err="1"/>
              <a:t>for</a:t>
            </a:r>
            <a:r>
              <a:rPr lang="sk-SK" sz="2400" dirty="0"/>
              <a:t> </a:t>
            </a:r>
            <a:r>
              <a:rPr lang="sk-SK" sz="2400" dirty="0" err="1"/>
              <a:t>Disease</a:t>
            </a:r>
            <a:r>
              <a:rPr lang="sk-SK" sz="2400" dirty="0"/>
              <a:t> </a:t>
            </a:r>
            <a:r>
              <a:rPr lang="sk-SK" sz="2400" dirty="0" err="1"/>
              <a:t>Control</a:t>
            </a:r>
            <a:r>
              <a:rPr lang="sk-SK" sz="2400" dirty="0"/>
              <a:t>, </a:t>
            </a:r>
            <a:r>
              <a:rPr lang="sk-SK" sz="2400" dirty="0" err="1"/>
              <a:t>Stockholm</a:t>
            </a:r>
            <a:r>
              <a:rPr lang="sk-SK" sz="2400" dirty="0"/>
              <a:t>, Švédsko, Martin Rusnák, Trnavská univerzita v Trnave, Slovensko, </a:t>
            </a:r>
            <a:r>
              <a:rPr lang="sk-SK" sz="2400" dirty="0" err="1"/>
              <a:t>Predrag</a:t>
            </a:r>
            <a:r>
              <a:rPr lang="sk-SK" sz="2400" dirty="0"/>
              <a:t> </a:t>
            </a:r>
            <a:r>
              <a:rPr lang="sk-SK" sz="2400" dirty="0" err="1"/>
              <a:t>Đurić</a:t>
            </a:r>
            <a:r>
              <a:rPr lang="sk-SK" sz="2400" dirty="0"/>
              <a:t>,  </a:t>
            </a:r>
            <a:r>
              <a:rPr lang="sk-SK" sz="2400" dirty="0" err="1"/>
              <a:t>Queen</a:t>
            </a:r>
            <a:r>
              <a:rPr lang="sk-SK" sz="2400" dirty="0"/>
              <a:t> </a:t>
            </a:r>
            <a:r>
              <a:rPr lang="sk-SK" sz="2400" dirty="0" err="1"/>
              <a:t>Margaret</a:t>
            </a:r>
            <a:r>
              <a:rPr lang="sk-SK" sz="2400" dirty="0"/>
              <a:t> </a:t>
            </a:r>
            <a:r>
              <a:rPr lang="sk-SK" sz="2400" dirty="0" err="1"/>
              <a:t>University</a:t>
            </a:r>
            <a:r>
              <a:rPr lang="sk-SK" sz="2400" dirty="0"/>
              <a:t> </a:t>
            </a:r>
            <a:r>
              <a:rPr lang="sk-SK" sz="2400" dirty="0" err="1"/>
              <a:t>Edinburgh</a:t>
            </a:r>
            <a:r>
              <a:rPr lang="sk-SK" sz="2400" dirty="0"/>
              <a:t>, UK</a:t>
            </a:r>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Zástupný objekt pre obsah 1">
                <a:extLst>
                  <a:ext uri="{FF2B5EF4-FFF2-40B4-BE49-F238E27FC236}">
                    <a16:creationId xmlns:a16="http://schemas.microsoft.com/office/drawing/2014/main" id="{BF6C7EAE-C49C-214C-A707-202314344356}"/>
                  </a:ext>
                </a:extLst>
              </p:cNvPr>
              <p:cNvSpPr>
                <a:spLocks noGrp="1"/>
              </p:cNvSpPr>
              <p:nvPr>
                <p:ph idx="1"/>
              </p:nvPr>
            </p:nvSpPr>
            <p:spPr>
              <a:xfrm>
                <a:off x="755690" y="756287"/>
                <a:ext cx="8312587" cy="5093368"/>
              </a:xfrm>
            </p:spPr>
            <p:txBody>
              <a:bodyPr>
                <a:normAutofit lnSpcReduction="10000"/>
              </a:bodyPr>
              <a:lstStyle/>
              <a:p>
                <a:r>
                  <a:rPr lang="sk-SK" dirty="0">
                    <a:effectLst/>
                  </a:rPr>
                  <a:t>Prípady sa porovnávajú s kontrolami a miera asociácie sa vypočíta z údajov, ktoré boli zistené na záver sledovania. Stanoví sa  počet prípadov a počet osôb, ktoré sú stále v riziku ochorenia. V obidvoch týchto skupinách sa následne zisťuje expozícia určitému faktoru. Pri tom sa hľadá v minulosti subjektu, teda je to </a:t>
                </a:r>
                <a:r>
                  <a:rPr lang="sk-SK" b="1" dirty="0">
                    <a:solidFill>
                      <a:srgbClr val="FFC000"/>
                    </a:solidFill>
                    <a:effectLst/>
                  </a:rPr>
                  <a:t>retrospektívna analytická štúdia</a:t>
                </a:r>
                <a:r>
                  <a:rPr lang="sk-SK" dirty="0">
                    <a:effectLst/>
                  </a:rPr>
                  <a:t>. </a:t>
                </a:r>
              </a:p>
              <a:p>
                <a:r>
                  <a:rPr lang="sk-SK" dirty="0">
                    <a:effectLst/>
                  </a:rPr>
                  <a:t>Na začiatku tohto typu štúdie môže byť kohortová štúdia. Jej výsledkom je exponovaná a neexponovaná populácia, z ktorých sa identifikujú prípady. </a:t>
                </a:r>
              </a:p>
              <a:p>
                <a:r>
                  <a:rPr lang="sk-SK" dirty="0">
                    <a:effectLst/>
                  </a:rPr>
                  <a:t>Vlastná štúdia prípadov a kontrol je na konci sledovania, kedy sa spočíta počet prípadov (alebo </a:t>
                </a:r>
                <a:r>
                  <a:rPr lang="sk-SK" dirty="0" err="1">
                    <a:effectLst/>
                  </a:rPr>
                  <a:t>osobo</a:t>
                </a:r>
                <a:r>
                  <a:rPr lang="sk-SK" dirty="0">
                    <a:effectLst/>
                  </a:rPr>
                  <a:t>-rokov) </a:t>
                </a:r>
                <a14:m>
                  <m:oMath xmlns:m="http://schemas.openxmlformats.org/officeDocument/2006/math">
                    <m:sSub>
                      <m:sSubPr>
                        <m:ctrlPr>
                          <a:rPr lang="sk-SK" i="1">
                            <a:effectLst/>
                          </a:rPr>
                        </m:ctrlPr>
                      </m:sSubPr>
                      <m:e>
                        <m:r>
                          <a:rPr lang="sk-SK" i="1">
                            <a:effectLst/>
                          </a:rPr>
                          <m:t>𝑃</m:t>
                        </m:r>
                      </m:e>
                      <m:sub>
                        <m:r>
                          <a:rPr lang="sk-SK" i="1">
                            <a:effectLst/>
                          </a:rPr>
                          <m:t>𝐸</m:t>
                        </m:r>
                      </m:sub>
                    </m:sSub>
                  </m:oMath>
                </a14:m>
                <a:r>
                  <a:rPr lang="sk-SK" dirty="0">
                    <a:effectLst/>
                  </a:rPr>
                  <a:t> v exponovanej skupine a počet prípadov (alebo </a:t>
                </a:r>
                <a:r>
                  <a:rPr lang="sk-SK" dirty="0" err="1">
                    <a:effectLst/>
                  </a:rPr>
                  <a:t>osobo</a:t>
                </a:r>
                <a:r>
                  <a:rPr lang="sk-SK" dirty="0">
                    <a:effectLst/>
                  </a:rPr>
                  <a:t>-rokov) v neexponovanej skupine </a:t>
                </a:r>
                <a14:m>
                  <m:oMath xmlns:m="http://schemas.openxmlformats.org/officeDocument/2006/math">
                    <m:sSub>
                      <m:sSubPr>
                        <m:ctrlPr>
                          <a:rPr lang="sk-SK" i="1">
                            <a:effectLst/>
                          </a:rPr>
                        </m:ctrlPr>
                      </m:sSubPr>
                      <m:e>
                        <m:r>
                          <a:rPr lang="sk-SK" i="1">
                            <a:effectLst/>
                          </a:rPr>
                          <m:t>𝑃</m:t>
                        </m:r>
                      </m:e>
                      <m:sub>
                        <m:r>
                          <a:rPr lang="sk-SK" i="1">
                            <a:effectLst/>
                          </a:rPr>
                          <m:t>𝑁</m:t>
                        </m:r>
                      </m:sub>
                    </m:sSub>
                  </m:oMath>
                </a14:m>
                <a:r>
                  <a:rPr lang="sk-SK" dirty="0">
                    <a:effectLst/>
                  </a:rPr>
                  <a:t>. </a:t>
                </a:r>
                <a:endParaRPr lang="sk-SK" dirty="0"/>
              </a:p>
            </p:txBody>
          </p:sp>
        </mc:Choice>
        <mc:Fallback>
          <p:sp>
            <p:nvSpPr>
              <p:cNvPr id="2" name="Zástupný objekt pre obsah 1">
                <a:extLst>
                  <a:ext uri="{FF2B5EF4-FFF2-40B4-BE49-F238E27FC236}">
                    <a16:creationId xmlns:a16="http://schemas.microsoft.com/office/drawing/2014/main" id="{BF6C7EAE-C49C-214C-A707-202314344356}"/>
                  </a:ext>
                </a:extLst>
              </p:cNvPr>
              <p:cNvSpPr>
                <a:spLocks noGrp="1" noRot="1" noChangeAspect="1" noMove="1" noResize="1" noEditPoints="1" noAdjustHandles="1" noChangeArrowheads="1" noChangeShapeType="1" noTextEdit="1"/>
              </p:cNvSpPr>
              <p:nvPr>
                <p:ph idx="1"/>
              </p:nvPr>
            </p:nvSpPr>
            <p:spPr>
              <a:xfrm>
                <a:off x="755690" y="756287"/>
                <a:ext cx="8312587" cy="5093368"/>
              </a:xfrm>
              <a:blipFill>
                <a:blip r:embed="rId2"/>
                <a:stretch>
                  <a:fillRect/>
                </a:stretch>
              </a:blipFill>
            </p:spPr>
            <p:txBody>
              <a:bodyPr/>
              <a:lstStyle/>
              <a:p>
                <a:r>
                  <a:rPr lang="sk-SK">
                    <a:noFill/>
                  </a:rPr>
                  <a:t> </a:t>
                </a:r>
              </a:p>
            </p:txBody>
          </p:sp>
        </mc:Fallback>
      </mc:AlternateContent>
      <p:sp>
        <p:nvSpPr>
          <p:cNvPr id="3" name="Nadpis 2">
            <a:extLst>
              <a:ext uri="{FF2B5EF4-FFF2-40B4-BE49-F238E27FC236}">
                <a16:creationId xmlns:a16="http://schemas.microsoft.com/office/drawing/2014/main" id="{13A32322-04BC-7B4E-A122-FD08B390AF23}"/>
              </a:ext>
            </a:extLst>
          </p:cNvPr>
          <p:cNvSpPr>
            <a:spLocks noGrp="1"/>
          </p:cNvSpPr>
          <p:nvPr>
            <p:ph type="title"/>
          </p:nvPr>
        </p:nvSpPr>
        <p:spPr>
          <a:xfrm>
            <a:off x="856449" y="5678652"/>
            <a:ext cx="8312587" cy="1008380"/>
          </a:xfrm>
        </p:spPr>
        <p:txBody>
          <a:bodyPr/>
          <a:lstStyle/>
          <a:p>
            <a:r>
              <a:rPr lang="sk-SK" dirty="0"/>
              <a:t>Miera asociácie</a:t>
            </a:r>
          </a:p>
        </p:txBody>
      </p:sp>
      <p:sp>
        <p:nvSpPr>
          <p:cNvPr id="4" name="Zástupný objekt pre dátum 3">
            <a:extLst>
              <a:ext uri="{FF2B5EF4-FFF2-40B4-BE49-F238E27FC236}">
                <a16:creationId xmlns:a16="http://schemas.microsoft.com/office/drawing/2014/main" id="{77000881-DBC3-394B-BC35-3A6FFC3D5089}"/>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E6123439-8E6F-B94E-B8FC-125A80BECF81}"/>
              </a:ext>
            </a:extLst>
          </p:cNvPr>
          <p:cNvSpPr>
            <a:spLocks noGrp="1"/>
          </p:cNvSpPr>
          <p:nvPr>
            <p:ph type="sldNum" sz="quarter" idx="11"/>
          </p:nvPr>
        </p:nvSpPr>
        <p:spPr/>
        <p:txBody>
          <a:bodyPr/>
          <a:lstStyle/>
          <a:p>
            <a:fld id="{20C92893-8C51-46CF-9D47-24B3C575AFAA}" type="slidenum">
              <a:rPr lang="en-GB" smtClean="0"/>
              <a:pPr/>
              <a:t>10</a:t>
            </a:fld>
            <a:endParaRPr lang="en-GB"/>
          </a:p>
        </p:txBody>
      </p:sp>
      <p:sp>
        <p:nvSpPr>
          <p:cNvPr id="6" name="Zástupný objekt pre pätu 5">
            <a:extLst>
              <a:ext uri="{FF2B5EF4-FFF2-40B4-BE49-F238E27FC236}">
                <a16:creationId xmlns:a16="http://schemas.microsoft.com/office/drawing/2014/main" id="{EA281BBD-BE51-9444-9F67-43C0283B2BB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4613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6AC11DA-CA72-8747-A925-C52149CF2C84}"/>
              </a:ext>
            </a:extLst>
          </p:cNvPr>
          <p:cNvSpPr>
            <a:spLocks noGrp="1"/>
          </p:cNvSpPr>
          <p:nvPr>
            <p:ph idx="1"/>
          </p:nvPr>
        </p:nvSpPr>
        <p:spPr>
          <a:xfrm>
            <a:off x="856448" y="756287"/>
            <a:ext cx="8211829" cy="6031022"/>
          </a:xfrm>
        </p:spPr>
        <p:txBody>
          <a:bodyPr>
            <a:normAutofit/>
          </a:bodyPr>
          <a:lstStyle/>
          <a:p>
            <a:r>
              <a:rPr lang="sk-SK" sz="3200" dirty="0">
                <a:effectLst/>
              </a:rPr>
              <a:t>Vzhľadom na to, že dizajn štúdie predpokladá výber kontrol uskutočnený nie na základe náhody, ale podľa rozhodnutia epidemiológa, pre odhad vzťahu medzi príčinou a následkom </a:t>
            </a:r>
            <a:r>
              <a:rPr lang="sk-SK" sz="3200" b="1" dirty="0">
                <a:solidFill>
                  <a:srgbClr val="FFC000"/>
                </a:solidFill>
                <a:effectLst/>
              </a:rPr>
              <a:t>nie je možné používať pravdepodobnosť</a:t>
            </a:r>
            <a:r>
              <a:rPr lang="sk-SK" sz="3200" dirty="0">
                <a:effectLst/>
              </a:rPr>
              <a:t>. </a:t>
            </a:r>
          </a:p>
          <a:p>
            <a:r>
              <a:rPr lang="sk-SK" sz="3200" dirty="0">
                <a:effectLst/>
              </a:rPr>
              <a:t>To je zároveň dôvod, prečo nie je možné počítať riziko (risk) a pomer rizík (</a:t>
            </a:r>
            <a:r>
              <a:rPr lang="sk-SK" sz="3200" dirty="0" err="1">
                <a:effectLst/>
              </a:rPr>
              <a:t>relative</a:t>
            </a:r>
            <a:r>
              <a:rPr lang="sk-SK" sz="3200" dirty="0">
                <a:effectLst/>
              </a:rPr>
              <a:t> risk), ale pracuje sa so </a:t>
            </a:r>
            <a:r>
              <a:rPr lang="sk-SK" sz="3200" b="1" dirty="0">
                <a:solidFill>
                  <a:srgbClr val="FFC000"/>
                </a:solidFill>
                <a:effectLst/>
              </a:rPr>
              <a:t>šancou (</a:t>
            </a:r>
            <a:r>
              <a:rPr lang="sk-SK" sz="3200" b="1" dirty="0" err="1">
                <a:solidFill>
                  <a:srgbClr val="FFC000"/>
                </a:solidFill>
                <a:effectLst/>
              </a:rPr>
              <a:t>odds</a:t>
            </a:r>
            <a:r>
              <a:rPr lang="sk-SK" sz="3200" b="1" dirty="0">
                <a:solidFill>
                  <a:srgbClr val="FFC000"/>
                </a:solidFill>
                <a:effectLst/>
              </a:rPr>
              <a:t>) a pomerom šancí (</a:t>
            </a:r>
            <a:r>
              <a:rPr lang="sk-SK" sz="3200" b="1" dirty="0" err="1">
                <a:solidFill>
                  <a:srgbClr val="FFC000"/>
                </a:solidFill>
                <a:effectLst/>
              </a:rPr>
              <a:t>odds</a:t>
            </a:r>
            <a:r>
              <a:rPr lang="sk-SK" sz="3200" b="1" dirty="0">
                <a:solidFill>
                  <a:srgbClr val="FFC000"/>
                </a:solidFill>
                <a:effectLst/>
              </a:rPr>
              <a:t> </a:t>
            </a:r>
            <a:r>
              <a:rPr lang="sk-SK" sz="3200" b="1" dirty="0" err="1">
                <a:solidFill>
                  <a:srgbClr val="FFC000"/>
                </a:solidFill>
                <a:effectLst/>
              </a:rPr>
              <a:t>ratio</a:t>
            </a:r>
            <a:r>
              <a:rPr lang="sk-SK" sz="3200" b="1" dirty="0">
                <a:solidFill>
                  <a:srgbClr val="FFC000"/>
                </a:solidFill>
                <a:effectLst/>
              </a:rPr>
              <a:t>)</a:t>
            </a:r>
            <a:r>
              <a:rPr lang="sk-SK" sz="3200" dirty="0">
                <a:effectLst/>
              </a:rPr>
              <a:t>. </a:t>
            </a:r>
            <a:endParaRPr lang="sk-SK" sz="3200" dirty="0"/>
          </a:p>
        </p:txBody>
      </p:sp>
      <p:sp>
        <p:nvSpPr>
          <p:cNvPr id="4" name="Zástupný objekt pre dátum 3">
            <a:extLst>
              <a:ext uri="{FF2B5EF4-FFF2-40B4-BE49-F238E27FC236}">
                <a16:creationId xmlns:a16="http://schemas.microsoft.com/office/drawing/2014/main" id="{A9EAA7BD-5585-0A4F-BF74-F2877CE7BB30}"/>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586DD16E-F7D7-494A-A386-606449863330}"/>
              </a:ext>
            </a:extLst>
          </p:cNvPr>
          <p:cNvSpPr>
            <a:spLocks noGrp="1"/>
          </p:cNvSpPr>
          <p:nvPr>
            <p:ph type="sldNum" sz="quarter" idx="11"/>
          </p:nvPr>
        </p:nvSpPr>
        <p:spPr/>
        <p:txBody>
          <a:bodyPr/>
          <a:lstStyle/>
          <a:p>
            <a:fld id="{20C92893-8C51-46CF-9D47-24B3C575AFAA}" type="slidenum">
              <a:rPr lang="en-GB" smtClean="0"/>
              <a:pPr/>
              <a:t>11</a:t>
            </a:fld>
            <a:endParaRPr lang="en-GB"/>
          </a:p>
        </p:txBody>
      </p:sp>
      <p:sp>
        <p:nvSpPr>
          <p:cNvPr id="6" name="Zástupný objekt pre pätu 5">
            <a:extLst>
              <a:ext uri="{FF2B5EF4-FFF2-40B4-BE49-F238E27FC236}">
                <a16:creationId xmlns:a16="http://schemas.microsoft.com/office/drawing/2014/main" id="{87349D42-82B2-C148-94A4-EEC8E1EA2A1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55475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09E5D195-07D5-F846-A402-FB51B0B72699}"/>
              </a:ext>
            </a:extLst>
          </p:cNvPr>
          <p:cNvSpPr>
            <a:spLocks noGrp="1"/>
          </p:cNvSpPr>
          <p:nvPr>
            <p:ph type="title"/>
          </p:nvPr>
        </p:nvSpPr>
        <p:spPr>
          <a:xfrm>
            <a:off x="856449" y="6003326"/>
            <a:ext cx="8312587" cy="1008380"/>
          </a:xfrm>
        </p:spPr>
        <p:txBody>
          <a:bodyPr/>
          <a:lstStyle/>
          <a:p>
            <a:r>
              <a:rPr lang="sk-SK" sz="4400" dirty="0">
                <a:effectLst/>
              </a:rPr>
              <a:t>Štúdia prípadov a kontrol podľa </a:t>
            </a:r>
            <a:r>
              <a:rPr lang="sk-SK" sz="4400" dirty="0" err="1">
                <a:effectLst/>
              </a:rPr>
              <a:t>Rodriguesa</a:t>
            </a:r>
            <a:r>
              <a:rPr lang="sk-SK" sz="4400" dirty="0">
                <a:effectLst/>
              </a:rPr>
              <a:t> a </a:t>
            </a:r>
            <a:r>
              <a:rPr lang="sk-SK" sz="4400" dirty="0" err="1">
                <a:effectLst/>
              </a:rPr>
              <a:t>Kirkwooda</a:t>
            </a:r>
            <a:r>
              <a:rPr lang="sk-SK" sz="4400" dirty="0">
                <a:effectLst/>
              </a:rPr>
              <a:t> (1990)</a:t>
            </a:r>
            <a:endParaRPr lang="sk-SK" sz="4400" dirty="0"/>
          </a:p>
        </p:txBody>
      </p:sp>
      <p:sp>
        <p:nvSpPr>
          <p:cNvPr id="4" name="Zástupný objekt pre dátum 3">
            <a:extLst>
              <a:ext uri="{FF2B5EF4-FFF2-40B4-BE49-F238E27FC236}">
                <a16:creationId xmlns:a16="http://schemas.microsoft.com/office/drawing/2014/main" id="{D5712B84-3071-C24C-9A2E-822DAD7331E6}"/>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6E48900F-6291-054B-8FF6-C802B4FDF96C}"/>
              </a:ext>
            </a:extLst>
          </p:cNvPr>
          <p:cNvSpPr>
            <a:spLocks noGrp="1"/>
          </p:cNvSpPr>
          <p:nvPr>
            <p:ph type="sldNum" sz="quarter" idx="11"/>
          </p:nvPr>
        </p:nvSpPr>
        <p:spPr/>
        <p:txBody>
          <a:bodyPr/>
          <a:lstStyle/>
          <a:p>
            <a:fld id="{20C92893-8C51-46CF-9D47-24B3C575AFAA}" type="slidenum">
              <a:rPr lang="en-GB" smtClean="0"/>
              <a:pPr/>
              <a:t>12</a:t>
            </a:fld>
            <a:endParaRPr lang="en-GB"/>
          </a:p>
        </p:txBody>
      </p:sp>
      <p:sp>
        <p:nvSpPr>
          <p:cNvPr id="6" name="Zástupný objekt pre pätu 5">
            <a:extLst>
              <a:ext uri="{FF2B5EF4-FFF2-40B4-BE49-F238E27FC236}">
                <a16:creationId xmlns:a16="http://schemas.microsoft.com/office/drawing/2014/main" id="{172DF5EE-8366-3344-A23C-2B07573F03B9}"/>
              </a:ext>
            </a:extLst>
          </p:cNvPr>
          <p:cNvSpPr>
            <a:spLocks noGrp="1"/>
          </p:cNvSpPr>
          <p:nvPr>
            <p:ph type="ftr" sz="quarter" idx="12"/>
          </p:nvPr>
        </p:nvSpPr>
        <p:spPr/>
        <p:txBody>
          <a:bodyPr/>
          <a:lstStyle/>
          <a:p>
            <a:r>
              <a:rPr lang="en-GB"/>
              <a:t>rusnak.truni.sk</a:t>
            </a:r>
          </a:p>
        </p:txBody>
      </p:sp>
      <p:pic>
        <p:nvPicPr>
          <p:cNvPr id="8" name="Obrázok 7" descr="Obrázok, na ktorom je snímka obrazovky&#10;&#10;&#10;&#10;Popis sa automaticky vygeneroval">
            <a:extLst>
              <a:ext uri="{FF2B5EF4-FFF2-40B4-BE49-F238E27FC236}">
                <a16:creationId xmlns:a16="http://schemas.microsoft.com/office/drawing/2014/main" id="{733DAB94-633A-3E49-8A66-A2F82C6F7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7" y="1240076"/>
            <a:ext cx="8312587" cy="4122775"/>
          </a:xfrm>
          <a:prstGeom prst="rect">
            <a:avLst/>
          </a:prstGeom>
        </p:spPr>
      </p:pic>
    </p:spTree>
    <p:extLst>
      <p:ext uri="{BB962C8B-B14F-4D97-AF65-F5344CB8AC3E}">
        <p14:creationId xmlns:p14="http://schemas.microsoft.com/office/powerpoint/2010/main" val="3857042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Zástupný objekt pre obsah 1">
                <a:extLst>
                  <a:ext uri="{FF2B5EF4-FFF2-40B4-BE49-F238E27FC236}">
                    <a16:creationId xmlns:a16="http://schemas.microsoft.com/office/drawing/2014/main" id="{3F74A35A-9D0C-A14E-900D-922DDA96D0A8}"/>
                  </a:ext>
                </a:extLst>
              </p:cNvPr>
              <p:cNvSpPr>
                <a:spLocks noGrp="1"/>
              </p:cNvSpPr>
              <p:nvPr>
                <p:ph idx="1"/>
              </p:nvPr>
            </p:nvSpPr>
            <p:spPr>
              <a:xfrm>
                <a:off x="755690" y="3106455"/>
                <a:ext cx="8312587" cy="2617317"/>
              </a:xfrm>
            </p:spPr>
            <p:txBody>
              <a:bodyPr>
                <a:normAutofit lnSpcReduction="10000"/>
              </a:bodyPr>
              <a:lstStyle/>
              <a:p>
                <a:r>
                  <a:rPr lang="sk-SK" dirty="0">
                    <a:effectLst/>
                  </a:rPr>
                  <a:t>Potrebujeme poznať počet ľudí (alebo </a:t>
                </a:r>
                <a:r>
                  <a:rPr lang="sk-SK" dirty="0" err="1">
                    <a:effectLst/>
                  </a:rPr>
                  <a:t>osobo</a:t>
                </a:r>
                <a:r>
                  <a:rPr lang="sk-SK" dirty="0">
                    <a:effectLst/>
                  </a:rPr>
                  <a:t>-rokov), ktorí zostávajú v riziku v každej zo sledovaných skupín. </a:t>
                </a:r>
              </a:p>
              <a:p>
                <a:r>
                  <a:rPr lang="sk-SK" dirty="0">
                    <a:effectLst/>
                  </a:rPr>
                  <a:t>Na začiatku poznáme počty ľudí, ktorí vstúpili do sledovania </a:t>
                </a:r>
                <a14:m>
                  <m:oMath xmlns:m="http://schemas.openxmlformats.org/officeDocument/2006/math">
                    <m:sSub>
                      <m:sSubPr>
                        <m:ctrlPr>
                          <a:rPr lang="sk-SK" i="1">
                            <a:effectLst/>
                          </a:rPr>
                        </m:ctrlPr>
                      </m:sSubPr>
                      <m:e>
                        <m:r>
                          <a:rPr lang="sk-SK" i="1">
                            <a:effectLst/>
                          </a:rPr>
                          <m:t>𝑁</m:t>
                        </m:r>
                      </m:e>
                      <m:sub>
                        <m:r>
                          <a:rPr lang="sk-SK" i="1">
                            <a:effectLst/>
                          </a:rPr>
                          <m:t>𝐸</m:t>
                        </m:r>
                      </m:sub>
                    </m:sSub>
                  </m:oMath>
                </a14:m>
                <a:r>
                  <a:rPr lang="sk-SK" dirty="0">
                    <a:effectLst/>
                  </a:rPr>
                  <a:t> a </a:t>
                </a:r>
                <a14:m>
                  <m:oMath xmlns:m="http://schemas.openxmlformats.org/officeDocument/2006/math">
                    <m:sSub>
                      <m:sSubPr>
                        <m:ctrlPr>
                          <a:rPr lang="sk-SK" i="1">
                            <a:effectLst/>
                          </a:rPr>
                        </m:ctrlPr>
                      </m:sSubPr>
                      <m:e>
                        <m:r>
                          <a:rPr lang="sk-SK" i="1">
                            <a:effectLst/>
                          </a:rPr>
                          <m:t>𝑁</m:t>
                        </m:r>
                      </m:e>
                      <m:sub>
                        <m:r>
                          <a:rPr lang="sk-SK" i="1">
                            <a:effectLst/>
                          </a:rPr>
                          <m:t>𝑁</m:t>
                        </m:r>
                      </m:sub>
                    </m:sSub>
                  </m:oMath>
                </a14:m>
                <a:r>
                  <a:rPr lang="sk-SK" dirty="0">
                    <a:effectLst/>
                  </a:rPr>
                  <a:t> a odpočítaním počtu prípadov získame počet ľudí, ktorí zostávajú naďalej v riziku zo skupiny exponovaných </a:t>
                </a:r>
                <a14:m>
                  <m:oMath xmlns:m="http://schemas.openxmlformats.org/officeDocument/2006/math">
                    <m:sSub>
                      <m:sSubPr>
                        <m:ctrlPr>
                          <a:rPr lang="sk-SK" i="1">
                            <a:effectLst/>
                          </a:rPr>
                        </m:ctrlPr>
                      </m:sSubPr>
                      <m:e>
                        <m:r>
                          <a:rPr lang="sk-SK" i="1">
                            <a:effectLst/>
                          </a:rPr>
                          <m:t>𝑁</m:t>
                        </m:r>
                      </m:e>
                      <m:sub>
                        <m:r>
                          <a:rPr lang="sk-SK" i="1">
                            <a:effectLst/>
                          </a:rPr>
                          <m:t>𝐸</m:t>
                        </m:r>
                      </m:sub>
                    </m:sSub>
                    <m:r>
                      <a:rPr lang="sk-SK" i="1">
                        <a:effectLst/>
                      </a:rPr>
                      <m:t>−</m:t>
                    </m:r>
                    <m:sSub>
                      <m:sSubPr>
                        <m:ctrlPr>
                          <a:rPr lang="sk-SK" i="1">
                            <a:effectLst/>
                          </a:rPr>
                        </m:ctrlPr>
                      </m:sSubPr>
                      <m:e>
                        <m:r>
                          <a:rPr lang="sk-SK" i="1">
                            <a:effectLst/>
                          </a:rPr>
                          <m:t>𝑃</m:t>
                        </m:r>
                      </m:e>
                      <m:sub>
                        <m:r>
                          <a:rPr lang="sk-SK" i="1">
                            <a:effectLst/>
                          </a:rPr>
                          <m:t>𝐸</m:t>
                        </m:r>
                      </m:sub>
                    </m:sSub>
                  </m:oMath>
                </a14:m>
                <a:r>
                  <a:rPr lang="sk-SK" dirty="0">
                    <a:effectLst/>
                  </a:rPr>
                  <a:t> a zo skupiny neexponovaných je to </a:t>
                </a:r>
                <a14:m>
                  <m:oMath xmlns:m="http://schemas.openxmlformats.org/officeDocument/2006/math">
                    <m:sSub>
                      <m:sSubPr>
                        <m:ctrlPr>
                          <a:rPr lang="sk-SK" i="1">
                            <a:effectLst/>
                          </a:rPr>
                        </m:ctrlPr>
                      </m:sSubPr>
                      <m:e>
                        <m:r>
                          <a:rPr lang="sk-SK" i="1">
                            <a:effectLst/>
                          </a:rPr>
                          <m:t>𝑁</m:t>
                        </m:r>
                      </m:e>
                      <m:sub>
                        <m:r>
                          <a:rPr lang="sk-SK" i="1">
                            <a:effectLst/>
                          </a:rPr>
                          <m:t>𝑁</m:t>
                        </m:r>
                      </m:sub>
                    </m:sSub>
                    <m:r>
                      <a:rPr lang="sk-SK" i="1">
                        <a:effectLst/>
                      </a:rPr>
                      <m:t>−</m:t>
                    </m:r>
                    <m:sSub>
                      <m:sSubPr>
                        <m:ctrlPr>
                          <a:rPr lang="sk-SK" i="1">
                            <a:effectLst/>
                          </a:rPr>
                        </m:ctrlPr>
                      </m:sSubPr>
                      <m:e>
                        <m:r>
                          <a:rPr lang="sk-SK" i="1">
                            <a:effectLst/>
                          </a:rPr>
                          <m:t>𝑃</m:t>
                        </m:r>
                      </m:e>
                      <m:sub>
                        <m:r>
                          <a:rPr lang="sk-SK" i="1">
                            <a:effectLst/>
                          </a:rPr>
                          <m:t>𝑁</m:t>
                        </m:r>
                      </m:sub>
                    </m:sSub>
                  </m:oMath>
                </a14:m>
                <a:r>
                  <a:rPr lang="sk-SK" dirty="0">
                    <a:effectLst/>
                  </a:rPr>
                  <a:t>. </a:t>
                </a:r>
              </a:p>
            </p:txBody>
          </p:sp>
        </mc:Choice>
        <mc:Fallback>
          <p:sp>
            <p:nvSpPr>
              <p:cNvPr id="2" name="Zástupný objekt pre obsah 1">
                <a:extLst>
                  <a:ext uri="{FF2B5EF4-FFF2-40B4-BE49-F238E27FC236}">
                    <a16:creationId xmlns:a16="http://schemas.microsoft.com/office/drawing/2014/main" id="{3F74A35A-9D0C-A14E-900D-922DDA96D0A8}"/>
                  </a:ext>
                </a:extLst>
              </p:cNvPr>
              <p:cNvSpPr>
                <a:spLocks noGrp="1" noRot="1" noChangeAspect="1" noMove="1" noResize="1" noEditPoints="1" noAdjustHandles="1" noChangeArrowheads="1" noChangeShapeType="1" noTextEdit="1"/>
              </p:cNvSpPr>
              <p:nvPr>
                <p:ph idx="1"/>
              </p:nvPr>
            </p:nvSpPr>
            <p:spPr>
              <a:xfrm>
                <a:off x="755690" y="3106455"/>
                <a:ext cx="8312587" cy="2617317"/>
              </a:xfrm>
              <a:blipFill>
                <a:blip r:embed="rId2"/>
                <a:stretch>
                  <a:fillRect/>
                </a:stretch>
              </a:blipFill>
            </p:spPr>
            <p:txBody>
              <a:bodyPr/>
              <a:lstStyle/>
              <a:p>
                <a:r>
                  <a:rPr lang="sk-SK">
                    <a:noFill/>
                  </a:rPr>
                  <a:t> </a:t>
                </a:r>
              </a:p>
            </p:txBody>
          </p:sp>
        </mc:Fallback>
      </mc:AlternateContent>
      <p:sp>
        <p:nvSpPr>
          <p:cNvPr id="3" name="Nadpis 2">
            <a:extLst>
              <a:ext uri="{FF2B5EF4-FFF2-40B4-BE49-F238E27FC236}">
                <a16:creationId xmlns:a16="http://schemas.microsoft.com/office/drawing/2014/main" id="{BA8989E9-1847-9847-8166-1D25A06F572D}"/>
              </a:ext>
            </a:extLst>
          </p:cNvPr>
          <p:cNvSpPr>
            <a:spLocks noGrp="1"/>
          </p:cNvSpPr>
          <p:nvPr>
            <p:ph type="title"/>
          </p:nvPr>
        </p:nvSpPr>
        <p:spPr>
          <a:xfrm>
            <a:off x="881637" y="5884142"/>
            <a:ext cx="8312587" cy="1008380"/>
          </a:xfrm>
        </p:spPr>
        <p:txBody>
          <a:bodyPr/>
          <a:lstStyle/>
          <a:p>
            <a:r>
              <a:rPr lang="sk-SK" sz="3600" dirty="0">
                <a:effectLst/>
              </a:rPr>
              <a:t>Výpočet šance vzniku ochorenia alebo iného javu spojeného so zdravím</a:t>
            </a:r>
            <a:endParaRPr lang="sk-SK" sz="3600" dirty="0"/>
          </a:p>
        </p:txBody>
      </p:sp>
      <p:sp>
        <p:nvSpPr>
          <p:cNvPr id="4" name="Zástupný objekt pre dátum 3">
            <a:extLst>
              <a:ext uri="{FF2B5EF4-FFF2-40B4-BE49-F238E27FC236}">
                <a16:creationId xmlns:a16="http://schemas.microsoft.com/office/drawing/2014/main" id="{1F73C5D7-59BC-BB4D-9002-99F20747313C}"/>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FFADD5AE-2B6B-7443-867A-2176482C6D6A}"/>
              </a:ext>
            </a:extLst>
          </p:cNvPr>
          <p:cNvSpPr>
            <a:spLocks noGrp="1"/>
          </p:cNvSpPr>
          <p:nvPr>
            <p:ph type="sldNum" sz="quarter" idx="11"/>
          </p:nvPr>
        </p:nvSpPr>
        <p:spPr/>
        <p:txBody>
          <a:bodyPr/>
          <a:lstStyle/>
          <a:p>
            <a:fld id="{20C92893-8C51-46CF-9D47-24B3C575AFAA}" type="slidenum">
              <a:rPr lang="en-GB" smtClean="0"/>
              <a:pPr/>
              <a:t>13</a:t>
            </a:fld>
            <a:endParaRPr lang="en-GB"/>
          </a:p>
        </p:txBody>
      </p:sp>
      <p:sp>
        <p:nvSpPr>
          <p:cNvPr id="6" name="Zástupný objekt pre pätu 5">
            <a:extLst>
              <a:ext uri="{FF2B5EF4-FFF2-40B4-BE49-F238E27FC236}">
                <a16:creationId xmlns:a16="http://schemas.microsoft.com/office/drawing/2014/main" id="{A82495F3-D8A4-584D-9BFF-AC6FFC0F9FC9}"/>
              </a:ext>
            </a:extLst>
          </p:cNvPr>
          <p:cNvSpPr>
            <a:spLocks noGrp="1"/>
          </p:cNvSpPr>
          <p:nvPr>
            <p:ph type="ftr" sz="quarter" idx="12"/>
          </p:nvPr>
        </p:nvSpPr>
        <p:spPr/>
        <p:txBody>
          <a:bodyPr/>
          <a:lstStyle/>
          <a:p>
            <a:r>
              <a:rPr lang="en-GB"/>
              <a:t>rusnak.truni.sk</a:t>
            </a:r>
          </a:p>
        </p:txBody>
      </p:sp>
      <p:pic>
        <p:nvPicPr>
          <p:cNvPr id="7" name="Obrázok 6" descr="Obrázok, na ktorom je snímka obrazovky&#10;&#10;&#10;&#10;Popis sa automaticky vygeneroval">
            <a:extLst>
              <a:ext uri="{FF2B5EF4-FFF2-40B4-BE49-F238E27FC236}">
                <a16:creationId xmlns:a16="http://schemas.microsoft.com/office/drawing/2014/main" id="{4978F428-60F7-3B42-826D-0F04CF33B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780" y="201479"/>
            <a:ext cx="5912405" cy="2932362"/>
          </a:xfrm>
          <a:prstGeom prst="rect">
            <a:avLst/>
          </a:prstGeom>
        </p:spPr>
      </p:pic>
    </p:spTree>
    <p:extLst>
      <p:ext uri="{BB962C8B-B14F-4D97-AF65-F5344CB8AC3E}">
        <p14:creationId xmlns:p14="http://schemas.microsoft.com/office/powerpoint/2010/main" val="17729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Zástupný objekt pre obsah 1">
                <a:extLst>
                  <a:ext uri="{FF2B5EF4-FFF2-40B4-BE49-F238E27FC236}">
                    <a16:creationId xmlns:a16="http://schemas.microsoft.com/office/drawing/2014/main" id="{3F74A35A-9D0C-A14E-900D-922DDA96D0A8}"/>
                  </a:ext>
                </a:extLst>
              </p:cNvPr>
              <p:cNvSpPr>
                <a:spLocks noGrp="1"/>
              </p:cNvSpPr>
              <p:nvPr>
                <p:ph idx="1"/>
              </p:nvPr>
            </p:nvSpPr>
            <p:spPr>
              <a:xfrm>
                <a:off x="755690" y="3895595"/>
                <a:ext cx="8312587" cy="1828177"/>
              </a:xfrm>
            </p:spPr>
            <p:txBody>
              <a:bodyPr>
                <a:normAutofit/>
              </a:bodyPr>
              <a:lstStyle/>
              <a:p>
                <a:r>
                  <a:rPr lang="sk-SK" dirty="0">
                    <a:effectLst/>
                  </a:rPr>
                  <a:t>Šanca prejavu ochorenia alebo javu spojeného so zdravím v skupine exponovaných je </a:t>
                </a:r>
                <a14:m>
                  <m:oMath xmlns:m="http://schemas.openxmlformats.org/officeDocument/2006/math">
                    <m:acc>
                      <m:accPr>
                        <m:chr m:val="̂"/>
                        <m:ctrlPr>
                          <a:rPr lang="sk-SK" i="1">
                            <a:effectLst/>
                          </a:rPr>
                        </m:ctrlPr>
                      </m:accPr>
                      <m:e>
                        <m:sSub>
                          <m:sSubPr>
                            <m:ctrlPr>
                              <a:rPr lang="sk-SK" i="1">
                                <a:effectLst/>
                              </a:rPr>
                            </m:ctrlPr>
                          </m:sSubPr>
                          <m:e>
                            <m:r>
                              <a:rPr lang="sk-SK" i="1">
                                <a:effectLst/>
                              </a:rPr>
                              <m:t>𝑂</m:t>
                            </m:r>
                          </m:e>
                          <m:sub>
                            <m:r>
                              <a:rPr lang="sk-SK" i="1">
                                <a:effectLst/>
                              </a:rPr>
                              <m:t>𝐸</m:t>
                            </m:r>
                          </m:sub>
                        </m:sSub>
                      </m:e>
                    </m:acc>
                    <m:r>
                      <a:rPr lang="sk-SK" i="1">
                        <a:effectLst/>
                      </a:rPr>
                      <m:t>=</m:t>
                    </m:r>
                    <m:f>
                      <m:fPr>
                        <m:ctrlPr>
                          <a:rPr lang="sk-SK" i="1">
                            <a:effectLst/>
                          </a:rPr>
                        </m:ctrlPr>
                      </m:fPr>
                      <m:num>
                        <m:sSub>
                          <m:sSubPr>
                            <m:ctrlPr>
                              <a:rPr lang="sk-SK" i="1">
                                <a:effectLst/>
                              </a:rPr>
                            </m:ctrlPr>
                          </m:sSubPr>
                          <m:e>
                            <m:r>
                              <a:rPr lang="sk-SK" i="1">
                                <a:effectLst/>
                              </a:rPr>
                              <m:t>𝑃</m:t>
                            </m:r>
                          </m:e>
                          <m:sub>
                            <m:r>
                              <a:rPr lang="sk-SK" i="1">
                                <a:effectLst/>
                              </a:rPr>
                              <m:t>𝐸</m:t>
                            </m:r>
                          </m:sub>
                        </m:sSub>
                      </m:num>
                      <m:den>
                        <m:sSub>
                          <m:sSubPr>
                            <m:ctrlPr>
                              <a:rPr lang="sk-SK" i="1">
                                <a:effectLst/>
                              </a:rPr>
                            </m:ctrlPr>
                          </m:sSubPr>
                          <m:e>
                            <m:r>
                              <a:rPr lang="sk-SK" i="1">
                                <a:effectLst/>
                              </a:rPr>
                              <m:t>𝑁</m:t>
                            </m:r>
                          </m:e>
                          <m:sub>
                            <m:r>
                              <a:rPr lang="sk-SK" i="1">
                                <a:effectLst/>
                              </a:rPr>
                              <m:t>𝐸</m:t>
                            </m:r>
                          </m:sub>
                        </m:sSub>
                        <m:r>
                          <a:rPr lang="sk-SK" i="1">
                            <a:effectLst/>
                          </a:rPr>
                          <m:t>−</m:t>
                        </m:r>
                        <m:sSub>
                          <m:sSubPr>
                            <m:ctrlPr>
                              <a:rPr lang="sk-SK" i="1">
                                <a:effectLst/>
                              </a:rPr>
                            </m:ctrlPr>
                          </m:sSubPr>
                          <m:e>
                            <m:r>
                              <a:rPr lang="sk-SK" i="1">
                                <a:effectLst/>
                              </a:rPr>
                              <m:t>𝑃</m:t>
                            </m:r>
                          </m:e>
                          <m:sub>
                            <m:r>
                              <a:rPr lang="sk-SK" i="1">
                                <a:effectLst/>
                              </a:rPr>
                              <m:t>𝐸</m:t>
                            </m:r>
                          </m:sub>
                        </m:sSub>
                      </m:den>
                    </m:f>
                  </m:oMath>
                </a14:m>
                <a:r>
                  <a:rPr lang="sk-SK" dirty="0">
                    <a:effectLst/>
                  </a:rPr>
                  <a:t> a analogicky pre nie exponovaných to bude </a:t>
                </a:r>
                <a14:m>
                  <m:oMath xmlns:m="http://schemas.openxmlformats.org/officeDocument/2006/math">
                    <m:acc>
                      <m:accPr>
                        <m:chr m:val="̂"/>
                        <m:ctrlPr>
                          <a:rPr lang="sk-SK" i="1">
                            <a:effectLst/>
                          </a:rPr>
                        </m:ctrlPr>
                      </m:accPr>
                      <m:e>
                        <m:sSub>
                          <m:sSubPr>
                            <m:ctrlPr>
                              <a:rPr lang="sk-SK" i="1">
                                <a:effectLst/>
                              </a:rPr>
                            </m:ctrlPr>
                          </m:sSubPr>
                          <m:e>
                            <m:r>
                              <a:rPr lang="sk-SK" i="1">
                                <a:effectLst/>
                              </a:rPr>
                              <m:t>𝑂</m:t>
                            </m:r>
                          </m:e>
                          <m:sub>
                            <m:r>
                              <a:rPr lang="sk-SK" i="1">
                                <a:effectLst/>
                              </a:rPr>
                              <m:t>𝑁</m:t>
                            </m:r>
                          </m:sub>
                        </m:sSub>
                      </m:e>
                    </m:acc>
                    <m:r>
                      <a:rPr lang="sk-SK" i="1">
                        <a:effectLst/>
                      </a:rPr>
                      <m:t>=</m:t>
                    </m:r>
                    <m:f>
                      <m:fPr>
                        <m:ctrlPr>
                          <a:rPr lang="sk-SK" i="1">
                            <a:effectLst/>
                          </a:rPr>
                        </m:ctrlPr>
                      </m:fPr>
                      <m:num>
                        <m:sSub>
                          <m:sSubPr>
                            <m:ctrlPr>
                              <a:rPr lang="sk-SK" i="1">
                                <a:effectLst/>
                              </a:rPr>
                            </m:ctrlPr>
                          </m:sSubPr>
                          <m:e>
                            <m:r>
                              <a:rPr lang="sk-SK" i="1">
                                <a:effectLst/>
                              </a:rPr>
                              <m:t>𝑃</m:t>
                            </m:r>
                          </m:e>
                          <m:sub>
                            <m:r>
                              <a:rPr lang="sk-SK" i="1">
                                <a:effectLst/>
                              </a:rPr>
                              <m:t>𝑁</m:t>
                            </m:r>
                          </m:sub>
                        </m:sSub>
                      </m:num>
                      <m:den>
                        <m:sSub>
                          <m:sSubPr>
                            <m:ctrlPr>
                              <a:rPr lang="sk-SK" i="1">
                                <a:effectLst/>
                              </a:rPr>
                            </m:ctrlPr>
                          </m:sSubPr>
                          <m:e>
                            <m:r>
                              <a:rPr lang="sk-SK" i="1">
                                <a:effectLst/>
                              </a:rPr>
                              <m:t>𝑁</m:t>
                            </m:r>
                          </m:e>
                          <m:sub>
                            <m:r>
                              <a:rPr lang="sk-SK" i="1">
                                <a:effectLst/>
                              </a:rPr>
                              <m:t>𝑁</m:t>
                            </m:r>
                          </m:sub>
                        </m:sSub>
                        <m:r>
                          <a:rPr lang="sk-SK" i="1">
                            <a:effectLst/>
                          </a:rPr>
                          <m:t>−</m:t>
                        </m:r>
                        <m:sSub>
                          <m:sSubPr>
                            <m:ctrlPr>
                              <a:rPr lang="sk-SK" i="1">
                                <a:effectLst/>
                              </a:rPr>
                            </m:ctrlPr>
                          </m:sSubPr>
                          <m:e>
                            <m:r>
                              <a:rPr lang="sk-SK" i="1">
                                <a:effectLst/>
                              </a:rPr>
                              <m:t>𝑃</m:t>
                            </m:r>
                          </m:e>
                          <m:sub>
                            <m:r>
                              <a:rPr lang="sk-SK" i="1">
                                <a:effectLst/>
                              </a:rPr>
                              <m:t>𝑁</m:t>
                            </m:r>
                          </m:sub>
                        </m:sSub>
                      </m:den>
                    </m:f>
                  </m:oMath>
                </a14:m>
                <a:r>
                  <a:rPr lang="sk-SK" dirty="0">
                    <a:effectLst/>
                  </a:rPr>
                  <a:t>.</a:t>
                </a:r>
              </a:p>
            </p:txBody>
          </p:sp>
        </mc:Choice>
        <mc:Fallback>
          <p:sp>
            <p:nvSpPr>
              <p:cNvPr id="2" name="Zástupný objekt pre obsah 1">
                <a:extLst>
                  <a:ext uri="{FF2B5EF4-FFF2-40B4-BE49-F238E27FC236}">
                    <a16:creationId xmlns:a16="http://schemas.microsoft.com/office/drawing/2014/main" id="{3F74A35A-9D0C-A14E-900D-922DDA96D0A8}"/>
                  </a:ext>
                </a:extLst>
              </p:cNvPr>
              <p:cNvSpPr>
                <a:spLocks noGrp="1" noRot="1" noChangeAspect="1" noMove="1" noResize="1" noEditPoints="1" noAdjustHandles="1" noChangeArrowheads="1" noChangeShapeType="1" noTextEdit="1"/>
              </p:cNvSpPr>
              <p:nvPr>
                <p:ph idx="1"/>
              </p:nvPr>
            </p:nvSpPr>
            <p:spPr>
              <a:xfrm>
                <a:off x="755690" y="3895595"/>
                <a:ext cx="8312587" cy="1828177"/>
              </a:xfrm>
              <a:blipFill>
                <a:blip r:embed="rId2"/>
                <a:stretch>
                  <a:fillRect r="-153"/>
                </a:stretch>
              </a:blipFill>
            </p:spPr>
            <p:txBody>
              <a:bodyPr/>
              <a:lstStyle/>
              <a:p>
                <a:r>
                  <a:rPr lang="sk-SK">
                    <a:noFill/>
                  </a:rPr>
                  <a:t> </a:t>
                </a:r>
              </a:p>
            </p:txBody>
          </p:sp>
        </mc:Fallback>
      </mc:AlternateContent>
      <p:sp>
        <p:nvSpPr>
          <p:cNvPr id="3" name="Nadpis 2">
            <a:extLst>
              <a:ext uri="{FF2B5EF4-FFF2-40B4-BE49-F238E27FC236}">
                <a16:creationId xmlns:a16="http://schemas.microsoft.com/office/drawing/2014/main" id="{BA8989E9-1847-9847-8166-1D25A06F572D}"/>
              </a:ext>
            </a:extLst>
          </p:cNvPr>
          <p:cNvSpPr>
            <a:spLocks noGrp="1"/>
          </p:cNvSpPr>
          <p:nvPr>
            <p:ph type="title"/>
          </p:nvPr>
        </p:nvSpPr>
        <p:spPr>
          <a:xfrm>
            <a:off x="881637" y="5884142"/>
            <a:ext cx="8312587" cy="1008380"/>
          </a:xfrm>
        </p:spPr>
        <p:txBody>
          <a:bodyPr/>
          <a:lstStyle/>
          <a:p>
            <a:r>
              <a:rPr lang="sk-SK" sz="3600" dirty="0">
                <a:effectLst/>
              </a:rPr>
              <a:t>Výpočet šance vzniku ochorenia alebo iného javu spojeného so zdravím</a:t>
            </a:r>
            <a:endParaRPr lang="sk-SK" sz="3600" dirty="0"/>
          </a:p>
        </p:txBody>
      </p:sp>
      <p:sp>
        <p:nvSpPr>
          <p:cNvPr id="4" name="Zástupný objekt pre dátum 3">
            <a:extLst>
              <a:ext uri="{FF2B5EF4-FFF2-40B4-BE49-F238E27FC236}">
                <a16:creationId xmlns:a16="http://schemas.microsoft.com/office/drawing/2014/main" id="{1F73C5D7-59BC-BB4D-9002-99F20747313C}"/>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FFADD5AE-2B6B-7443-867A-2176482C6D6A}"/>
              </a:ext>
            </a:extLst>
          </p:cNvPr>
          <p:cNvSpPr>
            <a:spLocks noGrp="1"/>
          </p:cNvSpPr>
          <p:nvPr>
            <p:ph type="sldNum" sz="quarter" idx="11"/>
          </p:nvPr>
        </p:nvSpPr>
        <p:spPr/>
        <p:txBody>
          <a:bodyPr/>
          <a:lstStyle/>
          <a:p>
            <a:fld id="{20C92893-8C51-46CF-9D47-24B3C575AFAA}" type="slidenum">
              <a:rPr lang="en-GB" smtClean="0"/>
              <a:pPr/>
              <a:t>14</a:t>
            </a:fld>
            <a:endParaRPr lang="en-GB"/>
          </a:p>
        </p:txBody>
      </p:sp>
      <p:sp>
        <p:nvSpPr>
          <p:cNvPr id="6" name="Zástupný objekt pre pätu 5">
            <a:extLst>
              <a:ext uri="{FF2B5EF4-FFF2-40B4-BE49-F238E27FC236}">
                <a16:creationId xmlns:a16="http://schemas.microsoft.com/office/drawing/2014/main" id="{A82495F3-D8A4-584D-9BFF-AC6FFC0F9FC9}"/>
              </a:ext>
            </a:extLst>
          </p:cNvPr>
          <p:cNvSpPr>
            <a:spLocks noGrp="1"/>
          </p:cNvSpPr>
          <p:nvPr>
            <p:ph type="ftr" sz="quarter" idx="12"/>
          </p:nvPr>
        </p:nvSpPr>
        <p:spPr/>
        <p:txBody>
          <a:bodyPr/>
          <a:lstStyle/>
          <a:p>
            <a:r>
              <a:rPr lang="en-GB"/>
              <a:t>rusnak.truni.sk</a:t>
            </a:r>
          </a:p>
        </p:txBody>
      </p:sp>
      <p:pic>
        <p:nvPicPr>
          <p:cNvPr id="7" name="Obrázok 6" descr="Obrázok, na ktorom je snímka obrazovky&#10;&#10;&#10;&#10;Popis sa automaticky vygeneroval">
            <a:extLst>
              <a:ext uri="{FF2B5EF4-FFF2-40B4-BE49-F238E27FC236}">
                <a16:creationId xmlns:a16="http://schemas.microsoft.com/office/drawing/2014/main" id="{A5EC360E-333D-7A4D-8658-8B0F95072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239" y="488515"/>
            <a:ext cx="6869560" cy="3407080"/>
          </a:xfrm>
          <a:prstGeom prst="rect">
            <a:avLst/>
          </a:prstGeom>
        </p:spPr>
      </p:pic>
    </p:spTree>
    <p:extLst>
      <p:ext uri="{BB962C8B-B14F-4D97-AF65-F5344CB8AC3E}">
        <p14:creationId xmlns:p14="http://schemas.microsoft.com/office/powerpoint/2010/main" val="123917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Zástupný objekt pre obsah 1">
                <a:extLst>
                  <a:ext uri="{FF2B5EF4-FFF2-40B4-BE49-F238E27FC236}">
                    <a16:creationId xmlns:a16="http://schemas.microsoft.com/office/drawing/2014/main" id="{3F74A35A-9D0C-A14E-900D-922DDA96D0A8}"/>
                  </a:ext>
                </a:extLst>
              </p:cNvPr>
              <p:cNvSpPr>
                <a:spLocks noGrp="1"/>
              </p:cNvSpPr>
              <p:nvPr>
                <p:ph idx="1"/>
              </p:nvPr>
            </p:nvSpPr>
            <p:spPr>
              <a:xfrm>
                <a:off x="755690" y="756287"/>
                <a:ext cx="8312587" cy="4967485"/>
              </a:xfrm>
            </p:spPr>
            <p:txBody>
              <a:bodyPr>
                <a:normAutofit/>
              </a:bodyPr>
              <a:lstStyle/>
              <a:p>
                <a:r>
                  <a:rPr lang="sk-SK" dirty="0">
                    <a:effectLst/>
                  </a:rPr>
                  <a:t>Šancu označujeme písmenom </a:t>
                </a:r>
                <a:r>
                  <a:rPr lang="sk-SK" i="1" dirty="0">
                    <a:effectLst/>
                  </a:rPr>
                  <a:t>O</a:t>
                </a:r>
                <a:r>
                  <a:rPr lang="sk-SK" dirty="0">
                    <a:effectLst/>
                  </a:rPr>
                  <a:t> (od slova </a:t>
                </a:r>
                <a:r>
                  <a:rPr lang="sk-SK" dirty="0" err="1">
                    <a:effectLst/>
                  </a:rPr>
                  <a:t>odds</a:t>
                </a:r>
                <a:r>
                  <a:rPr lang="sk-SK" dirty="0">
                    <a:effectLst/>
                  </a:rPr>
                  <a:t>) so strieškou, kde táto upozorňuje, že ide o bodový odhad na základe výberu z populácie. </a:t>
                </a:r>
              </a:p>
              <a:p>
                <a:r>
                  <a:rPr lang="sk-SK" dirty="0">
                    <a:effectLst/>
                  </a:rPr>
                  <a:t>Väčšinou nás zaujíma, ktorá zo skupín má väčšiu šancu ochorieť, alebo aký je účinok expozície a preto oba bodové odhady porovnáme </a:t>
                </a:r>
                <a14:m>
                  <m:oMath xmlns:m="http://schemas.openxmlformats.org/officeDocument/2006/math">
                    <m:acc>
                      <m:accPr>
                        <m:chr m:val="̂"/>
                        <m:ctrlPr>
                          <a:rPr lang="sk-SK" i="1">
                            <a:effectLst/>
                          </a:rPr>
                        </m:ctrlPr>
                      </m:accPr>
                      <m:e>
                        <m:r>
                          <a:rPr lang="sk-SK" i="1">
                            <a:effectLst/>
                          </a:rPr>
                          <m:t>𝑂𝑅</m:t>
                        </m:r>
                      </m:e>
                    </m:acc>
                    <m:r>
                      <a:rPr lang="sk-SK" i="1">
                        <a:effectLst/>
                      </a:rPr>
                      <m:t>=</m:t>
                    </m:r>
                    <m:f>
                      <m:fPr>
                        <m:ctrlPr>
                          <a:rPr lang="sk-SK" i="1">
                            <a:effectLst/>
                          </a:rPr>
                        </m:ctrlPr>
                      </m:fPr>
                      <m:num>
                        <m:acc>
                          <m:accPr>
                            <m:chr m:val="̂"/>
                            <m:ctrlPr>
                              <a:rPr lang="sk-SK" i="1">
                                <a:effectLst/>
                              </a:rPr>
                            </m:ctrlPr>
                          </m:accPr>
                          <m:e>
                            <m:sSub>
                              <m:sSubPr>
                                <m:ctrlPr>
                                  <a:rPr lang="sk-SK" i="1">
                                    <a:effectLst/>
                                  </a:rPr>
                                </m:ctrlPr>
                              </m:sSubPr>
                              <m:e>
                                <m:r>
                                  <a:rPr lang="sk-SK" i="1">
                                    <a:effectLst/>
                                  </a:rPr>
                                  <m:t>𝑂</m:t>
                                </m:r>
                              </m:e>
                              <m:sub>
                                <m:r>
                                  <a:rPr lang="sk-SK" i="1">
                                    <a:effectLst/>
                                  </a:rPr>
                                  <m:t>𝐸</m:t>
                                </m:r>
                              </m:sub>
                            </m:sSub>
                          </m:e>
                        </m:acc>
                      </m:num>
                      <m:den>
                        <m:acc>
                          <m:accPr>
                            <m:chr m:val="̂"/>
                            <m:ctrlPr>
                              <a:rPr lang="sk-SK" i="1">
                                <a:effectLst/>
                              </a:rPr>
                            </m:ctrlPr>
                          </m:accPr>
                          <m:e>
                            <m:sSub>
                              <m:sSubPr>
                                <m:ctrlPr>
                                  <a:rPr lang="sk-SK" i="1">
                                    <a:effectLst/>
                                  </a:rPr>
                                </m:ctrlPr>
                              </m:sSubPr>
                              <m:e>
                                <m:r>
                                  <a:rPr lang="sk-SK" i="1">
                                    <a:effectLst/>
                                  </a:rPr>
                                  <m:t>𝑂</m:t>
                                </m:r>
                              </m:e>
                              <m:sub>
                                <m:r>
                                  <a:rPr lang="sk-SK" i="1">
                                    <a:effectLst/>
                                  </a:rPr>
                                  <m:t>𝑁</m:t>
                                </m:r>
                              </m:sub>
                            </m:sSub>
                          </m:e>
                        </m:acc>
                      </m:den>
                    </m:f>
                  </m:oMath>
                </a14:m>
                <a:r>
                  <a:rPr lang="sk-SK" dirty="0">
                    <a:effectLst/>
                  </a:rPr>
                  <a:t>. Toto porovnanie nazývame bodovým odhadom pomeru šancí (</a:t>
                </a:r>
                <a:r>
                  <a:rPr lang="sk-SK" dirty="0" err="1">
                    <a:effectLst/>
                  </a:rPr>
                  <a:t>odds</a:t>
                </a:r>
                <a:r>
                  <a:rPr lang="sk-SK" dirty="0">
                    <a:effectLst/>
                  </a:rPr>
                  <a:t> </a:t>
                </a:r>
                <a:r>
                  <a:rPr lang="sk-SK" dirty="0" err="1">
                    <a:effectLst/>
                  </a:rPr>
                  <a:t>ratio</a:t>
                </a:r>
                <a:r>
                  <a:rPr lang="sk-SK" dirty="0">
                    <a:effectLst/>
                  </a:rPr>
                  <a:t>). </a:t>
                </a:r>
              </a:p>
              <a:p>
                <a:r>
                  <a:rPr lang="sk-SK" dirty="0">
                    <a:effectLst/>
                  </a:rPr>
                  <a:t>Na odhad pre celú populáciu – intervalový odhad pomeru šancí použijeme postup, ktorý sme popísali v kapitole venovanej odhadom rizika.</a:t>
                </a:r>
              </a:p>
            </p:txBody>
          </p:sp>
        </mc:Choice>
        <mc:Fallback>
          <p:sp>
            <p:nvSpPr>
              <p:cNvPr id="2" name="Zástupný objekt pre obsah 1">
                <a:extLst>
                  <a:ext uri="{FF2B5EF4-FFF2-40B4-BE49-F238E27FC236}">
                    <a16:creationId xmlns:a16="http://schemas.microsoft.com/office/drawing/2014/main" id="{3F74A35A-9D0C-A14E-900D-922DDA96D0A8}"/>
                  </a:ext>
                </a:extLst>
              </p:cNvPr>
              <p:cNvSpPr>
                <a:spLocks noGrp="1" noRot="1" noChangeAspect="1" noMove="1" noResize="1" noEditPoints="1" noAdjustHandles="1" noChangeArrowheads="1" noChangeShapeType="1" noTextEdit="1"/>
              </p:cNvSpPr>
              <p:nvPr>
                <p:ph idx="1"/>
              </p:nvPr>
            </p:nvSpPr>
            <p:spPr>
              <a:xfrm>
                <a:off x="755690" y="756287"/>
                <a:ext cx="8312587" cy="4967485"/>
              </a:xfrm>
              <a:blipFill>
                <a:blip r:embed="rId2"/>
                <a:stretch>
                  <a:fillRect/>
                </a:stretch>
              </a:blipFill>
            </p:spPr>
            <p:txBody>
              <a:bodyPr/>
              <a:lstStyle/>
              <a:p>
                <a:r>
                  <a:rPr lang="sk-SK">
                    <a:noFill/>
                  </a:rPr>
                  <a:t> </a:t>
                </a:r>
              </a:p>
            </p:txBody>
          </p:sp>
        </mc:Fallback>
      </mc:AlternateContent>
      <p:sp>
        <p:nvSpPr>
          <p:cNvPr id="3" name="Nadpis 2">
            <a:extLst>
              <a:ext uri="{FF2B5EF4-FFF2-40B4-BE49-F238E27FC236}">
                <a16:creationId xmlns:a16="http://schemas.microsoft.com/office/drawing/2014/main" id="{BA8989E9-1847-9847-8166-1D25A06F572D}"/>
              </a:ext>
            </a:extLst>
          </p:cNvPr>
          <p:cNvSpPr>
            <a:spLocks noGrp="1"/>
          </p:cNvSpPr>
          <p:nvPr>
            <p:ph type="title"/>
          </p:nvPr>
        </p:nvSpPr>
        <p:spPr>
          <a:xfrm>
            <a:off x="881637" y="5884142"/>
            <a:ext cx="8312587" cy="1008380"/>
          </a:xfrm>
        </p:spPr>
        <p:txBody>
          <a:bodyPr/>
          <a:lstStyle/>
          <a:p>
            <a:r>
              <a:rPr lang="sk-SK" sz="3600" dirty="0">
                <a:effectLst/>
              </a:rPr>
              <a:t>Výpočet šance vzniku ochorenia alebo iného javu spojeného so zdravím</a:t>
            </a:r>
            <a:endParaRPr lang="sk-SK" sz="3600" dirty="0"/>
          </a:p>
        </p:txBody>
      </p:sp>
      <p:sp>
        <p:nvSpPr>
          <p:cNvPr id="4" name="Zástupný objekt pre dátum 3">
            <a:extLst>
              <a:ext uri="{FF2B5EF4-FFF2-40B4-BE49-F238E27FC236}">
                <a16:creationId xmlns:a16="http://schemas.microsoft.com/office/drawing/2014/main" id="{1F73C5D7-59BC-BB4D-9002-99F20747313C}"/>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FFADD5AE-2B6B-7443-867A-2176482C6D6A}"/>
              </a:ext>
            </a:extLst>
          </p:cNvPr>
          <p:cNvSpPr>
            <a:spLocks noGrp="1"/>
          </p:cNvSpPr>
          <p:nvPr>
            <p:ph type="sldNum" sz="quarter" idx="11"/>
          </p:nvPr>
        </p:nvSpPr>
        <p:spPr/>
        <p:txBody>
          <a:bodyPr/>
          <a:lstStyle/>
          <a:p>
            <a:fld id="{20C92893-8C51-46CF-9D47-24B3C575AFAA}" type="slidenum">
              <a:rPr lang="en-GB" smtClean="0"/>
              <a:pPr/>
              <a:t>15</a:t>
            </a:fld>
            <a:endParaRPr lang="en-GB"/>
          </a:p>
        </p:txBody>
      </p:sp>
      <p:sp>
        <p:nvSpPr>
          <p:cNvPr id="6" name="Zástupný objekt pre pätu 5">
            <a:extLst>
              <a:ext uri="{FF2B5EF4-FFF2-40B4-BE49-F238E27FC236}">
                <a16:creationId xmlns:a16="http://schemas.microsoft.com/office/drawing/2014/main" id="{A82495F3-D8A4-584D-9BFF-AC6FFC0F9FC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683506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56370CC-1028-784C-8B85-CB76EB67B60A}"/>
              </a:ext>
            </a:extLst>
          </p:cNvPr>
          <p:cNvSpPr>
            <a:spLocks noGrp="1"/>
          </p:cNvSpPr>
          <p:nvPr>
            <p:ph idx="1"/>
          </p:nvPr>
        </p:nvSpPr>
        <p:spPr>
          <a:xfrm>
            <a:off x="856448" y="756288"/>
            <a:ext cx="8211829" cy="2412798"/>
          </a:xfrm>
        </p:spPr>
        <p:txBody>
          <a:bodyPr/>
          <a:lstStyle/>
          <a:p>
            <a:pPr marL="20158" indent="0">
              <a:buNone/>
            </a:pPr>
            <a:r>
              <a:rPr lang="sk-SK" dirty="0">
                <a:effectLst/>
              </a:rPr>
              <a:t>Bolo sledovaných 1 600 ľudí. Výskumník mal na začiatku štúdie vedomosť o 40 prípadoch ochorenia (alebo iného stavu), z ktorých sa u 30 z nich preukázala expozícia skúmanému faktoru rizika a u 10 táto ozrejmená nebola. Pre porovnanie vybral 570 ľudí, ktorí boli exponovaní študovanému faktoru rizika, a 990 ľudí, ktorí neboli. </a:t>
            </a:r>
            <a:endParaRPr lang="sk-SK" dirty="0"/>
          </a:p>
        </p:txBody>
      </p:sp>
      <p:sp>
        <p:nvSpPr>
          <p:cNvPr id="3" name="Nadpis 2">
            <a:extLst>
              <a:ext uri="{FF2B5EF4-FFF2-40B4-BE49-F238E27FC236}">
                <a16:creationId xmlns:a16="http://schemas.microsoft.com/office/drawing/2014/main" id="{43971A1B-B911-714E-BD76-4B870185FCD3}"/>
              </a:ext>
            </a:extLst>
          </p:cNvPr>
          <p:cNvSpPr>
            <a:spLocks noGrp="1"/>
          </p:cNvSpPr>
          <p:nvPr>
            <p:ph type="title"/>
          </p:nvPr>
        </p:nvSpPr>
        <p:spPr>
          <a:xfrm>
            <a:off x="856449" y="5761973"/>
            <a:ext cx="3878390" cy="624434"/>
          </a:xfrm>
        </p:spPr>
        <p:txBody>
          <a:bodyPr/>
          <a:lstStyle/>
          <a:p>
            <a:r>
              <a:rPr lang="sk-SK" sz="4000" dirty="0"/>
              <a:t>Fiktívny príklad</a:t>
            </a:r>
          </a:p>
        </p:txBody>
      </p:sp>
      <p:sp>
        <p:nvSpPr>
          <p:cNvPr id="4" name="Zástupný objekt pre dátum 3">
            <a:extLst>
              <a:ext uri="{FF2B5EF4-FFF2-40B4-BE49-F238E27FC236}">
                <a16:creationId xmlns:a16="http://schemas.microsoft.com/office/drawing/2014/main" id="{88A161B1-3ABA-2D4A-BDF5-125025229834}"/>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24504BD5-E451-3D43-9383-65CF08966937}"/>
              </a:ext>
            </a:extLst>
          </p:cNvPr>
          <p:cNvSpPr>
            <a:spLocks noGrp="1"/>
          </p:cNvSpPr>
          <p:nvPr>
            <p:ph type="sldNum" sz="quarter" idx="11"/>
          </p:nvPr>
        </p:nvSpPr>
        <p:spPr/>
        <p:txBody>
          <a:bodyPr/>
          <a:lstStyle/>
          <a:p>
            <a:fld id="{20C92893-8C51-46CF-9D47-24B3C575AFAA}" type="slidenum">
              <a:rPr lang="en-GB" smtClean="0"/>
              <a:pPr/>
              <a:t>16</a:t>
            </a:fld>
            <a:endParaRPr lang="en-GB"/>
          </a:p>
        </p:txBody>
      </p:sp>
      <p:sp>
        <p:nvSpPr>
          <p:cNvPr id="6" name="Zástupný objekt pre pätu 5">
            <a:extLst>
              <a:ext uri="{FF2B5EF4-FFF2-40B4-BE49-F238E27FC236}">
                <a16:creationId xmlns:a16="http://schemas.microsoft.com/office/drawing/2014/main" id="{23CAD963-E131-B749-8E66-CA9F6346F507}"/>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8337D26F-EE7F-B746-BEE7-AE010DC7F84C}"/>
              </a:ext>
            </a:extLst>
          </p:cNvPr>
          <p:cNvPicPr>
            <a:picLocks noChangeAspect="1"/>
          </p:cNvPicPr>
          <p:nvPr/>
        </p:nvPicPr>
        <p:blipFill>
          <a:blip r:embed="rId2"/>
          <a:stretch>
            <a:fillRect/>
          </a:stretch>
        </p:blipFill>
        <p:spPr>
          <a:xfrm>
            <a:off x="1950562" y="3386029"/>
            <a:ext cx="6096000" cy="2159000"/>
          </a:xfrm>
          <a:prstGeom prst="rect">
            <a:avLst/>
          </a:prstGeom>
        </p:spPr>
      </p:pic>
    </p:spTree>
    <p:extLst>
      <p:ext uri="{BB962C8B-B14F-4D97-AF65-F5344CB8AC3E}">
        <p14:creationId xmlns:p14="http://schemas.microsoft.com/office/powerpoint/2010/main" val="271919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77E82C6-D349-2948-AE83-7073827C8C48}"/>
              </a:ext>
            </a:extLst>
          </p:cNvPr>
          <p:cNvSpPr>
            <a:spLocks noGrp="1"/>
          </p:cNvSpPr>
          <p:nvPr>
            <p:ph idx="1"/>
          </p:nvPr>
        </p:nvSpPr>
        <p:spPr>
          <a:xfrm>
            <a:off x="755690" y="252099"/>
            <a:ext cx="8211829" cy="3025138"/>
          </a:xfrm>
        </p:spPr>
        <p:txBody>
          <a:bodyPr/>
          <a:lstStyle/>
          <a:p>
            <a:r>
              <a:rPr lang="sk-SK" dirty="0">
                <a:effectLst/>
              </a:rPr>
              <a:t>Výsledok potom interpretujeme, že šanca ochorieť u exponovaných prípadov je 5-krát väčšia ako u neexponovaných kontrol vo výbere, na ktorom sme vykonali štúdiu. </a:t>
            </a:r>
          </a:p>
          <a:p>
            <a:r>
              <a:rPr lang="sk-SK" dirty="0">
                <a:effectLst/>
              </a:rPr>
              <a:t>Pri zovšeobecnení na celú populáciu sme za použitia </a:t>
            </a:r>
            <a:r>
              <a:rPr lang="sk-SK" dirty="0" err="1">
                <a:effectLst/>
              </a:rPr>
              <a:t>OpenEpi</a:t>
            </a:r>
            <a:r>
              <a:rPr lang="sk-SK" dirty="0">
                <a:effectLst/>
              </a:rPr>
              <a:t> dostali intervaly 95% istoty pre </a:t>
            </a:r>
            <a:r>
              <a:rPr lang="sk-SK" i="1" dirty="0">
                <a:effectLst/>
              </a:rPr>
              <a:t>OR</a:t>
            </a:r>
            <a:r>
              <a:rPr lang="sk-SK" dirty="0">
                <a:effectLst/>
              </a:rPr>
              <a:t> a to horný 10,7 a dolný 2,5. </a:t>
            </a:r>
            <a:endParaRPr lang="sk-SK" dirty="0"/>
          </a:p>
        </p:txBody>
      </p:sp>
      <p:sp>
        <p:nvSpPr>
          <p:cNvPr id="3" name="Nadpis 2">
            <a:extLst>
              <a:ext uri="{FF2B5EF4-FFF2-40B4-BE49-F238E27FC236}">
                <a16:creationId xmlns:a16="http://schemas.microsoft.com/office/drawing/2014/main" id="{D3BCACDF-8C14-6A41-9F6F-10972C580DE6}"/>
              </a:ext>
            </a:extLst>
          </p:cNvPr>
          <p:cNvSpPr>
            <a:spLocks noGrp="1"/>
          </p:cNvSpPr>
          <p:nvPr>
            <p:ph type="title"/>
          </p:nvPr>
        </p:nvSpPr>
        <p:spPr/>
        <p:txBody>
          <a:bodyPr/>
          <a:lstStyle/>
          <a:p>
            <a:r>
              <a:rPr lang="sk-SK" dirty="0"/>
              <a:t>Interpretácia</a:t>
            </a:r>
          </a:p>
        </p:txBody>
      </p:sp>
      <p:sp>
        <p:nvSpPr>
          <p:cNvPr id="4" name="Zástupný objekt pre dátum 3">
            <a:extLst>
              <a:ext uri="{FF2B5EF4-FFF2-40B4-BE49-F238E27FC236}">
                <a16:creationId xmlns:a16="http://schemas.microsoft.com/office/drawing/2014/main" id="{50BB71EA-4178-B442-ACB6-C73574197CFE}"/>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C947CE42-FD87-F547-9BD5-1402B916A628}"/>
              </a:ext>
            </a:extLst>
          </p:cNvPr>
          <p:cNvSpPr>
            <a:spLocks noGrp="1"/>
          </p:cNvSpPr>
          <p:nvPr>
            <p:ph type="sldNum" sz="quarter" idx="11"/>
          </p:nvPr>
        </p:nvSpPr>
        <p:spPr/>
        <p:txBody>
          <a:bodyPr/>
          <a:lstStyle/>
          <a:p>
            <a:fld id="{20C92893-8C51-46CF-9D47-24B3C575AFAA}" type="slidenum">
              <a:rPr lang="en-GB" smtClean="0"/>
              <a:pPr/>
              <a:t>17</a:t>
            </a:fld>
            <a:endParaRPr lang="en-GB"/>
          </a:p>
        </p:txBody>
      </p:sp>
      <p:sp>
        <p:nvSpPr>
          <p:cNvPr id="6" name="Zástupný objekt pre pätu 5">
            <a:extLst>
              <a:ext uri="{FF2B5EF4-FFF2-40B4-BE49-F238E27FC236}">
                <a16:creationId xmlns:a16="http://schemas.microsoft.com/office/drawing/2014/main" id="{F974F149-B444-D941-BFA1-7FA63DEB893F}"/>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C1019658-266B-2E4C-8CC0-BC48CF90EBA5}"/>
              </a:ext>
            </a:extLst>
          </p:cNvPr>
          <p:cNvPicPr>
            <a:picLocks noChangeAspect="1"/>
          </p:cNvPicPr>
          <p:nvPr/>
        </p:nvPicPr>
        <p:blipFill>
          <a:blip r:embed="rId2"/>
          <a:stretch>
            <a:fillRect/>
          </a:stretch>
        </p:blipFill>
        <p:spPr>
          <a:xfrm>
            <a:off x="1950562" y="3386029"/>
            <a:ext cx="6096000" cy="2159000"/>
          </a:xfrm>
          <a:prstGeom prst="rect">
            <a:avLst/>
          </a:prstGeom>
        </p:spPr>
      </p:pic>
    </p:spTree>
    <p:extLst>
      <p:ext uri="{BB962C8B-B14F-4D97-AF65-F5344CB8AC3E}">
        <p14:creationId xmlns:p14="http://schemas.microsoft.com/office/powerpoint/2010/main" val="38484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55BC4D1-B225-F94A-8C5D-8C13394ABDFC}"/>
              </a:ext>
            </a:extLst>
          </p:cNvPr>
          <p:cNvSpPr>
            <a:spLocks noGrp="1"/>
          </p:cNvSpPr>
          <p:nvPr>
            <p:ph idx="1"/>
          </p:nvPr>
        </p:nvSpPr>
        <p:spPr>
          <a:xfrm>
            <a:off x="400833" y="372889"/>
            <a:ext cx="8667444" cy="5877599"/>
          </a:xfrm>
        </p:spPr>
        <p:txBody>
          <a:bodyPr>
            <a:normAutofit/>
          </a:bodyPr>
          <a:lstStyle/>
          <a:p>
            <a:r>
              <a:rPr lang="sk-SK" dirty="0">
                <a:effectLst/>
              </a:rPr>
              <a:t>Výhodou štúdie prípadov a kontrol je to, že pomer šancí </a:t>
            </a:r>
            <a:r>
              <a:rPr lang="sk-SK" i="1" dirty="0">
                <a:effectLst/>
              </a:rPr>
              <a:t>OR</a:t>
            </a:r>
            <a:r>
              <a:rPr lang="sk-SK" dirty="0">
                <a:effectLst/>
              </a:rPr>
              <a:t> je dobrou aproximáciou relatívneho rizika </a:t>
            </a:r>
            <a:r>
              <a:rPr lang="sk-SK" i="1" dirty="0">
                <a:effectLst/>
              </a:rPr>
              <a:t>RR</a:t>
            </a:r>
            <a:r>
              <a:rPr lang="sk-SK" dirty="0">
                <a:effectLst/>
              </a:rPr>
              <a:t> v prípade, že študujeme zriedkavý zdravotný jav. </a:t>
            </a:r>
          </a:p>
          <a:p>
            <a:r>
              <a:rPr lang="sk-SK" dirty="0">
                <a:effectLst/>
              </a:rPr>
              <a:t>Pokiaľ by bol jav častý, </a:t>
            </a:r>
            <a:r>
              <a:rPr lang="sk-SK" i="1" dirty="0">
                <a:effectLst/>
              </a:rPr>
              <a:t>OR</a:t>
            </a:r>
            <a:r>
              <a:rPr lang="sk-SK" dirty="0">
                <a:effectLst/>
              </a:rPr>
              <a:t> sa bude od </a:t>
            </a:r>
            <a:r>
              <a:rPr lang="sk-SK" i="1" dirty="0">
                <a:effectLst/>
              </a:rPr>
              <a:t>RR</a:t>
            </a:r>
            <a:r>
              <a:rPr lang="sk-SK" dirty="0">
                <a:effectLst/>
              </a:rPr>
              <a:t> vzďaľovať. </a:t>
            </a:r>
          </a:p>
          <a:p>
            <a:r>
              <a:rPr lang="sk-SK" dirty="0">
                <a:effectLst/>
              </a:rPr>
              <a:t>V praxi sa odhad rizika vo forme pomeru šancí </a:t>
            </a:r>
            <a:r>
              <a:rPr lang="sk-SK" i="1" dirty="0">
                <a:effectLst/>
              </a:rPr>
              <a:t>OR</a:t>
            </a:r>
            <a:r>
              <a:rPr lang="sk-SK" dirty="0">
                <a:effectLst/>
              </a:rPr>
              <a:t> v štúdii prípadov a kontrol môže použiť na spoľahlivý odhad relatívneho rizika, za predpokladu, že ide o mimoriadne prípady, ktoré boli získané zo známej a definovanej populácie. </a:t>
            </a:r>
          </a:p>
          <a:p>
            <a:r>
              <a:rPr lang="sk-SK" dirty="0">
                <a:effectLst/>
              </a:rPr>
              <a:t>Zároveň kontroly boli odobraté z rovnakej definovanej populácie a boli by v skupine prípadov, ak by sa ochorenie vyvinulo. </a:t>
            </a:r>
          </a:p>
          <a:p>
            <a:r>
              <a:rPr lang="sk-SK" dirty="0">
                <a:effectLst/>
              </a:rPr>
              <a:t>Kontroly boli vybrané nezaujatým spôsobom, napr. nezávisle od stavu expozície, a tiež pre niektoré typy štúdie musí platiť, že ochorenie je zriedkavé. </a:t>
            </a:r>
            <a:endParaRPr lang="sk-SK" dirty="0"/>
          </a:p>
        </p:txBody>
      </p:sp>
      <p:sp>
        <p:nvSpPr>
          <p:cNvPr id="3" name="Nadpis 2">
            <a:extLst>
              <a:ext uri="{FF2B5EF4-FFF2-40B4-BE49-F238E27FC236}">
                <a16:creationId xmlns:a16="http://schemas.microsoft.com/office/drawing/2014/main" id="{5C582341-31DD-974C-A21F-529B027D4D40}"/>
              </a:ext>
            </a:extLst>
          </p:cNvPr>
          <p:cNvSpPr>
            <a:spLocks noGrp="1"/>
          </p:cNvSpPr>
          <p:nvPr>
            <p:ph type="title"/>
          </p:nvPr>
        </p:nvSpPr>
        <p:spPr>
          <a:xfrm>
            <a:off x="856449" y="6008708"/>
            <a:ext cx="8312587" cy="1008380"/>
          </a:xfrm>
        </p:spPr>
        <p:txBody>
          <a:bodyPr/>
          <a:lstStyle/>
          <a:p>
            <a:r>
              <a:rPr lang="sk-SK" dirty="0"/>
              <a:t>Zriedkavé ochorenia</a:t>
            </a:r>
          </a:p>
        </p:txBody>
      </p:sp>
      <p:sp>
        <p:nvSpPr>
          <p:cNvPr id="4" name="Zástupný objekt pre dátum 3">
            <a:extLst>
              <a:ext uri="{FF2B5EF4-FFF2-40B4-BE49-F238E27FC236}">
                <a16:creationId xmlns:a16="http://schemas.microsoft.com/office/drawing/2014/main" id="{DBC4C8EF-CD3D-7C4C-A796-C71AC210968E}"/>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A34C2224-2EE5-8B49-9866-E531A3D62FBA}"/>
              </a:ext>
            </a:extLst>
          </p:cNvPr>
          <p:cNvSpPr>
            <a:spLocks noGrp="1"/>
          </p:cNvSpPr>
          <p:nvPr>
            <p:ph type="sldNum" sz="quarter" idx="11"/>
          </p:nvPr>
        </p:nvSpPr>
        <p:spPr/>
        <p:txBody>
          <a:bodyPr/>
          <a:lstStyle/>
          <a:p>
            <a:fld id="{20C92893-8C51-46CF-9D47-24B3C575AFAA}" type="slidenum">
              <a:rPr lang="en-GB" smtClean="0"/>
              <a:pPr/>
              <a:t>18</a:t>
            </a:fld>
            <a:endParaRPr lang="en-GB"/>
          </a:p>
        </p:txBody>
      </p:sp>
      <p:sp>
        <p:nvSpPr>
          <p:cNvPr id="6" name="Zástupný objekt pre pätu 5">
            <a:extLst>
              <a:ext uri="{FF2B5EF4-FFF2-40B4-BE49-F238E27FC236}">
                <a16:creationId xmlns:a16="http://schemas.microsoft.com/office/drawing/2014/main" id="{38DEBF0E-0225-5D40-A315-3C153309EEB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276583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F6AB39DA-E392-3C46-B979-E25A88D361DC}"/>
              </a:ext>
            </a:extLst>
          </p:cNvPr>
          <p:cNvSpPr>
            <a:spLocks noGrp="1"/>
          </p:cNvSpPr>
          <p:nvPr>
            <p:ph type="body" idx="1"/>
          </p:nvPr>
        </p:nvSpPr>
        <p:spPr/>
        <p:txBody>
          <a:bodyPr>
            <a:normAutofit lnSpcReduction="10000"/>
          </a:bodyPr>
          <a:lstStyle/>
          <a:p>
            <a:r>
              <a:rPr lang="sk-SK" sz="4800" dirty="0"/>
              <a:t>Príklad 1</a:t>
            </a:r>
          </a:p>
        </p:txBody>
      </p:sp>
      <p:sp>
        <p:nvSpPr>
          <p:cNvPr id="3" name="Zástupný objekt pre dátum 2">
            <a:extLst>
              <a:ext uri="{FF2B5EF4-FFF2-40B4-BE49-F238E27FC236}">
                <a16:creationId xmlns:a16="http://schemas.microsoft.com/office/drawing/2014/main" id="{23A070F5-B91E-5C4B-A195-340A1163B824}"/>
              </a:ext>
            </a:extLst>
          </p:cNvPr>
          <p:cNvSpPr>
            <a:spLocks noGrp="1"/>
          </p:cNvSpPr>
          <p:nvPr>
            <p:ph type="dt" sz="half" idx="10"/>
          </p:nvPr>
        </p:nvSpPr>
        <p:spPr/>
        <p:txBody>
          <a:bodyPr/>
          <a:lstStyle/>
          <a:p>
            <a:fld id="{F74D4851-71F3-7E46-BD42-81840CD9F2B6}" type="datetime1">
              <a:rPr lang="sk-SK" smtClean="0"/>
              <a:t>1.11.18</a:t>
            </a:fld>
            <a:endParaRPr lang="en-GB"/>
          </a:p>
        </p:txBody>
      </p:sp>
      <p:sp>
        <p:nvSpPr>
          <p:cNvPr id="4" name="Zástupný objekt pre číslo snímky 3">
            <a:extLst>
              <a:ext uri="{FF2B5EF4-FFF2-40B4-BE49-F238E27FC236}">
                <a16:creationId xmlns:a16="http://schemas.microsoft.com/office/drawing/2014/main" id="{A2B9A6AA-5284-4A41-8124-3C9F84870F3B}"/>
              </a:ext>
            </a:extLst>
          </p:cNvPr>
          <p:cNvSpPr>
            <a:spLocks noGrp="1"/>
          </p:cNvSpPr>
          <p:nvPr>
            <p:ph type="sldNum" sz="quarter" idx="11"/>
          </p:nvPr>
        </p:nvSpPr>
        <p:spPr/>
        <p:txBody>
          <a:bodyPr/>
          <a:lstStyle/>
          <a:p>
            <a:fld id="{B7D8D926-BC77-48DB-9B94-D8C2D2386DFA}" type="slidenum">
              <a:rPr lang="en-GB" smtClean="0"/>
              <a:pPr/>
              <a:t>19</a:t>
            </a:fld>
            <a:endParaRPr lang="en-GB"/>
          </a:p>
        </p:txBody>
      </p:sp>
      <p:sp>
        <p:nvSpPr>
          <p:cNvPr id="5" name="Zástupný objekt pre pätu 4">
            <a:extLst>
              <a:ext uri="{FF2B5EF4-FFF2-40B4-BE49-F238E27FC236}">
                <a16:creationId xmlns:a16="http://schemas.microsoft.com/office/drawing/2014/main" id="{C1CB2651-6E48-7145-ABC2-B393126A30BD}"/>
              </a:ext>
            </a:extLst>
          </p:cNvPr>
          <p:cNvSpPr>
            <a:spLocks noGrp="1"/>
          </p:cNvSpPr>
          <p:nvPr>
            <p:ph type="ftr" sz="quarter" idx="12"/>
          </p:nvPr>
        </p:nvSpPr>
        <p:spPr/>
        <p:txBody>
          <a:bodyPr/>
          <a:lstStyle/>
          <a:p>
            <a:r>
              <a:rPr lang="en-GB"/>
              <a:t>rusnak.truni.sk</a:t>
            </a:r>
          </a:p>
        </p:txBody>
      </p:sp>
      <p:sp>
        <p:nvSpPr>
          <p:cNvPr id="6" name="Nadpis 5">
            <a:extLst>
              <a:ext uri="{FF2B5EF4-FFF2-40B4-BE49-F238E27FC236}">
                <a16:creationId xmlns:a16="http://schemas.microsoft.com/office/drawing/2014/main" id="{90E02DCD-7BCA-E04B-9570-B277254E9312}"/>
              </a:ext>
            </a:extLst>
          </p:cNvPr>
          <p:cNvSpPr>
            <a:spLocks noGrp="1"/>
          </p:cNvSpPr>
          <p:nvPr>
            <p:ph type="title"/>
          </p:nvPr>
        </p:nvSpPr>
        <p:spPr>
          <a:xfrm>
            <a:off x="400833" y="2100791"/>
            <a:ext cx="9344416" cy="2591537"/>
          </a:xfrm>
        </p:spPr>
        <p:txBody>
          <a:bodyPr/>
          <a:lstStyle/>
          <a:p>
            <a:br>
              <a:rPr lang="sk-SK" dirty="0"/>
            </a:br>
            <a:r>
              <a:rPr lang="sk-SK" sz="4400" dirty="0" err="1">
                <a:effectLst/>
              </a:rPr>
              <a:t>Doll</a:t>
            </a:r>
            <a:r>
              <a:rPr lang="sk-SK" sz="4400" dirty="0">
                <a:effectLst/>
              </a:rPr>
              <a:t>, R. and A. </a:t>
            </a:r>
            <a:r>
              <a:rPr lang="sk-SK" sz="4400" dirty="0" err="1">
                <a:effectLst/>
              </a:rPr>
              <a:t>Hill</a:t>
            </a:r>
            <a:r>
              <a:rPr lang="sk-SK" sz="4400" dirty="0">
                <a:effectLst/>
              </a:rPr>
              <a:t> (1950). "Smoking and </a:t>
            </a:r>
            <a:r>
              <a:rPr lang="sk-SK" sz="4400" dirty="0" err="1">
                <a:effectLst/>
              </a:rPr>
              <a:t>carcinoma</a:t>
            </a:r>
            <a:r>
              <a:rPr lang="sk-SK" sz="4400" dirty="0">
                <a:effectLst/>
              </a:rPr>
              <a:t> of </a:t>
            </a:r>
            <a:r>
              <a:rPr lang="sk-SK" sz="4400" dirty="0" err="1">
                <a:effectLst/>
              </a:rPr>
              <a:t>the</a:t>
            </a:r>
            <a:r>
              <a:rPr lang="sk-SK" sz="4400" dirty="0">
                <a:effectLst/>
              </a:rPr>
              <a:t> </a:t>
            </a:r>
            <a:r>
              <a:rPr lang="sk-SK" sz="4400" dirty="0" err="1">
                <a:effectLst/>
              </a:rPr>
              <a:t>lung</a:t>
            </a:r>
            <a:r>
              <a:rPr lang="sk-SK" sz="4400" dirty="0">
                <a:effectLst/>
              </a:rPr>
              <a:t>; </a:t>
            </a:r>
            <a:r>
              <a:rPr lang="sk-SK" sz="4400" dirty="0" err="1">
                <a:effectLst/>
              </a:rPr>
              <a:t>preliminary</a:t>
            </a:r>
            <a:r>
              <a:rPr lang="sk-SK" sz="4400" dirty="0">
                <a:effectLst/>
              </a:rPr>
              <a:t> report." </a:t>
            </a:r>
            <a:r>
              <a:rPr lang="sk-SK" sz="4400" u="sng" dirty="0">
                <a:effectLst/>
              </a:rPr>
              <a:t>Br Med J.</a:t>
            </a:r>
            <a:r>
              <a:rPr lang="sk-SK" sz="4400" dirty="0">
                <a:effectLst/>
              </a:rPr>
              <a:t> </a:t>
            </a:r>
            <a:r>
              <a:rPr lang="sk-SK" sz="4400" b="1" dirty="0">
                <a:effectLst/>
              </a:rPr>
              <a:t>2</a:t>
            </a:r>
            <a:r>
              <a:rPr lang="sk-SK" sz="4400" dirty="0">
                <a:effectLst/>
              </a:rPr>
              <a:t>(4682): 739-748.</a:t>
            </a:r>
            <a:endParaRPr lang="sk-SK" dirty="0"/>
          </a:p>
        </p:txBody>
      </p:sp>
    </p:spTree>
    <p:extLst>
      <p:ext uri="{BB962C8B-B14F-4D97-AF65-F5344CB8AC3E}">
        <p14:creationId xmlns:p14="http://schemas.microsoft.com/office/powerpoint/2010/main" val="193502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80357EF-B876-2A49-8075-7C4891ECA41E}"/>
              </a:ext>
            </a:extLst>
          </p:cNvPr>
          <p:cNvSpPr>
            <a:spLocks noGrp="1"/>
          </p:cNvSpPr>
          <p:nvPr>
            <p:ph idx="1"/>
          </p:nvPr>
        </p:nvSpPr>
        <p:spPr>
          <a:xfrm>
            <a:off x="601249" y="372889"/>
            <a:ext cx="8467028" cy="5406040"/>
          </a:xfrm>
        </p:spPr>
        <p:txBody>
          <a:bodyPr>
            <a:normAutofit/>
          </a:bodyPr>
          <a:lstStyle/>
          <a:p>
            <a:r>
              <a:rPr lang="sk-SK" b="1" dirty="0" err="1">
                <a:solidFill>
                  <a:srgbClr val="FFC000"/>
                </a:solidFill>
              </a:rPr>
              <a:t>Case</a:t>
            </a:r>
            <a:r>
              <a:rPr lang="sk-SK" b="1" dirty="0">
                <a:solidFill>
                  <a:srgbClr val="FFC000"/>
                </a:solidFill>
              </a:rPr>
              <a:t> </a:t>
            </a:r>
            <a:r>
              <a:rPr lang="sk-SK" b="1" dirty="0" err="1">
                <a:solidFill>
                  <a:srgbClr val="FFC000"/>
                </a:solidFill>
              </a:rPr>
              <a:t>control</a:t>
            </a:r>
            <a:r>
              <a:rPr lang="sk-SK" b="1" dirty="0">
                <a:solidFill>
                  <a:srgbClr val="FFC000"/>
                </a:solidFill>
              </a:rPr>
              <a:t> study </a:t>
            </a:r>
            <a:r>
              <a:rPr lang="sk-SK" dirty="0">
                <a:solidFill>
                  <a:srgbClr val="FFC000"/>
                </a:solidFill>
              </a:rPr>
              <a:t>(Syn.: </a:t>
            </a:r>
            <a:r>
              <a:rPr lang="sk-SK" dirty="0" err="1">
                <a:solidFill>
                  <a:srgbClr val="FFC000"/>
                </a:solidFill>
              </a:rPr>
              <a:t>case</a:t>
            </a:r>
            <a:r>
              <a:rPr lang="sk-SK" dirty="0">
                <a:solidFill>
                  <a:srgbClr val="FFC000"/>
                </a:solidFill>
              </a:rPr>
              <a:t> </a:t>
            </a:r>
            <a:r>
              <a:rPr lang="sk-SK" dirty="0" err="1">
                <a:solidFill>
                  <a:srgbClr val="FFC000"/>
                </a:solidFill>
              </a:rPr>
              <a:t>comparison</a:t>
            </a:r>
            <a:r>
              <a:rPr lang="sk-SK" dirty="0">
                <a:solidFill>
                  <a:srgbClr val="FFC000"/>
                </a:solidFill>
              </a:rPr>
              <a:t> study, </a:t>
            </a:r>
            <a:r>
              <a:rPr lang="sk-SK" dirty="0" err="1">
                <a:solidFill>
                  <a:srgbClr val="FFC000"/>
                </a:solidFill>
              </a:rPr>
              <a:t>case</a:t>
            </a:r>
            <a:r>
              <a:rPr lang="sk-SK" dirty="0">
                <a:solidFill>
                  <a:srgbClr val="FFC000"/>
                </a:solidFill>
              </a:rPr>
              <a:t> </a:t>
            </a:r>
            <a:r>
              <a:rPr lang="sk-SK" dirty="0" err="1">
                <a:solidFill>
                  <a:srgbClr val="FFC000"/>
                </a:solidFill>
              </a:rPr>
              <a:t>compare</a:t>
            </a:r>
            <a:r>
              <a:rPr lang="sk-SK" dirty="0">
                <a:solidFill>
                  <a:srgbClr val="FFC000"/>
                </a:solidFill>
              </a:rPr>
              <a:t> study, </a:t>
            </a:r>
            <a:r>
              <a:rPr lang="sk-SK" dirty="0" err="1">
                <a:solidFill>
                  <a:srgbClr val="FFC000"/>
                </a:solidFill>
              </a:rPr>
              <a:t>case</a:t>
            </a:r>
            <a:r>
              <a:rPr lang="sk-SK" dirty="0">
                <a:solidFill>
                  <a:srgbClr val="FFC000"/>
                </a:solidFill>
              </a:rPr>
              <a:t> </a:t>
            </a:r>
            <a:r>
              <a:rPr lang="sk-SK" dirty="0" err="1">
                <a:solidFill>
                  <a:srgbClr val="FFC000"/>
                </a:solidFill>
              </a:rPr>
              <a:t>history</a:t>
            </a:r>
            <a:r>
              <a:rPr lang="sk-SK" dirty="0">
                <a:solidFill>
                  <a:srgbClr val="FFC000"/>
                </a:solidFill>
              </a:rPr>
              <a:t> study, </a:t>
            </a:r>
            <a:r>
              <a:rPr lang="sk-SK" dirty="0" err="1">
                <a:solidFill>
                  <a:srgbClr val="FFC000"/>
                </a:solidFill>
              </a:rPr>
              <a:t>case</a:t>
            </a:r>
            <a:r>
              <a:rPr lang="sk-SK" dirty="0">
                <a:solidFill>
                  <a:srgbClr val="FFC000"/>
                </a:solidFill>
              </a:rPr>
              <a:t>  referent  study,  </a:t>
            </a:r>
            <a:r>
              <a:rPr lang="sk-SK" dirty="0" err="1">
                <a:solidFill>
                  <a:srgbClr val="FFC000"/>
                </a:solidFill>
              </a:rPr>
              <a:t>retrospective</a:t>
            </a:r>
            <a:r>
              <a:rPr lang="sk-SK" dirty="0">
                <a:solidFill>
                  <a:srgbClr val="FFC000"/>
                </a:solidFill>
              </a:rPr>
              <a:t>  study)</a:t>
            </a:r>
            <a:r>
              <a:rPr lang="sk-SK" dirty="0"/>
              <a:t>  </a:t>
            </a:r>
          </a:p>
          <a:p>
            <a:r>
              <a:rPr lang="sk-SK" dirty="0"/>
              <a:t>(Pozn.  prekl.: v  slovenčine  najčastejšie: retrospektívna  štúdia,  porovnávacia  štúdia  prípadov  ochorenia,  štúdia  prípadov  s  obdobnými charakteristikami,  anamnestická  štúdia,  štúdia  prípad – kontrola,  referenčná  štúdia  ochorení  - ide o zriedkavo  používané  termíny) </a:t>
            </a:r>
          </a:p>
          <a:p>
            <a:r>
              <a:rPr lang="sk-SK" dirty="0"/>
              <a:t>Pozorovacia epidemiologická štúdia osôb s daným  ochorením (alebo  inou  výslednou  premennou  veličinou)  a  primeranej  (vhodnej)  kontrolnej (porovnávacej,  referenčnej)  skupiny  osôb,  ktoré  toto  ochorenie  nemajú  (naň  netrpia). </a:t>
            </a:r>
          </a:p>
        </p:txBody>
      </p:sp>
      <p:sp>
        <p:nvSpPr>
          <p:cNvPr id="3" name="Nadpis 2">
            <a:extLst>
              <a:ext uri="{FF2B5EF4-FFF2-40B4-BE49-F238E27FC236}">
                <a16:creationId xmlns:a16="http://schemas.microsoft.com/office/drawing/2014/main" id="{9944F73F-185E-3943-BB30-3291BDC1A597}"/>
              </a:ext>
            </a:extLst>
          </p:cNvPr>
          <p:cNvSpPr>
            <a:spLocks noGrp="1"/>
          </p:cNvSpPr>
          <p:nvPr>
            <p:ph type="title"/>
          </p:nvPr>
        </p:nvSpPr>
        <p:spPr>
          <a:xfrm>
            <a:off x="842268" y="5778929"/>
            <a:ext cx="8312587" cy="1008380"/>
          </a:xfrm>
        </p:spPr>
        <p:txBody>
          <a:bodyPr/>
          <a:lstStyle/>
          <a:p>
            <a:r>
              <a:rPr lang="sk-SK" sz="4800" dirty="0"/>
              <a:t>Definícia podľa </a:t>
            </a:r>
            <a:r>
              <a:rPr lang="sk-SK" sz="4800" dirty="0" err="1"/>
              <a:t>Lasta</a:t>
            </a:r>
            <a:r>
              <a:rPr lang="sk-SK" sz="4800" dirty="0"/>
              <a:t> (1999)</a:t>
            </a:r>
          </a:p>
        </p:txBody>
      </p:sp>
      <p:sp>
        <p:nvSpPr>
          <p:cNvPr id="4" name="Zástupný objekt pre dátum 3">
            <a:extLst>
              <a:ext uri="{FF2B5EF4-FFF2-40B4-BE49-F238E27FC236}">
                <a16:creationId xmlns:a16="http://schemas.microsoft.com/office/drawing/2014/main" id="{430F11FC-BF8A-E64E-A277-335A3C15A12A}"/>
              </a:ext>
            </a:extLst>
          </p:cNvPr>
          <p:cNvSpPr>
            <a:spLocks noGrp="1"/>
          </p:cNvSpPr>
          <p:nvPr>
            <p:ph type="dt" sz="half" idx="10"/>
          </p:nvPr>
        </p:nvSpPr>
        <p:spPr/>
        <p:txBody>
          <a:bodyPr/>
          <a:lstStyle/>
          <a:p>
            <a:fld id="{17D84F83-A9A5-C942-A03F-560C803C3F5D}" type="datetime1">
              <a:rPr lang="sk-SK" smtClean="0"/>
              <a:t>1.11.18</a:t>
            </a:fld>
            <a:endParaRPr lang="sk-SK"/>
          </a:p>
        </p:txBody>
      </p:sp>
      <p:sp>
        <p:nvSpPr>
          <p:cNvPr id="5" name="Zástupný objekt pre číslo snímky 4">
            <a:extLst>
              <a:ext uri="{FF2B5EF4-FFF2-40B4-BE49-F238E27FC236}">
                <a16:creationId xmlns:a16="http://schemas.microsoft.com/office/drawing/2014/main" id="{21588CD6-8F48-2843-BF66-3FFFD98273A8}"/>
              </a:ext>
            </a:extLst>
          </p:cNvPr>
          <p:cNvSpPr>
            <a:spLocks noGrp="1"/>
          </p:cNvSpPr>
          <p:nvPr>
            <p:ph type="sldNum" sz="quarter" idx="11"/>
          </p:nvPr>
        </p:nvSpPr>
        <p:spPr/>
        <p:txBody>
          <a:bodyPr/>
          <a:lstStyle/>
          <a:p>
            <a:fld id="{20C92893-8C51-46CF-9D47-24B3C575AFAA}" type="slidenum">
              <a:rPr lang="sk-SK" smtClean="0"/>
              <a:pPr/>
              <a:t>2</a:t>
            </a:fld>
            <a:endParaRPr lang="sk-SK"/>
          </a:p>
        </p:txBody>
      </p:sp>
      <p:sp>
        <p:nvSpPr>
          <p:cNvPr id="6" name="Zástupný objekt pre pätu 5">
            <a:extLst>
              <a:ext uri="{FF2B5EF4-FFF2-40B4-BE49-F238E27FC236}">
                <a16:creationId xmlns:a16="http://schemas.microsoft.com/office/drawing/2014/main" id="{911460E8-F8F2-B844-8132-20E3DBA30AB0}"/>
              </a:ext>
            </a:extLst>
          </p:cNvPr>
          <p:cNvSpPr>
            <a:spLocks noGrp="1"/>
          </p:cNvSpPr>
          <p:nvPr>
            <p:ph type="ftr" sz="quarter" idx="12"/>
          </p:nvPr>
        </p:nvSpPr>
        <p:spPr/>
        <p:txBody>
          <a:bodyPr/>
          <a:lstStyle/>
          <a:p>
            <a:r>
              <a:rPr lang="sk-SK"/>
              <a:t>rusnak.truni.sk</a:t>
            </a:r>
          </a:p>
        </p:txBody>
      </p:sp>
    </p:spTree>
    <p:extLst>
      <p:ext uri="{BB962C8B-B14F-4D97-AF65-F5344CB8AC3E}">
        <p14:creationId xmlns:p14="http://schemas.microsoft.com/office/powerpoint/2010/main" val="288181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1BDACA8-DA73-DA46-9DDC-E51EF5561102}"/>
              </a:ext>
            </a:extLst>
          </p:cNvPr>
          <p:cNvSpPr>
            <a:spLocks noGrp="1"/>
          </p:cNvSpPr>
          <p:nvPr>
            <p:ph idx="1"/>
          </p:nvPr>
        </p:nvSpPr>
        <p:spPr>
          <a:xfrm>
            <a:off x="856449" y="889347"/>
            <a:ext cx="8211828" cy="5553461"/>
          </a:xfrm>
        </p:spPr>
        <p:txBody>
          <a:bodyPr>
            <a:normAutofit fontScale="70000" lnSpcReduction="20000"/>
          </a:bodyPr>
          <a:lstStyle/>
          <a:p>
            <a:r>
              <a:rPr lang="en-GB" sz="2900" dirty="0">
                <a:effectLst/>
              </a:rPr>
              <a:t>The method of the investigation was as follows: Twenty London hospitals were asked to co-operate by notifying all patients admitted to them with carcinoma of the lung, stomach, colon, or rectum. On receipt of the notification an almoner (</a:t>
            </a:r>
            <a:r>
              <a:rPr lang="en-GB" sz="2900" dirty="0"/>
              <a:t>a social-service worker in a hospital)</a:t>
            </a:r>
            <a:r>
              <a:rPr lang="en-GB" sz="2900" dirty="0">
                <a:effectLst/>
              </a:rPr>
              <a:t>, engaged wholly on research, visited the hospital to interview the patient, using a set </a:t>
            </a:r>
            <a:r>
              <a:rPr lang="en-GB" sz="2900" dirty="0" err="1">
                <a:effectLst/>
              </a:rPr>
              <a:t>questionary</a:t>
            </a:r>
            <a:r>
              <a:rPr lang="en-GB" sz="2900" dirty="0">
                <a:effectLst/>
              </a:rPr>
              <a:t>.</a:t>
            </a:r>
          </a:p>
          <a:p>
            <a:r>
              <a:rPr lang="en-GB" sz="2900" dirty="0">
                <a:effectLst/>
              </a:rPr>
              <a:t>Between April, 1948, and October, 1949, the notifications of cancer cases numbered 2,370.</a:t>
            </a:r>
          </a:p>
          <a:p>
            <a:r>
              <a:rPr lang="en-GB" sz="2900" dirty="0">
                <a:effectLst/>
              </a:rPr>
              <a:t>It was not, however, possible to interview all these patients. To begin with, it had been decided beforehand that no one of 75 years of age or more should be included in the inquiry, since it was unlikely that reliable histories could be obtained from the very old. There were 150 such patients. </a:t>
            </a:r>
          </a:p>
          <a:p>
            <a:r>
              <a:rPr lang="en-GB" sz="2900" dirty="0">
                <a:effectLst/>
              </a:rPr>
              <a:t>In a further 80 cases the diagnosis was incorrect and had been changed before the almoner paid her visit. Deducting these two groups leaves 2,140 patients who should have been interviewed. </a:t>
            </a:r>
          </a:p>
          <a:p>
            <a:r>
              <a:rPr lang="en-GB" sz="2900" dirty="0">
                <a:effectLst/>
              </a:rPr>
              <a:t>Of these, 408 could not be interviewed for the following reasons: already discharged 189, too ill 116, dead 67, too deaf 24, unable to speak English clearly 11, while in one case the almoner abandoned the interview as the patient‘s replies appeared wholly unreliable.</a:t>
            </a:r>
            <a:endParaRPr lang="en-GB" dirty="0"/>
          </a:p>
        </p:txBody>
      </p:sp>
      <p:sp>
        <p:nvSpPr>
          <p:cNvPr id="4" name="Zástupný objekt pre dátum 3">
            <a:extLst>
              <a:ext uri="{FF2B5EF4-FFF2-40B4-BE49-F238E27FC236}">
                <a16:creationId xmlns:a16="http://schemas.microsoft.com/office/drawing/2014/main" id="{B7877239-09C8-3643-B79A-7FDEE5CFF6EA}"/>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605F3336-437F-F046-85C6-9076C28D390E}"/>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4A17D07F-E110-5E40-BFA5-22314C09832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556346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8E2C4444-89E7-8744-9BF5-8FFB3EEA4697}"/>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7018239E-DC53-054C-AE1A-BACB5012F64F}"/>
              </a:ext>
            </a:extLst>
          </p:cNvPr>
          <p:cNvSpPr>
            <a:spLocks noGrp="1"/>
          </p:cNvSpPr>
          <p:nvPr>
            <p:ph type="sldNum" sz="quarter" idx="11"/>
          </p:nvPr>
        </p:nvSpPr>
        <p:spPr/>
        <p:txBody>
          <a:bodyPr/>
          <a:lstStyle/>
          <a:p>
            <a:fld id="{20C92893-8C51-46CF-9D47-24B3C575AFAA}" type="slidenum">
              <a:rPr lang="en-GB" smtClean="0"/>
              <a:pPr/>
              <a:t>21</a:t>
            </a:fld>
            <a:endParaRPr lang="en-GB"/>
          </a:p>
        </p:txBody>
      </p:sp>
      <p:sp>
        <p:nvSpPr>
          <p:cNvPr id="6" name="Zástupný objekt pre pätu 5">
            <a:extLst>
              <a:ext uri="{FF2B5EF4-FFF2-40B4-BE49-F238E27FC236}">
                <a16:creationId xmlns:a16="http://schemas.microsoft.com/office/drawing/2014/main" id="{71C219B4-AADE-A442-BAA5-B35075003071}"/>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19FC478E-2725-EF4B-8707-C4827A245D02}"/>
              </a:ext>
            </a:extLst>
          </p:cNvPr>
          <p:cNvPicPr>
            <a:picLocks noChangeAspect="1"/>
          </p:cNvPicPr>
          <p:nvPr/>
        </p:nvPicPr>
        <p:blipFill>
          <a:blip r:embed="rId2"/>
          <a:stretch>
            <a:fillRect/>
          </a:stretch>
        </p:blipFill>
        <p:spPr>
          <a:xfrm>
            <a:off x="458788" y="1352810"/>
            <a:ext cx="9386669" cy="4978355"/>
          </a:xfrm>
          <a:prstGeom prst="rect">
            <a:avLst/>
          </a:prstGeom>
        </p:spPr>
      </p:pic>
    </p:spTree>
    <p:extLst>
      <p:ext uri="{BB962C8B-B14F-4D97-AF65-F5344CB8AC3E}">
        <p14:creationId xmlns:p14="http://schemas.microsoft.com/office/powerpoint/2010/main" val="364143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43F6B6B-EB31-B445-88C4-568CD8F5E279}"/>
              </a:ext>
            </a:extLst>
          </p:cNvPr>
          <p:cNvSpPr>
            <a:spLocks noGrp="1"/>
          </p:cNvSpPr>
          <p:nvPr>
            <p:ph idx="1"/>
          </p:nvPr>
        </p:nvSpPr>
        <p:spPr>
          <a:xfrm>
            <a:off x="755690" y="372889"/>
            <a:ext cx="8312587" cy="5476766"/>
          </a:xfrm>
        </p:spPr>
        <p:txBody>
          <a:bodyPr>
            <a:normAutofit/>
          </a:bodyPr>
          <a:lstStyle/>
          <a:p>
            <a:pPr marL="20158" indent="0">
              <a:buNone/>
            </a:pPr>
            <a:r>
              <a:rPr lang="en-GB" sz="2400" dirty="0">
                <a:effectLst/>
              </a:rPr>
              <a:t>In this investigation, therefore, the patients were closely questioned and asked </a:t>
            </a:r>
          </a:p>
          <a:p>
            <a:pPr marL="423298" lvl="1" indent="0">
              <a:buNone/>
            </a:pPr>
            <a:r>
              <a:rPr lang="en-GB" sz="2400" dirty="0">
                <a:effectLst/>
              </a:rPr>
              <a:t>(a) if they had smoked at any period of their lives; </a:t>
            </a:r>
          </a:p>
          <a:p>
            <a:pPr marL="423298" lvl="1" indent="0">
              <a:buNone/>
            </a:pPr>
            <a:r>
              <a:rPr lang="en-GB" sz="2400" dirty="0">
                <a:effectLst/>
              </a:rPr>
              <a:t>(b) the ages at which they had started and stopped; </a:t>
            </a:r>
          </a:p>
          <a:p>
            <a:pPr marL="423298" lvl="1" indent="0">
              <a:buNone/>
            </a:pPr>
            <a:r>
              <a:rPr lang="en-GB" sz="2400" dirty="0">
                <a:effectLst/>
              </a:rPr>
              <a:t>(c) the amount they were in the habit of smoking before the onset of the illness which had brought them into hospital; </a:t>
            </a:r>
          </a:p>
          <a:p>
            <a:pPr marL="423298" lvl="1" indent="0">
              <a:buNone/>
            </a:pPr>
            <a:r>
              <a:rPr lang="en-GB" sz="2400" dirty="0">
                <a:effectLst/>
              </a:rPr>
              <a:t>(d) the main changes in their smoking history and the maximum they had ever been in the habit of smoking; </a:t>
            </a:r>
          </a:p>
          <a:p>
            <a:pPr marL="423298" lvl="1" indent="0">
              <a:buNone/>
            </a:pPr>
            <a:r>
              <a:rPr lang="en-GB" sz="2400" dirty="0">
                <a:effectLst/>
              </a:rPr>
              <a:t>(e) the varying proportions smoked in pipes and cigarettes; and </a:t>
            </a:r>
          </a:p>
          <a:p>
            <a:pPr marL="423298" lvl="1" indent="0">
              <a:buNone/>
            </a:pPr>
            <a:r>
              <a:rPr lang="en-GB" sz="2400" dirty="0">
                <a:effectLst/>
              </a:rPr>
              <a:t>(f) whether or not they inhaled.</a:t>
            </a:r>
            <a:endParaRPr lang="en-GB" sz="2400" dirty="0"/>
          </a:p>
        </p:txBody>
      </p:sp>
      <p:sp>
        <p:nvSpPr>
          <p:cNvPr id="3" name="Nadpis 2">
            <a:extLst>
              <a:ext uri="{FF2B5EF4-FFF2-40B4-BE49-F238E27FC236}">
                <a16:creationId xmlns:a16="http://schemas.microsoft.com/office/drawing/2014/main" id="{C8086BD1-62A2-544F-9774-EC00D4DEDE13}"/>
              </a:ext>
            </a:extLst>
          </p:cNvPr>
          <p:cNvSpPr>
            <a:spLocks noGrp="1"/>
          </p:cNvSpPr>
          <p:nvPr>
            <p:ph type="title"/>
          </p:nvPr>
        </p:nvSpPr>
        <p:spPr>
          <a:xfrm>
            <a:off x="881637" y="5980254"/>
            <a:ext cx="8312587" cy="1008380"/>
          </a:xfrm>
        </p:spPr>
        <p:txBody>
          <a:bodyPr/>
          <a:lstStyle/>
          <a:p>
            <a:r>
              <a:rPr lang="sk-SK" dirty="0" err="1"/>
              <a:t>History</a:t>
            </a:r>
            <a:r>
              <a:rPr lang="sk-SK" dirty="0"/>
              <a:t> of smoking</a:t>
            </a:r>
          </a:p>
        </p:txBody>
      </p:sp>
      <p:sp>
        <p:nvSpPr>
          <p:cNvPr id="4" name="Zástupný objekt pre dátum 3">
            <a:extLst>
              <a:ext uri="{FF2B5EF4-FFF2-40B4-BE49-F238E27FC236}">
                <a16:creationId xmlns:a16="http://schemas.microsoft.com/office/drawing/2014/main" id="{4E92FCFB-A74F-604C-8C44-045281C65A38}"/>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9FF0B3C4-7B08-6144-BB5C-E76267ABBF87}"/>
              </a:ext>
            </a:extLst>
          </p:cNvPr>
          <p:cNvSpPr>
            <a:spLocks noGrp="1"/>
          </p:cNvSpPr>
          <p:nvPr>
            <p:ph type="sldNum" sz="quarter" idx="11"/>
          </p:nvPr>
        </p:nvSpPr>
        <p:spPr/>
        <p:txBody>
          <a:bodyPr/>
          <a:lstStyle/>
          <a:p>
            <a:fld id="{20C92893-8C51-46CF-9D47-24B3C575AFAA}" type="slidenum">
              <a:rPr lang="en-GB" smtClean="0"/>
              <a:pPr/>
              <a:t>22</a:t>
            </a:fld>
            <a:endParaRPr lang="en-GB"/>
          </a:p>
        </p:txBody>
      </p:sp>
      <p:sp>
        <p:nvSpPr>
          <p:cNvPr id="6" name="Zástupný objekt pre pätu 5">
            <a:extLst>
              <a:ext uri="{FF2B5EF4-FFF2-40B4-BE49-F238E27FC236}">
                <a16:creationId xmlns:a16="http://schemas.microsoft.com/office/drawing/2014/main" id="{A8B8460B-C04F-414C-B512-771EDF52E29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218711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4211EB5C-F3C0-D344-B6B4-7FDDE54F19E5}"/>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1FD0D827-C118-0643-B274-D39B578CC680}"/>
              </a:ext>
            </a:extLst>
          </p:cNvPr>
          <p:cNvSpPr>
            <a:spLocks noGrp="1"/>
          </p:cNvSpPr>
          <p:nvPr>
            <p:ph type="sldNum" sz="quarter" idx="11"/>
          </p:nvPr>
        </p:nvSpPr>
        <p:spPr/>
        <p:txBody>
          <a:bodyPr/>
          <a:lstStyle/>
          <a:p>
            <a:fld id="{20C92893-8C51-46CF-9D47-24B3C575AFAA}" type="slidenum">
              <a:rPr lang="en-GB" smtClean="0"/>
              <a:pPr/>
              <a:t>23</a:t>
            </a:fld>
            <a:endParaRPr lang="en-GB"/>
          </a:p>
        </p:txBody>
      </p:sp>
      <p:sp>
        <p:nvSpPr>
          <p:cNvPr id="6" name="Zástupný objekt pre pätu 5">
            <a:extLst>
              <a:ext uri="{FF2B5EF4-FFF2-40B4-BE49-F238E27FC236}">
                <a16:creationId xmlns:a16="http://schemas.microsoft.com/office/drawing/2014/main" id="{E28B82BF-6F44-BA46-9A3A-FFACE9C5C696}"/>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9EE2373B-BE52-C543-88D9-9270A6689EFB}"/>
              </a:ext>
            </a:extLst>
          </p:cNvPr>
          <p:cNvPicPr>
            <a:picLocks noChangeAspect="1"/>
          </p:cNvPicPr>
          <p:nvPr/>
        </p:nvPicPr>
        <p:blipFill>
          <a:blip r:embed="rId2"/>
          <a:stretch>
            <a:fillRect/>
          </a:stretch>
        </p:blipFill>
        <p:spPr>
          <a:xfrm>
            <a:off x="441642" y="1515649"/>
            <a:ext cx="9401677" cy="4634630"/>
          </a:xfrm>
          <a:prstGeom prst="rect">
            <a:avLst/>
          </a:prstGeom>
        </p:spPr>
      </p:pic>
    </p:spTree>
    <p:extLst>
      <p:ext uri="{BB962C8B-B14F-4D97-AF65-F5344CB8AC3E}">
        <p14:creationId xmlns:p14="http://schemas.microsoft.com/office/powerpoint/2010/main" val="2678701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6EA064C-27CA-AE4C-AE1F-690855F10B7C}"/>
              </a:ext>
            </a:extLst>
          </p:cNvPr>
          <p:cNvSpPr>
            <a:spLocks noGrp="1"/>
          </p:cNvSpPr>
          <p:nvPr>
            <p:ph idx="1"/>
          </p:nvPr>
        </p:nvSpPr>
        <p:spPr>
          <a:xfrm>
            <a:off x="856448" y="756287"/>
            <a:ext cx="8211829" cy="4033519"/>
          </a:xfrm>
        </p:spPr>
        <p:txBody>
          <a:bodyPr/>
          <a:lstStyle/>
          <a:p>
            <a:pPr marL="477358" indent="-457200">
              <a:buFont typeface="+mj-lt"/>
              <a:buAutoNum type="arabicPeriod"/>
            </a:pPr>
            <a:r>
              <a:rPr lang="sk-SK" dirty="0"/>
              <a:t>zostrojte tabuľku 2x2</a:t>
            </a:r>
          </a:p>
          <a:p>
            <a:pPr marL="477358" indent="-457200">
              <a:buFont typeface="+mj-lt"/>
              <a:buAutoNum type="arabicPeriod"/>
            </a:pPr>
            <a:r>
              <a:rPr lang="sk-SK" dirty="0"/>
              <a:t>vypočítajte šancu vzťahu fajčenia a rakoviny pľúc na základe výberu</a:t>
            </a:r>
          </a:p>
          <a:p>
            <a:pPr marL="477358" indent="-457200">
              <a:buFont typeface="+mj-lt"/>
              <a:buAutoNum type="arabicPeriod"/>
            </a:pPr>
            <a:r>
              <a:rPr lang="sk-SK" dirty="0"/>
              <a:t>vypočítajte interval istoty pre šancu pri chybe 5%</a:t>
            </a:r>
          </a:p>
          <a:p>
            <a:pPr marL="477358" indent="-457200">
              <a:buFont typeface="+mj-lt"/>
              <a:buAutoNum type="arabicPeriod"/>
            </a:pPr>
            <a:r>
              <a:rPr lang="sk-SK" dirty="0"/>
              <a:t>formulujte interpretáciu výsledkov.</a:t>
            </a:r>
          </a:p>
          <a:p>
            <a:endParaRPr lang="sk-SK" dirty="0"/>
          </a:p>
        </p:txBody>
      </p:sp>
      <p:sp>
        <p:nvSpPr>
          <p:cNvPr id="3" name="Nadpis 2">
            <a:extLst>
              <a:ext uri="{FF2B5EF4-FFF2-40B4-BE49-F238E27FC236}">
                <a16:creationId xmlns:a16="http://schemas.microsoft.com/office/drawing/2014/main" id="{B1066A60-A064-C847-831F-5E96728DD45B}"/>
              </a:ext>
            </a:extLst>
          </p:cNvPr>
          <p:cNvSpPr>
            <a:spLocks noGrp="1"/>
          </p:cNvSpPr>
          <p:nvPr>
            <p:ph type="title"/>
          </p:nvPr>
        </p:nvSpPr>
        <p:spPr/>
        <p:txBody>
          <a:bodyPr/>
          <a:lstStyle/>
          <a:p>
            <a:r>
              <a:rPr lang="sk-SK" dirty="0"/>
              <a:t>Zadanie na doma</a:t>
            </a:r>
          </a:p>
        </p:txBody>
      </p:sp>
      <p:sp>
        <p:nvSpPr>
          <p:cNvPr id="4" name="Zástupný objekt pre dátum 3">
            <a:extLst>
              <a:ext uri="{FF2B5EF4-FFF2-40B4-BE49-F238E27FC236}">
                <a16:creationId xmlns:a16="http://schemas.microsoft.com/office/drawing/2014/main" id="{6358BA32-64A0-0D40-8EA0-AC92225E4D72}"/>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8FC0838A-56C3-4442-9D1F-766FDF740E9F}"/>
              </a:ext>
            </a:extLst>
          </p:cNvPr>
          <p:cNvSpPr>
            <a:spLocks noGrp="1"/>
          </p:cNvSpPr>
          <p:nvPr>
            <p:ph type="sldNum" sz="quarter" idx="11"/>
          </p:nvPr>
        </p:nvSpPr>
        <p:spPr/>
        <p:txBody>
          <a:bodyPr/>
          <a:lstStyle/>
          <a:p>
            <a:fld id="{20C92893-8C51-46CF-9D47-24B3C575AFAA}" type="slidenum">
              <a:rPr lang="en-GB" smtClean="0"/>
              <a:pPr/>
              <a:t>24</a:t>
            </a:fld>
            <a:endParaRPr lang="en-GB"/>
          </a:p>
        </p:txBody>
      </p:sp>
      <p:sp>
        <p:nvSpPr>
          <p:cNvPr id="6" name="Zástupný objekt pre pätu 5">
            <a:extLst>
              <a:ext uri="{FF2B5EF4-FFF2-40B4-BE49-F238E27FC236}">
                <a16:creationId xmlns:a16="http://schemas.microsoft.com/office/drawing/2014/main" id="{19EC7191-CA85-7C4E-984C-FA55A5BD408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03893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AC583911-CDA6-E64A-97C6-E9318CFAA581}"/>
              </a:ext>
            </a:extLst>
          </p:cNvPr>
          <p:cNvSpPr>
            <a:spLocks noGrp="1"/>
          </p:cNvSpPr>
          <p:nvPr>
            <p:ph type="body" idx="1"/>
          </p:nvPr>
        </p:nvSpPr>
        <p:spPr/>
        <p:txBody>
          <a:bodyPr>
            <a:normAutofit/>
          </a:bodyPr>
          <a:lstStyle/>
          <a:p>
            <a:r>
              <a:rPr lang="sk-SK" sz="4000" dirty="0"/>
              <a:t>Príklad 2</a:t>
            </a:r>
          </a:p>
        </p:txBody>
      </p:sp>
      <p:sp>
        <p:nvSpPr>
          <p:cNvPr id="3" name="Zástupný objekt pre dátum 2">
            <a:extLst>
              <a:ext uri="{FF2B5EF4-FFF2-40B4-BE49-F238E27FC236}">
                <a16:creationId xmlns:a16="http://schemas.microsoft.com/office/drawing/2014/main" id="{8FFA702C-E8A8-1F48-9AC8-1CE32D07430B}"/>
              </a:ext>
            </a:extLst>
          </p:cNvPr>
          <p:cNvSpPr>
            <a:spLocks noGrp="1"/>
          </p:cNvSpPr>
          <p:nvPr>
            <p:ph type="dt" sz="half" idx="10"/>
          </p:nvPr>
        </p:nvSpPr>
        <p:spPr/>
        <p:txBody>
          <a:bodyPr/>
          <a:lstStyle/>
          <a:p>
            <a:fld id="{F74D4851-71F3-7E46-BD42-81840CD9F2B6}" type="datetime1">
              <a:rPr lang="sk-SK" smtClean="0"/>
              <a:t>1.11.18</a:t>
            </a:fld>
            <a:endParaRPr lang="en-GB"/>
          </a:p>
        </p:txBody>
      </p:sp>
      <p:sp>
        <p:nvSpPr>
          <p:cNvPr id="4" name="Zástupný objekt pre číslo snímky 3">
            <a:extLst>
              <a:ext uri="{FF2B5EF4-FFF2-40B4-BE49-F238E27FC236}">
                <a16:creationId xmlns:a16="http://schemas.microsoft.com/office/drawing/2014/main" id="{847989C5-3300-D14E-8F04-5B99E5D0F1EF}"/>
              </a:ext>
            </a:extLst>
          </p:cNvPr>
          <p:cNvSpPr>
            <a:spLocks noGrp="1"/>
          </p:cNvSpPr>
          <p:nvPr>
            <p:ph type="sldNum" sz="quarter" idx="11"/>
          </p:nvPr>
        </p:nvSpPr>
        <p:spPr/>
        <p:txBody>
          <a:bodyPr/>
          <a:lstStyle/>
          <a:p>
            <a:fld id="{B7D8D926-BC77-48DB-9B94-D8C2D2386DFA}" type="slidenum">
              <a:rPr lang="en-GB" smtClean="0"/>
              <a:pPr/>
              <a:t>25</a:t>
            </a:fld>
            <a:endParaRPr lang="en-GB"/>
          </a:p>
        </p:txBody>
      </p:sp>
      <p:sp>
        <p:nvSpPr>
          <p:cNvPr id="5" name="Zástupný objekt pre pätu 4">
            <a:extLst>
              <a:ext uri="{FF2B5EF4-FFF2-40B4-BE49-F238E27FC236}">
                <a16:creationId xmlns:a16="http://schemas.microsoft.com/office/drawing/2014/main" id="{8B97419E-41BA-3245-A205-70B6DD413F83}"/>
              </a:ext>
            </a:extLst>
          </p:cNvPr>
          <p:cNvSpPr>
            <a:spLocks noGrp="1"/>
          </p:cNvSpPr>
          <p:nvPr>
            <p:ph type="ftr" sz="quarter" idx="12"/>
          </p:nvPr>
        </p:nvSpPr>
        <p:spPr/>
        <p:txBody>
          <a:bodyPr/>
          <a:lstStyle/>
          <a:p>
            <a:r>
              <a:rPr lang="en-GB"/>
              <a:t>rusnak.truni.sk</a:t>
            </a:r>
          </a:p>
        </p:txBody>
      </p:sp>
      <p:sp>
        <p:nvSpPr>
          <p:cNvPr id="6" name="Nadpis 5">
            <a:extLst>
              <a:ext uri="{FF2B5EF4-FFF2-40B4-BE49-F238E27FC236}">
                <a16:creationId xmlns:a16="http://schemas.microsoft.com/office/drawing/2014/main" id="{BB3897DA-E781-4541-B81C-38D2BE7281E9}"/>
              </a:ext>
            </a:extLst>
          </p:cNvPr>
          <p:cNvSpPr>
            <a:spLocks noGrp="1"/>
          </p:cNvSpPr>
          <p:nvPr>
            <p:ph type="title"/>
          </p:nvPr>
        </p:nvSpPr>
        <p:spPr>
          <a:xfrm>
            <a:off x="388307" y="2100791"/>
            <a:ext cx="8780729" cy="2591537"/>
          </a:xfrm>
        </p:spPr>
        <p:txBody>
          <a:bodyPr/>
          <a:lstStyle/>
          <a:p>
            <a:r>
              <a:rPr lang="sk-SK" sz="3600" dirty="0">
                <a:effectLst/>
              </a:rPr>
              <a:t>Atchison, C. J. and C. R. M (2018). An outbreak of cryptosporidium sp. associated with a public swimming pool. </a:t>
            </a:r>
            <a:r>
              <a:rPr lang="sk-SK" sz="3600" u="sng" dirty="0">
                <a:effectLst/>
              </a:rPr>
              <a:t>Case Studies in Infection Control</a:t>
            </a:r>
            <a:r>
              <a:rPr lang="sk-SK" sz="3600" dirty="0">
                <a:effectLst/>
              </a:rPr>
              <a:t>. M. Chand and J. Holton. London; New York : Taylor &amp; Francis Group, CRC Press</a:t>
            </a:r>
            <a:r>
              <a:rPr lang="sk-SK" sz="3600" b="1" dirty="0">
                <a:effectLst/>
              </a:rPr>
              <a:t>: </a:t>
            </a:r>
            <a:r>
              <a:rPr lang="sk-SK" sz="3600" dirty="0">
                <a:effectLst/>
              </a:rPr>
              <a:t>57-69.</a:t>
            </a:r>
            <a:endParaRPr lang="sk-SK" sz="3600" dirty="0"/>
          </a:p>
        </p:txBody>
      </p:sp>
    </p:spTree>
    <p:extLst>
      <p:ext uri="{BB962C8B-B14F-4D97-AF65-F5344CB8AC3E}">
        <p14:creationId xmlns:p14="http://schemas.microsoft.com/office/powerpoint/2010/main" val="646387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A709BC59-87B0-5A42-81D1-74DB93BE8B5B}"/>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2B83B9AC-CC2E-F940-9418-EFC615B9DEC5}"/>
              </a:ext>
            </a:extLst>
          </p:cNvPr>
          <p:cNvSpPr>
            <a:spLocks noGrp="1"/>
          </p:cNvSpPr>
          <p:nvPr>
            <p:ph type="sldNum" sz="quarter" idx="11"/>
          </p:nvPr>
        </p:nvSpPr>
        <p:spPr/>
        <p:txBody>
          <a:bodyPr/>
          <a:lstStyle/>
          <a:p>
            <a:fld id="{20C92893-8C51-46CF-9D47-24B3C575AFAA}" type="slidenum">
              <a:rPr lang="en-GB" smtClean="0"/>
              <a:pPr/>
              <a:t>26</a:t>
            </a:fld>
            <a:endParaRPr lang="en-GB"/>
          </a:p>
        </p:txBody>
      </p:sp>
      <p:sp>
        <p:nvSpPr>
          <p:cNvPr id="6" name="Zástupný objekt pre pätu 5">
            <a:extLst>
              <a:ext uri="{FF2B5EF4-FFF2-40B4-BE49-F238E27FC236}">
                <a16:creationId xmlns:a16="http://schemas.microsoft.com/office/drawing/2014/main" id="{D79C02E2-F734-1942-8825-393FEB17E332}"/>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1E3E3511-2F04-A04A-A279-A8B323F7C699}"/>
              </a:ext>
            </a:extLst>
          </p:cNvPr>
          <p:cNvPicPr>
            <a:picLocks noChangeAspect="1"/>
          </p:cNvPicPr>
          <p:nvPr/>
        </p:nvPicPr>
        <p:blipFill>
          <a:blip r:embed="rId2"/>
          <a:stretch>
            <a:fillRect/>
          </a:stretch>
        </p:blipFill>
        <p:spPr>
          <a:xfrm>
            <a:off x="731362" y="591376"/>
            <a:ext cx="8534400" cy="2146300"/>
          </a:xfrm>
          <a:prstGeom prst="rect">
            <a:avLst/>
          </a:prstGeom>
        </p:spPr>
      </p:pic>
      <p:sp>
        <p:nvSpPr>
          <p:cNvPr id="8" name="Pravouholník 7">
            <a:extLst>
              <a:ext uri="{FF2B5EF4-FFF2-40B4-BE49-F238E27FC236}">
                <a16:creationId xmlns:a16="http://schemas.microsoft.com/office/drawing/2014/main" id="{104059AF-02F2-6042-A5A5-8F349AD02B8D}"/>
              </a:ext>
            </a:extLst>
          </p:cNvPr>
          <p:cNvSpPr/>
          <p:nvPr/>
        </p:nvSpPr>
        <p:spPr>
          <a:xfrm>
            <a:off x="571653" y="3043343"/>
            <a:ext cx="8580588" cy="3317383"/>
          </a:xfrm>
          <a:prstGeom prst="rect">
            <a:avLst/>
          </a:prstGeom>
        </p:spPr>
        <p:txBody>
          <a:bodyPr wrap="square">
            <a:spAutoFit/>
          </a:bodyPr>
          <a:lstStyle/>
          <a:p>
            <a:r>
              <a:rPr lang="en-GB" sz="2400" dirty="0">
                <a:solidFill>
                  <a:schemeClr val="tx1"/>
                </a:solidFill>
                <a:latin typeface="Times" pitchFamily="2" charset="0"/>
              </a:rPr>
              <a:t>A questionnaire was completed and stool samples were collected from the 11 children. In addition, other cases were sought by requesting local GPs, paediatricians, walk-in centres, and hospital microbiologists to report to GMHPU suspected cases of diarrhoea, vomiting, or both, that were potentially linked to the swimming pool, and to obtain a stool specimen if appropriate. Initial review of the questionnaires suggested that illness was linked to attendance at a training session at the pool on September 13. By September 28, three cases had submitted stool samples to the local microbiology laboratory and they tested positive for Cryptosporidium.</a:t>
            </a:r>
            <a:endParaRPr lang="en-GB" sz="2400" dirty="0">
              <a:solidFill>
                <a:schemeClr val="tx1"/>
              </a:solidFill>
              <a:effectLst/>
              <a:latin typeface="Times" pitchFamily="2" charset="0"/>
            </a:endParaRPr>
          </a:p>
        </p:txBody>
      </p:sp>
    </p:spTree>
    <p:extLst>
      <p:ext uri="{BB962C8B-B14F-4D97-AF65-F5344CB8AC3E}">
        <p14:creationId xmlns:p14="http://schemas.microsoft.com/office/powerpoint/2010/main" val="3324569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D5997F3-4F8F-174B-82F5-B1E703F0D48F}"/>
              </a:ext>
            </a:extLst>
          </p:cNvPr>
          <p:cNvSpPr>
            <a:spLocks noGrp="1"/>
          </p:cNvSpPr>
          <p:nvPr>
            <p:ph idx="1"/>
          </p:nvPr>
        </p:nvSpPr>
        <p:spPr>
          <a:xfrm>
            <a:off x="755690" y="756287"/>
            <a:ext cx="8312587" cy="5932612"/>
          </a:xfrm>
        </p:spPr>
        <p:txBody>
          <a:bodyPr>
            <a:normAutofit/>
          </a:bodyPr>
          <a:lstStyle/>
          <a:p>
            <a:r>
              <a:rPr lang="en-GB" dirty="0">
                <a:effectLst/>
              </a:rPr>
              <a:t>A retrospective cohort study was conducted to identify risk factors for infection in members of the swimming club. A list of 129 active members of the club was obtained. </a:t>
            </a:r>
          </a:p>
          <a:p>
            <a:r>
              <a:rPr lang="en-GB" dirty="0">
                <a:effectLst/>
              </a:rPr>
              <a:t>EHOs from the City Council conducted face-to-face and telephone interviews. The questionnaire was designed to collect information on the nature of illness and key exposures (including swimming at the pool on specified training dates, swimming at competitions, eating or drinking at events, and swimming at other pools). </a:t>
            </a:r>
          </a:p>
          <a:p>
            <a:r>
              <a:rPr lang="en-GB" dirty="0">
                <a:effectLst/>
              </a:rPr>
              <a:t>The questionnaire was piloted (tested) by staff and members of the public who were not cases, and were not connected to cases, at the local leisure centre. </a:t>
            </a:r>
          </a:p>
          <a:p>
            <a:r>
              <a:rPr lang="en-GB" dirty="0">
                <a:effectLst/>
              </a:rPr>
              <a:t>A descriptive analysis of the data collected was performed to examine the characteristics of cases in time, place, and person.</a:t>
            </a:r>
          </a:p>
          <a:p>
            <a:endParaRPr lang="sk-SK" dirty="0"/>
          </a:p>
        </p:txBody>
      </p:sp>
      <p:sp>
        <p:nvSpPr>
          <p:cNvPr id="4" name="Zástupný objekt pre dátum 3">
            <a:extLst>
              <a:ext uri="{FF2B5EF4-FFF2-40B4-BE49-F238E27FC236}">
                <a16:creationId xmlns:a16="http://schemas.microsoft.com/office/drawing/2014/main" id="{B96B7DF3-6E0B-EA4B-96C8-F7A07E7BBB47}"/>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5BFC6D08-991D-AD42-9A69-28A0B62B88D8}"/>
              </a:ext>
            </a:extLst>
          </p:cNvPr>
          <p:cNvSpPr>
            <a:spLocks noGrp="1"/>
          </p:cNvSpPr>
          <p:nvPr>
            <p:ph type="sldNum" sz="quarter" idx="11"/>
          </p:nvPr>
        </p:nvSpPr>
        <p:spPr/>
        <p:txBody>
          <a:bodyPr/>
          <a:lstStyle/>
          <a:p>
            <a:fld id="{20C92893-8C51-46CF-9D47-24B3C575AFAA}" type="slidenum">
              <a:rPr lang="en-GB" smtClean="0"/>
              <a:pPr/>
              <a:t>27</a:t>
            </a:fld>
            <a:endParaRPr lang="en-GB"/>
          </a:p>
        </p:txBody>
      </p:sp>
      <p:sp>
        <p:nvSpPr>
          <p:cNvPr id="6" name="Zástupný objekt pre pätu 5">
            <a:extLst>
              <a:ext uri="{FF2B5EF4-FFF2-40B4-BE49-F238E27FC236}">
                <a16:creationId xmlns:a16="http://schemas.microsoft.com/office/drawing/2014/main" id="{A618186E-E77D-3C49-B5B2-C53851E61D3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58222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42674EF-49C5-F045-8673-471B38876E25}"/>
              </a:ext>
            </a:extLst>
          </p:cNvPr>
          <p:cNvSpPr>
            <a:spLocks noGrp="1"/>
          </p:cNvSpPr>
          <p:nvPr>
            <p:ph idx="1"/>
          </p:nvPr>
        </p:nvSpPr>
        <p:spPr>
          <a:xfrm>
            <a:off x="856449" y="718710"/>
            <a:ext cx="8295792" cy="5819876"/>
          </a:xfrm>
        </p:spPr>
        <p:txBody>
          <a:bodyPr>
            <a:normAutofit/>
          </a:bodyPr>
          <a:lstStyle/>
          <a:p>
            <a:r>
              <a:rPr lang="en-GB" dirty="0">
                <a:effectLst/>
              </a:rPr>
              <a:t>From the respondents, 48 probable cases of cryptosporidiosis and 53 </a:t>
            </a:r>
            <a:r>
              <a:rPr lang="en-GB" dirty="0" err="1">
                <a:effectLst/>
              </a:rPr>
              <a:t>noncases</a:t>
            </a:r>
            <a:r>
              <a:rPr lang="en-GB" dirty="0">
                <a:effectLst/>
              </a:rPr>
              <a:t> (persons without symptoms) were identified.</a:t>
            </a:r>
          </a:p>
          <a:p>
            <a:r>
              <a:rPr lang="en-GB" dirty="0">
                <a:effectLst/>
              </a:rPr>
              <a:t>The risk of illness was greater in members of the swimming club who attended the training session at the pool on September 13. </a:t>
            </a:r>
          </a:p>
          <a:p>
            <a:r>
              <a:rPr lang="en-GB" dirty="0">
                <a:effectLst/>
              </a:rPr>
              <a:t>The association was strong and highly significant statistically (</a:t>
            </a:r>
            <a:r>
              <a:rPr lang="en-GB" dirty="0" err="1">
                <a:effectLst/>
              </a:rPr>
              <a:t>aOR</a:t>
            </a:r>
            <a:r>
              <a:rPr lang="en-GB" dirty="0">
                <a:effectLst/>
              </a:rPr>
              <a:t> 28; 95% CI 8 to 99, p value &lt;0.0001). </a:t>
            </a:r>
          </a:p>
          <a:p>
            <a:r>
              <a:rPr lang="en-GB" dirty="0">
                <a:effectLst/>
              </a:rPr>
              <a:t>This finding supports the hypothesis that the training session on September 13 was a significant exposure and is consistent with a point source exposure as illustrated by the epidemic curve. </a:t>
            </a:r>
          </a:p>
          <a:p>
            <a:r>
              <a:rPr lang="en-GB" dirty="0">
                <a:effectLst/>
              </a:rPr>
              <a:t>Illness was not associated with eating any food items, use of toilets, changing rooms, or showers.</a:t>
            </a:r>
          </a:p>
        </p:txBody>
      </p:sp>
      <p:sp>
        <p:nvSpPr>
          <p:cNvPr id="4" name="Zástupný objekt pre dátum 3">
            <a:extLst>
              <a:ext uri="{FF2B5EF4-FFF2-40B4-BE49-F238E27FC236}">
                <a16:creationId xmlns:a16="http://schemas.microsoft.com/office/drawing/2014/main" id="{9A1E2F7A-3BC1-494A-B7A1-60FFDEED85C8}"/>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A2A9151A-620F-5341-A0D2-C1A3EE472920}"/>
              </a:ext>
            </a:extLst>
          </p:cNvPr>
          <p:cNvSpPr>
            <a:spLocks noGrp="1"/>
          </p:cNvSpPr>
          <p:nvPr>
            <p:ph type="sldNum" sz="quarter" idx="11"/>
          </p:nvPr>
        </p:nvSpPr>
        <p:spPr/>
        <p:txBody>
          <a:bodyPr/>
          <a:lstStyle/>
          <a:p>
            <a:fld id="{20C92893-8C51-46CF-9D47-24B3C575AFAA}" type="slidenum">
              <a:rPr lang="en-GB" smtClean="0"/>
              <a:pPr/>
              <a:t>28</a:t>
            </a:fld>
            <a:endParaRPr lang="en-GB"/>
          </a:p>
        </p:txBody>
      </p:sp>
      <p:sp>
        <p:nvSpPr>
          <p:cNvPr id="6" name="Zástupný objekt pre pätu 5">
            <a:extLst>
              <a:ext uri="{FF2B5EF4-FFF2-40B4-BE49-F238E27FC236}">
                <a16:creationId xmlns:a16="http://schemas.microsoft.com/office/drawing/2014/main" id="{F71E2218-9EDF-4440-A3DA-F30F9FDB308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97599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C43555-0E08-DE40-9E53-460BB7FE1E32}"/>
              </a:ext>
            </a:extLst>
          </p:cNvPr>
          <p:cNvSpPr>
            <a:spLocks noGrp="1"/>
          </p:cNvSpPr>
          <p:nvPr>
            <p:ph type="title"/>
          </p:nvPr>
        </p:nvSpPr>
        <p:spPr>
          <a:xfrm>
            <a:off x="1035518" y="5835836"/>
            <a:ext cx="8312587" cy="1008380"/>
          </a:xfrm>
        </p:spPr>
        <p:txBody>
          <a:bodyPr/>
          <a:lstStyle/>
          <a:p>
            <a:r>
              <a:rPr lang="sk-SK" dirty="0" err="1"/>
              <a:t>Epidemic</a:t>
            </a:r>
            <a:r>
              <a:rPr lang="sk-SK" dirty="0"/>
              <a:t> </a:t>
            </a:r>
            <a:r>
              <a:rPr lang="sk-SK" dirty="0" err="1"/>
              <a:t>curve</a:t>
            </a:r>
            <a:endParaRPr lang="sk-SK" dirty="0"/>
          </a:p>
        </p:txBody>
      </p:sp>
      <p:sp>
        <p:nvSpPr>
          <p:cNvPr id="3" name="Zástupný objekt pre dátum 2">
            <a:extLst>
              <a:ext uri="{FF2B5EF4-FFF2-40B4-BE49-F238E27FC236}">
                <a16:creationId xmlns:a16="http://schemas.microsoft.com/office/drawing/2014/main" id="{37D74981-C8B3-1E43-83B5-F4B10765A2E2}"/>
              </a:ext>
            </a:extLst>
          </p:cNvPr>
          <p:cNvSpPr>
            <a:spLocks noGrp="1"/>
          </p:cNvSpPr>
          <p:nvPr>
            <p:ph type="dt" sz="half" idx="10"/>
          </p:nvPr>
        </p:nvSpPr>
        <p:spPr/>
        <p:txBody>
          <a:bodyPr/>
          <a:lstStyle/>
          <a:p>
            <a:fld id="{D410CC28-288E-7B4C-AD5C-7F26B61FD9BC}" type="datetime1">
              <a:rPr lang="sk-SK" smtClean="0"/>
              <a:t>1.11.18</a:t>
            </a:fld>
            <a:endParaRPr lang="en-GB"/>
          </a:p>
        </p:txBody>
      </p:sp>
      <p:sp>
        <p:nvSpPr>
          <p:cNvPr id="4" name="Zástupný objekt pre číslo snímky 3">
            <a:extLst>
              <a:ext uri="{FF2B5EF4-FFF2-40B4-BE49-F238E27FC236}">
                <a16:creationId xmlns:a16="http://schemas.microsoft.com/office/drawing/2014/main" id="{0FAF35B8-EC2A-B148-A5CA-9415226155C5}"/>
              </a:ext>
            </a:extLst>
          </p:cNvPr>
          <p:cNvSpPr>
            <a:spLocks noGrp="1"/>
          </p:cNvSpPr>
          <p:nvPr>
            <p:ph type="sldNum" sz="quarter" idx="11"/>
          </p:nvPr>
        </p:nvSpPr>
        <p:spPr/>
        <p:txBody>
          <a:bodyPr/>
          <a:lstStyle/>
          <a:p>
            <a:fld id="{3344478E-25D6-4334-A519-EED7046972D9}" type="slidenum">
              <a:rPr lang="en-GB" smtClean="0"/>
              <a:pPr/>
              <a:t>29</a:t>
            </a:fld>
            <a:endParaRPr lang="en-GB"/>
          </a:p>
        </p:txBody>
      </p:sp>
      <p:sp>
        <p:nvSpPr>
          <p:cNvPr id="5" name="Zástupný objekt pre pätu 4">
            <a:extLst>
              <a:ext uri="{FF2B5EF4-FFF2-40B4-BE49-F238E27FC236}">
                <a16:creationId xmlns:a16="http://schemas.microsoft.com/office/drawing/2014/main" id="{605F7497-1DF0-3C4B-BF82-A298C86B4439}"/>
              </a:ext>
            </a:extLst>
          </p:cNvPr>
          <p:cNvSpPr>
            <a:spLocks noGrp="1"/>
          </p:cNvSpPr>
          <p:nvPr>
            <p:ph type="ftr" sz="quarter" idx="12"/>
          </p:nvPr>
        </p:nvSpPr>
        <p:spPr/>
        <p:txBody>
          <a:bodyPr/>
          <a:lstStyle/>
          <a:p>
            <a:r>
              <a:rPr lang="en-GB"/>
              <a:t>rusnak.truni.sk</a:t>
            </a:r>
          </a:p>
        </p:txBody>
      </p:sp>
      <p:pic>
        <p:nvPicPr>
          <p:cNvPr id="6" name="Obrázok 5">
            <a:extLst>
              <a:ext uri="{FF2B5EF4-FFF2-40B4-BE49-F238E27FC236}">
                <a16:creationId xmlns:a16="http://schemas.microsoft.com/office/drawing/2014/main" id="{B8F1EAEE-B236-3442-9285-855FABA2C152}"/>
              </a:ext>
            </a:extLst>
          </p:cNvPr>
          <p:cNvPicPr>
            <a:picLocks noChangeAspect="1"/>
          </p:cNvPicPr>
          <p:nvPr/>
        </p:nvPicPr>
        <p:blipFill>
          <a:blip r:embed="rId2"/>
          <a:stretch>
            <a:fillRect/>
          </a:stretch>
        </p:blipFill>
        <p:spPr>
          <a:xfrm>
            <a:off x="1035518" y="285736"/>
            <a:ext cx="7670071" cy="5034955"/>
          </a:xfrm>
          <a:prstGeom prst="rect">
            <a:avLst/>
          </a:prstGeom>
        </p:spPr>
      </p:pic>
    </p:spTree>
    <p:extLst>
      <p:ext uri="{BB962C8B-B14F-4D97-AF65-F5344CB8AC3E}">
        <p14:creationId xmlns:p14="http://schemas.microsoft.com/office/powerpoint/2010/main" val="361390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A91E1B2-D975-904E-9B81-8217E2F3910A}"/>
              </a:ext>
            </a:extLst>
          </p:cNvPr>
          <p:cNvSpPr>
            <a:spLocks noGrp="1"/>
          </p:cNvSpPr>
          <p:nvPr>
            <p:ph idx="1"/>
          </p:nvPr>
        </p:nvSpPr>
        <p:spPr>
          <a:xfrm>
            <a:off x="755690" y="756287"/>
            <a:ext cx="8312587" cy="5606935"/>
          </a:xfrm>
        </p:spPr>
        <p:txBody>
          <a:bodyPr>
            <a:normAutofit/>
          </a:bodyPr>
          <a:lstStyle/>
          <a:p>
            <a:r>
              <a:rPr lang="sk-SK" dirty="0"/>
              <a:t>Závislosť určitého atribútu ochorenia sa skúma porovnávaním ochorených a neochorených osôb vzhľadom na častosť, s ktorou je daný atribút u ochorených a u neochorených prítomný, alebo ak ide o kvantitatívnu premennú veličinu, vzhľadom na úroveň (množstvo, intenzitu) daného atribútu – v   oboch   skupinách   (resp.   v   každej   skupine,   ak   ich   je   viac).   </a:t>
            </a:r>
          </a:p>
          <a:p>
            <a:r>
              <a:rPr lang="sk-SK" dirty="0"/>
              <a:t>Skrátka,   expozícia podozrievanému    rizikovému    faktoru    v    anamnéze    sa    porovnáva    medzi    jednotlivými „prípadmi“   a   „kontrolami“,   ktoré   sa   podobajú   čo   do   takých   základných   ukazovateľov (charakteristík)  ako  vek,  pohlavie,  u  ktorých  sa  však  dané  (sledované)  ochorenie  alebo  stav nevyskytuje. </a:t>
            </a:r>
          </a:p>
          <a:p>
            <a:endParaRPr lang="sk-SK" dirty="0"/>
          </a:p>
        </p:txBody>
      </p:sp>
      <p:sp>
        <p:nvSpPr>
          <p:cNvPr id="4" name="Zástupný objekt pre dátum 3">
            <a:extLst>
              <a:ext uri="{FF2B5EF4-FFF2-40B4-BE49-F238E27FC236}">
                <a16:creationId xmlns:a16="http://schemas.microsoft.com/office/drawing/2014/main" id="{E1564851-2410-844B-9C02-12FBF724100F}"/>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1D87A49D-CBAE-FF40-884B-61FEE6B21E85}"/>
              </a:ext>
            </a:extLst>
          </p:cNvPr>
          <p:cNvSpPr>
            <a:spLocks noGrp="1"/>
          </p:cNvSpPr>
          <p:nvPr>
            <p:ph type="sldNum" sz="quarter" idx="11"/>
          </p:nvPr>
        </p:nvSpPr>
        <p:spPr/>
        <p:txBody>
          <a:bodyPr/>
          <a:lstStyle/>
          <a:p>
            <a:fld id="{20C92893-8C51-46CF-9D47-24B3C575AFAA}" type="slidenum">
              <a:rPr lang="en-GB" smtClean="0"/>
              <a:pPr/>
              <a:t>3</a:t>
            </a:fld>
            <a:endParaRPr lang="en-GB"/>
          </a:p>
        </p:txBody>
      </p:sp>
      <p:sp>
        <p:nvSpPr>
          <p:cNvPr id="6" name="Zástupný objekt pre pätu 5">
            <a:extLst>
              <a:ext uri="{FF2B5EF4-FFF2-40B4-BE49-F238E27FC236}">
                <a16:creationId xmlns:a16="http://schemas.microsoft.com/office/drawing/2014/main" id="{D671DA2B-1195-794F-AFD1-8A9EAA6B45B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187706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objekt pre obsah 6">
            <a:extLst>
              <a:ext uri="{FF2B5EF4-FFF2-40B4-BE49-F238E27FC236}">
                <a16:creationId xmlns:a16="http://schemas.microsoft.com/office/drawing/2014/main" id="{4829048D-DC24-4B49-B1A1-C330CD7E591B}"/>
              </a:ext>
            </a:extLst>
          </p:cNvPr>
          <p:cNvGraphicFramePr>
            <a:graphicFrameLocks noGrp="1"/>
          </p:cNvGraphicFramePr>
          <p:nvPr>
            <p:ph idx="1"/>
            <p:extLst>
              <p:ext uri="{D42A27DB-BD31-4B8C-83A1-F6EECF244321}">
                <p14:modId xmlns:p14="http://schemas.microsoft.com/office/powerpoint/2010/main" val="4280902202"/>
              </p:ext>
            </p:extLst>
          </p:nvPr>
        </p:nvGraphicFramePr>
        <p:xfrm>
          <a:off x="2104373" y="3781425"/>
          <a:ext cx="4171167" cy="1188720"/>
        </p:xfrm>
        <a:graphic>
          <a:graphicData uri="http://schemas.openxmlformats.org/drawingml/2006/table">
            <a:tbl>
              <a:tblPr firstRow="1" bandRow="1">
                <a:tableStyleId>{5C22544A-7EE6-4342-B048-85BDC9FD1C3A}</a:tableStyleId>
              </a:tblPr>
              <a:tblGrid>
                <a:gridCol w="1271682">
                  <a:extLst>
                    <a:ext uri="{9D8B030D-6E8A-4147-A177-3AD203B41FA5}">
                      <a16:colId xmlns:a16="http://schemas.microsoft.com/office/drawing/2014/main" val="4271207119"/>
                    </a:ext>
                  </a:extLst>
                </a:gridCol>
                <a:gridCol w="1396361">
                  <a:extLst>
                    <a:ext uri="{9D8B030D-6E8A-4147-A177-3AD203B41FA5}">
                      <a16:colId xmlns:a16="http://schemas.microsoft.com/office/drawing/2014/main" val="3652712352"/>
                    </a:ext>
                  </a:extLst>
                </a:gridCol>
                <a:gridCol w="1503124">
                  <a:extLst>
                    <a:ext uri="{9D8B030D-6E8A-4147-A177-3AD203B41FA5}">
                      <a16:colId xmlns:a16="http://schemas.microsoft.com/office/drawing/2014/main" val="3359147570"/>
                    </a:ext>
                  </a:extLst>
                </a:gridCol>
              </a:tblGrid>
              <a:tr h="370840">
                <a:tc>
                  <a:txBody>
                    <a:bodyPr/>
                    <a:lstStyle/>
                    <a:p>
                      <a:endParaRPr lang="sk-SK" dirty="0"/>
                    </a:p>
                  </a:txBody>
                  <a:tcPr/>
                </a:tc>
                <a:tc>
                  <a:txBody>
                    <a:bodyPr/>
                    <a:lstStyle/>
                    <a:p>
                      <a:r>
                        <a:rPr lang="sk-SK" dirty="0" err="1"/>
                        <a:t>Cases</a:t>
                      </a:r>
                      <a:endParaRPr lang="sk-SK" dirty="0"/>
                    </a:p>
                  </a:txBody>
                  <a:tcPr/>
                </a:tc>
                <a:tc>
                  <a:txBody>
                    <a:bodyPr/>
                    <a:lstStyle/>
                    <a:p>
                      <a:r>
                        <a:rPr lang="sk-SK" dirty="0"/>
                        <a:t>Controls</a:t>
                      </a:r>
                    </a:p>
                  </a:txBody>
                  <a:tcPr/>
                </a:tc>
                <a:extLst>
                  <a:ext uri="{0D108BD9-81ED-4DB2-BD59-A6C34878D82A}">
                    <a16:rowId xmlns:a16="http://schemas.microsoft.com/office/drawing/2014/main" val="3026324953"/>
                  </a:ext>
                </a:extLst>
              </a:tr>
              <a:tr h="370840">
                <a:tc>
                  <a:txBody>
                    <a:bodyPr/>
                    <a:lstStyle/>
                    <a:p>
                      <a:r>
                        <a:rPr lang="sk-SK" dirty="0" err="1"/>
                        <a:t>Exp</a:t>
                      </a:r>
                      <a:r>
                        <a:rPr lang="sk-SK" dirty="0"/>
                        <a:t> YES</a:t>
                      </a:r>
                    </a:p>
                  </a:txBody>
                  <a:tcPr/>
                </a:tc>
                <a:tc>
                  <a:txBody>
                    <a:bodyPr/>
                    <a:lstStyle/>
                    <a:p>
                      <a:pPr algn="ctr"/>
                      <a:r>
                        <a:rPr lang="sk-SK" dirty="0"/>
                        <a:t>41</a:t>
                      </a:r>
                    </a:p>
                  </a:txBody>
                  <a:tcPr/>
                </a:tc>
                <a:tc>
                  <a:txBody>
                    <a:bodyPr/>
                    <a:lstStyle/>
                    <a:p>
                      <a:pPr algn="ctr"/>
                      <a:r>
                        <a:rPr lang="sk-SK" dirty="0"/>
                        <a:t>15</a:t>
                      </a:r>
                    </a:p>
                  </a:txBody>
                  <a:tcPr/>
                </a:tc>
                <a:extLst>
                  <a:ext uri="{0D108BD9-81ED-4DB2-BD59-A6C34878D82A}">
                    <a16:rowId xmlns:a16="http://schemas.microsoft.com/office/drawing/2014/main" val="703174197"/>
                  </a:ext>
                </a:extLst>
              </a:tr>
              <a:tr h="370840">
                <a:tc>
                  <a:txBody>
                    <a:bodyPr/>
                    <a:lstStyle/>
                    <a:p>
                      <a:r>
                        <a:rPr lang="sk-SK" dirty="0" err="1"/>
                        <a:t>Exp</a:t>
                      </a:r>
                      <a:r>
                        <a:rPr lang="sk-SK" dirty="0"/>
                        <a:t> NO</a:t>
                      </a:r>
                    </a:p>
                  </a:txBody>
                  <a:tcPr/>
                </a:tc>
                <a:tc>
                  <a:txBody>
                    <a:bodyPr/>
                    <a:lstStyle/>
                    <a:p>
                      <a:pPr algn="ctr"/>
                      <a:r>
                        <a:rPr lang="sk-SK" dirty="0"/>
                        <a:t>7</a:t>
                      </a:r>
                    </a:p>
                  </a:txBody>
                  <a:tcPr/>
                </a:tc>
                <a:tc>
                  <a:txBody>
                    <a:bodyPr/>
                    <a:lstStyle/>
                    <a:p>
                      <a:pPr algn="ctr"/>
                      <a:r>
                        <a:rPr lang="sk-SK" dirty="0"/>
                        <a:t>38</a:t>
                      </a:r>
                    </a:p>
                  </a:txBody>
                  <a:tcPr/>
                </a:tc>
                <a:extLst>
                  <a:ext uri="{0D108BD9-81ED-4DB2-BD59-A6C34878D82A}">
                    <a16:rowId xmlns:a16="http://schemas.microsoft.com/office/drawing/2014/main" val="591689248"/>
                  </a:ext>
                </a:extLst>
              </a:tr>
            </a:tbl>
          </a:graphicData>
        </a:graphic>
      </p:graphicFrame>
      <p:sp>
        <p:nvSpPr>
          <p:cNvPr id="3" name="Nadpis 2">
            <a:extLst>
              <a:ext uri="{FF2B5EF4-FFF2-40B4-BE49-F238E27FC236}">
                <a16:creationId xmlns:a16="http://schemas.microsoft.com/office/drawing/2014/main" id="{E3A0B542-8AE1-2745-84D9-DB10E80B613D}"/>
              </a:ext>
            </a:extLst>
          </p:cNvPr>
          <p:cNvSpPr>
            <a:spLocks noGrp="1"/>
          </p:cNvSpPr>
          <p:nvPr>
            <p:ph type="title"/>
          </p:nvPr>
        </p:nvSpPr>
        <p:spPr/>
        <p:txBody>
          <a:bodyPr/>
          <a:lstStyle/>
          <a:p>
            <a:r>
              <a:rPr lang="sk-SK" dirty="0"/>
              <a:t>Zadanie na doma</a:t>
            </a:r>
          </a:p>
        </p:txBody>
      </p:sp>
      <p:sp>
        <p:nvSpPr>
          <p:cNvPr id="4" name="Zástupný objekt pre dátum 3">
            <a:extLst>
              <a:ext uri="{FF2B5EF4-FFF2-40B4-BE49-F238E27FC236}">
                <a16:creationId xmlns:a16="http://schemas.microsoft.com/office/drawing/2014/main" id="{1CFFD0CA-EE4B-724D-A474-9A3905B659B4}"/>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0043B2FF-D14A-5C4D-A9C4-38A80020A293}"/>
              </a:ext>
            </a:extLst>
          </p:cNvPr>
          <p:cNvSpPr>
            <a:spLocks noGrp="1"/>
          </p:cNvSpPr>
          <p:nvPr>
            <p:ph type="sldNum" sz="quarter" idx="11"/>
          </p:nvPr>
        </p:nvSpPr>
        <p:spPr/>
        <p:txBody>
          <a:bodyPr/>
          <a:lstStyle/>
          <a:p>
            <a:fld id="{20C92893-8C51-46CF-9D47-24B3C575AFAA}" type="slidenum">
              <a:rPr lang="en-GB" smtClean="0"/>
              <a:pPr/>
              <a:t>30</a:t>
            </a:fld>
            <a:endParaRPr lang="en-GB"/>
          </a:p>
        </p:txBody>
      </p:sp>
      <p:sp>
        <p:nvSpPr>
          <p:cNvPr id="6" name="Zástupný objekt pre pätu 5">
            <a:extLst>
              <a:ext uri="{FF2B5EF4-FFF2-40B4-BE49-F238E27FC236}">
                <a16:creationId xmlns:a16="http://schemas.microsoft.com/office/drawing/2014/main" id="{1C625BEE-0BE5-3149-8F1A-BA82CB752DE6}"/>
              </a:ext>
            </a:extLst>
          </p:cNvPr>
          <p:cNvSpPr>
            <a:spLocks noGrp="1"/>
          </p:cNvSpPr>
          <p:nvPr>
            <p:ph type="ftr" sz="quarter" idx="12"/>
          </p:nvPr>
        </p:nvSpPr>
        <p:spPr/>
        <p:txBody>
          <a:bodyPr/>
          <a:lstStyle/>
          <a:p>
            <a:r>
              <a:rPr lang="en-GB"/>
              <a:t>rusnak.truni.sk</a:t>
            </a:r>
          </a:p>
        </p:txBody>
      </p:sp>
      <p:sp>
        <p:nvSpPr>
          <p:cNvPr id="8" name="Zástupný objekt pre obsah 1">
            <a:extLst>
              <a:ext uri="{FF2B5EF4-FFF2-40B4-BE49-F238E27FC236}">
                <a16:creationId xmlns:a16="http://schemas.microsoft.com/office/drawing/2014/main" id="{4B332D8E-8AC7-4942-A85D-DCE731B5F276}"/>
              </a:ext>
            </a:extLst>
          </p:cNvPr>
          <p:cNvSpPr txBox="1">
            <a:spLocks/>
          </p:cNvSpPr>
          <p:nvPr/>
        </p:nvSpPr>
        <p:spPr>
          <a:xfrm>
            <a:off x="856448" y="756287"/>
            <a:ext cx="8211829" cy="2913839"/>
          </a:xfrm>
          <a:prstGeom prst="rect">
            <a:avLst/>
          </a:prstGeom>
        </p:spPr>
        <p:txBody>
          <a:bodyPr vert="horz" lIns="100785" tIns="50393" rIns="100785" bIns="50393" rtlCol="0" anchor="ctr">
            <a:normAutofit/>
          </a:bodyPr>
          <a:lst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477358" indent="-457200" fontAlgn="auto">
              <a:lnSpc>
                <a:spcPct val="100000"/>
              </a:lnSpc>
              <a:buClrTx/>
              <a:buFont typeface="+mj-lt"/>
              <a:buAutoNum type="arabicPeriod"/>
            </a:pPr>
            <a:r>
              <a:rPr lang="sk-SK" dirty="0"/>
              <a:t>vypočítajte šancu vzťahu kúpania sa (expozícia) na základe výberu</a:t>
            </a:r>
          </a:p>
          <a:p>
            <a:pPr marL="477358" indent="-457200" fontAlgn="auto">
              <a:lnSpc>
                <a:spcPct val="100000"/>
              </a:lnSpc>
              <a:buClrTx/>
              <a:buFont typeface="+mj-lt"/>
              <a:buAutoNum type="arabicPeriod"/>
            </a:pPr>
            <a:r>
              <a:rPr lang="sk-SK" dirty="0"/>
              <a:t>vypočítajte interval istoty pre šancu pri chybe 5%</a:t>
            </a:r>
          </a:p>
          <a:p>
            <a:pPr marL="477358" indent="-457200" fontAlgn="auto">
              <a:lnSpc>
                <a:spcPct val="100000"/>
              </a:lnSpc>
              <a:buClrTx/>
              <a:buFont typeface="+mj-lt"/>
              <a:buAutoNum type="arabicPeriod"/>
            </a:pPr>
            <a:r>
              <a:rPr lang="sk-SK" dirty="0"/>
              <a:t>formulujte interpretáciu výsledkov.</a:t>
            </a:r>
          </a:p>
          <a:p>
            <a:pPr fontAlgn="auto">
              <a:lnSpc>
                <a:spcPct val="100000"/>
              </a:lnSpc>
              <a:buClrTx/>
            </a:pPr>
            <a:endParaRPr lang="sk-SK" dirty="0"/>
          </a:p>
        </p:txBody>
      </p:sp>
    </p:spTree>
    <p:extLst>
      <p:ext uri="{BB962C8B-B14F-4D97-AF65-F5344CB8AC3E}">
        <p14:creationId xmlns:p14="http://schemas.microsoft.com/office/powerpoint/2010/main" val="3669024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5466C63-73A8-034F-90A6-83895F2819CA}"/>
              </a:ext>
            </a:extLst>
          </p:cNvPr>
          <p:cNvSpPr>
            <a:spLocks noGrp="1"/>
          </p:cNvSpPr>
          <p:nvPr>
            <p:ph idx="1"/>
          </p:nvPr>
        </p:nvSpPr>
        <p:spPr/>
        <p:txBody>
          <a:bodyPr/>
          <a:lstStyle/>
          <a:p>
            <a:r>
              <a:rPr lang="sk-SK" dirty="0"/>
              <a:t>Štúdia prípad-kontrola</a:t>
            </a:r>
          </a:p>
          <a:p>
            <a:r>
              <a:rPr lang="sk-SK" dirty="0"/>
              <a:t>Postup</a:t>
            </a:r>
          </a:p>
          <a:p>
            <a:r>
              <a:rPr lang="sk-SK" dirty="0"/>
              <a:t>Miery asociácie</a:t>
            </a:r>
          </a:p>
          <a:p>
            <a:r>
              <a:rPr lang="sk-SK" dirty="0"/>
              <a:t>Príklady (domáca úloha)</a:t>
            </a:r>
          </a:p>
        </p:txBody>
      </p:sp>
      <p:sp>
        <p:nvSpPr>
          <p:cNvPr id="3" name="Nadpis 2">
            <a:extLst>
              <a:ext uri="{FF2B5EF4-FFF2-40B4-BE49-F238E27FC236}">
                <a16:creationId xmlns:a16="http://schemas.microsoft.com/office/drawing/2014/main" id="{E9CA95E5-EF83-5C4D-9A2E-CD30F138127D}"/>
              </a:ext>
            </a:extLst>
          </p:cNvPr>
          <p:cNvSpPr>
            <a:spLocks noGrp="1"/>
          </p:cNvSpPr>
          <p:nvPr>
            <p:ph type="title"/>
          </p:nvPr>
        </p:nvSpPr>
        <p:spPr/>
        <p:txBody>
          <a:bodyPr/>
          <a:lstStyle/>
          <a:p>
            <a:r>
              <a:rPr lang="sk-SK" dirty="0"/>
              <a:t>Súhrn</a:t>
            </a:r>
          </a:p>
        </p:txBody>
      </p:sp>
      <p:sp>
        <p:nvSpPr>
          <p:cNvPr id="4" name="Zástupný objekt pre dátum 3">
            <a:extLst>
              <a:ext uri="{FF2B5EF4-FFF2-40B4-BE49-F238E27FC236}">
                <a16:creationId xmlns:a16="http://schemas.microsoft.com/office/drawing/2014/main" id="{CBB0F3BE-95A0-B544-89C4-B47CAAA6C08F}"/>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F0905ACC-C0F2-9A4F-A0D5-BD36F36212C0}"/>
              </a:ext>
            </a:extLst>
          </p:cNvPr>
          <p:cNvSpPr>
            <a:spLocks noGrp="1"/>
          </p:cNvSpPr>
          <p:nvPr>
            <p:ph type="sldNum" sz="quarter" idx="11"/>
          </p:nvPr>
        </p:nvSpPr>
        <p:spPr/>
        <p:txBody>
          <a:bodyPr/>
          <a:lstStyle/>
          <a:p>
            <a:fld id="{20C92893-8C51-46CF-9D47-24B3C575AFAA}" type="slidenum">
              <a:rPr lang="en-GB" smtClean="0"/>
              <a:pPr/>
              <a:t>31</a:t>
            </a:fld>
            <a:endParaRPr lang="en-GB"/>
          </a:p>
        </p:txBody>
      </p:sp>
      <p:sp>
        <p:nvSpPr>
          <p:cNvPr id="6" name="Zástupný objekt pre pätu 5">
            <a:extLst>
              <a:ext uri="{FF2B5EF4-FFF2-40B4-BE49-F238E27FC236}">
                <a16:creationId xmlns:a16="http://schemas.microsoft.com/office/drawing/2014/main" id="{C12F6956-28E7-3F42-9E23-09913115352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3262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39EC64D-A93B-E445-934C-46FA1BA5CBFC}"/>
              </a:ext>
            </a:extLst>
          </p:cNvPr>
          <p:cNvSpPr>
            <a:spLocks noGrp="1"/>
          </p:cNvSpPr>
          <p:nvPr>
            <p:ph idx="1"/>
          </p:nvPr>
        </p:nvSpPr>
        <p:spPr>
          <a:xfrm>
            <a:off x="755690" y="756286"/>
            <a:ext cx="8312587" cy="5832403"/>
          </a:xfrm>
        </p:spPr>
        <p:txBody>
          <a:bodyPr>
            <a:normAutofit fontScale="92500"/>
          </a:bodyPr>
          <a:lstStyle/>
          <a:p>
            <a:r>
              <a:rPr lang="sk-SK" dirty="0"/>
              <a:t>Takúto  štúdiu  možno  nazvať  „retrospektívnou“  preto,  lebo  sa  začína  začiatkom  ochorenia  a „pozerá  sa  späť“  na  predpokladané  kauzálne  faktory  (jednoduchšie:  1.  začína  sa  v prítomnosti, pričom je už výsledok (napríklad ochorenie) známy a 2. pozerá sa do minulosti, a  to  v  snahe  zistiť  príčinu).  </a:t>
            </a:r>
          </a:p>
          <a:p>
            <a:r>
              <a:rPr lang="sk-SK" dirty="0"/>
              <a:t>Prípady  ochorenia  a  ich  kontroly  možno  v  rámci  „</a:t>
            </a:r>
            <a:r>
              <a:rPr lang="sk-SK" dirty="0" err="1"/>
              <a:t>case</a:t>
            </a:r>
            <a:r>
              <a:rPr lang="sk-SK" dirty="0"/>
              <a:t>  </a:t>
            </a:r>
            <a:r>
              <a:rPr lang="sk-SK" dirty="0" err="1"/>
              <a:t>control</a:t>
            </a:r>
            <a:r>
              <a:rPr lang="sk-SK" dirty="0"/>
              <a:t> study“  nahromadiť  tiež  „prospektívne“;  znamená  to,  že  sa  každý  nový  prípad  ochorenia diagnostikuje,  zaznamenáva  a  zaraďuje  do  štúdie, pričom  aj  takýto  druh  štúdie  možno nazývať  „retrospektívnou“,  pretože  sa  po  zistení  výsledku  (výskytu  ochorenia)  „pozerá  späť“ do  minulosti s cieľom  zistenia  príčiny.  Termíny  „prípady“  a  „kontroly“  sa  niekedy  používajú na  opis  subjektov  v  rámci randomizovaného  kontrolovaného  experimentu  (</a:t>
            </a:r>
            <a:r>
              <a:rPr lang="sk-SK" dirty="0" err="1"/>
              <a:t>randomized</a:t>
            </a:r>
            <a:r>
              <a:rPr lang="sk-SK" dirty="0"/>
              <a:t> </a:t>
            </a:r>
            <a:r>
              <a:rPr lang="sk-SK" dirty="0" err="1"/>
              <a:t>controlled</a:t>
            </a:r>
            <a:r>
              <a:rPr lang="sk-SK" dirty="0"/>
              <a:t> trial), pritom sa však nemá používať výraz „</a:t>
            </a:r>
            <a:r>
              <a:rPr lang="sk-SK" dirty="0" err="1"/>
              <a:t>case</a:t>
            </a:r>
            <a:r>
              <a:rPr lang="sk-SK" dirty="0"/>
              <a:t> </a:t>
            </a:r>
            <a:r>
              <a:rPr lang="sk-SK" dirty="0" err="1"/>
              <a:t>control</a:t>
            </a:r>
            <a:r>
              <a:rPr lang="sk-SK" dirty="0"/>
              <a:t> study“ (pozn. prekl.: v slovenčine prichádza takáto dilema sotva do úvahy) (</a:t>
            </a:r>
            <a:r>
              <a:rPr lang="sk-SK" dirty="0" err="1"/>
              <a:t>Last</a:t>
            </a:r>
            <a:r>
              <a:rPr lang="sk-SK" dirty="0"/>
              <a:t>, 1999).</a:t>
            </a:r>
          </a:p>
        </p:txBody>
      </p:sp>
      <p:sp>
        <p:nvSpPr>
          <p:cNvPr id="4" name="Zástupný objekt pre dátum 3">
            <a:extLst>
              <a:ext uri="{FF2B5EF4-FFF2-40B4-BE49-F238E27FC236}">
                <a16:creationId xmlns:a16="http://schemas.microsoft.com/office/drawing/2014/main" id="{1F05125C-E1AF-CD49-97AC-B6E497F4733F}"/>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9CD26BD6-8C3A-3149-9932-4AC32AFEE01E}"/>
              </a:ext>
            </a:extLst>
          </p:cNvPr>
          <p:cNvSpPr>
            <a:spLocks noGrp="1"/>
          </p:cNvSpPr>
          <p:nvPr>
            <p:ph type="sldNum" sz="quarter" idx="11"/>
          </p:nvPr>
        </p:nvSpPr>
        <p:spPr/>
        <p:txBody>
          <a:bodyPr/>
          <a:lstStyle/>
          <a:p>
            <a:fld id="{20C92893-8C51-46CF-9D47-24B3C575AFAA}" type="slidenum">
              <a:rPr lang="en-GB" smtClean="0"/>
              <a:pPr/>
              <a:t>4</a:t>
            </a:fld>
            <a:endParaRPr lang="en-GB"/>
          </a:p>
        </p:txBody>
      </p:sp>
      <p:sp>
        <p:nvSpPr>
          <p:cNvPr id="6" name="Zástupný objekt pre pätu 5">
            <a:extLst>
              <a:ext uri="{FF2B5EF4-FFF2-40B4-BE49-F238E27FC236}">
                <a16:creationId xmlns:a16="http://schemas.microsoft.com/office/drawing/2014/main" id="{EA857308-C2CD-D045-9A34-A1AB1304D8B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50349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17B8646-C577-9F4B-8E64-71A25E489191}"/>
              </a:ext>
            </a:extLst>
          </p:cNvPr>
          <p:cNvSpPr>
            <a:spLocks noGrp="1"/>
          </p:cNvSpPr>
          <p:nvPr>
            <p:ph idx="1"/>
          </p:nvPr>
        </p:nvSpPr>
        <p:spPr>
          <a:xfrm>
            <a:off x="755690" y="756287"/>
            <a:ext cx="8312587" cy="4033519"/>
          </a:xfrm>
        </p:spPr>
        <p:txBody>
          <a:bodyPr/>
          <a:lstStyle/>
          <a:p>
            <a:pPr marL="20158" indent="0">
              <a:buNone/>
            </a:pPr>
            <a:r>
              <a:rPr lang="sk-SK" dirty="0" err="1"/>
              <a:t>Studie</a:t>
            </a:r>
            <a:r>
              <a:rPr lang="sk-SK" dirty="0"/>
              <a:t> </a:t>
            </a:r>
            <a:r>
              <a:rPr lang="sk-SK" dirty="0" err="1"/>
              <a:t>případů</a:t>
            </a:r>
            <a:r>
              <a:rPr lang="sk-SK" dirty="0"/>
              <a:t> a kontrol </a:t>
            </a:r>
            <a:r>
              <a:rPr lang="sk-SK" dirty="0" err="1"/>
              <a:t>Case</a:t>
            </a:r>
            <a:r>
              <a:rPr lang="sk-SK" dirty="0"/>
              <a:t> </a:t>
            </a:r>
            <a:r>
              <a:rPr lang="sk-SK" dirty="0" err="1"/>
              <a:t>control</a:t>
            </a:r>
            <a:r>
              <a:rPr lang="sk-SK" dirty="0"/>
              <a:t> study – analytická </a:t>
            </a:r>
            <a:r>
              <a:rPr lang="sk-SK" dirty="0" err="1"/>
              <a:t>retrospektivní</a:t>
            </a:r>
            <a:r>
              <a:rPr lang="sk-SK" dirty="0"/>
              <a:t> </a:t>
            </a:r>
            <a:r>
              <a:rPr lang="sk-SK" dirty="0" err="1"/>
              <a:t>studie</a:t>
            </a:r>
            <a:r>
              <a:rPr lang="sk-SK" dirty="0"/>
              <a:t>, </a:t>
            </a:r>
            <a:r>
              <a:rPr lang="sk-SK" dirty="0" err="1"/>
              <a:t>ve</a:t>
            </a:r>
            <a:r>
              <a:rPr lang="sk-SK" dirty="0"/>
              <a:t> </a:t>
            </a:r>
            <a:r>
              <a:rPr lang="sk-SK" dirty="0" err="1"/>
              <a:t>které</a:t>
            </a:r>
            <a:r>
              <a:rPr lang="sk-SK" dirty="0"/>
              <a:t> </a:t>
            </a:r>
            <a:r>
              <a:rPr lang="sk-SK" dirty="0" err="1"/>
              <a:t>se</a:t>
            </a:r>
            <a:r>
              <a:rPr lang="sk-SK" dirty="0"/>
              <a:t> </a:t>
            </a:r>
            <a:r>
              <a:rPr lang="sk-SK" dirty="0" err="1"/>
              <a:t>zpětně</a:t>
            </a:r>
            <a:r>
              <a:rPr lang="sk-SK" dirty="0"/>
              <a:t> </a:t>
            </a:r>
            <a:r>
              <a:rPr lang="sk-SK" dirty="0" err="1"/>
              <a:t>dohledává</a:t>
            </a:r>
            <a:r>
              <a:rPr lang="sk-SK" dirty="0"/>
              <a:t> a </a:t>
            </a:r>
            <a:r>
              <a:rPr lang="sk-SK" dirty="0" err="1"/>
              <a:t>porovnává</a:t>
            </a:r>
            <a:r>
              <a:rPr lang="sk-SK" dirty="0"/>
              <a:t> </a:t>
            </a:r>
            <a:r>
              <a:rPr lang="sk-SK" dirty="0" err="1"/>
              <a:t>prevalence</a:t>
            </a:r>
            <a:r>
              <a:rPr lang="sk-SK" dirty="0"/>
              <a:t> </a:t>
            </a:r>
            <a:r>
              <a:rPr lang="sk-SK" dirty="0" err="1"/>
              <a:t>expozice</a:t>
            </a:r>
            <a:r>
              <a:rPr lang="sk-SK" dirty="0"/>
              <a:t> rizikovému faktoru (nebo </a:t>
            </a:r>
            <a:r>
              <a:rPr lang="sk-SK" dirty="0" err="1"/>
              <a:t>více</a:t>
            </a:r>
            <a:r>
              <a:rPr lang="sk-SK" dirty="0"/>
              <a:t> </a:t>
            </a:r>
            <a:r>
              <a:rPr lang="sk-SK" dirty="0" err="1"/>
              <a:t>faktorům</a:t>
            </a:r>
            <a:r>
              <a:rPr lang="sk-SK" dirty="0"/>
              <a:t>) </a:t>
            </a:r>
            <a:r>
              <a:rPr lang="sk-SK" dirty="0" err="1"/>
              <a:t>ve</a:t>
            </a:r>
            <a:r>
              <a:rPr lang="sk-SK" dirty="0"/>
              <a:t> </a:t>
            </a:r>
            <a:r>
              <a:rPr lang="sk-SK" dirty="0" err="1"/>
              <a:t>skupině</a:t>
            </a:r>
            <a:r>
              <a:rPr lang="sk-SK" dirty="0"/>
              <a:t> </a:t>
            </a:r>
            <a:r>
              <a:rPr lang="sk-SK" dirty="0" err="1"/>
              <a:t>případů</a:t>
            </a:r>
            <a:r>
              <a:rPr lang="sk-SK" dirty="0"/>
              <a:t> (</a:t>
            </a:r>
            <a:r>
              <a:rPr lang="sk-SK" dirty="0" err="1"/>
              <a:t>subjektů</a:t>
            </a:r>
            <a:r>
              <a:rPr lang="sk-SK" dirty="0"/>
              <a:t> </a:t>
            </a:r>
            <a:r>
              <a:rPr lang="sk-SK" dirty="0" err="1"/>
              <a:t>se</a:t>
            </a:r>
            <a:r>
              <a:rPr lang="sk-SK" dirty="0"/>
              <a:t> </a:t>
            </a:r>
            <a:r>
              <a:rPr lang="sk-SK" dirty="0" err="1"/>
              <a:t>studovanou</a:t>
            </a:r>
            <a:r>
              <a:rPr lang="sk-SK" dirty="0"/>
              <a:t> nemocí, úmrtím, </a:t>
            </a:r>
            <a:r>
              <a:rPr lang="sk-SK" dirty="0" err="1"/>
              <a:t>markérem</a:t>
            </a:r>
            <a:r>
              <a:rPr lang="sk-SK" dirty="0"/>
              <a:t> nemoci apod.) a </a:t>
            </a:r>
            <a:r>
              <a:rPr lang="sk-SK" dirty="0" err="1"/>
              <a:t>ve</a:t>
            </a:r>
            <a:r>
              <a:rPr lang="sk-SK" dirty="0"/>
              <a:t> </a:t>
            </a:r>
            <a:r>
              <a:rPr lang="sk-SK" dirty="0" err="1"/>
              <a:t>skupině</a:t>
            </a:r>
            <a:r>
              <a:rPr lang="sk-SK" dirty="0"/>
              <a:t> kontrol bez </a:t>
            </a:r>
            <a:r>
              <a:rPr lang="sk-SK" dirty="0" err="1"/>
              <a:t>studované</a:t>
            </a:r>
            <a:r>
              <a:rPr lang="sk-SK" dirty="0"/>
              <a:t> nemoci či </a:t>
            </a:r>
            <a:r>
              <a:rPr lang="sk-SK" dirty="0" err="1"/>
              <a:t>jiného</a:t>
            </a:r>
            <a:r>
              <a:rPr lang="sk-SK" dirty="0"/>
              <a:t> </a:t>
            </a:r>
            <a:r>
              <a:rPr lang="sk-SK" dirty="0" err="1"/>
              <a:t>studovaného</a:t>
            </a:r>
            <a:r>
              <a:rPr lang="sk-SK" dirty="0"/>
              <a:t> </a:t>
            </a:r>
            <a:r>
              <a:rPr lang="sk-SK" dirty="0" err="1"/>
              <a:t>jevu</a:t>
            </a:r>
            <a:r>
              <a:rPr lang="sk-SK" dirty="0"/>
              <a:t> (</a:t>
            </a:r>
            <a:r>
              <a:rPr lang="sk-SK" dirty="0" err="1"/>
              <a:t>Šejda</a:t>
            </a:r>
            <a:r>
              <a:rPr lang="sk-SK" dirty="0"/>
              <a:t> et al., 2005).</a:t>
            </a:r>
          </a:p>
        </p:txBody>
      </p:sp>
      <p:sp>
        <p:nvSpPr>
          <p:cNvPr id="3" name="Nadpis 2">
            <a:extLst>
              <a:ext uri="{FF2B5EF4-FFF2-40B4-BE49-F238E27FC236}">
                <a16:creationId xmlns:a16="http://schemas.microsoft.com/office/drawing/2014/main" id="{30928395-46F0-1340-B8A3-A23008D822BC}"/>
              </a:ext>
            </a:extLst>
          </p:cNvPr>
          <p:cNvSpPr>
            <a:spLocks noGrp="1"/>
          </p:cNvSpPr>
          <p:nvPr>
            <p:ph type="title"/>
          </p:nvPr>
        </p:nvSpPr>
        <p:spPr/>
        <p:txBody>
          <a:bodyPr/>
          <a:lstStyle/>
          <a:p>
            <a:r>
              <a:rPr lang="sk-SK" dirty="0"/>
              <a:t>Definícia podľa </a:t>
            </a:r>
            <a:r>
              <a:rPr lang="sk-SK" dirty="0" err="1"/>
              <a:t>Šejdu</a:t>
            </a:r>
            <a:r>
              <a:rPr lang="sk-SK" dirty="0"/>
              <a:t> a spol. (2005)</a:t>
            </a:r>
          </a:p>
        </p:txBody>
      </p:sp>
      <p:sp>
        <p:nvSpPr>
          <p:cNvPr id="4" name="Zástupný objekt pre dátum 3">
            <a:extLst>
              <a:ext uri="{FF2B5EF4-FFF2-40B4-BE49-F238E27FC236}">
                <a16:creationId xmlns:a16="http://schemas.microsoft.com/office/drawing/2014/main" id="{20BB934F-2FD6-DD41-BF06-8DCDAA22D939}"/>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4013B8B4-089F-9243-A51E-7B2655CC1B96}"/>
              </a:ext>
            </a:extLst>
          </p:cNvPr>
          <p:cNvSpPr>
            <a:spLocks noGrp="1"/>
          </p:cNvSpPr>
          <p:nvPr>
            <p:ph type="sldNum" sz="quarter" idx="11"/>
          </p:nvPr>
        </p:nvSpPr>
        <p:spPr/>
        <p:txBody>
          <a:bodyPr/>
          <a:lstStyle/>
          <a:p>
            <a:fld id="{20C92893-8C51-46CF-9D47-24B3C575AFAA}" type="slidenum">
              <a:rPr lang="en-GB" smtClean="0"/>
              <a:pPr/>
              <a:t>5</a:t>
            </a:fld>
            <a:endParaRPr lang="en-GB"/>
          </a:p>
        </p:txBody>
      </p:sp>
      <p:sp>
        <p:nvSpPr>
          <p:cNvPr id="6" name="Zástupný objekt pre pätu 5">
            <a:extLst>
              <a:ext uri="{FF2B5EF4-FFF2-40B4-BE49-F238E27FC236}">
                <a16:creationId xmlns:a16="http://schemas.microsoft.com/office/drawing/2014/main" id="{7B6C0D54-07B0-8844-A50A-8A128DB2C87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4858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365F083-AE7C-E94C-A1A6-E52C1BFDE6F6}"/>
              </a:ext>
            </a:extLst>
          </p:cNvPr>
          <p:cNvSpPr>
            <a:spLocks noGrp="1"/>
          </p:cNvSpPr>
          <p:nvPr>
            <p:ph idx="1"/>
          </p:nvPr>
        </p:nvSpPr>
        <p:spPr>
          <a:xfrm>
            <a:off x="613775" y="756286"/>
            <a:ext cx="8454502" cy="5669565"/>
          </a:xfrm>
        </p:spPr>
        <p:txBody>
          <a:bodyPr>
            <a:normAutofit/>
          </a:bodyPr>
          <a:lstStyle/>
          <a:p>
            <a:r>
              <a:rPr lang="sk-SK" dirty="0"/>
              <a:t>Štúdie prípadov a kontrol sa tiež používajú na určenie stupňa asociácie medzi rôznymi rizikovými faktormi a výsledkami. </a:t>
            </a:r>
          </a:p>
          <a:p>
            <a:r>
              <a:rPr lang="sk-SK" dirty="0"/>
              <a:t>V tejto štúdii, ako naznačuje názov, existujú dve skupiny subjektov: </a:t>
            </a:r>
            <a:r>
              <a:rPr lang="sk-SK" b="1" dirty="0">
                <a:solidFill>
                  <a:srgbClr val="FFC000"/>
                </a:solidFill>
              </a:rPr>
              <a:t>prípady</a:t>
            </a:r>
            <a:r>
              <a:rPr lang="sk-SK" dirty="0"/>
              <a:t> a </a:t>
            </a:r>
            <a:r>
              <a:rPr lang="sk-SK" b="1" dirty="0">
                <a:solidFill>
                  <a:srgbClr val="FFC000"/>
                </a:solidFill>
              </a:rPr>
              <a:t>kontroly</a:t>
            </a:r>
            <a:r>
              <a:rPr lang="sk-SK" dirty="0"/>
              <a:t>. </a:t>
            </a:r>
          </a:p>
          <a:p>
            <a:r>
              <a:rPr lang="sk-SK" dirty="0"/>
              <a:t>Prípady sú osoby, ktoré majú konkrétnu chorobu, stav alebo postihnutie. </a:t>
            </a:r>
          </a:p>
          <a:p>
            <a:r>
              <a:rPr lang="sk-SK" dirty="0"/>
              <a:t>Kontroly sú obvykle osoby, ktoré nemajú túto chorobu. </a:t>
            </a:r>
          </a:p>
          <a:p>
            <a:r>
              <a:rPr lang="sk-SK" dirty="0"/>
              <a:t>Výskumníci zvyčajne identifikujú vhodné reprezentatívne kontroly, ktoré vyberú z bežnej populácie. Potom sa retrospektívne skúmajú možné expozície rizikovým faktorom, ktorým mohli byť vystavení ako pacienti, tak kontrolné subjekty. Výber osôb do kontrolnej skupiny je veľmi dôležitou súčasťou štúdií prípadov a kontrol</a:t>
            </a:r>
          </a:p>
        </p:txBody>
      </p:sp>
      <p:sp>
        <p:nvSpPr>
          <p:cNvPr id="4" name="Zástupný objekt pre dátum 3">
            <a:extLst>
              <a:ext uri="{FF2B5EF4-FFF2-40B4-BE49-F238E27FC236}">
                <a16:creationId xmlns:a16="http://schemas.microsoft.com/office/drawing/2014/main" id="{16CBFC2D-E775-5144-8A61-7129CE018077}"/>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B2BEE31F-5E3C-7F49-8026-29CEB0BD95CD}"/>
              </a:ext>
            </a:extLst>
          </p:cNvPr>
          <p:cNvSpPr>
            <a:spLocks noGrp="1"/>
          </p:cNvSpPr>
          <p:nvPr>
            <p:ph type="sldNum" sz="quarter" idx="11"/>
          </p:nvPr>
        </p:nvSpPr>
        <p:spPr/>
        <p:txBody>
          <a:bodyPr/>
          <a:lstStyle/>
          <a:p>
            <a:fld id="{20C92893-8C51-46CF-9D47-24B3C575AFAA}" type="slidenum">
              <a:rPr lang="en-GB" smtClean="0"/>
              <a:pPr/>
              <a:t>6</a:t>
            </a:fld>
            <a:endParaRPr lang="en-GB"/>
          </a:p>
        </p:txBody>
      </p:sp>
      <p:sp>
        <p:nvSpPr>
          <p:cNvPr id="6" name="Zástupný objekt pre pätu 5">
            <a:extLst>
              <a:ext uri="{FF2B5EF4-FFF2-40B4-BE49-F238E27FC236}">
                <a16:creationId xmlns:a16="http://schemas.microsoft.com/office/drawing/2014/main" id="{33D4CD60-2BA2-E947-BDCE-B0836552CB8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23137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85F8975-74DF-D248-B57B-F3B66E74F241}"/>
              </a:ext>
            </a:extLst>
          </p:cNvPr>
          <p:cNvSpPr>
            <a:spLocks noGrp="1"/>
          </p:cNvSpPr>
          <p:nvPr>
            <p:ph type="title"/>
          </p:nvPr>
        </p:nvSpPr>
        <p:spPr>
          <a:xfrm>
            <a:off x="856448" y="5378027"/>
            <a:ext cx="8312587" cy="1561392"/>
          </a:xfrm>
        </p:spPr>
        <p:txBody>
          <a:bodyPr/>
          <a:lstStyle/>
          <a:p>
            <a:r>
              <a:rPr lang="sk-SK" sz="4000" b="1" dirty="0">
                <a:effectLst/>
              </a:rPr>
              <a:t>Zvyčajný dizajn štúdie prípad – kontrola podľa </a:t>
            </a:r>
            <a:r>
              <a:rPr lang="sk-SK" sz="4000" b="1" dirty="0" err="1">
                <a:effectLst/>
              </a:rPr>
              <a:t>Šejda</a:t>
            </a:r>
            <a:r>
              <a:rPr lang="sk-SK" sz="4000" b="1" dirty="0">
                <a:effectLst/>
              </a:rPr>
              <a:t> et al. (2005)</a:t>
            </a:r>
            <a:r>
              <a:rPr lang="sk-SK" sz="4000" dirty="0">
                <a:effectLst/>
              </a:rPr>
              <a:t> </a:t>
            </a:r>
            <a:endParaRPr lang="sk-SK" sz="4000" dirty="0"/>
          </a:p>
        </p:txBody>
      </p:sp>
      <p:sp>
        <p:nvSpPr>
          <p:cNvPr id="4" name="Zástupný objekt pre dátum 3">
            <a:extLst>
              <a:ext uri="{FF2B5EF4-FFF2-40B4-BE49-F238E27FC236}">
                <a16:creationId xmlns:a16="http://schemas.microsoft.com/office/drawing/2014/main" id="{CF4B68D9-75C4-8E43-9CB4-1AFD31B24AEC}"/>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41DA8588-9767-694F-9187-EE8A73CD51E1}"/>
              </a:ext>
            </a:extLst>
          </p:cNvPr>
          <p:cNvSpPr>
            <a:spLocks noGrp="1"/>
          </p:cNvSpPr>
          <p:nvPr>
            <p:ph type="sldNum" sz="quarter" idx="11"/>
          </p:nvPr>
        </p:nvSpPr>
        <p:spPr/>
        <p:txBody>
          <a:bodyPr/>
          <a:lstStyle/>
          <a:p>
            <a:fld id="{20C92893-8C51-46CF-9D47-24B3C575AFAA}" type="slidenum">
              <a:rPr lang="en-GB" smtClean="0"/>
              <a:pPr/>
              <a:t>7</a:t>
            </a:fld>
            <a:endParaRPr lang="en-GB"/>
          </a:p>
        </p:txBody>
      </p:sp>
      <p:sp>
        <p:nvSpPr>
          <p:cNvPr id="6" name="Zástupný objekt pre pätu 5">
            <a:extLst>
              <a:ext uri="{FF2B5EF4-FFF2-40B4-BE49-F238E27FC236}">
                <a16:creationId xmlns:a16="http://schemas.microsoft.com/office/drawing/2014/main" id="{44C555C3-D28C-DD48-88BA-245DBB18AF80}"/>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10E59463-7FBC-6D46-B678-555C4BD6F354}"/>
              </a:ext>
            </a:extLst>
          </p:cNvPr>
          <p:cNvPicPr/>
          <p:nvPr/>
        </p:nvPicPr>
        <p:blipFill>
          <a:blip r:embed="rId2"/>
          <a:stretch>
            <a:fillRect/>
          </a:stretch>
        </p:blipFill>
        <p:spPr>
          <a:xfrm>
            <a:off x="856448" y="137786"/>
            <a:ext cx="8776067" cy="5085567"/>
          </a:xfrm>
          <a:prstGeom prst="rect">
            <a:avLst/>
          </a:prstGeom>
        </p:spPr>
      </p:pic>
    </p:spTree>
    <p:extLst>
      <p:ext uri="{BB962C8B-B14F-4D97-AF65-F5344CB8AC3E}">
        <p14:creationId xmlns:p14="http://schemas.microsoft.com/office/powerpoint/2010/main" val="391544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F30263F-F3A7-D647-842B-BC5CDB5FF1E5}"/>
              </a:ext>
            </a:extLst>
          </p:cNvPr>
          <p:cNvSpPr>
            <a:spLocks noGrp="1"/>
          </p:cNvSpPr>
          <p:nvPr>
            <p:ph idx="1"/>
          </p:nvPr>
        </p:nvSpPr>
        <p:spPr>
          <a:xfrm>
            <a:off x="856448" y="756287"/>
            <a:ext cx="8211829" cy="5907560"/>
          </a:xfrm>
        </p:spPr>
        <p:txBody>
          <a:bodyPr>
            <a:normAutofit/>
          </a:bodyPr>
          <a:lstStyle/>
          <a:p>
            <a:r>
              <a:rPr lang="sk-SK" dirty="0"/>
              <a:t>Keďže ide o porovnávaciu štúdiu, ľudia s príslušnou chorobou (alebo problémom) sú porovnávaní s ľuďmi bez tejto choroby (problému). </a:t>
            </a:r>
          </a:p>
          <a:p>
            <a:r>
              <a:rPr lang="sk-SK" dirty="0"/>
              <a:t>Porovnávacia, kontrolná alebo referenčná skupina poskytuje informácie o očakávanom profile rizikových faktorov v populácii, z ktorej sa vyberá prípadová skupina. </a:t>
            </a:r>
          </a:p>
          <a:p>
            <a:r>
              <a:rPr lang="sk-SK" dirty="0"/>
              <a:t>Vzhľadom na retrospektívnu povahu sú tieto štúdie  často oslabené z možného bias v dôsledku „zapamätania si“ (</a:t>
            </a:r>
            <a:r>
              <a:rPr lang="sk-SK" dirty="0" err="1"/>
              <a:t>recall</a:t>
            </a:r>
            <a:r>
              <a:rPr lang="sk-SK" dirty="0"/>
              <a:t> bias). </a:t>
            </a:r>
          </a:p>
          <a:p>
            <a:r>
              <a:rPr lang="sk-SK" dirty="0"/>
              <a:t>Štúdie prípadov a kontrol sú lacné, efektívne a často menej časovo náročné v porovnaní s </a:t>
            </a:r>
            <a:r>
              <a:rPr lang="sk-SK" dirty="0" err="1"/>
              <a:t>kohortovými</a:t>
            </a:r>
            <a:r>
              <a:rPr lang="sk-SK" dirty="0"/>
              <a:t>. Tento návrh štúdie je vhodný najmä pre zriedkavé ochorenia a také, ktoré majú dlhšie obdobie latencie.</a:t>
            </a:r>
          </a:p>
        </p:txBody>
      </p:sp>
      <p:sp>
        <p:nvSpPr>
          <p:cNvPr id="4" name="Zástupný objekt pre dátum 3">
            <a:extLst>
              <a:ext uri="{FF2B5EF4-FFF2-40B4-BE49-F238E27FC236}">
                <a16:creationId xmlns:a16="http://schemas.microsoft.com/office/drawing/2014/main" id="{EA6B4530-06D9-1445-8A23-9223BBE90DE1}"/>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5267D66D-D16F-FD4C-B6D5-872866C7647E}"/>
              </a:ext>
            </a:extLst>
          </p:cNvPr>
          <p:cNvSpPr>
            <a:spLocks noGrp="1"/>
          </p:cNvSpPr>
          <p:nvPr>
            <p:ph type="sldNum" sz="quarter" idx="11"/>
          </p:nvPr>
        </p:nvSpPr>
        <p:spPr/>
        <p:txBody>
          <a:bodyPr/>
          <a:lstStyle/>
          <a:p>
            <a:fld id="{20C92893-8C51-46CF-9D47-24B3C575AFAA}" type="slidenum">
              <a:rPr lang="en-GB" smtClean="0"/>
              <a:pPr/>
              <a:t>8</a:t>
            </a:fld>
            <a:endParaRPr lang="en-GB"/>
          </a:p>
        </p:txBody>
      </p:sp>
      <p:sp>
        <p:nvSpPr>
          <p:cNvPr id="6" name="Zástupný objekt pre pätu 5">
            <a:extLst>
              <a:ext uri="{FF2B5EF4-FFF2-40B4-BE49-F238E27FC236}">
                <a16:creationId xmlns:a16="http://schemas.microsoft.com/office/drawing/2014/main" id="{2CFB5FA5-41F3-0C4C-944E-6A101B4670A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86698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4585A16-7C4E-F94D-ACC5-2D8513B24EFD}"/>
              </a:ext>
            </a:extLst>
          </p:cNvPr>
          <p:cNvSpPr>
            <a:spLocks noGrp="1"/>
          </p:cNvSpPr>
          <p:nvPr>
            <p:ph idx="1"/>
          </p:nvPr>
        </p:nvSpPr>
        <p:spPr>
          <a:xfrm>
            <a:off x="856448" y="756287"/>
            <a:ext cx="8211829" cy="4905477"/>
          </a:xfrm>
        </p:spPr>
        <p:txBody>
          <a:bodyPr>
            <a:normAutofit lnSpcReduction="10000"/>
          </a:bodyPr>
          <a:lstStyle/>
          <a:p>
            <a:r>
              <a:rPr lang="sk-SK" dirty="0">
                <a:effectLst/>
              </a:rPr>
              <a:t>Prípady možno získať z viacerých zdrojov: </a:t>
            </a:r>
          </a:p>
          <a:p>
            <a:pPr lvl="1"/>
            <a:r>
              <a:rPr lang="sk-SK" dirty="0">
                <a:effectLst/>
              </a:rPr>
              <a:t>z klinického </a:t>
            </a:r>
            <a:r>
              <a:rPr lang="sk-SK" dirty="0" err="1">
                <a:effectLst/>
              </a:rPr>
              <a:t>záznamníctva</a:t>
            </a:r>
            <a:r>
              <a:rPr lang="sk-SK" dirty="0">
                <a:effectLst/>
              </a:rPr>
              <a:t>, </a:t>
            </a:r>
          </a:p>
          <a:p>
            <a:pPr lvl="1"/>
            <a:r>
              <a:rPr lang="sk-SK" dirty="0">
                <a:effectLst/>
              </a:rPr>
              <a:t>zo zoznamu populácií prípadov, </a:t>
            </a:r>
          </a:p>
          <a:p>
            <a:pPr lvl="1"/>
            <a:r>
              <a:rPr lang="sk-SK" dirty="0">
                <a:effectLst/>
              </a:rPr>
              <a:t>z nových prípadov identifikovaných v kohortovej štúdii </a:t>
            </a:r>
          </a:p>
          <a:p>
            <a:pPr lvl="1"/>
            <a:r>
              <a:rPr lang="sk-SK" dirty="0">
                <a:effectLst/>
              </a:rPr>
              <a:t>z tých, ktoré boli identifikované pri prierezovom prieskume. </a:t>
            </a:r>
          </a:p>
          <a:p>
            <a:r>
              <a:rPr lang="sk-SK" dirty="0">
                <a:effectLst/>
              </a:rPr>
              <a:t>Ideálny súbor prípadov by bol nový (incident) a reprezentatívny vo všetkých prípadoch typu záujmu o študijnú otázku v študovanej populácii. </a:t>
            </a:r>
          </a:p>
          <a:p>
            <a:r>
              <a:rPr lang="sk-SK" dirty="0">
                <a:effectLst/>
              </a:rPr>
              <a:t>Prípady z registrov obyvateľstva a </a:t>
            </a:r>
            <a:r>
              <a:rPr lang="sk-SK" dirty="0" err="1">
                <a:effectLst/>
              </a:rPr>
              <a:t>kohortových</a:t>
            </a:r>
            <a:r>
              <a:rPr lang="sk-SK" dirty="0">
                <a:effectLst/>
              </a:rPr>
              <a:t> štúdií zvyčajne spĺňajú tento ideál najlepšie. </a:t>
            </a:r>
          </a:p>
          <a:p>
            <a:r>
              <a:rPr lang="sk-SK" dirty="0">
                <a:effectLst/>
              </a:rPr>
              <a:t>Prípady zistené v klinických štúdiách sú zvyčajne veľmi špecifické, zatiaľ čo tie z prierezovej štúdie sú väčšinou predstavujú prevládajúce – bežné javy v populácii. </a:t>
            </a:r>
            <a:endParaRPr lang="sk-SK" dirty="0"/>
          </a:p>
        </p:txBody>
      </p:sp>
      <p:sp>
        <p:nvSpPr>
          <p:cNvPr id="3" name="Nadpis 2">
            <a:extLst>
              <a:ext uri="{FF2B5EF4-FFF2-40B4-BE49-F238E27FC236}">
                <a16:creationId xmlns:a16="http://schemas.microsoft.com/office/drawing/2014/main" id="{8B426A98-164D-D14A-8699-153BE39ED699}"/>
              </a:ext>
            </a:extLst>
          </p:cNvPr>
          <p:cNvSpPr>
            <a:spLocks noGrp="1"/>
          </p:cNvSpPr>
          <p:nvPr>
            <p:ph type="title"/>
          </p:nvPr>
        </p:nvSpPr>
        <p:spPr/>
        <p:txBody>
          <a:bodyPr/>
          <a:lstStyle/>
          <a:p>
            <a:r>
              <a:rPr lang="sk-SK" sz="4400" dirty="0"/>
              <a:t>Zdroje prípadov </a:t>
            </a:r>
            <a:r>
              <a:rPr lang="sk-SK" sz="4400" dirty="0">
                <a:effectLst/>
              </a:rPr>
              <a:t>(</a:t>
            </a:r>
            <a:r>
              <a:rPr lang="sk-SK" sz="4400" dirty="0" err="1">
                <a:effectLst/>
              </a:rPr>
              <a:t>Bhopal</a:t>
            </a:r>
            <a:r>
              <a:rPr lang="sk-SK" sz="4400" dirty="0">
                <a:effectLst/>
              </a:rPr>
              <a:t>, 2002)</a:t>
            </a:r>
            <a:endParaRPr lang="sk-SK" sz="4400" dirty="0"/>
          </a:p>
        </p:txBody>
      </p:sp>
      <p:sp>
        <p:nvSpPr>
          <p:cNvPr id="4" name="Zástupný objekt pre dátum 3">
            <a:extLst>
              <a:ext uri="{FF2B5EF4-FFF2-40B4-BE49-F238E27FC236}">
                <a16:creationId xmlns:a16="http://schemas.microsoft.com/office/drawing/2014/main" id="{C4147F5C-8C10-D643-B773-952313D45557}"/>
              </a:ext>
            </a:extLst>
          </p:cNvPr>
          <p:cNvSpPr>
            <a:spLocks noGrp="1"/>
          </p:cNvSpPr>
          <p:nvPr>
            <p:ph type="dt" sz="half" idx="10"/>
          </p:nvPr>
        </p:nvSpPr>
        <p:spPr/>
        <p:txBody>
          <a:bodyPr/>
          <a:lstStyle/>
          <a:p>
            <a:fld id="{17D84F83-A9A5-C942-A03F-560C803C3F5D}" type="datetime1">
              <a:rPr lang="sk-SK" smtClean="0"/>
              <a:t>1.11.18</a:t>
            </a:fld>
            <a:endParaRPr lang="en-GB"/>
          </a:p>
        </p:txBody>
      </p:sp>
      <p:sp>
        <p:nvSpPr>
          <p:cNvPr id="5" name="Zástupný objekt pre číslo snímky 4">
            <a:extLst>
              <a:ext uri="{FF2B5EF4-FFF2-40B4-BE49-F238E27FC236}">
                <a16:creationId xmlns:a16="http://schemas.microsoft.com/office/drawing/2014/main" id="{5453996F-97AB-E043-8A9D-5867A49489FE}"/>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Zástupný objekt pre pätu 5">
            <a:extLst>
              <a:ext uri="{FF2B5EF4-FFF2-40B4-BE49-F238E27FC236}">
                <a16:creationId xmlns:a16="http://schemas.microsoft.com/office/drawing/2014/main" id="{0BAD2192-DA54-AC42-AE13-D8625C6C966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26600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Prezentácia2" id="{E1632062-1FA9-9544-9EF3-FB0837E571F8}" vid="{A3C71F72-6A57-2744-BB06-A6F4C43933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Template>
  <TotalTime>451</TotalTime>
  <Words>2066</Words>
  <Application>Microsoft Macintosh PowerPoint</Application>
  <PresentationFormat>Vlastná</PresentationFormat>
  <Paragraphs>198</Paragraphs>
  <Slides>31</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31</vt:i4>
      </vt:variant>
    </vt:vector>
  </HeadingPairs>
  <TitlesOfParts>
    <vt:vector size="38" baseType="lpstr">
      <vt:lpstr>Arial Unicode MS</vt:lpstr>
      <vt:lpstr>Arial</vt:lpstr>
      <vt:lpstr>Calibri</vt:lpstr>
      <vt:lpstr>Palatino Linotype</vt:lpstr>
      <vt:lpstr>Times</vt:lpstr>
      <vt:lpstr>Wingdings</vt:lpstr>
      <vt:lpstr>Martin_Trnava_prednasky</vt:lpstr>
      <vt:lpstr>Štúdie prípadov a kontrol</vt:lpstr>
      <vt:lpstr>Definícia podľa Lasta (1999)</vt:lpstr>
      <vt:lpstr>Prezentácia programu PowerPoint</vt:lpstr>
      <vt:lpstr>Prezentácia programu PowerPoint</vt:lpstr>
      <vt:lpstr>Definícia podľa Šejdu a spol. (2005)</vt:lpstr>
      <vt:lpstr>Prezentácia programu PowerPoint</vt:lpstr>
      <vt:lpstr>Zvyčajný dizajn štúdie prípad – kontrola podľa Šejda et al. (2005) </vt:lpstr>
      <vt:lpstr>Prezentácia programu PowerPoint</vt:lpstr>
      <vt:lpstr>Zdroje prípadov (Bhopal, 2002)</vt:lpstr>
      <vt:lpstr>Miera asociácie</vt:lpstr>
      <vt:lpstr>Prezentácia programu PowerPoint</vt:lpstr>
      <vt:lpstr>Štúdia prípadov a kontrol podľa Rodriguesa a Kirkwooda (1990)</vt:lpstr>
      <vt:lpstr>Výpočet šance vzniku ochorenia alebo iného javu spojeného so zdravím</vt:lpstr>
      <vt:lpstr>Výpočet šance vzniku ochorenia alebo iného javu spojeného so zdravím</vt:lpstr>
      <vt:lpstr>Výpočet šance vzniku ochorenia alebo iného javu spojeného so zdravím</vt:lpstr>
      <vt:lpstr>Fiktívny príklad</vt:lpstr>
      <vt:lpstr>Interpretácia</vt:lpstr>
      <vt:lpstr>Zriedkavé ochorenia</vt:lpstr>
      <vt:lpstr> Doll, R. and A. Hill (1950). "Smoking and carcinoma of the lung; preliminary report." Br Med J. 2(4682): 739-748.</vt:lpstr>
      <vt:lpstr>Prezentácia programu PowerPoint</vt:lpstr>
      <vt:lpstr>Prezentácia programu PowerPoint</vt:lpstr>
      <vt:lpstr>History of smoking</vt:lpstr>
      <vt:lpstr>Prezentácia programu PowerPoint</vt:lpstr>
      <vt:lpstr>Zadanie na doma</vt:lpstr>
      <vt:lpstr>Atchison, C. J. and C. R. M (2018). An outbreak of cryptosporidium sp. associated with a public swimming pool. Case Studies in Infection Control. M. Chand and J. Holton. London; New York : Taylor &amp; Francis Group, CRC Press: 57-69.</vt:lpstr>
      <vt:lpstr>Prezentácia programu PowerPoint</vt:lpstr>
      <vt:lpstr>Prezentácia programu PowerPoint</vt:lpstr>
      <vt:lpstr>Prezentácia programu PowerPoint</vt:lpstr>
      <vt:lpstr>Epidemic curve</vt:lpstr>
      <vt:lpstr>Zadanie na doma</vt:lpstr>
      <vt:lpstr>Súhrn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Štúdie prípadov a kontrol</dc:title>
  <dc:subject/>
  <dc:creator>Martin Rusnak</dc:creator>
  <cp:keywords/>
  <dc:description/>
  <cp:lastModifiedBy>Martin Rusnak</cp:lastModifiedBy>
  <cp:revision>26</cp:revision>
  <dcterms:created xsi:type="dcterms:W3CDTF">2018-11-01T10:55:11Z</dcterms:created>
  <dcterms:modified xsi:type="dcterms:W3CDTF">2018-11-01T18:26:29Z</dcterms:modified>
  <cp:category/>
</cp:coreProperties>
</file>