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8"/>
  </p:notesMasterIdLst>
  <p:handoutMasterIdLst>
    <p:handoutMasterId r:id="rId29"/>
  </p:handoutMasterIdLst>
  <p:sldIdLst>
    <p:sldId id="256" r:id="rId2"/>
    <p:sldId id="257" r:id="rId3"/>
    <p:sldId id="259" r:id="rId4"/>
    <p:sldId id="260" r:id="rId5"/>
    <p:sldId id="261" r:id="rId6"/>
    <p:sldId id="262" r:id="rId7"/>
    <p:sldId id="264" r:id="rId8"/>
    <p:sldId id="263" r:id="rId9"/>
    <p:sldId id="265" r:id="rId10"/>
    <p:sldId id="266" r:id="rId11"/>
    <p:sldId id="267" r:id="rId12"/>
    <p:sldId id="268" r:id="rId13"/>
    <p:sldId id="269" r:id="rId14"/>
    <p:sldId id="258"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5"/>
    <p:restoredTop sz="94682"/>
  </p:normalViewPr>
  <p:slideViewPr>
    <p:cSldViewPr snapToGrid="0" snapToObjects="1">
      <p:cViewPr varScale="1">
        <p:scale>
          <a:sx n="133" d="100"/>
          <a:sy n="133" d="100"/>
        </p:scale>
        <p:origin x="2880" y="192"/>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11/13/18</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11/13/18</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13.11.18</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13.11.18</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13.11.18</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13.11.18</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13.11.18</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13.11.18</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13.11.18</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13.11.18</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13.11.18</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13.11.18</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13.11.18</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13.11.18</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Špeciálne typy analytických štúdií</a:t>
            </a:r>
          </a:p>
        </p:txBody>
      </p:sp>
      <p:sp>
        <p:nvSpPr>
          <p:cNvPr id="3" name="Subtitle 2"/>
          <p:cNvSpPr>
            <a:spLocks noGrp="1"/>
          </p:cNvSpPr>
          <p:nvPr>
            <p:ph type="subTitle" idx="1"/>
          </p:nvPr>
        </p:nvSpPr>
        <p:spPr>
          <a:xfrm>
            <a:off x="2351034" y="3722416"/>
            <a:ext cx="6801208" cy="2590702"/>
          </a:xfrm>
        </p:spPr>
        <p:txBody>
          <a:bodyPr>
            <a:normAutofit/>
          </a:bodyPr>
          <a:lstStyle/>
          <a:p>
            <a:r>
              <a:rPr lang="sk-SK" sz="2800" dirty="0"/>
              <a:t>Vladimír </a:t>
            </a:r>
            <a:r>
              <a:rPr lang="sk-SK" sz="2800" dirty="0" err="1"/>
              <a:t>Príkazský</a:t>
            </a:r>
            <a:r>
              <a:rPr lang="sk-SK" sz="2800" dirty="0"/>
              <a:t>, </a:t>
            </a:r>
            <a:r>
              <a:rPr lang="sk-SK" sz="2800" dirty="0" err="1"/>
              <a:t>European</a:t>
            </a:r>
            <a:r>
              <a:rPr lang="sk-SK" sz="2800" dirty="0"/>
              <a:t> Center </a:t>
            </a:r>
            <a:r>
              <a:rPr lang="sk-SK" sz="2800" dirty="0" err="1"/>
              <a:t>for</a:t>
            </a:r>
            <a:r>
              <a:rPr lang="sk-SK" sz="2800" dirty="0"/>
              <a:t> </a:t>
            </a:r>
            <a:r>
              <a:rPr lang="sk-SK" sz="2800" dirty="0" err="1"/>
              <a:t>Disease</a:t>
            </a:r>
            <a:r>
              <a:rPr lang="sk-SK" sz="2800" dirty="0"/>
              <a:t> </a:t>
            </a:r>
            <a:r>
              <a:rPr lang="sk-SK" sz="2800" dirty="0" err="1"/>
              <a:t>Control</a:t>
            </a:r>
            <a:r>
              <a:rPr lang="sk-SK" sz="2800" dirty="0"/>
              <a:t>, </a:t>
            </a:r>
            <a:r>
              <a:rPr lang="sk-SK" sz="2800" dirty="0" err="1"/>
              <a:t>Stockholm</a:t>
            </a:r>
            <a:r>
              <a:rPr lang="sk-SK" sz="2800" dirty="0"/>
              <a:t>, Švédsko, Martin Rusnák, Trnavská univerzita v Trnave, Slovensko, </a:t>
            </a:r>
            <a:r>
              <a:rPr lang="sk-SK" sz="2800" dirty="0" err="1"/>
              <a:t>Predrag</a:t>
            </a:r>
            <a:r>
              <a:rPr lang="sk-SK" sz="2800" dirty="0"/>
              <a:t> </a:t>
            </a:r>
            <a:r>
              <a:rPr lang="sk-SK" sz="2800" dirty="0" err="1"/>
              <a:t>Đurić</a:t>
            </a:r>
            <a:r>
              <a:rPr lang="sk-SK" sz="2800" dirty="0"/>
              <a:t>,  </a:t>
            </a:r>
            <a:r>
              <a:rPr lang="sk-SK" sz="2800" dirty="0" err="1"/>
              <a:t>Queen</a:t>
            </a:r>
            <a:r>
              <a:rPr lang="sk-SK" sz="2800" dirty="0"/>
              <a:t> </a:t>
            </a:r>
            <a:r>
              <a:rPr lang="sk-SK" sz="2800" dirty="0" err="1"/>
              <a:t>Margaret</a:t>
            </a:r>
            <a:r>
              <a:rPr lang="sk-SK" sz="2800" dirty="0"/>
              <a:t> </a:t>
            </a:r>
            <a:r>
              <a:rPr lang="sk-SK" sz="2800" dirty="0" err="1"/>
              <a:t>University</a:t>
            </a:r>
            <a:r>
              <a:rPr lang="sk-SK" sz="2800" dirty="0"/>
              <a:t> </a:t>
            </a:r>
            <a:r>
              <a:rPr lang="sk-SK" sz="2800" dirty="0" err="1"/>
              <a:t>Edinburgh</a:t>
            </a:r>
            <a:r>
              <a:rPr lang="sk-SK" sz="2800" dirty="0"/>
              <a:t>, UK</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1E9784E-1600-3D4D-810A-FD84FD7841C9}"/>
              </a:ext>
            </a:extLst>
          </p:cNvPr>
          <p:cNvSpPr>
            <a:spLocks noGrp="1"/>
          </p:cNvSpPr>
          <p:nvPr>
            <p:ph idx="1"/>
          </p:nvPr>
        </p:nvSpPr>
        <p:spPr>
          <a:xfrm>
            <a:off x="856448" y="530818"/>
            <a:ext cx="8211829" cy="5004243"/>
          </a:xfrm>
        </p:spPr>
        <p:txBody>
          <a:bodyPr>
            <a:normAutofit fontScale="85000" lnSpcReduction="20000"/>
          </a:bodyPr>
          <a:lstStyle/>
          <a:p>
            <a:r>
              <a:rPr lang="en-GB" b="1" dirty="0">
                <a:solidFill>
                  <a:srgbClr val="FFC000"/>
                </a:solidFill>
                <a:effectLst/>
              </a:rPr>
              <a:t>Aim</a:t>
            </a:r>
            <a:r>
              <a:rPr lang="en-GB" dirty="0">
                <a:effectLst/>
              </a:rPr>
              <a:t>. Although oral antidiabetic drugs (OADs) have been associated with immunomodulation in preclinical studies, little is still known about the association between the use of OADs and the risk of sepsis.</a:t>
            </a:r>
          </a:p>
          <a:p>
            <a:r>
              <a:rPr lang="en-GB" dirty="0">
                <a:solidFill>
                  <a:srgbClr val="FFC000"/>
                </a:solidFill>
                <a:effectLst/>
              </a:rPr>
              <a:t>Data sources</a:t>
            </a:r>
            <a:r>
              <a:rPr lang="en-GB" dirty="0">
                <a:effectLst/>
              </a:rPr>
              <a:t>. Medical care in Taiwan has been provided under Taiwan’s National Health Insurance (NHI) since 1995. This system covers more than 99% of Taiwan’s inhabitants for most medical expenses related to inpatient, outpatient, and emergency care, Chinese medicine, and dental services.</a:t>
            </a:r>
          </a:p>
          <a:p>
            <a:r>
              <a:rPr lang="en-GB" b="1" dirty="0">
                <a:solidFill>
                  <a:srgbClr val="FFC000"/>
                </a:solidFill>
                <a:effectLst/>
              </a:rPr>
              <a:t>Study population</a:t>
            </a:r>
            <a:r>
              <a:rPr lang="en-GB" dirty="0">
                <a:effectLst/>
              </a:rPr>
              <a:t>. In this nationwide population-based study, we assembled a cohort of patients who received new diagnoses of diabetes between 2010 and 2012, as the marketing of DPP-4 inhibitors was approved in Taiwan in 2009. The </a:t>
            </a:r>
            <a:r>
              <a:rPr lang="en-GB" dirty="0">
                <a:solidFill>
                  <a:srgbClr val="FFC000"/>
                </a:solidFill>
                <a:effectLst/>
              </a:rPr>
              <a:t>definition of diabetes</a:t>
            </a:r>
            <a:r>
              <a:rPr lang="en-GB" dirty="0">
                <a:effectLst/>
              </a:rPr>
              <a:t> was based on the presence of one primary discharge diagnosis of diabetes (International Classification of Diseases, Ninth Revision, Clinical Modification [ICD-9-CM] code 250.x), two ambulatory visits with a diagnosis of diabetes (ICD-9-CM code 250.x), or use of any antidiabetic drug.</a:t>
            </a:r>
            <a:endParaRPr lang="en-GB" dirty="0"/>
          </a:p>
        </p:txBody>
      </p:sp>
      <p:sp>
        <p:nvSpPr>
          <p:cNvPr id="3" name="Nadpis 2">
            <a:extLst>
              <a:ext uri="{FF2B5EF4-FFF2-40B4-BE49-F238E27FC236}">
                <a16:creationId xmlns:a16="http://schemas.microsoft.com/office/drawing/2014/main" id="{4C0CBC4C-8ED2-3140-8AAA-A42CCDB85CF5}"/>
              </a:ext>
            </a:extLst>
          </p:cNvPr>
          <p:cNvSpPr>
            <a:spLocks noGrp="1"/>
          </p:cNvSpPr>
          <p:nvPr>
            <p:ph type="title"/>
          </p:nvPr>
        </p:nvSpPr>
        <p:spPr>
          <a:xfrm>
            <a:off x="856448" y="5798183"/>
            <a:ext cx="8312587" cy="1008380"/>
          </a:xfrm>
        </p:spPr>
        <p:txBody>
          <a:bodyPr/>
          <a:lstStyle/>
          <a:p>
            <a:r>
              <a:rPr lang="sk-SK" sz="2400" dirty="0" err="1">
                <a:effectLst/>
              </a:rPr>
              <a:t>Shih</a:t>
            </a:r>
            <a:r>
              <a:rPr lang="sk-SK" sz="2400" dirty="0">
                <a:effectLst/>
              </a:rPr>
              <a:t>, C.-J., et al. (2015). "Association </a:t>
            </a:r>
            <a:r>
              <a:rPr lang="sk-SK" sz="2400" dirty="0" err="1">
                <a:effectLst/>
              </a:rPr>
              <a:t>between</a:t>
            </a:r>
            <a:r>
              <a:rPr lang="sk-SK" sz="2400" dirty="0">
                <a:effectLst/>
              </a:rPr>
              <a:t> </a:t>
            </a:r>
            <a:r>
              <a:rPr lang="sk-SK" sz="2400" dirty="0" err="1">
                <a:effectLst/>
              </a:rPr>
              <a:t>use</a:t>
            </a:r>
            <a:r>
              <a:rPr lang="sk-SK" sz="2400" dirty="0">
                <a:effectLst/>
              </a:rPr>
              <a:t> of oral </a:t>
            </a:r>
            <a:r>
              <a:rPr lang="sk-SK" sz="2400" dirty="0" err="1">
                <a:effectLst/>
              </a:rPr>
              <a:t>anti-diabetic</a:t>
            </a:r>
            <a:r>
              <a:rPr lang="sk-SK" sz="2400" dirty="0">
                <a:effectLst/>
              </a:rPr>
              <a:t> </a:t>
            </a:r>
            <a:r>
              <a:rPr lang="sk-SK" sz="2400" dirty="0" err="1">
                <a:effectLst/>
              </a:rPr>
              <a:t>drugs</a:t>
            </a:r>
            <a:r>
              <a:rPr lang="sk-SK" sz="2400" dirty="0">
                <a:effectLst/>
              </a:rPr>
              <a:t> and </a:t>
            </a:r>
            <a:r>
              <a:rPr lang="sk-SK" sz="2400" dirty="0" err="1">
                <a:effectLst/>
              </a:rPr>
              <a:t>the</a:t>
            </a:r>
            <a:r>
              <a:rPr lang="sk-SK" sz="2400" dirty="0">
                <a:effectLst/>
              </a:rPr>
              <a:t> risk of </a:t>
            </a:r>
            <a:r>
              <a:rPr lang="sk-SK" sz="2400" dirty="0" err="1">
                <a:effectLst/>
              </a:rPr>
              <a:t>sepsis</a:t>
            </a:r>
            <a:r>
              <a:rPr lang="sk-SK" sz="2400" dirty="0">
                <a:effectLst/>
              </a:rPr>
              <a:t>: a </a:t>
            </a:r>
            <a:r>
              <a:rPr lang="sk-SK" sz="2400" dirty="0" err="1">
                <a:effectLst/>
              </a:rPr>
              <a:t>nested</a:t>
            </a:r>
            <a:r>
              <a:rPr lang="sk-SK" sz="2400" dirty="0">
                <a:effectLst/>
              </a:rPr>
              <a:t> </a:t>
            </a:r>
            <a:r>
              <a:rPr lang="sk-SK" sz="2400" dirty="0" err="1">
                <a:effectLst/>
              </a:rPr>
              <a:t>case-control</a:t>
            </a:r>
            <a:r>
              <a:rPr lang="sk-SK" sz="2400" dirty="0">
                <a:effectLst/>
              </a:rPr>
              <a:t> study." </a:t>
            </a:r>
            <a:r>
              <a:rPr lang="sk-SK" sz="2400" u="sng" dirty="0" err="1">
                <a:effectLst/>
              </a:rPr>
              <a:t>Scientific</a:t>
            </a:r>
            <a:r>
              <a:rPr lang="sk-SK" sz="2400" u="sng" dirty="0">
                <a:effectLst/>
              </a:rPr>
              <a:t> </a:t>
            </a:r>
            <a:r>
              <a:rPr lang="sk-SK" sz="2400" u="sng" dirty="0" err="1">
                <a:effectLst/>
              </a:rPr>
              <a:t>reports</a:t>
            </a:r>
            <a:r>
              <a:rPr lang="sk-SK" sz="2400" dirty="0">
                <a:effectLst/>
              </a:rPr>
              <a:t> </a:t>
            </a:r>
            <a:r>
              <a:rPr lang="sk-SK" sz="2400" b="1" dirty="0">
                <a:effectLst/>
              </a:rPr>
              <a:t>5</a:t>
            </a:r>
            <a:r>
              <a:rPr lang="sk-SK" sz="2400" dirty="0">
                <a:effectLst/>
              </a:rPr>
              <a:t>: 15260.</a:t>
            </a:r>
            <a:endParaRPr lang="sk-SK" sz="2400" dirty="0"/>
          </a:p>
        </p:txBody>
      </p:sp>
      <p:sp>
        <p:nvSpPr>
          <p:cNvPr id="4" name="Zástupný objekt pre dátum 3">
            <a:extLst>
              <a:ext uri="{FF2B5EF4-FFF2-40B4-BE49-F238E27FC236}">
                <a16:creationId xmlns:a16="http://schemas.microsoft.com/office/drawing/2014/main" id="{C59A194F-351D-6F46-B819-0C9B1A68C669}"/>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976889C1-9B2D-4E4F-A049-09D00634F6D9}"/>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A0094566-69BD-7D42-982F-84DE327EEB9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926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35BD01D-D0DF-4146-8633-9636AABE6FDC}"/>
              </a:ext>
            </a:extLst>
          </p:cNvPr>
          <p:cNvSpPr>
            <a:spLocks noGrp="1"/>
          </p:cNvSpPr>
          <p:nvPr>
            <p:ph idx="1"/>
          </p:nvPr>
        </p:nvSpPr>
        <p:spPr>
          <a:xfrm>
            <a:off x="856449" y="372889"/>
            <a:ext cx="8211829" cy="3025138"/>
          </a:xfrm>
        </p:spPr>
        <p:txBody>
          <a:bodyPr>
            <a:normAutofit/>
          </a:bodyPr>
          <a:lstStyle/>
          <a:p>
            <a:r>
              <a:rPr lang="sk-SK" b="1" dirty="0" err="1">
                <a:solidFill>
                  <a:srgbClr val="FFC000"/>
                </a:solidFill>
                <a:effectLst/>
              </a:rPr>
              <a:t>Cases</a:t>
            </a:r>
            <a:r>
              <a:rPr lang="sk-SK" dirty="0">
                <a:effectLst/>
              </a:rPr>
              <a:t> </a:t>
            </a:r>
            <a:r>
              <a:rPr lang="sk-SK" dirty="0" err="1">
                <a:effectLst/>
              </a:rPr>
              <a:t>were</a:t>
            </a:r>
            <a:r>
              <a:rPr lang="sk-SK" dirty="0">
                <a:effectLst/>
              </a:rPr>
              <a:t> </a:t>
            </a:r>
            <a:r>
              <a:rPr lang="sk-SK" dirty="0" err="1">
                <a:effectLst/>
              </a:rPr>
              <a:t>all</a:t>
            </a:r>
            <a:r>
              <a:rPr lang="sk-SK" dirty="0">
                <a:effectLst/>
              </a:rPr>
              <a:t> </a:t>
            </a:r>
            <a:r>
              <a:rPr lang="sk-SK" dirty="0" err="1">
                <a:effectLst/>
              </a:rPr>
              <a:t>patients</a:t>
            </a:r>
            <a:r>
              <a:rPr lang="sk-SK" dirty="0">
                <a:effectLst/>
              </a:rPr>
              <a:t> </a:t>
            </a:r>
            <a:r>
              <a:rPr lang="sk-SK" dirty="0" err="1">
                <a:effectLst/>
              </a:rPr>
              <a:t>hospitalized</a:t>
            </a:r>
            <a:r>
              <a:rPr lang="sk-SK" dirty="0">
                <a:effectLst/>
              </a:rPr>
              <a:t> </a:t>
            </a:r>
            <a:r>
              <a:rPr lang="sk-SK" dirty="0" err="1">
                <a:effectLst/>
              </a:rPr>
              <a:t>for</a:t>
            </a:r>
            <a:r>
              <a:rPr lang="sk-SK" dirty="0">
                <a:effectLst/>
              </a:rPr>
              <a:t> </a:t>
            </a:r>
            <a:r>
              <a:rPr lang="sk-SK" dirty="0" err="1">
                <a:effectLst/>
              </a:rPr>
              <a:t>sepsis</a:t>
            </a:r>
            <a:r>
              <a:rPr lang="sk-SK" dirty="0">
                <a:effectLst/>
              </a:rPr>
              <a:t> </a:t>
            </a:r>
            <a:r>
              <a:rPr lang="sk-SK" dirty="0" err="1">
                <a:effectLst/>
              </a:rPr>
              <a:t>during</a:t>
            </a:r>
            <a:r>
              <a:rPr lang="sk-SK" dirty="0">
                <a:effectLst/>
              </a:rPr>
              <a:t> </a:t>
            </a:r>
            <a:r>
              <a:rPr lang="sk-SK" dirty="0" err="1">
                <a:effectLst/>
              </a:rPr>
              <a:t>the</a:t>
            </a:r>
            <a:r>
              <a:rPr lang="sk-SK" dirty="0">
                <a:effectLst/>
              </a:rPr>
              <a:t> study </a:t>
            </a:r>
            <a:r>
              <a:rPr lang="sk-SK" dirty="0" err="1">
                <a:effectLst/>
              </a:rPr>
              <a:t>period</a:t>
            </a:r>
            <a:r>
              <a:rPr lang="sk-SK" dirty="0">
                <a:effectLst/>
              </a:rPr>
              <a:t>. </a:t>
            </a:r>
          </a:p>
          <a:p>
            <a:r>
              <a:rPr lang="sk-SK" dirty="0" err="1">
                <a:effectLst/>
              </a:rPr>
              <a:t>For</a:t>
            </a:r>
            <a:r>
              <a:rPr lang="sk-SK" dirty="0">
                <a:effectLst/>
              </a:rPr>
              <a:t> </a:t>
            </a:r>
            <a:r>
              <a:rPr lang="sk-SK" dirty="0" err="1">
                <a:effectLst/>
              </a:rPr>
              <a:t>each</a:t>
            </a:r>
            <a:r>
              <a:rPr lang="sk-SK" dirty="0">
                <a:effectLst/>
              </a:rPr>
              <a:t> </a:t>
            </a:r>
            <a:r>
              <a:rPr lang="sk-SK" dirty="0" err="1">
                <a:effectLst/>
              </a:rPr>
              <a:t>case</a:t>
            </a:r>
            <a:r>
              <a:rPr lang="sk-SK" dirty="0">
                <a:effectLst/>
              </a:rPr>
              <a:t>, </a:t>
            </a:r>
            <a:r>
              <a:rPr lang="sk-SK" dirty="0" err="1">
                <a:effectLst/>
              </a:rPr>
              <a:t>we</a:t>
            </a:r>
            <a:r>
              <a:rPr lang="sk-SK" dirty="0">
                <a:effectLst/>
              </a:rPr>
              <a:t> </a:t>
            </a:r>
            <a:r>
              <a:rPr lang="sk-SK" dirty="0" err="1">
                <a:effectLst/>
              </a:rPr>
              <a:t>randomly</a:t>
            </a:r>
            <a:r>
              <a:rPr lang="sk-SK" dirty="0">
                <a:effectLst/>
              </a:rPr>
              <a:t> </a:t>
            </a:r>
            <a:r>
              <a:rPr lang="sk-SK" dirty="0" err="1">
                <a:effectLst/>
              </a:rPr>
              <a:t>selected</a:t>
            </a:r>
            <a:r>
              <a:rPr lang="sk-SK" dirty="0">
                <a:effectLst/>
              </a:rPr>
              <a:t> a </a:t>
            </a:r>
            <a:r>
              <a:rPr lang="sk-SK" b="1" dirty="0" err="1">
                <a:solidFill>
                  <a:srgbClr val="FFC000"/>
                </a:solidFill>
                <a:effectLst/>
              </a:rPr>
              <a:t>control</a:t>
            </a:r>
            <a:r>
              <a:rPr lang="sk-SK" dirty="0">
                <a:effectLst/>
              </a:rPr>
              <a:t> </a:t>
            </a:r>
            <a:r>
              <a:rPr lang="sk-SK" dirty="0" err="1">
                <a:effectLst/>
              </a:rPr>
              <a:t>matched</a:t>
            </a:r>
            <a:r>
              <a:rPr lang="sk-SK" dirty="0">
                <a:effectLst/>
              </a:rPr>
              <a:t> </a:t>
            </a:r>
            <a:r>
              <a:rPr lang="sk-SK" dirty="0" err="1">
                <a:effectLst/>
              </a:rPr>
              <a:t>according</a:t>
            </a:r>
            <a:r>
              <a:rPr lang="sk-SK" dirty="0">
                <a:effectLst/>
              </a:rPr>
              <a:t> to </a:t>
            </a:r>
            <a:r>
              <a:rPr lang="sk-SK" dirty="0" err="1">
                <a:effectLst/>
              </a:rPr>
              <a:t>age</a:t>
            </a:r>
            <a:r>
              <a:rPr lang="sk-SK" dirty="0">
                <a:effectLst/>
              </a:rPr>
              <a:t> (± 1 </a:t>
            </a:r>
            <a:r>
              <a:rPr lang="sk-SK" dirty="0" err="1">
                <a:effectLst/>
              </a:rPr>
              <a:t>year</a:t>
            </a:r>
            <a:r>
              <a:rPr lang="sk-SK" dirty="0">
                <a:effectLst/>
              </a:rPr>
              <a:t>), sex, </a:t>
            </a:r>
            <a:r>
              <a:rPr lang="sk-SK" dirty="0" err="1">
                <a:effectLst/>
              </a:rPr>
              <a:t>month</a:t>
            </a:r>
            <a:r>
              <a:rPr lang="sk-SK" dirty="0">
                <a:effectLst/>
              </a:rPr>
              <a:t> and </a:t>
            </a:r>
            <a:r>
              <a:rPr lang="sk-SK" dirty="0" err="1">
                <a:effectLst/>
              </a:rPr>
              <a:t>year</a:t>
            </a:r>
            <a:r>
              <a:rPr lang="sk-SK" dirty="0">
                <a:effectLst/>
              </a:rPr>
              <a:t> of </a:t>
            </a:r>
            <a:r>
              <a:rPr lang="sk-SK" dirty="0" err="1">
                <a:effectLst/>
              </a:rPr>
              <a:t>cohort</a:t>
            </a:r>
            <a:r>
              <a:rPr lang="sk-SK" dirty="0">
                <a:effectLst/>
              </a:rPr>
              <a:t> </a:t>
            </a:r>
            <a:r>
              <a:rPr lang="sk-SK" dirty="0" err="1">
                <a:effectLst/>
              </a:rPr>
              <a:t>entry</a:t>
            </a:r>
            <a:r>
              <a:rPr lang="sk-SK" dirty="0">
                <a:effectLst/>
              </a:rPr>
              <a:t>, level of </a:t>
            </a:r>
            <a:r>
              <a:rPr lang="sk-SK" dirty="0" err="1">
                <a:effectLst/>
              </a:rPr>
              <a:t>urbanization</a:t>
            </a:r>
            <a:r>
              <a:rPr lang="sk-SK" dirty="0">
                <a:effectLst/>
              </a:rPr>
              <a:t>, </a:t>
            </a:r>
            <a:r>
              <a:rPr lang="sk-SK" dirty="0" err="1">
                <a:effectLst/>
              </a:rPr>
              <a:t>monthly</a:t>
            </a:r>
            <a:r>
              <a:rPr lang="sk-SK" dirty="0">
                <a:effectLst/>
              </a:rPr>
              <a:t> </a:t>
            </a:r>
            <a:r>
              <a:rPr lang="sk-SK" dirty="0" err="1">
                <a:effectLst/>
              </a:rPr>
              <a:t>income</a:t>
            </a:r>
            <a:r>
              <a:rPr lang="sk-SK" dirty="0">
                <a:effectLst/>
              </a:rPr>
              <a:t>, </a:t>
            </a:r>
            <a:r>
              <a:rPr lang="sk-SK" dirty="0" err="1">
                <a:effectLst/>
              </a:rPr>
              <a:t>Charlson</a:t>
            </a:r>
            <a:r>
              <a:rPr lang="sk-SK" dirty="0">
                <a:effectLst/>
              </a:rPr>
              <a:t> </a:t>
            </a:r>
            <a:r>
              <a:rPr lang="sk-SK" dirty="0" err="1">
                <a:effectLst/>
              </a:rPr>
              <a:t>Comorbidity</a:t>
            </a:r>
            <a:r>
              <a:rPr lang="sk-SK" dirty="0">
                <a:effectLst/>
              </a:rPr>
              <a:t> Index score14, </a:t>
            </a:r>
            <a:r>
              <a:rPr lang="sk-SK" dirty="0" err="1">
                <a:effectLst/>
              </a:rPr>
              <a:t>adapted</a:t>
            </a:r>
            <a:r>
              <a:rPr lang="sk-SK" dirty="0">
                <a:effectLst/>
              </a:rPr>
              <a:t> Diabetes </a:t>
            </a:r>
            <a:r>
              <a:rPr lang="sk-SK" dirty="0" err="1">
                <a:effectLst/>
              </a:rPr>
              <a:t>Complications</a:t>
            </a:r>
            <a:r>
              <a:rPr lang="sk-SK" dirty="0">
                <a:effectLst/>
              </a:rPr>
              <a:t> </a:t>
            </a:r>
            <a:r>
              <a:rPr lang="sk-SK" dirty="0" err="1">
                <a:effectLst/>
              </a:rPr>
              <a:t>Severity</a:t>
            </a:r>
            <a:r>
              <a:rPr lang="sk-SK" dirty="0">
                <a:effectLst/>
              </a:rPr>
              <a:t> Index (</a:t>
            </a:r>
            <a:r>
              <a:rPr lang="sk-SK" dirty="0" err="1">
                <a:effectLst/>
              </a:rPr>
              <a:t>aDCSI</a:t>
            </a:r>
            <a:r>
              <a:rPr lang="sk-SK" dirty="0">
                <a:effectLst/>
              </a:rPr>
              <a:t>) score15, and </a:t>
            </a:r>
            <a:r>
              <a:rPr lang="sk-SK" dirty="0" err="1">
                <a:effectLst/>
              </a:rPr>
              <a:t>duration</a:t>
            </a:r>
            <a:r>
              <a:rPr lang="sk-SK" dirty="0">
                <a:effectLst/>
              </a:rPr>
              <a:t> of </a:t>
            </a:r>
            <a:r>
              <a:rPr lang="sk-SK" dirty="0" err="1">
                <a:effectLst/>
              </a:rPr>
              <a:t>follow</a:t>
            </a:r>
            <a:r>
              <a:rPr lang="sk-SK" dirty="0">
                <a:effectLst/>
              </a:rPr>
              <a:t> </a:t>
            </a:r>
            <a:r>
              <a:rPr lang="sk-SK" dirty="0" err="1">
                <a:effectLst/>
              </a:rPr>
              <a:t>up</a:t>
            </a:r>
            <a:r>
              <a:rPr lang="sk-SK" dirty="0">
                <a:effectLst/>
              </a:rPr>
              <a:t>.</a:t>
            </a:r>
          </a:p>
          <a:p>
            <a:endParaRPr lang="sk-SK" dirty="0"/>
          </a:p>
        </p:txBody>
      </p:sp>
      <p:sp>
        <p:nvSpPr>
          <p:cNvPr id="4" name="Zástupný objekt pre dátum 3">
            <a:extLst>
              <a:ext uri="{FF2B5EF4-FFF2-40B4-BE49-F238E27FC236}">
                <a16:creationId xmlns:a16="http://schemas.microsoft.com/office/drawing/2014/main" id="{EC3CF223-5A4E-A645-9E9C-9F3A8717BD8F}"/>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5778EB8C-4C14-A34D-A4B1-F3E39B3F18AC}"/>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4BCFEC45-3942-D446-8878-0E3C6B3AEB62}"/>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D2E93456-1DB2-0C49-960D-486C58EFC58B}"/>
              </a:ext>
            </a:extLst>
          </p:cNvPr>
          <p:cNvPicPr>
            <a:picLocks noChangeAspect="1"/>
          </p:cNvPicPr>
          <p:nvPr/>
        </p:nvPicPr>
        <p:blipFill>
          <a:blip r:embed="rId2"/>
          <a:stretch>
            <a:fillRect/>
          </a:stretch>
        </p:blipFill>
        <p:spPr>
          <a:xfrm>
            <a:off x="1189831" y="3351396"/>
            <a:ext cx="7696200" cy="4064000"/>
          </a:xfrm>
          <a:prstGeom prst="rect">
            <a:avLst/>
          </a:prstGeom>
        </p:spPr>
      </p:pic>
    </p:spTree>
    <p:extLst>
      <p:ext uri="{BB962C8B-B14F-4D97-AF65-F5344CB8AC3E}">
        <p14:creationId xmlns:p14="http://schemas.microsoft.com/office/powerpoint/2010/main" val="247270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DCA65BD-8B9E-614E-884B-BB3D9053B290}"/>
              </a:ext>
            </a:extLst>
          </p:cNvPr>
          <p:cNvSpPr>
            <a:spLocks noGrp="1"/>
          </p:cNvSpPr>
          <p:nvPr>
            <p:ph idx="1"/>
          </p:nvPr>
        </p:nvSpPr>
        <p:spPr>
          <a:xfrm>
            <a:off x="856449" y="756287"/>
            <a:ext cx="8211828" cy="5079549"/>
          </a:xfrm>
        </p:spPr>
        <p:txBody>
          <a:bodyPr>
            <a:normAutofit fontScale="85000" lnSpcReduction="20000"/>
          </a:bodyPr>
          <a:lstStyle/>
          <a:p>
            <a:r>
              <a:rPr lang="sk-SK" b="1" dirty="0" err="1">
                <a:solidFill>
                  <a:srgbClr val="FFC000"/>
                </a:solidFill>
                <a:effectLst/>
              </a:rPr>
              <a:t>Aim</a:t>
            </a:r>
            <a:r>
              <a:rPr lang="sk-SK" b="1" dirty="0">
                <a:solidFill>
                  <a:srgbClr val="FFC000"/>
                </a:solidFill>
                <a:effectLst/>
              </a:rPr>
              <a:t>:</a:t>
            </a:r>
            <a:r>
              <a:rPr lang="sk-SK" dirty="0">
                <a:effectLst/>
              </a:rPr>
              <a:t> </a:t>
            </a:r>
            <a:r>
              <a:rPr lang="sk-SK" dirty="0" err="1">
                <a:effectLst/>
              </a:rPr>
              <a:t>Familial</a:t>
            </a:r>
            <a:r>
              <a:rPr lang="sk-SK" dirty="0">
                <a:effectLst/>
              </a:rPr>
              <a:t> </a:t>
            </a:r>
            <a:r>
              <a:rPr lang="sk-SK" dirty="0" err="1">
                <a:effectLst/>
              </a:rPr>
              <a:t>clustering</a:t>
            </a:r>
            <a:r>
              <a:rPr lang="sk-SK" dirty="0">
                <a:effectLst/>
              </a:rPr>
              <a:t> of </a:t>
            </a:r>
            <a:r>
              <a:rPr lang="sk-SK" dirty="0" err="1">
                <a:effectLst/>
              </a:rPr>
              <a:t>suicidal</a:t>
            </a:r>
            <a:r>
              <a:rPr lang="sk-SK" dirty="0">
                <a:effectLst/>
              </a:rPr>
              <a:t> </a:t>
            </a:r>
            <a:r>
              <a:rPr lang="sk-SK" dirty="0" err="1">
                <a:effectLst/>
              </a:rPr>
              <a:t>behaviour</a:t>
            </a:r>
            <a:r>
              <a:rPr lang="sk-SK" dirty="0">
                <a:effectLst/>
              </a:rPr>
              <a:t> has </a:t>
            </a:r>
            <a:r>
              <a:rPr lang="sk-SK" dirty="0" err="1">
                <a:effectLst/>
              </a:rPr>
              <a:t>been</a:t>
            </a:r>
            <a:r>
              <a:rPr lang="sk-SK" dirty="0">
                <a:effectLst/>
              </a:rPr>
              <a:t> </a:t>
            </a:r>
            <a:r>
              <a:rPr lang="sk-SK" dirty="0" err="1">
                <a:effectLst/>
              </a:rPr>
              <a:t>well</a:t>
            </a:r>
            <a:r>
              <a:rPr lang="sk-SK" dirty="0">
                <a:effectLst/>
              </a:rPr>
              <a:t> </a:t>
            </a:r>
            <a:r>
              <a:rPr lang="sk-SK" dirty="0" err="1">
                <a:effectLst/>
              </a:rPr>
              <a:t>documented</a:t>
            </a:r>
            <a:r>
              <a:rPr lang="sk-SK" dirty="0">
                <a:effectLst/>
              </a:rPr>
              <a:t>. </a:t>
            </a:r>
            <a:r>
              <a:rPr lang="sk-SK" dirty="0" err="1">
                <a:effectLst/>
              </a:rPr>
              <a:t>We</a:t>
            </a:r>
            <a:r>
              <a:rPr lang="sk-SK" dirty="0">
                <a:effectLst/>
              </a:rPr>
              <a:t> </a:t>
            </a:r>
            <a:r>
              <a:rPr lang="sk-SK" dirty="0" err="1">
                <a:effectLst/>
              </a:rPr>
              <a:t>aimed</a:t>
            </a:r>
            <a:r>
              <a:rPr lang="sk-SK" dirty="0">
                <a:effectLst/>
              </a:rPr>
              <a:t> to </a:t>
            </a:r>
            <a:r>
              <a:rPr lang="sk-SK" dirty="0" err="1">
                <a:effectLst/>
              </a:rPr>
              <a:t>assess</a:t>
            </a:r>
            <a:r>
              <a:rPr lang="sk-SK" dirty="0">
                <a:effectLst/>
              </a:rPr>
              <a:t> </a:t>
            </a:r>
            <a:r>
              <a:rPr lang="sk-SK" dirty="0" err="1">
                <a:effectLst/>
              </a:rPr>
              <a:t>whether</a:t>
            </a:r>
            <a:r>
              <a:rPr lang="sk-SK" dirty="0">
                <a:effectLst/>
              </a:rPr>
              <a:t> </a:t>
            </a:r>
            <a:r>
              <a:rPr lang="sk-SK" dirty="0" err="1">
                <a:effectLst/>
              </a:rPr>
              <a:t>family</a:t>
            </a:r>
            <a:r>
              <a:rPr lang="sk-SK" dirty="0">
                <a:effectLst/>
              </a:rPr>
              <a:t> </a:t>
            </a:r>
            <a:r>
              <a:rPr lang="sk-SK" dirty="0" err="1">
                <a:effectLst/>
              </a:rPr>
              <a:t>history</a:t>
            </a:r>
            <a:r>
              <a:rPr lang="sk-SK" dirty="0">
                <a:effectLst/>
              </a:rPr>
              <a:t> of </a:t>
            </a:r>
            <a:r>
              <a:rPr lang="sk-SK" dirty="0" err="1">
                <a:effectLst/>
              </a:rPr>
              <a:t>completed</a:t>
            </a:r>
            <a:r>
              <a:rPr lang="sk-SK" dirty="0">
                <a:effectLst/>
              </a:rPr>
              <a:t> </a:t>
            </a:r>
            <a:r>
              <a:rPr lang="sk-SK" dirty="0" err="1">
                <a:effectLst/>
              </a:rPr>
              <a:t>suicide</a:t>
            </a:r>
            <a:r>
              <a:rPr lang="sk-SK" dirty="0">
                <a:effectLst/>
              </a:rPr>
              <a:t> and </a:t>
            </a:r>
            <a:r>
              <a:rPr lang="sk-SK" dirty="0" err="1">
                <a:effectLst/>
              </a:rPr>
              <a:t>mental</a:t>
            </a:r>
            <a:r>
              <a:rPr lang="sk-SK" dirty="0">
                <a:effectLst/>
              </a:rPr>
              <a:t> </a:t>
            </a:r>
            <a:r>
              <a:rPr lang="sk-SK" dirty="0" err="1">
                <a:effectLst/>
              </a:rPr>
              <a:t>illness</a:t>
            </a:r>
            <a:r>
              <a:rPr lang="sk-SK" dirty="0">
                <a:effectLst/>
              </a:rPr>
              <a:t> </a:t>
            </a:r>
            <a:r>
              <a:rPr lang="sk-SK" dirty="0" err="1">
                <a:effectLst/>
              </a:rPr>
              <a:t>that</a:t>
            </a:r>
            <a:r>
              <a:rPr lang="sk-SK" dirty="0">
                <a:effectLst/>
              </a:rPr>
              <a:t> </a:t>
            </a:r>
            <a:r>
              <a:rPr lang="sk-SK" dirty="0" err="1">
                <a:effectLst/>
              </a:rPr>
              <a:t>results</a:t>
            </a:r>
            <a:r>
              <a:rPr lang="sk-SK" dirty="0">
                <a:effectLst/>
              </a:rPr>
              <a:t> in </a:t>
            </a:r>
            <a:r>
              <a:rPr lang="sk-SK" dirty="0" err="1">
                <a:effectLst/>
              </a:rPr>
              <a:t>admission</a:t>
            </a:r>
            <a:r>
              <a:rPr lang="sk-SK" dirty="0">
                <a:effectLst/>
              </a:rPr>
              <a:t> to </a:t>
            </a:r>
            <a:r>
              <a:rPr lang="sk-SK" dirty="0" err="1">
                <a:effectLst/>
              </a:rPr>
              <a:t>hospital</a:t>
            </a:r>
            <a:r>
              <a:rPr lang="sk-SK" dirty="0">
                <a:effectLst/>
              </a:rPr>
              <a:t> are risk </a:t>
            </a:r>
            <a:r>
              <a:rPr lang="sk-SK" dirty="0" err="1">
                <a:effectLst/>
              </a:rPr>
              <a:t>factors</a:t>
            </a:r>
            <a:r>
              <a:rPr lang="sk-SK" dirty="0">
                <a:effectLst/>
              </a:rPr>
              <a:t> </a:t>
            </a:r>
            <a:r>
              <a:rPr lang="sk-SK" dirty="0" err="1">
                <a:effectLst/>
              </a:rPr>
              <a:t>for</a:t>
            </a:r>
            <a:r>
              <a:rPr lang="sk-SK" dirty="0">
                <a:effectLst/>
              </a:rPr>
              <a:t> </a:t>
            </a:r>
            <a:r>
              <a:rPr lang="sk-SK" dirty="0" err="1">
                <a:effectLst/>
              </a:rPr>
              <a:t>suicide</a:t>
            </a:r>
            <a:r>
              <a:rPr lang="sk-SK" dirty="0">
                <a:effectLst/>
              </a:rPr>
              <a:t>, and </a:t>
            </a:r>
            <a:r>
              <a:rPr lang="sk-SK" dirty="0" err="1">
                <a:effectLst/>
              </a:rPr>
              <a:t>whether</a:t>
            </a:r>
            <a:r>
              <a:rPr lang="sk-SK" dirty="0">
                <a:effectLst/>
              </a:rPr>
              <a:t> </a:t>
            </a:r>
            <a:r>
              <a:rPr lang="sk-SK" dirty="0" err="1">
                <a:effectLst/>
              </a:rPr>
              <a:t>these</a:t>
            </a:r>
            <a:r>
              <a:rPr lang="sk-SK" dirty="0">
                <a:effectLst/>
              </a:rPr>
              <a:t> </a:t>
            </a:r>
            <a:r>
              <a:rPr lang="sk-SK" dirty="0" err="1">
                <a:effectLst/>
              </a:rPr>
              <a:t>factors</a:t>
            </a:r>
            <a:r>
              <a:rPr lang="sk-SK" dirty="0">
                <a:effectLst/>
              </a:rPr>
              <a:t> </a:t>
            </a:r>
            <a:r>
              <a:rPr lang="sk-SK" dirty="0" err="1">
                <a:effectLst/>
              </a:rPr>
              <a:t>interact</a:t>
            </a:r>
            <a:r>
              <a:rPr lang="sk-SK" dirty="0">
                <a:effectLst/>
              </a:rPr>
              <a:t>.</a:t>
            </a:r>
          </a:p>
          <a:p>
            <a:r>
              <a:rPr lang="sk-SK" dirty="0" err="1">
                <a:solidFill>
                  <a:srgbClr val="FFC000"/>
                </a:solidFill>
                <a:effectLst/>
              </a:rPr>
              <a:t>Data</a:t>
            </a:r>
            <a:r>
              <a:rPr lang="sk-SK" dirty="0">
                <a:solidFill>
                  <a:srgbClr val="FFC000"/>
                </a:solidFill>
                <a:effectLst/>
              </a:rPr>
              <a:t>:</a:t>
            </a:r>
            <a:r>
              <a:rPr lang="sk-SK" dirty="0">
                <a:effectLst/>
              </a:rPr>
              <a:t> </a:t>
            </a:r>
            <a:r>
              <a:rPr lang="sk-SK" dirty="0" err="1">
                <a:effectLst/>
              </a:rPr>
              <a:t>We</a:t>
            </a:r>
            <a:r>
              <a:rPr lang="sk-SK" dirty="0">
                <a:effectLst/>
              </a:rPr>
              <a:t> </a:t>
            </a:r>
            <a:r>
              <a:rPr lang="sk-SK" dirty="0" err="1">
                <a:effectLst/>
              </a:rPr>
              <a:t>obtained</a:t>
            </a:r>
            <a:r>
              <a:rPr lang="sk-SK" dirty="0">
                <a:effectLst/>
              </a:rPr>
              <a:t> </a:t>
            </a:r>
            <a:r>
              <a:rPr lang="sk-SK" dirty="0" err="1">
                <a:effectLst/>
              </a:rPr>
              <a:t>data</a:t>
            </a:r>
            <a:r>
              <a:rPr lang="sk-SK" dirty="0">
                <a:effectLst/>
              </a:rPr>
              <a:t> </a:t>
            </a:r>
            <a:r>
              <a:rPr lang="sk-SK" dirty="0" err="1">
                <a:effectLst/>
              </a:rPr>
              <a:t>from</a:t>
            </a:r>
            <a:r>
              <a:rPr lang="sk-SK" dirty="0">
                <a:effectLst/>
              </a:rPr>
              <a:t> </a:t>
            </a:r>
            <a:r>
              <a:rPr lang="sk-SK" dirty="0" err="1">
                <a:effectLst/>
              </a:rPr>
              <a:t>four</a:t>
            </a:r>
            <a:r>
              <a:rPr lang="sk-SK" dirty="0">
                <a:effectLst/>
              </a:rPr>
              <a:t> </a:t>
            </a:r>
            <a:r>
              <a:rPr lang="sk-SK" dirty="0" err="1">
                <a:effectLst/>
              </a:rPr>
              <a:t>Danish</a:t>
            </a:r>
            <a:r>
              <a:rPr lang="sk-SK" dirty="0">
                <a:effectLst/>
              </a:rPr>
              <a:t> </a:t>
            </a:r>
            <a:r>
              <a:rPr lang="sk-SK" dirty="0" err="1">
                <a:effectLst/>
              </a:rPr>
              <a:t>longitudinal</a:t>
            </a:r>
            <a:r>
              <a:rPr lang="sk-SK" dirty="0">
                <a:effectLst/>
              </a:rPr>
              <a:t> </a:t>
            </a:r>
            <a:r>
              <a:rPr lang="sk-SK" dirty="0" err="1">
                <a:effectLst/>
              </a:rPr>
              <a:t>registers</a:t>
            </a:r>
            <a:r>
              <a:rPr lang="sk-SK" dirty="0">
                <a:effectLst/>
              </a:rPr>
              <a:t>. </a:t>
            </a:r>
            <a:r>
              <a:rPr lang="sk-SK" dirty="0" err="1">
                <a:effectLst/>
              </a:rPr>
              <a:t>The</a:t>
            </a:r>
            <a:r>
              <a:rPr lang="sk-SK" dirty="0">
                <a:effectLst/>
              </a:rPr>
              <a:t> </a:t>
            </a:r>
            <a:r>
              <a:rPr lang="sk-SK" dirty="0" err="1">
                <a:effectLst/>
              </a:rPr>
              <a:t>cause</a:t>
            </a:r>
            <a:r>
              <a:rPr lang="sk-SK" dirty="0">
                <a:effectLst/>
              </a:rPr>
              <a:t> of </a:t>
            </a:r>
            <a:r>
              <a:rPr lang="sk-SK" dirty="0" err="1">
                <a:effectLst/>
              </a:rPr>
              <a:t>death</a:t>
            </a:r>
            <a:r>
              <a:rPr lang="sk-SK" dirty="0">
                <a:effectLst/>
              </a:rPr>
              <a:t> register  </a:t>
            </a:r>
            <a:r>
              <a:rPr lang="sk-SK" dirty="0" err="1">
                <a:effectLst/>
              </a:rPr>
              <a:t>records</a:t>
            </a:r>
            <a:r>
              <a:rPr lang="sk-SK" dirty="0">
                <a:effectLst/>
              </a:rPr>
              <a:t> </a:t>
            </a:r>
            <a:r>
              <a:rPr lang="sk-SK" dirty="0" err="1">
                <a:effectLst/>
              </a:rPr>
              <a:t>the</a:t>
            </a:r>
            <a:r>
              <a:rPr lang="sk-SK" dirty="0">
                <a:effectLst/>
              </a:rPr>
              <a:t> </a:t>
            </a:r>
            <a:r>
              <a:rPr lang="sk-SK" dirty="0" err="1">
                <a:effectLst/>
              </a:rPr>
              <a:t>causes</a:t>
            </a:r>
            <a:r>
              <a:rPr lang="sk-SK" dirty="0">
                <a:effectLst/>
              </a:rPr>
              <a:t> and </a:t>
            </a:r>
            <a:r>
              <a:rPr lang="sk-SK" dirty="0" err="1">
                <a:effectLst/>
              </a:rPr>
              <a:t>dates</a:t>
            </a:r>
            <a:r>
              <a:rPr lang="sk-SK" dirty="0">
                <a:effectLst/>
              </a:rPr>
              <a:t> of </a:t>
            </a:r>
            <a:r>
              <a:rPr lang="sk-SK" dirty="0" err="1">
                <a:effectLst/>
              </a:rPr>
              <a:t>all</a:t>
            </a:r>
            <a:r>
              <a:rPr lang="sk-SK" dirty="0">
                <a:effectLst/>
              </a:rPr>
              <a:t> </a:t>
            </a:r>
            <a:r>
              <a:rPr lang="sk-SK" dirty="0" err="1">
                <a:effectLst/>
              </a:rPr>
              <a:t>deaths</a:t>
            </a:r>
            <a:r>
              <a:rPr lang="sk-SK" dirty="0">
                <a:effectLst/>
              </a:rPr>
              <a:t> in </a:t>
            </a:r>
            <a:r>
              <a:rPr lang="sk-SK" dirty="0" err="1">
                <a:effectLst/>
              </a:rPr>
              <a:t>Denmark</a:t>
            </a:r>
            <a:r>
              <a:rPr lang="sk-SK" dirty="0">
                <a:effectLst/>
              </a:rPr>
              <a:t>.</a:t>
            </a:r>
          </a:p>
          <a:p>
            <a:r>
              <a:rPr lang="sk-SK" b="1" dirty="0" err="1">
                <a:solidFill>
                  <a:srgbClr val="FFC000"/>
                </a:solidFill>
                <a:effectLst/>
              </a:rPr>
              <a:t>Cases</a:t>
            </a:r>
            <a:r>
              <a:rPr lang="sk-SK" b="1" dirty="0">
                <a:solidFill>
                  <a:srgbClr val="FFC000"/>
                </a:solidFill>
                <a:effectLst/>
              </a:rPr>
              <a:t>:</a:t>
            </a:r>
            <a:r>
              <a:rPr lang="sk-SK" dirty="0">
                <a:effectLst/>
              </a:rPr>
              <a:t> </a:t>
            </a:r>
            <a:r>
              <a:rPr lang="sk-SK" dirty="0" err="1">
                <a:effectLst/>
              </a:rPr>
              <a:t>From</a:t>
            </a:r>
            <a:r>
              <a:rPr lang="sk-SK" dirty="0">
                <a:effectLst/>
              </a:rPr>
              <a:t> </a:t>
            </a:r>
            <a:r>
              <a:rPr lang="sk-SK" dirty="0" err="1">
                <a:effectLst/>
              </a:rPr>
              <a:t>all</a:t>
            </a:r>
            <a:r>
              <a:rPr lang="sk-SK" dirty="0">
                <a:effectLst/>
              </a:rPr>
              <a:t> </a:t>
            </a:r>
            <a:r>
              <a:rPr lang="sk-SK" dirty="0" err="1">
                <a:effectLst/>
              </a:rPr>
              <a:t>suicides</a:t>
            </a:r>
            <a:r>
              <a:rPr lang="sk-SK" dirty="0">
                <a:effectLst/>
              </a:rPr>
              <a:t> </a:t>
            </a:r>
            <a:r>
              <a:rPr lang="sk-SK" dirty="0" err="1">
                <a:effectLst/>
              </a:rPr>
              <a:t>recorded</a:t>
            </a:r>
            <a:r>
              <a:rPr lang="sk-SK" dirty="0">
                <a:effectLst/>
              </a:rPr>
              <a:t> in </a:t>
            </a:r>
            <a:r>
              <a:rPr lang="sk-SK" dirty="0" err="1">
                <a:effectLst/>
              </a:rPr>
              <a:t>the</a:t>
            </a:r>
            <a:r>
              <a:rPr lang="sk-SK" dirty="0">
                <a:effectLst/>
              </a:rPr>
              <a:t> </a:t>
            </a:r>
            <a:r>
              <a:rPr lang="sk-SK" dirty="0" err="1">
                <a:effectLst/>
              </a:rPr>
              <a:t>cause</a:t>
            </a:r>
            <a:r>
              <a:rPr lang="sk-SK" dirty="0">
                <a:effectLst/>
              </a:rPr>
              <a:t> of </a:t>
            </a:r>
            <a:r>
              <a:rPr lang="sk-SK" dirty="0" err="1">
                <a:effectLst/>
              </a:rPr>
              <a:t>death</a:t>
            </a:r>
            <a:r>
              <a:rPr lang="sk-SK" dirty="0">
                <a:effectLst/>
              </a:rPr>
              <a:t> register </a:t>
            </a:r>
            <a:r>
              <a:rPr lang="sk-SK" dirty="0" err="1">
                <a:effectLst/>
              </a:rPr>
              <a:t>from</a:t>
            </a:r>
            <a:r>
              <a:rPr lang="sk-SK" dirty="0">
                <a:effectLst/>
              </a:rPr>
              <a:t> </a:t>
            </a:r>
            <a:r>
              <a:rPr lang="sk-SK" dirty="0" err="1">
                <a:effectLst/>
              </a:rPr>
              <a:t>Jan</a:t>
            </a:r>
            <a:r>
              <a:rPr lang="sk-SK" dirty="0">
                <a:effectLst/>
              </a:rPr>
              <a:t> 1, 1981, to </a:t>
            </a:r>
            <a:r>
              <a:rPr lang="sk-SK" dirty="0" err="1">
                <a:effectLst/>
              </a:rPr>
              <a:t>Dec</a:t>
            </a:r>
            <a:r>
              <a:rPr lang="sk-SK" dirty="0">
                <a:effectLst/>
              </a:rPr>
              <a:t> 31, 1997, </a:t>
            </a:r>
            <a:r>
              <a:rPr lang="sk-SK" dirty="0" err="1">
                <a:effectLst/>
              </a:rPr>
              <a:t>we</a:t>
            </a:r>
            <a:r>
              <a:rPr lang="sk-SK" dirty="0">
                <a:effectLst/>
              </a:rPr>
              <a:t> </a:t>
            </a:r>
            <a:r>
              <a:rPr lang="sk-SK" dirty="0" err="1">
                <a:effectLst/>
              </a:rPr>
              <a:t>selected</a:t>
            </a:r>
            <a:r>
              <a:rPr lang="sk-SK" dirty="0">
                <a:effectLst/>
              </a:rPr>
              <a:t> as </a:t>
            </a:r>
            <a:r>
              <a:rPr lang="sk-SK" dirty="0" err="1">
                <a:effectLst/>
              </a:rPr>
              <a:t>cases</a:t>
            </a:r>
            <a:r>
              <a:rPr lang="sk-SK" dirty="0">
                <a:effectLst/>
              </a:rPr>
              <a:t> </a:t>
            </a:r>
            <a:r>
              <a:rPr lang="sk-SK" dirty="0" err="1">
                <a:effectLst/>
              </a:rPr>
              <a:t>people</a:t>
            </a:r>
            <a:r>
              <a:rPr lang="sk-SK" dirty="0">
                <a:effectLst/>
              </a:rPr>
              <a:t> </a:t>
            </a:r>
            <a:r>
              <a:rPr lang="sk-SK" dirty="0" err="1">
                <a:effectLst/>
              </a:rPr>
              <a:t>who</a:t>
            </a:r>
            <a:r>
              <a:rPr lang="sk-SK" dirty="0">
                <a:effectLst/>
              </a:rPr>
              <a:t> had </a:t>
            </a:r>
            <a:r>
              <a:rPr lang="sk-SK" dirty="0" err="1">
                <a:effectLst/>
              </a:rPr>
              <a:t>been</a:t>
            </a:r>
            <a:r>
              <a:rPr lang="sk-SK" dirty="0">
                <a:effectLst/>
              </a:rPr>
              <a:t> </a:t>
            </a:r>
            <a:r>
              <a:rPr lang="sk-SK" dirty="0" err="1">
                <a:effectLst/>
              </a:rPr>
              <a:t>residing</a:t>
            </a:r>
            <a:r>
              <a:rPr lang="sk-SK" dirty="0">
                <a:effectLst/>
              </a:rPr>
              <a:t> in </a:t>
            </a:r>
            <a:r>
              <a:rPr lang="sk-SK" dirty="0" err="1">
                <a:effectLst/>
              </a:rPr>
              <a:t>Denmark</a:t>
            </a:r>
            <a:r>
              <a:rPr lang="sk-SK" dirty="0">
                <a:effectLst/>
              </a:rPr>
              <a:t> on </a:t>
            </a:r>
            <a:r>
              <a:rPr lang="sk-SK" dirty="0" err="1">
                <a:effectLst/>
              </a:rPr>
              <a:t>Jan</a:t>
            </a:r>
            <a:r>
              <a:rPr lang="sk-SK" dirty="0">
                <a:effectLst/>
              </a:rPr>
              <a:t> 1 of </a:t>
            </a:r>
            <a:r>
              <a:rPr lang="sk-SK" dirty="0" err="1">
                <a:effectLst/>
              </a:rPr>
              <a:t>the</a:t>
            </a:r>
            <a:r>
              <a:rPr lang="sk-SK" dirty="0">
                <a:effectLst/>
              </a:rPr>
              <a:t> </a:t>
            </a:r>
            <a:r>
              <a:rPr lang="sk-SK" dirty="0" err="1">
                <a:effectLst/>
              </a:rPr>
              <a:t>year</a:t>
            </a:r>
            <a:r>
              <a:rPr lang="sk-SK" dirty="0">
                <a:effectLst/>
              </a:rPr>
              <a:t> of </a:t>
            </a:r>
            <a:r>
              <a:rPr lang="sk-SK" dirty="0" err="1">
                <a:effectLst/>
              </a:rPr>
              <a:t>suicide</a:t>
            </a:r>
            <a:r>
              <a:rPr lang="sk-SK" dirty="0">
                <a:effectLst/>
              </a:rPr>
              <a:t> and </a:t>
            </a:r>
            <a:r>
              <a:rPr lang="sk-SK" dirty="0" err="1">
                <a:effectLst/>
              </a:rPr>
              <a:t>who</a:t>
            </a:r>
            <a:r>
              <a:rPr lang="sk-SK" dirty="0">
                <a:effectLst/>
              </a:rPr>
              <a:t> had </a:t>
            </a:r>
            <a:r>
              <a:rPr lang="sk-SK" dirty="0" err="1">
                <a:effectLst/>
              </a:rPr>
              <a:t>been</a:t>
            </a:r>
            <a:r>
              <a:rPr lang="sk-SK" dirty="0">
                <a:effectLst/>
              </a:rPr>
              <a:t> </a:t>
            </a:r>
            <a:r>
              <a:rPr lang="sk-SK" dirty="0" err="1">
                <a:effectLst/>
              </a:rPr>
              <a:t>born</a:t>
            </a:r>
            <a:r>
              <a:rPr lang="sk-SK" dirty="0">
                <a:effectLst/>
              </a:rPr>
              <a:t> in </a:t>
            </a:r>
            <a:r>
              <a:rPr lang="sk-SK" dirty="0" err="1">
                <a:effectLst/>
              </a:rPr>
              <a:t>Denmark</a:t>
            </a:r>
            <a:r>
              <a:rPr lang="sk-SK" dirty="0">
                <a:effectLst/>
              </a:rPr>
              <a:t> in 1952 or </a:t>
            </a:r>
            <a:r>
              <a:rPr lang="sk-SK" dirty="0" err="1">
                <a:effectLst/>
              </a:rPr>
              <a:t>later</a:t>
            </a:r>
            <a:r>
              <a:rPr lang="sk-SK" dirty="0">
                <a:effectLst/>
              </a:rPr>
              <a:t>. </a:t>
            </a:r>
            <a:r>
              <a:rPr lang="sk-SK" dirty="0" err="1">
                <a:effectLst/>
              </a:rPr>
              <a:t>We</a:t>
            </a:r>
            <a:r>
              <a:rPr lang="sk-SK" dirty="0">
                <a:effectLst/>
              </a:rPr>
              <a:t> </a:t>
            </a:r>
            <a:r>
              <a:rPr lang="sk-SK" dirty="0" err="1">
                <a:effectLst/>
              </a:rPr>
              <a:t>selected</a:t>
            </a:r>
            <a:r>
              <a:rPr lang="sk-SK" dirty="0">
                <a:effectLst/>
              </a:rPr>
              <a:t> 4262 </a:t>
            </a:r>
            <a:r>
              <a:rPr lang="sk-SK" dirty="0" err="1">
                <a:effectLst/>
              </a:rPr>
              <a:t>people</a:t>
            </a:r>
            <a:r>
              <a:rPr lang="sk-SK" dirty="0">
                <a:effectLst/>
              </a:rPr>
              <a:t> </a:t>
            </a:r>
            <a:r>
              <a:rPr lang="sk-SK" dirty="0" err="1">
                <a:effectLst/>
              </a:rPr>
              <a:t>who</a:t>
            </a:r>
            <a:r>
              <a:rPr lang="sk-SK" dirty="0">
                <a:effectLst/>
              </a:rPr>
              <a:t> had </a:t>
            </a:r>
            <a:r>
              <a:rPr lang="sk-SK" dirty="0" err="1">
                <a:effectLst/>
              </a:rPr>
              <a:t>committed</a:t>
            </a:r>
            <a:r>
              <a:rPr lang="sk-SK" dirty="0">
                <a:effectLst/>
              </a:rPr>
              <a:t> </a:t>
            </a:r>
            <a:r>
              <a:rPr lang="sk-SK" dirty="0" err="1">
                <a:effectLst/>
              </a:rPr>
              <a:t>suicide</a:t>
            </a:r>
            <a:r>
              <a:rPr lang="sk-SK" dirty="0">
                <a:effectLst/>
              </a:rPr>
              <a:t> (</a:t>
            </a:r>
            <a:r>
              <a:rPr lang="sk-SK" dirty="0" err="1">
                <a:effectLst/>
              </a:rPr>
              <a:t>cases</a:t>
            </a:r>
            <a:r>
              <a:rPr lang="sk-SK" dirty="0">
                <a:effectLst/>
              </a:rPr>
              <a:t>) </a:t>
            </a:r>
            <a:r>
              <a:rPr lang="sk-SK" dirty="0" err="1">
                <a:effectLst/>
              </a:rPr>
              <a:t>aged</a:t>
            </a:r>
            <a:r>
              <a:rPr lang="sk-SK" dirty="0">
                <a:effectLst/>
              </a:rPr>
              <a:t> 9–45 </a:t>
            </a:r>
            <a:r>
              <a:rPr lang="sk-SK" dirty="0" err="1">
                <a:effectLst/>
              </a:rPr>
              <a:t>years</a:t>
            </a:r>
            <a:r>
              <a:rPr lang="sk-SK" dirty="0">
                <a:effectLst/>
              </a:rPr>
              <a:t>, </a:t>
            </a:r>
            <a:r>
              <a:rPr lang="sk-SK" dirty="0" err="1">
                <a:effectLst/>
              </a:rPr>
              <a:t>which</a:t>
            </a:r>
            <a:r>
              <a:rPr lang="sk-SK" dirty="0">
                <a:effectLst/>
              </a:rPr>
              <a:t> </a:t>
            </a:r>
            <a:r>
              <a:rPr lang="sk-SK" dirty="0" err="1">
                <a:effectLst/>
              </a:rPr>
              <a:t>represented</a:t>
            </a:r>
            <a:r>
              <a:rPr lang="sk-SK" dirty="0">
                <a:effectLst/>
              </a:rPr>
              <a:t> 93% of </a:t>
            </a:r>
            <a:r>
              <a:rPr lang="sk-SK" dirty="0" err="1">
                <a:effectLst/>
              </a:rPr>
              <a:t>all</a:t>
            </a:r>
            <a:r>
              <a:rPr lang="sk-SK" dirty="0">
                <a:effectLst/>
              </a:rPr>
              <a:t> </a:t>
            </a:r>
            <a:r>
              <a:rPr lang="sk-SK" dirty="0" err="1">
                <a:effectLst/>
              </a:rPr>
              <a:t>people</a:t>
            </a:r>
            <a:r>
              <a:rPr lang="sk-SK" dirty="0">
                <a:effectLst/>
              </a:rPr>
              <a:t> </a:t>
            </a:r>
            <a:r>
              <a:rPr lang="sk-SK" dirty="0" err="1">
                <a:effectLst/>
              </a:rPr>
              <a:t>who</a:t>
            </a:r>
            <a:r>
              <a:rPr lang="sk-SK" dirty="0">
                <a:effectLst/>
              </a:rPr>
              <a:t> had </a:t>
            </a:r>
            <a:r>
              <a:rPr lang="sk-SK" dirty="0" err="1">
                <a:effectLst/>
              </a:rPr>
              <a:t>committed</a:t>
            </a:r>
            <a:r>
              <a:rPr lang="sk-SK" dirty="0">
                <a:effectLst/>
              </a:rPr>
              <a:t> </a:t>
            </a:r>
            <a:r>
              <a:rPr lang="sk-SK" dirty="0" err="1">
                <a:effectLst/>
              </a:rPr>
              <a:t>suicide</a:t>
            </a:r>
            <a:r>
              <a:rPr lang="sk-SK" dirty="0">
                <a:effectLst/>
              </a:rPr>
              <a:t> </a:t>
            </a:r>
            <a:r>
              <a:rPr lang="sk-SK" dirty="0" err="1">
                <a:effectLst/>
              </a:rPr>
              <a:t>during</a:t>
            </a:r>
            <a:r>
              <a:rPr lang="sk-SK" dirty="0">
                <a:effectLst/>
              </a:rPr>
              <a:t> </a:t>
            </a:r>
            <a:r>
              <a:rPr lang="sk-SK" dirty="0" err="1">
                <a:effectLst/>
              </a:rPr>
              <a:t>the</a:t>
            </a:r>
            <a:r>
              <a:rPr lang="sk-SK" dirty="0">
                <a:effectLst/>
              </a:rPr>
              <a:t> study </a:t>
            </a:r>
            <a:r>
              <a:rPr lang="sk-SK" dirty="0" err="1">
                <a:effectLst/>
              </a:rPr>
              <a:t>period</a:t>
            </a:r>
            <a:r>
              <a:rPr lang="sk-SK" dirty="0">
                <a:effectLst/>
              </a:rPr>
              <a:t> and had </a:t>
            </a:r>
            <a:r>
              <a:rPr lang="sk-SK" dirty="0" err="1">
                <a:effectLst/>
              </a:rPr>
              <a:t>been</a:t>
            </a:r>
            <a:r>
              <a:rPr lang="sk-SK" dirty="0">
                <a:effectLst/>
              </a:rPr>
              <a:t> </a:t>
            </a:r>
            <a:r>
              <a:rPr lang="sk-SK" dirty="0" err="1">
                <a:effectLst/>
              </a:rPr>
              <a:t>born</a:t>
            </a:r>
            <a:r>
              <a:rPr lang="sk-SK" dirty="0">
                <a:effectLst/>
              </a:rPr>
              <a:t> in 1952 or </a:t>
            </a:r>
            <a:r>
              <a:rPr lang="sk-SK" dirty="0" err="1">
                <a:effectLst/>
              </a:rPr>
              <a:t>later</a:t>
            </a:r>
            <a:r>
              <a:rPr lang="sk-SK" dirty="0">
                <a:effectLst/>
              </a:rPr>
              <a:t>.</a:t>
            </a:r>
          </a:p>
          <a:p>
            <a:r>
              <a:rPr lang="sk-SK" b="1" dirty="0">
                <a:solidFill>
                  <a:srgbClr val="FFC000"/>
                </a:solidFill>
                <a:effectLst/>
              </a:rPr>
              <a:t>Controls:</a:t>
            </a:r>
            <a:r>
              <a:rPr lang="sk-SK" dirty="0">
                <a:effectLst/>
              </a:rPr>
              <a:t> </a:t>
            </a:r>
            <a:r>
              <a:rPr lang="sk-SK" dirty="0" err="1">
                <a:effectLst/>
              </a:rPr>
              <a:t>randomly</a:t>
            </a:r>
            <a:r>
              <a:rPr lang="sk-SK" dirty="0">
                <a:effectLst/>
              </a:rPr>
              <a:t> </a:t>
            </a:r>
            <a:r>
              <a:rPr lang="sk-SK" dirty="0" err="1">
                <a:effectLst/>
              </a:rPr>
              <a:t>select</a:t>
            </a:r>
            <a:r>
              <a:rPr lang="sk-SK" dirty="0">
                <a:effectLst/>
              </a:rPr>
              <a:t> </a:t>
            </a:r>
            <a:r>
              <a:rPr lang="sk-SK" dirty="0" err="1">
                <a:effectLst/>
              </a:rPr>
              <a:t>up</a:t>
            </a:r>
            <a:r>
              <a:rPr lang="sk-SK" dirty="0">
                <a:effectLst/>
              </a:rPr>
              <a:t> 20 </a:t>
            </a:r>
            <a:r>
              <a:rPr lang="sk-SK" dirty="0" err="1">
                <a:effectLst/>
              </a:rPr>
              <a:t>controls</a:t>
            </a:r>
            <a:r>
              <a:rPr lang="sk-SK" dirty="0">
                <a:effectLst/>
              </a:rPr>
              <a:t> </a:t>
            </a:r>
            <a:r>
              <a:rPr lang="sk-SK" dirty="0" err="1">
                <a:effectLst/>
              </a:rPr>
              <a:t>for</a:t>
            </a:r>
            <a:r>
              <a:rPr lang="sk-SK" dirty="0">
                <a:effectLst/>
              </a:rPr>
              <a:t> </a:t>
            </a:r>
            <a:r>
              <a:rPr lang="sk-SK" dirty="0" err="1">
                <a:effectLst/>
              </a:rPr>
              <a:t>each</a:t>
            </a:r>
            <a:r>
              <a:rPr lang="sk-SK" dirty="0">
                <a:effectLst/>
              </a:rPr>
              <a:t> </a:t>
            </a:r>
            <a:r>
              <a:rPr lang="sk-SK" dirty="0" err="1">
                <a:effectLst/>
              </a:rPr>
              <a:t>case</a:t>
            </a:r>
            <a:r>
              <a:rPr lang="sk-SK" dirty="0">
                <a:effectLst/>
              </a:rPr>
              <a:t> </a:t>
            </a:r>
            <a:r>
              <a:rPr lang="sk-SK" dirty="0" err="1">
                <a:effectLst/>
              </a:rPr>
              <a:t>from</a:t>
            </a:r>
            <a:r>
              <a:rPr lang="sk-SK" dirty="0">
                <a:effectLst/>
              </a:rPr>
              <a:t> </a:t>
            </a:r>
            <a:r>
              <a:rPr lang="sk-SK" dirty="0" err="1">
                <a:effectLst/>
              </a:rPr>
              <a:t>the</a:t>
            </a:r>
            <a:r>
              <a:rPr lang="sk-SK" dirty="0">
                <a:effectLst/>
              </a:rPr>
              <a:t> </a:t>
            </a:r>
            <a:r>
              <a:rPr lang="sk-SK" dirty="0" err="1">
                <a:effectLst/>
              </a:rPr>
              <a:t>subsample</a:t>
            </a:r>
            <a:r>
              <a:rPr lang="sk-SK" dirty="0">
                <a:effectLst/>
              </a:rPr>
              <a:t> of </a:t>
            </a:r>
            <a:r>
              <a:rPr lang="sk-SK" dirty="0" err="1">
                <a:effectLst/>
              </a:rPr>
              <a:t>all</a:t>
            </a:r>
            <a:r>
              <a:rPr lang="sk-SK" dirty="0">
                <a:effectLst/>
              </a:rPr>
              <a:t> </a:t>
            </a:r>
            <a:r>
              <a:rPr lang="sk-SK" dirty="0" err="1">
                <a:effectLst/>
              </a:rPr>
              <a:t>individuals</a:t>
            </a:r>
            <a:r>
              <a:rPr lang="sk-SK" dirty="0">
                <a:effectLst/>
              </a:rPr>
              <a:t> of </a:t>
            </a:r>
            <a:r>
              <a:rPr lang="sk-SK" dirty="0" err="1">
                <a:effectLst/>
              </a:rPr>
              <a:t>the</a:t>
            </a:r>
            <a:r>
              <a:rPr lang="sk-SK" dirty="0">
                <a:effectLst/>
              </a:rPr>
              <a:t> </a:t>
            </a:r>
            <a:r>
              <a:rPr lang="sk-SK" dirty="0" err="1">
                <a:effectLst/>
              </a:rPr>
              <a:t>same</a:t>
            </a:r>
            <a:r>
              <a:rPr lang="sk-SK" dirty="0">
                <a:effectLst/>
              </a:rPr>
              <a:t> </a:t>
            </a:r>
            <a:r>
              <a:rPr lang="sk-SK" dirty="0" err="1">
                <a:effectLst/>
              </a:rPr>
              <a:t>age</a:t>
            </a:r>
            <a:r>
              <a:rPr lang="sk-SK" dirty="0">
                <a:effectLst/>
              </a:rPr>
              <a:t> and sex </a:t>
            </a:r>
            <a:r>
              <a:rPr lang="sk-SK" dirty="0" err="1">
                <a:effectLst/>
              </a:rPr>
              <a:t>who</a:t>
            </a:r>
            <a:r>
              <a:rPr lang="sk-SK" dirty="0">
                <a:effectLst/>
              </a:rPr>
              <a:t> </a:t>
            </a:r>
            <a:r>
              <a:rPr lang="sk-SK" dirty="0" err="1">
                <a:effectLst/>
              </a:rPr>
              <a:t>were</a:t>
            </a:r>
            <a:r>
              <a:rPr lang="sk-SK" dirty="0">
                <a:effectLst/>
              </a:rPr>
              <a:t> </a:t>
            </a:r>
            <a:r>
              <a:rPr lang="sk-SK" dirty="0" err="1">
                <a:effectLst/>
              </a:rPr>
              <a:t>alive</a:t>
            </a:r>
            <a:r>
              <a:rPr lang="sk-SK" dirty="0">
                <a:effectLst/>
              </a:rPr>
              <a:t> and </a:t>
            </a:r>
            <a:r>
              <a:rPr lang="sk-SK" dirty="0" err="1">
                <a:effectLst/>
              </a:rPr>
              <a:t>recorded</a:t>
            </a:r>
            <a:r>
              <a:rPr lang="sk-SK" dirty="0">
                <a:effectLst/>
              </a:rPr>
              <a:t> in </a:t>
            </a:r>
            <a:r>
              <a:rPr lang="sk-SK" dirty="0" err="1">
                <a:effectLst/>
              </a:rPr>
              <a:t>the</a:t>
            </a:r>
            <a:r>
              <a:rPr lang="sk-SK" dirty="0">
                <a:effectLst/>
              </a:rPr>
              <a:t> 5% IDA </a:t>
            </a:r>
            <a:r>
              <a:rPr lang="sk-SK" dirty="0" err="1">
                <a:effectLst/>
              </a:rPr>
              <a:t>database</a:t>
            </a:r>
            <a:r>
              <a:rPr lang="sk-SK" dirty="0">
                <a:effectLst/>
              </a:rPr>
              <a:t> </a:t>
            </a:r>
            <a:r>
              <a:rPr lang="sk-SK" dirty="0" err="1">
                <a:effectLst/>
              </a:rPr>
              <a:t>sample</a:t>
            </a:r>
            <a:r>
              <a:rPr lang="sk-SK" dirty="0">
                <a:effectLst/>
              </a:rPr>
              <a:t> at </a:t>
            </a:r>
            <a:r>
              <a:rPr lang="sk-SK" dirty="0" err="1">
                <a:effectLst/>
              </a:rPr>
              <a:t>the</a:t>
            </a:r>
            <a:r>
              <a:rPr lang="sk-SK" dirty="0">
                <a:effectLst/>
              </a:rPr>
              <a:t> </a:t>
            </a:r>
            <a:r>
              <a:rPr lang="sk-SK" dirty="0" err="1">
                <a:effectLst/>
              </a:rPr>
              <a:t>date</a:t>
            </a:r>
            <a:r>
              <a:rPr lang="sk-SK" dirty="0">
                <a:effectLst/>
              </a:rPr>
              <a:t> of </a:t>
            </a:r>
            <a:r>
              <a:rPr lang="sk-SK" dirty="0" err="1">
                <a:effectLst/>
              </a:rPr>
              <a:t>the</a:t>
            </a:r>
            <a:r>
              <a:rPr lang="sk-SK" dirty="0">
                <a:effectLst/>
              </a:rPr>
              <a:t> </a:t>
            </a:r>
            <a:r>
              <a:rPr lang="sk-SK" dirty="0" err="1">
                <a:effectLst/>
              </a:rPr>
              <a:t>suicide</a:t>
            </a:r>
            <a:r>
              <a:rPr lang="sk-SK" dirty="0">
                <a:effectLst/>
              </a:rPr>
              <a:t>. </a:t>
            </a:r>
            <a:r>
              <a:rPr lang="sk-SK" dirty="0" err="1">
                <a:effectLst/>
              </a:rPr>
              <a:t>We</a:t>
            </a:r>
            <a:r>
              <a:rPr lang="sk-SK" dirty="0">
                <a:effectLst/>
              </a:rPr>
              <a:t> </a:t>
            </a:r>
            <a:r>
              <a:rPr lang="sk-SK" dirty="0" err="1">
                <a:effectLst/>
              </a:rPr>
              <a:t>obtained</a:t>
            </a:r>
            <a:r>
              <a:rPr lang="sk-SK" dirty="0">
                <a:effectLst/>
              </a:rPr>
              <a:t> 80 238 </a:t>
            </a:r>
            <a:r>
              <a:rPr lang="sk-SK" dirty="0" err="1">
                <a:effectLst/>
              </a:rPr>
              <a:t>controls</a:t>
            </a:r>
            <a:r>
              <a:rPr lang="sk-SK" dirty="0">
                <a:effectLst/>
              </a:rPr>
              <a:t> </a:t>
            </a:r>
            <a:r>
              <a:rPr lang="sk-SK" dirty="0" err="1">
                <a:effectLst/>
              </a:rPr>
              <a:t>matched</a:t>
            </a:r>
            <a:r>
              <a:rPr lang="sk-SK" dirty="0">
                <a:effectLst/>
              </a:rPr>
              <a:t> </a:t>
            </a:r>
            <a:r>
              <a:rPr lang="sk-SK" dirty="0" err="1">
                <a:effectLst/>
              </a:rPr>
              <a:t>for</a:t>
            </a:r>
            <a:r>
              <a:rPr lang="sk-SK" dirty="0">
                <a:effectLst/>
              </a:rPr>
              <a:t> 4262 </a:t>
            </a:r>
            <a:r>
              <a:rPr lang="sk-SK" dirty="0" err="1">
                <a:effectLst/>
              </a:rPr>
              <a:t>cases</a:t>
            </a:r>
            <a:r>
              <a:rPr lang="sk-SK" dirty="0">
                <a:effectLst/>
              </a:rPr>
              <a:t>.</a:t>
            </a:r>
          </a:p>
          <a:p>
            <a:endParaRPr lang="sk-SK" dirty="0"/>
          </a:p>
        </p:txBody>
      </p:sp>
      <p:sp>
        <p:nvSpPr>
          <p:cNvPr id="3" name="Nadpis 2">
            <a:extLst>
              <a:ext uri="{FF2B5EF4-FFF2-40B4-BE49-F238E27FC236}">
                <a16:creationId xmlns:a16="http://schemas.microsoft.com/office/drawing/2014/main" id="{0A7624C4-8DD2-334A-9E98-19AF5153E7D7}"/>
              </a:ext>
            </a:extLst>
          </p:cNvPr>
          <p:cNvSpPr>
            <a:spLocks noGrp="1"/>
          </p:cNvSpPr>
          <p:nvPr>
            <p:ph type="title"/>
          </p:nvPr>
        </p:nvSpPr>
        <p:spPr>
          <a:xfrm>
            <a:off x="856449" y="5835836"/>
            <a:ext cx="8312587" cy="1008380"/>
          </a:xfrm>
        </p:spPr>
        <p:txBody>
          <a:bodyPr/>
          <a:lstStyle/>
          <a:p>
            <a:r>
              <a:rPr lang="sk-SK" sz="2000" dirty="0" err="1">
                <a:effectLst/>
              </a:rPr>
              <a:t>Qin</a:t>
            </a:r>
            <a:r>
              <a:rPr lang="sk-SK" sz="2000" dirty="0">
                <a:effectLst/>
              </a:rPr>
              <a:t>, P., et al. (2002). "</a:t>
            </a:r>
            <a:r>
              <a:rPr lang="sk-SK" sz="2000" dirty="0" err="1">
                <a:effectLst/>
              </a:rPr>
              <a:t>Suicide</a:t>
            </a:r>
            <a:r>
              <a:rPr lang="sk-SK" sz="2000" dirty="0">
                <a:effectLst/>
              </a:rPr>
              <a:t> risk in </a:t>
            </a:r>
            <a:r>
              <a:rPr lang="sk-SK" sz="2000" dirty="0" err="1">
                <a:effectLst/>
              </a:rPr>
              <a:t>relation</a:t>
            </a:r>
            <a:r>
              <a:rPr lang="sk-SK" sz="2000" dirty="0">
                <a:effectLst/>
              </a:rPr>
              <a:t> to </a:t>
            </a:r>
            <a:r>
              <a:rPr lang="sk-SK" sz="2000" dirty="0" err="1">
                <a:effectLst/>
              </a:rPr>
              <a:t>family</a:t>
            </a:r>
            <a:r>
              <a:rPr lang="sk-SK" sz="2000" dirty="0">
                <a:effectLst/>
              </a:rPr>
              <a:t> </a:t>
            </a:r>
            <a:r>
              <a:rPr lang="sk-SK" sz="2000" dirty="0" err="1">
                <a:effectLst/>
              </a:rPr>
              <a:t>history</a:t>
            </a:r>
            <a:r>
              <a:rPr lang="sk-SK" sz="2000" dirty="0">
                <a:effectLst/>
              </a:rPr>
              <a:t> of </a:t>
            </a:r>
            <a:r>
              <a:rPr lang="sk-SK" sz="2000" dirty="0" err="1">
                <a:effectLst/>
              </a:rPr>
              <a:t>completed</a:t>
            </a:r>
            <a:r>
              <a:rPr lang="sk-SK" sz="2000" dirty="0">
                <a:effectLst/>
              </a:rPr>
              <a:t> </a:t>
            </a:r>
            <a:r>
              <a:rPr lang="sk-SK" sz="2000" dirty="0" err="1">
                <a:effectLst/>
              </a:rPr>
              <a:t>suicide</a:t>
            </a:r>
            <a:r>
              <a:rPr lang="sk-SK" sz="2000" dirty="0">
                <a:effectLst/>
              </a:rPr>
              <a:t> and </a:t>
            </a:r>
            <a:r>
              <a:rPr lang="sk-SK" sz="2000" dirty="0" err="1">
                <a:effectLst/>
              </a:rPr>
              <a:t>psychiatric</a:t>
            </a:r>
            <a:r>
              <a:rPr lang="sk-SK" sz="2000" dirty="0">
                <a:effectLst/>
              </a:rPr>
              <a:t> </a:t>
            </a:r>
            <a:r>
              <a:rPr lang="sk-SK" sz="2000" dirty="0" err="1">
                <a:effectLst/>
              </a:rPr>
              <a:t>disorders</a:t>
            </a:r>
            <a:r>
              <a:rPr lang="sk-SK" sz="2000" dirty="0">
                <a:effectLst/>
              </a:rPr>
              <a:t>: a </a:t>
            </a:r>
            <a:r>
              <a:rPr lang="sk-SK" sz="2000" dirty="0" err="1">
                <a:effectLst/>
              </a:rPr>
              <a:t>nested</a:t>
            </a:r>
            <a:r>
              <a:rPr lang="sk-SK" sz="2000" dirty="0">
                <a:effectLst/>
              </a:rPr>
              <a:t> </a:t>
            </a:r>
            <a:r>
              <a:rPr lang="sk-SK" sz="2000" dirty="0" err="1">
                <a:effectLst/>
              </a:rPr>
              <a:t>case-control</a:t>
            </a:r>
            <a:r>
              <a:rPr lang="sk-SK" sz="2000" dirty="0">
                <a:effectLst/>
              </a:rPr>
              <a:t> study </a:t>
            </a:r>
            <a:r>
              <a:rPr lang="sk-SK" sz="2000" dirty="0" err="1">
                <a:effectLst/>
              </a:rPr>
              <a:t>based</a:t>
            </a:r>
            <a:r>
              <a:rPr lang="sk-SK" sz="2000" dirty="0">
                <a:effectLst/>
              </a:rPr>
              <a:t> on </a:t>
            </a:r>
            <a:r>
              <a:rPr lang="sk-SK" sz="2000" dirty="0" err="1">
                <a:effectLst/>
              </a:rPr>
              <a:t>longitudinal</a:t>
            </a:r>
            <a:r>
              <a:rPr lang="sk-SK" sz="2000" dirty="0">
                <a:effectLst/>
              </a:rPr>
              <a:t> </a:t>
            </a:r>
            <a:r>
              <a:rPr lang="sk-SK" sz="2000" dirty="0" err="1">
                <a:effectLst/>
              </a:rPr>
              <a:t>registers</a:t>
            </a:r>
            <a:r>
              <a:rPr lang="sk-SK" sz="2000" dirty="0">
                <a:effectLst/>
              </a:rPr>
              <a:t>." </a:t>
            </a:r>
            <a:r>
              <a:rPr lang="sk-SK" sz="2000" u="sng" dirty="0" err="1">
                <a:effectLst/>
              </a:rPr>
              <a:t>The</a:t>
            </a:r>
            <a:r>
              <a:rPr lang="sk-SK" sz="2000" u="sng" dirty="0">
                <a:effectLst/>
              </a:rPr>
              <a:t> </a:t>
            </a:r>
            <a:r>
              <a:rPr lang="sk-SK" sz="2000" u="sng" dirty="0" err="1">
                <a:effectLst/>
              </a:rPr>
              <a:t>Lancet</a:t>
            </a:r>
            <a:r>
              <a:rPr lang="sk-SK" sz="2000" dirty="0">
                <a:effectLst/>
              </a:rPr>
              <a:t> </a:t>
            </a:r>
            <a:r>
              <a:rPr lang="sk-SK" sz="2000" b="1" dirty="0">
                <a:effectLst/>
              </a:rPr>
              <a:t>360</a:t>
            </a:r>
            <a:r>
              <a:rPr lang="sk-SK" sz="2000" dirty="0">
                <a:effectLst/>
              </a:rPr>
              <a:t>(9340): 1126-1130.</a:t>
            </a:r>
            <a:endParaRPr lang="sk-SK" sz="2000" dirty="0"/>
          </a:p>
        </p:txBody>
      </p:sp>
      <p:sp>
        <p:nvSpPr>
          <p:cNvPr id="4" name="Zástupný objekt pre dátum 3">
            <a:extLst>
              <a:ext uri="{FF2B5EF4-FFF2-40B4-BE49-F238E27FC236}">
                <a16:creationId xmlns:a16="http://schemas.microsoft.com/office/drawing/2014/main" id="{F1D88E7B-E52F-1046-85CD-9828F6F017E3}"/>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FF5A8A3E-ACAF-5943-B65F-4136426B89EF}"/>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CC192D6B-391C-984F-8C0F-62D01D1C2F5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7778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ABE286D9-0343-434B-A1E2-184317A4B3E5}"/>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D6811165-1A4A-0244-AE6F-478E4CDBFE86}"/>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D3E8417D-846C-FD49-9A1A-735ECB3C7077}"/>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E6F8AD2F-EFF5-1445-B408-007F5C8272D1}"/>
              </a:ext>
            </a:extLst>
          </p:cNvPr>
          <p:cNvPicPr>
            <a:picLocks noChangeAspect="1"/>
          </p:cNvPicPr>
          <p:nvPr/>
        </p:nvPicPr>
        <p:blipFill>
          <a:blip r:embed="rId2"/>
          <a:stretch>
            <a:fillRect/>
          </a:stretch>
        </p:blipFill>
        <p:spPr>
          <a:xfrm>
            <a:off x="-1" y="2337255"/>
            <a:ext cx="10075863" cy="2888340"/>
          </a:xfrm>
          <a:prstGeom prst="rect">
            <a:avLst/>
          </a:prstGeom>
        </p:spPr>
      </p:pic>
    </p:spTree>
    <p:extLst>
      <p:ext uri="{BB962C8B-B14F-4D97-AF65-F5344CB8AC3E}">
        <p14:creationId xmlns:p14="http://schemas.microsoft.com/office/powerpoint/2010/main" val="299215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134E7F57-A3A9-D74D-9E31-0C4B199EFED1}"/>
              </a:ext>
            </a:extLst>
          </p:cNvPr>
          <p:cNvSpPr>
            <a:spLocks noGrp="1"/>
          </p:cNvSpPr>
          <p:nvPr>
            <p:ph type="body" idx="1"/>
          </p:nvPr>
        </p:nvSpPr>
        <p:spPr/>
        <p:txBody>
          <a:bodyPr/>
          <a:lstStyle/>
          <a:p>
            <a:endParaRPr lang="sk-SK"/>
          </a:p>
        </p:txBody>
      </p:sp>
      <p:sp>
        <p:nvSpPr>
          <p:cNvPr id="3" name="Zástupný objekt pre dátum 2">
            <a:extLst>
              <a:ext uri="{FF2B5EF4-FFF2-40B4-BE49-F238E27FC236}">
                <a16:creationId xmlns:a16="http://schemas.microsoft.com/office/drawing/2014/main" id="{8131CAFD-5AFA-844B-A294-BD4CB10A3505}"/>
              </a:ext>
            </a:extLst>
          </p:cNvPr>
          <p:cNvSpPr>
            <a:spLocks noGrp="1"/>
          </p:cNvSpPr>
          <p:nvPr>
            <p:ph type="dt" sz="half" idx="10"/>
          </p:nvPr>
        </p:nvSpPr>
        <p:spPr/>
        <p:txBody>
          <a:bodyPr/>
          <a:lstStyle/>
          <a:p>
            <a:fld id="{F74D4851-71F3-7E46-BD42-81840CD9F2B6}" type="datetime1">
              <a:rPr lang="sk-SK" smtClean="0"/>
              <a:t>13.11.18</a:t>
            </a:fld>
            <a:endParaRPr lang="en-GB"/>
          </a:p>
        </p:txBody>
      </p:sp>
      <p:sp>
        <p:nvSpPr>
          <p:cNvPr id="4" name="Zástupný objekt pre číslo snímky 3">
            <a:extLst>
              <a:ext uri="{FF2B5EF4-FFF2-40B4-BE49-F238E27FC236}">
                <a16:creationId xmlns:a16="http://schemas.microsoft.com/office/drawing/2014/main" id="{E49E6085-6BE7-B841-ACCD-EC1E31A50A2E}"/>
              </a:ext>
            </a:extLst>
          </p:cNvPr>
          <p:cNvSpPr>
            <a:spLocks noGrp="1"/>
          </p:cNvSpPr>
          <p:nvPr>
            <p:ph type="sldNum" sz="quarter" idx="11"/>
          </p:nvPr>
        </p:nvSpPr>
        <p:spPr/>
        <p:txBody>
          <a:bodyPr/>
          <a:lstStyle/>
          <a:p>
            <a:fld id="{B7D8D926-BC77-48DB-9B94-D8C2D2386DFA}" type="slidenum">
              <a:rPr lang="en-GB" smtClean="0"/>
              <a:pPr/>
              <a:t>14</a:t>
            </a:fld>
            <a:endParaRPr lang="en-GB"/>
          </a:p>
        </p:txBody>
      </p:sp>
      <p:sp>
        <p:nvSpPr>
          <p:cNvPr id="5" name="Zástupný objekt pre pätu 4">
            <a:extLst>
              <a:ext uri="{FF2B5EF4-FFF2-40B4-BE49-F238E27FC236}">
                <a16:creationId xmlns:a16="http://schemas.microsoft.com/office/drawing/2014/main" id="{72D04AD4-371A-EA4E-9B47-CD568681C188}"/>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772CED5D-55E6-FE4B-9112-4C0FCC85F628}"/>
              </a:ext>
            </a:extLst>
          </p:cNvPr>
          <p:cNvSpPr>
            <a:spLocks noGrp="1"/>
          </p:cNvSpPr>
          <p:nvPr>
            <p:ph type="title"/>
          </p:nvPr>
        </p:nvSpPr>
        <p:spPr>
          <a:xfrm>
            <a:off x="538619" y="2100791"/>
            <a:ext cx="8630417" cy="2591537"/>
          </a:xfrm>
        </p:spPr>
        <p:txBody>
          <a:bodyPr/>
          <a:lstStyle/>
          <a:p>
            <a:r>
              <a:rPr lang="sk-SK" dirty="0">
                <a:effectLst/>
              </a:rPr>
              <a:t>Kohortová štúdia prípadov ochorenia (Case-cohort study) </a:t>
            </a:r>
            <a:endParaRPr lang="sk-SK" dirty="0"/>
          </a:p>
        </p:txBody>
      </p:sp>
    </p:spTree>
    <p:extLst>
      <p:ext uri="{BB962C8B-B14F-4D97-AF65-F5344CB8AC3E}">
        <p14:creationId xmlns:p14="http://schemas.microsoft.com/office/powerpoint/2010/main" val="193377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641A9B4-C7CF-2C4C-A4FA-0F0CC3B82B7D}"/>
              </a:ext>
            </a:extLst>
          </p:cNvPr>
          <p:cNvSpPr>
            <a:spLocks noGrp="1"/>
          </p:cNvSpPr>
          <p:nvPr>
            <p:ph idx="1"/>
          </p:nvPr>
        </p:nvSpPr>
        <p:spPr>
          <a:xfrm>
            <a:off x="856449" y="756287"/>
            <a:ext cx="8211828" cy="4733804"/>
          </a:xfrm>
        </p:spPr>
        <p:txBody>
          <a:bodyPr>
            <a:normAutofit lnSpcReduction="10000"/>
          </a:bodyPr>
          <a:lstStyle/>
          <a:p>
            <a:r>
              <a:rPr lang="sk-SK" dirty="0">
                <a:effectLst/>
              </a:rPr>
              <a:t>Analytická štúdia porovnáva anamnézu výskytu prípadov určitého sledovaného ochorenia s anamnézou výskytu v prípade súboru prežívajúcich neochorených osôb v rámci tej istej kohorty, porovnávajúc tak prípady ochorenia a „neochorenia“ po celú dobu prežívania. </a:t>
            </a:r>
          </a:p>
          <a:p>
            <a:r>
              <a:rPr lang="sk-SK" dirty="0">
                <a:effectLst/>
              </a:rPr>
              <a:t>Kohortová štúdia prípadov ochorenia má výhodu úspornosti, spočívajúcej v použití súboru rovnakej (tej istej) kohorty. </a:t>
            </a:r>
          </a:p>
          <a:p>
            <a:r>
              <a:rPr lang="sk-SK" dirty="0">
                <a:effectLst/>
              </a:rPr>
              <a:t>V protiklade s tým je „</a:t>
            </a:r>
            <a:r>
              <a:rPr lang="sk-SK" dirty="0" err="1">
                <a:effectLst/>
              </a:rPr>
              <a:t>nested</a:t>
            </a:r>
            <a:r>
              <a:rPr lang="sk-SK" dirty="0">
                <a:effectLst/>
              </a:rPr>
              <a:t> </a:t>
            </a:r>
            <a:r>
              <a:rPr lang="sk-SK" dirty="0" err="1">
                <a:effectLst/>
              </a:rPr>
              <a:t>case</a:t>
            </a:r>
            <a:r>
              <a:rPr lang="sk-SK" dirty="0">
                <a:effectLst/>
              </a:rPr>
              <a:t> </a:t>
            </a:r>
            <a:r>
              <a:rPr lang="sk-SK" dirty="0" err="1">
                <a:effectLst/>
              </a:rPr>
              <a:t>control</a:t>
            </a:r>
            <a:r>
              <a:rPr lang="sk-SK" dirty="0">
                <a:effectLst/>
              </a:rPr>
              <a:t> study“ (retrospektívna štúdia nahromadených prípadov ochorenia) – kde sa prípady ochorenia a kontroly pochádzajúce z tej istej kohorty nemusia nutne porovnávať po celú dobu prežívania alebo </a:t>
            </a:r>
            <a:r>
              <a:rPr lang="sk-SK" dirty="0" err="1">
                <a:effectLst/>
              </a:rPr>
              <a:t>longitudinálneho</a:t>
            </a:r>
            <a:r>
              <a:rPr lang="sk-SK" dirty="0">
                <a:effectLst/>
              </a:rPr>
              <a:t> sledovania (</a:t>
            </a:r>
            <a:r>
              <a:rPr lang="sk-SK" dirty="0" err="1">
                <a:effectLst/>
              </a:rPr>
              <a:t>Last</a:t>
            </a:r>
            <a:r>
              <a:rPr lang="sk-SK" dirty="0">
                <a:effectLst/>
              </a:rPr>
              <a:t>, 1999).</a:t>
            </a:r>
            <a:endParaRPr lang="sk-SK" dirty="0"/>
          </a:p>
        </p:txBody>
      </p:sp>
      <p:sp>
        <p:nvSpPr>
          <p:cNvPr id="3" name="Nadpis 2">
            <a:extLst>
              <a:ext uri="{FF2B5EF4-FFF2-40B4-BE49-F238E27FC236}">
                <a16:creationId xmlns:a16="http://schemas.microsoft.com/office/drawing/2014/main" id="{C6F5144C-1978-0048-807E-2B3F1D92D06E}"/>
              </a:ext>
            </a:extLst>
          </p:cNvPr>
          <p:cNvSpPr>
            <a:spLocks noGrp="1"/>
          </p:cNvSpPr>
          <p:nvPr>
            <p:ph type="title"/>
          </p:nvPr>
        </p:nvSpPr>
        <p:spPr>
          <a:xfrm>
            <a:off x="856449" y="5835836"/>
            <a:ext cx="8312587" cy="1008380"/>
          </a:xfrm>
        </p:spPr>
        <p:txBody>
          <a:bodyPr/>
          <a:lstStyle/>
          <a:p>
            <a:r>
              <a:rPr lang="sk-SK" sz="4400" b="1" dirty="0" err="1">
                <a:effectLst/>
              </a:rPr>
              <a:t>Case-cohort</a:t>
            </a:r>
            <a:r>
              <a:rPr lang="sk-SK" sz="4400" b="1" dirty="0">
                <a:effectLst/>
              </a:rPr>
              <a:t> study (kohortová štúdia prípadov ochorenia)</a:t>
            </a:r>
            <a:endParaRPr lang="sk-SK" sz="4400" dirty="0"/>
          </a:p>
        </p:txBody>
      </p:sp>
      <p:sp>
        <p:nvSpPr>
          <p:cNvPr id="4" name="Zástupný objekt pre dátum 3">
            <a:extLst>
              <a:ext uri="{FF2B5EF4-FFF2-40B4-BE49-F238E27FC236}">
                <a16:creationId xmlns:a16="http://schemas.microsoft.com/office/drawing/2014/main" id="{42BCF9CC-13DA-4B48-8EF7-067F23711C62}"/>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3F30EA5F-5CD1-504D-A16D-43A4CCE8D06C}"/>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D4070174-122C-0E4F-AAA3-16C9C2BDB8B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5445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5E5BEA4F-AB10-7C40-BA36-82A82DDBBD65}"/>
              </a:ext>
            </a:extLst>
          </p:cNvPr>
          <p:cNvSpPr>
            <a:spLocks noGrp="1"/>
          </p:cNvSpPr>
          <p:nvPr>
            <p:ph idx="1"/>
          </p:nvPr>
        </p:nvSpPr>
        <p:spPr>
          <a:xfrm>
            <a:off x="755690" y="756286"/>
            <a:ext cx="8312587" cy="6031023"/>
          </a:xfrm>
        </p:spPr>
        <p:txBody>
          <a:bodyPr>
            <a:normAutofit lnSpcReduction="10000"/>
          </a:bodyPr>
          <a:lstStyle/>
          <a:p>
            <a:r>
              <a:rPr lang="sk-SK" dirty="0">
                <a:effectLst/>
              </a:rPr>
              <a:t>Táto metóda je vo svojej podstate odberom vzoriek z epidemiologickej kohortovej štúdie alebo klinickej štúdie, v ktorej sa ako porovnávacia skupina pre všetky prípady, ktoré sa vyskytujú v kohorte, použije náhodná vzorka kohorty nazývaná </a:t>
            </a:r>
            <a:r>
              <a:rPr lang="sk-SK" b="1" dirty="0" err="1">
                <a:solidFill>
                  <a:srgbClr val="FFC000"/>
                </a:solidFill>
                <a:effectLst/>
              </a:rPr>
              <a:t>subkohorta</a:t>
            </a:r>
            <a:r>
              <a:rPr lang="sk-SK" dirty="0">
                <a:effectLst/>
              </a:rPr>
              <a:t>. </a:t>
            </a:r>
          </a:p>
          <a:p>
            <a:r>
              <a:rPr lang="sk-SK" dirty="0">
                <a:effectLst/>
              </a:rPr>
              <a:t>Tento dizajn sa vo všeobecnosti používa, ak je možné sledovať takúto kohortu pre výsledky ochorenia, ale je príliš nákladné zhromažďovať a spracovávať informácie o všetkých študovaných subjektoch (</a:t>
            </a:r>
            <a:r>
              <a:rPr lang="sk-SK" dirty="0" err="1">
                <a:effectLst/>
              </a:rPr>
              <a:t>Langholz</a:t>
            </a:r>
            <a:r>
              <a:rPr lang="sk-SK" dirty="0">
                <a:effectLst/>
              </a:rPr>
              <a:t>, 2005). </a:t>
            </a:r>
          </a:p>
          <a:p>
            <a:r>
              <a:rPr lang="sk-SK" dirty="0">
                <a:effectLst/>
              </a:rPr>
              <a:t>Prípady sa v štúdii </a:t>
            </a:r>
            <a:r>
              <a:rPr lang="sk-SK" dirty="0" err="1">
                <a:effectLst/>
              </a:rPr>
              <a:t>case-cohort</a:t>
            </a:r>
            <a:r>
              <a:rPr lang="sk-SK" dirty="0">
                <a:effectLst/>
              </a:rPr>
              <a:t> (tiež </a:t>
            </a:r>
            <a:r>
              <a:rPr lang="sk-SK" dirty="0" err="1">
                <a:effectLst/>
              </a:rPr>
              <a:t>case-subcohort</a:t>
            </a:r>
            <a:r>
              <a:rPr lang="sk-SK" dirty="0">
                <a:effectLst/>
              </a:rPr>
              <a:t>) stanovujú na konci sledovania. Všetky prípady (alebo náhodná vzorka všetkých prípadov) a náhodná vzorka zdrojovej populácie (t.j. kontroly) sú zahrnuté v štúdii. </a:t>
            </a:r>
          </a:p>
          <a:p>
            <a:r>
              <a:rPr lang="sk-SK" dirty="0">
                <a:effectLst/>
              </a:rPr>
              <a:t>Kontroly sú vybrané napríklad náhodným výberom z celej pôvodnej populácie v riziku. Preto sa v súbore kontrol môžu vyskytovať jedinci, ktorí na konci štúdie patria medzi prípady.</a:t>
            </a:r>
            <a:endParaRPr lang="sk-SK" dirty="0"/>
          </a:p>
        </p:txBody>
      </p:sp>
      <p:sp>
        <p:nvSpPr>
          <p:cNvPr id="3" name="Zástupný objekt pre dátum 2">
            <a:extLst>
              <a:ext uri="{FF2B5EF4-FFF2-40B4-BE49-F238E27FC236}">
                <a16:creationId xmlns:a16="http://schemas.microsoft.com/office/drawing/2014/main" id="{205FFCB5-62EC-E844-A9CA-BC92A98C441D}"/>
              </a:ext>
            </a:extLst>
          </p:cNvPr>
          <p:cNvSpPr>
            <a:spLocks noGrp="1"/>
          </p:cNvSpPr>
          <p:nvPr>
            <p:ph type="dt" sz="half" idx="10"/>
          </p:nvPr>
        </p:nvSpPr>
        <p:spPr/>
        <p:txBody>
          <a:bodyPr/>
          <a:lstStyle/>
          <a:p>
            <a:fld id="{F74D4851-71F3-7E46-BD42-81840CD9F2B6}" type="datetime1">
              <a:rPr lang="sk-SK" smtClean="0"/>
              <a:t>13.11.18</a:t>
            </a:fld>
            <a:endParaRPr lang="en-GB"/>
          </a:p>
        </p:txBody>
      </p:sp>
      <p:sp>
        <p:nvSpPr>
          <p:cNvPr id="4" name="Zástupný objekt pre číslo snímky 3">
            <a:extLst>
              <a:ext uri="{FF2B5EF4-FFF2-40B4-BE49-F238E27FC236}">
                <a16:creationId xmlns:a16="http://schemas.microsoft.com/office/drawing/2014/main" id="{3FB82F68-03C2-EE46-895D-429FA25301FF}"/>
              </a:ext>
            </a:extLst>
          </p:cNvPr>
          <p:cNvSpPr>
            <a:spLocks noGrp="1"/>
          </p:cNvSpPr>
          <p:nvPr>
            <p:ph type="sldNum" sz="quarter" idx="11"/>
          </p:nvPr>
        </p:nvSpPr>
        <p:spPr/>
        <p:txBody>
          <a:bodyPr/>
          <a:lstStyle/>
          <a:p>
            <a:fld id="{B7D8D926-BC77-48DB-9B94-D8C2D2386DFA}" type="slidenum">
              <a:rPr lang="en-GB" smtClean="0"/>
              <a:pPr/>
              <a:t>16</a:t>
            </a:fld>
            <a:endParaRPr lang="en-GB"/>
          </a:p>
        </p:txBody>
      </p:sp>
      <p:sp>
        <p:nvSpPr>
          <p:cNvPr id="5" name="Zástupný objekt pre pätu 4">
            <a:extLst>
              <a:ext uri="{FF2B5EF4-FFF2-40B4-BE49-F238E27FC236}">
                <a16:creationId xmlns:a16="http://schemas.microsoft.com/office/drawing/2014/main" id="{694C5D1F-41EB-8946-B914-6089677EF8A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0387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162C1AB-5188-F641-8162-DC20E517BE49}"/>
              </a:ext>
            </a:extLst>
          </p:cNvPr>
          <p:cNvSpPr>
            <a:spLocks noGrp="1"/>
          </p:cNvSpPr>
          <p:nvPr>
            <p:ph type="title"/>
          </p:nvPr>
        </p:nvSpPr>
        <p:spPr>
          <a:xfrm>
            <a:off x="856449" y="5778929"/>
            <a:ext cx="8312587" cy="1008380"/>
          </a:xfrm>
        </p:spPr>
        <p:txBody>
          <a:bodyPr/>
          <a:lstStyle/>
          <a:p>
            <a:r>
              <a:rPr lang="sk-SK" sz="2400" b="1" dirty="0">
                <a:effectLst/>
              </a:rPr>
              <a:t>Výber </a:t>
            </a:r>
            <a:r>
              <a:rPr lang="sk-SK" sz="2400" b="1" dirty="0" err="1">
                <a:effectLst/>
              </a:rPr>
              <a:t>subkohorty</a:t>
            </a:r>
            <a:r>
              <a:rPr lang="sk-SK" sz="2400" b="1" dirty="0">
                <a:effectLst/>
              </a:rPr>
              <a:t>. Riadky predstavujú časové obdobie, počas ktorého sú jednotlivci pozorovaní. Bodky znázorňujú prípady. Podľa (</a:t>
            </a:r>
            <a:r>
              <a:rPr lang="sk-SK" sz="2400" b="1" dirty="0" err="1">
                <a:effectLst/>
              </a:rPr>
              <a:t>Keogha</a:t>
            </a:r>
            <a:r>
              <a:rPr lang="sk-SK" sz="2400" b="1" dirty="0">
                <a:effectLst/>
              </a:rPr>
              <a:t> a </a:t>
            </a:r>
            <a:r>
              <a:rPr lang="sk-SK" sz="2400" b="1" dirty="0" err="1">
                <a:effectLst/>
              </a:rPr>
              <a:t>Coxa</a:t>
            </a:r>
            <a:r>
              <a:rPr lang="sk-SK" sz="2400" b="1" dirty="0">
                <a:effectLst/>
              </a:rPr>
              <a:t>, 2014).</a:t>
            </a:r>
            <a:endParaRPr lang="sk-SK" sz="2400" dirty="0"/>
          </a:p>
        </p:txBody>
      </p:sp>
      <p:sp>
        <p:nvSpPr>
          <p:cNvPr id="4" name="Zástupný objekt pre dátum 3">
            <a:extLst>
              <a:ext uri="{FF2B5EF4-FFF2-40B4-BE49-F238E27FC236}">
                <a16:creationId xmlns:a16="http://schemas.microsoft.com/office/drawing/2014/main" id="{368F042D-1FCD-4745-808C-F79569AB0DF8}"/>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DAD3C2EE-A97F-1647-8DDD-D364464C9DAB}"/>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FACF3D7C-EAB1-D34F-A691-C4F47C4E81E6}"/>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BFBD0823-E377-2F44-9969-FA9461FBA5ED}"/>
              </a:ext>
            </a:extLst>
          </p:cNvPr>
          <p:cNvPicPr/>
          <p:nvPr/>
        </p:nvPicPr>
        <p:blipFill>
          <a:blip r:embed="rId2"/>
          <a:stretch>
            <a:fillRect/>
          </a:stretch>
        </p:blipFill>
        <p:spPr>
          <a:xfrm>
            <a:off x="726510" y="775541"/>
            <a:ext cx="8442526" cy="4384109"/>
          </a:xfrm>
          <a:prstGeom prst="rect">
            <a:avLst/>
          </a:prstGeom>
        </p:spPr>
      </p:pic>
    </p:spTree>
    <p:extLst>
      <p:ext uri="{BB962C8B-B14F-4D97-AF65-F5344CB8AC3E}">
        <p14:creationId xmlns:p14="http://schemas.microsoft.com/office/powerpoint/2010/main" val="207927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2222D0C-B5EB-F94C-AEE3-8C2C6A1C220F}"/>
              </a:ext>
            </a:extLst>
          </p:cNvPr>
          <p:cNvSpPr>
            <a:spLocks noGrp="1"/>
          </p:cNvSpPr>
          <p:nvPr>
            <p:ph idx="1"/>
          </p:nvPr>
        </p:nvSpPr>
        <p:spPr>
          <a:xfrm>
            <a:off x="1064712" y="756287"/>
            <a:ext cx="8003565" cy="4429487"/>
          </a:xfrm>
        </p:spPr>
        <p:txBody>
          <a:bodyPr/>
          <a:lstStyle/>
          <a:p>
            <a:pPr marL="20158" indent="0">
              <a:buNone/>
            </a:pPr>
            <a:r>
              <a:rPr lang="sk-SK" dirty="0">
                <a:effectLst/>
              </a:rPr>
              <a:t>Keďže prípady a kontroly neboli vyberané experimentátorom môžeme použiť relatívne riziko pre zhodnotenie vzťahu expozície a vzniku javu či ochorenia. Použije sa bežná 2x2 tabuľka, v prípade s viacerými premennými je výhodné vypočítať odhady pomocou logistickej regresie.</a:t>
            </a:r>
            <a:endParaRPr lang="sk-SK" dirty="0"/>
          </a:p>
        </p:txBody>
      </p:sp>
      <p:sp>
        <p:nvSpPr>
          <p:cNvPr id="4" name="Zástupný objekt pre dátum 3">
            <a:extLst>
              <a:ext uri="{FF2B5EF4-FFF2-40B4-BE49-F238E27FC236}">
                <a16:creationId xmlns:a16="http://schemas.microsoft.com/office/drawing/2014/main" id="{452972FC-F176-4542-B338-EB8AEBC8B468}"/>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7CF8F799-BF9F-234C-AAD2-5D3D8C6DBFFD}"/>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F3897944-840F-8D42-91F2-EEA059078C7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183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53479D8-37F8-C54D-85D3-D4CF5B80735A}"/>
              </a:ext>
            </a:extLst>
          </p:cNvPr>
          <p:cNvSpPr>
            <a:spLocks noGrp="1"/>
          </p:cNvSpPr>
          <p:nvPr>
            <p:ph idx="1"/>
          </p:nvPr>
        </p:nvSpPr>
        <p:spPr>
          <a:xfrm>
            <a:off x="755690" y="756287"/>
            <a:ext cx="8312587" cy="5343888"/>
          </a:xfrm>
        </p:spPr>
        <p:txBody>
          <a:bodyPr>
            <a:normAutofit fontScale="77500" lnSpcReduction="20000"/>
          </a:bodyPr>
          <a:lstStyle/>
          <a:p>
            <a:r>
              <a:rPr lang="sk-SK" b="1" dirty="0">
                <a:solidFill>
                  <a:srgbClr val="FFC000"/>
                </a:solidFill>
                <a:effectLst/>
              </a:rPr>
              <a:t>Cieľ:</a:t>
            </a:r>
            <a:r>
              <a:rPr lang="sk-SK" dirty="0">
                <a:effectLst/>
              </a:rPr>
              <a:t> Porovnať efektívnosť dvoch vakcín na mumps.  Štúdiu vykonali vo Švajčiarsku. Autori porovnávali </a:t>
            </a:r>
            <a:r>
              <a:rPr lang="sk-SK" dirty="0" err="1">
                <a:effectLst/>
              </a:rPr>
              <a:t>Rubiniho</a:t>
            </a:r>
            <a:r>
              <a:rPr lang="sk-SK" dirty="0">
                <a:effectLst/>
              </a:rPr>
              <a:t> očkovaciu látku s </a:t>
            </a:r>
            <a:r>
              <a:rPr lang="sk-SK" dirty="0" err="1">
                <a:effectLst/>
              </a:rPr>
              <a:t>Jeryl-Lynnom</a:t>
            </a:r>
            <a:r>
              <a:rPr lang="sk-SK" dirty="0">
                <a:effectLst/>
              </a:rPr>
              <a:t>. </a:t>
            </a:r>
          </a:p>
          <a:p>
            <a:r>
              <a:rPr lang="sk-SK" b="1" dirty="0">
                <a:solidFill>
                  <a:srgbClr val="FFC000"/>
                </a:solidFill>
                <a:effectLst/>
              </a:rPr>
              <a:t>Súbor:</a:t>
            </a:r>
            <a:r>
              <a:rPr lang="sk-SK" dirty="0">
                <a:effectLst/>
              </a:rPr>
              <a:t> Štúdia zahŕňala 111 malých detí s klinickými príušnicami, ktoré boli od januára 1999 do mája 2000 nahlásené do Švajčiarskeho federálneho úradu verejného zdravotníctva (SFOPH) lekárom primárnej starostlivosti, členom Švajčiarskej </a:t>
            </a:r>
            <a:r>
              <a:rPr lang="sk-SK" dirty="0" err="1">
                <a:effectLst/>
              </a:rPr>
              <a:t>Sentinel</a:t>
            </a:r>
            <a:r>
              <a:rPr lang="sk-SK" dirty="0">
                <a:effectLst/>
              </a:rPr>
              <a:t> Surveillance </a:t>
            </a:r>
            <a:r>
              <a:rPr lang="sk-SK" dirty="0" err="1">
                <a:effectLst/>
              </a:rPr>
              <a:t>Network</a:t>
            </a:r>
            <a:r>
              <a:rPr lang="sk-SK" dirty="0">
                <a:effectLst/>
              </a:rPr>
              <a:t> (SSSN). </a:t>
            </a:r>
            <a:r>
              <a:rPr lang="sk-SK" dirty="0" err="1">
                <a:effectLst/>
              </a:rPr>
              <a:t>Sentineloví</a:t>
            </a:r>
            <a:r>
              <a:rPr lang="sk-SK" dirty="0">
                <a:effectLst/>
              </a:rPr>
              <a:t> lekári tiež vybrali 661 detí z tej istej kohorty narodenia ako v prípadoch. Výber ďalších detí sa vykonal tak, že požiadali všetkých zúčastnených lekárov náhodne vybrať prvých päť detí z vyššie uvedenej kohorty narodenia podľa ich záznamov bez ohľadu na stav ochorenia dieťaťa. Prijalo sa iba jedno dieťa na rodinu. Východiskovým bodom odberu vzoriek bolo buď prvé písmeno priezviska lekára (pre abecedne zoradené lekárske mapy), alebo číslo, ktoré bolo náhodne pridelené koordinačným centrom štúdie (pre numericky usporiadané ambulantné záznamy). Lekárom, ktorí neodpovedali na výzvu sa táto pripomínala telefonicky dvakrát. </a:t>
            </a:r>
          </a:p>
          <a:p>
            <a:r>
              <a:rPr lang="sk-SK" dirty="0">
                <a:effectLst/>
              </a:rPr>
              <a:t>Pomery šancí boli odvodené porovnaním detí s príušnicami, ktoré boli očkované kmeňom </a:t>
            </a:r>
            <a:r>
              <a:rPr lang="sk-SK" dirty="0" err="1">
                <a:effectLst/>
              </a:rPr>
              <a:t>Rubini</a:t>
            </a:r>
            <a:r>
              <a:rPr lang="sk-SK" dirty="0">
                <a:effectLst/>
              </a:rPr>
              <a:t> alebo </a:t>
            </a:r>
            <a:r>
              <a:rPr lang="sk-SK" dirty="0" err="1">
                <a:effectLst/>
              </a:rPr>
              <a:t>Jeryl-Lynn</a:t>
            </a:r>
            <a:r>
              <a:rPr lang="sk-SK" dirty="0">
                <a:effectLst/>
              </a:rPr>
              <a:t>, s tými, ktorí neboli očkovaní. Pomery šancí boli tiež použité na priame porovnanie rizika mumpsu medzi deťmi, ktoré boli očkované kmeňom </a:t>
            </a:r>
            <a:r>
              <a:rPr lang="sk-SK" dirty="0" err="1">
                <a:effectLst/>
              </a:rPr>
              <a:t>Rubini</a:t>
            </a:r>
            <a:r>
              <a:rPr lang="sk-SK" dirty="0">
                <a:effectLst/>
              </a:rPr>
              <a:t> a </a:t>
            </a:r>
            <a:r>
              <a:rPr lang="sk-SK" dirty="0" err="1">
                <a:effectLst/>
              </a:rPr>
              <a:t>Jeryl-Lynn</a:t>
            </a:r>
            <a:r>
              <a:rPr lang="sk-SK" dirty="0">
                <a:effectLst/>
              </a:rPr>
              <a:t>. Použitá očkovacia látka proti mumpsu bola považovaná za hlavnú premennú, ktorá charakterizovala expozíciu (Richard et al. 2003).</a:t>
            </a:r>
            <a:endParaRPr lang="sk-SK" dirty="0"/>
          </a:p>
        </p:txBody>
      </p:sp>
      <p:sp>
        <p:nvSpPr>
          <p:cNvPr id="3" name="Nadpis 2">
            <a:extLst>
              <a:ext uri="{FF2B5EF4-FFF2-40B4-BE49-F238E27FC236}">
                <a16:creationId xmlns:a16="http://schemas.microsoft.com/office/drawing/2014/main" id="{4C2CC9BE-2139-E447-88A1-D3051EBBED6B}"/>
              </a:ext>
            </a:extLst>
          </p:cNvPr>
          <p:cNvSpPr>
            <a:spLocks noGrp="1"/>
          </p:cNvSpPr>
          <p:nvPr>
            <p:ph type="title"/>
          </p:nvPr>
        </p:nvSpPr>
        <p:spPr>
          <a:xfrm>
            <a:off x="842268" y="5835836"/>
            <a:ext cx="8312587" cy="1008380"/>
          </a:xfrm>
        </p:spPr>
        <p:txBody>
          <a:bodyPr/>
          <a:lstStyle/>
          <a:p>
            <a:r>
              <a:rPr lang="sk-SK" sz="2000" dirty="0">
                <a:effectLst/>
              </a:rPr>
              <a:t>Richard, J.-L., et al. (2003). "</a:t>
            </a:r>
            <a:r>
              <a:rPr lang="sk-SK" sz="2000" dirty="0" err="1">
                <a:effectLst/>
              </a:rPr>
              <a:t>Comparison</a:t>
            </a:r>
            <a:r>
              <a:rPr lang="sk-SK" sz="2000" dirty="0">
                <a:effectLst/>
              </a:rPr>
              <a:t> of </a:t>
            </a:r>
            <a:r>
              <a:rPr lang="sk-SK" sz="2000" dirty="0" err="1">
                <a:effectLst/>
              </a:rPr>
              <a:t>the</a:t>
            </a:r>
            <a:r>
              <a:rPr lang="sk-SK" sz="2000" dirty="0">
                <a:effectLst/>
              </a:rPr>
              <a:t> </a:t>
            </a:r>
            <a:r>
              <a:rPr lang="sk-SK" sz="2000" dirty="0" err="1">
                <a:effectLst/>
              </a:rPr>
              <a:t>effectiveness</a:t>
            </a:r>
            <a:r>
              <a:rPr lang="sk-SK" sz="2000" dirty="0">
                <a:effectLst/>
              </a:rPr>
              <a:t> of </a:t>
            </a:r>
            <a:r>
              <a:rPr lang="sk-SK" sz="2000" dirty="0" err="1">
                <a:effectLst/>
              </a:rPr>
              <a:t>two</a:t>
            </a:r>
            <a:r>
              <a:rPr lang="sk-SK" sz="2000" dirty="0">
                <a:effectLst/>
              </a:rPr>
              <a:t> mumps </a:t>
            </a:r>
            <a:r>
              <a:rPr lang="sk-SK" sz="2000" dirty="0" err="1">
                <a:effectLst/>
              </a:rPr>
              <a:t>vaccines</a:t>
            </a:r>
            <a:r>
              <a:rPr lang="sk-SK" sz="2000" dirty="0">
                <a:effectLst/>
              </a:rPr>
              <a:t> </a:t>
            </a:r>
            <a:r>
              <a:rPr lang="sk-SK" sz="2000" dirty="0" err="1">
                <a:effectLst/>
              </a:rPr>
              <a:t>during</a:t>
            </a:r>
            <a:r>
              <a:rPr lang="sk-SK" sz="2000" dirty="0">
                <a:effectLst/>
              </a:rPr>
              <a:t> </a:t>
            </a:r>
            <a:r>
              <a:rPr lang="sk-SK" sz="2000" dirty="0" err="1">
                <a:effectLst/>
              </a:rPr>
              <a:t>an</a:t>
            </a:r>
            <a:r>
              <a:rPr lang="sk-SK" sz="2000" dirty="0">
                <a:effectLst/>
              </a:rPr>
              <a:t> </a:t>
            </a:r>
            <a:r>
              <a:rPr lang="sk-SK" sz="2000" dirty="0" err="1">
                <a:effectLst/>
              </a:rPr>
              <a:t>outbreak</a:t>
            </a:r>
            <a:r>
              <a:rPr lang="sk-SK" sz="2000" dirty="0">
                <a:effectLst/>
              </a:rPr>
              <a:t> in </a:t>
            </a:r>
            <a:r>
              <a:rPr lang="sk-SK" sz="2000" dirty="0" err="1">
                <a:effectLst/>
              </a:rPr>
              <a:t>Switzerland</a:t>
            </a:r>
            <a:r>
              <a:rPr lang="sk-SK" sz="2000" dirty="0">
                <a:effectLst/>
              </a:rPr>
              <a:t> in 1999 and 2000: A </a:t>
            </a:r>
            <a:r>
              <a:rPr lang="sk-SK" sz="2000" dirty="0" err="1">
                <a:effectLst/>
              </a:rPr>
              <a:t>case</a:t>
            </a:r>
            <a:r>
              <a:rPr lang="sk-SK" sz="2000" dirty="0">
                <a:effectLst/>
              </a:rPr>
              <a:t>–</a:t>
            </a:r>
            <a:r>
              <a:rPr lang="sk-SK" sz="2000" dirty="0" err="1">
                <a:effectLst/>
              </a:rPr>
              <a:t>cohort</a:t>
            </a:r>
            <a:r>
              <a:rPr lang="sk-SK" sz="2000" dirty="0">
                <a:effectLst/>
              </a:rPr>
              <a:t> study." </a:t>
            </a:r>
            <a:r>
              <a:rPr lang="sk-SK" sz="2000" u="sng" dirty="0" err="1">
                <a:effectLst/>
              </a:rPr>
              <a:t>European</a:t>
            </a:r>
            <a:r>
              <a:rPr lang="sk-SK" sz="2000" u="sng" dirty="0">
                <a:effectLst/>
              </a:rPr>
              <a:t> </a:t>
            </a:r>
            <a:r>
              <a:rPr lang="sk-SK" sz="2000" u="sng" dirty="0" err="1">
                <a:effectLst/>
              </a:rPr>
              <a:t>journal</a:t>
            </a:r>
            <a:r>
              <a:rPr lang="sk-SK" sz="2000" u="sng" dirty="0">
                <a:effectLst/>
              </a:rPr>
              <a:t> of </a:t>
            </a:r>
            <a:r>
              <a:rPr lang="sk-SK" sz="2000" u="sng" dirty="0" err="1">
                <a:effectLst/>
              </a:rPr>
              <a:t>epidemiology</a:t>
            </a:r>
            <a:r>
              <a:rPr lang="sk-SK" sz="2000" dirty="0">
                <a:effectLst/>
              </a:rPr>
              <a:t> </a:t>
            </a:r>
            <a:r>
              <a:rPr lang="sk-SK" sz="2000" b="1" dirty="0">
                <a:effectLst/>
              </a:rPr>
              <a:t>18</a:t>
            </a:r>
            <a:r>
              <a:rPr lang="sk-SK" sz="2000" dirty="0">
                <a:effectLst/>
              </a:rPr>
              <a:t>(6): 569-577.</a:t>
            </a:r>
            <a:endParaRPr lang="sk-SK" sz="2000" dirty="0"/>
          </a:p>
        </p:txBody>
      </p:sp>
      <p:sp>
        <p:nvSpPr>
          <p:cNvPr id="4" name="Zástupný objekt pre dátum 3">
            <a:extLst>
              <a:ext uri="{FF2B5EF4-FFF2-40B4-BE49-F238E27FC236}">
                <a16:creationId xmlns:a16="http://schemas.microsoft.com/office/drawing/2014/main" id="{936AF9E7-AA25-BE41-B13F-1EF93F593A61}"/>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BA9DA938-7BDD-2C4A-B5B1-CF82CDE72A7D}"/>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B27AE844-FA2E-6843-8FC7-6F9B39679E3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5776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dátum 2">
            <a:extLst>
              <a:ext uri="{FF2B5EF4-FFF2-40B4-BE49-F238E27FC236}">
                <a16:creationId xmlns:a16="http://schemas.microsoft.com/office/drawing/2014/main" id="{82EA5759-D1F9-FE49-9BF5-E649E30ADEAC}"/>
              </a:ext>
            </a:extLst>
          </p:cNvPr>
          <p:cNvSpPr>
            <a:spLocks noGrp="1"/>
          </p:cNvSpPr>
          <p:nvPr>
            <p:ph type="dt" sz="half" idx="10"/>
          </p:nvPr>
        </p:nvSpPr>
        <p:spPr/>
        <p:txBody>
          <a:bodyPr/>
          <a:lstStyle/>
          <a:p>
            <a:fld id="{F74D4851-71F3-7E46-BD42-81840CD9F2B6}" type="datetime1">
              <a:rPr lang="sk-SK" smtClean="0"/>
              <a:t>13.11.18</a:t>
            </a:fld>
            <a:endParaRPr lang="en-GB"/>
          </a:p>
        </p:txBody>
      </p:sp>
      <p:sp>
        <p:nvSpPr>
          <p:cNvPr id="4" name="Zástupný objekt pre číslo snímky 3">
            <a:extLst>
              <a:ext uri="{FF2B5EF4-FFF2-40B4-BE49-F238E27FC236}">
                <a16:creationId xmlns:a16="http://schemas.microsoft.com/office/drawing/2014/main" id="{0DDE5B83-3B56-1F40-8552-8F08ED9C0105}"/>
              </a:ext>
            </a:extLst>
          </p:cNvPr>
          <p:cNvSpPr>
            <a:spLocks noGrp="1"/>
          </p:cNvSpPr>
          <p:nvPr>
            <p:ph type="sldNum" sz="quarter" idx="11"/>
          </p:nvPr>
        </p:nvSpPr>
        <p:spPr/>
        <p:txBody>
          <a:bodyPr/>
          <a:lstStyle/>
          <a:p>
            <a:fld id="{B7D8D926-BC77-48DB-9B94-D8C2D2386DFA}" type="slidenum">
              <a:rPr lang="en-GB" smtClean="0"/>
              <a:pPr/>
              <a:t>2</a:t>
            </a:fld>
            <a:endParaRPr lang="en-GB"/>
          </a:p>
        </p:txBody>
      </p:sp>
      <p:sp>
        <p:nvSpPr>
          <p:cNvPr id="5" name="Zástupný objekt pre pätu 4">
            <a:extLst>
              <a:ext uri="{FF2B5EF4-FFF2-40B4-BE49-F238E27FC236}">
                <a16:creationId xmlns:a16="http://schemas.microsoft.com/office/drawing/2014/main" id="{B88FB364-E581-9A4E-B13C-BD8743BF7CC1}"/>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DB7897D8-129B-ED40-BEBA-DD4C93829C7E}"/>
              </a:ext>
            </a:extLst>
          </p:cNvPr>
          <p:cNvSpPr>
            <a:spLocks noGrp="1"/>
          </p:cNvSpPr>
          <p:nvPr>
            <p:ph type="title"/>
          </p:nvPr>
        </p:nvSpPr>
        <p:spPr>
          <a:xfrm>
            <a:off x="237995" y="2100791"/>
            <a:ext cx="8931041" cy="2591537"/>
          </a:xfrm>
        </p:spPr>
        <p:txBody>
          <a:bodyPr/>
          <a:lstStyle/>
          <a:p>
            <a:r>
              <a:rPr lang="cs-CZ" dirty="0">
                <a:effectLst/>
              </a:rPr>
              <a:t>Vnorená štúdia prípadov a kontrol</a:t>
            </a:r>
            <a:r>
              <a:rPr lang="en-GB" dirty="0">
                <a:effectLst/>
              </a:rPr>
              <a:t> </a:t>
            </a:r>
            <a:br>
              <a:rPr lang="en-GB" dirty="0">
                <a:effectLst/>
              </a:rPr>
            </a:br>
            <a:r>
              <a:rPr lang="en-GB" dirty="0">
                <a:effectLst/>
              </a:rPr>
              <a:t>(nested case control)</a:t>
            </a:r>
            <a:r>
              <a:rPr lang="sk-SK" dirty="0">
                <a:effectLst/>
              </a:rPr>
              <a:t> </a:t>
            </a:r>
            <a:endParaRPr lang="sk-SK" dirty="0"/>
          </a:p>
        </p:txBody>
      </p:sp>
    </p:spTree>
    <p:extLst>
      <p:ext uri="{BB962C8B-B14F-4D97-AF65-F5344CB8AC3E}">
        <p14:creationId xmlns:p14="http://schemas.microsoft.com/office/powerpoint/2010/main" val="273845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FBAECEAB-E4FB-8E48-B72D-B607D259672D}"/>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9DA66CB6-B953-E640-9E29-FFC0F0C4D6C5}"/>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43BDD4C3-9F6F-4E4C-BC6C-39779580BCD5}"/>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B70C9B61-28A3-AE4E-A27D-59121A8545AA}"/>
              </a:ext>
            </a:extLst>
          </p:cNvPr>
          <p:cNvPicPr>
            <a:picLocks noChangeAspect="1"/>
          </p:cNvPicPr>
          <p:nvPr/>
        </p:nvPicPr>
        <p:blipFill>
          <a:blip r:embed="rId2"/>
          <a:stretch>
            <a:fillRect/>
          </a:stretch>
        </p:blipFill>
        <p:spPr>
          <a:xfrm>
            <a:off x="243681" y="2892425"/>
            <a:ext cx="9588500" cy="1778000"/>
          </a:xfrm>
          <a:prstGeom prst="rect">
            <a:avLst/>
          </a:prstGeom>
        </p:spPr>
      </p:pic>
    </p:spTree>
    <p:extLst>
      <p:ext uri="{BB962C8B-B14F-4D97-AF65-F5344CB8AC3E}">
        <p14:creationId xmlns:p14="http://schemas.microsoft.com/office/powerpoint/2010/main" val="36137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C3ECC94-430F-FD4D-A26F-DBF5A03EA65C}"/>
              </a:ext>
            </a:extLst>
          </p:cNvPr>
          <p:cNvSpPr>
            <a:spLocks noGrp="1"/>
          </p:cNvSpPr>
          <p:nvPr>
            <p:ph type="title"/>
          </p:nvPr>
        </p:nvSpPr>
        <p:spPr>
          <a:xfrm>
            <a:off x="842268" y="6340026"/>
            <a:ext cx="8312587" cy="1008380"/>
          </a:xfrm>
        </p:spPr>
        <p:txBody>
          <a:bodyPr/>
          <a:lstStyle/>
          <a:p>
            <a:r>
              <a:rPr lang="sk-SK" sz="3200" dirty="0" err="1">
                <a:effectLst/>
              </a:rPr>
              <a:t>Comparing</a:t>
            </a:r>
            <a:r>
              <a:rPr lang="sk-SK" sz="3200" dirty="0">
                <a:effectLst/>
              </a:rPr>
              <a:t> </a:t>
            </a:r>
            <a:r>
              <a:rPr lang="sk-SK" sz="3200" dirty="0" err="1">
                <a:effectLst/>
              </a:rPr>
              <a:t>three</a:t>
            </a:r>
            <a:r>
              <a:rPr lang="sk-SK" sz="3200" dirty="0">
                <a:effectLst/>
              </a:rPr>
              <a:t> study </a:t>
            </a:r>
            <a:r>
              <a:rPr lang="sk-SK" sz="3200" dirty="0" err="1">
                <a:effectLst/>
              </a:rPr>
              <a:t>designs</a:t>
            </a:r>
            <a:r>
              <a:rPr lang="sk-SK" sz="3200" dirty="0">
                <a:effectLst/>
              </a:rPr>
              <a:t>: </a:t>
            </a:r>
            <a:r>
              <a:rPr lang="sk-SK" sz="3200" dirty="0" err="1">
                <a:effectLst/>
              </a:rPr>
              <a:t>case</a:t>
            </a:r>
            <a:r>
              <a:rPr lang="sk-SK" sz="3200" dirty="0">
                <a:effectLst/>
              </a:rPr>
              <a:t>–</a:t>
            </a:r>
            <a:r>
              <a:rPr lang="sk-SK" sz="3200" dirty="0" err="1">
                <a:effectLst/>
              </a:rPr>
              <a:t>cohort</a:t>
            </a:r>
            <a:r>
              <a:rPr lang="sk-SK" sz="3200" dirty="0">
                <a:effectLst/>
              </a:rPr>
              <a:t>, </a:t>
            </a:r>
            <a:r>
              <a:rPr lang="sk-SK" sz="3200" dirty="0" err="1">
                <a:effectLst/>
              </a:rPr>
              <a:t>case</a:t>
            </a:r>
            <a:r>
              <a:rPr lang="sk-SK" sz="3200" dirty="0">
                <a:effectLst/>
              </a:rPr>
              <a:t>–</a:t>
            </a:r>
            <a:r>
              <a:rPr lang="sk-SK" sz="3200" dirty="0" err="1">
                <a:effectLst/>
              </a:rPr>
              <a:t>control</a:t>
            </a:r>
            <a:r>
              <a:rPr lang="sk-SK" sz="3200" dirty="0">
                <a:effectLst/>
              </a:rPr>
              <a:t> and </a:t>
            </a:r>
            <a:r>
              <a:rPr lang="sk-SK" sz="3200" dirty="0" err="1">
                <a:effectLst/>
              </a:rPr>
              <a:t>retrospective</a:t>
            </a:r>
            <a:r>
              <a:rPr lang="sk-SK" sz="3200" dirty="0">
                <a:effectLst/>
              </a:rPr>
              <a:t> </a:t>
            </a:r>
            <a:r>
              <a:rPr lang="sk-SK" sz="3200" dirty="0" err="1">
                <a:effectLst/>
              </a:rPr>
              <a:t>cohort</a:t>
            </a:r>
            <a:r>
              <a:rPr lang="sk-SK" sz="1400" dirty="0">
                <a:effectLst/>
              </a:rPr>
              <a:t> </a:t>
            </a:r>
            <a:r>
              <a:rPr lang="sk-SK" sz="2800" dirty="0">
                <a:effectLst/>
              </a:rPr>
              <a:t>(de </a:t>
            </a:r>
            <a:r>
              <a:rPr lang="sk-SK" sz="2800" dirty="0" err="1">
                <a:effectLst/>
              </a:rPr>
              <a:t>Waroux</a:t>
            </a:r>
            <a:r>
              <a:rPr lang="sk-SK" sz="2800" dirty="0">
                <a:effectLst/>
              </a:rPr>
              <a:t> et al., 2012)</a:t>
            </a:r>
            <a:r>
              <a:rPr lang="sk-SK" sz="1400" dirty="0">
                <a:effectLst/>
              </a:rPr>
              <a:t> </a:t>
            </a:r>
            <a:endParaRPr lang="sk-SK" sz="3200" dirty="0"/>
          </a:p>
        </p:txBody>
      </p:sp>
      <p:sp>
        <p:nvSpPr>
          <p:cNvPr id="4" name="Zástupný objekt pre dátum 3">
            <a:extLst>
              <a:ext uri="{FF2B5EF4-FFF2-40B4-BE49-F238E27FC236}">
                <a16:creationId xmlns:a16="http://schemas.microsoft.com/office/drawing/2014/main" id="{B026A869-CFDB-7043-AB9F-2A5C7C256852}"/>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22719015-C61B-2349-A8B1-2137B9B7B374}"/>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B770F1F7-C7CA-AA47-9B10-0349985C5345}"/>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04EB3B8C-37A2-0240-A5AA-57F94E336085}"/>
              </a:ext>
            </a:extLst>
          </p:cNvPr>
          <p:cNvPicPr>
            <a:picLocks noChangeAspect="1"/>
          </p:cNvPicPr>
          <p:nvPr/>
        </p:nvPicPr>
        <p:blipFill>
          <a:blip r:embed="rId2"/>
          <a:stretch>
            <a:fillRect/>
          </a:stretch>
        </p:blipFill>
        <p:spPr>
          <a:xfrm>
            <a:off x="112734" y="148717"/>
            <a:ext cx="9805868" cy="5412839"/>
          </a:xfrm>
          <a:prstGeom prst="rect">
            <a:avLst/>
          </a:prstGeom>
        </p:spPr>
      </p:pic>
    </p:spTree>
    <p:extLst>
      <p:ext uri="{BB962C8B-B14F-4D97-AF65-F5344CB8AC3E}">
        <p14:creationId xmlns:p14="http://schemas.microsoft.com/office/powerpoint/2010/main" val="77735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03B9C9D-98B7-B945-99D8-96901319DC0A}"/>
              </a:ext>
            </a:extLst>
          </p:cNvPr>
          <p:cNvSpPr>
            <a:spLocks noGrp="1"/>
          </p:cNvSpPr>
          <p:nvPr>
            <p:ph idx="1"/>
          </p:nvPr>
        </p:nvSpPr>
        <p:spPr>
          <a:xfrm>
            <a:off x="437387" y="250257"/>
            <a:ext cx="8756837" cy="3005626"/>
          </a:xfrm>
        </p:spPr>
        <p:txBody>
          <a:bodyPr>
            <a:normAutofit/>
          </a:bodyPr>
          <a:lstStyle/>
          <a:p>
            <a:r>
              <a:rPr lang="en-GB" sz="1400" dirty="0"/>
              <a:t>Outbreaks occurring in closed settings, such as schools, cruise ships or parties are common. To illustrate design options in this context, let us imagine a Salmonella outbreak following a party attended by 400 people, of whom 100 developed symptoms of diarrhoea within two days following the event and were defined as primary cases (AR: 25%).</a:t>
            </a:r>
          </a:p>
          <a:p>
            <a:r>
              <a:rPr lang="en-GB" sz="1400" dirty="0"/>
              <a:t>If contact details of all participants can be obtained, the first choice would be to conduct a </a:t>
            </a:r>
            <a:r>
              <a:rPr lang="en-GB" sz="1400" b="1" dirty="0">
                <a:solidFill>
                  <a:srgbClr val="C00000"/>
                </a:solidFill>
              </a:rPr>
              <a:t>retrospective cohort design</a:t>
            </a:r>
            <a:r>
              <a:rPr lang="en-GB" sz="1400" dirty="0"/>
              <a:t>. Let us assume that in a retrospective cohort study a particular food item (food x) emerged as the most important risk factor in a univariable analysis, with 80 ill with diarrhoea amongst the 140 exposed (AR: 57.1%) and 20 ill amongst the 260 unexposed (AR: 7.4%), giving a crude risk ratio of 7.4 (95% confidence interval (CI): 4.8–11.4). Under time and resource constraints of outbreak investigations, there is often a need to collect data on smaller sample sizes, and the use of traditional case– control or case–cohort studies (in this case, nested in the cohort) could be envisaged.</a:t>
            </a:r>
          </a:p>
        </p:txBody>
      </p:sp>
      <p:sp>
        <p:nvSpPr>
          <p:cNvPr id="3" name="Nadpis 2">
            <a:extLst>
              <a:ext uri="{FF2B5EF4-FFF2-40B4-BE49-F238E27FC236}">
                <a16:creationId xmlns:a16="http://schemas.microsoft.com/office/drawing/2014/main" id="{AD19D628-747B-6442-9F16-41A4490E6058}"/>
              </a:ext>
            </a:extLst>
          </p:cNvPr>
          <p:cNvSpPr>
            <a:spLocks noGrp="1"/>
          </p:cNvSpPr>
          <p:nvPr>
            <p:ph type="title"/>
          </p:nvPr>
        </p:nvSpPr>
        <p:spPr>
          <a:xfrm>
            <a:off x="881637" y="6477802"/>
            <a:ext cx="8312587" cy="539286"/>
          </a:xfrm>
        </p:spPr>
        <p:txBody>
          <a:bodyPr/>
          <a:lstStyle/>
          <a:p>
            <a:r>
              <a:rPr lang="sk-SK" sz="2400" dirty="0" err="1"/>
              <a:t>Scenario</a:t>
            </a:r>
            <a:r>
              <a:rPr lang="sk-SK" sz="2400" dirty="0"/>
              <a:t> 1: A point-</a:t>
            </a:r>
            <a:r>
              <a:rPr lang="sk-SK" sz="2400" dirty="0" err="1"/>
              <a:t>source</a:t>
            </a:r>
            <a:r>
              <a:rPr lang="sk-SK" sz="2400" dirty="0"/>
              <a:t> </a:t>
            </a:r>
            <a:r>
              <a:rPr lang="sk-SK" sz="2400" dirty="0" err="1"/>
              <a:t>outbreak</a:t>
            </a:r>
            <a:r>
              <a:rPr lang="sk-SK" sz="2400" dirty="0"/>
              <a:t> in a </a:t>
            </a:r>
            <a:r>
              <a:rPr lang="sk-SK" sz="2400" dirty="0" err="1"/>
              <a:t>closed</a:t>
            </a:r>
            <a:r>
              <a:rPr lang="sk-SK" sz="2400" dirty="0"/>
              <a:t> </a:t>
            </a:r>
            <a:r>
              <a:rPr lang="sk-SK" sz="2400" dirty="0" err="1"/>
              <a:t>setting</a:t>
            </a:r>
            <a:endParaRPr lang="sk-SK" sz="2400" dirty="0"/>
          </a:p>
        </p:txBody>
      </p:sp>
      <p:sp>
        <p:nvSpPr>
          <p:cNvPr id="4" name="Zástupný objekt pre dátum 3">
            <a:extLst>
              <a:ext uri="{FF2B5EF4-FFF2-40B4-BE49-F238E27FC236}">
                <a16:creationId xmlns:a16="http://schemas.microsoft.com/office/drawing/2014/main" id="{308613BC-903D-E947-AC83-D298D4B6A74B}"/>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5FF1DF33-FDC5-D146-A9F7-B5859F05BD53}"/>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E6901189-DFD6-274A-925C-058DE79D736A}"/>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67F83104-0997-9040-8B7F-C2F16BE60CF4}"/>
              </a:ext>
            </a:extLst>
          </p:cNvPr>
          <p:cNvPicPr>
            <a:picLocks noChangeAspect="1"/>
          </p:cNvPicPr>
          <p:nvPr/>
        </p:nvPicPr>
        <p:blipFill>
          <a:blip r:embed="rId2"/>
          <a:stretch>
            <a:fillRect/>
          </a:stretch>
        </p:blipFill>
        <p:spPr>
          <a:xfrm>
            <a:off x="437387" y="3622297"/>
            <a:ext cx="9372607" cy="2479065"/>
          </a:xfrm>
          <a:prstGeom prst="rect">
            <a:avLst/>
          </a:prstGeom>
        </p:spPr>
      </p:pic>
    </p:spTree>
    <p:extLst>
      <p:ext uri="{BB962C8B-B14F-4D97-AF65-F5344CB8AC3E}">
        <p14:creationId xmlns:p14="http://schemas.microsoft.com/office/powerpoint/2010/main" val="154209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702685E-10C3-724C-96B3-5957F9D418B7}"/>
              </a:ext>
            </a:extLst>
          </p:cNvPr>
          <p:cNvSpPr>
            <a:spLocks noGrp="1"/>
          </p:cNvSpPr>
          <p:nvPr>
            <p:ph idx="1"/>
          </p:nvPr>
        </p:nvSpPr>
        <p:spPr>
          <a:xfrm>
            <a:off x="4420619" y="737037"/>
            <a:ext cx="5458803" cy="5856269"/>
          </a:xfrm>
        </p:spPr>
        <p:txBody>
          <a:bodyPr>
            <a:normAutofit fontScale="92500" lnSpcReduction="10000"/>
          </a:bodyPr>
          <a:lstStyle/>
          <a:p>
            <a:r>
              <a:rPr lang="en-GB" sz="1800" dirty="0"/>
              <a:t>The Table compares the results of the univariable analysis for food x obtained with a retrospective cohort to those obtained in a traditional case–control study and in a case–cohort study, in which the sample size would be half that of the cohort. </a:t>
            </a:r>
          </a:p>
          <a:p>
            <a:r>
              <a:rPr lang="en-GB" sz="1800" dirty="0"/>
              <a:t>The true RR is obtained in the case–cohort study, whereas, in the traditional case– control studies, the OR does not approximate the true RR because the overall primary AR is high (25%), as shown in Figure. Attributable risk fractions (the proportion of cases explained by the association=(RR-1)/RR) can also be calculated easily with case–cohort studies.</a:t>
            </a:r>
          </a:p>
          <a:p>
            <a:r>
              <a:rPr lang="en-GB" sz="1800" dirty="0"/>
              <a:t>Arguably, in most outbreaks such as food-borne outbreaks the exact quantification of the risk increase associated with a particular factor may be unimportant as long as there is evidence that that particular factor is associated with an increased risk, and over- or underestimating the RR may not matter that much.</a:t>
            </a:r>
          </a:p>
          <a:p>
            <a:r>
              <a:rPr lang="en-GB" sz="1800" dirty="0"/>
              <a:t>„Attack rate“, </a:t>
            </a:r>
            <a:r>
              <a:rPr lang="en-GB" sz="1800" dirty="0" err="1"/>
              <a:t>procento</a:t>
            </a:r>
            <a:r>
              <a:rPr lang="en-GB" sz="1800" dirty="0"/>
              <a:t> </a:t>
            </a:r>
            <a:r>
              <a:rPr lang="en-GB" sz="1800" dirty="0" err="1"/>
              <a:t>postižených</a:t>
            </a:r>
            <a:r>
              <a:rPr lang="en-GB" sz="1800" dirty="0"/>
              <a:t>, </a:t>
            </a:r>
            <a:r>
              <a:rPr lang="en-GB" sz="1800" dirty="0" err="1"/>
              <a:t>nemocných</a:t>
            </a:r>
            <a:r>
              <a:rPr lang="en-GB" sz="1800" dirty="0"/>
              <a:t> </a:t>
            </a:r>
            <a:r>
              <a:rPr lang="en-GB" sz="1800" dirty="0" err="1"/>
              <a:t>ze</a:t>
            </a:r>
            <a:r>
              <a:rPr lang="en-GB" sz="1800" dirty="0"/>
              <a:t> </a:t>
            </a:r>
            <a:r>
              <a:rPr lang="en-GB" sz="1800" dirty="0" err="1"/>
              <a:t>všech</a:t>
            </a:r>
            <a:r>
              <a:rPr lang="en-GB" sz="1800" dirty="0"/>
              <a:t> </a:t>
            </a:r>
            <a:r>
              <a:rPr lang="en-GB" sz="1800" dirty="0" err="1"/>
              <a:t>exponovaných</a:t>
            </a:r>
            <a:r>
              <a:rPr lang="en-GB" sz="1800" dirty="0"/>
              <a:t>.</a:t>
            </a:r>
          </a:p>
        </p:txBody>
      </p:sp>
      <p:sp>
        <p:nvSpPr>
          <p:cNvPr id="4" name="Zástupný objekt pre dátum 3">
            <a:extLst>
              <a:ext uri="{FF2B5EF4-FFF2-40B4-BE49-F238E27FC236}">
                <a16:creationId xmlns:a16="http://schemas.microsoft.com/office/drawing/2014/main" id="{54527051-B882-434D-B0E1-C8534FD02371}"/>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F9AC3098-E2DD-8749-9CB6-A6ECF50476CA}"/>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793CF149-C6E5-4441-98BC-7B0AC8E19069}"/>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64A1DEA5-0A65-8542-AE27-F69579B9F463}"/>
              </a:ext>
            </a:extLst>
          </p:cNvPr>
          <p:cNvPicPr>
            <a:picLocks noChangeAspect="1"/>
          </p:cNvPicPr>
          <p:nvPr/>
        </p:nvPicPr>
        <p:blipFill>
          <a:blip r:embed="rId2"/>
          <a:stretch>
            <a:fillRect/>
          </a:stretch>
        </p:blipFill>
        <p:spPr>
          <a:xfrm>
            <a:off x="196440" y="578953"/>
            <a:ext cx="4224179" cy="6197306"/>
          </a:xfrm>
          <a:prstGeom prst="rect">
            <a:avLst/>
          </a:prstGeom>
        </p:spPr>
      </p:pic>
    </p:spTree>
    <p:extLst>
      <p:ext uri="{BB962C8B-B14F-4D97-AF65-F5344CB8AC3E}">
        <p14:creationId xmlns:p14="http://schemas.microsoft.com/office/powerpoint/2010/main" val="211263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ED91461-04CA-964D-B6D8-0F6D313680D4}"/>
              </a:ext>
            </a:extLst>
          </p:cNvPr>
          <p:cNvSpPr>
            <a:spLocks noGrp="1"/>
          </p:cNvSpPr>
          <p:nvPr>
            <p:ph idx="1"/>
          </p:nvPr>
        </p:nvSpPr>
        <p:spPr>
          <a:xfrm>
            <a:off x="683394" y="756287"/>
            <a:ext cx="8384883" cy="4941869"/>
          </a:xfrm>
        </p:spPr>
        <p:txBody>
          <a:bodyPr>
            <a:normAutofit fontScale="70000" lnSpcReduction="20000"/>
          </a:bodyPr>
          <a:lstStyle/>
          <a:p>
            <a:r>
              <a:rPr lang="en-GB" dirty="0"/>
              <a:t>Outbreaks provide good opportunities to measure </a:t>
            </a:r>
            <a:r>
              <a:rPr lang="en-GB" b="1" dirty="0">
                <a:solidFill>
                  <a:srgbClr val="C00000"/>
                </a:solidFill>
              </a:rPr>
              <a:t>vaccine effectiveness (VE)</a:t>
            </a:r>
            <a:r>
              <a:rPr lang="en-GB" dirty="0"/>
              <a:t>. Traditional case–control studies are often conducted when the source population is too large to conduct a retrospective cohort design. In these studies VE is calculated as 1-OR of being vaccinated, where OR is assumed to approximate the RR. </a:t>
            </a:r>
          </a:p>
          <a:p>
            <a:r>
              <a:rPr lang="en-GB" dirty="0"/>
              <a:t>However, in studies of VE it is important to accurately obtain a precise estimate of the true RR. The use of the traditional case–control study in that context should therefore be discouraged given the difficulties in interpreting the OR.</a:t>
            </a:r>
          </a:p>
          <a:p>
            <a:r>
              <a:rPr lang="en-GB" dirty="0"/>
              <a:t>The case–cohort design offers a suitable alternative in the context of VE studies during outbreaks, as it allows </a:t>
            </a:r>
          </a:p>
          <a:p>
            <a:pPr lvl="1"/>
            <a:r>
              <a:rPr lang="en-GB" dirty="0"/>
              <a:t>to obtain true estimates of the RR and </a:t>
            </a:r>
          </a:p>
          <a:p>
            <a:pPr lvl="1"/>
            <a:r>
              <a:rPr lang="en-GB" dirty="0"/>
              <a:t>to randomly sample controls from the population without the need to enquire about disease history.</a:t>
            </a:r>
          </a:p>
          <a:p>
            <a:r>
              <a:rPr lang="en-GB" dirty="0"/>
              <a:t>During a mumps outbreak in Switzerland, Richard et al. investigated and compared the VE of two mumps vaccines. Cases were obtained from outbreak and surveillance data and controls were selected from a random systematic sample of GP registers, regardless of children’s disease status. </a:t>
            </a:r>
          </a:p>
          <a:p>
            <a:r>
              <a:rPr lang="en-GB" dirty="0"/>
              <a:t>Similarly, </a:t>
            </a:r>
            <a:r>
              <a:rPr lang="en-GB" dirty="0" err="1"/>
              <a:t>Carrat</a:t>
            </a:r>
            <a:r>
              <a:rPr lang="en-GB" dirty="0"/>
              <a:t> et al. used a case–cohort design to investigate influenza VE. Vaccination status in cases of confirmed influenza was compared to the vaccination status in controls randomly selected from GP registers, irrespective of whether or not they suffered from ILI during the influenza epidemic period. The design was particularly useful to obtain true estimates of the RR, and thus the VE, given the high incidence rate of ILI and influenza in the population.</a:t>
            </a:r>
          </a:p>
        </p:txBody>
      </p:sp>
      <p:sp>
        <p:nvSpPr>
          <p:cNvPr id="3" name="Nadpis 2">
            <a:extLst>
              <a:ext uri="{FF2B5EF4-FFF2-40B4-BE49-F238E27FC236}">
                <a16:creationId xmlns:a16="http://schemas.microsoft.com/office/drawing/2014/main" id="{F86148C1-C55D-B14B-B446-3C224A708090}"/>
              </a:ext>
            </a:extLst>
          </p:cNvPr>
          <p:cNvSpPr>
            <a:spLocks noGrp="1"/>
          </p:cNvSpPr>
          <p:nvPr>
            <p:ph type="title"/>
          </p:nvPr>
        </p:nvSpPr>
        <p:spPr>
          <a:xfrm>
            <a:off x="923622" y="5835836"/>
            <a:ext cx="8312587" cy="1008380"/>
          </a:xfrm>
        </p:spPr>
        <p:txBody>
          <a:bodyPr/>
          <a:lstStyle/>
          <a:p>
            <a:r>
              <a:rPr lang="sk-SK" sz="4000" dirty="0" err="1"/>
              <a:t>Scenario</a:t>
            </a:r>
            <a:r>
              <a:rPr lang="sk-SK" sz="4000" dirty="0"/>
              <a:t> 2: A </a:t>
            </a:r>
            <a:r>
              <a:rPr lang="sk-SK" sz="4000" dirty="0" err="1"/>
              <a:t>vaccine</a:t>
            </a:r>
            <a:r>
              <a:rPr lang="sk-SK" sz="4000" dirty="0"/>
              <a:t> </a:t>
            </a:r>
            <a:r>
              <a:rPr lang="sk-SK" sz="4000" dirty="0" err="1"/>
              <a:t>effectiveness</a:t>
            </a:r>
            <a:r>
              <a:rPr lang="sk-SK" sz="4000" dirty="0"/>
              <a:t> study </a:t>
            </a:r>
            <a:r>
              <a:rPr lang="sk-SK" sz="4000" dirty="0" err="1"/>
              <a:t>during</a:t>
            </a:r>
            <a:r>
              <a:rPr lang="sk-SK" sz="4000" dirty="0"/>
              <a:t> </a:t>
            </a:r>
            <a:r>
              <a:rPr lang="sk-SK" sz="4000" dirty="0" err="1"/>
              <a:t>an</a:t>
            </a:r>
            <a:r>
              <a:rPr lang="sk-SK" sz="4000" dirty="0"/>
              <a:t> </a:t>
            </a:r>
            <a:r>
              <a:rPr lang="sk-SK" sz="4000" dirty="0" err="1"/>
              <a:t>outbreak</a:t>
            </a:r>
            <a:endParaRPr lang="sk-SK" sz="4000" dirty="0"/>
          </a:p>
        </p:txBody>
      </p:sp>
      <p:sp>
        <p:nvSpPr>
          <p:cNvPr id="4" name="Zástupný objekt pre dátum 3">
            <a:extLst>
              <a:ext uri="{FF2B5EF4-FFF2-40B4-BE49-F238E27FC236}">
                <a16:creationId xmlns:a16="http://schemas.microsoft.com/office/drawing/2014/main" id="{D01A8D3E-F0E5-A64D-9F7A-4887580FADDE}"/>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352F226E-AC84-0044-9FEB-66808FF31675}"/>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BFD5851D-829D-674B-982F-DF4A6294525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4217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0A651F6-DBA3-D341-ADBF-EF727B698F15}"/>
              </a:ext>
            </a:extLst>
          </p:cNvPr>
          <p:cNvSpPr>
            <a:spLocks noGrp="1"/>
          </p:cNvSpPr>
          <p:nvPr>
            <p:ph idx="1"/>
          </p:nvPr>
        </p:nvSpPr>
        <p:spPr>
          <a:xfrm>
            <a:off x="755690" y="331127"/>
            <a:ext cx="8312587" cy="5788892"/>
          </a:xfrm>
        </p:spPr>
        <p:txBody>
          <a:bodyPr>
            <a:normAutofit fontScale="77500" lnSpcReduction="20000"/>
          </a:bodyPr>
          <a:lstStyle/>
          <a:p>
            <a:r>
              <a:rPr lang="en-GB" dirty="0"/>
              <a:t>Food-borne outbreaks linked to restaurants are common. The use of a retrospective cohort design in restaurant outbreaks is often limited by the lack of identifiable controls, either because the guests’ details have not been recorded or because the restaurant management may refuse to release details on their customers.</a:t>
            </a:r>
          </a:p>
          <a:p>
            <a:r>
              <a:rPr lang="en-GB" dirty="0"/>
              <a:t>Traditional case–control studies are therefore often seen as the only available option, in which controls are a convenient sample selected from the non-ill meal companions of cases. There may be few of these unaffected individuals, or they may not represent the average meal consumption of the customers as they tend to be more similar to the cases with regard to their meal consumption. In a situation where non ill meal companions were scarce, </a:t>
            </a:r>
            <a:r>
              <a:rPr lang="en-GB" dirty="0" err="1"/>
              <a:t>Giraudon</a:t>
            </a:r>
            <a:r>
              <a:rPr lang="en-GB" dirty="0"/>
              <a:t> et al. instead used a case–case approach in their investigation of a Salmonella PT1 outbreak linked to a fast-food restaurant in London. They compared consumption in mild cases to that reported by severe cases assuming an exposure dose–response effect.</a:t>
            </a:r>
          </a:p>
          <a:p>
            <a:r>
              <a:rPr lang="en-GB" dirty="0"/>
              <a:t>We suggest that in food-borne outbreaks linked to restaurants, where no customers’ list is available, a case–cohort design could be performed, in which meal consumption in the cohort of customers (e.g. based on receipts or any other type of restaurant record) would be compared to meal consumption in cases. </a:t>
            </a:r>
          </a:p>
          <a:p>
            <a:r>
              <a:rPr lang="en-GB" dirty="0"/>
              <a:t>Limitations with this approach include the lack of adjustment for the possible confounding effects age and sex, and the assumption that all food and drinks served were consumed. Its advantage is a rapid test of hypotheses, with no need of selection and interviewing controls. This can be particularly useful during ongoing outbreaks where speed is crucial.</a:t>
            </a:r>
          </a:p>
        </p:txBody>
      </p:sp>
      <p:sp>
        <p:nvSpPr>
          <p:cNvPr id="3" name="Nadpis 2">
            <a:extLst>
              <a:ext uri="{FF2B5EF4-FFF2-40B4-BE49-F238E27FC236}">
                <a16:creationId xmlns:a16="http://schemas.microsoft.com/office/drawing/2014/main" id="{09392A57-82D9-1747-BF4E-685F02041C9F}"/>
              </a:ext>
            </a:extLst>
          </p:cNvPr>
          <p:cNvSpPr>
            <a:spLocks noGrp="1"/>
          </p:cNvSpPr>
          <p:nvPr>
            <p:ph type="title"/>
          </p:nvPr>
        </p:nvSpPr>
        <p:spPr>
          <a:xfrm>
            <a:off x="906827" y="6252217"/>
            <a:ext cx="8312587" cy="591999"/>
          </a:xfrm>
        </p:spPr>
        <p:txBody>
          <a:bodyPr/>
          <a:lstStyle/>
          <a:p>
            <a:r>
              <a:rPr lang="sk-SK" sz="2800" dirty="0" err="1"/>
              <a:t>Scenario</a:t>
            </a:r>
            <a:r>
              <a:rPr lang="sk-SK" sz="2800" dirty="0"/>
              <a:t> 3: A </a:t>
            </a:r>
            <a:r>
              <a:rPr lang="sk-SK" sz="2800" dirty="0" err="1"/>
              <a:t>food-borne</a:t>
            </a:r>
            <a:r>
              <a:rPr lang="sk-SK" sz="2800" dirty="0"/>
              <a:t> </a:t>
            </a:r>
            <a:r>
              <a:rPr lang="sk-SK" sz="2800" dirty="0" err="1"/>
              <a:t>outbreak</a:t>
            </a:r>
            <a:r>
              <a:rPr lang="sk-SK" sz="2800" dirty="0"/>
              <a:t> at a </a:t>
            </a:r>
            <a:r>
              <a:rPr lang="sk-SK" sz="2800" dirty="0" err="1"/>
              <a:t>restaurant</a:t>
            </a:r>
            <a:endParaRPr lang="sk-SK" sz="2800" dirty="0"/>
          </a:p>
        </p:txBody>
      </p:sp>
      <p:sp>
        <p:nvSpPr>
          <p:cNvPr id="4" name="Zástupný objekt pre dátum 3">
            <a:extLst>
              <a:ext uri="{FF2B5EF4-FFF2-40B4-BE49-F238E27FC236}">
                <a16:creationId xmlns:a16="http://schemas.microsoft.com/office/drawing/2014/main" id="{98ACE116-A3D4-6347-A4AB-0421348304EB}"/>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247CB786-5EB5-2F4B-8851-92CC00D72918}"/>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1016E11D-777F-F249-BCA0-2AB88523F86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8320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2FB4777-9681-AD44-A3CD-F9118E17DDED}"/>
              </a:ext>
            </a:extLst>
          </p:cNvPr>
          <p:cNvSpPr>
            <a:spLocks noGrp="1"/>
          </p:cNvSpPr>
          <p:nvPr>
            <p:ph idx="1"/>
          </p:nvPr>
        </p:nvSpPr>
        <p:spPr>
          <a:xfrm>
            <a:off x="529389" y="756287"/>
            <a:ext cx="8538888" cy="4033519"/>
          </a:xfrm>
        </p:spPr>
        <p:txBody>
          <a:bodyPr/>
          <a:lstStyle/>
          <a:p>
            <a:r>
              <a:rPr lang="cs-CZ" dirty="0" err="1">
                <a:effectLst/>
              </a:rPr>
              <a:t>Vnorená</a:t>
            </a:r>
            <a:r>
              <a:rPr lang="cs-CZ" dirty="0">
                <a:effectLst/>
              </a:rPr>
              <a:t> </a:t>
            </a:r>
            <a:r>
              <a:rPr lang="cs-CZ" dirty="0" err="1">
                <a:effectLst/>
              </a:rPr>
              <a:t>štúdia</a:t>
            </a:r>
            <a:r>
              <a:rPr lang="cs-CZ" dirty="0">
                <a:effectLst/>
              </a:rPr>
              <a:t> </a:t>
            </a:r>
            <a:r>
              <a:rPr lang="cs-CZ" dirty="0" err="1">
                <a:effectLst/>
              </a:rPr>
              <a:t>prípadov</a:t>
            </a:r>
            <a:r>
              <a:rPr lang="cs-CZ" dirty="0">
                <a:effectLst/>
              </a:rPr>
              <a:t> a kontrol</a:t>
            </a:r>
            <a:r>
              <a:rPr lang="en-GB" dirty="0">
                <a:effectLst/>
              </a:rPr>
              <a:t> (nested case control)</a:t>
            </a:r>
            <a:endParaRPr lang="sk-SK" dirty="0">
              <a:effectLst/>
            </a:endParaRPr>
          </a:p>
          <a:p>
            <a:r>
              <a:rPr lang="sk-SK" dirty="0">
                <a:effectLst/>
              </a:rPr>
              <a:t>Kohortová štúdia prípadov ochorenia (</a:t>
            </a:r>
            <a:r>
              <a:rPr lang="sk-SK" dirty="0" err="1">
                <a:effectLst/>
              </a:rPr>
              <a:t>Case-cohort</a:t>
            </a:r>
            <a:r>
              <a:rPr lang="sk-SK" dirty="0">
                <a:effectLst/>
              </a:rPr>
              <a:t> study) </a:t>
            </a:r>
          </a:p>
          <a:p>
            <a:r>
              <a:rPr lang="sk-SK" dirty="0">
                <a:effectLst/>
              </a:rPr>
              <a:t>Použitie pri vyšetrovaní epidémií na príkladoch </a:t>
            </a:r>
            <a:r>
              <a:rPr lang="sk-SK">
                <a:effectLst/>
              </a:rPr>
              <a:t>z praxe</a:t>
            </a:r>
            <a:endParaRPr lang="sk-SK" dirty="0"/>
          </a:p>
        </p:txBody>
      </p:sp>
      <p:sp>
        <p:nvSpPr>
          <p:cNvPr id="3" name="Nadpis 2">
            <a:extLst>
              <a:ext uri="{FF2B5EF4-FFF2-40B4-BE49-F238E27FC236}">
                <a16:creationId xmlns:a16="http://schemas.microsoft.com/office/drawing/2014/main" id="{92F93523-4432-A042-83FA-EBA3991B14B0}"/>
              </a:ext>
            </a:extLst>
          </p:cNvPr>
          <p:cNvSpPr>
            <a:spLocks noGrp="1"/>
          </p:cNvSpPr>
          <p:nvPr>
            <p:ph type="title"/>
          </p:nvPr>
        </p:nvSpPr>
        <p:spPr/>
        <p:txBody>
          <a:bodyPr/>
          <a:lstStyle/>
          <a:p>
            <a:r>
              <a:rPr lang="sk-SK" dirty="0"/>
              <a:t>Zhrnutie</a:t>
            </a:r>
          </a:p>
        </p:txBody>
      </p:sp>
      <p:sp>
        <p:nvSpPr>
          <p:cNvPr id="4" name="Zástupný objekt pre dátum 3">
            <a:extLst>
              <a:ext uri="{FF2B5EF4-FFF2-40B4-BE49-F238E27FC236}">
                <a16:creationId xmlns:a16="http://schemas.microsoft.com/office/drawing/2014/main" id="{FE4CA2D6-85DA-E140-B237-C64E91CD16EF}"/>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0C4D1E35-D13C-1E4C-89E0-FE066348B40C}"/>
              </a:ext>
            </a:extLst>
          </p:cNvPr>
          <p:cNvSpPr>
            <a:spLocks noGrp="1"/>
          </p:cNvSpPr>
          <p:nvPr>
            <p:ph type="sldNum" sz="quarter" idx="11"/>
          </p:nvPr>
        </p:nvSpPr>
        <p:spPr/>
        <p:txBody>
          <a:bodyPr/>
          <a:lstStyle/>
          <a:p>
            <a:fld id="{20C92893-8C51-46CF-9D47-24B3C575AFAA}" type="slidenum">
              <a:rPr lang="en-GB" smtClean="0"/>
              <a:pPr/>
              <a:t>26</a:t>
            </a:fld>
            <a:endParaRPr lang="en-GB"/>
          </a:p>
        </p:txBody>
      </p:sp>
      <p:sp>
        <p:nvSpPr>
          <p:cNvPr id="6" name="Zástupný objekt pre pätu 5">
            <a:extLst>
              <a:ext uri="{FF2B5EF4-FFF2-40B4-BE49-F238E27FC236}">
                <a16:creationId xmlns:a16="http://schemas.microsoft.com/office/drawing/2014/main" id="{0B53D969-8C36-824E-8C14-7A690837F74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4040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9358166-8709-914B-9D92-4F04B345DAA7}"/>
              </a:ext>
            </a:extLst>
          </p:cNvPr>
          <p:cNvSpPr>
            <a:spLocks noGrp="1"/>
          </p:cNvSpPr>
          <p:nvPr>
            <p:ph idx="1"/>
          </p:nvPr>
        </p:nvSpPr>
        <p:spPr>
          <a:xfrm>
            <a:off x="856448" y="756287"/>
            <a:ext cx="8211829" cy="5869981"/>
          </a:xfrm>
        </p:spPr>
        <p:txBody>
          <a:bodyPr>
            <a:normAutofit lnSpcReduction="10000"/>
          </a:bodyPr>
          <a:lstStyle/>
          <a:p>
            <a:r>
              <a:rPr lang="sk-SK" dirty="0"/>
              <a:t>Kohortová štúdia je charakteristická tým, že sledovanie populácie v riziku sa začína v momente expozície a pokračuje dovtedy, kým nenastane zdravotný jav, choroba, úmrtie, alebo sa zdravý jedinec stratí či vyradí zo sledovania. </a:t>
            </a:r>
          </a:p>
          <a:p>
            <a:r>
              <a:rPr lang="sk-SK" dirty="0"/>
              <a:t>Vnorená štúdia prípadov a kontrol sa používa vtedy, keď sú náklady na veľký počet kontrol vysoké a výsledok je zriedkavý. </a:t>
            </a:r>
          </a:p>
          <a:p>
            <a:r>
              <a:rPr lang="sk-SK" dirty="0"/>
              <a:t>Využitím údajov, ktoré boli predtým získané z veľkej kohortovej štúdie, sa znížia náklady na začatie novej štúdie prípadov a kontrol. </a:t>
            </a:r>
          </a:p>
          <a:p>
            <a:r>
              <a:rPr lang="sk-SK" dirty="0"/>
              <a:t>V priebehu kohortovej štúdie sa zisťuje, či u osôb v kohorte nastane sledovaný jav. Pokiaľ áno, osoba je klasifikovaná ako prípad. Potom sa k nej podľa stanovených pravidiel vyberie kontrolná, prípadne niekoľko kontrolných jedincov. Analyzuje sa potom ako jednoduchá štúdia prípadov a kontrol.</a:t>
            </a:r>
          </a:p>
        </p:txBody>
      </p:sp>
      <p:sp>
        <p:nvSpPr>
          <p:cNvPr id="4" name="Zástupný objekt pre dátum 3">
            <a:extLst>
              <a:ext uri="{FF2B5EF4-FFF2-40B4-BE49-F238E27FC236}">
                <a16:creationId xmlns:a16="http://schemas.microsoft.com/office/drawing/2014/main" id="{4E5BE149-F7BB-4A42-B3CB-F4A1C694D4CE}"/>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BA012856-E90C-CC4B-A428-8CDE5315FD26}"/>
              </a:ext>
            </a:extLst>
          </p:cNvPr>
          <p:cNvSpPr>
            <a:spLocks noGrp="1"/>
          </p:cNvSpPr>
          <p:nvPr>
            <p:ph type="sldNum" sz="quarter" idx="11"/>
          </p:nvPr>
        </p:nvSpPr>
        <p:spPr/>
        <p:txBody>
          <a:bodyPr/>
          <a:lstStyle/>
          <a:p>
            <a:fld id="{20C92893-8C51-46CF-9D47-24B3C575AFAA}" type="slidenum">
              <a:rPr lang="en-GB" smtClean="0"/>
              <a:pPr/>
              <a:t>3</a:t>
            </a:fld>
            <a:endParaRPr lang="en-GB"/>
          </a:p>
        </p:txBody>
      </p:sp>
      <p:sp>
        <p:nvSpPr>
          <p:cNvPr id="6" name="Zástupný objekt pre pätu 5">
            <a:extLst>
              <a:ext uri="{FF2B5EF4-FFF2-40B4-BE49-F238E27FC236}">
                <a16:creationId xmlns:a16="http://schemas.microsoft.com/office/drawing/2014/main" id="{26CD3356-2E26-604E-8677-7E94F6BB5DB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3991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638761D-392B-B14A-8FBA-13EE28B9406F}"/>
              </a:ext>
            </a:extLst>
          </p:cNvPr>
          <p:cNvSpPr>
            <a:spLocks noGrp="1"/>
          </p:cNvSpPr>
          <p:nvPr>
            <p:ph idx="1"/>
          </p:nvPr>
        </p:nvSpPr>
        <p:spPr>
          <a:xfrm>
            <a:off x="688932" y="756286"/>
            <a:ext cx="8379345" cy="5732195"/>
          </a:xfrm>
        </p:spPr>
        <p:txBody>
          <a:bodyPr>
            <a:normAutofit lnSpcReduction="10000"/>
          </a:bodyPr>
          <a:lstStyle/>
          <a:p>
            <a:r>
              <a:rPr lang="sk-SK" b="1" dirty="0" err="1">
                <a:solidFill>
                  <a:srgbClr val="FFC000"/>
                </a:solidFill>
                <a:effectLst/>
              </a:rPr>
              <a:t>Nested</a:t>
            </a:r>
            <a:r>
              <a:rPr lang="sk-SK" b="1" dirty="0">
                <a:solidFill>
                  <a:srgbClr val="FFC000"/>
                </a:solidFill>
                <a:effectLst/>
              </a:rPr>
              <a:t> </a:t>
            </a:r>
            <a:r>
              <a:rPr lang="sk-SK" b="1" dirty="0" err="1">
                <a:solidFill>
                  <a:srgbClr val="FFC000"/>
                </a:solidFill>
                <a:effectLst/>
              </a:rPr>
              <a:t>case</a:t>
            </a:r>
            <a:r>
              <a:rPr lang="sk-SK" b="1" dirty="0">
                <a:solidFill>
                  <a:srgbClr val="FFC000"/>
                </a:solidFill>
                <a:effectLst/>
              </a:rPr>
              <a:t> </a:t>
            </a:r>
            <a:r>
              <a:rPr lang="sk-SK" b="1" dirty="0" err="1">
                <a:solidFill>
                  <a:srgbClr val="FFC000"/>
                </a:solidFill>
                <a:effectLst/>
              </a:rPr>
              <a:t>control</a:t>
            </a:r>
            <a:r>
              <a:rPr lang="sk-SK" b="1" dirty="0">
                <a:solidFill>
                  <a:srgbClr val="FFC000"/>
                </a:solidFill>
                <a:effectLst/>
              </a:rPr>
              <a:t> study („hniezdová“ retrospektívna štúdia)</a:t>
            </a:r>
            <a:r>
              <a:rPr lang="sk-SK" dirty="0">
                <a:solidFill>
                  <a:srgbClr val="FFC000"/>
                </a:solidFill>
                <a:effectLst/>
              </a:rPr>
              <a:t> </a:t>
            </a:r>
            <a:r>
              <a:rPr lang="sk-SK" dirty="0">
                <a:effectLst/>
              </a:rPr>
              <a:t>– retrospektívna štúdia, pri ktorej prípady ochorenia i kontroly pochádzajú z populácie danej (sledovanej) kohorty. </a:t>
            </a:r>
          </a:p>
          <a:p>
            <a:r>
              <a:rPr lang="sk-SK" dirty="0">
                <a:effectLst/>
              </a:rPr>
              <a:t>Účinky niektorých potenciálne konfundujúcich (skresľujúcich, mýliacich, „pletúcich“, mätúcich) faktorov sa tým obmedzujú alebo eliminujú, pretože niektoré potrebné údaje o ochoreniach a kontrolách sú už k dispozícii. </a:t>
            </a:r>
          </a:p>
          <a:p>
            <a:r>
              <a:rPr lang="sk-SK" dirty="0">
                <a:effectLst/>
              </a:rPr>
              <a:t>Pri tomto type retrospektívnej štúdie sa kontrolný súbor vyberá spomedzi subjektov vystavených riziku v čase výskytu každého prípadu ochorenia v kohorte, čím sa pri následnej analýze zohľadňuje „konfundujúci“ účinok faktora času (</a:t>
            </a:r>
            <a:r>
              <a:rPr lang="sk-SK" dirty="0" err="1">
                <a:effectLst/>
              </a:rPr>
              <a:t>Last</a:t>
            </a:r>
            <a:r>
              <a:rPr lang="sk-SK" dirty="0">
                <a:effectLst/>
              </a:rPr>
              <a:t>, 1999). </a:t>
            </a:r>
          </a:p>
          <a:p>
            <a:r>
              <a:rPr lang="cs-CZ" b="1" dirty="0">
                <a:solidFill>
                  <a:srgbClr val="FFC000"/>
                </a:solidFill>
                <a:effectLst/>
              </a:rPr>
              <a:t>Studie vložená</a:t>
            </a:r>
            <a:r>
              <a:rPr lang="cs-CZ" dirty="0">
                <a:solidFill>
                  <a:srgbClr val="FFC000"/>
                </a:solidFill>
                <a:effectLst/>
              </a:rPr>
              <a:t> </a:t>
            </a:r>
            <a:r>
              <a:rPr lang="cs-CZ" dirty="0">
                <a:effectLst/>
              </a:rPr>
              <a:t>– studie případů a kontrol, kdy jsou případy a kontroly brány z populace zahrnuté do kohortové studie (</a:t>
            </a:r>
            <a:r>
              <a:rPr lang="cs-CZ" dirty="0" err="1">
                <a:effectLst/>
              </a:rPr>
              <a:t>Šejda</a:t>
            </a:r>
            <a:r>
              <a:rPr lang="cs-CZ" dirty="0">
                <a:effectLst/>
              </a:rPr>
              <a:t> et al., 2005).</a:t>
            </a:r>
            <a:r>
              <a:rPr lang="sk-SK" dirty="0">
                <a:effectLst/>
              </a:rPr>
              <a:t> </a:t>
            </a:r>
            <a:endParaRPr lang="sk-SK" dirty="0"/>
          </a:p>
        </p:txBody>
      </p:sp>
      <p:sp>
        <p:nvSpPr>
          <p:cNvPr id="4" name="Zástupný objekt pre dátum 3">
            <a:extLst>
              <a:ext uri="{FF2B5EF4-FFF2-40B4-BE49-F238E27FC236}">
                <a16:creationId xmlns:a16="http://schemas.microsoft.com/office/drawing/2014/main" id="{A50A163A-42BB-584D-8B35-0ED7FA970AB4}"/>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492D05B5-9CBB-334B-BAEF-CBF2379CCAD8}"/>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26A2BC7B-1840-A74C-807D-CB14207EFD2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5492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9232CF8-34A3-F843-90BC-64EA469BD0B0}"/>
              </a:ext>
            </a:extLst>
          </p:cNvPr>
          <p:cNvSpPr>
            <a:spLocks noGrp="1"/>
          </p:cNvSpPr>
          <p:nvPr>
            <p:ph idx="1"/>
          </p:nvPr>
        </p:nvSpPr>
        <p:spPr>
          <a:xfrm>
            <a:off x="856449" y="302977"/>
            <a:ext cx="8312587" cy="5419045"/>
          </a:xfrm>
        </p:spPr>
        <p:txBody>
          <a:bodyPr>
            <a:normAutofit fontScale="92500" lnSpcReduction="10000"/>
          </a:bodyPr>
          <a:lstStyle/>
          <a:p>
            <a:r>
              <a:rPr lang="sk-SK" dirty="0">
                <a:effectLst/>
              </a:rPr>
              <a:t>Predpokladajme, že prospektívna kohortová štúdia bola vykonaná u takmer 90 tisíc žien na účely štúdia determinantov rakoviny a kardiovaskulárnych ochorení. Ženy na začiatku poskytnú základné informácie o expozícii pesticídmi a tiež vzorky krvi a moču, ktoré sú zmrazené na budúce použitie. </a:t>
            </a:r>
          </a:p>
          <a:p>
            <a:r>
              <a:rPr lang="sk-SK" dirty="0">
                <a:effectLst/>
              </a:rPr>
              <a:t>Potom sú ženy sledované počas ôsmich rokov a výskumníci chcú otestovať hypotézu, že expozícia pesticídmi, akým je DDT, je rizikovým faktorom rakoviny prsníka. </a:t>
            </a:r>
          </a:p>
          <a:p>
            <a:r>
              <a:rPr lang="sk-SK" dirty="0">
                <a:effectLst/>
              </a:rPr>
              <a:t>Od začiatku štúdie uplynulo osem rokov a u 1 439 žien v kohorte sa vyvinula rakovina prsníka. Vzhľadom na to, že sú k dispozícii zmrznuté vzorky krvi zo začiatku štúdie, majú možnosť všetky analyzovať na prítomnosť expozície DDT na začiatku štúdie predtým, než mali nejaký druh rakoviny. Problém je v tom, že majú takmer 90 000 vzoriek od žien a náklady na analýzu každej vzorky krvi by stáli 20 dolárov. </a:t>
            </a:r>
          </a:p>
          <a:p>
            <a:r>
              <a:rPr lang="sk-SK" dirty="0">
                <a:effectLst/>
              </a:rPr>
              <a:t>Ak by vyšetrovatelia mohli analyzovať všetkých 90 000 vzoriek, tak by získali výsledky uvedené v nasledujúcej tabuľke .</a:t>
            </a:r>
            <a:endParaRPr lang="sk-SK" dirty="0"/>
          </a:p>
        </p:txBody>
      </p:sp>
      <p:sp>
        <p:nvSpPr>
          <p:cNvPr id="3" name="Nadpis 2">
            <a:extLst>
              <a:ext uri="{FF2B5EF4-FFF2-40B4-BE49-F238E27FC236}">
                <a16:creationId xmlns:a16="http://schemas.microsoft.com/office/drawing/2014/main" id="{9E387A7A-0EF2-2C46-ADD8-6BA21207C633}"/>
              </a:ext>
            </a:extLst>
          </p:cNvPr>
          <p:cNvSpPr>
            <a:spLocks noGrp="1"/>
          </p:cNvSpPr>
          <p:nvPr>
            <p:ph type="title"/>
          </p:nvPr>
        </p:nvSpPr>
        <p:spPr>
          <a:xfrm>
            <a:off x="856449" y="5778929"/>
            <a:ext cx="8312587" cy="1008380"/>
          </a:xfrm>
        </p:spPr>
        <p:txBody>
          <a:bodyPr/>
          <a:lstStyle/>
          <a:p>
            <a:r>
              <a:rPr lang="sk-SK" sz="3200" dirty="0">
                <a:effectLst/>
              </a:rPr>
              <a:t>Fiktívny príklad </a:t>
            </a:r>
            <a:br>
              <a:rPr lang="sk-SK" sz="3200" dirty="0">
                <a:effectLst/>
              </a:rPr>
            </a:br>
            <a:r>
              <a:rPr lang="sk-SK" sz="3200" dirty="0">
                <a:effectLst/>
              </a:rPr>
              <a:t>(</a:t>
            </a:r>
            <a:r>
              <a:rPr lang="sk-SK" sz="3200" i="1" dirty="0">
                <a:effectLst/>
              </a:rPr>
              <a:t>A </a:t>
            </a:r>
            <a:r>
              <a:rPr lang="sk-SK" sz="3200" i="1" dirty="0" err="1">
                <a:effectLst/>
              </a:rPr>
              <a:t>Nested</a:t>
            </a:r>
            <a:r>
              <a:rPr lang="sk-SK" sz="3200" i="1" dirty="0">
                <a:effectLst/>
              </a:rPr>
              <a:t> </a:t>
            </a:r>
            <a:r>
              <a:rPr lang="sk-SK" sz="3200" i="1" dirty="0" err="1">
                <a:effectLst/>
              </a:rPr>
              <a:t>Case-Control</a:t>
            </a:r>
            <a:r>
              <a:rPr lang="sk-SK" sz="3200" i="1" dirty="0">
                <a:effectLst/>
              </a:rPr>
              <a:t> Study, </a:t>
            </a:r>
            <a:r>
              <a:rPr lang="sk-SK" sz="3200" dirty="0" err="1">
                <a:effectLst/>
              </a:rPr>
              <a:t>LaMorte</a:t>
            </a:r>
            <a:r>
              <a:rPr lang="sk-SK" sz="3200" dirty="0">
                <a:effectLst/>
              </a:rPr>
              <a:t>, 2016)</a:t>
            </a:r>
            <a:endParaRPr lang="sk-SK" sz="3200" dirty="0"/>
          </a:p>
        </p:txBody>
      </p:sp>
      <p:sp>
        <p:nvSpPr>
          <p:cNvPr id="4" name="Zástupný objekt pre dátum 3">
            <a:extLst>
              <a:ext uri="{FF2B5EF4-FFF2-40B4-BE49-F238E27FC236}">
                <a16:creationId xmlns:a16="http://schemas.microsoft.com/office/drawing/2014/main" id="{35C333A9-3131-B446-B394-04ACBEDABE0C}"/>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8ABF6287-36C6-984D-8E08-2F65F78D6589}"/>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BB18E83E-EA8E-A343-8FDC-685EDB81CC0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3986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4C50E295-8E9A-C147-8E79-32EE6EE1B48D}"/>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C52015CC-16D5-184E-A37A-729B360F1109}"/>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5FDD7DE7-4171-EA40-AE3D-80882F852028}"/>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D365F4F7-354D-A342-BB7D-7578A7941928}"/>
              </a:ext>
            </a:extLst>
          </p:cNvPr>
          <p:cNvPicPr>
            <a:picLocks noChangeAspect="1"/>
          </p:cNvPicPr>
          <p:nvPr/>
        </p:nvPicPr>
        <p:blipFill>
          <a:blip r:embed="rId2"/>
          <a:stretch>
            <a:fillRect/>
          </a:stretch>
        </p:blipFill>
        <p:spPr>
          <a:xfrm>
            <a:off x="881637" y="1942179"/>
            <a:ext cx="8312587" cy="3405696"/>
          </a:xfrm>
          <a:prstGeom prst="rect">
            <a:avLst/>
          </a:prstGeom>
        </p:spPr>
      </p:pic>
      <p:sp>
        <p:nvSpPr>
          <p:cNvPr id="8" name="Pravouholník 7">
            <a:extLst>
              <a:ext uri="{FF2B5EF4-FFF2-40B4-BE49-F238E27FC236}">
                <a16:creationId xmlns:a16="http://schemas.microsoft.com/office/drawing/2014/main" id="{B01F2C2B-DD8D-0B47-8D40-A06DD6042B3F}"/>
              </a:ext>
            </a:extLst>
          </p:cNvPr>
          <p:cNvSpPr/>
          <p:nvPr/>
        </p:nvSpPr>
        <p:spPr>
          <a:xfrm>
            <a:off x="688932" y="5808915"/>
            <a:ext cx="8630432" cy="574260"/>
          </a:xfrm>
          <a:prstGeom prst="rect">
            <a:avLst/>
          </a:prstGeom>
        </p:spPr>
        <p:txBody>
          <a:bodyPr wrap="square">
            <a:spAutoFit/>
          </a:bodyPr>
          <a:lstStyle/>
          <a:p>
            <a:r>
              <a:rPr lang="sk-SK" dirty="0">
                <a:solidFill>
                  <a:schemeClr val="tx1"/>
                </a:solidFill>
              </a:rPr>
              <a:t>Výskyt rakoviny prsníka podľa expozície DDT urobený na kohorte žien </a:t>
            </a:r>
          </a:p>
          <a:p>
            <a:r>
              <a:rPr lang="sk-SK" dirty="0">
                <a:solidFill>
                  <a:schemeClr val="tx1"/>
                </a:solidFill>
              </a:rPr>
              <a:t>(podľa </a:t>
            </a:r>
            <a:r>
              <a:rPr lang="sk-SK" dirty="0" err="1">
                <a:solidFill>
                  <a:schemeClr val="tx1"/>
                </a:solidFill>
              </a:rPr>
              <a:t>LaMorte</a:t>
            </a:r>
            <a:r>
              <a:rPr lang="sk-SK" dirty="0">
                <a:solidFill>
                  <a:schemeClr val="tx1"/>
                </a:solidFill>
              </a:rPr>
              <a:t>, 2016)</a:t>
            </a:r>
          </a:p>
        </p:txBody>
      </p:sp>
    </p:spTree>
    <p:extLst>
      <p:ext uri="{BB962C8B-B14F-4D97-AF65-F5344CB8AC3E}">
        <p14:creationId xmlns:p14="http://schemas.microsoft.com/office/powerpoint/2010/main" val="377487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7154F0F-69B0-0B41-86C6-BCA3D527A387}"/>
              </a:ext>
            </a:extLst>
          </p:cNvPr>
          <p:cNvSpPr>
            <a:spLocks noGrp="1"/>
          </p:cNvSpPr>
          <p:nvPr>
            <p:ph idx="1"/>
          </p:nvPr>
        </p:nvSpPr>
        <p:spPr>
          <a:xfrm>
            <a:off x="651353" y="756286"/>
            <a:ext cx="8416924" cy="5844929"/>
          </a:xfrm>
        </p:spPr>
        <p:txBody>
          <a:bodyPr>
            <a:normAutofit/>
          </a:bodyPr>
          <a:lstStyle/>
          <a:p>
            <a:r>
              <a:rPr lang="sk-SK" dirty="0">
                <a:effectLst/>
              </a:rPr>
              <a:t>V tomto prípade by išlo o klasickú </a:t>
            </a:r>
            <a:r>
              <a:rPr lang="sk-SK" dirty="0" err="1">
                <a:effectLst/>
              </a:rPr>
              <a:t>prospektívnu</a:t>
            </a:r>
            <a:r>
              <a:rPr lang="sk-SK" dirty="0">
                <a:effectLst/>
              </a:rPr>
              <a:t> kohortovú štúdiu a výskumník by bol plne oprávnený odhadnúť relatívne riziko </a:t>
            </a:r>
            <a:r>
              <a:rPr lang="sk-SK" i="1" dirty="0">
                <a:effectLst/>
              </a:rPr>
              <a:t>RR</a:t>
            </a:r>
            <a:r>
              <a:rPr lang="sk-SK" dirty="0">
                <a:effectLst/>
              </a:rPr>
              <a:t> = 1.87 (95 % interval istoty: 1.66 – 2.10). </a:t>
            </a:r>
          </a:p>
          <a:p>
            <a:r>
              <a:rPr lang="sk-SK" dirty="0">
                <a:effectLst/>
              </a:rPr>
              <a:t>Problém však bol v tom, že cena za takýto postup (za analýzu všetkých vzoriek) by bola 1,8 milióna dolárov, s ktorými projekt nepočítal. </a:t>
            </a:r>
          </a:p>
          <a:p>
            <a:r>
              <a:rPr lang="sk-SK" dirty="0">
                <a:effectLst/>
              </a:rPr>
              <a:t>Zatiaľ čo 1 439 identifikovaných rakovín prsníka je znepokojujúcim počtom, predstavuje len 1,6 % celej kohorty, takže možno povedať, že ochorenie je pomerne zriedkavé. </a:t>
            </a:r>
          </a:p>
          <a:p>
            <a:r>
              <a:rPr lang="sk-SK" dirty="0">
                <a:effectLst/>
              </a:rPr>
              <a:t>Náklady na analýzu všetkých vzoriek krvi, ktoré boli získané od všetkých zdravých žien, sú veľmi veľké. </a:t>
            </a:r>
          </a:p>
          <a:p>
            <a:r>
              <a:rPr lang="sk-SK" dirty="0">
                <a:effectLst/>
              </a:rPr>
              <a:t>Existuje však účinnejšia alternatíva, t. j. použitie stratégie </a:t>
            </a:r>
            <a:r>
              <a:rPr lang="sk-SK" b="1" dirty="0">
                <a:solidFill>
                  <a:srgbClr val="FFC000"/>
                </a:solidFill>
                <a:effectLst/>
              </a:rPr>
              <a:t>výberu vzorky kontrol</a:t>
            </a:r>
            <a:r>
              <a:rPr lang="sk-SK" dirty="0">
                <a:effectLst/>
              </a:rPr>
              <a:t>. K odhadu rozloženia expozície v populácii, ktorá tieto prípady vyprodukovala, použijeme len vzorku  z celej kohorty.</a:t>
            </a:r>
          </a:p>
          <a:p>
            <a:endParaRPr lang="sk-SK" dirty="0"/>
          </a:p>
        </p:txBody>
      </p:sp>
      <p:sp>
        <p:nvSpPr>
          <p:cNvPr id="4" name="Zástupný objekt pre dátum 3">
            <a:extLst>
              <a:ext uri="{FF2B5EF4-FFF2-40B4-BE49-F238E27FC236}">
                <a16:creationId xmlns:a16="http://schemas.microsoft.com/office/drawing/2014/main" id="{615AF355-F210-EA48-9A7F-3764752C408F}"/>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87AE3A5D-35B1-1846-9B42-ECA5D8F2B966}"/>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070C9CC0-B7E7-164A-BF59-3C2E1CCC69B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3081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F08AC5C-1854-C94B-80EC-F6C51491D1D6}"/>
              </a:ext>
            </a:extLst>
          </p:cNvPr>
          <p:cNvSpPr>
            <a:spLocks noGrp="1"/>
          </p:cNvSpPr>
          <p:nvPr>
            <p:ph idx="1"/>
          </p:nvPr>
        </p:nvSpPr>
        <p:spPr>
          <a:xfrm>
            <a:off x="755690" y="501041"/>
            <a:ext cx="8312587" cy="5736921"/>
          </a:xfrm>
        </p:spPr>
        <p:txBody>
          <a:bodyPr>
            <a:normAutofit lnSpcReduction="10000"/>
          </a:bodyPr>
          <a:lstStyle/>
          <a:p>
            <a:r>
              <a:rPr lang="sk-SK" dirty="0">
                <a:effectLst/>
              </a:rPr>
              <a:t>Vyberieme krvné vzorky od 2 878 žien bez ochorenia, čo predstavuje dvakrát viac kontrol ako počet prípadov.</a:t>
            </a:r>
          </a:p>
          <a:p>
            <a:r>
              <a:rPr lang="sk-SK" dirty="0">
                <a:effectLst/>
              </a:rPr>
              <a:t>Vzhľadom na to, že výskumník vyberal kontroly musel použiť na odhad rizika šancu. Šanca vzniku rakoviny prsníka pre ženy, ktoré boli exponované DDT, bola 360/1 079 = 0,33 a u žien, u ktorých nebola rakovina diagnostikovaná, bola 432/2 446 = 0,18. Teda pomer šancí vzniku rakoviny prsníka u prípadov a kontrol bol 1,9 (95 % interval istoty 1.6 – 2.2). </a:t>
            </a:r>
          </a:p>
          <a:p>
            <a:r>
              <a:rPr lang="sk-SK" dirty="0">
                <a:effectLst/>
              </a:rPr>
              <a:t>Pri tomto prístupe sa podobný odhad rizika zistil po analýze krvných vzoriek iba z malej vzorky celej populácie za zlomok nákladov s takmer žiadnou stratou presnosti. </a:t>
            </a:r>
          </a:p>
          <a:p>
            <a:r>
              <a:rPr lang="sk-SK" dirty="0">
                <a:effectLst/>
              </a:rPr>
              <a:t>V podstate bola použitá stratégia prípad kontrola, ale bola vykonaná v kontexte </a:t>
            </a:r>
            <a:r>
              <a:rPr lang="sk-SK" dirty="0" err="1">
                <a:effectLst/>
              </a:rPr>
              <a:t>prospektívnej</a:t>
            </a:r>
            <a:r>
              <a:rPr lang="sk-SK" dirty="0">
                <a:effectLst/>
              </a:rPr>
              <a:t> </a:t>
            </a:r>
            <a:r>
              <a:rPr lang="sk-SK" dirty="0" err="1">
                <a:effectLst/>
              </a:rPr>
              <a:t>kohortnej</a:t>
            </a:r>
            <a:r>
              <a:rPr lang="sk-SK" dirty="0">
                <a:effectLst/>
              </a:rPr>
              <a:t> štúdie. Preto sa tento dizajn nazýva „vnorenou“ štúdiou prípadov a kontrol v rámci </a:t>
            </a:r>
            <a:r>
              <a:rPr lang="sk-SK" dirty="0" err="1">
                <a:effectLst/>
              </a:rPr>
              <a:t>kohortového</a:t>
            </a:r>
            <a:r>
              <a:rPr lang="sk-SK" dirty="0">
                <a:effectLst/>
              </a:rPr>
              <a:t> prístupu.</a:t>
            </a:r>
          </a:p>
          <a:p>
            <a:endParaRPr lang="sk-SK" dirty="0"/>
          </a:p>
        </p:txBody>
      </p:sp>
      <p:sp>
        <p:nvSpPr>
          <p:cNvPr id="3" name="Nadpis 2">
            <a:extLst>
              <a:ext uri="{FF2B5EF4-FFF2-40B4-BE49-F238E27FC236}">
                <a16:creationId xmlns:a16="http://schemas.microsoft.com/office/drawing/2014/main" id="{98B27000-AB07-CA4A-837F-B1B0D541E90B}"/>
              </a:ext>
            </a:extLst>
          </p:cNvPr>
          <p:cNvSpPr>
            <a:spLocks noGrp="1"/>
          </p:cNvSpPr>
          <p:nvPr>
            <p:ph type="title"/>
          </p:nvPr>
        </p:nvSpPr>
        <p:spPr>
          <a:xfrm>
            <a:off x="856449" y="5980254"/>
            <a:ext cx="8312587" cy="1008380"/>
          </a:xfrm>
        </p:spPr>
        <p:txBody>
          <a:bodyPr/>
          <a:lstStyle/>
          <a:p>
            <a:r>
              <a:rPr lang="sk-SK" b="1" dirty="0">
                <a:solidFill>
                  <a:srgbClr val="FFC000"/>
                </a:solidFill>
                <a:effectLst/>
              </a:rPr>
              <a:t>Výber vzorky kontrol</a:t>
            </a:r>
            <a:endParaRPr lang="sk-SK" dirty="0"/>
          </a:p>
        </p:txBody>
      </p:sp>
      <p:sp>
        <p:nvSpPr>
          <p:cNvPr id="4" name="Zástupný objekt pre dátum 3">
            <a:extLst>
              <a:ext uri="{FF2B5EF4-FFF2-40B4-BE49-F238E27FC236}">
                <a16:creationId xmlns:a16="http://schemas.microsoft.com/office/drawing/2014/main" id="{EC162924-5537-884E-9E72-74B86CD6ACCF}"/>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7FA8838D-EA86-2B48-B8EE-703E116CD044}"/>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232070E0-ECF2-A641-8379-22095F7A363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56061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272B99A-F6A3-7B41-9EE3-749E2CC1712A}"/>
              </a:ext>
            </a:extLst>
          </p:cNvPr>
          <p:cNvSpPr>
            <a:spLocks noGrp="1"/>
          </p:cNvSpPr>
          <p:nvPr>
            <p:ph type="title"/>
          </p:nvPr>
        </p:nvSpPr>
        <p:spPr>
          <a:xfrm>
            <a:off x="856448" y="5765929"/>
            <a:ext cx="8312587" cy="1008380"/>
          </a:xfrm>
        </p:spPr>
        <p:txBody>
          <a:bodyPr/>
          <a:lstStyle/>
          <a:p>
            <a:r>
              <a:rPr lang="sk-SK" sz="2800" b="1" i="1" dirty="0">
                <a:effectLst/>
              </a:rPr>
              <a:t>Výskyt rakoviny prsníka podľa expozície DDT urobený na vzorke kontrol (podľa </a:t>
            </a:r>
            <a:r>
              <a:rPr lang="sk-SK" sz="2800" b="1" i="1" dirty="0" err="1">
                <a:effectLst/>
              </a:rPr>
              <a:t>LaMorte</a:t>
            </a:r>
            <a:r>
              <a:rPr lang="sk-SK" sz="2800" b="1" i="1" dirty="0">
                <a:effectLst/>
              </a:rPr>
              <a:t>, 2016)</a:t>
            </a:r>
            <a:endParaRPr lang="sk-SK" sz="2800" dirty="0"/>
          </a:p>
        </p:txBody>
      </p:sp>
      <p:sp>
        <p:nvSpPr>
          <p:cNvPr id="4" name="Zástupný objekt pre dátum 3">
            <a:extLst>
              <a:ext uri="{FF2B5EF4-FFF2-40B4-BE49-F238E27FC236}">
                <a16:creationId xmlns:a16="http://schemas.microsoft.com/office/drawing/2014/main" id="{20A0FA4C-80D4-884F-BBDA-1DE691D16FCB}"/>
              </a:ext>
            </a:extLst>
          </p:cNvPr>
          <p:cNvSpPr>
            <a:spLocks noGrp="1"/>
          </p:cNvSpPr>
          <p:nvPr>
            <p:ph type="dt" sz="half" idx="10"/>
          </p:nvPr>
        </p:nvSpPr>
        <p:spPr/>
        <p:txBody>
          <a:bodyPr/>
          <a:lstStyle/>
          <a:p>
            <a:fld id="{17D84F83-A9A5-C942-A03F-560C803C3F5D}" type="datetime1">
              <a:rPr lang="sk-SK" smtClean="0"/>
              <a:t>13.11.18</a:t>
            </a:fld>
            <a:endParaRPr lang="en-GB"/>
          </a:p>
        </p:txBody>
      </p:sp>
      <p:sp>
        <p:nvSpPr>
          <p:cNvPr id="5" name="Zástupný objekt pre číslo snímky 4">
            <a:extLst>
              <a:ext uri="{FF2B5EF4-FFF2-40B4-BE49-F238E27FC236}">
                <a16:creationId xmlns:a16="http://schemas.microsoft.com/office/drawing/2014/main" id="{C46B6FD6-D340-404D-BE9A-438B34D423F9}"/>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CC338B74-74D6-EC4B-9EE6-D6DAFE686B36}"/>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0A6E5476-2164-7F49-B7F1-8DC9B48A2857}"/>
              </a:ext>
            </a:extLst>
          </p:cNvPr>
          <p:cNvPicPr>
            <a:picLocks noChangeAspect="1"/>
          </p:cNvPicPr>
          <p:nvPr/>
        </p:nvPicPr>
        <p:blipFill>
          <a:blip r:embed="rId2"/>
          <a:stretch>
            <a:fillRect/>
          </a:stretch>
        </p:blipFill>
        <p:spPr>
          <a:xfrm>
            <a:off x="856448" y="1640311"/>
            <a:ext cx="8134204" cy="3219789"/>
          </a:xfrm>
          <a:prstGeom prst="rect">
            <a:avLst/>
          </a:prstGeom>
        </p:spPr>
      </p:pic>
    </p:spTree>
    <p:extLst>
      <p:ext uri="{BB962C8B-B14F-4D97-AF65-F5344CB8AC3E}">
        <p14:creationId xmlns:p14="http://schemas.microsoft.com/office/powerpoint/2010/main" val="1079046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1549</TotalTime>
  <Words>2680</Words>
  <Application>Microsoft Macintosh PowerPoint</Application>
  <PresentationFormat>Vlastná</PresentationFormat>
  <Paragraphs>155</Paragraphs>
  <Slides>26</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26</vt:i4>
      </vt:variant>
    </vt:vector>
  </HeadingPairs>
  <TitlesOfParts>
    <vt:vector size="32" baseType="lpstr">
      <vt:lpstr>Arial Unicode MS</vt:lpstr>
      <vt:lpstr>Arial</vt:lpstr>
      <vt:lpstr>Calibri</vt:lpstr>
      <vt:lpstr>Palatino Linotype</vt:lpstr>
      <vt:lpstr>Wingdings</vt:lpstr>
      <vt:lpstr>Martin_Trnava_prednasky</vt:lpstr>
      <vt:lpstr>Špeciálne typy analytických štúdií</vt:lpstr>
      <vt:lpstr>Vnorená štúdia prípadov a kontrol  (nested case control) </vt:lpstr>
      <vt:lpstr>Prezentácia programu PowerPoint</vt:lpstr>
      <vt:lpstr>Prezentácia programu PowerPoint</vt:lpstr>
      <vt:lpstr>Fiktívny príklad  (A Nested Case-Control Study, LaMorte, 2016)</vt:lpstr>
      <vt:lpstr>Prezentácia programu PowerPoint</vt:lpstr>
      <vt:lpstr>Prezentácia programu PowerPoint</vt:lpstr>
      <vt:lpstr>Výber vzorky kontrol</vt:lpstr>
      <vt:lpstr>Výskyt rakoviny prsníka podľa expozície DDT urobený na vzorke kontrol (podľa LaMorte, 2016)</vt:lpstr>
      <vt:lpstr>Shih, C.-J., et al. (2015). "Association between use of oral anti-diabetic drugs and the risk of sepsis: a nested case-control study." Scientific reports 5: 15260.</vt:lpstr>
      <vt:lpstr>Prezentácia programu PowerPoint</vt:lpstr>
      <vt:lpstr>Qin, P., et al. (2002). "Suicide risk in relation to family history of completed suicide and psychiatric disorders: a nested case-control study based on longitudinal registers." The Lancet 360(9340): 1126-1130.</vt:lpstr>
      <vt:lpstr>Prezentácia programu PowerPoint</vt:lpstr>
      <vt:lpstr>Kohortová štúdia prípadov ochorenia (Case-cohort study) </vt:lpstr>
      <vt:lpstr>Case-cohort study (kohortová štúdia prípadov ochorenia)</vt:lpstr>
      <vt:lpstr>Prezentácia programu PowerPoint</vt:lpstr>
      <vt:lpstr>Výber subkohorty. Riadky predstavujú časové obdobie, počas ktorého sú jednotlivci pozorovaní. Bodky znázorňujú prípady. Podľa (Keogha a Coxa, 2014).</vt:lpstr>
      <vt:lpstr>Prezentácia programu PowerPoint</vt:lpstr>
      <vt:lpstr>Richard, J.-L., et al. (2003). "Comparison of the effectiveness of two mumps vaccines during an outbreak in Switzerland in 1999 and 2000: A case–cohort study." European journal of epidemiology 18(6): 569-577.</vt:lpstr>
      <vt:lpstr>Prezentácia programu PowerPoint</vt:lpstr>
      <vt:lpstr>Comparing three study designs: case–cohort, case–control and retrospective cohort (de Waroux et al., 2012) </vt:lpstr>
      <vt:lpstr>Scenario 1: A point-source outbreak in a closed setting</vt:lpstr>
      <vt:lpstr>Prezentácia programu PowerPoint</vt:lpstr>
      <vt:lpstr>Scenario 2: A vaccine effectiveness study during an outbreak</vt:lpstr>
      <vt:lpstr>Scenario 3: A food-borne outbreak at a restaurant</vt:lpstr>
      <vt:lpstr>Zhrnutie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Špeciálne typy analytických štúdií</dc:title>
  <dc:subject/>
  <dc:creator>Martin Rusnak</dc:creator>
  <cp:keywords/>
  <dc:description/>
  <cp:lastModifiedBy>Martin Rusnak</cp:lastModifiedBy>
  <cp:revision>29</cp:revision>
  <dcterms:created xsi:type="dcterms:W3CDTF">2018-11-11T15:25:22Z</dcterms:created>
  <dcterms:modified xsi:type="dcterms:W3CDTF">2018-11-13T17:33:21Z</dcterms:modified>
  <cp:category/>
</cp:coreProperties>
</file>