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04" d="100"/>
          <a:sy n="104" d="100"/>
        </p:scale>
        <p:origin x="1584" y="16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3/3/19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3/3/19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3.3.19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3.3.19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3.3.19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3.3.19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3.3.19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3.3.19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3.3.19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3.3.19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3.3.19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3.3.19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3.3.19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Surveillance infekčných ochorení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68984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Vladimír </a:t>
            </a:r>
            <a:r>
              <a:rPr lang="sk-SK" dirty="0" err="1"/>
              <a:t>Príkazský</a:t>
            </a:r>
            <a:r>
              <a:rPr lang="sk-SK" dirty="0"/>
              <a:t>, </a:t>
            </a:r>
            <a:r>
              <a:rPr lang="sk-SK" dirty="0" err="1"/>
              <a:t>European</a:t>
            </a:r>
            <a:r>
              <a:rPr lang="sk-SK" dirty="0"/>
              <a:t> Center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</a:t>
            </a:r>
            <a:r>
              <a:rPr lang="sk-SK" dirty="0" err="1"/>
              <a:t>Control</a:t>
            </a:r>
            <a:r>
              <a:rPr lang="sk-SK" dirty="0"/>
              <a:t>, </a:t>
            </a:r>
            <a:r>
              <a:rPr lang="sk-SK" dirty="0" err="1"/>
              <a:t>Stockholm</a:t>
            </a:r>
            <a:r>
              <a:rPr lang="sk-SK" dirty="0"/>
              <a:t>, Švédsko, </a:t>
            </a:r>
          </a:p>
          <a:p>
            <a:r>
              <a:rPr lang="sk-SK" dirty="0"/>
              <a:t>Kvetoslava </a:t>
            </a:r>
            <a:r>
              <a:rPr lang="sk-SK" dirty="0" err="1"/>
              <a:t>Kotrbová</a:t>
            </a:r>
            <a:r>
              <a:rPr lang="sk-SK" dirty="0"/>
              <a:t>, </a:t>
            </a:r>
            <a:r>
              <a:rPr lang="sk-SK" dirty="0" err="1"/>
              <a:t>Jihočeská</a:t>
            </a:r>
            <a:r>
              <a:rPr lang="sk-SK" dirty="0"/>
              <a:t> univerzita v Českých </a:t>
            </a:r>
            <a:r>
              <a:rPr lang="sk-SK" dirty="0" err="1"/>
              <a:t>Budějovicích</a:t>
            </a:r>
            <a:r>
              <a:rPr lang="sk-SK" dirty="0"/>
              <a:t>, </a:t>
            </a:r>
          </a:p>
          <a:p>
            <a:r>
              <a:rPr lang="sk-SK" dirty="0" err="1"/>
              <a:t>Predrag</a:t>
            </a:r>
            <a:r>
              <a:rPr lang="sk-SK" dirty="0"/>
              <a:t> </a:t>
            </a:r>
            <a:r>
              <a:rPr lang="sk-SK" dirty="0" err="1"/>
              <a:t>Đurić</a:t>
            </a:r>
            <a:r>
              <a:rPr lang="sk-SK" dirty="0"/>
              <a:t>, </a:t>
            </a:r>
            <a:r>
              <a:rPr lang="sk-SK" dirty="0" err="1"/>
              <a:t>Queen</a:t>
            </a:r>
            <a:r>
              <a:rPr lang="sk-SK" dirty="0"/>
              <a:t> </a:t>
            </a:r>
            <a:r>
              <a:rPr lang="sk-SK" dirty="0" err="1"/>
              <a:t>Margaret</a:t>
            </a:r>
            <a:r>
              <a:rPr lang="sk-SK" dirty="0"/>
              <a:t> </a:t>
            </a:r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Edinburgh</a:t>
            </a:r>
            <a:r>
              <a:rPr lang="sk-SK" dirty="0"/>
              <a:t>, UK, </a:t>
            </a:r>
          </a:p>
          <a:p>
            <a:r>
              <a:rPr lang="sk-SK" dirty="0"/>
              <a:t>Katarína </a:t>
            </a:r>
            <a:r>
              <a:rPr lang="sk-SK" dirty="0" err="1"/>
              <a:t>Naďová</a:t>
            </a:r>
            <a:r>
              <a:rPr lang="sk-SK" dirty="0"/>
              <a:t>, </a:t>
            </a:r>
            <a:r>
              <a:rPr lang="sk-SK" dirty="0" err="1"/>
              <a:t>FNsP</a:t>
            </a:r>
            <a:r>
              <a:rPr lang="sk-SK" dirty="0"/>
              <a:t> Skalica, </a:t>
            </a:r>
            <a:r>
              <a:rPr lang="sk-SK" dirty="0" err="1"/>
              <a:t>a.s</a:t>
            </a:r>
            <a:r>
              <a:rPr lang="sk-SK" dirty="0"/>
              <a:t>.</a:t>
            </a:r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9E6195A3-175D-5B43-A653-3B9B6882E0AD}"/>
              </a:ext>
            </a:extLst>
          </p:cNvPr>
          <p:cNvSpPr/>
          <p:nvPr/>
        </p:nvSpPr>
        <p:spPr>
          <a:xfrm>
            <a:off x="1024195" y="5942287"/>
            <a:ext cx="8465793" cy="57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tx1"/>
                </a:solidFill>
                <a:latin typeface="Helvetica" pitchFamily="2" charset="0"/>
              </a:rPr>
              <a:t>Rusnák, M., et al. (2018). </a:t>
            </a:r>
            <a:r>
              <a:rPr lang="sk-SK" u="sng" dirty="0">
                <a:solidFill>
                  <a:schemeClr val="tx1"/>
                </a:solidFill>
                <a:latin typeface="Helvetica" pitchFamily="2" charset="0"/>
              </a:rPr>
              <a:t>Propedeutika epidemiológie</a:t>
            </a:r>
            <a:r>
              <a:rPr lang="sk-SK" dirty="0">
                <a:solidFill>
                  <a:schemeClr val="tx1"/>
                </a:solidFill>
                <a:latin typeface="Helvetica" pitchFamily="2" charset="0"/>
              </a:rPr>
              <a:t>. Trnava, SR, Trnavská univerzita v Trnave.</a:t>
            </a:r>
            <a:endParaRPr lang="sk-SK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065B7C-475F-E346-9420-6BD522E9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477BE0C-5F7D-F444-AD19-9A45CC224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1DDE225-52C8-AA4F-BEB1-6DB03AEDFD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, text&#10;&#10;Automaticky generovaný popis">
            <a:extLst>
              <a:ext uri="{FF2B5EF4-FFF2-40B4-BE49-F238E27FC236}">
                <a16:creationId xmlns:a16="http://schemas.microsoft.com/office/drawing/2014/main" id="{3860EA22-D0AC-4041-BE85-4BE88D1E2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" y="199176"/>
            <a:ext cx="4883227" cy="6369788"/>
          </a:xfrm>
          <a:prstGeom prst="rect">
            <a:avLst/>
          </a:prstGeom>
        </p:spPr>
      </p:pic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C75C4F8-CF29-7B49-A595-117A4F2E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83" y="199176"/>
            <a:ext cx="4883227" cy="63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C58CE8-12B7-0F4E-9C38-3D76410E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71A01B2-833C-2341-A483-554599513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27D7924-0661-2C45-8081-71A8018CD8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BDBC7BD-0B87-E04F-ABBB-0F781C7A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3" y="180957"/>
            <a:ext cx="4914518" cy="6418962"/>
          </a:xfrm>
          <a:prstGeom prst="rect">
            <a:avLst/>
          </a:prstGeom>
        </p:spPr>
      </p:pic>
      <p:pic>
        <p:nvPicPr>
          <p:cNvPr id="10" name="Obrázok 9" descr="Obrázok, na ktorom je snímka obrazovky, text&#10;&#10;Automaticky generovaný popis">
            <a:extLst>
              <a:ext uri="{FF2B5EF4-FFF2-40B4-BE49-F238E27FC236}">
                <a16:creationId xmlns:a16="http://schemas.microsoft.com/office/drawing/2014/main" id="{2427C3D9-4C41-3C47-961D-CA7D60D3E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2" y="172993"/>
            <a:ext cx="4908127" cy="64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86E195-4F88-5445-9A0F-B2CD504F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A807137-071B-3A4C-8378-D3BC24106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FBC423-92E3-ED46-952D-4B63377F29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414D267-4DA0-5D47-A619-58FE7A32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63" y="0"/>
            <a:ext cx="5778136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9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F02A22C-F19E-2248-8C1D-B944E1C7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135924"/>
            <a:ext cx="8312587" cy="5278861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Komplexní a </a:t>
            </a:r>
            <a:r>
              <a:rPr lang="sk-SK" dirty="0" err="1"/>
              <a:t>soustavné</a:t>
            </a:r>
            <a:r>
              <a:rPr lang="sk-SK" dirty="0"/>
              <a:t> </a:t>
            </a:r>
            <a:r>
              <a:rPr lang="sk-SK" dirty="0" err="1"/>
              <a:t>získávání</a:t>
            </a:r>
            <a:r>
              <a:rPr lang="sk-SK" dirty="0"/>
              <a:t> </a:t>
            </a:r>
            <a:r>
              <a:rPr lang="sk-SK" dirty="0" err="1"/>
              <a:t>všech</a:t>
            </a:r>
            <a:r>
              <a:rPr lang="sk-SK" dirty="0"/>
              <a:t> dostupných </a:t>
            </a:r>
            <a:r>
              <a:rPr lang="sk-SK" dirty="0" err="1"/>
              <a:t>informací</a:t>
            </a:r>
            <a:r>
              <a:rPr lang="sk-SK" dirty="0"/>
              <a:t> o procesu </a:t>
            </a:r>
            <a:r>
              <a:rPr lang="sk-SK" dirty="0" err="1"/>
              <a:t>šíření</a:t>
            </a:r>
            <a:r>
              <a:rPr lang="sk-SK" dirty="0"/>
              <a:t> nákazy a </a:t>
            </a:r>
            <a:r>
              <a:rPr lang="sk-SK" dirty="0" err="1"/>
              <a:t>sledování</a:t>
            </a:r>
            <a:r>
              <a:rPr lang="sk-SK" dirty="0"/>
              <a:t>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/>
              <a:t>podmínek</a:t>
            </a:r>
            <a:r>
              <a:rPr lang="sk-SK" dirty="0"/>
              <a:t> a </a:t>
            </a:r>
            <a:r>
              <a:rPr lang="sk-SK" dirty="0" err="1"/>
              <a:t>faktorů</a:t>
            </a:r>
            <a:r>
              <a:rPr lang="sk-SK" dirty="0"/>
              <a:t>, </a:t>
            </a:r>
            <a:r>
              <a:rPr lang="sk-SK" dirty="0" err="1"/>
              <a:t>které</a:t>
            </a:r>
            <a:r>
              <a:rPr lang="sk-SK" dirty="0"/>
              <a:t> tento proces </a:t>
            </a:r>
            <a:r>
              <a:rPr lang="sk-SK" dirty="0" err="1"/>
              <a:t>ovlivňují</a:t>
            </a:r>
            <a:r>
              <a:rPr lang="sk-SK" dirty="0"/>
              <a:t>. </a:t>
            </a:r>
          </a:p>
          <a:p>
            <a:r>
              <a:rPr lang="sk-SK" dirty="0" err="1"/>
              <a:t>Jejím</a:t>
            </a:r>
            <a:r>
              <a:rPr lang="sk-SK" dirty="0"/>
              <a:t> </a:t>
            </a:r>
            <a:r>
              <a:rPr lang="sk-SK" dirty="0" err="1"/>
              <a:t>účelem</a:t>
            </a:r>
            <a:r>
              <a:rPr lang="sk-SK" dirty="0"/>
              <a:t> je stanovení systému účinných </a:t>
            </a:r>
            <a:r>
              <a:rPr lang="sk-SK" dirty="0" err="1"/>
              <a:t>opatření</a:t>
            </a:r>
            <a:r>
              <a:rPr lang="sk-SK" dirty="0"/>
              <a:t> k </a:t>
            </a:r>
            <a:r>
              <a:rPr lang="sk-SK" dirty="0" err="1"/>
              <a:t>potlačování</a:t>
            </a:r>
            <a:r>
              <a:rPr lang="sk-SK" dirty="0"/>
              <a:t> nebo </a:t>
            </a:r>
            <a:r>
              <a:rPr lang="sk-SK" dirty="0" err="1"/>
              <a:t>likvidaci</a:t>
            </a:r>
            <a:r>
              <a:rPr lang="sk-SK" dirty="0"/>
              <a:t> dané nákazy. </a:t>
            </a:r>
          </a:p>
          <a:p>
            <a:r>
              <a:rPr lang="sk-SK" dirty="0"/>
              <a:t>Základní prvky surveillance </a:t>
            </a:r>
            <a:r>
              <a:rPr lang="sk-SK" dirty="0" err="1"/>
              <a:t>tvoří</a:t>
            </a:r>
            <a:r>
              <a:rPr lang="sk-SK" dirty="0"/>
              <a:t> systematický </a:t>
            </a:r>
            <a:r>
              <a:rPr lang="sk-SK" dirty="0" err="1"/>
              <a:t>sběr</a:t>
            </a:r>
            <a:r>
              <a:rPr lang="sk-SK" dirty="0"/>
              <a:t> a </a:t>
            </a:r>
            <a:r>
              <a:rPr lang="sk-SK" dirty="0" err="1"/>
              <a:t>hodnocení</a:t>
            </a:r>
            <a:r>
              <a:rPr lang="sk-SK" dirty="0"/>
              <a:t> demografických </a:t>
            </a:r>
            <a:r>
              <a:rPr lang="sk-SK" dirty="0" err="1"/>
              <a:t>údajů</a:t>
            </a:r>
            <a:r>
              <a:rPr lang="sk-SK" dirty="0"/>
              <a:t> a </a:t>
            </a:r>
            <a:r>
              <a:rPr lang="sk-SK" dirty="0" err="1"/>
              <a:t>dat</a:t>
            </a:r>
            <a:r>
              <a:rPr lang="sk-SK" dirty="0"/>
              <a:t> o </a:t>
            </a:r>
            <a:r>
              <a:rPr lang="sk-SK" dirty="0" err="1"/>
              <a:t>podmínkách</a:t>
            </a:r>
            <a:r>
              <a:rPr lang="sk-SK" dirty="0"/>
              <a:t> </a:t>
            </a:r>
            <a:r>
              <a:rPr lang="sk-SK" dirty="0" err="1"/>
              <a:t>zevního</a:t>
            </a:r>
            <a:r>
              <a:rPr lang="sk-SK" dirty="0"/>
              <a:t> </a:t>
            </a:r>
            <a:r>
              <a:rPr lang="sk-SK" dirty="0" err="1"/>
              <a:t>prostředí</a:t>
            </a:r>
            <a:r>
              <a:rPr lang="sk-SK" dirty="0"/>
              <a:t>, </a:t>
            </a:r>
            <a:r>
              <a:rPr lang="sk-SK" dirty="0" err="1"/>
              <a:t>hlášení</a:t>
            </a:r>
            <a:r>
              <a:rPr lang="sk-SK" dirty="0"/>
              <a:t> </a:t>
            </a:r>
            <a:r>
              <a:rPr lang="sk-SK" dirty="0" err="1"/>
              <a:t>nemocnosti</a:t>
            </a:r>
            <a:r>
              <a:rPr lang="sk-SK" dirty="0"/>
              <a:t> a úmrtnosti, výsledky epidemiologických </a:t>
            </a:r>
            <a:r>
              <a:rPr lang="sk-SK" dirty="0" err="1"/>
              <a:t>šetření</a:t>
            </a:r>
            <a:r>
              <a:rPr lang="sk-SK" dirty="0"/>
              <a:t>, klinických </a:t>
            </a:r>
            <a:r>
              <a:rPr lang="sk-SK" dirty="0" err="1"/>
              <a:t>poznatků</a:t>
            </a:r>
            <a:r>
              <a:rPr lang="sk-SK" dirty="0"/>
              <a:t>, </a:t>
            </a:r>
            <a:r>
              <a:rPr lang="sk-SK" dirty="0" err="1"/>
              <a:t>laboratorních</a:t>
            </a:r>
            <a:r>
              <a:rPr lang="sk-SK" dirty="0"/>
              <a:t> </a:t>
            </a:r>
            <a:r>
              <a:rPr lang="sk-SK" dirty="0" err="1"/>
              <a:t>vyšetřování</a:t>
            </a:r>
            <a:r>
              <a:rPr lang="sk-SK" dirty="0"/>
              <a:t>, </a:t>
            </a:r>
            <a:r>
              <a:rPr lang="sk-SK" dirty="0" err="1"/>
              <a:t>včetně</a:t>
            </a:r>
            <a:r>
              <a:rPr lang="sk-SK" dirty="0"/>
              <a:t> imunologických </a:t>
            </a:r>
            <a:r>
              <a:rPr lang="sk-SK" dirty="0" err="1"/>
              <a:t>přehledů</a:t>
            </a:r>
            <a:r>
              <a:rPr lang="sk-SK" dirty="0"/>
              <a:t>, epidemiologických a ekologických </a:t>
            </a:r>
            <a:r>
              <a:rPr lang="sk-SK" dirty="0" err="1"/>
              <a:t>vztahů</a:t>
            </a:r>
            <a:r>
              <a:rPr lang="sk-SK" dirty="0"/>
              <a:t>, </a:t>
            </a:r>
            <a:r>
              <a:rPr lang="sk-SK" dirty="0" err="1"/>
              <a:t>hodnocení</a:t>
            </a:r>
            <a:r>
              <a:rPr lang="sk-SK" dirty="0"/>
              <a:t> </a:t>
            </a:r>
            <a:r>
              <a:rPr lang="sk-SK" dirty="0" err="1"/>
              <a:t>protekčních</a:t>
            </a:r>
            <a:r>
              <a:rPr lang="sk-SK" dirty="0"/>
              <a:t> </a:t>
            </a:r>
            <a:r>
              <a:rPr lang="sk-SK" dirty="0" err="1"/>
              <a:t>efektů</a:t>
            </a:r>
            <a:r>
              <a:rPr lang="sk-SK" dirty="0"/>
              <a:t> </a:t>
            </a:r>
            <a:r>
              <a:rPr lang="sk-SK" dirty="0" err="1"/>
              <a:t>prostředků</a:t>
            </a:r>
            <a:r>
              <a:rPr lang="sk-SK" dirty="0"/>
              <a:t> </a:t>
            </a:r>
            <a:r>
              <a:rPr lang="sk-SK" dirty="0" err="1"/>
              <a:t>aktivní</a:t>
            </a:r>
            <a:r>
              <a:rPr lang="sk-SK" dirty="0"/>
              <a:t> a </a:t>
            </a:r>
            <a:r>
              <a:rPr lang="sk-SK" dirty="0" err="1"/>
              <a:t>pasivní</a:t>
            </a:r>
            <a:r>
              <a:rPr lang="sk-SK" dirty="0"/>
              <a:t> </a:t>
            </a:r>
            <a:r>
              <a:rPr lang="sk-SK" dirty="0" err="1"/>
              <a:t>imunizace</a:t>
            </a:r>
            <a:r>
              <a:rPr lang="sk-SK" dirty="0"/>
              <a:t> </a:t>
            </a:r>
            <a:r>
              <a:rPr lang="sk-SK" dirty="0" err="1"/>
              <a:t>včetně</a:t>
            </a:r>
            <a:r>
              <a:rPr lang="sk-SK" dirty="0"/>
              <a:t> dosahované </a:t>
            </a:r>
            <a:r>
              <a:rPr lang="sk-SK" dirty="0" err="1"/>
              <a:t>úrovně</a:t>
            </a:r>
            <a:r>
              <a:rPr lang="sk-SK" dirty="0"/>
              <a:t> </a:t>
            </a:r>
            <a:r>
              <a:rPr lang="sk-SK" dirty="0" err="1"/>
              <a:t>proočkovanosti</a:t>
            </a:r>
            <a:r>
              <a:rPr lang="sk-SK" dirty="0"/>
              <a:t>. </a:t>
            </a:r>
          </a:p>
          <a:p>
            <a:r>
              <a:rPr lang="sk-SK" dirty="0" err="1"/>
              <a:t>Nedílnou</a:t>
            </a:r>
            <a:r>
              <a:rPr lang="sk-SK" dirty="0"/>
              <a:t> </a:t>
            </a:r>
            <a:r>
              <a:rPr lang="sk-SK" dirty="0" err="1"/>
              <a:t>součástí</a:t>
            </a:r>
            <a:r>
              <a:rPr lang="sk-SK" dirty="0"/>
              <a:t> surveillance je </a:t>
            </a:r>
            <a:r>
              <a:rPr lang="sk-SK" dirty="0" err="1"/>
              <a:t>průběžná</a:t>
            </a:r>
            <a:r>
              <a:rPr lang="sk-SK" dirty="0"/>
              <a:t> </a:t>
            </a:r>
            <a:r>
              <a:rPr lang="sk-SK" dirty="0" err="1"/>
              <a:t>distribuce</a:t>
            </a:r>
            <a:r>
              <a:rPr lang="sk-SK" dirty="0"/>
              <a:t> získaných </a:t>
            </a:r>
            <a:r>
              <a:rPr lang="sk-SK" dirty="0" err="1"/>
              <a:t>výsledků</a:t>
            </a:r>
            <a:r>
              <a:rPr lang="sk-SK" dirty="0"/>
              <a:t> </a:t>
            </a:r>
            <a:r>
              <a:rPr lang="sk-SK" dirty="0" err="1"/>
              <a:t>všem</a:t>
            </a:r>
            <a:r>
              <a:rPr lang="sk-SK" dirty="0"/>
              <a:t> zainteresovaným </a:t>
            </a:r>
            <a:r>
              <a:rPr lang="sk-SK" dirty="0" err="1"/>
              <a:t>složkám</a:t>
            </a:r>
            <a:r>
              <a:rPr lang="sk-SK" dirty="0"/>
              <a:t> a </a:t>
            </a:r>
            <a:r>
              <a:rPr lang="sk-SK" dirty="0" err="1"/>
              <a:t>vypracovávání</a:t>
            </a:r>
            <a:r>
              <a:rPr lang="sk-SK" dirty="0"/>
              <a:t> </a:t>
            </a:r>
            <a:r>
              <a:rPr lang="sk-SK" dirty="0" err="1"/>
              <a:t>návrhů</a:t>
            </a:r>
            <a:r>
              <a:rPr lang="sk-SK" dirty="0"/>
              <a:t> pro </a:t>
            </a:r>
            <a:r>
              <a:rPr lang="sk-SK" dirty="0" err="1"/>
              <a:t>účinnější</a:t>
            </a:r>
            <a:r>
              <a:rPr lang="sk-SK" dirty="0"/>
              <a:t> </a:t>
            </a:r>
            <a:r>
              <a:rPr lang="sk-SK" dirty="0" err="1"/>
              <a:t>protiepidemická</a:t>
            </a:r>
            <a:r>
              <a:rPr lang="sk-SK" dirty="0"/>
              <a:t> </a:t>
            </a:r>
            <a:r>
              <a:rPr lang="sk-SK" dirty="0" err="1"/>
              <a:t>opatření</a:t>
            </a:r>
            <a:r>
              <a:rPr lang="sk-SK" dirty="0"/>
              <a:t>. </a:t>
            </a:r>
          </a:p>
          <a:p>
            <a:r>
              <a:rPr lang="sk-SK" dirty="0" err="1"/>
              <a:t>Podmínky</a:t>
            </a:r>
            <a:r>
              <a:rPr lang="sk-SK" dirty="0"/>
              <a:t> kvality surveillance: </a:t>
            </a:r>
            <a:r>
              <a:rPr lang="sk-SK" dirty="0" err="1"/>
              <a:t>včasnost</a:t>
            </a:r>
            <a:r>
              <a:rPr lang="sk-SK" dirty="0"/>
              <a:t>, </a:t>
            </a:r>
            <a:r>
              <a:rPr lang="sk-SK" dirty="0" err="1"/>
              <a:t>kompletnost</a:t>
            </a:r>
            <a:r>
              <a:rPr lang="sk-SK" dirty="0"/>
              <a:t>, </a:t>
            </a:r>
            <a:r>
              <a:rPr lang="sk-SK" dirty="0" err="1"/>
              <a:t>užitečnost</a:t>
            </a:r>
            <a:r>
              <a:rPr lang="sk-SK" dirty="0"/>
              <a:t>, </a:t>
            </a:r>
            <a:r>
              <a:rPr lang="sk-SK" dirty="0" err="1"/>
              <a:t>sensitivita</a:t>
            </a:r>
            <a:r>
              <a:rPr lang="sk-SK" dirty="0"/>
              <a:t>, </a:t>
            </a:r>
            <a:r>
              <a:rPr lang="sk-SK" dirty="0" err="1"/>
              <a:t>specificita</a:t>
            </a:r>
            <a:r>
              <a:rPr lang="sk-SK" dirty="0"/>
              <a:t>, flexibilita, </a:t>
            </a:r>
            <a:r>
              <a:rPr lang="sk-SK" dirty="0" err="1"/>
              <a:t>přijatelnost</a:t>
            </a:r>
            <a:r>
              <a:rPr lang="sk-SK" dirty="0"/>
              <a:t>, </a:t>
            </a:r>
            <a:r>
              <a:rPr lang="sk-SK" dirty="0" err="1"/>
              <a:t>spolehlivost</a:t>
            </a:r>
            <a:r>
              <a:rPr lang="sk-SK" dirty="0"/>
              <a:t>, </a:t>
            </a:r>
            <a:r>
              <a:rPr lang="sk-SK" dirty="0" err="1"/>
              <a:t>pozitivní</a:t>
            </a:r>
            <a:r>
              <a:rPr lang="sk-SK" dirty="0"/>
              <a:t> prognostická hodnota, </a:t>
            </a:r>
            <a:r>
              <a:rPr lang="sk-SK" dirty="0" err="1"/>
              <a:t>reprezentativnost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113D74-8539-A74B-BBB8-CAC47509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98183"/>
            <a:ext cx="8312587" cy="1008380"/>
          </a:xfrm>
        </p:spPr>
        <p:txBody>
          <a:bodyPr/>
          <a:lstStyle/>
          <a:p>
            <a:r>
              <a:rPr lang="sk-SK" dirty="0" err="1"/>
              <a:t>Definice</a:t>
            </a:r>
            <a:r>
              <a:rPr lang="sk-SK" dirty="0"/>
              <a:t> Surveillance I. (</a:t>
            </a:r>
            <a:r>
              <a:rPr lang="sk-SK" dirty="0" err="1"/>
              <a:t>Šejda</a:t>
            </a:r>
            <a:r>
              <a:rPr lang="sk-SK" dirty="0"/>
              <a:t> et al., 2005)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85BD18-251F-AD44-8E07-69883E90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12B34F-4A30-7C40-B286-FE269218A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EAA7962-581F-C449-8B95-DF097F50B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5428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B49D3DD-AC7E-8D45-A41C-423EE305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372889"/>
            <a:ext cx="8211829" cy="495287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Kontinuálna (nepretržitá) analýza, interpretácia a spätná väzba systematicky zozbieraných údajov – za predpokladu sústavného využívania metód, ktoré sa vyznačujú uskutočniteľnosťou, uniformitou a rýchlosťou (hoci niekedy aj na úkor presnosti resp. úplnosti). </a:t>
            </a:r>
          </a:p>
          <a:p>
            <a:r>
              <a:rPr lang="sk-SK" dirty="0">
                <a:effectLst/>
              </a:rPr>
              <a:t>Pozorovaním trendov v priebehu času, v danom mieste a v danej populácii, možno dospieť k zisteniu alebo predpovedaniu (anticipácii) zmien, čo umožní vykonať primerané opatrenia vrátane investigatívnych a kontrolných opatrení (zameraných na boj proti danej chorobe). </a:t>
            </a:r>
          </a:p>
          <a:p>
            <a:r>
              <a:rPr lang="sk-SK" dirty="0">
                <a:effectLst/>
              </a:rPr>
              <a:t>Pramene údajov môžu byť v priamej súvislosti s chorobou alebo s faktormi, ktoré výskyt choroby ovplyvňujú. 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882AE2-7C5B-6446-BE5B-FD64CD36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181580"/>
            <a:ext cx="8312587" cy="1008380"/>
          </a:xfrm>
        </p:spPr>
        <p:txBody>
          <a:bodyPr/>
          <a:lstStyle/>
          <a:p>
            <a:r>
              <a:rPr lang="sk-SK" sz="4000" b="1" dirty="0">
                <a:effectLst/>
              </a:rPr>
              <a:t>Surveillance (surveillance, zvýšený epidemiologický dohľad – kontrola)</a:t>
            </a:r>
            <a:r>
              <a:rPr lang="sk-SK" sz="4000" dirty="0">
                <a:effectLst/>
              </a:rPr>
              <a:t> (</a:t>
            </a:r>
            <a:r>
              <a:rPr lang="sk-SK" sz="4000" dirty="0" err="1">
                <a:effectLst/>
              </a:rPr>
              <a:t>Last</a:t>
            </a:r>
            <a:r>
              <a:rPr lang="sk-SK" sz="4000" dirty="0">
                <a:effectLst/>
              </a:rPr>
              <a:t>, 1999)</a:t>
            </a:r>
            <a:endParaRPr lang="sk-SK" sz="40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04C9CB-C3CA-4449-9D57-27286B82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3BE709-9A06-A948-8BD0-442E6E836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CE66DF9-511D-C745-81C4-F735D100F6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83466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CB507A1-9058-C441-ABF7-6F3617C3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cs-CZ" sz="4000" b="1" dirty="0">
                <a:effectLst/>
              </a:rPr>
              <a:t>Strategie prevence a kontroly v cyklu šíření přenosných nemocí</a:t>
            </a:r>
            <a:endParaRPr lang="sk-SK" sz="40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0C1D2D2-05DC-3B47-BD9B-B7861390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5FDD5BE-DD9C-2F47-B0F3-691F5B02D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8A8DB37-8C52-4D4A-82F1-CF7191087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A2725B1-ECD6-CE40-B54C-332979E015DF}"/>
              </a:ext>
            </a:extLst>
          </p:cNvPr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26" y="372889"/>
            <a:ext cx="6469071" cy="4878722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2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2405180-6080-614D-86BA-85B2AFF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74589"/>
            <a:ext cx="8312587" cy="1008380"/>
          </a:xfrm>
        </p:spPr>
        <p:txBody>
          <a:bodyPr/>
          <a:lstStyle/>
          <a:p>
            <a:r>
              <a:rPr lang="cs-CZ" sz="2800" b="1" dirty="0">
                <a:effectLst/>
              </a:rPr>
              <a:t>Klasický cyklus surveillance (</a:t>
            </a:r>
            <a:r>
              <a:rPr lang="cs-CZ" sz="2800" b="1" dirty="0" err="1">
                <a:effectLst/>
              </a:rPr>
              <a:t>European</a:t>
            </a:r>
            <a:r>
              <a:rPr lang="cs-CZ" sz="2800" b="1" dirty="0">
                <a:effectLst/>
              </a:rPr>
              <a:t> Centre </a:t>
            </a:r>
            <a:r>
              <a:rPr lang="cs-CZ" sz="2800" b="1" dirty="0" err="1">
                <a:effectLst/>
              </a:rPr>
              <a:t>for</a:t>
            </a:r>
            <a:r>
              <a:rPr lang="cs-CZ" sz="2800" b="1" dirty="0">
                <a:effectLst/>
              </a:rPr>
              <a:t> </a:t>
            </a:r>
            <a:r>
              <a:rPr lang="cs-CZ" sz="2800" b="1" dirty="0" err="1">
                <a:effectLst/>
              </a:rPr>
              <a:t>Disease</a:t>
            </a:r>
            <a:r>
              <a:rPr lang="cs-CZ" sz="2800" b="1" dirty="0">
                <a:effectLst/>
              </a:rPr>
              <a:t> </a:t>
            </a:r>
            <a:r>
              <a:rPr lang="cs-CZ" sz="2800" b="1" dirty="0" err="1">
                <a:effectLst/>
              </a:rPr>
              <a:t>Prevention</a:t>
            </a:r>
            <a:r>
              <a:rPr lang="cs-CZ" sz="2800" b="1" dirty="0">
                <a:effectLst/>
              </a:rPr>
              <a:t> and </a:t>
            </a:r>
            <a:r>
              <a:rPr lang="cs-CZ" sz="2800" b="1" dirty="0" err="1">
                <a:effectLst/>
              </a:rPr>
              <a:t>Control</a:t>
            </a:r>
            <a:r>
              <a:rPr lang="cs-CZ" sz="2800" b="1" dirty="0">
                <a:effectLst/>
              </a:rPr>
              <a:t>, 2017)</a:t>
            </a:r>
            <a:endParaRPr lang="sk-SK" sz="2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93DD1B-070C-B345-9FD6-6E328828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251ED2-11BD-8444-8923-29C1E3230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F09953-A79B-6A40-9A26-BA1B3E932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621BDE8-A9B5-DB4F-8113-176FBCF21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978" y="372889"/>
            <a:ext cx="8312587" cy="47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53046C6-3FB0-D943-AADB-744D9CD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/>
              </a:rPr>
              <a:t>Celkovým zaměřením </a:t>
            </a:r>
            <a:r>
              <a:rPr lang="cs-CZ" dirty="0">
                <a:effectLst/>
              </a:rPr>
              <a:t>surveillance je poskytovat informace, které jsou nezbytné k informování o opatřeních v oblasti zdraví veřejnosti. </a:t>
            </a:r>
          </a:p>
          <a:p>
            <a:r>
              <a:rPr lang="cs-CZ" dirty="0">
                <a:effectLst/>
              </a:rPr>
              <a:t>Ačkoli „</a:t>
            </a:r>
            <a:r>
              <a:rPr lang="cs-CZ" b="1" dirty="0">
                <a:solidFill>
                  <a:srgbClr val="C00000"/>
                </a:solidFill>
                <a:effectLst/>
              </a:rPr>
              <a:t>informace pro akci</a:t>
            </a:r>
            <a:r>
              <a:rPr lang="cs-CZ" dirty="0">
                <a:effectLst/>
              </a:rPr>
              <a:t>" je často používáno jako smysluplné synonymum pro surveillance, nepomáhá k dalšímu definování účelu surveillance, dokud nebudeme moci odpovědět na otázku "Jaká akce?", "Jaké informace?" a "Koho činnost?"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290A7E-B974-4A45-9492-943820C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Celkové </a:t>
            </a:r>
            <a:r>
              <a:rPr lang="sk-SK" dirty="0" err="1"/>
              <a:t>zaměření</a:t>
            </a:r>
            <a:r>
              <a:rPr lang="sk-SK" dirty="0"/>
              <a:t> s.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11DC3F-F7DF-FF48-9AAF-F96F0FD2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5841CCB-9820-B24A-A718-16540833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C2DBC9-9CDB-5D4A-94C8-107F1FFA9E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2578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0E88EB6-590D-2044-946C-5437EA52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C00000"/>
                </a:solidFill>
                <a:effectLst/>
              </a:rPr>
              <a:t>Hodnocení zdravotního stavu populace </a:t>
            </a:r>
            <a:r>
              <a:rPr lang="cs-CZ" dirty="0">
                <a:effectLst/>
              </a:rPr>
              <a:t>– informovat o opatřeních týkajících se kontroly a prevence rizik z životního prostředí, z expozice potenciálně škodlivým činitelům a výskytu onemocnění.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solidFill>
                  <a:srgbClr val="C00000"/>
                </a:solidFill>
                <a:effectLst/>
              </a:rPr>
              <a:t>Definovat </a:t>
            </a:r>
            <a:r>
              <a:rPr lang="cs-CZ" dirty="0" err="1">
                <a:solidFill>
                  <a:srgbClr val="C00000"/>
                </a:solidFill>
                <a:effectLst/>
              </a:rPr>
              <a:t>veřejno</a:t>
            </a:r>
            <a:r>
              <a:rPr lang="cs-CZ" dirty="0">
                <a:solidFill>
                  <a:srgbClr val="C00000"/>
                </a:solidFill>
                <a:effectLst/>
              </a:rPr>
              <a:t>-zdravotnické priority </a:t>
            </a:r>
            <a:r>
              <a:rPr lang="cs-CZ" dirty="0">
                <a:effectLst/>
              </a:rPr>
              <a:t>– informovat politiku a plánování o současném a pravděpodobném budoucím dopadu nebezpečí, expozic a onemocnění.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solidFill>
                  <a:srgbClr val="C00000"/>
                </a:solidFill>
                <a:effectLst/>
              </a:rPr>
              <a:t>Evaluace programů </a:t>
            </a:r>
            <a:r>
              <a:rPr lang="cs-CZ" dirty="0">
                <a:effectLst/>
              </a:rPr>
              <a:t>– podávat informace pro rozhodnutí o intervenci, pro opatření.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solidFill>
                  <a:srgbClr val="C00000"/>
                </a:solidFill>
                <a:effectLst/>
              </a:rPr>
              <a:t>Dávat podněty výzkumu </a:t>
            </a:r>
            <a:r>
              <a:rPr lang="cs-CZ" dirty="0">
                <a:effectLst/>
              </a:rPr>
              <a:t>– generovat hypotézy a vyvíjet metodologie.</a:t>
            </a:r>
            <a:endParaRPr lang="sk-SK" dirty="0">
              <a:effectLst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493088-48A9-864C-AE94-788DEBD7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Cíle a související akce s.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9C729D-C308-A243-A9FC-DBB9244B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4EF25E8-9E7B-154D-96E3-A51E76B43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B21366-5347-2642-B33E-8510C718C9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17844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805F6BB-FC04-AE40-930C-E1925C06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/>
              </a:rPr>
              <a:t>Ve formě popisné statistiky o četnosti a rozdělení případů a časových trendech. </a:t>
            </a:r>
          </a:p>
          <a:p>
            <a:r>
              <a:rPr lang="cs-CZ" dirty="0">
                <a:effectLst/>
              </a:rPr>
              <a:t>Informace o rozdělení případů mohou zahrnovat kategorizaci podle místa, demografické charakteristiky, pracovních a dalších rizikových faktorů. </a:t>
            </a:r>
          </a:p>
          <a:p>
            <a:r>
              <a:rPr lang="cs-CZ" dirty="0">
                <a:effectLst/>
              </a:rPr>
              <a:t>Systémy surveillance, zejména v případě infekčních onemocnění a dalších environmentálních ohrožení zdraví, mohou shromažďovat, analyzovat a poskytovat informace o nebezpečích (např. zdroje kontaminace životního prostředí), o expozicích (např. pracovní expozice virům přenášeným krví), kontrolní nebo preventivní opatření (např. o očkování), jakož i informace o případech onemocnění nebo zranění.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52FB07-27F3-EC4E-A2B5-21213457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Informace poskytované systémem surveillance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F5FC6F-899B-184F-BE8B-4028375E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3210BCF-D319-1A4D-9E1A-AD760FBB3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09F30C-1F91-9D4A-9858-AAE66B1E08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6122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9DC18C53-89AC-5343-8D52-4E10102B3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8780"/>
              </p:ext>
            </p:extLst>
          </p:nvPr>
        </p:nvGraphicFramePr>
        <p:xfrm>
          <a:off x="856448" y="877330"/>
          <a:ext cx="8460547" cy="4256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0547">
                  <a:extLst>
                    <a:ext uri="{9D8B030D-6E8A-4147-A177-3AD203B41FA5}">
                      <a16:colId xmlns:a16="http://schemas.microsoft.com/office/drawing/2014/main" val="268892460"/>
                    </a:ext>
                  </a:extLst>
                </a:gridCol>
              </a:tblGrid>
              <a:tr h="34263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Doména 1.2.2.: Dohled nad veřejným zdravotnictvím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266779"/>
                  </a:ext>
                </a:extLst>
              </a:tr>
              <a:tr h="38710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16. Spustit systém sledování.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17. Provádět správu dat sledování.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18. Provést popisnou analýzu dat sledování.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19. Interpretovat trendy onemocnění a trendů veřejného zdraví z analýzy časových řad.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20. Definovat klíčová zjištění z analýzy dat sledování a vyvozujte závěry.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21. Vyhodnotit systémy dohledu.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22. Uznávat potřebu nového systému dohledu a zřizují jej.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23. Využívat sledování na základě událostí, nazývaného také epidemická inteligence, k odhalení ohrožení zdraví.</a:t>
                      </a:r>
                      <a:endParaRPr lang="sk-SK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457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24. Být obeznámen s právními předpisy o dozoru a hlášení přenosných nemocí na národní úrovni, na úrovni EU a celosvětově (Mezinárodní zdravotní předpisy).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00799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cs-CZ" sz="2800" b="1" dirty="0">
                <a:effectLst/>
              </a:rPr>
              <a:t>Přehled kompetencí epidemiologa pracujícího v oblasti zdraví veřejnosti ((</a:t>
            </a:r>
            <a:r>
              <a:rPr lang="cs-CZ" sz="2800" b="1" dirty="0" err="1">
                <a:effectLst/>
              </a:rPr>
              <a:t>European</a:t>
            </a:r>
            <a:r>
              <a:rPr lang="cs-CZ" sz="2800" b="1" dirty="0">
                <a:effectLst/>
              </a:rPr>
              <a:t> Centre </a:t>
            </a:r>
            <a:r>
              <a:rPr lang="cs-CZ" sz="2800" b="1" dirty="0" err="1">
                <a:effectLst/>
              </a:rPr>
              <a:t>for</a:t>
            </a:r>
            <a:r>
              <a:rPr lang="cs-CZ" sz="2800" b="1" dirty="0">
                <a:effectLst/>
              </a:rPr>
              <a:t> </a:t>
            </a:r>
            <a:r>
              <a:rPr lang="cs-CZ" sz="2800" b="1" dirty="0" err="1">
                <a:effectLst/>
              </a:rPr>
              <a:t>Disease</a:t>
            </a:r>
            <a:r>
              <a:rPr lang="cs-CZ" sz="2800" b="1" dirty="0">
                <a:effectLst/>
              </a:rPr>
              <a:t> </a:t>
            </a:r>
            <a:r>
              <a:rPr lang="cs-CZ" sz="2800" b="1" dirty="0" err="1">
                <a:effectLst/>
              </a:rPr>
              <a:t>Prevention</a:t>
            </a:r>
            <a:r>
              <a:rPr lang="cs-CZ" sz="2800" b="1" dirty="0">
                <a:effectLst/>
              </a:rPr>
              <a:t> and </a:t>
            </a:r>
            <a:r>
              <a:rPr lang="cs-CZ" sz="2800" b="1" dirty="0" err="1">
                <a:effectLst/>
              </a:rPr>
              <a:t>Control</a:t>
            </a:r>
            <a:r>
              <a:rPr lang="cs-CZ" sz="2800" b="1" dirty="0">
                <a:effectLst/>
              </a:rPr>
              <a:t>, 2008)</a:t>
            </a:r>
            <a:endParaRPr lang="sk-SK" sz="2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96EC537-7891-7E47-9D51-438A9F8C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>
                <a:effectLst/>
              </a:rPr>
              <a:t>Zjistit a kvantifikovat nebezpečí, expozice a případy, které vyžadují zásahy veřejného zdravotnictví.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Detekci ohnisek, epidemií (tj. identifikace zvýšení četnosti onemocnění nad běžnou úroveň výskytu onemocnění).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Určit rozdělení a šíření nemoci.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Popsat přirozený vývoj zdravotního stavu, nemoci.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Odhadnout dopad nebezpečí, expozice, nemoci nebo zranění.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Vyhodnotit preventivní a kontrolní opatření.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Podpořit plánování.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Vytvořit hypotézy, které vyvolají nebo je lze řešit výzkumem.</a:t>
            </a:r>
            <a:endParaRPr lang="sk-SK" dirty="0">
              <a:effectLst/>
            </a:endParaRP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224823-4450-C946-AFD5-DEE959EF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Cílem poskytování takových informací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58B785-811C-EE48-A636-EF06D235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12773A-C7EC-7F42-B6EB-9AAB62386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47E9F4-E77F-AC4B-9B27-978CF07EF6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9026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C796333-A372-A442-BFE6-9FB81A1B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Veřejnost.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Klinici, mikrobiologové, specialisti kontroly nemocí.</a:t>
            </a:r>
            <a:endParaRPr lang="sk-SK" dirty="0">
              <a:effectLst/>
            </a:endParaRPr>
          </a:p>
          <a:p>
            <a:pPr lvl="0"/>
            <a:r>
              <a:rPr lang="cs-CZ" dirty="0" err="1">
                <a:effectLst/>
              </a:rPr>
              <a:t>Veřejno</a:t>
            </a:r>
            <a:r>
              <a:rPr lang="cs-CZ" dirty="0">
                <a:effectLst/>
              </a:rPr>
              <a:t>-zdravotničtí pracovníci.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Profesionálové v oblasti environmentálního zdraví.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Manažeři zdravotnických služeb.</a:t>
            </a:r>
            <a:endParaRPr lang="sk-SK" dirty="0">
              <a:effectLst/>
            </a:endParaRPr>
          </a:p>
          <a:p>
            <a:pPr lvl="0"/>
            <a:r>
              <a:rPr lang="cs-CZ" dirty="0">
                <a:effectLst/>
              </a:rPr>
              <a:t>Vzdělávání v oblasti zdraví.</a:t>
            </a:r>
            <a:endParaRPr lang="sk-SK" dirty="0">
              <a:effectLst/>
            </a:endParaRPr>
          </a:p>
          <a:p>
            <a:r>
              <a:rPr lang="cs-CZ" dirty="0">
                <a:effectLst/>
              </a:rPr>
              <a:t>Vláda a politici.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057B627-DF93-2341-83E7-364B29F8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Cílové</a:t>
            </a:r>
            <a:r>
              <a:rPr lang="sk-SK" dirty="0"/>
              <a:t> skupiny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EC8910-77DB-1245-8E62-95DCA5F7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0B570C-E71B-4C45-A47B-3D477F420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65C58D-EA21-1141-8E8C-5D38DC46FB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6980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6409038-466C-0444-96CA-A241EB62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 fontScale="92500"/>
          </a:bodyPr>
          <a:lstStyle/>
          <a:p>
            <a:r>
              <a:rPr lang="cs-CZ" dirty="0">
                <a:effectLst/>
              </a:rPr>
              <a:t>Určujícím rysem surveillance je, že poskytuje přímou informaci pro probíhající nebo plánovaná opatření v oblasti veřejného zdraví ("informace pro akci"). </a:t>
            </a:r>
          </a:p>
          <a:p>
            <a:r>
              <a:rPr lang="cs-CZ" dirty="0">
                <a:effectLst/>
              </a:rPr>
              <a:t>Je obvykle nepřetržitý a systematický proces, často vycházející z více zdrojů dat. Informace poskytované systémy surveillance jsou obvykle ve formě popisné statistiky o četnosti a rozdělení případů a časových trendech v těchto případech. </a:t>
            </a:r>
          </a:p>
          <a:p>
            <a:r>
              <a:rPr lang="cs-CZ" dirty="0">
                <a:effectLst/>
              </a:rPr>
              <a:t>Informace o rozdělení případů mohou zahrnovat kategorizaci podle geografie, demografické charakteristiky, pracovní a další rizikové faktory. </a:t>
            </a:r>
          </a:p>
          <a:p>
            <a:r>
              <a:rPr lang="cs-CZ" dirty="0">
                <a:effectLst/>
              </a:rPr>
              <a:t>Surveillance poskytuje stávající znalosti zdravotnickým orgánům při vyžívání známých kontrolních opatření, přímo relevantní pro monitorování a potřeby kontroly.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617678-A035-884A-BE7E-44AB1C87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Shrnutí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6D0B64-9F1F-9240-B059-7661F983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510F8DC-95BC-FC4C-B416-656269BCA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A8F952-3297-2445-AC76-6E7B750568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657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75CDC0A-9CDA-804D-B749-422A54A6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828967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effectLst/>
              </a:rPr>
              <a:t>Surveillance se často popisuje jako poskytování </a:t>
            </a:r>
            <a:r>
              <a:rPr lang="cs-CZ" b="1" dirty="0">
                <a:effectLst/>
              </a:rPr>
              <a:t>informací pro akci</a:t>
            </a:r>
            <a:r>
              <a:rPr lang="cs-CZ" dirty="0">
                <a:effectLst/>
              </a:rPr>
              <a:t>. </a:t>
            </a:r>
          </a:p>
          <a:p>
            <a:r>
              <a:rPr lang="cs-CZ" dirty="0">
                <a:effectLst/>
              </a:rPr>
              <a:t>Jako lidské bytosti můžeme efektivně fungovat pouze neustálým sledováním toho, co se děje kolem nás, pomocí našich smyslů poskytovat informace, které nám umožní reagovat na vnější hrozby a příležitosti nebo plánovat budoucí akce. </a:t>
            </a:r>
          </a:p>
          <a:p>
            <a:r>
              <a:rPr lang="cs-CZ" dirty="0">
                <a:effectLst/>
              </a:rPr>
              <a:t>Přestože množství informací, které musíme zpracovávat, se liší podle různých situací, ve většině situací musíme být schopni sledovat, co se děje v našem prostředí průběžně, abychom mohli jednat co nejrychleji. </a:t>
            </a:r>
          </a:p>
          <a:p>
            <a:r>
              <a:rPr lang="cs-CZ" dirty="0">
                <a:effectLst/>
              </a:rPr>
              <a:t>Existují analogie s touto potřebou neustálého sledování událostí nebo okolností, aby bylo možné účinně jednat ve většině oblastí lidské činnosti, jako je například potřeba bank sledovat finanční transakce a trendy v ekonomice a potřebu orgánů veřejného zdraví sledovat trendy v rizicích, expozicích a zdravotních událostech za účelem ochrany zdraví obyvatel a jednotlivců.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9F4365D-96AF-554C-9F79-DC79176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23772"/>
            <a:ext cx="8312587" cy="1008380"/>
          </a:xfrm>
        </p:spPr>
        <p:txBody>
          <a:bodyPr/>
          <a:lstStyle/>
          <a:p>
            <a:r>
              <a:rPr lang="cs-CZ" b="1" i="1" dirty="0">
                <a:effectLst/>
              </a:rPr>
              <a:t>Informace pro akci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3BE8E8-D615-AB40-A666-E34F9DEF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8D631-235D-9047-B448-A665E735F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0F279B-FD2A-794A-9287-A02236EEC5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337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DFA6DED-F88C-DF49-AAF4-59994F7C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3667431"/>
          </a:xfrm>
        </p:spPr>
        <p:txBody>
          <a:bodyPr>
            <a:normAutofit/>
          </a:bodyPr>
          <a:lstStyle/>
          <a:p>
            <a:r>
              <a:rPr lang="sk-SK" dirty="0"/>
              <a:t>n. </a:t>
            </a:r>
            <a:r>
              <a:rPr lang="sk-SK" dirty="0" err="1"/>
              <a:t>Close</a:t>
            </a:r>
            <a:r>
              <a:rPr lang="sk-SK" dirty="0"/>
              <a:t> </a:t>
            </a:r>
            <a:r>
              <a:rPr lang="sk-SK" dirty="0" err="1"/>
              <a:t>observation</a:t>
            </a:r>
            <a:r>
              <a:rPr lang="sk-SK" dirty="0"/>
              <a:t>, </a:t>
            </a:r>
            <a:r>
              <a:rPr lang="sk-SK" dirty="0" err="1"/>
              <a:t>especially</a:t>
            </a:r>
            <a:r>
              <a:rPr lang="sk-SK" dirty="0"/>
              <a:t> of a </a:t>
            </a:r>
            <a:r>
              <a:rPr lang="sk-SK" dirty="0" err="1"/>
              <a:t>suspected</a:t>
            </a:r>
            <a:r>
              <a:rPr lang="sk-SK" dirty="0"/>
              <a:t> </a:t>
            </a:r>
            <a:r>
              <a:rPr lang="sk-SK" dirty="0" err="1"/>
              <a:t>spy</a:t>
            </a:r>
            <a:r>
              <a:rPr lang="sk-SK" dirty="0"/>
              <a:t> or </a:t>
            </a:r>
            <a:r>
              <a:rPr lang="sk-SK" dirty="0" err="1"/>
              <a:t>criminal</a:t>
            </a:r>
            <a:r>
              <a:rPr lang="sk-SK" dirty="0"/>
              <a:t>. </a:t>
            </a:r>
            <a:r>
              <a:rPr lang="sk-SK" dirty="0" err="1"/>
              <a:t>Origin</a:t>
            </a:r>
            <a:r>
              <a:rPr lang="sk-SK" dirty="0"/>
              <a:t> C19: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Fr</a:t>
            </a:r>
            <a:r>
              <a:rPr lang="sk-SK" dirty="0"/>
              <a:t>.,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sur</a:t>
            </a:r>
            <a:r>
              <a:rPr lang="sk-SK" dirty="0"/>
              <a:t>- „over“ + </a:t>
            </a:r>
            <a:r>
              <a:rPr lang="sk-SK" dirty="0" err="1"/>
              <a:t>veiller</a:t>
            </a:r>
            <a:r>
              <a:rPr lang="sk-SK" dirty="0"/>
              <a:t> „</a:t>
            </a:r>
            <a:r>
              <a:rPr lang="sk-SK" dirty="0" err="1"/>
              <a:t>watch</a:t>
            </a:r>
            <a:r>
              <a:rPr lang="sk-SK" dirty="0"/>
              <a:t>“ </a:t>
            </a:r>
          </a:p>
          <a:p>
            <a:r>
              <a:rPr lang="sk-SK" dirty="0" err="1"/>
              <a:t>Blízké</a:t>
            </a:r>
            <a:r>
              <a:rPr lang="sk-SK" dirty="0"/>
              <a:t> </a:t>
            </a:r>
            <a:r>
              <a:rPr lang="sk-SK" dirty="0" err="1"/>
              <a:t>pozorování</a:t>
            </a:r>
            <a:r>
              <a:rPr lang="sk-SK" dirty="0"/>
              <a:t>, </a:t>
            </a:r>
            <a:r>
              <a:rPr lang="sk-SK" dirty="0" err="1"/>
              <a:t>zejména</a:t>
            </a:r>
            <a:r>
              <a:rPr lang="sk-SK" dirty="0"/>
              <a:t> </a:t>
            </a:r>
            <a:r>
              <a:rPr lang="sk-SK" dirty="0" err="1"/>
              <a:t>podezřelého</a:t>
            </a:r>
            <a:r>
              <a:rPr lang="sk-SK" dirty="0"/>
              <a:t> </a:t>
            </a:r>
            <a:r>
              <a:rPr lang="sk-SK" dirty="0" err="1"/>
              <a:t>špiona</a:t>
            </a:r>
            <a:r>
              <a:rPr lang="sk-SK" dirty="0"/>
              <a:t> nebo </a:t>
            </a:r>
            <a:r>
              <a:rPr lang="sk-SK" dirty="0" err="1"/>
              <a:t>zločince</a:t>
            </a:r>
            <a:r>
              <a:rPr lang="sk-SK" dirty="0"/>
              <a:t>. </a:t>
            </a:r>
            <a:r>
              <a:rPr lang="sk-SK" dirty="0" err="1"/>
              <a:t>Původně</a:t>
            </a:r>
            <a:r>
              <a:rPr lang="sk-SK" dirty="0"/>
              <a:t> 19st: z </a:t>
            </a:r>
            <a:r>
              <a:rPr lang="sk-SK" dirty="0" err="1"/>
              <a:t>Fr</a:t>
            </a:r>
            <a:r>
              <a:rPr lang="sk-SK" dirty="0"/>
              <a:t>., z </a:t>
            </a:r>
            <a:r>
              <a:rPr lang="sk-SK" dirty="0" err="1"/>
              <a:t>sur</a:t>
            </a:r>
            <a:r>
              <a:rPr lang="sk-SK" dirty="0"/>
              <a:t>- „nad“ + </a:t>
            </a:r>
            <a:r>
              <a:rPr lang="sk-SK" dirty="0" err="1"/>
              <a:t>veiller</a:t>
            </a:r>
            <a:r>
              <a:rPr lang="sk-SK" dirty="0"/>
              <a:t> „dozor, </a:t>
            </a:r>
            <a:r>
              <a:rPr lang="sk-SK" dirty="0" err="1"/>
              <a:t>dohled</a:t>
            </a:r>
            <a:r>
              <a:rPr lang="sk-SK" dirty="0"/>
              <a:t>“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FF73CD-C39A-9049-8381-F7BD35EB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C16F45-EAE3-7949-A5F2-29B8E487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226F62-A88D-CB48-A575-DF6545B16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FE8D75D-0299-ED4A-ABC2-0DFBD3CE4D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8045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9118DDD-EF88-CF4C-AAD9-87C33794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5309574" cy="4033519"/>
          </a:xfrm>
        </p:spPr>
        <p:txBody>
          <a:bodyPr/>
          <a:lstStyle/>
          <a:p>
            <a:pPr marL="20158" indent="0">
              <a:buNone/>
            </a:pPr>
            <a:r>
              <a:rPr lang="sk-SK" dirty="0" err="1"/>
              <a:t>Průběžná</a:t>
            </a:r>
            <a:r>
              <a:rPr lang="sk-SK" dirty="0"/>
              <a:t> </a:t>
            </a:r>
            <a:r>
              <a:rPr lang="sk-SK" dirty="0" err="1"/>
              <a:t>bdělost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sledování</a:t>
            </a:r>
            <a:r>
              <a:rPr lang="sk-SK" dirty="0"/>
              <a:t> </a:t>
            </a:r>
            <a:r>
              <a:rPr lang="sk-SK" dirty="0" err="1"/>
              <a:t>distribuce</a:t>
            </a:r>
            <a:r>
              <a:rPr lang="sk-SK" dirty="0"/>
              <a:t> a </a:t>
            </a:r>
            <a:r>
              <a:rPr lang="sk-SK" dirty="0" err="1"/>
              <a:t>trendů</a:t>
            </a:r>
            <a:r>
              <a:rPr lang="sk-SK" dirty="0"/>
              <a:t> výskytu </a:t>
            </a:r>
            <a:r>
              <a:rPr lang="sk-SK" dirty="0" err="1"/>
              <a:t>prostřednictvím</a:t>
            </a:r>
            <a:r>
              <a:rPr lang="sk-SK" dirty="0"/>
              <a:t> systematického </a:t>
            </a:r>
            <a:r>
              <a:rPr lang="sk-SK" dirty="0" err="1"/>
              <a:t>sběru</a:t>
            </a:r>
            <a:r>
              <a:rPr lang="sk-SK" dirty="0"/>
              <a:t>, </a:t>
            </a:r>
            <a:r>
              <a:rPr lang="sk-SK" dirty="0" err="1"/>
              <a:t>konsolidace</a:t>
            </a:r>
            <a:r>
              <a:rPr lang="sk-SK" dirty="0"/>
              <a:t> a </a:t>
            </a:r>
            <a:r>
              <a:rPr lang="sk-SK" dirty="0" err="1"/>
              <a:t>vyhodnocování</a:t>
            </a:r>
            <a:r>
              <a:rPr lang="sk-SK" dirty="0"/>
              <a:t> chorobnosti a úmrtnosti a </a:t>
            </a:r>
            <a:r>
              <a:rPr lang="sk-SK" dirty="0" err="1"/>
              <a:t>dalších</a:t>
            </a:r>
            <a:r>
              <a:rPr lang="sk-SK" dirty="0"/>
              <a:t> </a:t>
            </a:r>
            <a:r>
              <a:rPr lang="sk-SK" dirty="0" err="1"/>
              <a:t>relevantních</a:t>
            </a:r>
            <a:r>
              <a:rPr lang="sk-SK" dirty="0"/>
              <a:t> </a:t>
            </a:r>
            <a:r>
              <a:rPr lang="sk-SK" dirty="0" err="1"/>
              <a:t>údajů</a:t>
            </a:r>
            <a:r>
              <a:rPr lang="sk-SK" dirty="0"/>
              <a:t> spolu s včasným a pravidelným </a:t>
            </a:r>
            <a:r>
              <a:rPr lang="sk-SK" dirty="0" err="1"/>
              <a:t>informováním</a:t>
            </a:r>
            <a:r>
              <a:rPr lang="sk-SK" dirty="0"/>
              <a:t> </a:t>
            </a:r>
            <a:r>
              <a:rPr lang="sk-SK" dirty="0" err="1"/>
              <a:t>těch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potřebují</a:t>
            </a:r>
            <a:r>
              <a:rPr lang="sk-SK" dirty="0"/>
              <a:t> </a:t>
            </a:r>
            <a:r>
              <a:rPr lang="sk-SK" dirty="0" err="1"/>
              <a:t>znát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A949AC-FDF5-E348-A306-83592919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ffectLst/>
              </a:rPr>
              <a:t>Surveillance jak ji definoval Alex </a:t>
            </a:r>
            <a:r>
              <a:rPr lang="cs-CZ" sz="4400" dirty="0" err="1">
                <a:effectLst/>
              </a:rPr>
              <a:t>Langmuir</a:t>
            </a:r>
            <a:r>
              <a:rPr lang="cs-CZ" sz="4400" dirty="0">
                <a:effectLst/>
              </a:rPr>
              <a:t> (</a:t>
            </a:r>
            <a:r>
              <a:rPr lang="cs-CZ" sz="4400" dirty="0" err="1">
                <a:effectLst/>
              </a:rPr>
              <a:t>Langmuir</a:t>
            </a:r>
            <a:r>
              <a:rPr lang="cs-CZ" sz="4400" dirty="0">
                <a:effectLst/>
              </a:rPr>
              <a:t>, 1963)</a:t>
            </a:r>
            <a:endParaRPr lang="sk-SK" sz="4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73623D-E829-5D4F-ADD0-4A437E6F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825E980-40E1-4E4B-ACDB-1C664FB58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F83870-C4A3-FD4E-B089-B8773EE46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3074" name="Picture 2" descr="Image result for Alex Langmuir">
            <a:extLst>
              <a:ext uri="{FF2B5EF4-FFF2-40B4-BE49-F238E27FC236}">
                <a16:creationId xmlns:a16="http://schemas.microsoft.com/office/drawing/2014/main" id="{631FA000-0FA6-B64D-84A4-93408C14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41" y="1176443"/>
            <a:ext cx="2565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0E296BC-88C0-664E-B83E-3E54803D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586017" cy="4033519"/>
          </a:xfrm>
        </p:spPr>
        <p:txBody>
          <a:bodyPr>
            <a:normAutofit/>
          </a:bodyPr>
          <a:lstStyle/>
          <a:p>
            <a:r>
              <a:rPr lang="sk-SK" dirty="0"/>
              <a:t>Československý </a:t>
            </a:r>
            <a:r>
              <a:rPr lang="sk-SK" dirty="0" err="1"/>
              <a:t>epidemiolog</a:t>
            </a:r>
            <a:r>
              <a:rPr lang="sk-SK" dirty="0"/>
              <a:t>, Karel </a:t>
            </a:r>
            <a:r>
              <a:rPr lang="sk-SK" dirty="0" err="1"/>
              <a:t>Raška</a:t>
            </a:r>
            <a:r>
              <a:rPr lang="sk-SK" dirty="0"/>
              <a:t> (</a:t>
            </a:r>
            <a:r>
              <a:rPr lang="sk-SK" dirty="0" err="1"/>
              <a:t>Franc</a:t>
            </a:r>
            <a:r>
              <a:rPr lang="sk-SK" dirty="0"/>
              <a:t>, 2009) </a:t>
            </a:r>
            <a:r>
              <a:rPr lang="sk-SK" dirty="0" err="1"/>
              <a:t>hluboce</a:t>
            </a:r>
            <a:r>
              <a:rPr lang="sk-SK" dirty="0"/>
              <a:t> </a:t>
            </a:r>
            <a:r>
              <a:rPr lang="sk-SK" dirty="0" err="1"/>
              <a:t>věřil</a:t>
            </a:r>
            <a:r>
              <a:rPr lang="sk-SK" dirty="0"/>
              <a:t>, že </a:t>
            </a:r>
            <a:r>
              <a:rPr lang="sk-SK" dirty="0" err="1"/>
              <a:t>principy</a:t>
            </a:r>
            <a:r>
              <a:rPr lang="sk-SK" dirty="0"/>
              <a:t> toho, </a:t>
            </a:r>
            <a:r>
              <a:rPr lang="sk-SK" dirty="0" err="1"/>
              <a:t>co</a:t>
            </a:r>
            <a:r>
              <a:rPr lang="sk-SK" dirty="0"/>
              <a:t> nazval epidemiologický </a:t>
            </a:r>
            <a:r>
              <a:rPr lang="sk-SK" dirty="0" err="1"/>
              <a:t>dohled</a:t>
            </a:r>
            <a:r>
              <a:rPr lang="sk-SK" dirty="0"/>
              <a:t>, by </a:t>
            </a:r>
            <a:r>
              <a:rPr lang="sk-SK" dirty="0" err="1"/>
              <a:t>měly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uplatňovány</a:t>
            </a:r>
            <a:r>
              <a:rPr lang="sk-SK" dirty="0"/>
              <a:t> po </a:t>
            </a:r>
            <a:r>
              <a:rPr lang="sk-SK" dirty="0" err="1"/>
              <a:t>celém</a:t>
            </a:r>
            <a:r>
              <a:rPr lang="sk-SK" dirty="0"/>
              <a:t> </a:t>
            </a:r>
            <a:r>
              <a:rPr lang="sk-SK" dirty="0" err="1"/>
              <a:t>světě</a:t>
            </a:r>
            <a:r>
              <a:rPr lang="sk-SK" dirty="0"/>
              <a:t>. </a:t>
            </a:r>
            <a:r>
              <a:rPr lang="sk-SK" dirty="0" err="1"/>
              <a:t>Raška</a:t>
            </a:r>
            <a:r>
              <a:rPr lang="sk-SK" dirty="0"/>
              <a:t> </a:t>
            </a:r>
            <a:r>
              <a:rPr lang="sk-SK" dirty="0" err="1"/>
              <a:t>působil</a:t>
            </a:r>
            <a:r>
              <a:rPr lang="sk-SK" dirty="0"/>
              <a:t> od roku 1965 do 1970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ředitel</a:t>
            </a:r>
            <a:r>
              <a:rPr lang="sk-SK" dirty="0"/>
              <a:t> </a:t>
            </a:r>
            <a:r>
              <a:rPr lang="sk-SK" dirty="0" err="1"/>
              <a:t>divize</a:t>
            </a:r>
            <a:r>
              <a:rPr lang="sk-SK" dirty="0"/>
              <a:t> </a:t>
            </a:r>
            <a:r>
              <a:rPr lang="sk-SK" dirty="0" err="1"/>
              <a:t>infekčních</a:t>
            </a:r>
            <a:r>
              <a:rPr lang="sk-SK" dirty="0"/>
              <a:t> nemocí SZO a v </a:t>
            </a:r>
            <a:r>
              <a:rPr lang="sk-SK" dirty="0" err="1"/>
              <a:t>této</a:t>
            </a:r>
            <a:r>
              <a:rPr lang="sk-SK" dirty="0"/>
              <a:t> </a:t>
            </a:r>
            <a:r>
              <a:rPr lang="sk-SK" dirty="0" err="1"/>
              <a:t>funkci</a:t>
            </a:r>
            <a:r>
              <a:rPr lang="sk-SK" dirty="0"/>
              <a:t> </a:t>
            </a:r>
            <a:r>
              <a:rPr lang="sk-SK" dirty="0" err="1"/>
              <a:t>požádal</a:t>
            </a:r>
            <a:r>
              <a:rPr lang="sk-SK" dirty="0"/>
              <a:t> </a:t>
            </a:r>
            <a:r>
              <a:rPr lang="sk-SK" dirty="0" err="1"/>
              <a:t>Langmuira</a:t>
            </a:r>
            <a:r>
              <a:rPr lang="sk-SK" dirty="0"/>
              <a:t> o spolupráci na </a:t>
            </a:r>
            <a:r>
              <a:rPr lang="sk-SK" dirty="0" err="1"/>
              <a:t>definici</a:t>
            </a:r>
            <a:r>
              <a:rPr lang="sk-SK" dirty="0"/>
              <a:t> surveillance. </a:t>
            </a:r>
          </a:p>
          <a:p>
            <a:r>
              <a:rPr lang="sk-SK" dirty="0" err="1"/>
              <a:t>Společně</a:t>
            </a:r>
            <a:r>
              <a:rPr lang="sk-SK" dirty="0"/>
              <a:t> s </a:t>
            </a:r>
            <a:r>
              <a:rPr lang="sk-SK" dirty="0" err="1"/>
              <a:t>Langmuirem</a:t>
            </a:r>
            <a:r>
              <a:rPr lang="sk-SK" dirty="0"/>
              <a:t> Karel </a:t>
            </a:r>
            <a:r>
              <a:rPr lang="sk-SK" dirty="0" err="1"/>
              <a:t>Raška</a:t>
            </a:r>
            <a:r>
              <a:rPr lang="sk-SK" dirty="0"/>
              <a:t> </a:t>
            </a:r>
            <a:r>
              <a:rPr lang="sk-SK" dirty="0" err="1"/>
              <a:t>připravil</a:t>
            </a:r>
            <a:r>
              <a:rPr lang="sk-SK" dirty="0"/>
              <a:t> </a:t>
            </a:r>
            <a:r>
              <a:rPr lang="sk-SK" dirty="0" err="1"/>
              <a:t>koncepci</a:t>
            </a:r>
            <a:r>
              <a:rPr lang="sk-SK" dirty="0"/>
              <a:t> epidemiologické </a:t>
            </a:r>
            <a:r>
              <a:rPr lang="sk-SK" dirty="0" err="1"/>
              <a:t>bdělosti</a:t>
            </a:r>
            <a:r>
              <a:rPr lang="sk-SK" dirty="0"/>
              <a:t> (surveillance), </a:t>
            </a:r>
            <a:r>
              <a:rPr lang="sk-SK" dirty="0" err="1"/>
              <a:t>kterou</a:t>
            </a:r>
            <a:r>
              <a:rPr lang="sk-SK" dirty="0"/>
              <a:t> WHO </a:t>
            </a:r>
            <a:r>
              <a:rPr lang="sk-SK" dirty="0" err="1"/>
              <a:t>přijala</a:t>
            </a:r>
            <a:r>
              <a:rPr lang="sk-SK" dirty="0"/>
              <a:t> v </a:t>
            </a:r>
            <a:r>
              <a:rPr lang="sk-SK" dirty="0" err="1"/>
              <a:t>roce</a:t>
            </a:r>
            <a:r>
              <a:rPr lang="sk-SK" dirty="0"/>
              <a:t> 1968 na </a:t>
            </a:r>
            <a:r>
              <a:rPr lang="sk-SK" dirty="0" err="1"/>
              <a:t>svém</a:t>
            </a:r>
            <a:r>
              <a:rPr lang="sk-SK" dirty="0"/>
              <a:t> 21. </a:t>
            </a:r>
            <a:r>
              <a:rPr lang="sk-SK" dirty="0" err="1"/>
              <a:t>světovém</a:t>
            </a:r>
            <a:r>
              <a:rPr lang="sk-SK" dirty="0"/>
              <a:t> </a:t>
            </a:r>
            <a:r>
              <a:rPr lang="sk-SK" dirty="0" err="1"/>
              <a:t>zdravotnickém</a:t>
            </a:r>
            <a:r>
              <a:rPr lang="sk-SK" dirty="0"/>
              <a:t> </a:t>
            </a:r>
            <a:r>
              <a:rPr lang="sk-SK" dirty="0" err="1"/>
              <a:t>shromáždění</a:t>
            </a:r>
            <a:r>
              <a:rPr lang="sk-SK" dirty="0"/>
              <a:t> (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Assembly</a:t>
            </a:r>
            <a:r>
              <a:rPr lang="sk-SK" dirty="0"/>
              <a:t>). (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Organization</a:t>
            </a:r>
            <a:r>
              <a:rPr lang="sk-SK" dirty="0"/>
              <a:t>, 1968)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475B8CE-30B7-1945-9FC0-4737AF14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Karel </a:t>
            </a:r>
            <a:r>
              <a:rPr lang="sk-SK" dirty="0" err="1"/>
              <a:t>Raška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E4AC42-2666-5248-BEAA-C7E31A0D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8248E58-A158-BE45-9380-EF37B20B0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388D44-732E-A344-81CA-C1E7502C86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26" name="Picture 2" descr="Image result for karel raška">
            <a:extLst>
              <a:ext uri="{FF2B5EF4-FFF2-40B4-BE49-F238E27FC236}">
                <a16:creationId xmlns:a16="http://schemas.microsoft.com/office/drawing/2014/main" id="{FB1E7984-FD7B-2F41-8882-B09C394E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0" y="4588334"/>
            <a:ext cx="3378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6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CB368C-77AF-1D42-8C01-9712BFC4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6B2AD7-A2FC-5D41-A651-000677389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5A5686-5F53-6D4F-B989-12A5C86E4E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, text&#10;&#10;Automaticky generovaný popis">
            <a:extLst>
              <a:ext uri="{FF2B5EF4-FFF2-40B4-BE49-F238E27FC236}">
                <a16:creationId xmlns:a16="http://schemas.microsoft.com/office/drawing/2014/main" id="{5CD9DA82-7B3A-E945-808C-988781F82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" y="392011"/>
            <a:ext cx="5046446" cy="6625077"/>
          </a:xfrm>
          <a:prstGeom prst="rect">
            <a:avLst/>
          </a:prstGeom>
        </p:spPr>
      </p:pic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id="{FDD9B373-0FA0-8749-8CFA-0F8AB1A0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56" y="497340"/>
            <a:ext cx="4972260" cy="6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A272F722-724C-C54D-BE37-92BC0875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3" y="273737"/>
            <a:ext cx="4767132" cy="624016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1B9CBA-6F2A-2243-BA93-008D6C7E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89715D2-4E1E-C546-8F4C-BEC0E6D24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E3662A-BA80-C643-BFCD-045A05B67F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2" name="Obrázok 11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163B2E4-3B27-944A-B8B0-1FE1A2433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67" y="273736"/>
            <a:ext cx="4753253" cy="62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2D4087F0-8C9C-0943-992F-E2598C0A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0" y="222421"/>
            <a:ext cx="5002203" cy="6475455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D3B55B-FE98-A04A-B5FF-CA5775E6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4.3.19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7E306FF-C992-EE43-985D-ADD5082D0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3C3F9B0-39AE-BC4C-86A2-A6C4295BF4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C5DE0608-9828-F340-BAD7-8954DCD6B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3" y="222421"/>
            <a:ext cx="4803825" cy="64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9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1524</TotalTime>
  <Words>1364</Words>
  <Application>Microsoft Macintosh PowerPoint</Application>
  <PresentationFormat>Vlastná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Palatino Linotype</vt:lpstr>
      <vt:lpstr>Times</vt:lpstr>
      <vt:lpstr>Wingdings</vt:lpstr>
      <vt:lpstr>Martin_Trnava_prednasky</vt:lpstr>
      <vt:lpstr>Surveillance infekčných ochorení</vt:lpstr>
      <vt:lpstr>Přehled kompetencí epidemiologa pracujícího v oblasti zdraví veřejnosti ((European Centre for Disease Prevention and Control, 2008)</vt:lpstr>
      <vt:lpstr>Informace pro akci</vt:lpstr>
      <vt:lpstr>Prezentácia programu PowerPoint</vt:lpstr>
      <vt:lpstr>Surveillance jak ji definoval Alex Langmuir (Langmuir, 1963)</vt:lpstr>
      <vt:lpstr>Karel Raška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Definice Surveillance I. (Šejda et al., 2005)</vt:lpstr>
      <vt:lpstr>Surveillance (surveillance, zvýšený epidemiologický dohľad – kontrola) (Last, 1999)</vt:lpstr>
      <vt:lpstr>Strategie prevence a kontroly v cyklu šíření přenosných nemocí</vt:lpstr>
      <vt:lpstr>Klasický cyklus surveillance (European Centre for Disease Prevention and Control, 2017)</vt:lpstr>
      <vt:lpstr>Celkové zaměření s.</vt:lpstr>
      <vt:lpstr>Cíle a související akce s.</vt:lpstr>
      <vt:lpstr>Informace poskytované systémem surveillance</vt:lpstr>
      <vt:lpstr>Cílem poskytování takových informací</vt:lpstr>
      <vt:lpstr>Cílové skupiny</vt:lpstr>
      <vt:lpstr>Shrnutí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infekčných ochorení</dc:title>
  <dc:subject/>
  <dc:creator>Martin Rusnak</dc:creator>
  <cp:keywords/>
  <dc:description/>
  <cp:lastModifiedBy>Martin Rusnak</cp:lastModifiedBy>
  <cp:revision>26</cp:revision>
  <dcterms:created xsi:type="dcterms:W3CDTF">2019-02-28T11:40:03Z</dcterms:created>
  <dcterms:modified xsi:type="dcterms:W3CDTF">2019-03-04T09:59:37Z</dcterms:modified>
  <cp:category/>
</cp:coreProperties>
</file>