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4"/>
  </p:notesMasterIdLst>
  <p:handoutMasterIdLst>
    <p:handoutMasterId r:id="rId35"/>
  </p:handoutMasterIdLst>
  <p:sldIdLst>
    <p:sldId id="256" r:id="rId2"/>
    <p:sldId id="257" r:id="rId3"/>
    <p:sldId id="259" r:id="rId4"/>
    <p:sldId id="261" r:id="rId5"/>
    <p:sldId id="262" r:id="rId6"/>
    <p:sldId id="263" r:id="rId7"/>
    <p:sldId id="264" r:id="rId8"/>
    <p:sldId id="265" r:id="rId9"/>
    <p:sldId id="266" r:id="rId10"/>
    <p:sldId id="267" r:id="rId11"/>
    <p:sldId id="268" r:id="rId12"/>
    <p:sldId id="272"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6"/>
    <p:restoredTop sz="92653"/>
  </p:normalViewPr>
  <p:slideViewPr>
    <p:cSldViewPr snapToGrid="0" snapToObjects="1">
      <p:cViewPr varScale="1">
        <p:scale>
          <a:sx n="103" d="100"/>
          <a:sy n="103" d="100"/>
        </p:scale>
        <p:origin x="2352" y="184"/>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2/17/20</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2/17/20</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17.2.20</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Upraviť štýly predlohy textu
Druhá úroveň
Tretia úroveň
Štvrtá úroveň
Piata úroveň</a:t>
            </a:r>
            <a:endParaRPr lang="en-US"/>
          </a:p>
        </p:txBody>
      </p:sp>
      <p:sp>
        <p:nvSpPr>
          <p:cNvPr id="4" name="Date Placeholder 3"/>
          <p:cNvSpPr>
            <a:spLocks noGrp="1"/>
          </p:cNvSpPr>
          <p:nvPr>
            <p:ph type="dt" sz="half" idx="10"/>
          </p:nvPr>
        </p:nvSpPr>
        <p:spPr/>
        <p:txBody>
          <a:bodyPr/>
          <a:lstStyle/>
          <a:p>
            <a:fld id="{A48D3082-3393-7847-AF83-07CBD8B90DCE}" type="datetime1">
              <a:rPr lang="sk-SK" smtClean="0"/>
              <a:t>17.2.20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17.2.20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Upraviť štýly predlohy textu
Druhá úroveň
Tretia úroveň
Štvrtá úroveň
Piata úroveň</a:t>
            </a:r>
            <a:endParaRPr lang="en-US"/>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17.2.20</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Upraviť štýly predlohy textu
Druhá úroveň
Tretia úroveň
Štvrtá úroveň
Piata úroveň</a:t>
            </a:r>
            <a:endParaRPr lang="cs-CZ"/>
          </a:p>
        </p:txBody>
      </p:sp>
      <p:sp>
        <p:nvSpPr>
          <p:cNvPr id="12" name="Date Placeholder 11"/>
          <p:cNvSpPr>
            <a:spLocks noGrp="1"/>
          </p:cNvSpPr>
          <p:nvPr>
            <p:ph type="dt" sz="half" idx="10"/>
          </p:nvPr>
        </p:nvSpPr>
        <p:spPr/>
        <p:txBody>
          <a:bodyPr/>
          <a:lstStyle/>
          <a:p>
            <a:fld id="{F74D4851-71F3-7E46-BD42-81840CD9F2B6}" type="datetime1">
              <a:rPr lang="sk-SK" smtClean="0"/>
              <a:t>17.2.20</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17.2.20</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Upraviť štýly predlohy textu
Druhá úroveň
Tretia úroveň
Štvrtá úroveň
Piata úroveň</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Upraviť štýly predlohy textu
Druhá úroveň
Tretia úroveň
Štvrtá úroveň
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17.2.20</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17.2.20</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17.2.20</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15" name="Date Placeholder 14"/>
          <p:cNvSpPr>
            <a:spLocks noGrp="1"/>
          </p:cNvSpPr>
          <p:nvPr>
            <p:ph type="dt" sz="half" idx="10"/>
          </p:nvPr>
        </p:nvSpPr>
        <p:spPr/>
        <p:txBody>
          <a:bodyPr/>
          <a:lstStyle/>
          <a:p>
            <a:fld id="{D4FBE24A-9F23-5A4A-897F-19D441E947D4}" type="datetime1">
              <a:rPr lang="sk-SK" smtClean="0"/>
              <a:t>17.2.20</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17.2.20</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17.2.20</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9655" y="1801707"/>
            <a:ext cx="8312587" cy="1805094"/>
          </a:xfrm>
        </p:spPr>
        <p:txBody>
          <a:bodyPr/>
          <a:lstStyle/>
          <a:p>
            <a:r>
              <a:rPr lang="sk-SK" sz="4800" dirty="0"/>
              <a:t>Surveillance infekčných ochorení v populácii: história, koncepcia, ciele, právo a etika</a:t>
            </a:r>
          </a:p>
        </p:txBody>
      </p:sp>
      <p:sp>
        <p:nvSpPr>
          <p:cNvPr id="3" name="Subtitle 2"/>
          <p:cNvSpPr>
            <a:spLocks noGrp="1"/>
          </p:cNvSpPr>
          <p:nvPr>
            <p:ph type="subTitle" idx="1"/>
          </p:nvPr>
        </p:nvSpPr>
        <p:spPr/>
        <p:txBody>
          <a:bodyPr>
            <a:normAutofit fontScale="92500" lnSpcReduction="10000"/>
          </a:bodyPr>
          <a:lstStyle/>
          <a:p>
            <a:r>
              <a:rPr lang="sk-SK" dirty="0"/>
              <a:t>Prof. MUDr. Martin Rusnák, </a:t>
            </a:r>
            <a:r>
              <a:rPr lang="sk-SK" dirty="0" err="1"/>
              <a:t>CSc</a:t>
            </a:r>
            <a:endParaRPr lang="sk-SK" dirty="0"/>
          </a:p>
          <a:p>
            <a:r>
              <a:rPr lang="sk-SK" dirty="0"/>
              <a:t>Katedra VZ FZaSP TU, Trnava</a:t>
            </a: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2EE0DBD-D16B-2849-B483-E2B525FA76C8}"/>
              </a:ext>
            </a:extLst>
          </p:cNvPr>
          <p:cNvSpPr>
            <a:spLocks noGrp="1"/>
          </p:cNvSpPr>
          <p:nvPr>
            <p:ph idx="1"/>
          </p:nvPr>
        </p:nvSpPr>
        <p:spPr>
          <a:xfrm>
            <a:off x="590843" y="756287"/>
            <a:ext cx="4979963" cy="4772316"/>
          </a:xfrm>
        </p:spPr>
        <p:txBody>
          <a:bodyPr>
            <a:normAutofit fontScale="92500" lnSpcReduction="10000"/>
          </a:bodyPr>
          <a:lstStyle/>
          <a:p>
            <a:r>
              <a:rPr lang="sk-SK" dirty="0"/>
              <a:t>Potreba presnejších a úplnejších údajov o úmrtnosti v Spojenom kráľovstve viedla v roku 1836 k založeniu </a:t>
            </a:r>
            <a:r>
              <a:rPr lang="sk-SK" i="1" dirty="0"/>
              <a:t>Všeobecného registra</a:t>
            </a:r>
            <a:r>
              <a:rPr lang="sk-SK" dirty="0"/>
              <a:t> a k zavedeniu </a:t>
            </a:r>
            <a:r>
              <a:rPr lang="sk-SK" i="1" dirty="0"/>
              <a:t>lekárskeho osvedčenia o úmrtí a všeobecnej registrácie smrti </a:t>
            </a:r>
            <a:r>
              <a:rPr lang="sk-SK" dirty="0"/>
              <a:t>v roku 1837 (12). </a:t>
            </a:r>
          </a:p>
          <a:p>
            <a:r>
              <a:rPr lang="sk-SK" dirty="0"/>
              <a:t>William </a:t>
            </a:r>
            <a:r>
              <a:rPr lang="sk-SK" dirty="0" err="1"/>
              <a:t>Farr</a:t>
            </a:r>
            <a:r>
              <a:rPr lang="sk-SK" dirty="0"/>
              <a:t> sa stal prvým kompilátorom (lekársky štatistik), ktorý počas svojich 41 rokov (od roku 1838) pôsobenia vo Všeobecnom registri vytvoril moderný systém sledovania. </a:t>
            </a:r>
          </a:p>
          <a:p>
            <a:r>
              <a:rPr lang="sk-SK" dirty="0"/>
              <a:t>Je uznávaný ako zakladateľ modernej koncepcie dohľadu nad ochoreniami.</a:t>
            </a:r>
          </a:p>
        </p:txBody>
      </p:sp>
      <p:sp>
        <p:nvSpPr>
          <p:cNvPr id="3" name="Nadpis 2">
            <a:extLst>
              <a:ext uri="{FF2B5EF4-FFF2-40B4-BE49-F238E27FC236}">
                <a16:creationId xmlns:a16="http://schemas.microsoft.com/office/drawing/2014/main" id="{0B15ACE1-EC7D-514C-86B1-A5C1BD1DE608}"/>
              </a:ext>
            </a:extLst>
          </p:cNvPr>
          <p:cNvSpPr>
            <a:spLocks noGrp="1"/>
          </p:cNvSpPr>
          <p:nvPr>
            <p:ph type="title"/>
          </p:nvPr>
        </p:nvSpPr>
        <p:spPr/>
        <p:txBody>
          <a:bodyPr/>
          <a:lstStyle/>
          <a:p>
            <a:r>
              <a:rPr lang="sk-SK" dirty="0"/>
              <a:t>William </a:t>
            </a:r>
            <a:r>
              <a:rPr lang="sk-SK" dirty="0" err="1"/>
              <a:t>Farr</a:t>
            </a:r>
            <a:endParaRPr lang="sk-SK" dirty="0"/>
          </a:p>
        </p:txBody>
      </p:sp>
      <p:sp>
        <p:nvSpPr>
          <p:cNvPr id="4" name="Zástupný objekt pre dátum 3">
            <a:extLst>
              <a:ext uri="{FF2B5EF4-FFF2-40B4-BE49-F238E27FC236}">
                <a16:creationId xmlns:a16="http://schemas.microsoft.com/office/drawing/2014/main" id="{C36D4CB0-73A6-894C-9E46-42F0171F8B19}"/>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B2F8DA21-F936-3544-B1A5-0387E477FB39}"/>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7BD583E9-D6DF-6A40-8DF7-135DB6003BAC}"/>
              </a:ext>
            </a:extLst>
          </p:cNvPr>
          <p:cNvSpPr>
            <a:spLocks noGrp="1"/>
          </p:cNvSpPr>
          <p:nvPr>
            <p:ph type="ftr" sz="quarter" idx="12"/>
          </p:nvPr>
        </p:nvSpPr>
        <p:spPr/>
        <p:txBody>
          <a:bodyPr/>
          <a:lstStyle/>
          <a:p>
            <a:r>
              <a:rPr lang="en-GB"/>
              <a:t>rusnak.truni.sk</a:t>
            </a:r>
          </a:p>
        </p:txBody>
      </p:sp>
      <p:pic>
        <p:nvPicPr>
          <p:cNvPr id="4098" name="Picture 2" descr="Výsledok vyhľadávania obrázkov pre dopyt william farr">
            <a:extLst>
              <a:ext uri="{FF2B5EF4-FFF2-40B4-BE49-F238E27FC236}">
                <a16:creationId xmlns:a16="http://schemas.microsoft.com/office/drawing/2014/main" id="{F32127A3-1BF2-CB47-ABC5-EB5AF2893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411" y="1176443"/>
            <a:ext cx="4055672" cy="442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74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0C8CEB6-A1FE-F44A-8E59-A6B8E5D3BAAD}"/>
              </a:ext>
            </a:extLst>
          </p:cNvPr>
          <p:cNvSpPr>
            <a:spLocks noGrp="1"/>
          </p:cNvSpPr>
          <p:nvPr>
            <p:ph idx="1"/>
          </p:nvPr>
        </p:nvSpPr>
        <p:spPr>
          <a:xfrm>
            <a:off x="755690" y="372889"/>
            <a:ext cx="8312587" cy="5240120"/>
          </a:xfrm>
        </p:spPr>
        <p:txBody>
          <a:bodyPr>
            <a:normAutofit fontScale="92500" lnSpcReduction="10000"/>
          </a:bodyPr>
          <a:lstStyle/>
          <a:p>
            <a:r>
              <a:rPr lang="sk-SK" dirty="0"/>
              <a:t>V dvadsiatom storočí došlo k rozšíreniu koncepcie sledovania a rozvoju mnohých rôznych systémov sledovania. </a:t>
            </a:r>
          </a:p>
          <a:p>
            <a:r>
              <a:rPr lang="sk-SK" dirty="0"/>
              <a:t>Metódy zberu, analýzy a šírenia údajov sa </a:t>
            </a:r>
            <a:r>
              <a:rPr lang="sk-SK" dirty="0" err="1"/>
              <a:t>diverzifikovali</a:t>
            </a:r>
            <a:r>
              <a:rPr lang="sk-SK" dirty="0"/>
              <a:t> a zdôraznili sa metodologické otázky.</a:t>
            </a:r>
          </a:p>
          <a:p>
            <a:r>
              <a:rPr lang="sk-SK" dirty="0"/>
              <a:t>1911: použitie údajov dohľadu z národného zdravotného poistenia vo Veľkej Británii</a:t>
            </a:r>
          </a:p>
          <a:p>
            <a:r>
              <a:rPr lang="sk-SK" dirty="0"/>
              <a:t>1935: Prvý národný prieskum zdravia v USA</a:t>
            </a:r>
          </a:p>
          <a:p>
            <a:r>
              <a:rPr lang="sk-SK" dirty="0"/>
              <a:t>1943: Prvý register, dánsky register rakoviny, </a:t>
            </a:r>
            <a:r>
              <a:rPr lang="sk-SK" dirty="0" err="1"/>
              <a:t>First</a:t>
            </a:r>
            <a:r>
              <a:rPr lang="sk-SK" dirty="0"/>
              <a:t> </a:t>
            </a:r>
            <a:r>
              <a:rPr lang="sk-SK" dirty="0" err="1"/>
              <a:t>Sickness</a:t>
            </a:r>
            <a:r>
              <a:rPr lang="sk-SK" dirty="0"/>
              <a:t> </a:t>
            </a:r>
            <a:r>
              <a:rPr lang="sk-SK" dirty="0" err="1"/>
              <a:t>Survey</a:t>
            </a:r>
            <a:r>
              <a:rPr lang="sk-SK" dirty="0"/>
              <a:t>, vo Veľkej Británii</a:t>
            </a:r>
          </a:p>
          <a:p>
            <a:r>
              <a:rPr lang="sk-SK" dirty="0"/>
              <a:t>1965: Zriadenie jednotky epidemiologického dohľadu v oddelení prenosných chorôb v ústredí WHO v Ženeve </a:t>
            </a:r>
          </a:p>
          <a:p>
            <a:r>
              <a:rPr lang="sk-SK" dirty="0"/>
              <a:t>1966: Prvé vydanie, Správy WHO o Dohľade nad prenosnými chorobami</a:t>
            </a:r>
            <a:br>
              <a:rPr lang="sk-SK" dirty="0"/>
            </a:br>
            <a:r>
              <a:rPr lang="sk-SK" dirty="0"/>
              <a:t>1967: Vývoj </a:t>
            </a:r>
            <a:r>
              <a:rPr lang="sk-SK" dirty="0" err="1"/>
              <a:t>sentinel</a:t>
            </a:r>
            <a:r>
              <a:rPr lang="sk-SK" dirty="0"/>
              <a:t> systémov všeobecných lekárov v Spojenom kráľovstve a Holandsku</a:t>
            </a:r>
          </a:p>
        </p:txBody>
      </p:sp>
      <p:sp>
        <p:nvSpPr>
          <p:cNvPr id="3" name="Nadpis 2">
            <a:extLst>
              <a:ext uri="{FF2B5EF4-FFF2-40B4-BE49-F238E27FC236}">
                <a16:creationId xmlns:a16="http://schemas.microsoft.com/office/drawing/2014/main" id="{01473A28-F5BE-8445-B0D2-6B71273239FA}"/>
              </a:ext>
            </a:extLst>
          </p:cNvPr>
          <p:cNvSpPr>
            <a:spLocks noGrp="1"/>
          </p:cNvSpPr>
          <p:nvPr>
            <p:ph type="title"/>
          </p:nvPr>
        </p:nvSpPr>
        <p:spPr>
          <a:xfrm>
            <a:off x="842268" y="5778929"/>
            <a:ext cx="8312587" cy="1008380"/>
          </a:xfrm>
        </p:spPr>
        <p:txBody>
          <a:bodyPr/>
          <a:lstStyle/>
          <a:p>
            <a:r>
              <a:rPr lang="sk-SK" dirty="0"/>
              <a:t>Dvadsiate storočie</a:t>
            </a:r>
          </a:p>
        </p:txBody>
      </p:sp>
      <p:sp>
        <p:nvSpPr>
          <p:cNvPr id="4" name="Zástupný objekt pre dátum 3">
            <a:extLst>
              <a:ext uri="{FF2B5EF4-FFF2-40B4-BE49-F238E27FC236}">
                <a16:creationId xmlns:a16="http://schemas.microsoft.com/office/drawing/2014/main" id="{B59AEAC1-8E7D-5C4D-9184-4DCC2BB49725}"/>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D222BD28-455F-C948-9C8C-6216462DFDBA}"/>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50F8F9C7-349A-E34C-BB5B-F340FB9AFCF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1526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6C121A2C-302E-274B-BD8B-4D931835994F}"/>
              </a:ext>
            </a:extLst>
          </p:cNvPr>
          <p:cNvSpPr>
            <a:spLocks noGrp="1"/>
          </p:cNvSpPr>
          <p:nvPr>
            <p:ph type="body" idx="1"/>
          </p:nvPr>
        </p:nvSpPr>
        <p:spPr/>
        <p:txBody>
          <a:bodyPr/>
          <a:lstStyle/>
          <a:p>
            <a:endParaRPr lang="sk-SK"/>
          </a:p>
        </p:txBody>
      </p:sp>
      <p:sp>
        <p:nvSpPr>
          <p:cNvPr id="3" name="Zástupný objekt pre dátum 2">
            <a:extLst>
              <a:ext uri="{FF2B5EF4-FFF2-40B4-BE49-F238E27FC236}">
                <a16:creationId xmlns:a16="http://schemas.microsoft.com/office/drawing/2014/main" id="{497EAD78-EF68-6D47-A6C4-23B2C49149E4}"/>
              </a:ext>
            </a:extLst>
          </p:cNvPr>
          <p:cNvSpPr>
            <a:spLocks noGrp="1"/>
          </p:cNvSpPr>
          <p:nvPr>
            <p:ph type="dt" sz="half" idx="10"/>
          </p:nvPr>
        </p:nvSpPr>
        <p:spPr/>
        <p:txBody>
          <a:bodyPr/>
          <a:lstStyle/>
          <a:p>
            <a:fld id="{F74D4851-71F3-7E46-BD42-81840CD9F2B6}" type="datetime1">
              <a:rPr lang="sk-SK" smtClean="0"/>
              <a:t>17.2.20</a:t>
            </a:fld>
            <a:endParaRPr lang="en-GB"/>
          </a:p>
        </p:txBody>
      </p:sp>
      <p:sp>
        <p:nvSpPr>
          <p:cNvPr id="4" name="Zástupný objekt pre číslo snímky 3">
            <a:extLst>
              <a:ext uri="{FF2B5EF4-FFF2-40B4-BE49-F238E27FC236}">
                <a16:creationId xmlns:a16="http://schemas.microsoft.com/office/drawing/2014/main" id="{2070722E-9DE4-5742-86D6-5AD5BD6E4017}"/>
              </a:ext>
            </a:extLst>
          </p:cNvPr>
          <p:cNvSpPr>
            <a:spLocks noGrp="1"/>
          </p:cNvSpPr>
          <p:nvPr>
            <p:ph type="sldNum" sz="quarter" idx="11"/>
          </p:nvPr>
        </p:nvSpPr>
        <p:spPr/>
        <p:txBody>
          <a:bodyPr/>
          <a:lstStyle/>
          <a:p>
            <a:fld id="{B7D8D926-BC77-48DB-9B94-D8C2D2386DFA}" type="slidenum">
              <a:rPr lang="en-GB" smtClean="0"/>
              <a:pPr/>
              <a:t>12</a:t>
            </a:fld>
            <a:endParaRPr lang="en-GB"/>
          </a:p>
        </p:txBody>
      </p:sp>
      <p:sp>
        <p:nvSpPr>
          <p:cNvPr id="5" name="Zástupný objekt pre pätu 4">
            <a:extLst>
              <a:ext uri="{FF2B5EF4-FFF2-40B4-BE49-F238E27FC236}">
                <a16:creationId xmlns:a16="http://schemas.microsoft.com/office/drawing/2014/main" id="{6C173EE4-08E2-CF4A-BF2A-5CE98D5DA20E}"/>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13037DE9-73A8-4040-A6B1-F76AE75C7348}"/>
              </a:ext>
            </a:extLst>
          </p:cNvPr>
          <p:cNvSpPr>
            <a:spLocks noGrp="1"/>
          </p:cNvSpPr>
          <p:nvPr>
            <p:ph type="title"/>
          </p:nvPr>
        </p:nvSpPr>
        <p:spPr>
          <a:xfrm>
            <a:off x="225083" y="2100791"/>
            <a:ext cx="8943953" cy="2591537"/>
          </a:xfrm>
        </p:spPr>
        <p:txBody>
          <a:bodyPr/>
          <a:lstStyle/>
          <a:p>
            <a:r>
              <a:rPr lang="sk-SK" dirty="0"/>
              <a:t>Moderné koncepcie populačného a individuálneho dohľadu</a:t>
            </a:r>
          </a:p>
        </p:txBody>
      </p:sp>
    </p:spTree>
    <p:extLst>
      <p:ext uri="{BB962C8B-B14F-4D97-AF65-F5344CB8AC3E}">
        <p14:creationId xmlns:p14="http://schemas.microsoft.com/office/powerpoint/2010/main" val="141842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37231C7-1968-0248-85DE-9D72BC1521D5}"/>
              </a:ext>
            </a:extLst>
          </p:cNvPr>
          <p:cNvSpPr>
            <a:spLocks noGrp="1"/>
          </p:cNvSpPr>
          <p:nvPr>
            <p:ph idx="1"/>
          </p:nvPr>
        </p:nvSpPr>
        <p:spPr>
          <a:xfrm>
            <a:off x="755690" y="756287"/>
            <a:ext cx="8312587" cy="5208415"/>
          </a:xfrm>
        </p:spPr>
        <p:txBody>
          <a:bodyPr>
            <a:normAutofit fontScale="92500"/>
          </a:bodyPr>
          <a:lstStyle/>
          <a:p>
            <a:r>
              <a:rPr lang="sk-SK" dirty="0"/>
              <a:t>Koncepcia dohľadu nad verejným zdravím sa postupom času vyvíjala a je stále zamieňaná s iným použitím slova surveillance.</a:t>
            </a:r>
          </a:p>
          <a:p>
            <a:r>
              <a:rPr lang="sk-SK" dirty="0"/>
              <a:t>Pred rokom 1950 dohľad znamenal dôkladné pozorovanie osôb vystavených prenosnej chorobe s cieľom odhaliť včasné príznaky a zaviesť okamžité opatrenia na izoláciu a kontrolu. </a:t>
            </a:r>
          </a:p>
          <a:p>
            <a:r>
              <a:rPr lang="sk-SK" dirty="0"/>
              <a:t>Súčasnú koncepciu sledovania ako monitorovania výskytu chorôb v populáciách podporoval Alexander D. </a:t>
            </a:r>
            <a:r>
              <a:rPr lang="sk-SK" dirty="0" err="1"/>
              <a:t>Langmuir</a:t>
            </a:r>
            <a:r>
              <a:rPr lang="sk-SK" dirty="0"/>
              <a:t> v USA ako funkcia novovytvoreného Centra pre prenosné choroby - teraz Centra pre kontrolu a prevenciu chorôb (CDC) - okolo roku 1950.</a:t>
            </a:r>
            <a:br>
              <a:rPr lang="sk-SK" dirty="0"/>
            </a:br>
            <a:r>
              <a:rPr lang="sk-SK" dirty="0"/>
              <a:t>„</a:t>
            </a:r>
            <a:r>
              <a:rPr lang="sk-SK" i="1" dirty="0"/>
              <a:t>Dozor, keď sa uplatňuje na chorobu, znamená nepretržitú ostražitosť nad distribúciou a trendmi výskytu prostredníctvom systematického zhromažďovania, konsolidácie a vyhodnocovania správ o chorobnosti a úmrtnosti a iných relevantných údajov. Súčasťou koncepcie je pravidelné šírenie základných údajov. a interpretácie všetkým, ktorí prispeli, a všetkým ostatným, ktorí to potrebujú vedieť</a:t>
            </a:r>
            <a:r>
              <a:rPr lang="sk-SK" dirty="0"/>
              <a:t>. “</a:t>
            </a:r>
          </a:p>
        </p:txBody>
      </p:sp>
      <p:sp>
        <p:nvSpPr>
          <p:cNvPr id="3" name="Nadpis 2">
            <a:extLst>
              <a:ext uri="{FF2B5EF4-FFF2-40B4-BE49-F238E27FC236}">
                <a16:creationId xmlns:a16="http://schemas.microsoft.com/office/drawing/2014/main" id="{FA2DF1D2-5641-9445-BB3D-4A73C38BBF49}"/>
              </a:ext>
            </a:extLst>
          </p:cNvPr>
          <p:cNvSpPr>
            <a:spLocks noGrp="1"/>
          </p:cNvSpPr>
          <p:nvPr>
            <p:ph type="title"/>
          </p:nvPr>
        </p:nvSpPr>
        <p:spPr>
          <a:xfrm>
            <a:off x="856449" y="6181580"/>
            <a:ext cx="8312587" cy="1008380"/>
          </a:xfrm>
        </p:spPr>
        <p:txBody>
          <a:bodyPr/>
          <a:lstStyle/>
          <a:p>
            <a:r>
              <a:rPr lang="sk-SK" sz="4000" dirty="0"/>
              <a:t>Moderné koncepcie populačného a individuálneho dohľadu</a:t>
            </a:r>
          </a:p>
        </p:txBody>
      </p:sp>
      <p:sp>
        <p:nvSpPr>
          <p:cNvPr id="4" name="Zástupný objekt pre dátum 3">
            <a:extLst>
              <a:ext uri="{FF2B5EF4-FFF2-40B4-BE49-F238E27FC236}">
                <a16:creationId xmlns:a16="http://schemas.microsoft.com/office/drawing/2014/main" id="{727E8566-3695-AE4C-9C7E-F321DABB6377}"/>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13ACDBDD-1E75-B84A-8B8D-F01950A3DD5F}"/>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68C72760-E407-C74D-8B7F-5D85946A45E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6089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0BA7703-0F33-0D45-9DB6-44CB97B74BE2}"/>
              </a:ext>
            </a:extLst>
          </p:cNvPr>
          <p:cNvSpPr>
            <a:spLocks noGrp="1"/>
          </p:cNvSpPr>
          <p:nvPr>
            <p:ph idx="1"/>
          </p:nvPr>
        </p:nvSpPr>
        <p:spPr>
          <a:xfrm>
            <a:off x="647114" y="756287"/>
            <a:ext cx="8421163" cy="5222482"/>
          </a:xfrm>
        </p:spPr>
        <p:txBody>
          <a:bodyPr>
            <a:normAutofit fontScale="92500" lnSpcReduction="20000"/>
          </a:bodyPr>
          <a:lstStyle/>
          <a:p>
            <a:r>
              <a:rPr lang="sk-SK" dirty="0"/>
              <a:t>Na rozlíšenie týchto dvoch činností dohľadu sa pojem „</a:t>
            </a:r>
            <a:r>
              <a:rPr lang="sk-SK" i="1" dirty="0"/>
              <a:t>dohľad/surveillance</a:t>
            </a:r>
            <a:r>
              <a:rPr lang="sk-SK" dirty="0"/>
              <a:t>“ používa na opis zdravotných udalostí v populáciách, zatiaľ čo výraz „</a:t>
            </a:r>
            <a:r>
              <a:rPr lang="sk-SK" i="1" dirty="0"/>
              <a:t>osobný dohľad</a:t>
            </a:r>
            <a:r>
              <a:rPr lang="sk-SK" dirty="0"/>
              <a:t>“ sa v súčasnosti používa na opis monitorovania potenciálne exponovaných jednotlivcov na zisťovanie skorých príznakov.</a:t>
            </a:r>
          </a:p>
          <a:p>
            <a:r>
              <a:rPr lang="sk-SK" dirty="0"/>
              <a:t>V 60. rokoch bol tento nový koncept dohľadu pod vedením </a:t>
            </a:r>
            <a:r>
              <a:rPr lang="sk-SK" i="1" dirty="0"/>
              <a:t>Karla </a:t>
            </a:r>
            <a:r>
              <a:rPr lang="sk-SK" i="1" dirty="0" err="1"/>
              <a:t>Rašku</a:t>
            </a:r>
            <a:r>
              <a:rPr lang="sk-SK" dirty="0"/>
              <a:t> uznávaný najskôr v Československu a potom medzinárodne prostredníctvom Svetovej zdravotníckej organizácie.</a:t>
            </a:r>
          </a:p>
          <a:p>
            <a:r>
              <a:rPr lang="sk-SK" dirty="0"/>
              <a:t>V roku 1968 uskutočnili technické diskusie 21. Svetového zdravotníckeho zhromaždenia úplné preskúmanie dohľadu ako zavedenej a nevyhnutnej funkcie praxe v oblasti zdravia verejnosti.</a:t>
            </a:r>
          </a:p>
          <a:p>
            <a:r>
              <a:rPr lang="sk-SK" dirty="0"/>
              <a:t>Bol prijatý koncept dohľadu nad populáciou a boli uvedené jeho tri základné charakteristiky: </a:t>
            </a:r>
          </a:p>
          <a:p>
            <a:pPr marL="477358" indent="-457200">
              <a:buFont typeface="+mj-lt"/>
              <a:buAutoNum type="arabicPeriod"/>
            </a:pPr>
            <a:r>
              <a:rPr lang="sk-SK" dirty="0"/>
              <a:t>systematický zber údajov; </a:t>
            </a:r>
          </a:p>
          <a:p>
            <a:pPr marL="477358" indent="-457200">
              <a:buFont typeface="+mj-lt"/>
              <a:buAutoNum type="arabicPeriod"/>
            </a:pPr>
            <a:r>
              <a:rPr lang="sk-SK" dirty="0"/>
              <a:t>konsolidácia a analýza zozbieraných údajov; a </a:t>
            </a:r>
          </a:p>
          <a:p>
            <a:pPr marL="477358" indent="-457200">
              <a:buFont typeface="+mj-lt"/>
              <a:buAutoNum type="arabicPeriod"/>
            </a:pPr>
            <a:r>
              <a:rPr lang="sk-SK" dirty="0"/>
              <a:t>šírenie informácií prostredníctvom naratívnych epidemiologických správ.</a:t>
            </a:r>
          </a:p>
        </p:txBody>
      </p:sp>
      <p:sp>
        <p:nvSpPr>
          <p:cNvPr id="3" name="Nadpis 2">
            <a:extLst>
              <a:ext uri="{FF2B5EF4-FFF2-40B4-BE49-F238E27FC236}">
                <a16:creationId xmlns:a16="http://schemas.microsoft.com/office/drawing/2014/main" id="{DE0D01DC-975D-3942-A4C2-5677B75A4525}"/>
              </a:ext>
            </a:extLst>
          </p:cNvPr>
          <p:cNvSpPr>
            <a:spLocks noGrp="1"/>
          </p:cNvSpPr>
          <p:nvPr>
            <p:ph type="title"/>
          </p:nvPr>
        </p:nvSpPr>
        <p:spPr>
          <a:xfrm>
            <a:off x="842268" y="5835836"/>
            <a:ext cx="8312587" cy="1008380"/>
          </a:xfrm>
        </p:spPr>
        <p:txBody>
          <a:bodyPr/>
          <a:lstStyle/>
          <a:p>
            <a:r>
              <a:rPr lang="sk-SK" dirty="0"/>
              <a:t>Dohľad a osobný dohľad</a:t>
            </a:r>
          </a:p>
        </p:txBody>
      </p:sp>
      <p:sp>
        <p:nvSpPr>
          <p:cNvPr id="4" name="Zástupný objekt pre dátum 3">
            <a:extLst>
              <a:ext uri="{FF2B5EF4-FFF2-40B4-BE49-F238E27FC236}">
                <a16:creationId xmlns:a16="http://schemas.microsoft.com/office/drawing/2014/main" id="{48C04247-CAAA-2342-B08F-7BD51682F38A}"/>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43FFCFB2-1BBA-0745-9EBF-7A8349505BCE}"/>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FE86F568-708E-F845-AE44-1C1A2B941B5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97132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8C49A44-CB06-E243-A946-110DDF5504CB}"/>
              </a:ext>
            </a:extLst>
          </p:cNvPr>
          <p:cNvSpPr>
            <a:spLocks noGrp="1"/>
          </p:cNvSpPr>
          <p:nvPr>
            <p:ph idx="1"/>
          </p:nvPr>
        </p:nvSpPr>
        <p:spPr>
          <a:xfrm>
            <a:off x="323557" y="98474"/>
            <a:ext cx="9411286" cy="5964701"/>
          </a:xfrm>
        </p:spPr>
        <p:txBody>
          <a:bodyPr>
            <a:normAutofit fontScale="92500" lnSpcReduction="10000"/>
          </a:bodyPr>
          <a:lstStyle/>
          <a:p>
            <a:r>
              <a:rPr lang="sk-SK" dirty="0"/>
              <a:t>Počas posledných 20 rokov sa koncepcia dozoru ďalej rozširovala. Počas technických diskusií Svetového zdravotníckeho zhromaždenia v roku 1968 sa v rámci dozoru predpokladalo, že je potrebné sledovať, či sa podnikli účinné kroky. </a:t>
            </a:r>
          </a:p>
          <a:p>
            <a:r>
              <a:rPr lang="sk-SK" dirty="0"/>
              <a:t>Príklady možno nájsť vo viacerých programoch WHO: </a:t>
            </a:r>
          </a:p>
          <a:p>
            <a:pPr lvl="1"/>
            <a:r>
              <a:rPr lang="sk-SK" dirty="0"/>
              <a:t>pri </a:t>
            </a:r>
            <a:r>
              <a:rPr lang="sk-SK" dirty="0" err="1"/>
              <a:t>eradikácii</a:t>
            </a:r>
            <a:r>
              <a:rPr lang="sk-SK" dirty="0"/>
              <a:t> malárie sa do dohľadu zahrnuli aktívne opatrenia na kontrolu, menovite chemoterapia a insekticíd; </a:t>
            </a:r>
          </a:p>
          <a:p>
            <a:pPr lvl="1"/>
            <a:r>
              <a:rPr lang="sk-SK" dirty="0"/>
              <a:t>pri </a:t>
            </a:r>
            <a:r>
              <a:rPr lang="sk-SK" dirty="0" err="1"/>
              <a:t>eradikácii</a:t>
            </a:r>
            <a:r>
              <a:rPr lang="sk-SK" dirty="0"/>
              <a:t> kiahní sa dohľad stal synonymom zadržiavania vrátane aktívneho očkovania veľkého počtu ľudí.</a:t>
            </a:r>
          </a:p>
          <a:p>
            <a:r>
              <a:rPr lang="sk-SK" dirty="0" err="1"/>
              <a:t>Langmuir</a:t>
            </a:r>
            <a:r>
              <a:rPr lang="sk-SK" dirty="0"/>
              <a:t> však pri viacerých príležitostiach uviedol, že koncepcia dohľadu nezahŕňa priamu zodpovednosť za kontrolné činnosti a že „dozorný úradník by mal byť očami a ušami zdravotníckeho úradníka a mal by radiť o potrebných kontrolných opatreniach, ale rozhodnutie a vykonávanie skutočných kontrolných operácií musí zostať na príslušnom zdravotnom úrade. “</a:t>
            </a:r>
          </a:p>
          <a:p>
            <a:r>
              <a:rPr lang="sk-SK" dirty="0"/>
              <a:t>Definícia dohľadu CDC z roku 1986 odráža tento názor a vyhýba sa použitiu termínu dohľad pre kontrolné činnosti, hoci sa v ňom uvádza, že konečným článkom v reťazci dohľadu je uplatňovanie týchto údajov na prevenciu a kontrolu.</a:t>
            </a:r>
          </a:p>
        </p:txBody>
      </p:sp>
      <p:sp>
        <p:nvSpPr>
          <p:cNvPr id="3" name="Nadpis 2">
            <a:extLst>
              <a:ext uri="{FF2B5EF4-FFF2-40B4-BE49-F238E27FC236}">
                <a16:creationId xmlns:a16="http://schemas.microsoft.com/office/drawing/2014/main" id="{861EDF8A-1941-F546-84C0-9446BF9974E8}"/>
              </a:ext>
            </a:extLst>
          </p:cNvPr>
          <p:cNvSpPr>
            <a:spLocks noGrp="1"/>
          </p:cNvSpPr>
          <p:nvPr>
            <p:ph type="title"/>
          </p:nvPr>
        </p:nvSpPr>
        <p:spPr>
          <a:xfrm>
            <a:off x="856449" y="5835836"/>
            <a:ext cx="8312587" cy="1008380"/>
          </a:xfrm>
        </p:spPr>
        <p:txBody>
          <a:bodyPr/>
          <a:lstStyle/>
          <a:p>
            <a:r>
              <a:rPr lang="sk-SK" sz="4800" dirty="0"/>
              <a:t>Dozorné a kontrolné činnosti</a:t>
            </a:r>
          </a:p>
        </p:txBody>
      </p:sp>
      <p:sp>
        <p:nvSpPr>
          <p:cNvPr id="4" name="Zástupný objekt pre dátum 3">
            <a:extLst>
              <a:ext uri="{FF2B5EF4-FFF2-40B4-BE49-F238E27FC236}">
                <a16:creationId xmlns:a16="http://schemas.microsoft.com/office/drawing/2014/main" id="{F093733F-D086-9C48-9E54-24EFCF5BFDCF}"/>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1C8148BF-A143-7B44-B0E5-63D9736F570C}"/>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C478CD3B-93A0-4047-A8FC-EA0B59F207D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310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024FED0-A5FF-034D-A876-AF2537514C11}"/>
              </a:ext>
            </a:extLst>
          </p:cNvPr>
          <p:cNvSpPr>
            <a:spLocks noGrp="1"/>
          </p:cNvSpPr>
          <p:nvPr>
            <p:ph idx="1"/>
          </p:nvPr>
        </p:nvSpPr>
        <p:spPr>
          <a:xfrm>
            <a:off x="618978" y="0"/>
            <a:ext cx="8449299" cy="5490091"/>
          </a:xfrm>
        </p:spPr>
        <p:txBody>
          <a:bodyPr>
            <a:normAutofit fontScale="77500" lnSpcReduction="20000"/>
          </a:bodyPr>
          <a:lstStyle/>
          <a:p>
            <a:r>
              <a:rPr lang="sk-SK" dirty="0"/>
              <a:t>Niektorí epidemiológovia majú tendenciu definovať dohľad ako synonymum epidemiológie v jej najširších aspektoch vrátane vyšetrovania a výskumu.</a:t>
            </a:r>
          </a:p>
          <a:p>
            <a:r>
              <a:rPr lang="sk-SK" dirty="0"/>
              <a:t>Použitie „epidemiologického“ na opis dohľadu sa prvýkrát objavilo v polovici 60. rokov v spojení so zriadením jednotky epidemiologického dohľadu WHO. WHO prijala </a:t>
            </a:r>
            <a:r>
              <a:rPr lang="sk-SK" dirty="0" err="1"/>
              <a:t>Raškovu</a:t>
            </a:r>
            <a:r>
              <a:rPr lang="sk-SK" dirty="0"/>
              <a:t> definíciu sledovania, ako „epidemiologická štúdia choroby ako dynamický proces zahŕňajúci ekológiu pôvodcu infekcie, hostiteľa, rezervoáre a vektory, ako aj zložité mechanizmy týkajúce sa šírenia infekcie a rozsahu, v akom sa toto šírenie vyskytuje “.</a:t>
            </a:r>
            <a:br>
              <a:rPr lang="sk-SK" dirty="0"/>
            </a:br>
            <a:r>
              <a:rPr lang="sk-SK" dirty="0" err="1"/>
              <a:t>Langmuir</a:t>
            </a:r>
            <a:r>
              <a:rPr lang="sk-SK" dirty="0"/>
              <a:t> nesúhlasil s definíciou dohľadu, ktorá zahŕňala všeobecnú prax epidemiológie alebo epidemiologickej inteligencie. Aj keď uznal, že údaje z dozoru môžu poskytnúť zaujímavé vodítko pre výskumné vyšetrovania, varoval, že skutočný výkon výskumnej štúdie by sa mal uznať ako funkcia oddelená od sledovania.</a:t>
            </a:r>
          </a:p>
          <a:p>
            <a:r>
              <a:rPr lang="sk-SK" dirty="0"/>
              <a:t>Vhodnejším termínom je„ dozor nad zdravím verejnosti“ , pretože jeho používanie si zachováva pôvodné výhody pojmu epidemiologický a odstraňuje niektoré nejasnosti v súvislosti so súčasnou praxou “.</a:t>
            </a:r>
          </a:p>
          <a:p>
            <a:r>
              <a:rPr lang="sk-SK" dirty="0"/>
              <a:t>Odráža sa to v novej definícii CDC, veľmi podobnej definícii použitej v roku 1986, okrem slov kvalifikujúcich dohľad. „Dohľad nad verejným zdravím je sústavný systematický zber, analýza, interpretácia a šírenie zdravotných údajov ... Koncepcia dohľadu nad zdravím verejnosti nezahŕňa správu programov prevencie a kontroly, ale zahŕňa zamýšľané prepojenie s týmito programami“.</a:t>
            </a:r>
          </a:p>
          <a:p>
            <a:r>
              <a:rPr lang="sk-SK" b="1" i="1" dirty="0"/>
              <a:t>Zdravotný dozor </a:t>
            </a:r>
            <a:r>
              <a:rPr lang="sk-SK" dirty="0"/>
              <a:t>sa postupne začína bežne používať. </a:t>
            </a:r>
          </a:p>
        </p:txBody>
      </p:sp>
      <p:sp>
        <p:nvSpPr>
          <p:cNvPr id="3" name="Nadpis 2">
            <a:extLst>
              <a:ext uri="{FF2B5EF4-FFF2-40B4-BE49-F238E27FC236}">
                <a16:creationId xmlns:a16="http://schemas.microsoft.com/office/drawing/2014/main" id="{D35FC886-61BF-E949-BACE-55CC6264FC16}"/>
              </a:ext>
            </a:extLst>
          </p:cNvPr>
          <p:cNvSpPr>
            <a:spLocks noGrp="1"/>
          </p:cNvSpPr>
          <p:nvPr>
            <p:ph type="title"/>
          </p:nvPr>
        </p:nvSpPr>
        <p:spPr>
          <a:xfrm>
            <a:off x="856449" y="5835836"/>
            <a:ext cx="8312587" cy="1008380"/>
          </a:xfrm>
        </p:spPr>
        <p:txBody>
          <a:bodyPr/>
          <a:lstStyle/>
          <a:p>
            <a:r>
              <a:rPr lang="sk-SK" sz="4400" dirty="0"/>
              <a:t>Epidemiologický dohľad alebo dohľad nad zdravím verejnosti</a:t>
            </a:r>
          </a:p>
        </p:txBody>
      </p:sp>
      <p:sp>
        <p:nvSpPr>
          <p:cNvPr id="4" name="Zástupný objekt pre dátum 3">
            <a:extLst>
              <a:ext uri="{FF2B5EF4-FFF2-40B4-BE49-F238E27FC236}">
                <a16:creationId xmlns:a16="http://schemas.microsoft.com/office/drawing/2014/main" id="{CA0C19BF-447A-8D48-A657-56CD752BF3A1}"/>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21200AF6-83D9-FC48-8521-87D8EDFCEF67}"/>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1EC8AD51-0A4E-104C-81D4-98E0CF3FC75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6666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46DB441-86F1-6445-8B38-7BE3B6C90A6D}"/>
              </a:ext>
            </a:extLst>
          </p:cNvPr>
          <p:cNvSpPr>
            <a:spLocks noGrp="1"/>
          </p:cNvSpPr>
          <p:nvPr>
            <p:ph idx="1"/>
          </p:nvPr>
        </p:nvSpPr>
        <p:spPr>
          <a:xfrm>
            <a:off x="492369" y="372890"/>
            <a:ext cx="8575908" cy="5662150"/>
          </a:xfrm>
        </p:spPr>
        <p:txBody>
          <a:bodyPr>
            <a:normAutofit fontScale="85000" lnSpcReduction="20000"/>
          </a:bodyPr>
          <a:lstStyle/>
          <a:p>
            <a:r>
              <a:rPr lang="sk-SK" dirty="0"/>
              <a:t>Pojmy dohľad a monitorovanie sa často používajú vzájomne zameniteľné, ale v skutočnosti sú odlišné. </a:t>
            </a:r>
          </a:p>
          <a:p>
            <a:r>
              <a:rPr lang="sk-SK" dirty="0"/>
              <a:t>Použitie pojmu „monitorovanie“ by sa malo obmedziť na </a:t>
            </a:r>
            <a:r>
              <a:rPr lang="sk-SK" i="1" dirty="0"/>
              <a:t>nepretržité hodnotenie vzťahu intervencie a zmeny</a:t>
            </a:r>
            <a:r>
              <a:rPr lang="sk-SK" dirty="0"/>
              <a:t>. </a:t>
            </a:r>
          </a:p>
          <a:p>
            <a:r>
              <a:rPr lang="sk-SK" dirty="0"/>
              <a:t>Monitorovanie vyhodnocuje zásah alebo činnosť. Slovník epidemiológie pristupuje k tejto myšlienke, keď uvádza, že „</a:t>
            </a:r>
            <a:r>
              <a:rPr lang="sk-SK" i="1" dirty="0"/>
              <a:t>monitorovanie je priebežné meranie výkonu zdravotníckych služieb alebo zdravotníckych pracovníkov alebo rozsahu, v akom pacienti dodržiavajú alebo dodržiavajú rady zdravotníckych odborníkov</a:t>
            </a:r>
            <a:r>
              <a:rPr lang="sk-SK" dirty="0"/>
              <a:t>“.</a:t>
            </a:r>
          </a:p>
          <a:p>
            <a:r>
              <a:rPr lang="sk-SK" dirty="0"/>
              <a:t>Dohľad a monitorovanie majú spoločné rutinné a neustále zhromažďovanie údajov a metódy obidvoch sú zvyčajne pragmatické a rýchle. </a:t>
            </a:r>
          </a:p>
          <a:p>
            <a:r>
              <a:rPr lang="sk-SK" dirty="0"/>
              <a:t>Dozor by sa používal na hodnotenie vplyvu infekčnej choroby na populáciu pred a po zavedení očkovacej látky a na rozsah použitia očkovacej látky, zatiaľ čo monitorovanie by opisovalo proces merania účinku vakcinačných programov na túto chorobu. </a:t>
            </a:r>
          </a:p>
          <a:p>
            <a:r>
              <a:rPr lang="sk-SK" dirty="0"/>
              <a:t>Monitorovanie znamená neustále prispôsobovanie výkonnosti vo vzťahu k výsledkom a je dôležitým nástrojom riadenia.</a:t>
            </a:r>
          </a:p>
          <a:p>
            <a:r>
              <a:rPr lang="sk-SK" dirty="0"/>
              <a:t>Pokiaľ ide o cieľovú skupinu, je možné rozlišovať. Dohľad sa podľa definície týka populácií, zatiaľ čo monitorovanie sa týka špecifických skupín (napr. očkovanie cestujúcich) alebo jednotlivcov.</a:t>
            </a:r>
          </a:p>
        </p:txBody>
      </p:sp>
      <p:sp>
        <p:nvSpPr>
          <p:cNvPr id="3" name="Nadpis 2">
            <a:extLst>
              <a:ext uri="{FF2B5EF4-FFF2-40B4-BE49-F238E27FC236}">
                <a16:creationId xmlns:a16="http://schemas.microsoft.com/office/drawing/2014/main" id="{CF093BEE-11EF-0D49-8556-7EFC8AF1CA4D}"/>
              </a:ext>
            </a:extLst>
          </p:cNvPr>
          <p:cNvSpPr>
            <a:spLocks noGrp="1"/>
          </p:cNvSpPr>
          <p:nvPr>
            <p:ph type="title"/>
          </p:nvPr>
        </p:nvSpPr>
        <p:spPr>
          <a:xfrm>
            <a:off x="856449" y="5835511"/>
            <a:ext cx="8312587" cy="1008380"/>
          </a:xfrm>
        </p:spPr>
        <p:txBody>
          <a:bodyPr/>
          <a:lstStyle/>
          <a:p>
            <a:r>
              <a:rPr lang="sk-SK" dirty="0"/>
              <a:t>Dohľad a monitorovanie</a:t>
            </a:r>
          </a:p>
        </p:txBody>
      </p:sp>
      <p:sp>
        <p:nvSpPr>
          <p:cNvPr id="4" name="Zástupný objekt pre dátum 3">
            <a:extLst>
              <a:ext uri="{FF2B5EF4-FFF2-40B4-BE49-F238E27FC236}">
                <a16:creationId xmlns:a16="http://schemas.microsoft.com/office/drawing/2014/main" id="{92AA9E79-EE65-C64B-A375-E79BB3382C78}"/>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3291ECFB-B068-2044-966F-4082404118AD}"/>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121F712D-BA14-CC49-A08C-B091A90AD36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4127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673C208-161A-3B4E-9181-219A15962F19}"/>
              </a:ext>
            </a:extLst>
          </p:cNvPr>
          <p:cNvSpPr>
            <a:spLocks noGrp="1"/>
          </p:cNvSpPr>
          <p:nvPr>
            <p:ph idx="1"/>
          </p:nvPr>
        </p:nvSpPr>
        <p:spPr>
          <a:xfrm>
            <a:off x="842268" y="756287"/>
            <a:ext cx="8226009" cy="4889026"/>
          </a:xfrm>
        </p:spPr>
        <p:txBody>
          <a:bodyPr>
            <a:normAutofit fontScale="77500" lnSpcReduction="20000"/>
          </a:bodyPr>
          <a:lstStyle/>
          <a:p>
            <a:pPr>
              <a:buFont typeface="Wingdings" pitchFamily="2" charset="2"/>
              <a:buChar char="ü"/>
            </a:pPr>
            <a:r>
              <a:rPr lang="sk-SK" dirty="0"/>
              <a:t>Úmrtiami</a:t>
            </a:r>
          </a:p>
          <a:p>
            <a:pPr>
              <a:buFont typeface="Wingdings" pitchFamily="2" charset="2"/>
              <a:buChar char="ü"/>
            </a:pPr>
            <a:r>
              <a:rPr lang="sk-SK" dirty="0"/>
              <a:t>Prenosnými chorobami</a:t>
            </a:r>
          </a:p>
          <a:p>
            <a:pPr>
              <a:buFont typeface="Wingdings" pitchFamily="2" charset="2"/>
              <a:buChar char="ü"/>
            </a:pPr>
            <a:r>
              <a:rPr lang="sk-SK" dirty="0"/>
              <a:t>Chronickými chorobami</a:t>
            </a:r>
          </a:p>
          <a:p>
            <a:pPr>
              <a:buFont typeface="Wingdings" pitchFamily="2" charset="2"/>
              <a:buChar char="ü"/>
            </a:pPr>
            <a:r>
              <a:rPr lang="sk-SK" dirty="0"/>
              <a:t>Vrodenými chybami</a:t>
            </a:r>
          </a:p>
          <a:p>
            <a:pPr>
              <a:buFont typeface="Wingdings" pitchFamily="2" charset="2"/>
              <a:buChar char="ü"/>
            </a:pPr>
            <a:r>
              <a:rPr lang="sk-SK" dirty="0"/>
              <a:t>Potratmi a inými výsledkami tehotenstva</a:t>
            </a:r>
          </a:p>
          <a:p>
            <a:pPr>
              <a:buFont typeface="Wingdings" pitchFamily="2" charset="2"/>
              <a:buChar char="ü"/>
            </a:pPr>
            <a:r>
              <a:rPr lang="sk-SK" dirty="0"/>
              <a:t>Environmentálnymi rizikami</a:t>
            </a:r>
          </a:p>
          <a:p>
            <a:pPr>
              <a:buFont typeface="Wingdings" pitchFamily="2" charset="2"/>
              <a:buChar char="ü"/>
            </a:pPr>
            <a:r>
              <a:rPr lang="sk-SK" dirty="0"/>
              <a:t>Kvalitou ovzdušia a vody</a:t>
            </a:r>
          </a:p>
          <a:p>
            <a:pPr>
              <a:buFont typeface="Wingdings" pitchFamily="2" charset="2"/>
              <a:buChar char="ü"/>
            </a:pPr>
            <a:r>
              <a:rPr lang="sk-SK" dirty="0"/>
              <a:t>Zraneniami</a:t>
            </a:r>
          </a:p>
          <a:p>
            <a:pPr>
              <a:buFont typeface="Wingdings" pitchFamily="2" charset="2"/>
              <a:buChar char="ü"/>
            </a:pPr>
            <a:r>
              <a:rPr lang="sk-SK" dirty="0"/>
              <a:t>Faktormi rizikového správania</a:t>
            </a:r>
          </a:p>
          <a:p>
            <a:pPr>
              <a:buFont typeface="Wingdings" pitchFamily="2" charset="2"/>
              <a:buChar char="ü"/>
            </a:pPr>
            <a:r>
              <a:rPr lang="sk-SK" dirty="0"/>
              <a:t>Zdravotnými praktikami</a:t>
            </a:r>
          </a:p>
          <a:p>
            <a:pPr>
              <a:buFont typeface="Wingdings" pitchFamily="2" charset="2"/>
              <a:buChar char="ü"/>
            </a:pPr>
            <a:r>
              <a:rPr lang="sk-SK" dirty="0"/>
              <a:t>Zásobníkmi pre zvieratá a distribúciou vektorov</a:t>
            </a:r>
          </a:p>
          <a:p>
            <a:pPr>
              <a:buFont typeface="Wingdings" pitchFamily="2" charset="2"/>
              <a:buChar char="ü"/>
            </a:pPr>
            <a:r>
              <a:rPr lang="sk-SK" dirty="0"/>
              <a:t>Využitím vakcín a liekov a nežiaducich účinkov</a:t>
            </a:r>
          </a:p>
          <a:p>
            <a:pPr>
              <a:buFont typeface="Wingdings" pitchFamily="2" charset="2"/>
              <a:buChar char="ü"/>
            </a:pPr>
            <a:r>
              <a:rPr lang="sk-SK" dirty="0"/>
              <a:t>Rastom, vývojom a stavom výživy</a:t>
            </a:r>
          </a:p>
          <a:p>
            <a:pPr>
              <a:buFont typeface="Wingdings" pitchFamily="2" charset="2"/>
              <a:buChar char="ü"/>
            </a:pPr>
            <a:r>
              <a:rPr lang="sk-SK" dirty="0"/>
              <a:t>Bezpečnosťou pri práci</a:t>
            </a:r>
          </a:p>
          <a:p>
            <a:pPr>
              <a:buFont typeface="Wingdings" pitchFamily="2" charset="2"/>
              <a:buChar char="ü"/>
            </a:pPr>
            <a:r>
              <a:rPr lang="sk-SK" dirty="0"/>
              <a:t>Zdravím zvierat</a:t>
            </a:r>
          </a:p>
          <a:p>
            <a:pPr>
              <a:buFont typeface="Wingdings" pitchFamily="2" charset="2"/>
              <a:buChar char="ü"/>
            </a:pPr>
            <a:r>
              <a:rPr lang="sk-SK" dirty="0" err="1"/>
              <a:t>Nozokomiálnymi</a:t>
            </a:r>
            <a:r>
              <a:rPr lang="sk-SK" dirty="0"/>
              <a:t> infekciami</a:t>
            </a:r>
          </a:p>
          <a:p>
            <a:pPr>
              <a:buFont typeface="Wingdings" pitchFamily="2" charset="2"/>
              <a:buChar char="ü"/>
            </a:pPr>
            <a:r>
              <a:rPr lang="sk-SK" dirty="0"/>
              <a:t>Duševnými chorobami</a:t>
            </a:r>
          </a:p>
        </p:txBody>
      </p:sp>
      <p:sp>
        <p:nvSpPr>
          <p:cNvPr id="3" name="Nadpis 2">
            <a:extLst>
              <a:ext uri="{FF2B5EF4-FFF2-40B4-BE49-F238E27FC236}">
                <a16:creationId xmlns:a16="http://schemas.microsoft.com/office/drawing/2014/main" id="{048D7B39-B0E3-D748-B141-301F5CC5A1E8}"/>
              </a:ext>
            </a:extLst>
          </p:cNvPr>
          <p:cNvSpPr>
            <a:spLocks noGrp="1"/>
          </p:cNvSpPr>
          <p:nvPr>
            <p:ph type="title"/>
          </p:nvPr>
        </p:nvSpPr>
        <p:spPr>
          <a:xfrm>
            <a:off x="842268" y="5645313"/>
            <a:ext cx="8312587" cy="1008380"/>
          </a:xfrm>
        </p:spPr>
        <p:txBody>
          <a:bodyPr/>
          <a:lstStyle/>
          <a:p>
            <a:r>
              <a:rPr lang="sk-SK" dirty="0"/>
              <a:t>Príklady dohľadu nad ...</a:t>
            </a:r>
          </a:p>
        </p:txBody>
      </p:sp>
      <p:sp>
        <p:nvSpPr>
          <p:cNvPr id="4" name="Zástupný objekt pre dátum 3">
            <a:extLst>
              <a:ext uri="{FF2B5EF4-FFF2-40B4-BE49-F238E27FC236}">
                <a16:creationId xmlns:a16="http://schemas.microsoft.com/office/drawing/2014/main" id="{480AA118-034A-B345-ACBC-1EE1FC9C2D95}"/>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3F87B309-DD73-E642-8D6E-FF7A97491937}"/>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597AA489-6EF4-6E49-AD9F-3DAFD98BEC5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63367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text 7">
            <a:extLst>
              <a:ext uri="{FF2B5EF4-FFF2-40B4-BE49-F238E27FC236}">
                <a16:creationId xmlns:a16="http://schemas.microsoft.com/office/drawing/2014/main" id="{6F53CF89-ACE7-FE4B-AD39-4061654A5EAA}"/>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5273880F-A7ED-6D40-B56F-A4C45C652FBB}"/>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28A4BAA3-A811-4E4E-A165-0871EF91C6EF}"/>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E5F1EF48-CCA4-924E-B3E3-44FAB3CE6B88}"/>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174702C7-2AE5-E64E-BF0E-0E0B19B691D5}"/>
              </a:ext>
            </a:extLst>
          </p:cNvPr>
          <p:cNvSpPr>
            <a:spLocks noGrp="1"/>
          </p:cNvSpPr>
          <p:nvPr>
            <p:ph type="title"/>
          </p:nvPr>
        </p:nvSpPr>
        <p:spPr/>
        <p:txBody>
          <a:bodyPr/>
          <a:lstStyle/>
          <a:p>
            <a:r>
              <a:rPr lang="sk-SK" dirty="0"/>
              <a:t>Ciele surveillance</a:t>
            </a:r>
          </a:p>
        </p:txBody>
      </p:sp>
    </p:spTree>
    <p:extLst>
      <p:ext uri="{BB962C8B-B14F-4D97-AF65-F5344CB8AC3E}">
        <p14:creationId xmlns:p14="http://schemas.microsoft.com/office/powerpoint/2010/main" val="412168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94709FD5-A84A-F44B-821D-8950FA81C95B}"/>
              </a:ext>
            </a:extLst>
          </p:cNvPr>
          <p:cNvSpPr>
            <a:spLocks noGrp="1"/>
          </p:cNvSpPr>
          <p:nvPr>
            <p:ph idx="1"/>
          </p:nvPr>
        </p:nvSpPr>
        <p:spPr>
          <a:xfrm>
            <a:off x="239151" y="235781"/>
            <a:ext cx="9124737" cy="5785191"/>
          </a:xfrm>
        </p:spPr>
        <p:txBody>
          <a:bodyPr>
            <a:normAutofit fontScale="92500" lnSpcReduction="10000"/>
          </a:bodyPr>
          <a:lstStyle/>
          <a:p>
            <a:r>
              <a:rPr lang="sk-SK" dirty="0"/>
              <a:t>V posledných troch desaťročiach sa dohľad nad chorobami rozvinul v úplnú disciplínu, celkom odlišnú od epidemiológie. </a:t>
            </a:r>
          </a:p>
          <a:p>
            <a:r>
              <a:rPr lang="sk-SK" dirty="0"/>
              <a:t>Vývoj základných pojmov systémov surveillance poskytuje základ, na ktorom je možné lepšie porozumieť danému predmetu. Koncepty majú navyše praktickú hodnotu, pretože sa môžu použiť pri navrhovaní nových systémov, ako aj pri porozumení alebo hodnotení v súčasnosti používaných systémov.</a:t>
            </a:r>
          </a:p>
          <a:p>
            <a:r>
              <a:rPr lang="sk-SK" dirty="0"/>
              <a:t>Preskúmame zásady dohľadu, počnúc historickým vývojom dohľadu, a rozoberieme ciele dohľadu nad zdravím verejnosti. </a:t>
            </a:r>
          </a:p>
          <a:p>
            <a:r>
              <a:rPr lang="sk-SK" dirty="0"/>
              <a:t>Uvedieme metódy zberu údajov, analýzy, interpretácie a šírenia údajov spolu s navrhovanými postupmi hodnotenia a zlepšovania systému sledovania.</a:t>
            </a:r>
          </a:p>
          <a:p>
            <a:endParaRPr lang="sk-SK" dirty="0"/>
          </a:p>
          <a:p>
            <a:pPr marL="20158" indent="0">
              <a:buNone/>
            </a:pPr>
            <a:r>
              <a:rPr lang="sk-SK" sz="2200" i="1" dirty="0"/>
              <a:t>Použitá literatúra: ﻿DECLICH, S. - CARTER, A.O. </a:t>
            </a:r>
            <a:r>
              <a:rPr lang="sk-SK" sz="2200" i="1" dirty="0" err="1"/>
              <a:t>Public</a:t>
            </a:r>
            <a:r>
              <a:rPr lang="sk-SK" sz="2200" i="1" dirty="0"/>
              <a:t> </a:t>
            </a:r>
            <a:r>
              <a:rPr lang="sk-SK" sz="2200" i="1" dirty="0" err="1"/>
              <a:t>health</a:t>
            </a:r>
            <a:r>
              <a:rPr lang="sk-SK" sz="2200" i="1" dirty="0"/>
              <a:t> surveillance: </a:t>
            </a:r>
            <a:r>
              <a:rPr lang="sk-SK" sz="2200" i="1" dirty="0" err="1"/>
              <a:t>historical</a:t>
            </a:r>
            <a:r>
              <a:rPr lang="sk-SK" sz="2200" i="1" dirty="0"/>
              <a:t> </a:t>
            </a:r>
            <a:r>
              <a:rPr lang="sk-SK" sz="2200" i="1" dirty="0" err="1"/>
              <a:t>origins</a:t>
            </a:r>
            <a:r>
              <a:rPr lang="sk-SK" sz="2200" i="1" dirty="0"/>
              <a:t>, </a:t>
            </a:r>
            <a:r>
              <a:rPr lang="sk-SK" sz="2200" i="1" dirty="0" err="1"/>
              <a:t>methods</a:t>
            </a:r>
            <a:r>
              <a:rPr lang="sk-SK" sz="2200" i="1" dirty="0"/>
              <a:t> and </a:t>
            </a:r>
            <a:r>
              <a:rPr lang="sk-SK" sz="2200" i="1" dirty="0" err="1"/>
              <a:t>evaluation</a:t>
            </a:r>
            <a:r>
              <a:rPr lang="sk-SK" sz="2200" i="1" dirty="0"/>
              <a:t>. In Bulletin of </a:t>
            </a:r>
            <a:r>
              <a:rPr lang="sk-SK" sz="2200" i="1" dirty="0" err="1"/>
              <a:t>the</a:t>
            </a:r>
            <a:r>
              <a:rPr lang="sk-SK" sz="2200" i="1" dirty="0"/>
              <a:t> </a:t>
            </a:r>
            <a:r>
              <a:rPr lang="sk-SK" sz="2200" i="1" dirty="0" err="1"/>
              <a:t>World</a:t>
            </a:r>
            <a:r>
              <a:rPr lang="sk-SK" sz="2200" i="1" dirty="0"/>
              <a:t> </a:t>
            </a:r>
            <a:r>
              <a:rPr lang="sk-SK" sz="2200" i="1" dirty="0" err="1"/>
              <a:t>Health</a:t>
            </a:r>
            <a:r>
              <a:rPr lang="sk-SK" sz="2200" i="1" dirty="0"/>
              <a:t> </a:t>
            </a:r>
            <a:r>
              <a:rPr lang="sk-SK" sz="2200" i="1" dirty="0" err="1"/>
              <a:t>Organization</a:t>
            </a:r>
            <a:r>
              <a:rPr lang="sk-SK" sz="2200" i="1" dirty="0"/>
              <a:t> [online]. 1994. </a:t>
            </a:r>
            <a:r>
              <a:rPr lang="sk-SK" sz="2200" i="1" dirty="0" err="1"/>
              <a:t>Vol</a:t>
            </a:r>
            <a:r>
              <a:rPr lang="sk-SK" sz="2200" i="1" dirty="0"/>
              <a:t>. 72, no. 2, s. 285. Dostupné na internete: &lt;</a:t>
            </a:r>
            <a:r>
              <a:rPr lang="sk-SK" sz="2200" i="1" dirty="0" err="1"/>
              <a:t>https</a:t>
            </a:r>
            <a:r>
              <a:rPr lang="sk-SK" sz="2200" i="1" dirty="0"/>
              <a:t>://</a:t>
            </a:r>
            <a:r>
              <a:rPr lang="sk-SK" sz="2200" i="1" dirty="0" err="1"/>
              <a:t>www.ncbi.nlm.nih.gov</a:t>
            </a:r>
            <a:r>
              <a:rPr lang="sk-SK" sz="2200" i="1" dirty="0"/>
              <a:t>/</a:t>
            </a:r>
            <a:r>
              <a:rPr lang="sk-SK" sz="2200" i="1" dirty="0" err="1"/>
              <a:t>pmc</a:t>
            </a:r>
            <a:r>
              <a:rPr lang="sk-SK" sz="2200" i="1" dirty="0"/>
              <a:t>/</a:t>
            </a:r>
            <a:r>
              <a:rPr lang="sk-SK" sz="2200" i="1" dirty="0" err="1"/>
              <a:t>articles</a:t>
            </a:r>
            <a:r>
              <a:rPr lang="sk-SK" sz="2200" i="1" dirty="0"/>
              <a:t>/PMC2486528/&gt;.</a:t>
            </a:r>
          </a:p>
        </p:txBody>
      </p:sp>
      <p:sp>
        <p:nvSpPr>
          <p:cNvPr id="7" name="Nadpis 6">
            <a:extLst>
              <a:ext uri="{FF2B5EF4-FFF2-40B4-BE49-F238E27FC236}">
                <a16:creationId xmlns:a16="http://schemas.microsoft.com/office/drawing/2014/main" id="{BEC56B47-9A12-714F-B8E5-E30947830A93}"/>
              </a:ext>
            </a:extLst>
          </p:cNvPr>
          <p:cNvSpPr>
            <a:spLocks noGrp="1"/>
          </p:cNvSpPr>
          <p:nvPr>
            <p:ph type="title"/>
          </p:nvPr>
        </p:nvSpPr>
        <p:spPr>
          <a:xfrm>
            <a:off x="881637" y="5835836"/>
            <a:ext cx="8312587" cy="1008380"/>
          </a:xfrm>
        </p:spPr>
        <p:txBody>
          <a:bodyPr/>
          <a:lstStyle/>
          <a:p>
            <a:r>
              <a:rPr lang="en-GB" dirty="0" err="1"/>
              <a:t>Ciele</a:t>
            </a:r>
            <a:r>
              <a:rPr lang="en-GB" dirty="0"/>
              <a:t> a </a:t>
            </a:r>
            <a:r>
              <a:rPr lang="en-GB" dirty="0" err="1"/>
              <a:t>štruktúra</a:t>
            </a:r>
            <a:endParaRPr lang="en-GB" dirty="0"/>
          </a:p>
        </p:txBody>
      </p:sp>
      <p:sp>
        <p:nvSpPr>
          <p:cNvPr id="4" name="Zástupný objekt pre dátum 3">
            <a:extLst>
              <a:ext uri="{FF2B5EF4-FFF2-40B4-BE49-F238E27FC236}">
                <a16:creationId xmlns:a16="http://schemas.microsoft.com/office/drawing/2014/main" id="{430F11FC-BF8A-E64E-A277-335A3C15A12A}"/>
              </a:ext>
            </a:extLst>
          </p:cNvPr>
          <p:cNvSpPr>
            <a:spLocks noGrp="1"/>
          </p:cNvSpPr>
          <p:nvPr>
            <p:ph type="dt" sz="half" idx="10"/>
          </p:nvPr>
        </p:nvSpPr>
        <p:spPr/>
        <p:txBody>
          <a:bodyPr/>
          <a:lstStyle/>
          <a:p>
            <a:fld id="{17D84F83-A9A5-C942-A03F-560C803C3F5D}" type="datetime1">
              <a:rPr lang="sk-SK" smtClean="0"/>
              <a:t>17.2.20</a:t>
            </a:fld>
            <a:endParaRPr lang="sk-SK"/>
          </a:p>
        </p:txBody>
      </p:sp>
      <p:sp>
        <p:nvSpPr>
          <p:cNvPr id="5" name="Zástupný objekt pre číslo snímky 4">
            <a:extLst>
              <a:ext uri="{FF2B5EF4-FFF2-40B4-BE49-F238E27FC236}">
                <a16:creationId xmlns:a16="http://schemas.microsoft.com/office/drawing/2014/main" id="{21588CD6-8F48-2843-BF66-3FFFD98273A8}"/>
              </a:ext>
            </a:extLst>
          </p:cNvPr>
          <p:cNvSpPr>
            <a:spLocks noGrp="1"/>
          </p:cNvSpPr>
          <p:nvPr>
            <p:ph type="sldNum" sz="quarter" idx="11"/>
          </p:nvPr>
        </p:nvSpPr>
        <p:spPr/>
        <p:txBody>
          <a:bodyPr/>
          <a:lstStyle/>
          <a:p>
            <a:fld id="{20C92893-8C51-46CF-9D47-24B3C575AFAA}" type="slidenum">
              <a:rPr lang="sk-SK" smtClean="0"/>
              <a:pPr/>
              <a:t>2</a:t>
            </a:fld>
            <a:endParaRPr lang="sk-SK"/>
          </a:p>
        </p:txBody>
      </p:sp>
      <p:sp>
        <p:nvSpPr>
          <p:cNvPr id="6" name="Zástupný objekt pre pätu 5">
            <a:extLst>
              <a:ext uri="{FF2B5EF4-FFF2-40B4-BE49-F238E27FC236}">
                <a16:creationId xmlns:a16="http://schemas.microsoft.com/office/drawing/2014/main" id="{911460E8-F8F2-B844-8132-20E3DBA30AB0}"/>
              </a:ext>
            </a:extLst>
          </p:cNvPr>
          <p:cNvSpPr>
            <a:spLocks noGrp="1"/>
          </p:cNvSpPr>
          <p:nvPr>
            <p:ph type="ftr" sz="quarter" idx="12"/>
          </p:nvPr>
        </p:nvSpPr>
        <p:spPr/>
        <p:txBody>
          <a:bodyPr/>
          <a:lstStyle/>
          <a:p>
            <a:r>
              <a:rPr lang="sk-SK"/>
              <a:t>rusnak.truni.sk</a:t>
            </a:r>
          </a:p>
        </p:txBody>
      </p:sp>
    </p:spTree>
    <p:extLst>
      <p:ext uri="{BB962C8B-B14F-4D97-AF65-F5344CB8AC3E}">
        <p14:creationId xmlns:p14="http://schemas.microsoft.com/office/powerpoint/2010/main" val="288181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317D9E0-2CAE-C544-9B86-9C3F1551536E}"/>
              </a:ext>
            </a:extLst>
          </p:cNvPr>
          <p:cNvSpPr>
            <a:spLocks noGrp="1"/>
          </p:cNvSpPr>
          <p:nvPr>
            <p:ph idx="1"/>
          </p:nvPr>
        </p:nvSpPr>
        <p:spPr>
          <a:xfrm>
            <a:off x="1041009" y="756287"/>
            <a:ext cx="8027268" cy="4733804"/>
          </a:xfrm>
        </p:spPr>
        <p:txBody>
          <a:bodyPr>
            <a:normAutofit/>
          </a:bodyPr>
          <a:lstStyle/>
          <a:p>
            <a:pPr marL="477358" indent="-457200">
              <a:buFont typeface="+mj-lt"/>
              <a:buAutoNum type="arabicPeriod"/>
            </a:pPr>
            <a:r>
              <a:rPr lang="sk-SK" sz="3200" dirty="0"/>
              <a:t>Opísať prebiehajúci charakter výskytu choroby a súvislosti s činnosťami v oblasti zdravia verejnosti</a:t>
            </a:r>
          </a:p>
          <a:p>
            <a:pPr marL="477358" indent="-457200">
              <a:buFont typeface="+mj-lt"/>
              <a:buAutoNum type="arabicPeriod"/>
            </a:pPr>
            <a:r>
              <a:rPr lang="sk-SK" sz="3200" dirty="0"/>
              <a:t>Štúdium prirodzenej histórie a epidemiológie choroby</a:t>
            </a:r>
          </a:p>
          <a:p>
            <a:pPr marL="477358" indent="-457200">
              <a:buFont typeface="+mj-lt"/>
              <a:buAutoNum type="arabicPeriod"/>
            </a:pPr>
            <a:r>
              <a:rPr lang="sk-SK" sz="3200" dirty="0"/>
              <a:t>Poskytovať informácie a východiskové údaje</a:t>
            </a:r>
          </a:p>
        </p:txBody>
      </p:sp>
      <p:sp>
        <p:nvSpPr>
          <p:cNvPr id="3" name="Nadpis 2">
            <a:extLst>
              <a:ext uri="{FF2B5EF4-FFF2-40B4-BE49-F238E27FC236}">
                <a16:creationId xmlns:a16="http://schemas.microsoft.com/office/drawing/2014/main" id="{014A1778-F3FE-6440-929C-CDF93A542FAC}"/>
              </a:ext>
            </a:extLst>
          </p:cNvPr>
          <p:cNvSpPr>
            <a:spLocks noGrp="1"/>
          </p:cNvSpPr>
          <p:nvPr>
            <p:ph type="title"/>
          </p:nvPr>
        </p:nvSpPr>
        <p:spPr>
          <a:xfrm>
            <a:off x="881637" y="5835836"/>
            <a:ext cx="8312587" cy="1008380"/>
          </a:xfrm>
        </p:spPr>
        <p:txBody>
          <a:bodyPr/>
          <a:lstStyle/>
          <a:p>
            <a:r>
              <a:rPr lang="sk-SK" sz="4400" dirty="0"/>
              <a:t>Tri základné ciele surveillance v zdraví verejnosti</a:t>
            </a:r>
          </a:p>
        </p:txBody>
      </p:sp>
      <p:sp>
        <p:nvSpPr>
          <p:cNvPr id="4" name="Zástupný objekt pre dátum 3">
            <a:extLst>
              <a:ext uri="{FF2B5EF4-FFF2-40B4-BE49-F238E27FC236}">
                <a16:creationId xmlns:a16="http://schemas.microsoft.com/office/drawing/2014/main" id="{75350908-9F78-7240-83EF-4AE3C99F863B}"/>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3AD61493-AE2E-664D-91A8-CD7E712853A1}"/>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F8734704-A21A-A04A-958A-8DE861A92F8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9086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0A45E99-6590-FF46-A5F8-AC03BD4B7F7D}"/>
              </a:ext>
            </a:extLst>
          </p:cNvPr>
          <p:cNvSpPr>
            <a:spLocks noGrp="1"/>
          </p:cNvSpPr>
          <p:nvPr>
            <p:ph idx="1"/>
          </p:nvPr>
        </p:nvSpPr>
        <p:spPr>
          <a:xfrm>
            <a:off x="856449" y="372889"/>
            <a:ext cx="8211829" cy="5043173"/>
          </a:xfrm>
        </p:spPr>
        <p:txBody>
          <a:bodyPr>
            <a:normAutofit lnSpcReduction="10000"/>
          </a:bodyPr>
          <a:lstStyle/>
          <a:p>
            <a:r>
              <a:rPr lang="sk-SK" sz="2800" dirty="0"/>
              <a:t>Detekcia akútnych zmien vo výskyte a distribúcii chorôb (napr. epidémie);</a:t>
            </a:r>
          </a:p>
          <a:p>
            <a:r>
              <a:rPr lang="sk-SK" sz="2800" dirty="0"/>
              <a:t>Identifikácia a kvantifikácia trendov a modelov chorôb (napr. nedávny nárast pohlavne prenosných chorôb);</a:t>
            </a:r>
          </a:p>
          <a:p>
            <a:r>
              <a:rPr lang="sk-SK" sz="2800" dirty="0"/>
              <a:t>Pozorovanie zmien činiteľov a faktorov hostiteľa s cieľom vyhodnotiť potenciál budúceho výskytu choroby (napr. laboratórny dohľad nad vírusom chrípky);</a:t>
            </a:r>
          </a:p>
          <a:p>
            <a:r>
              <a:rPr lang="sk-SK" sz="2800" dirty="0"/>
              <a:t>Zisťovanie zmien v zdravotných postupoch (napr. zvýšenie frekvencie cisárskeho rezu).</a:t>
            </a:r>
          </a:p>
        </p:txBody>
      </p:sp>
      <p:sp>
        <p:nvSpPr>
          <p:cNvPr id="3" name="Nadpis 2">
            <a:extLst>
              <a:ext uri="{FF2B5EF4-FFF2-40B4-BE49-F238E27FC236}">
                <a16:creationId xmlns:a16="http://schemas.microsoft.com/office/drawing/2014/main" id="{102E5D5E-B130-8D46-BA39-03BA837E7527}"/>
              </a:ext>
            </a:extLst>
          </p:cNvPr>
          <p:cNvSpPr>
            <a:spLocks noGrp="1"/>
          </p:cNvSpPr>
          <p:nvPr>
            <p:ph type="title"/>
          </p:nvPr>
        </p:nvSpPr>
        <p:spPr>
          <a:xfrm>
            <a:off x="881637" y="5980254"/>
            <a:ext cx="8312587" cy="1008380"/>
          </a:xfrm>
        </p:spPr>
        <p:txBody>
          <a:bodyPr/>
          <a:lstStyle/>
          <a:p>
            <a:r>
              <a:rPr lang="sk-SK" sz="4800" dirty="0"/>
              <a:t>Opísať prebiehajúci charakter výskytu choroby - príklady</a:t>
            </a:r>
          </a:p>
        </p:txBody>
      </p:sp>
      <p:sp>
        <p:nvSpPr>
          <p:cNvPr id="4" name="Zástupný objekt pre dátum 3">
            <a:extLst>
              <a:ext uri="{FF2B5EF4-FFF2-40B4-BE49-F238E27FC236}">
                <a16:creationId xmlns:a16="http://schemas.microsoft.com/office/drawing/2014/main" id="{50A2D017-2280-3843-B910-F7FE2E0419F3}"/>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11CDB33-94EA-024E-AA18-67D1CF1CFDE6}"/>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EB01E74C-D1EA-3148-85AD-5A01EE14FA9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63974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0CF1C1E-04C6-7342-A609-3657D6D08A3E}"/>
              </a:ext>
            </a:extLst>
          </p:cNvPr>
          <p:cNvSpPr>
            <a:spLocks noGrp="1"/>
          </p:cNvSpPr>
          <p:nvPr>
            <p:ph idx="1"/>
          </p:nvPr>
        </p:nvSpPr>
        <p:spPr>
          <a:xfrm>
            <a:off x="323558" y="756287"/>
            <a:ext cx="8744720" cy="4800451"/>
          </a:xfrm>
        </p:spPr>
        <p:txBody>
          <a:bodyPr>
            <a:normAutofit fontScale="92500"/>
          </a:bodyPr>
          <a:lstStyle/>
          <a:p>
            <a:r>
              <a:rPr lang="sk-SK" b="1" dirty="0"/>
              <a:t>Vyšetrovanie a kontrola chorôb</a:t>
            </a:r>
            <a:r>
              <a:rPr lang="sk-SK" dirty="0"/>
              <a:t>: správy o mnohých ochoreniach, ktoré podliehajú hláseniu a zároveň vyžadujú činnosť, ako je napríklad hľadanie zdroja, čo môže podnietiť ďalšie kroky. (stiahnutie produktu, varovanie verejnosti, zatvorenie reštaurácie alebo identifikácia a starostlivosť o vnímavé exponované osoby).</a:t>
            </a:r>
          </a:p>
          <a:p>
            <a:r>
              <a:rPr lang="sk-SK" b="1" dirty="0"/>
              <a:t>Plánovanie zdravotníckych služieb</a:t>
            </a:r>
            <a:r>
              <a:rPr lang="sk-SK" dirty="0"/>
              <a:t>: dohľad poskytuje faktický základ pre racionálne rozhodovanie (napr. prideľovanie zdrojov, výber priorít, predpovedanie budúcich potrieb); </a:t>
            </a:r>
            <a:r>
              <a:rPr lang="sk-SK" dirty="0" err="1"/>
              <a:t>Langmuir</a:t>
            </a:r>
            <a:r>
              <a:rPr lang="sk-SK" dirty="0"/>
              <a:t> v roku 1963 uviedol, že „dobrý dohľad nemusí nevyhnutne zabezpečiť prijímanie správnych rozhodnutí, ale znižuje pravdepodobnosť nesprávnych“.</a:t>
            </a:r>
          </a:p>
          <a:p>
            <a:r>
              <a:rPr lang="sk-SK" b="1" dirty="0"/>
              <a:t>Vyhodnotenie preventívnych a kontrolných opatrení </a:t>
            </a:r>
            <a:r>
              <a:rPr lang="sk-SK" dirty="0"/>
              <a:t>(napr. opätovný výskyt osýpok na konci osemdesiatych rokov viedol k revízii vakcinačnej politiky v USA).</a:t>
            </a:r>
          </a:p>
        </p:txBody>
      </p:sp>
      <p:sp>
        <p:nvSpPr>
          <p:cNvPr id="3" name="Nadpis 2">
            <a:extLst>
              <a:ext uri="{FF2B5EF4-FFF2-40B4-BE49-F238E27FC236}">
                <a16:creationId xmlns:a16="http://schemas.microsoft.com/office/drawing/2014/main" id="{B34E8824-005C-0444-9DA0-F6A48E16026E}"/>
              </a:ext>
            </a:extLst>
          </p:cNvPr>
          <p:cNvSpPr>
            <a:spLocks noGrp="1"/>
          </p:cNvSpPr>
          <p:nvPr>
            <p:ph type="title"/>
          </p:nvPr>
        </p:nvSpPr>
        <p:spPr>
          <a:xfrm>
            <a:off x="842268" y="6008708"/>
            <a:ext cx="8312587" cy="1008380"/>
          </a:xfrm>
        </p:spPr>
        <p:txBody>
          <a:bodyPr/>
          <a:lstStyle/>
          <a:p>
            <a:r>
              <a:rPr lang="sk-SK" sz="4800" dirty="0"/>
              <a:t>Opísať súvislosti s činnosťami v oblasti zdravia verejnosti</a:t>
            </a:r>
          </a:p>
        </p:txBody>
      </p:sp>
      <p:sp>
        <p:nvSpPr>
          <p:cNvPr id="4" name="Zástupný objekt pre dátum 3">
            <a:extLst>
              <a:ext uri="{FF2B5EF4-FFF2-40B4-BE49-F238E27FC236}">
                <a16:creationId xmlns:a16="http://schemas.microsoft.com/office/drawing/2014/main" id="{0642EFE0-353B-C249-8CA3-3E9DE95E7653}"/>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42CABDF-5254-0C42-B48D-BC602A7300E3}"/>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67E9DE2B-0D44-2C4C-B0F0-37C3E43E4D2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71794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43DBE97-EB31-8B49-A7CA-687788E15399}"/>
              </a:ext>
            </a:extLst>
          </p:cNvPr>
          <p:cNvSpPr>
            <a:spLocks noGrp="1"/>
          </p:cNvSpPr>
          <p:nvPr>
            <p:ph idx="1"/>
          </p:nvPr>
        </p:nvSpPr>
        <p:spPr>
          <a:xfrm>
            <a:off x="337625" y="756287"/>
            <a:ext cx="9200270" cy="4490962"/>
          </a:xfrm>
        </p:spPr>
        <p:txBody>
          <a:bodyPr>
            <a:normAutofit fontScale="77500" lnSpcReduction="20000"/>
          </a:bodyPr>
          <a:lstStyle/>
          <a:p>
            <a:r>
              <a:rPr lang="sk-SK" dirty="0"/>
              <a:t>Dohľad nad verejným zdravím sa neobmedzuje iba na tie choroby, pre ktoré sú dostupné účinné kontrolné opatrenia.</a:t>
            </a:r>
          </a:p>
          <a:p>
            <a:r>
              <a:rPr lang="sk-SK" dirty="0"/>
              <a:t>Dozor je opodstatnený zároveň na zvýšenie poznatkov o prírodnej anamnéze a epidemiológii choroby. Tieto znalosti môžu časom viesť k rozvoju prevencie a opatrení kontroly.</a:t>
            </a:r>
          </a:p>
          <a:p>
            <a:r>
              <a:rPr lang="sk-SK" dirty="0"/>
              <a:t>Údaje z dozoru sa môžu použiť na meranie rozsahu a limitov choroby v populácii stanovením jej výskytu a prevalencie, na opísanie tohto výskytu podľa miesta a času a na určenie ohrozenej populácie, kritických expozícií a rizikových faktorov.</a:t>
            </a:r>
          </a:p>
          <a:p>
            <a:r>
              <a:rPr lang="sk-SK" dirty="0"/>
              <a:t>Okrem toho sa môže použiť na definovanie prirodzenej anamnézy choroby a spektra choroby. Dozor nad syndrómom získanej </a:t>
            </a:r>
            <a:r>
              <a:rPr lang="sk-SK" dirty="0" err="1"/>
              <a:t>imunodeficiencie</a:t>
            </a:r>
            <a:r>
              <a:rPr lang="sk-SK" dirty="0"/>
              <a:t> (AIDS) nedávno významne prispel k poznatkom o tejto chorobe.</a:t>
            </a:r>
          </a:p>
          <a:p>
            <a:r>
              <a:rPr lang="sk-SK" dirty="0"/>
              <a:t>Analýzou údajov z dohľadu sa často generujú otázky a hypotézy. Napríklad nárast žiadostí o </a:t>
            </a:r>
            <a:r>
              <a:rPr lang="sk-SK" dirty="0" err="1"/>
              <a:t>pentamidín</a:t>
            </a:r>
            <a:r>
              <a:rPr lang="sk-SK" dirty="0"/>
              <a:t> zaznamenaný CDC v USA v roku 1981 rýchlo viedol k uznaniu celonárodnej epidémie AIDS.</a:t>
            </a:r>
          </a:p>
          <a:p>
            <a:r>
              <a:rPr lang="sk-SK" dirty="0"/>
              <a:t>Dáta z dohľadu sa niekedy môžu použiť na testovanie hypotéz. Napríklad v roku 1973 bolo podozrenie, že insekticídny sprej súvisel s vrodenými defektmi, ale údaje z pozorovania z rokov 1970 - 73 ukázali pokles celkových vrodených defektov, hoci v tom istom období došlo k päťnásobnému nárastu predaja sprejov.</a:t>
            </a:r>
          </a:p>
        </p:txBody>
      </p:sp>
      <p:sp>
        <p:nvSpPr>
          <p:cNvPr id="3" name="Nadpis 2">
            <a:extLst>
              <a:ext uri="{FF2B5EF4-FFF2-40B4-BE49-F238E27FC236}">
                <a16:creationId xmlns:a16="http://schemas.microsoft.com/office/drawing/2014/main" id="{A5BF9E52-81AE-D94B-840B-0C5BCCC8C333}"/>
              </a:ext>
            </a:extLst>
          </p:cNvPr>
          <p:cNvSpPr>
            <a:spLocks noGrp="1"/>
          </p:cNvSpPr>
          <p:nvPr>
            <p:ph type="title"/>
          </p:nvPr>
        </p:nvSpPr>
        <p:spPr>
          <a:xfrm>
            <a:off x="856449" y="5835836"/>
            <a:ext cx="8312587" cy="1008380"/>
          </a:xfrm>
        </p:spPr>
        <p:txBody>
          <a:bodyPr/>
          <a:lstStyle/>
          <a:p>
            <a:r>
              <a:rPr lang="sk-SK" sz="4800" dirty="0"/>
              <a:t>Štúdium prirodzenej histórie a epidemiológie choroby</a:t>
            </a:r>
          </a:p>
        </p:txBody>
      </p:sp>
      <p:sp>
        <p:nvSpPr>
          <p:cNvPr id="4" name="Zástupný objekt pre dátum 3">
            <a:extLst>
              <a:ext uri="{FF2B5EF4-FFF2-40B4-BE49-F238E27FC236}">
                <a16:creationId xmlns:a16="http://schemas.microsoft.com/office/drawing/2014/main" id="{EFCC80E8-E991-BE4A-A721-F7C2D50F552E}"/>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3AA97D1E-FCC8-E940-8003-8AB4835560A0}"/>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28ED842F-D0C0-A644-8EC1-427A9C2B78A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62678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4B6B887-4054-564D-8532-B83AD8FF0B6C}"/>
              </a:ext>
            </a:extLst>
          </p:cNvPr>
          <p:cNvSpPr>
            <a:spLocks noGrp="1"/>
          </p:cNvSpPr>
          <p:nvPr>
            <p:ph idx="1"/>
          </p:nvPr>
        </p:nvSpPr>
        <p:spPr>
          <a:xfrm>
            <a:off x="856448" y="756287"/>
            <a:ext cx="8211829" cy="4490962"/>
          </a:xfrm>
        </p:spPr>
        <p:txBody>
          <a:bodyPr>
            <a:normAutofit lnSpcReduction="10000"/>
          </a:bodyPr>
          <a:lstStyle/>
          <a:p>
            <a:r>
              <a:rPr lang="sk-SK" dirty="0"/>
              <a:t>Laboratórne stredisko pre kontrolu chorôb v Kanade doplnilo pre Kanadský systém sledovania prenosných chorôb nasledujúci cieľ: „uspokojiť potreby vlády, zdravotníckych pracovníkov, dobrovoľných agentúr a verejnosti o informáciách o rizikových modeloch a trendoch pri výskyte prenosných chorôb; ".</a:t>
            </a:r>
          </a:p>
          <a:p>
            <a:r>
              <a:rPr lang="sk-SK" dirty="0"/>
              <a:t>Základné údaje sú potenciálne užitočné pri hodnotení preventívnych a kontrolných opatrení, keď boli vyvinuté a implementované. </a:t>
            </a:r>
          </a:p>
          <a:p>
            <a:r>
              <a:rPr lang="sk-SK" dirty="0"/>
              <a:t>Archívne záznamy aktivity choroby môžu mať tiež dôležité využitie (napr. historické údaje z dohľadu sa použili na vývoj modelov na predpovedanie účinnosti navrhovaných politík na </a:t>
            </a:r>
            <a:r>
              <a:rPr lang="sk-SK" dirty="0" err="1"/>
              <a:t>eradikáciu</a:t>
            </a:r>
            <a:r>
              <a:rPr lang="sk-SK" dirty="0"/>
              <a:t> osýpok a detskej obrny).</a:t>
            </a:r>
          </a:p>
        </p:txBody>
      </p:sp>
      <p:sp>
        <p:nvSpPr>
          <p:cNvPr id="3" name="Nadpis 2">
            <a:extLst>
              <a:ext uri="{FF2B5EF4-FFF2-40B4-BE49-F238E27FC236}">
                <a16:creationId xmlns:a16="http://schemas.microsoft.com/office/drawing/2014/main" id="{9CDB8C4E-E8B1-9041-A410-BCDAAE9D06CF}"/>
              </a:ext>
            </a:extLst>
          </p:cNvPr>
          <p:cNvSpPr>
            <a:spLocks noGrp="1"/>
          </p:cNvSpPr>
          <p:nvPr>
            <p:ph type="title"/>
          </p:nvPr>
        </p:nvSpPr>
        <p:spPr>
          <a:xfrm>
            <a:off x="842268" y="5835836"/>
            <a:ext cx="8312587" cy="1008380"/>
          </a:xfrm>
        </p:spPr>
        <p:txBody>
          <a:bodyPr/>
          <a:lstStyle/>
          <a:p>
            <a:r>
              <a:rPr lang="sk-SK" dirty="0"/>
              <a:t>Poskytovať informácie a východiskové údaje</a:t>
            </a:r>
          </a:p>
        </p:txBody>
      </p:sp>
      <p:sp>
        <p:nvSpPr>
          <p:cNvPr id="4" name="Zástupný objekt pre dátum 3">
            <a:extLst>
              <a:ext uri="{FF2B5EF4-FFF2-40B4-BE49-F238E27FC236}">
                <a16:creationId xmlns:a16="http://schemas.microsoft.com/office/drawing/2014/main" id="{4BE3AD45-F371-7445-AC36-63F4E753D242}"/>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AB6896B1-8A34-0F40-897C-17C8E244F62C}"/>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452BBCA1-6807-9C4B-A568-334798C33DF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8235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text 7">
            <a:extLst>
              <a:ext uri="{FF2B5EF4-FFF2-40B4-BE49-F238E27FC236}">
                <a16:creationId xmlns:a16="http://schemas.microsoft.com/office/drawing/2014/main" id="{042579F4-ED00-2E49-B3E7-D23981F55637}"/>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BF37E9F9-B7CA-7248-A053-E000A96C8614}"/>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82BA44F6-B9EB-F241-9F2E-695BDBE452BB}"/>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4D67ED1B-BE08-2F4D-8E72-F04CE5F201B4}"/>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15224D43-3F40-8F42-B5B0-9FEE2AB741A0}"/>
              </a:ext>
            </a:extLst>
          </p:cNvPr>
          <p:cNvSpPr>
            <a:spLocks noGrp="1"/>
          </p:cNvSpPr>
          <p:nvPr>
            <p:ph type="title"/>
          </p:nvPr>
        </p:nvSpPr>
        <p:spPr>
          <a:xfrm>
            <a:off x="856449" y="2100791"/>
            <a:ext cx="8312587" cy="2591537"/>
          </a:xfrm>
        </p:spPr>
        <p:txBody>
          <a:bodyPr/>
          <a:lstStyle/>
          <a:p>
            <a:r>
              <a:rPr lang="sk-SK" dirty="0"/>
              <a:t>Právne a etické otázky</a:t>
            </a:r>
          </a:p>
        </p:txBody>
      </p:sp>
    </p:spTree>
    <p:extLst>
      <p:ext uri="{BB962C8B-B14F-4D97-AF65-F5344CB8AC3E}">
        <p14:creationId xmlns:p14="http://schemas.microsoft.com/office/powerpoint/2010/main" val="2548341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BF0E9D8C-6992-CA41-8BA9-BC05F949AB09}"/>
              </a:ext>
            </a:extLst>
          </p:cNvPr>
          <p:cNvSpPr>
            <a:spLocks noGrp="1"/>
          </p:cNvSpPr>
          <p:nvPr>
            <p:ph idx="1"/>
          </p:nvPr>
        </p:nvSpPr>
        <p:spPr>
          <a:xfrm>
            <a:off x="755690" y="756287"/>
            <a:ext cx="8312587" cy="5264685"/>
          </a:xfrm>
        </p:spPr>
        <p:txBody>
          <a:bodyPr>
            <a:normAutofit fontScale="92500" lnSpcReduction="10000"/>
          </a:bodyPr>
          <a:lstStyle/>
          <a:p>
            <a:r>
              <a:rPr lang="sk-SK" dirty="0"/>
              <a:t>Zásada dôvernosti je jednou z najviac dôležitých povinností lekárskej etiky. </a:t>
            </a:r>
          </a:p>
          <a:p>
            <a:r>
              <a:rPr lang="sk-SK" dirty="0"/>
              <a:t>Lekári sú zaviazaní Hippokratovou prísahou nepoužívať informácie, ktoré získajú, na iné účely ako sú účely nepretržitej starostlivosti o pacienta, a nesmú ich zverejniť bez súhlasu pacienta komukoľvek, kto nie je priamo zapojený do tejto starostlivosti.</a:t>
            </a:r>
          </a:p>
          <a:p>
            <a:r>
              <a:rPr lang="sk-SK" dirty="0"/>
              <a:t>Všeobecné zásady Hippokratovej tradície boli schválené v roku 1948 Ženevskou deklaráciou a boli začlenené do právnych poriadkov väčšiny krajín, takže tradícia a právo fungujú súbežne. </a:t>
            </a:r>
          </a:p>
          <a:p>
            <a:r>
              <a:rPr lang="sk-SK" dirty="0"/>
              <a:t>Hippokratova tradícia sa však nezaoberá zodpovednosťou lekára voči spoločenstvu ako celku a hoci Ženevská deklarácia začína slávnostným prísľubom zasvätenia službe ľudstvu, po stáročia sa kódy lekárskej etiky zaoberali náležitým správaním sa voči jednotlivým pacientom a ignorovali zodpovednosť lekára voči spoločnosti. </a:t>
            </a:r>
          </a:p>
        </p:txBody>
      </p:sp>
      <p:sp>
        <p:nvSpPr>
          <p:cNvPr id="7" name="Nadpis 6">
            <a:extLst>
              <a:ext uri="{FF2B5EF4-FFF2-40B4-BE49-F238E27FC236}">
                <a16:creationId xmlns:a16="http://schemas.microsoft.com/office/drawing/2014/main" id="{ABDC7329-0ED9-3B40-8AF9-FD256BF329D5}"/>
              </a:ext>
            </a:extLst>
          </p:cNvPr>
          <p:cNvSpPr>
            <a:spLocks noGrp="1"/>
          </p:cNvSpPr>
          <p:nvPr>
            <p:ph type="title"/>
          </p:nvPr>
        </p:nvSpPr>
        <p:spPr>
          <a:xfrm>
            <a:off x="881637" y="5778929"/>
            <a:ext cx="8312587" cy="1008380"/>
          </a:xfrm>
        </p:spPr>
        <p:txBody>
          <a:bodyPr/>
          <a:lstStyle/>
          <a:p>
            <a:r>
              <a:rPr lang="sk-SK" sz="4400" dirty="0"/>
              <a:t>Dodržanie lekárskeho tajomstva</a:t>
            </a:r>
          </a:p>
        </p:txBody>
      </p:sp>
      <p:sp>
        <p:nvSpPr>
          <p:cNvPr id="3" name="Zástupný objekt pre dátum 2">
            <a:extLst>
              <a:ext uri="{FF2B5EF4-FFF2-40B4-BE49-F238E27FC236}">
                <a16:creationId xmlns:a16="http://schemas.microsoft.com/office/drawing/2014/main" id="{ACD21100-64F4-A046-9CBE-0256F69A5340}"/>
              </a:ext>
            </a:extLst>
          </p:cNvPr>
          <p:cNvSpPr>
            <a:spLocks noGrp="1"/>
          </p:cNvSpPr>
          <p:nvPr>
            <p:ph type="dt" sz="half" idx="10"/>
          </p:nvPr>
        </p:nvSpPr>
        <p:spPr/>
        <p:txBody>
          <a:bodyPr/>
          <a:lstStyle/>
          <a:p>
            <a:fld id="{F74D4851-71F3-7E46-BD42-81840CD9F2B6}" type="datetime1">
              <a:rPr lang="sk-SK" smtClean="0"/>
              <a:t>17.2.20</a:t>
            </a:fld>
            <a:endParaRPr lang="en-GB"/>
          </a:p>
        </p:txBody>
      </p:sp>
      <p:sp>
        <p:nvSpPr>
          <p:cNvPr id="4" name="Zástupný objekt pre číslo snímky 3">
            <a:extLst>
              <a:ext uri="{FF2B5EF4-FFF2-40B4-BE49-F238E27FC236}">
                <a16:creationId xmlns:a16="http://schemas.microsoft.com/office/drawing/2014/main" id="{FD9EA1FE-53C3-0E49-9991-7F5BDA400C20}"/>
              </a:ext>
            </a:extLst>
          </p:cNvPr>
          <p:cNvSpPr>
            <a:spLocks noGrp="1"/>
          </p:cNvSpPr>
          <p:nvPr>
            <p:ph type="sldNum" sz="quarter" idx="11"/>
          </p:nvPr>
        </p:nvSpPr>
        <p:spPr/>
        <p:txBody>
          <a:bodyPr/>
          <a:lstStyle/>
          <a:p>
            <a:fld id="{B7D8D926-BC77-48DB-9B94-D8C2D2386DFA}" type="slidenum">
              <a:rPr lang="en-GB" smtClean="0"/>
              <a:pPr/>
              <a:t>26</a:t>
            </a:fld>
            <a:endParaRPr lang="en-GB"/>
          </a:p>
        </p:txBody>
      </p:sp>
      <p:sp>
        <p:nvSpPr>
          <p:cNvPr id="5" name="Zástupný objekt pre pätu 4">
            <a:extLst>
              <a:ext uri="{FF2B5EF4-FFF2-40B4-BE49-F238E27FC236}">
                <a16:creationId xmlns:a16="http://schemas.microsoft.com/office/drawing/2014/main" id="{BC8AB59B-FBEB-D945-B192-1563A80769F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5088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C91ABF7-C591-2B45-B52A-871036A5F864}"/>
              </a:ext>
            </a:extLst>
          </p:cNvPr>
          <p:cNvSpPr>
            <a:spLocks noGrp="1"/>
          </p:cNvSpPr>
          <p:nvPr>
            <p:ph idx="1"/>
          </p:nvPr>
        </p:nvSpPr>
        <p:spPr>
          <a:xfrm>
            <a:off x="755690" y="756287"/>
            <a:ext cx="8312587" cy="5236550"/>
          </a:xfrm>
        </p:spPr>
        <p:txBody>
          <a:bodyPr>
            <a:normAutofit/>
          </a:bodyPr>
          <a:lstStyle/>
          <a:p>
            <a:r>
              <a:rPr lang="sk-SK" dirty="0"/>
              <a:t>V súčasnosti sa všeobecne uznáva, že verejný záujem môže za určitých okolností odôvodniť porušenie zásady dôvernosti, najmä ak je cieľom ochrana zdravia verejnosti (napr. dohľad nad verejným zdravím). </a:t>
            </a:r>
          </a:p>
          <a:p>
            <a:r>
              <a:rPr lang="sk-SK" dirty="0"/>
              <a:t>Napríklad lekárske povolanie v krajinách EU vo všeobecnosti akceptuje nasledujúce výnimky zo zásady dôvernosti: </a:t>
            </a:r>
          </a:p>
          <a:p>
            <a:pPr lvl="1"/>
            <a:r>
              <a:rPr lang="sk-SK" dirty="0"/>
              <a:t>ak existuje jasná prvoradá povinnosť spoločnosti; </a:t>
            </a:r>
          </a:p>
          <a:p>
            <a:pPr lvl="1"/>
            <a:r>
              <a:rPr lang="sk-SK" dirty="0"/>
              <a:t>ak informácie vyžaduje zákon; </a:t>
            </a:r>
          </a:p>
          <a:p>
            <a:pPr lvl="1"/>
            <a:r>
              <a:rPr lang="sk-SK" dirty="0"/>
              <a:t>ak sú informácie požadované na lekársky výskum a je nepraktické alebo nežiaduce, aby sa vyžadoval výslovný súhlas; </a:t>
            </a:r>
          </a:p>
          <a:p>
            <a:pPr lvl="1"/>
            <a:r>
              <a:rPr lang="sk-SK" dirty="0"/>
              <a:t>keď pacient poskytne úplný, slobodný a informovaný súhlas so zverejnením.</a:t>
            </a:r>
          </a:p>
        </p:txBody>
      </p:sp>
      <p:sp>
        <p:nvSpPr>
          <p:cNvPr id="3" name="Nadpis 2">
            <a:extLst>
              <a:ext uri="{FF2B5EF4-FFF2-40B4-BE49-F238E27FC236}">
                <a16:creationId xmlns:a16="http://schemas.microsoft.com/office/drawing/2014/main" id="{6ABF7909-EC9D-984A-B758-16D3627E9F1B}"/>
              </a:ext>
            </a:extLst>
          </p:cNvPr>
          <p:cNvSpPr>
            <a:spLocks noGrp="1"/>
          </p:cNvSpPr>
          <p:nvPr>
            <p:ph type="title"/>
          </p:nvPr>
        </p:nvSpPr>
        <p:spPr>
          <a:xfrm>
            <a:off x="923622" y="5835836"/>
            <a:ext cx="8312587" cy="1008380"/>
          </a:xfrm>
        </p:spPr>
        <p:txBody>
          <a:bodyPr/>
          <a:lstStyle/>
          <a:p>
            <a:r>
              <a:rPr lang="sk-SK" sz="4800" dirty="0"/>
              <a:t>Porušenie zásady dôvernosti</a:t>
            </a:r>
          </a:p>
        </p:txBody>
      </p:sp>
      <p:sp>
        <p:nvSpPr>
          <p:cNvPr id="4" name="Zástupný objekt pre dátum 3">
            <a:extLst>
              <a:ext uri="{FF2B5EF4-FFF2-40B4-BE49-F238E27FC236}">
                <a16:creationId xmlns:a16="http://schemas.microsoft.com/office/drawing/2014/main" id="{E9AC7FDB-87A7-6B4F-B4B7-B4692AEC62E2}"/>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7DC533C6-568A-BC44-A330-168150D698F8}"/>
              </a:ext>
            </a:extLst>
          </p:cNvPr>
          <p:cNvSpPr>
            <a:spLocks noGrp="1"/>
          </p:cNvSpPr>
          <p:nvPr>
            <p:ph type="sldNum" sz="quarter" idx="11"/>
          </p:nvPr>
        </p:nvSpPr>
        <p:spPr/>
        <p:txBody>
          <a:bodyPr/>
          <a:lstStyle/>
          <a:p>
            <a:fld id="{20C92893-8C51-46CF-9D47-24B3C575AFAA}" type="slidenum">
              <a:rPr lang="en-GB" smtClean="0"/>
              <a:pPr/>
              <a:t>27</a:t>
            </a:fld>
            <a:endParaRPr lang="en-GB"/>
          </a:p>
        </p:txBody>
      </p:sp>
      <p:sp>
        <p:nvSpPr>
          <p:cNvPr id="6" name="Zástupný objekt pre pätu 5">
            <a:extLst>
              <a:ext uri="{FF2B5EF4-FFF2-40B4-BE49-F238E27FC236}">
                <a16:creationId xmlns:a16="http://schemas.microsoft.com/office/drawing/2014/main" id="{52BB1ECB-33B5-C746-BBB8-50683A810BE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0814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56E1F43-3A83-4E46-8223-519E14B3BAF3}"/>
              </a:ext>
            </a:extLst>
          </p:cNvPr>
          <p:cNvSpPr>
            <a:spLocks noGrp="1"/>
          </p:cNvSpPr>
          <p:nvPr>
            <p:ph idx="1"/>
          </p:nvPr>
        </p:nvSpPr>
        <p:spPr>
          <a:xfrm>
            <a:off x="755690" y="756287"/>
            <a:ext cx="8312587" cy="4621740"/>
          </a:xfrm>
        </p:spPr>
        <p:txBody>
          <a:bodyPr>
            <a:normAutofit lnSpcReduction="10000"/>
          </a:bodyPr>
          <a:lstStyle/>
          <a:p>
            <a:r>
              <a:rPr lang="sk-SK" dirty="0"/>
              <a:t>Dôvernosť nie je jediným etickým princípom pri lekárskom vyšetrovaní. </a:t>
            </a:r>
          </a:p>
          <a:p>
            <a:r>
              <a:rPr lang="sk-SK" dirty="0"/>
              <a:t>Existuje všeobecná zhoda, že etické základy biomedicínskych štúdií a výskumu tvoria tri zásady.</a:t>
            </a:r>
          </a:p>
          <a:p>
            <a:pPr lvl="1"/>
            <a:r>
              <a:rPr lang="sk-SK" i="1" dirty="0"/>
              <a:t>Rešpektovanie ľudských subjektov</a:t>
            </a:r>
            <a:r>
              <a:rPr lang="sk-SK" dirty="0"/>
              <a:t>, ktoré zahŕňa princípy autonómie a ochrany osôb so zníženou alebo zníženou autonómiou.</a:t>
            </a:r>
          </a:p>
          <a:p>
            <a:pPr lvl="1"/>
            <a:r>
              <a:rPr lang="sk-SK" i="1" dirty="0" err="1"/>
              <a:t>Benefičnosť</a:t>
            </a:r>
            <a:r>
              <a:rPr lang="sk-SK" dirty="0"/>
              <a:t> – prospešnosť – konanie dobra, ktorá zahŕňa zásadu neubližovať a zásadu zákazu škodlivosti, ktorá sa neobmedzuje iba na fyzické zranenie a bolesť, ale aj na stratu dôvernosti, verejnej povesti a viery v iných.</a:t>
            </a:r>
          </a:p>
          <a:p>
            <a:pPr lvl="1"/>
            <a:r>
              <a:rPr lang="sk-SK" i="1" dirty="0"/>
              <a:t>Spravodlivosť</a:t>
            </a:r>
            <a:r>
              <a:rPr lang="sk-SK" dirty="0"/>
              <a:t>, ktorá zahŕňa pravidlo spravodlivosti rozdeľovania a právo byť primerane informovaný.</a:t>
            </a:r>
          </a:p>
        </p:txBody>
      </p:sp>
      <p:sp>
        <p:nvSpPr>
          <p:cNvPr id="3" name="Nadpis 2">
            <a:extLst>
              <a:ext uri="{FF2B5EF4-FFF2-40B4-BE49-F238E27FC236}">
                <a16:creationId xmlns:a16="http://schemas.microsoft.com/office/drawing/2014/main" id="{B1E3FF6C-13A2-654B-A74E-E550D0D87531}"/>
              </a:ext>
            </a:extLst>
          </p:cNvPr>
          <p:cNvSpPr>
            <a:spLocks noGrp="1"/>
          </p:cNvSpPr>
          <p:nvPr>
            <p:ph type="title"/>
          </p:nvPr>
        </p:nvSpPr>
        <p:spPr>
          <a:xfrm>
            <a:off x="881637" y="5723772"/>
            <a:ext cx="8312587" cy="1008380"/>
          </a:xfrm>
        </p:spPr>
        <p:txBody>
          <a:bodyPr/>
          <a:lstStyle/>
          <a:p>
            <a:r>
              <a:rPr lang="sk-SK" dirty="0"/>
              <a:t>Všeobecné etické zásady</a:t>
            </a:r>
          </a:p>
        </p:txBody>
      </p:sp>
      <p:sp>
        <p:nvSpPr>
          <p:cNvPr id="4" name="Zástupný objekt pre dátum 3">
            <a:extLst>
              <a:ext uri="{FF2B5EF4-FFF2-40B4-BE49-F238E27FC236}">
                <a16:creationId xmlns:a16="http://schemas.microsoft.com/office/drawing/2014/main" id="{062E8AD8-3215-174E-B8CA-2D0E18BD43E3}"/>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F7C4E9D6-6AD3-1347-AE80-D6CBFF1CE18A}"/>
              </a:ext>
            </a:extLst>
          </p:cNvPr>
          <p:cNvSpPr>
            <a:spLocks noGrp="1"/>
          </p:cNvSpPr>
          <p:nvPr>
            <p:ph type="sldNum" sz="quarter" idx="11"/>
          </p:nvPr>
        </p:nvSpPr>
        <p:spPr/>
        <p:txBody>
          <a:bodyPr/>
          <a:lstStyle/>
          <a:p>
            <a:fld id="{20C92893-8C51-46CF-9D47-24B3C575AFAA}" type="slidenum">
              <a:rPr lang="en-GB" smtClean="0"/>
              <a:pPr/>
              <a:t>28</a:t>
            </a:fld>
            <a:endParaRPr lang="en-GB"/>
          </a:p>
        </p:txBody>
      </p:sp>
      <p:sp>
        <p:nvSpPr>
          <p:cNvPr id="6" name="Zástupný objekt pre pätu 5">
            <a:extLst>
              <a:ext uri="{FF2B5EF4-FFF2-40B4-BE49-F238E27FC236}">
                <a16:creationId xmlns:a16="http://schemas.microsoft.com/office/drawing/2014/main" id="{281D1178-2005-EA4D-AB88-205F625315A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5228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B198112-D6E5-A14D-A2A1-121DAC0037DB}"/>
              </a:ext>
            </a:extLst>
          </p:cNvPr>
          <p:cNvSpPr>
            <a:spLocks noGrp="1"/>
          </p:cNvSpPr>
          <p:nvPr>
            <p:ph idx="1"/>
          </p:nvPr>
        </p:nvSpPr>
        <p:spPr>
          <a:xfrm>
            <a:off x="839654" y="402842"/>
            <a:ext cx="8312587" cy="5194347"/>
          </a:xfrm>
        </p:spPr>
        <p:txBody>
          <a:bodyPr>
            <a:normAutofit/>
          </a:bodyPr>
          <a:lstStyle/>
          <a:p>
            <a:r>
              <a:rPr lang="sk-SK" dirty="0"/>
              <a:t>Služby epi dozoru a epi štúdie by sa mali vykonávať v súlade s etickými zásadami. </a:t>
            </a:r>
          </a:p>
          <a:p>
            <a:r>
              <a:rPr lang="sk-SK" dirty="0"/>
              <a:t>Koncept moderného dozoru sa však týka skôr „populácií“ ako „jednotlivcov“, takže etické zásady, ktorými sa riadi klinická medicína a experimentovanie, sa nemusia vždy vzťahovať na činnosti v oblasti zdravia verejnosti a dozoru.</a:t>
            </a:r>
          </a:p>
          <a:p>
            <a:r>
              <a:rPr lang="sk-SK" dirty="0"/>
              <a:t>Uplatňovanie etických princípov na zdravie verejnosti a epidemiológiu je náročnou výzvou. Existujúce kódy a usmernenia nemajú tendenciu výslovne sa zaoberať osobitnými vlastnosťami, ktoré sa týkajú týchto oblastí.</a:t>
            </a:r>
          </a:p>
          <a:p>
            <a:r>
              <a:rPr lang="sk-SK" dirty="0"/>
              <a:t>Nedávno sa vynaložilo úsilie na uplatňovanie troch etických princípov na epidemiologické štúdie, systémy sledovania a vyšetrovanie ohnísk chorôb.</a:t>
            </a:r>
          </a:p>
        </p:txBody>
      </p:sp>
      <p:sp>
        <p:nvSpPr>
          <p:cNvPr id="3" name="Nadpis 2">
            <a:extLst>
              <a:ext uri="{FF2B5EF4-FFF2-40B4-BE49-F238E27FC236}">
                <a16:creationId xmlns:a16="http://schemas.microsoft.com/office/drawing/2014/main" id="{9C23C18C-C7F7-FC43-9CD0-625916CD4C59}"/>
              </a:ext>
            </a:extLst>
          </p:cNvPr>
          <p:cNvSpPr>
            <a:spLocks noGrp="1"/>
          </p:cNvSpPr>
          <p:nvPr>
            <p:ph type="title"/>
          </p:nvPr>
        </p:nvSpPr>
        <p:spPr>
          <a:xfrm>
            <a:off x="842268" y="5778929"/>
            <a:ext cx="8312587" cy="1008380"/>
          </a:xfrm>
        </p:spPr>
        <p:txBody>
          <a:bodyPr/>
          <a:lstStyle/>
          <a:p>
            <a:r>
              <a:rPr lang="sk-SK" sz="4800" dirty="0"/>
              <a:t>Etické zásady epidemiológie</a:t>
            </a:r>
          </a:p>
        </p:txBody>
      </p:sp>
      <p:sp>
        <p:nvSpPr>
          <p:cNvPr id="4" name="Zástupný objekt pre dátum 3">
            <a:extLst>
              <a:ext uri="{FF2B5EF4-FFF2-40B4-BE49-F238E27FC236}">
                <a16:creationId xmlns:a16="http://schemas.microsoft.com/office/drawing/2014/main" id="{F57D80AF-05FF-4A4F-B7AE-5B85E5D5FB5A}"/>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05D87B50-EADE-0E4C-AC5E-439D9FAAB78F}"/>
              </a:ext>
            </a:extLst>
          </p:cNvPr>
          <p:cNvSpPr>
            <a:spLocks noGrp="1"/>
          </p:cNvSpPr>
          <p:nvPr>
            <p:ph type="sldNum" sz="quarter" idx="11"/>
          </p:nvPr>
        </p:nvSpPr>
        <p:spPr/>
        <p:txBody>
          <a:bodyPr/>
          <a:lstStyle/>
          <a:p>
            <a:fld id="{20C92893-8C51-46CF-9D47-24B3C575AFAA}" type="slidenum">
              <a:rPr lang="en-GB" smtClean="0"/>
              <a:pPr/>
              <a:t>29</a:t>
            </a:fld>
            <a:endParaRPr lang="en-GB"/>
          </a:p>
        </p:txBody>
      </p:sp>
      <p:sp>
        <p:nvSpPr>
          <p:cNvPr id="6" name="Zástupný objekt pre pätu 5">
            <a:extLst>
              <a:ext uri="{FF2B5EF4-FFF2-40B4-BE49-F238E27FC236}">
                <a16:creationId xmlns:a16="http://schemas.microsoft.com/office/drawing/2014/main" id="{0A7732EB-7377-054C-8E87-6DB2D3D2A01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094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634BD983-3611-EC4B-92D1-E2E9A0DB2CB0}"/>
              </a:ext>
            </a:extLst>
          </p:cNvPr>
          <p:cNvSpPr>
            <a:spLocks noGrp="1"/>
          </p:cNvSpPr>
          <p:nvPr>
            <p:ph type="body" idx="1"/>
          </p:nvPr>
        </p:nvSpPr>
        <p:spPr/>
        <p:txBody>
          <a:bodyPr/>
          <a:lstStyle/>
          <a:p>
            <a:endParaRPr lang="en-GB"/>
          </a:p>
        </p:txBody>
      </p:sp>
      <p:sp>
        <p:nvSpPr>
          <p:cNvPr id="3" name="Zástupný objekt pre dátum 2">
            <a:extLst>
              <a:ext uri="{FF2B5EF4-FFF2-40B4-BE49-F238E27FC236}">
                <a16:creationId xmlns:a16="http://schemas.microsoft.com/office/drawing/2014/main" id="{37630385-2418-2D45-A05D-1CB3E953AD38}"/>
              </a:ext>
            </a:extLst>
          </p:cNvPr>
          <p:cNvSpPr>
            <a:spLocks noGrp="1"/>
          </p:cNvSpPr>
          <p:nvPr>
            <p:ph type="dt" sz="half" idx="10"/>
          </p:nvPr>
        </p:nvSpPr>
        <p:spPr/>
        <p:txBody>
          <a:bodyPr/>
          <a:lstStyle/>
          <a:p>
            <a:fld id="{F74D4851-71F3-7E46-BD42-81840CD9F2B6}" type="datetime1">
              <a:rPr lang="sk-SK" smtClean="0"/>
              <a:t>17.2.20</a:t>
            </a:fld>
            <a:endParaRPr lang="en-GB"/>
          </a:p>
        </p:txBody>
      </p:sp>
      <p:sp>
        <p:nvSpPr>
          <p:cNvPr id="4" name="Zástupný objekt pre číslo snímky 3">
            <a:extLst>
              <a:ext uri="{FF2B5EF4-FFF2-40B4-BE49-F238E27FC236}">
                <a16:creationId xmlns:a16="http://schemas.microsoft.com/office/drawing/2014/main" id="{8197B167-861D-8441-B1EA-2E1402A4B941}"/>
              </a:ext>
            </a:extLst>
          </p:cNvPr>
          <p:cNvSpPr>
            <a:spLocks noGrp="1"/>
          </p:cNvSpPr>
          <p:nvPr>
            <p:ph type="sldNum" sz="quarter" idx="11"/>
          </p:nvPr>
        </p:nvSpPr>
        <p:spPr/>
        <p:txBody>
          <a:bodyPr/>
          <a:lstStyle/>
          <a:p>
            <a:fld id="{B7D8D926-BC77-48DB-9B94-D8C2D2386DFA}" type="slidenum">
              <a:rPr lang="en-GB" smtClean="0"/>
              <a:pPr/>
              <a:t>3</a:t>
            </a:fld>
            <a:endParaRPr lang="en-GB"/>
          </a:p>
        </p:txBody>
      </p:sp>
      <p:sp>
        <p:nvSpPr>
          <p:cNvPr id="5" name="Zástupný objekt pre pätu 4">
            <a:extLst>
              <a:ext uri="{FF2B5EF4-FFF2-40B4-BE49-F238E27FC236}">
                <a16:creationId xmlns:a16="http://schemas.microsoft.com/office/drawing/2014/main" id="{1D49E58D-5056-574E-9BFE-3E6DB30DA934}"/>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647D4219-35B1-D94A-B763-FB6D75AD56A5}"/>
              </a:ext>
            </a:extLst>
          </p:cNvPr>
          <p:cNvSpPr>
            <a:spLocks noGrp="1"/>
          </p:cNvSpPr>
          <p:nvPr>
            <p:ph type="title"/>
          </p:nvPr>
        </p:nvSpPr>
        <p:spPr/>
        <p:txBody>
          <a:bodyPr/>
          <a:lstStyle/>
          <a:p>
            <a:r>
              <a:rPr lang="en-GB" dirty="0" err="1"/>
              <a:t>Krátka</a:t>
            </a:r>
            <a:r>
              <a:rPr lang="en-GB" dirty="0"/>
              <a:t> </a:t>
            </a:r>
            <a:r>
              <a:rPr lang="en-GB" dirty="0" err="1"/>
              <a:t>história</a:t>
            </a:r>
            <a:endParaRPr lang="en-GB" dirty="0"/>
          </a:p>
        </p:txBody>
      </p:sp>
    </p:spTree>
    <p:extLst>
      <p:ext uri="{BB962C8B-B14F-4D97-AF65-F5344CB8AC3E}">
        <p14:creationId xmlns:p14="http://schemas.microsoft.com/office/powerpoint/2010/main" val="1403727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6C0F42BF-BEE9-0C43-A041-BF9153D22E67}"/>
              </a:ext>
            </a:extLst>
          </p:cNvPr>
          <p:cNvSpPr>
            <a:spLocks noGrp="1"/>
          </p:cNvSpPr>
          <p:nvPr>
            <p:ph idx="1"/>
          </p:nvPr>
        </p:nvSpPr>
        <p:spPr>
          <a:xfrm>
            <a:off x="618978" y="600468"/>
            <a:ext cx="8421163" cy="5222482"/>
          </a:xfrm>
        </p:spPr>
        <p:txBody>
          <a:bodyPr>
            <a:normAutofit fontScale="85000" lnSpcReduction="20000"/>
          </a:bodyPr>
          <a:lstStyle/>
          <a:p>
            <a:r>
              <a:rPr lang="sk-SK" i="1" dirty="0"/>
              <a:t>Rada pre medzinárodné organizácie lekárskych vied (CIOMS) </a:t>
            </a:r>
            <a:r>
              <a:rPr lang="sk-SK" dirty="0"/>
              <a:t>vypracovala usmernenia na posudzovanie etických zásad a postupov, ktorými sa riadi dohľad a výskum v oblasti ľudskej populácie. </a:t>
            </a:r>
          </a:p>
          <a:p>
            <a:r>
              <a:rPr lang="sk-SK" dirty="0"/>
              <a:t>Ak sa epi štúdie alebo štúdie zdravia verejnosti priamo týkajú ľudí, uplatňuje sa všeobecný súbor pravidiel. Ak sa epidemiologické štúdie týkajú skupín obyvateľstva na rozdiel od jednotlivcov, môžu sa uplatniť spresnenia týchto pravidiel. </a:t>
            </a:r>
          </a:p>
          <a:p>
            <a:r>
              <a:rPr lang="sk-SK" dirty="0"/>
              <a:t>Medzi záležitosti, ktoré sa najviac týkajú dohľadu, patria otázky, ako sú súhlas jednotlivcov, zapojenie komunity, spätná väzba voči spoločenstvám, dôvernosť a dodržiavanie ľudských práv.</a:t>
            </a:r>
          </a:p>
          <a:p>
            <a:r>
              <a:rPr lang="sk-SK" dirty="0"/>
              <a:t>Väčšina krajín zároveň prijala právne predpisy týkajúce sa sprístupňovania informácií na účely dohľadu a procesov týkajúcich sa ochrany verejnosti. V prípade osôb pracujúcich v dozorných jednotkách môže byť potrebné podpísať vyhlásenie, ktoré zabezpečí dôverné zaobchádzanie s údajmi.</a:t>
            </a:r>
            <a:br>
              <a:rPr lang="sk-SK" dirty="0"/>
            </a:br>
            <a:r>
              <a:rPr lang="sk-SK" dirty="0"/>
              <a:t>Mená by sa mali vymazať, ak sa nevyžadujú, a prvotné údaje sa musia uchovávať v bezpečí. Aby sa ubezpečilo, že totožnosť pacienta nie je možné vysledovať z hlásení o dohľade, mala by sa zhrnúť kategória s menej ako piatimi prípadmi.</a:t>
            </a:r>
          </a:p>
        </p:txBody>
      </p:sp>
      <p:sp>
        <p:nvSpPr>
          <p:cNvPr id="7" name="Nadpis 6">
            <a:extLst>
              <a:ext uri="{FF2B5EF4-FFF2-40B4-BE49-F238E27FC236}">
                <a16:creationId xmlns:a16="http://schemas.microsoft.com/office/drawing/2014/main" id="{328053BC-9ABC-FF47-B5E9-AC79CD2D4FA1}"/>
              </a:ext>
            </a:extLst>
          </p:cNvPr>
          <p:cNvSpPr>
            <a:spLocks noGrp="1"/>
          </p:cNvSpPr>
          <p:nvPr>
            <p:ph type="title"/>
          </p:nvPr>
        </p:nvSpPr>
        <p:spPr>
          <a:xfrm>
            <a:off x="923622" y="5835836"/>
            <a:ext cx="8312587" cy="1008380"/>
          </a:xfrm>
        </p:spPr>
        <p:txBody>
          <a:bodyPr/>
          <a:lstStyle/>
          <a:p>
            <a:r>
              <a:rPr lang="sk-SK" dirty="0"/>
              <a:t>Etické guidelines</a:t>
            </a:r>
          </a:p>
        </p:txBody>
      </p:sp>
      <p:sp>
        <p:nvSpPr>
          <p:cNvPr id="4" name="Zástupný objekt pre dátum 3">
            <a:extLst>
              <a:ext uri="{FF2B5EF4-FFF2-40B4-BE49-F238E27FC236}">
                <a16:creationId xmlns:a16="http://schemas.microsoft.com/office/drawing/2014/main" id="{0E3A653E-EF5C-324E-883B-0DB33EC3CA66}"/>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28E8229E-316D-3C4D-A5DF-437339B1B7A0}"/>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A8988925-F141-224F-8398-46B2FC3A4B6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607124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79DC1E8-BA8A-3C4D-B0A4-55BEFC8A70C9}"/>
              </a:ext>
            </a:extLst>
          </p:cNvPr>
          <p:cNvSpPr>
            <a:spLocks noGrp="1"/>
          </p:cNvSpPr>
          <p:nvPr>
            <p:ph idx="1"/>
          </p:nvPr>
        </p:nvSpPr>
        <p:spPr>
          <a:xfrm>
            <a:off x="1069145" y="756287"/>
            <a:ext cx="7999132" cy="4772316"/>
          </a:xfrm>
        </p:spPr>
        <p:txBody>
          <a:bodyPr>
            <a:normAutofit fontScale="92500" lnSpcReduction="10000"/>
          </a:bodyPr>
          <a:lstStyle/>
          <a:p>
            <a:r>
              <a:rPr lang="sk-SK" dirty="0"/>
              <a:t>Z jednej strany ochranu spoločnosti pred infekciou HIV a ochranu </a:t>
            </a:r>
            <a:r>
              <a:rPr lang="sk-SK" dirty="0" err="1"/>
              <a:t>séropozitívnych</a:t>
            </a:r>
            <a:r>
              <a:rPr lang="sk-SK" dirty="0"/>
              <a:t> osôb a pacientov s AIDS, vyvažuje na druhej strane ochrana pred nespravodlivou diskrimináciou a proti zbytočným obmedzeniam ich ľudských práv a občianskych slobôd. </a:t>
            </a:r>
          </a:p>
          <a:p>
            <a:r>
              <a:rPr lang="sk-SK" dirty="0"/>
              <a:t>„Hlavné hodnoty, presvedčenia a vnímanie komunity v ktoromkoľvek období jej histórie významne ovplyvnia, ako sa dosiahne rovnováha medzi záujmom jednotlivca o slobodu a súkromie a záujmom verejnosti o zdravie a bezpečnosť.“</a:t>
            </a:r>
          </a:p>
          <a:p>
            <a:r>
              <a:rPr lang="sk-SK" dirty="0"/>
              <a:t>Ďalší problém sa týka etiky identifikácie skupín. Prezentácia informácií o dohľade z hľadiska rasy, sociálno-ekonomického stavu alebo sexuálnych preferencií môže neetickým spôsobom označiť skupinu ľudí. </a:t>
            </a:r>
          </a:p>
          <a:p>
            <a:r>
              <a:rPr lang="sk-SK" dirty="0"/>
              <a:t>Na druhej strane to môže viesť k špeciálnym zásahom, ktoré zabraňujú ochoreniu, a preto prospievajú skupine.</a:t>
            </a:r>
          </a:p>
        </p:txBody>
      </p:sp>
      <p:sp>
        <p:nvSpPr>
          <p:cNvPr id="3" name="Nadpis 2">
            <a:extLst>
              <a:ext uri="{FF2B5EF4-FFF2-40B4-BE49-F238E27FC236}">
                <a16:creationId xmlns:a16="http://schemas.microsoft.com/office/drawing/2014/main" id="{B2A08EEF-1E57-5A42-9064-4107B651ED77}"/>
              </a:ext>
            </a:extLst>
          </p:cNvPr>
          <p:cNvSpPr>
            <a:spLocks noGrp="1"/>
          </p:cNvSpPr>
          <p:nvPr>
            <p:ph type="title"/>
          </p:nvPr>
        </p:nvSpPr>
        <p:spPr>
          <a:xfrm>
            <a:off x="842268" y="5723772"/>
            <a:ext cx="8312587" cy="1008380"/>
          </a:xfrm>
        </p:spPr>
        <p:txBody>
          <a:bodyPr/>
          <a:lstStyle/>
          <a:p>
            <a:r>
              <a:rPr lang="sk-SK" dirty="0"/>
              <a:t>HIV-AIDS</a:t>
            </a:r>
          </a:p>
        </p:txBody>
      </p:sp>
      <p:sp>
        <p:nvSpPr>
          <p:cNvPr id="4" name="Zástupný objekt pre dátum 3">
            <a:extLst>
              <a:ext uri="{FF2B5EF4-FFF2-40B4-BE49-F238E27FC236}">
                <a16:creationId xmlns:a16="http://schemas.microsoft.com/office/drawing/2014/main" id="{49B62C67-C7CD-1647-8997-A34E72F845FE}"/>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C9D6113-F501-604F-A08C-9A91885FBA51}"/>
              </a:ext>
            </a:extLst>
          </p:cNvPr>
          <p:cNvSpPr>
            <a:spLocks noGrp="1"/>
          </p:cNvSpPr>
          <p:nvPr>
            <p:ph type="sldNum" sz="quarter" idx="11"/>
          </p:nvPr>
        </p:nvSpPr>
        <p:spPr/>
        <p:txBody>
          <a:bodyPr/>
          <a:lstStyle/>
          <a:p>
            <a:fld id="{20C92893-8C51-46CF-9D47-24B3C575AFAA}" type="slidenum">
              <a:rPr lang="en-GB" smtClean="0"/>
              <a:pPr/>
              <a:t>31</a:t>
            </a:fld>
            <a:endParaRPr lang="en-GB"/>
          </a:p>
        </p:txBody>
      </p:sp>
      <p:sp>
        <p:nvSpPr>
          <p:cNvPr id="6" name="Zástupný objekt pre pätu 5">
            <a:extLst>
              <a:ext uri="{FF2B5EF4-FFF2-40B4-BE49-F238E27FC236}">
                <a16:creationId xmlns:a16="http://schemas.microsoft.com/office/drawing/2014/main" id="{8C0ECD5E-B69F-0A47-80F3-B954630D874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740904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6A155A5-79DA-C54C-A869-8E53F4B16A78}"/>
              </a:ext>
            </a:extLst>
          </p:cNvPr>
          <p:cNvSpPr>
            <a:spLocks noGrp="1"/>
          </p:cNvSpPr>
          <p:nvPr>
            <p:ph idx="1"/>
          </p:nvPr>
        </p:nvSpPr>
        <p:spPr/>
        <p:txBody>
          <a:bodyPr/>
          <a:lstStyle/>
          <a:p>
            <a:r>
              <a:rPr lang="sk-SK" dirty="0"/>
              <a:t>Prebrali sme ciele surveillance</a:t>
            </a:r>
          </a:p>
          <a:p>
            <a:r>
              <a:rPr lang="sk-SK" dirty="0"/>
              <a:t>poukázali na krátku históriu</a:t>
            </a:r>
          </a:p>
          <a:p>
            <a:r>
              <a:rPr lang="sk-SK" dirty="0"/>
              <a:t>a tiež etické a </a:t>
            </a:r>
            <a:r>
              <a:rPr lang="sk-SK"/>
              <a:t>právne otázky</a:t>
            </a:r>
          </a:p>
        </p:txBody>
      </p:sp>
      <p:sp>
        <p:nvSpPr>
          <p:cNvPr id="3" name="Nadpis 2">
            <a:extLst>
              <a:ext uri="{FF2B5EF4-FFF2-40B4-BE49-F238E27FC236}">
                <a16:creationId xmlns:a16="http://schemas.microsoft.com/office/drawing/2014/main" id="{1AE47302-BBD9-844A-B438-3AE572857380}"/>
              </a:ext>
            </a:extLst>
          </p:cNvPr>
          <p:cNvSpPr>
            <a:spLocks noGrp="1"/>
          </p:cNvSpPr>
          <p:nvPr>
            <p:ph type="title"/>
          </p:nvPr>
        </p:nvSpPr>
        <p:spPr/>
        <p:txBody>
          <a:bodyPr/>
          <a:lstStyle/>
          <a:p>
            <a:r>
              <a:rPr lang="sk-SK" dirty="0"/>
              <a:t>Zhrnutie</a:t>
            </a:r>
          </a:p>
        </p:txBody>
      </p:sp>
      <p:sp>
        <p:nvSpPr>
          <p:cNvPr id="4" name="Zástupný objekt pre dátum 3">
            <a:extLst>
              <a:ext uri="{FF2B5EF4-FFF2-40B4-BE49-F238E27FC236}">
                <a16:creationId xmlns:a16="http://schemas.microsoft.com/office/drawing/2014/main" id="{AC2BC4C3-3884-AB40-A4E3-BEF6E2908D19}"/>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6407BE6D-D792-C74B-AD32-8BC1D56E3FB2}"/>
              </a:ext>
            </a:extLst>
          </p:cNvPr>
          <p:cNvSpPr>
            <a:spLocks noGrp="1"/>
          </p:cNvSpPr>
          <p:nvPr>
            <p:ph type="sldNum" sz="quarter" idx="11"/>
          </p:nvPr>
        </p:nvSpPr>
        <p:spPr/>
        <p:txBody>
          <a:bodyPr/>
          <a:lstStyle/>
          <a:p>
            <a:fld id="{20C92893-8C51-46CF-9D47-24B3C575AFAA}" type="slidenum">
              <a:rPr lang="en-GB" smtClean="0"/>
              <a:pPr/>
              <a:t>32</a:t>
            </a:fld>
            <a:endParaRPr lang="en-GB"/>
          </a:p>
        </p:txBody>
      </p:sp>
      <p:sp>
        <p:nvSpPr>
          <p:cNvPr id="6" name="Zástupný objekt pre pätu 5">
            <a:extLst>
              <a:ext uri="{FF2B5EF4-FFF2-40B4-BE49-F238E27FC236}">
                <a16:creationId xmlns:a16="http://schemas.microsoft.com/office/drawing/2014/main" id="{0D90F480-1E25-CF4E-806B-B5CC015E5DD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3202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CAB92B6-3FDF-714A-BEEB-0EF2669C5E4F}"/>
              </a:ext>
            </a:extLst>
          </p:cNvPr>
          <p:cNvSpPr>
            <a:spLocks noGrp="1"/>
          </p:cNvSpPr>
          <p:nvPr>
            <p:ph idx="1"/>
          </p:nvPr>
        </p:nvSpPr>
        <p:spPr>
          <a:xfrm>
            <a:off x="365760" y="756287"/>
            <a:ext cx="8702517" cy="5079549"/>
          </a:xfrm>
        </p:spPr>
        <p:txBody>
          <a:bodyPr>
            <a:normAutofit/>
          </a:bodyPr>
          <a:lstStyle/>
          <a:p>
            <a:r>
              <a:rPr lang="sk-SK" dirty="0"/>
              <a:t>Výskyt Čiernej smrti alebo pneumónie okolo roku 1348 vyústil do vymenovania troch strážcov verejného zdravia Benátskou republikou na odhaľovanie a vylúčenie lodí, ktoré mali infikovaných ľudí na palube.</a:t>
            </a:r>
          </a:p>
          <a:p>
            <a:r>
              <a:rPr lang="sk-SK" dirty="0"/>
              <a:t>Toto zistenie bolo primitívnou formou dohľadu, ktorá viedla k prvému opatreniu v oblasti verejného zdravia, ktoré prijala vláda v Európe. </a:t>
            </a:r>
          </a:p>
          <a:p>
            <a:r>
              <a:rPr lang="sk-SK" dirty="0"/>
              <a:t>Zadržanie cestujúcich z morom infikovaných oblastí počas 40 dní v Marseille (1377) a v Benátkach (1403) viedlo ku </a:t>
            </a:r>
            <a:r>
              <a:rPr lang="sk-SK" dirty="0">
                <a:highlight>
                  <a:srgbClr val="000000"/>
                </a:highlight>
              </a:rPr>
              <a:t>karanténe</a:t>
            </a:r>
            <a:r>
              <a:rPr lang="sk-SK" dirty="0">
                <a:highlight>
                  <a:srgbClr val="C0C0C0"/>
                </a:highlight>
              </a:rPr>
              <a:t>,</a:t>
            </a:r>
            <a:r>
              <a:rPr lang="sk-SK" dirty="0"/>
              <a:t> ako prostriedku na kontrolu šírenia infekčných chorôb.</a:t>
            </a:r>
            <a:endParaRPr lang="en-GB" dirty="0"/>
          </a:p>
        </p:txBody>
      </p:sp>
      <p:sp>
        <p:nvSpPr>
          <p:cNvPr id="3" name="Nadpis 2">
            <a:extLst>
              <a:ext uri="{FF2B5EF4-FFF2-40B4-BE49-F238E27FC236}">
                <a16:creationId xmlns:a16="http://schemas.microsoft.com/office/drawing/2014/main" id="{EFFC98BD-73EB-ED4F-99C7-9725C871AA5F}"/>
              </a:ext>
            </a:extLst>
          </p:cNvPr>
          <p:cNvSpPr>
            <a:spLocks noGrp="1"/>
          </p:cNvSpPr>
          <p:nvPr>
            <p:ph type="title"/>
          </p:nvPr>
        </p:nvSpPr>
        <p:spPr>
          <a:xfrm>
            <a:off x="839654" y="5835836"/>
            <a:ext cx="8312587" cy="1008380"/>
          </a:xfrm>
        </p:spPr>
        <p:txBody>
          <a:bodyPr/>
          <a:lstStyle/>
          <a:p>
            <a:r>
              <a:rPr lang="sk-SK" sz="4800" dirty="0"/>
              <a:t>Štrnáste a pätnáste storočie</a:t>
            </a:r>
            <a:endParaRPr lang="en-GB" sz="4800" dirty="0"/>
          </a:p>
        </p:txBody>
      </p:sp>
      <p:sp>
        <p:nvSpPr>
          <p:cNvPr id="4" name="Zástupný objekt pre dátum 3">
            <a:extLst>
              <a:ext uri="{FF2B5EF4-FFF2-40B4-BE49-F238E27FC236}">
                <a16:creationId xmlns:a16="http://schemas.microsoft.com/office/drawing/2014/main" id="{24E458E8-AE5B-4C4B-9AE5-E042842F81F6}"/>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C5F84100-EBD9-D542-B449-98250A348082}"/>
              </a:ext>
            </a:extLst>
          </p:cNvPr>
          <p:cNvSpPr>
            <a:spLocks noGrp="1"/>
          </p:cNvSpPr>
          <p:nvPr>
            <p:ph type="sldNum" sz="quarter" idx="11"/>
          </p:nvPr>
        </p:nvSpPr>
        <p:spPr/>
        <p:txBody>
          <a:bodyPr/>
          <a:lstStyle/>
          <a:p>
            <a:fld id="{20C92893-8C51-46CF-9D47-24B3C575AFAA}" type="slidenum">
              <a:rPr lang="en-GB" smtClean="0"/>
              <a:pPr/>
              <a:t>4</a:t>
            </a:fld>
            <a:endParaRPr lang="en-GB"/>
          </a:p>
        </p:txBody>
      </p:sp>
      <p:sp>
        <p:nvSpPr>
          <p:cNvPr id="6" name="Zástupný objekt pre pätu 5">
            <a:extLst>
              <a:ext uri="{FF2B5EF4-FFF2-40B4-BE49-F238E27FC236}">
                <a16:creationId xmlns:a16="http://schemas.microsoft.com/office/drawing/2014/main" id="{849037D2-6C15-E240-BBB5-F7FFAB3A2C8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6337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ýsledok vyhľadávania obrázkov pre dopyt london 16th century">
            <a:extLst>
              <a:ext uri="{FF2B5EF4-FFF2-40B4-BE49-F238E27FC236}">
                <a16:creationId xmlns:a16="http://schemas.microsoft.com/office/drawing/2014/main" id="{5835D307-228B-A543-AF2A-0A15A891F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37" y="1305851"/>
            <a:ext cx="5876817" cy="367127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objekt pre obsah 1">
            <a:extLst>
              <a:ext uri="{FF2B5EF4-FFF2-40B4-BE49-F238E27FC236}">
                <a16:creationId xmlns:a16="http://schemas.microsoft.com/office/drawing/2014/main" id="{747DF870-092D-9D4F-BF2A-C7DB38811DFE}"/>
              </a:ext>
            </a:extLst>
          </p:cNvPr>
          <p:cNvSpPr>
            <a:spLocks noGrp="1"/>
          </p:cNvSpPr>
          <p:nvPr>
            <p:ph idx="1"/>
          </p:nvPr>
        </p:nvSpPr>
        <p:spPr>
          <a:xfrm>
            <a:off x="168812" y="959311"/>
            <a:ext cx="3995225" cy="4364353"/>
          </a:xfrm>
        </p:spPr>
        <p:txBody>
          <a:bodyPr>
            <a:normAutofit lnSpcReduction="10000"/>
          </a:bodyPr>
          <a:lstStyle/>
          <a:p>
            <a:r>
              <a:rPr lang="sk-SK" dirty="0"/>
              <a:t>Záznamy o životne dôležitých udalostiach sa uchovávali v mnohých európskych mestách začiatkom šestnásteho storočia. </a:t>
            </a:r>
          </a:p>
          <a:p>
            <a:r>
              <a:rPr lang="sk-SK" dirty="0"/>
              <a:t>Prvé londýnske </a:t>
            </a:r>
            <a:r>
              <a:rPr lang="sk-SK" i="1" dirty="0">
                <a:highlight>
                  <a:srgbClr val="000000"/>
                </a:highlight>
              </a:rPr>
              <a:t>účty úmrtnosti </a:t>
            </a:r>
            <a:r>
              <a:rPr lang="sk-SK" dirty="0"/>
              <a:t>pripravila neznáma osoba v roku 1532, aj keď ich používanie na zdravotné a vedecké účely sa začalo až o sto rokov neskôr.</a:t>
            </a:r>
            <a:endParaRPr lang="en-GB" dirty="0"/>
          </a:p>
        </p:txBody>
      </p:sp>
      <p:sp>
        <p:nvSpPr>
          <p:cNvPr id="3" name="Nadpis 2">
            <a:extLst>
              <a:ext uri="{FF2B5EF4-FFF2-40B4-BE49-F238E27FC236}">
                <a16:creationId xmlns:a16="http://schemas.microsoft.com/office/drawing/2014/main" id="{5EE6A982-CE60-324F-8EFE-2E7F0712719F}"/>
              </a:ext>
            </a:extLst>
          </p:cNvPr>
          <p:cNvSpPr>
            <a:spLocks noGrp="1"/>
          </p:cNvSpPr>
          <p:nvPr>
            <p:ph type="title"/>
          </p:nvPr>
        </p:nvSpPr>
        <p:spPr>
          <a:xfrm>
            <a:off x="881637" y="5752809"/>
            <a:ext cx="8312587" cy="1008380"/>
          </a:xfrm>
        </p:spPr>
        <p:txBody>
          <a:bodyPr/>
          <a:lstStyle/>
          <a:p>
            <a:r>
              <a:rPr lang="sk-SK" dirty="0"/>
              <a:t>Šestnáste storočie</a:t>
            </a:r>
            <a:endParaRPr lang="en-GB" dirty="0"/>
          </a:p>
        </p:txBody>
      </p:sp>
      <p:sp>
        <p:nvSpPr>
          <p:cNvPr id="4" name="Zástupný objekt pre dátum 3">
            <a:extLst>
              <a:ext uri="{FF2B5EF4-FFF2-40B4-BE49-F238E27FC236}">
                <a16:creationId xmlns:a16="http://schemas.microsoft.com/office/drawing/2014/main" id="{37C4B8CF-2E22-8448-8DBC-9C927C4A6ACC}"/>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DA32D603-C879-8642-A278-3B9086E74C6D}"/>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3C951BE2-89AA-AA44-9FC0-DA53813AF9B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83953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B8B0204-6E64-3946-9372-B0846752C26F}"/>
              </a:ext>
            </a:extLst>
          </p:cNvPr>
          <p:cNvSpPr>
            <a:spLocks noGrp="1"/>
          </p:cNvSpPr>
          <p:nvPr>
            <p:ph idx="1"/>
          </p:nvPr>
        </p:nvSpPr>
        <p:spPr>
          <a:xfrm>
            <a:off x="755690" y="756287"/>
            <a:ext cx="8683732" cy="5194347"/>
          </a:xfrm>
        </p:spPr>
        <p:txBody>
          <a:bodyPr>
            <a:normAutofit fontScale="92500"/>
          </a:bodyPr>
          <a:lstStyle/>
          <a:p>
            <a:r>
              <a:rPr lang="sk-SK" dirty="0"/>
              <a:t>Jedným z prvých príkladov surveillance ochorení bol mor v Londýne v sedemnástom storočí. </a:t>
            </a:r>
          </a:p>
          <a:p>
            <a:r>
              <a:rPr lang="sk-SK" dirty="0"/>
              <a:t>Údaje boli spočiatku zbierané centrálne a iba sporadicky v morových rokoch, ale začiatkom 17. storočia pravidelne podávali londýnske farské úrady pravidelnú týždennú správu o počte pohrebísk s príčinami smrti spoločnosti farských úradníkov. Riaditeľ spoločnosti bol zodpovedný za zostavovanie štatistík o úmrtí v Londýne a priľahlých farností a ich interpretáciu s cieľom poskytnúť informácie o rozsahu moru v hlavnom meste. </a:t>
            </a:r>
          </a:p>
          <a:p>
            <a:r>
              <a:rPr lang="sk-SK" dirty="0"/>
              <a:t>Tieto informácie boli šírené v týždenníku </a:t>
            </a:r>
            <a:r>
              <a:rPr lang="sk-SK" b="1" i="1" dirty="0"/>
              <a:t>Účty úmrtnosti </a:t>
            </a:r>
            <a:r>
              <a:rPr lang="sk-SK" dirty="0"/>
              <a:t>tým, ktorí ich požadovali, aby bolo možné podniknúť príslušné kroky. </a:t>
            </a:r>
          </a:p>
          <a:p>
            <a:r>
              <a:rPr lang="sk-SK" dirty="0"/>
              <a:t>Tento systém včasného sledovania ilustruje hlavné zásady dozoru, ktoré sa stále používajú - </a:t>
            </a:r>
            <a:r>
              <a:rPr lang="sk-SK" i="1" dirty="0"/>
              <a:t>zber a analýza údajov, interpretácia s cieľom poskytnúť informácie a šírenie týchto informácií na účel činnosti</a:t>
            </a:r>
            <a:endParaRPr lang="en-GB" i="1" dirty="0"/>
          </a:p>
        </p:txBody>
      </p:sp>
      <p:sp>
        <p:nvSpPr>
          <p:cNvPr id="3" name="Nadpis 2">
            <a:extLst>
              <a:ext uri="{FF2B5EF4-FFF2-40B4-BE49-F238E27FC236}">
                <a16:creationId xmlns:a16="http://schemas.microsoft.com/office/drawing/2014/main" id="{F06A2E04-E6C6-F24F-AC1B-986B15AB3B52}"/>
              </a:ext>
            </a:extLst>
          </p:cNvPr>
          <p:cNvSpPr>
            <a:spLocks noGrp="1"/>
          </p:cNvSpPr>
          <p:nvPr>
            <p:ph type="title"/>
          </p:nvPr>
        </p:nvSpPr>
        <p:spPr>
          <a:xfrm>
            <a:off x="839654" y="5798183"/>
            <a:ext cx="8312587" cy="1008380"/>
          </a:xfrm>
        </p:spPr>
        <p:txBody>
          <a:bodyPr/>
          <a:lstStyle/>
          <a:p>
            <a:r>
              <a:rPr lang="sk-SK" dirty="0"/>
              <a:t>Sedemnáste storočie</a:t>
            </a:r>
            <a:endParaRPr lang="en-GB" dirty="0"/>
          </a:p>
        </p:txBody>
      </p:sp>
      <p:sp>
        <p:nvSpPr>
          <p:cNvPr id="4" name="Zástupný objekt pre dátum 3">
            <a:extLst>
              <a:ext uri="{FF2B5EF4-FFF2-40B4-BE49-F238E27FC236}">
                <a16:creationId xmlns:a16="http://schemas.microsoft.com/office/drawing/2014/main" id="{4B7C9397-5E9A-9143-8DEA-6B38E13E4EBD}"/>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5349AE32-5B1C-5045-B652-B09D69A26180}"/>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5F33F938-F6B9-8349-BD0A-183F7EFD796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2064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C21F6C7-64BE-9542-9E9D-3294C35BCA1B}"/>
              </a:ext>
            </a:extLst>
          </p:cNvPr>
          <p:cNvSpPr>
            <a:spLocks noGrp="1"/>
          </p:cNvSpPr>
          <p:nvPr>
            <p:ph idx="1"/>
          </p:nvPr>
        </p:nvSpPr>
        <p:spPr>
          <a:xfrm>
            <a:off x="578506" y="886699"/>
            <a:ext cx="4795352" cy="4796649"/>
          </a:xfrm>
        </p:spPr>
        <p:txBody>
          <a:bodyPr/>
          <a:lstStyle/>
          <a:p>
            <a:r>
              <a:rPr lang="sk-SK" dirty="0"/>
              <a:t>Podrobnú analýzu týždenných zákonov o úmrtnosti vypracoval </a:t>
            </a:r>
            <a:r>
              <a:rPr lang="sk-SK" b="1" i="1" dirty="0"/>
              <a:t>John </a:t>
            </a:r>
            <a:r>
              <a:rPr lang="sk-SK" b="1" i="1" dirty="0" err="1"/>
              <a:t>Graunt</a:t>
            </a:r>
            <a:r>
              <a:rPr lang="sk-SK" b="1" i="1" dirty="0"/>
              <a:t> (1662)</a:t>
            </a:r>
            <a:r>
              <a:rPr lang="sk-SK" dirty="0"/>
              <a:t>, ktorý ako prvý odhadol londýnsku populáciu a spočítal počet úmrtí na konkrétne príčiny. </a:t>
            </a:r>
          </a:p>
          <a:p>
            <a:r>
              <a:rPr lang="sk-SK" dirty="0"/>
              <a:t>Bol tiež prvým, kto navrhol a kvantifikoval príznaky choroby a pochopil, že na štúdium príčiny choroby je možné použiť číselné údaje o populácii</a:t>
            </a:r>
            <a:endParaRPr lang="en-GB" dirty="0"/>
          </a:p>
        </p:txBody>
      </p:sp>
      <p:sp>
        <p:nvSpPr>
          <p:cNvPr id="3" name="Nadpis 2">
            <a:extLst>
              <a:ext uri="{FF2B5EF4-FFF2-40B4-BE49-F238E27FC236}">
                <a16:creationId xmlns:a16="http://schemas.microsoft.com/office/drawing/2014/main" id="{6FFC84A8-EE16-464B-B329-2E348DC70900}"/>
              </a:ext>
            </a:extLst>
          </p:cNvPr>
          <p:cNvSpPr>
            <a:spLocks noGrp="1"/>
          </p:cNvSpPr>
          <p:nvPr>
            <p:ph type="title"/>
          </p:nvPr>
        </p:nvSpPr>
        <p:spPr>
          <a:xfrm>
            <a:off x="881637" y="5835836"/>
            <a:ext cx="8312587" cy="1008380"/>
          </a:xfrm>
        </p:spPr>
        <p:txBody>
          <a:bodyPr/>
          <a:lstStyle/>
          <a:p>
            <a:r>
              <a:rPr lang="en-GB" dirty="0"/>
              <a:t>John </a:t>
            </a:r>
            <a:r>
              <a:rPr lang="en-GB" dirty="0" err="1"/>
              <a:t>Graunt</a:t>
            </a:r>
            <a:endParaRPr lang="en-GB" dirty="0"/>
          </a:p>
        </p:txBody>
      </p:sp>
      <p:sp>
        <p:nvSpPr>
          <p:cNvPr id="4" name="Zástupný objekt pre dátum 3">
            <a:extLst>
              <a:ext uri="{FF2B5EF4-FFF2-40B4-BE49-F238E27FC236}">
                <a16:creationId xmlns:a16="http://schemas.microsoft.com/office/drawing/2014/main" id="{246C10C0-69CB-2E47-AD86-25FF681473F8}"/>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2DE8CF3D-C56D-6749-8BEF-359C485536E2}"/>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AA0ECD41-8423-9B43-97BC-F1062EFC63E9}"/>
              </a:ext>
            </a:extLst>
          </p:cNvPr>
          <p:cNvSpPr>
            <a:spLocks noGrp="1"/>
          </p:cNvSpPr>
          <p:nvPr>
            <p:ph type="ftr" sz="quarter" idx="12"/>
          </p:nvPr>
        </p:nvSpPr>
        <p:spPr/>
        <p:txBody>
          <a:bodyPr/>
          <a:lstStyle/>
          <a:p>
            <a:r>
              <a:rPr lang="en-GB"/>
              <a:t>rusnak.truni.sk</a:t>
            </a:r>
          </a:p>
        </p:txBody>
      </p:sp>
      <p:grpSp>
        <p:nvGrpSpPr>
          <p:cNvPr id="7" name="Skupina 6">
            <a:extLst>
              <a:ext uri="{FF2B5EF4-FFF2-40B4-BE49-F238E27FC236}">
                <a16:creationId xmlns:a16="http://schemas.microsoft.com/office/drawing/2014/main" id="{1593B165-D3CC-594B-B241-C1785823A444}"/>
              </a:ext>
            </a:extLst>
          </p:cNvPr>
          <p:cNvGrpSpPr/>
          <p:nvPr/>
        </p:nvGrpSpPr>
        <p:grpSpPr>
          <a:xfrm>
            <a:off x="5373858" y="372889"/>
            <a:ext cx="4485400" cy="6471327"/>
            <a:chOff x="5373858" y="372889"/>
            <a:chExt cx="4485400" cy="6471327"/>
          </a:xfrm>
        </p:grpSpPr>
        <p:pic>
          <p:nvPicPr>
            <p:cNvPr id="2050" name="Picture 2" descr="Výsledok vyhľadávania obrázkov pre dopyt john graunt">
              <a:extLst>
                <a:ext uri="{FF2B5EF4-FFF2-40B4-BE49-F238E27FC236}">
                  <a16:creationId xmlns:a16="http://schemas.microsoft.com/office/drawing/2014/main" id="{10D25788-0CB9-EE44-BA92-1847C78F3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858" y="372889"/>
              <a:ext cx="4485400" cy="29470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ok vyhľadávania obrázkov pre dopyt john graunt">
              <a:extLst>
                <a:ext uri="{FF2B5EF4-FFF2-40B4-BE49-F238E27FC236}">
                  <a16:creationId xmlns:a16="http://schemas.microsoft.com/office/drawing/2014/main" id="{07E7014E-3879-6B4D-8F0B-4425E2CAA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212" y="3567616"/>
              <a:ext cx="2489200" cy="3276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086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A2B80CC-EA4A-D54F-B807-62500801C3C6}"/>
              </a:ext>
            </a:extLst>
          </p:cNvPr>
          <p:cNvSpPr>
            <a:spLocks noGrp="1"/>
          </p:cNvSpPr>
          <p:nvPr>
            <p:ph idx="1"/>
          </p:nvPr>
        </p:nvSpPr>
        <p:spPr>
          <a:xfrm>
            <a:off x="393896" y="211015"/>
            <a:ext cx="6485206" cy="5866228"/>
          </a:xfrm>
        </p:spPr>
        <p:txBody>
          <a:bodyPr>
            <a:normAutofit fontScale="92500"/>
          </a:bodyPr>
          <a:lstStyle/>
          <a:p>
            <a:r>
              <a:rPr lang="sk-SK" dirty="0"/>
              <a:t>Počas osemnásteho storočia sa dohľad považoval za neoddeliteľnú súčasť zabezpečenia zdravia obyvateľstva.</a:t>
            </a:r>
          </a:p>
          <a:p>
            <a:r>
              <a:rPr lang="sk-SK" dirty="0" err="1"/>
              <a:t>Mirabeau</a:t>
            </a:r>
            <a:r>
              <a:rPr lang="sk-SK" dirty="0"/>
              <a:t> a ďalší vodcovia francúzskej revolúcie zároveň tvrdili, že za zdravie ľudí zodpovedá štát.</a:t>
            </a:r>
          </a:p>
          <a:p>
            <a:r>
              <a:rPr lang="sk-SK" dirty="0"/>
              <a:t>V roku 1766 Johann Peter Frank obhajoval komplexnú formu dohľadu nad verejným zdravím ako súčasť svojho systému policajnej medicíny v Nemecku. Tento systém sa zaoberal školským zdravím, prevenciou úrazov, zdravím matiek a detí a verejnou úpravou vody a odpadových vôd. Frank sformuloval a predstavil koherentnú, komplexnú a veľmi podrobnú zdravotnú politiku, ktorá mala významný vplyv tak v Nemecku, ako aj v krajinách ako Maďarsko, Taliansko, Dánsko a Rusko, ktoré mali úzky kultúrny kontakt s Nemeckom</a:t>
            </a:r>
            <a:endParaRPr lang="en-GB" dirty="0"/>
          </a:p>
        </p:txBody>
      </p:sp>
      <p:sp>
        <p:nvSpPr>
          <p:cNvPr id="3" name="Nadpis 2">
            <a:extLst>
              <a:ext uri="{FF2B5EF4-FFF2-40B4-BE49-F238E27FC236}">
                <a16:creationId xmlns:a16="http://schemas.microsoft.com/office/drawing/2014/main" id="{C0072FCB-4BC0-9E43-BE08-774C47DC5C6E}"/>
              </a:ext>
            </a:extLst>
          </p:cNvPr>
          <p:cNvSpPr>
            <a:spLocks noGrp="1"/>
          </p:cNvSpPr>
          <p:nvPr>
            <p:ph type="title"/>
          </p:nvPr>
        </p:nvSpPr>
        <p:spPr>
          <a:xfrm>
            <a:off x="842268" y="5835836"/>
            <a:ext cx="8312587" cy="1008380"/>
          </a:xfrm>
        </p:spPr>
        <p:txBody>
          <a:bodyPr/>
          <a:lstStyle/>
          <a:p>
            <a:r>
              <a:rPr lang="sk-SK" dirty="0"/>
              <a:t>Osemnáste storočie</a:t>
            </a:r>
            <a:endParaRPr lang="en-GB" dirty="0"/>
          </a:p>
        </p:txBody>
      </p:sp>
      <p:sp>
        <p:nvSpPr>
          <p:cNvPr id="4" name="Zástupný objekt pre dátum 3">
            <a:extLst>
              <a:ext uri="{FF2B5EF4-FFF2-40B4-BE49-F238E27FC236}">
                <a16:creationId xmlns:a16="http://schemas.microsoft.com/office/drawing/2014/main" id="{1885D8CB-6BB6-A94D-9DEB-2111E4230E03}"/>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84EA8E1C-6A6C-BC47-A6DD-A2F0E6AAA12F}"/>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9002DA99-77C4-5A4E-ABA0-BEAF30FE425D}"/>
              </a:ext>
            </a:extLst>
          </p:cNvPr>
          <p:cNvSpPr>
            <a:spLocks noGrp="1"/>
          </p:cNvSpPr>
          <p:nvPr>
            <p:ph type="ftr" sz="quarter" idx="12"/>
          </p:nvPr>
        </p:nvSpPr>
        <p:spPr/>
        <p:txBody>
          <a:bodyPr/>
          <a:lstStyle/>
          <a:p>
            <a:r>
              <a:rPr lang="en-GB"/>
              <a:t>rusnak.truni.sk</a:t>
            </a:r>
          </a:p>
        </p:txBody>
      </p:sp>
      <p:pic>
        <p:nvPicPr>
          <p:cNvPr id="3074" name="Picture 2">
            <a:extLst>
              <a:ext uri="{FF2B5EF4-FFF2-40B4-BE49-F238E27FC236}">
                <a16:creationId xmlns:a16="http://schemas.microsoft.com/office/drawing/2014/main" id="{D70545A4-3DDD-A94A-B01D-15BC1E968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722" y="868436"/>
            <a:ext cx="27940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6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767D1B9-19FA-2C4A-BC04-C69356142E96}"/>
              </a:ext>
            </a:extLst>
          </p:cNvPr>
          <p:cNvSpPr>
            <a:spLocks noGrp="1"/>
          </p:cNvSpPr>
          <p:nvPr>
            <p:ph idx="1"/>
          </p:nvPr>
        </p:nvSpPr>
        <p:spPr>
          <a:xfrm>
            <a:off x="295422" y="756287"/>
            <a:ext cx="9115864" cy="4758248"/>
          </a:xfrm>
        </p:spPr>
        <p:txBody>
          <a:bodyPr>
            <a:normAutofit lnSpcReduction="10000"/>
          </a:bodyPr>
          <a:lstStyle/>
          <a:p>
            <a:r>
              <a:rPr lang="sk-SK" dirty="0"/>
              <a:t>Dohľad zahŕňajúci zber a interpretáciu údajov týkajúcich sa zdravia na účely identifikácie vhodných opatrení sa v devätnástom storočí úplne rozvinul. </a:t>
            </a:r>
          </a:p>
          <a:p>
            <a:r>
              <a:rPr lang="sk-SK" dirty="0"/>
              <a:t>Sir </a:t>
            </a:r>
            <a:r>
              <a:rPr lang="sk-SK" dirty="0" err="1"/>
              <a:t>Edwin</a:t>
            </a:r>
            <a:r>
              <a:rPr lang="sk-SK" dirty="0"/>
              <a:t> </a:t>
            </a:r>
            <a:r>
              <a:rPr lang="sk-SK" dirty="0" err="1"/>
              <a:t>Chadwick</a:t>
            </a:r>
            <a:r>
              <a:rPr lang="sk-SK" dirty="0"/>
              <a:t> (1800 - 90), tajomník </a:t>
            </a:r>
            <a:r>
              <a:rPr lang="sk-SK" i="1" dirty="0"/>
              <a:t>Komisie pre právo chudobných</a:t>
            </a:r>
            <a:r>
              <a:rPr lang="sk-SK" dirty="0"/>
              <a:t> v Anglicku, bol prvým správcom v zdravotníctve, ktorý prostredníctvom dohľadu preukázal, že chudoba a choroby úzko súvisia. </a:t>
            </a:r>
          </a:p>
          <a:p>
            <a:r>
              <a:rPr lang="sk-SK" dirty="0"/>
              <a:t>V USA „Správa Sanitárnej komisie Massachusetts“ (1850) od </a:t>
            </a:r>
            <a:r>
              <a:rPr lang="sk-SK" dirty="0" err="1"/>
              <a:t>Lemuela</a:t>
            </a:r>
            <a:r>
              <a:rPr lang="sk-SK" dirty="0"/>
              <a:t> </a:t>
            </a:r>
            <a:r>
              <a:rPr lang="sk-SK" dirty="0" err="1"/>
              <a:t>Shattucka</a:t>
            </a:r>
            <a:r>
              <a:rPr lang="sk-SK" dirty="0"/>
              <a:t> (1850) spájala životné podmienky s mierou úmrtnosti dojčiat a matiek a chorobnosti. Odporučil desaťročné sčítanie ľudu, štandardizáciu nomenklatúry chorôb a príčin smrti a zhromažďovanie zdravotných údajov podľa veku, pohlavia, povolania, sociálno-ekonomickej úrovne a lokality</a:t>
            </a:r>
          </a:p>
        </p:txBody>
      </p:sp>
      <p:sp>
        <p:nvSpPr>
          <p:cNvPr id="3" name="Nadpis 2">
            <a:extLst>
              <a:ext uri="{FF2B5EF4-FFF2-40B4-BE49-F238E27FC236}">
                <a16:creationId xmlns:a16="http://schemas.microsoft.com/office/drawing/2014/main" id="{D5CC835E-B437-BD49-8AA1-AD7A11E63D0B}"/>
              </a:ext>
            </a:extLst>
          </p:cNvPr>
          <p:cNvSpPr>
            <a:spLocks noGrp="1"/>
          </p:cNvSpPr>
          <p:nvPr>
            <p:ph type="title"/>
          </p:nvPr>
        </p:nvSpPr>
        <p:spPr>
          <a:xfrm>
            <a:off x="839654" y="5835836"/>
            <a:ext cx="8312587" cy="1008380"/>
          </a:xfrm>
        </p:spPr>
        <p:txBody>
          <a:bodyPr/>
          <a:lstStyle/>
          <a:p>
            <a:r>
              <a:rPr lang="sk-SK" dirty="0"/>
              <a:t>Devätnáste storočie</a:t>
            </a:r>
          </a:p>
        </p:txBody>
      </p:sp>
      <p:sp>
        <p:nvSpPr>
          <p:cNvPr id="4" name="Zástupný objekt pre dátum 3">
            <a:extLst>
              <a:ext uri="{FF2B5EF4-FFF2-40B4-BE49-F238E27FC236}">
                <a16:creationId xmlns:a16="http://schemas.microsoft.com/office/drawing/2014/main" id="{2D54309E-19AC-FB43-A149-20AFBF3953C1}"/>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120F723B-CC9B-1C42-A444-229F5EF8AF25}"/>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365EE97A-9CC2-A64F-A7BE-23E117D5315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90271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12074</TotalTime>
  <Words>3363</Words>
  <Application>Microsoft Macintosh PowerPoint</Application>
  <PresentationFormat>Vlastná</PresentationFormat>
  <Paragraphs>254</Paragraphs>
  <Slides>32</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32</vt:i4>
      </vt:variant>
    </vt:vector>
  </HeadingPairs>
  <TitlesOfParts>
    <vt:vector size="37" baseType="lpstr">
      <vt:lpstr>Arial</vt:lpstr>
      <vt:lpstr>Calibri</vt:lpstr>
      <vt:lpstr>Palatino Linotype</vt:lpstr>
      <vt:lpstr>Wingdings</vt:lpstr>
      <vt:lpstr>Martin_Trnava_prednasky</vt:lpstr>
      <vt:lpstr>Surveillance infekčných ochorení v populácii: história, koncepcia, ciele, právo a etika</vt:lpstr>
      <vt:lpstr>Ciele a štruktúra</vt:lpstr>
      <vt:lpstr>Krátka história</vt:lpstr>
      <vt:lpstr>Štrnáste a pätnáste storočie</vt:lpstr>
      <vt:lpstr>Šestnáste storočie</vt:lpstr>
      <vt:lpstr>Sedemnáste storočie</vt:lpstr>
      <vt:lpstr>John Graunt</vt:lpstr>
      <vt:lpstr>Osemnáste storočie</vt:lpstr>
      <vt:lpstr>Devätnáste storočie</vt:lpstr>
      <vt:lpstr>William Farr</vt:lpstr>
      <vt:lpstr>Dvadsiate storočie</vt:lpstr>
      <vt:lpstr>Moderné koncepcie populačného a individuálneho dohľadu</vt:lpstr>
      <vt:lpstr>Moderné koncepcie populačného a individuálneho dohľadu</vt:lpstr>
      <vt:lpstr>Dohľad a osobný dohľad</vt:lpstr>
      <vt:lpstr>Dozorné a kontrolné činnosti</vt:lpstr>
      <vt:lpstr>Epidemiologický dohľad alebo dohľad nad zdravím verejnosti</vt:lpstr>
      <vt:lpstr>Dohľad a monitorovanie</vt:lpstr>
      <vt:lpstr>Príklady dohľadu nad ...</vt:lpstr>
      <vt:lpstr>Ciele surveillance</vt:lpstr>
      <vt:lpstr>Tri základné ciele surveillance v zdraví verejnosti</vt:lpstr>
      <vt:lpstr>Opísať prebiehajúci charakter výskytu choroby - príklady</vt:lpstr>
      <vt:lpstr>Opísať súvislosti s činnosťami v oblasti zdravia verejnosti</vt:lpstr>
      <vt:lpstr>Štúdium prirodzenej histórie a epidemiológie choroby</vt:lpstr>
      <vt:lpstr>Poskytovať informácie a východiskové údaje</vt:lpstr>
      <vt:lpstr>Právne a etické otázky</vt:lpstr>
      <vt:lpstr>Dodržanie lekárskeho tajomstva</vt:lpstr>
      <vt:lpstr>Porušenie zásady dôvernosti</vt:lpstr>
      <vt:lpstr>Všeobecné etické zásady</vt:lpstr>
      <vt:lpstr>Etické zásady epidemiológie</vt:lpstr>
      <vt:lpstr>Etické guidelines</vt:lpstr>
      <vt:lpstr>HIV-AIDS</vt:lpstr>
      <vt:lpstr>Zhrnutie</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inf ochorení</dc:title>
  <dc:subject>Epidemiológia MgR štúdium</dc:subject>
  <dc:creator>Martin Rusnak</dc:creator>
  <cp:keywords/>
  <dc:description/>
  <cp:lastModifiedBy>Martin Rusnak</cp:lastModifiedBy>
  <cp:revision>152</cp:revision>
  <dcterms:created xsi:type="dcterms:W3CDTF">2018-08-08T10:13:01Z</dcterms:created>
  <dcterms:modified xsi:type="dcterms:W3CDTF">2020-02-17T16:40:35Z</dcterms:modified>
  <cp:category>prednáška</cp:category>
</cp:coreProperties>
</file>