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Lst>
  <p:notesMasterIdLst>
    <p:notesMasterId r:id="rId49"/>
  </p:notesMasterIdLst>
  <p:handoutMasterIdLst>
    <p:handoutMasterId r:id="rId50"/>
  </p:handoutMasterIdLst>
  <p:sldIdLst>
    <p:sldId id="335" r:id="rId2"/>
    <p:sldId id="290" r:id="rId3"/>
    <p:sldId id="289" r:id="rId4"/>
    <p:sldId id="291"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7" r:id="rId20"/>
    <p:sldId id="308" r:id="rId21"/>
    <p:sldId id="306" r:id="rId22"/>
    <p:sldId id="309" r:id="rId23"/>
    <p:sldId id="310" r:id="rId24"/>
    <p:sldId id="311" r:id="rId25"/>
    <p:sldId id="312" r:id="rId26"/>
    <p:sldId id="313" r:id="rId27"/>
    <p:sldId id="315" r:id="rId28"/>
    <p:sldId id="314" r:id="rId29"/>
    <p:sldId id="316" r:id="rId30"/>
    <p:sldId id="318" r:id="rId31"/>
    <p:sldId id="317" r:id="rId32"/>
    <p:sldId id="319" r:id="rId33"/>
    <p:sldId id="321" r:id="rId34"/>
    <p:sldId id="320" r:id="rId35"/>
    <p:sldId id="323" r:id="rId36"/>
    <p:sldId id="322" r:id="rId37"/>
    <p:sldId id="324" r:id="rId38"/>
    <p:sldId id="325" r:id="rId39"/>
    <p:sldId id="327" r:id="rId40"/>
    <p:sldId id="329" r:id="rId41"/>
    <p:sldId id="326" r:id="rId42"/>
    <p:sldId id="328" r:id="rId43"/>
    <p:sldId id="330" r:id="rId44"/>
    <p:sldId id="331" r:id="rId45"/>
    <p:sldId id="332" r:id="rId46"/>
    <p:sldId id="333" r:id="rId47"/>
    <p:sldId id="334" r:id="rId48"/>
  </p:sldIdLst>
  <p:sldSz cx="10075863" cy="7562850"/>
  <p:notesSz cx="7772400" cy="10058400"/>
  <p:defaultTextStyle>
    <a:defPPr>
      <a:defRPr lang="en-GB"/>
    </a:defPPr>
    <a:lvl1pPr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1pPr>
    <a:lvl2pPr marL="4302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2pPr>
    <a:lvl3pPr marL="6461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3pPr>
    <a:lvl4pPr marL="862013" indent="-214313"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4pPr>
    <a:lvl5pPr marL="10779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5pPr>
    <a:lvl6pPr marL="2286000" algn="l" defTabSz="914400" rtl="0" eaLnBrk="1" latinLnBrk="0" hangingPunct="1">
      <a:defRPr kern="1200">
        <a:solidFill>
          <a:schemeClr val="bg1"/>
        </a:solidFill>
        <a:latin typeface="Arial" charset="0"/>
        <a:ea typeface="+mn-ea"/>
        <a:cs typeface="Arial Unicode MS" charset="0"/>
      </a:defRPr>
    </a:lvl6pPr>
    <a:lvl7pPr marL="2743200" algn="l" defTabSz="914400" rtl="0" eaLnBrk="1" latinLnBrk="0" hangingPunct="1">
      <a:defRPr kern="1200">
        <a:solidFill>
          <a:schemeClr val="bg1"/>
        </a:solidFill>
        <a:latin typeface="Arial" charset="0"/>
        <a:ea typeface="+mn-ea"/>
        <a:cs typeface="Arial Unicode MS" charset="0"/>
      </a:defRPr>
    </a:lvl7pPr>
    <a:lvl8pPr marL="3200400" algn="l" defTabSz="914400" rtl="0" eaLnBrk="1" latinLnBrk="0" hangingPunct="1">
      <a:defRPr kern="1200">
        <a:solidFill>
          <a:schemeClr val="bg1"/>
        </a:solidFill>
        <a:latin typeface="Arial" charset="0"/>
        <a:ea typeface="+mn-ea"/>
        <a:cs typeface="Arial Unicode MS" charset="0"/>
      </a:defRPr>
    </a:lvl8pPr>
    <a:lvl9pPr marL="3657600" algn="l" defTabSz="914400" rtl="0" eaLnBrk="1" latinLnBrk="0" hangingPunct="1">
      <a:defRPr kern="1200">
        <a:solidFill>
          <a:schemeClr val="bg1"/>
        </a:solidFill>
        <a:latin typeface="Arial" charset="0"/>
        <a:ea typeface="+mn-ea"/>
        <a:cs typeface="Arial Unicode MS" charset="0"/>
      </a:defRPr>
    </a:lvl9pPr>
  </p:defaultTextStyle>
  <p:extLst>
    <p:ext uri="{EFAFB233-063F-42B5-8137-9DF3F51BA10A}">
      <p15:sldGuideLst xmlns:p15="http://schemas.microsoft.com/office/powerpoint/2012/main">
        <p15:guide id="1" orient="horz" pos="2382">
          <p15:clr>
            <a:srgbClr val="A4A3A4"/>
          </p15:clr>
        </p15:guide>
        <p15:guide id="2" pos="317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96"/>
    <p:restoredTop sz="92653"/>
  </p:normalViewPr>
  <p:slideViewPr>
    <p:cSldViewPr snapToGrid="0" snapToObjects="1">
      <p:cViewPr varScale="1">
        <p:scale>
          <a:sx n="103" d="100"/>
          <a:sy n="103" d="100"/>
        </p:scale>
        <p:origin x="2352" y="184"/>
      </p:cViewPr>
      <p:guideLst>
        <p:guide orient="horz" pos="2382"/>
        <p:guide pos="317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sz="quarter" idx="1"/>
          </p:nvPr>
        </p:nvSpPr>
        <p:spPr>
          <a:xfrm>
            <a:off x="4402138" y="0"/>
            <a:ext cx="3368675" cy="503238"/>
          </a:xfrm>
          <a:prstGeom prst="rect">
            <a:avLst/>
          </a:prstGeom>
        </p:spPr>
        <p:txBody>
          <a:bodyPr vert="horz" lIns="91440" tIns="45720" rIns="91440" bIns="45720" rtlCol="0"/>
          <a:lstStyle>
            <a:lvl1pPr algn="r">
              <a:defRPr sz="1200"/>
            </a:lvl1pPr>
          </a:lstStyle>
          <a:p>
            <a:fld id="{C62B6CAE-2051-5146-AA2A-396F8AB6EAD0}" type="datetimeFigureOut">
              <a:rPr lang="en-US" smtClean="0"/>
              <a:t>2/17/20</a:t>
            </a:fld>
            <a:endParaRPr lang="sk-SK"/>
          </a:p>
        </p:txBody>
      </p:sp>
      <p:sp>
        <p:nvSpPr>
          <p:cNvPr id="4" name="Footer Placeholder 3"/>
          <p:cNvSpPr>
            <a:spLocks noGrp="1"/>
          </p:cNvSpPr>
          <p:nvPr>
            <p:ph type="ftr" sz="quarter" idx="2"/>
          </p:nvPr>
        </p:nvSpPr>
        <p:spPr>
          <a:xfrm>
            <a:off x="0" y="9553575"/>
            <a:ext cx="3368675" cy="503238"/>
          </a:xfrm>
          <a:prstGeom prst="rect">
            <a:avLst/>
          </a:prstGeom>
        </p:spPr>
        <p:txBody>
          <a:bodyPr vert="horz" lIns="91440" tIns="45720" rIns="91440" bIns="45720" rtlCol="0" anchor="b"/>
          <a:lstStyle>
            <a:lvl1pPr algn="l">
              <a:defRPr sz="1200"/>
            </a:lvl1pPr>
          </a:lstStyle>
          <a:p>
            <a:endParaRPr lang="sk-SK"/>
          </a:p>
        </p:txBody>
      </p:sp>
      <p:sp>
        <p:nvSpPr>
          <p:cNvPr id="5" name="Slide Number Placeholder 4"/>
          <p:cNvSpPr>
            <a:spLocks noGrp="1"/>
          </p:cNvSpPr>
          <p:nvPr>
            <p:ph type="sldNum" sz="quarter" idx="3"/>
          </p:nvPr>
        </p:nvSpPr>
        <p:spPr>
          <a:xfrm>
            <a:off x="4402138" y="9553575"/>
            <a:ext cx="3368675" cy="503238"/>
          </a:xfrm>
          <a:prstGeom prst="rect">
            <a:avLst/>
          </a:prstGeom>
        </p:spPr>
        <p:txBody>
          <a:bodyPr vert="horz" lIns="91440" tIns="45720" rIns="91440" bIns="45720" rtlCol="0" anchor="b"/>
          <a:lstStyle>
            <a:lvl1pPr algn="r">
              <a:defRPr sz="1200"/>
            </a:lvl1pPr>
          </a:lstStyle>
          <a:p>
            <a:fld id="{0A148EF7-17E9-1141-A103-15C6ECBF118F}" type="slidenum">
              <a:rPr lang="sk-SK" smtClean="0"/>
              <a:t>‹#›</a:t>
            </a:fld>
            <a:endParaRPr lang="sk-SK"/>
          </a:p>
        </p:txBody>
      </p:sp>
    </p:spTree>
    <p:extLst>
      <p:ext uri="{BB962C8B-B14F-4D97-AF65-F5344CB8AC3E}">
        <p14:creationId xmlns:p14="http://schemas.microsoft.com/office/powerpoint/2010/main" val="22552871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4402138" y="0"/>
            <a:ext cx="3368675" cy="503238"/>
          </a:xfrm>
          <a:prstGeom prst="rect">
            <a:avLst/>
          </a:prstGeom>
        </p:spPr>
        <p:txBody>
          <a:bodyPr vert="horz" lIns="91440" tIns="45720" rIns="91440" bIns="45720" rtlCol="0"/>
          <a:lstStyle>
            <a:lvl1pPr algn="r">
              <a:defRPr sz="1200"/>
            </a:lvl1pPr>
          </a:lstStyle>
          <a:p>
            <a:fld id="{34F90ED3-4EF5-D641-9742-15440EAA57FD}" type="datetimeFigureOut">
              <a:rPr lang="en-US" smtClean="0"/>
              <a:t>2/17/20</a:t>
            </a:fld>
            <a:endParaRPr lang="sk-SK"/>
          </a:p>
        </p:txBody>
      </p:sp>
      <p:sp>
        <p:nvSpPr>
          <p:cNvPr id="4" name="Slide Image Placeholder 3"/>
          <p:cNvSpPr>
            <a:spLocks noGrp="1" noRot="1" noChangeAspect="1"/>
          </p:cNvSpPr>
          <p:nvPr>
            <p:ph type="sldImg" idx="2"/>
          </p:nvPr>
        </p:nvSpPr>
        <p:spPr>
          <a:xfrm>
            <a:off x="1373188" y="754063"/>
            <a:ext cx="5026025" cy="37719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777875" y="4778375"/>
            <a:ext cx="6216650" cy="4525963"/>
          </a:xfrm>
          <a:prstGeom prst="rect">
            <a:avLst/>
          </a:prstGeom>
        </p:spPr>
        <p:txBody>
          <a:bodyPr vert="horz" lIns="91440" tIns="45720" rIns="91440" bIns="45720" rtlCol="0"/>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sk-SK"/>
          </a:p>
        </p:txBody>
      </p:sp>
      <p:sp>
        <p:nvSpPr>
          <p:cNvPr id="6" name="Footer Placeholder 5"/>
          <p:cNvSpPr>
            <a:spLocks noGrp="1"/>
          </p:cNvSpPr>
          <p:nvPr>
            <p:ph type="ftr" sz="quarter" idx="4"/>
          </p:nvPr>
        </p:nvSpPr>
        <p:spPr>
          <a:xfrm>
            <a:off x="0" y="9553575"/>
            <a:ext cx="3368675" cy="503238"/>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4402138" y="9553575"/>
            <a:ext cx="3368675" cy="503238"/>
          </a:xfrm>
          <a:prstGeom prst="rect">
            <a:avLst/>
          </a:prstGeom>
        </p:spPr>
        <p:txBody>
          <a:bodyPr vert="horz" lIns="91440" tIns="45720" rIns="91440" bIns="45720" rtlCol="0" anchor="b"/>
          <a:lstStyle>
            <a:lvl1pPr algn="r">
              <a:defRPr sz="1200"/>
            </a:lvl1pPr>
          </a:lstStyle>
          <a:p>
            <a:fld id="{A29155DD-7470-454E-B75B-F9556242799C}" type="slidenum">
              <a:rPr lang="sk-SK" smtClean="0"/>
              <a:t>‹#›</a:t>
            </a:fld>
            <a:endParaRPr lang="sk-SK"/>
          </a:p>
        </p:txBody>
      </p:sp>
    </p:spTree>
    <p:extLst>
      <p:ext uri="{BB962C8B-B14F-4D97-AF65-F5344CB8AC3E}">
        <p14:creationId xmlns:p14="http://schemas.microsoft.com/office/powerpoint/2010/main" val="64196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8" name="TextBox 7"/>
          <p:cNvSpPr txBox="1"/>
          <p:nvPr/>
        </p:nvSpPr>
        <p:spPr>
          <a:xfrm>
            <a:off x="2015173" y="3543701"/>
            <a:ext cx="503793" cy="1022039"/>
          </a:xfrm>
          <a:prstGeom prst="rect">
            <a:avLst/>
          </a:prstGeom>
          <a:noFill/>
        </p:spPr>
        <p:txBody>
          <a:bodyPr wrap="square" lIns="0" tIns="10079" rIns="0" bIns="10079" rtlCol="0" anchor="ctr" anchorCtr="0">
            <a:spAutoFit/>
          </a:bodyPr>
          <a:lstStyle/>
          <a:p>
            <a:r>
              <a:rPr lang="en-US" sz="7300" dirty="0">
                <a:solidFill>
                  <a:schemeClr val="tx1"/>
                </a:solidFill>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856448" y="1344506"/>
            <a:ext cx="8312587" cy="2373895"/>
          </a:xfrm>
        </p:spPr>
        <p:txBody>
          <a:bodyPr>
            <a:noAutofit/>
          </a:bodyPr>
          <a:lstStyle>
            <a:lvl1pPr>
              <a:defRPr sz="6600">
                <a:solidFill>
                  <a:schemeClr val="tx1"/>
                </a:solidFill>
              </a:defRPr>
            </a:lvl1pPr>
          </a:lstStyle>
          <a:p>
            <a:r>
              <a:rPr lang="sk-SK"/>
              <a:t>Kliknutím upravte štýl predlohy nadpisu</a:t>
            </a:r>
            <a:endParaRPr lang="en-US" dirty="0"/>
          </a:p>
        </p:txBody>
      </p:sp>
      <p:sp>
        <p:nvSpPr>
          <p:cNvPr id="3" name="Subtitle 2"/>
          <p:cNvSpPr>
            <a:spLocks noGrp="1"/>
          </p:cNvSpPr>
          <p:nvPr>
            <p:ph type="subTitle" idx="1"/>
          </p:nvPr>
        </p:nvSpPr>
        <p:spPr>
          <a:xfrm>
            <a:off x="2351034" y="3722416"/>
            <a:ext cx="6801208" cy="756285"/>
          </a:xfrm>
        </p:spPr>
        <p:txBody>
          <a:bodyPr anchor="ctr"/>
          <a:lstStyle>
            <a:lvl1pPr marL="0" indent="0" algn="l">
              <a:buNone/>
              <a:defRPr>
                <a:solidFill>
                  <a:schemeClr val="tx1"/>
                </a:solidFill>
              </a:defRPr>
            </a:lvl1pPr>
            <a:lvl2pPr marL="503926" indent="0" algn="ctr">
              <a:buNone/>
              <a:defRPr>
                <a:solidFill>
                  <a:schemeClr val="tx1">
                    <a:tint val="75000"/>
                  </a:schemeClr>
                </a:solidFill>
              </a:defRPr>
            </a:lvl2pPr>
            <a:lvl3pPr marL="1007852" indent="0" algn="ctr">
              <a:buNone/>
              <a:defRPr>
                <a:solidFill>
                  <a:schemeClr val="tx1">
                    <a:tint val="75000"/>
                  </a:schemeClr>
                </a:solidFill>
              </a:defRPr>
            </a:lvl3pPr>
            <a:lvl4pPr marL="1511778" indent="0" algn="ctr">
              <a:buNone/>
              <a:defRPr>
                <a:solidFill>
                  <a:schemeClr val="tx1">
                    <a:tint val="75000"/>
                  </a:schemeClr>
                </a:solidFill>
              </a:defRPr>
            </a:lvl4pPr>
            <a:lvl5pPr marL="2015703" indent="0" algn="ctr">
              <a:buNone/>
              <a:defRPr>
                <a:solidFill>
                  <a:schemeClr val="tx1">
                    <a:tint val="75000"/>
                  </a:schemeClr>
                </a:solidFill>
              </a:defRPr>
            </a:lvl5pPr>
            <a:lvl6pPr marL="2519629" indent="0" algn="ctr">
              <a:buNone/>
              <a:defRPr>
                <a:solidFill>
                  <a:schemeClr val="tx1">
                    <a:tint val="75000"/>
                  </a:schemeClr>
                </a:solidFill>
              </a:defRPr>
            </a:lvl6pPr>
            <a:lvl7pPr marL="3023555" indent="0" algn="ctr">
              <a:buNone/>
              <a:defRPr>
                <a:solidFill>
                  <a:schemeClr val="tx1">
                    <a:tint val="75000"/>
                  </a:schemeClr>
                </a:solidFill>
              </a:defRPr>
            </a:lvl7pPr>
            <a:lvl8pPr marL="3527481" indent="0" algn="ctr">
              <a:buNone/>
              <a:defRPr>
                <a:solidFill>
                  <a:schemeClr val="tx1">
                    <a:tint val="75000"/>
                  </a:schemeClr>
                </a:solidFill>
              </a:defRPr>
            </a:lvl8pPr>
            <a:lvl9pPr marL="4031407" indent="0" algn="ctr">
              <a:buNone/>
              <a:defRPr>
                <a:solidFill>
                  <a:schemeClr val="tx1">
                    <a:tint val="75000"/>
                  </a:schemeClr>
                </a:solidFill>
              </a:defRPr>
            </a:lvl9pPr>
          </a:lstStyle>
          <a:p>
            <a:r>
              <a:rPr lang="sk-SK"/>
              <a:t>Kliknutím upravte štýl predlohy podnadpisu</a:t>
            </a:r>
            <a:endParaRPr lang="en-US" dirty="0"/>
          </a:p>
        </p:txBody>
      </p:sp>
      <p:sp>
        <p:nvSpPr>
          <p:cNvPr id="15" name="Date Placeholder 14"/>
          <p:cNvSpPr>
            <a:spLocks noGrp="1"/>
          </p:cNvSpPr>
          <p:nvPr>
            <p:ph type="dt" sz="half" idx="10"/>
          </p:nvPr>
        </p:nvSpPr>
        <p:spPr/>
        <p:txBody>
          <a:bodyPr/>
          <a:lstStyle/>
          <a:p>
            <a:fld id="{F569E56D-7FE8-AB47-BE03-8BA915900410}" type="datetime1">
              <a:rPr lang="sk-SK" smtClean="0"/>
              <a:t>17.2.20</a:t>
            </a:fld>
            <a:endParaRPr lang="en-GB"/>
          </a:p>
        </p:txBody>
      </p:sp>
      <p:sp>
        <p:nvSpPr>
          <p:cNvPr id="16" name="Slide Number Placeholder 15"/>
          <p:cNvSpPr>
            <a:spLocks noGrp="1"/>
          </p:cNvSpPr>
          <p:nvPr>
            <p:ph type="sldNum" sz="quarter" idx="11"/>
          </p:nvPr>
        </p:nvSpPr>
        <p:spPr/>
        <p:txBody>
          <a:bodyPr/>
          <a:lstStyle/>
          <a:p>
            <a:fld id="{9665D366-4AF1-4746-9C39-861A506373A7}" type="slidenum">
              <a:rPr lang="en-GB" smtClean="0"/>
              <a:pPr/>
              <a:t>‹#›</a:t>
            </a:fld>
            <a:endParaRPr lang="en-GB"/>
          </a:p>
        </p:txBody>
      </p:sp>
      <p:sp>
        <p:nvSpPr>
          <p:cNvPr id="17" name="Footer Placeholder 16"/>
          <p:cNvSpPr>
            <a:spLocks noGrp="1"/>
          </p:cNvSpPr>
          <p:nvPr>
            <p:ph type="ftr" sz="quarter" idx="12"/>
          </p:nvPr>
        </p:nvSpPr>
        <p:spPr/>
        <p:txBody>
          <a:bodyPr/>
          <a:lstStyle/>
          <a:p>
            <a:r>
              <a:rPr lang="en-GB"/>
              <a:t>rusnak.truni.sk</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2351035" y="756286"/>
            <a:ext cx="6381380" cy="3865456"/>
          </a:xfrm>
        </p:spPr>
        <p:txBody>
          <a:bodyPr vert="eaVert" anchor="t"/>
          <a:lstStyle/>
          <a:p>
            <a:pPr lvl="0"/>
            <a:r>
              <a:rPr lang="sk-SK"/>
              <a:t>Upraviť štýly predlohy textu
Druhá úroveň
Tretia úroveň
Štvrtá úroveň
Piata úroveň</a:t>
            </a:r>
            <a:endParaRPr lang="en-US"/>
          </a:p>
        </p:txBody>
      </p:sp>
      <p:sp>
        <p:nvSpPr>
          <p:cNvPr id="4" name="Date Placeholder 3"/>
          <p:cNvSpPr>
            <a:spLocks noGrp="1"/>
          </p:cNvSpPr>
          <p:nvPr>
            <p:ph type="dt" sz="half" idx="10"/>
          </p:nvPr>
        </p:nvSpPr>
        <p:spPr/>
        <p:txBody>
          <a:bodyPr/>
          <a:lstStyle/>
          <a:p>
            <a:fld id="{A48D3082-3393-7847-AF83-07CBD8B90DCE}" type="datetime1">
              <a:rPr lang="sk-SK" smtClean="0"/>
              <a:t>17.2.20</a:t>
            </a:fld>
            <a:endParaRPr lang="en-GB"/>
          </a:p>
        </p:txBody>
      </p:sp>
      <p:sp>
        <p:nvSpPr>
          <p:cNvPr id="5" name="Footer Placeholder 4"/>
          <p:cNvSpPr>
            <a:spLocks noGrp="1"/>
          </p:cNvSpPr>
          <p:nvPr>
            <p:ph type="ftr" sz="quarter" idx="11"/>
          </p:nvPr>
        </p:nvSpPr>
        <p:spPr/>
        <p:txBody>
          <a:bodyPr/>
          <a:lstStyle/>
          <a:p>
            <a:r>
              <a:rPr lang="en-GB"/>
              <a:t>rusnak.truni.sk</a:t>
            </a:r>
          </a:p>
        </p:txBody>
      </p:sp>
      <p:sp>
        <p:nvSpPr>
          <p:cNvPr id="6" name="Slide Number Placeholder 5"/>
          <p:cNvSpPr>
            <a:spLocks noGrp="1"/>
          </p:cNvSpPr>
          <p:nvPr>
            <p:ph type="sldNum" sz="quarter" idx="12"/>
          </p:nvPr>
        </p:nvSpPr>
        <p:spPr/>
        <p:txBody>
          <a:bodyPr/>
          <a:lstStyle/>
          <a:p>
            <a:fld id="{F9D4BC3C-7372-45CB-AC7E-5C03862A0EE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724" y="672255"/>
            <a:ext cx="2351035" cy="5714153"/>
          </a:xfrm>
        </p:spPr>
        <p:txBody>
          <a:bodyPr vert="eaVert"/>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3190690" y="756286"/>
            <a:ext cx="5541725" cy="5041900"/>
          </a:xfrm>
        </p:spPr>
        <p:txBody>
          <a:bodyPr vert="eaVert" anchor="t"/>
          <a:lstStyle/>
          <a:p>
            <a:pPr lvl="0"/>
            <a:r>
              <a:rPr lang="sk-SK"/>
              <a:t>Upraviť štýly predlohy textu
Druhá úroveň
Tretia úroveň
Štvrtá úroveň
Piata úroveň</a:t>
            </a:r>
            <a:endParaRPr lang="en-US" dirty="0"/>
          </a:p>
        </p:txBody>
      </p:sp>
      <p:sp>
        <p:nvSpPr>
          <p:cNvPr id="4" name="Date Placeholder 3"/>
          <p:cNvSpPr>
            <a:spLocks noGrp="1"/>
          </p:cNvSpPr>
          <p:nvPr>
            <p:ph type="dt" sz="half" idx="10"/>
          </p:nvPr>
        </p:nvSpPr>
        <p:spPr/>
        <p:txBody>
          <a:bodyPr/>
          <a:lstStyle/>
          <a:p>
            <a:fld id="{2456D5BA-AD38-524C-9430-B878C9FFD316}" type="datetime1">
              <a:rPr lang="sk-SK" smtClean="0"/>
              <a:t>17.2.20</a:t>
            </a:fld>
            <a:endParaRPr lang="en-GB"/>
          </a:p>
        </p:txBody>
      </p:sp>
      <p:sp>
        <p:nvSpPr>
          <p:cNvPr id="5" name="Footer Placeholder 4"/>
          <p:cNvSpPr>
            <a:spLocks noGrp="1"/>
          </p:cNvSpPr>
          <p:nvPr>
            <p:ph type="ftr" sz="quarter" idx="11"/>
          </p:nvPr>
        </p:nvSpPr>
        <p:spPr/>
        <p:txBody>
          <a:bodyPr/>
          <a:lstStyle/>
          <a:p>
            <a:r>
              <a:rPr lang="en-GB"/>
              <a:t>rusnak.truni.sk</a:t>
            </a:r>
          </a:p>
        </p:txBody>
      </p:sp>
      <p:sp>
        <p:nvSpPr>
          <p:cNvPr id="6" name="Slide Number Placeholder 5"/>
          <p:cNvSpPr>
            <a:spLocks noGrp="1"/>
          </p:cNvSpPr>
          <p:nvPr>
            <p:ph type="sldNum" sz="quarter" idx="12"/>
          </p:nvPr>
        </p:nvSpPr>
        <p:spPr/>
        <p:txBody>
          <a:bodyPr/>
          <a:lstStyle/>
          <a:p>
            <a:fld id="{0B4E2C6B-D7B4-4470-96B0-FB5B90C3668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sk-SK"/>
              <a:t>Upraviť štýly predlohy textu
Druhá úroveň
Tretia úroveň
Štvrtá úroveň
Piata úroveň</a:t>
            </a:r>
            <a:endParaRPr lang="en-US"/>
          </a:p>
        </p:txBody>
      </p:sp>
      <p:sp>
        <p:nvSpPr>
          <p:cNvPr id="13" name="Title 12"/>
          <p:cNvSpPr>
            <a:spLocks noGrp="1"/>
          </p:cNvSpPr>
          <p:nvPr>
            <p:ph type="title"/>
          </p:nvPr>
        </p:nvSpPr>
        <p:spPr/>
        <p:txBody>
          <a:bodyPr/>
          <a:lstStyle/>
          <a:p>
            <a:r>
              <a:rPr lang="sk-SK"/>
              <a:t>Kliknutím upravte štýl predlohy nadpisu</a:t>
            </a:r>
            <a:endParaRPr lang="en-US"/>
          </a:p>
        </p:txBody>
      </p:sp>
      <p:sp>
        <p:nvSpPr>
          <p:cNvPr id="14" name="Date Placeholder 13"/>
          <p:cNvSpPr>
            <a:spLocks noGrp="1"/>
          </p:cNvSpPr>
          <p:nvPr>
            <p:ph type="dt" sz="half" idx="10"/>
          </p:nvPr>
        </p:nvSpPr>
        <p:spPr/>
        <p:txBody>
          <a:bodyPr/>
          <a:lstStyle/>
          <a:p>
            <a:fld id="{17D84F83-A9A5-C942-A03F-560C803C3F5D}" type="datetime1">
              <a:rPr lang="sk-SK" smtClean="0"/>
              <a:t>17.2.20</a:t>
            </a:fld>
            <a:endParaRPr lang="en-GB"/>
          </a:p>
        </p:txBody>
      </p:sp>
      <p:sp>
        <p:nvSpPr>
          <p:cNvPr id="15" name="Slide Number Placeholder 14"/>
          <p:cNvSpPr>
            <a:spLocks noGrp="1"/>
          </p:cNvSpPr>
          <p:nvPr>
            <p:ph type="sldNum" sz="quarter" idx="11"/>
          </p:nvPr>
        </p:nvSpPr>
        <p:spPr/>
        <p:txBody>
          <a:bodyPr/>
          <a:lstStyle/>
          <a:p>
            <a:fld id="{20C92893-8C51-46CF-9D47-24B3C575AFAA}" type="slidenum">
              <a:rPr lang="en-GB" smtClean="0"/>
              <a:pPr/>
              <a:t>‹#›</a:t>
            </a:fld>
            <a:endParaRPr lang="en-GB"/>
          </a:p>
        </p:txBody>
      </p:sp>
      <p:sp>
        <p:nvSpPr>
          <p:cNvPr id="16" name="Footer Placeholder 15"/>
          <p:cNvSpPr>
            <a:spLocks noGrp="1"/>
          </p:cNvSpPr>
          <p:nvPr>
            <p:ph type="ftr" sz="quarter" idx="12"/>
          </p:nvPr>
        </p:nvSpPr>
        <p:spPr/>
        <p:txBody>
          <a:bodyPr/>
          <a:lstStyle/>
          <a:p>
            <a:r>
              <a:rPr lang="en-GB"/>
              <a:t>rusnak.truni.sk</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8" name="TextBox 7"/>
          <p:cNvSpPr txBox="1"/>
          <p:nvPr/>
        </p:nvSpPr>
        <p:spPr>
          <a:xfrm>
            <a:off x="4702069" y="4493265"/>
            <a:ext cx="503793" cy="1001684"/>
          </a:xfrm>
          <a:prstGeom prst="rect">
            <a:avLst/>
          </a:prstGeom>
          <a:noFill/>
        </p:spPr>
        <p:txBody>
          <a:bodyPr wrap="square" lIns="0" tIns="0" rIns="0" bIns="0" rtlCol="0" anchor="t" anchorCtr="0">
            <a:spAutoFit/>
          </a:bodyPr>
          <a:lstStyle/>
          <a:p>
            <a:r>
              <a:rPr lang="en-US" sz="7300" dirty="0">
                <a:solidFill>
                  <a:schemeClr val="tx1"/>
                </a:solidFill>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5037931" y="4705959"/>
            <a:ext cx="4114311" cy="806704"/>
          </a:xfrm>
        </p:spPr>
        <p:txBody>
          <a:bodyPr anchor="ctr">
            <a:normAutofit/>
          </a:bodyPr>
          <a:lstStyle>
            <a:lvl1pPr marL="0" indent="0">
              <a:buNone/>
              <a:defRPr sz="2000">
                <a:solidFill>
                  <a:schemeClr val="tx1"/>
                </a:solidFill>
              </a:defRPr>
            </a:lvl1pPr>
            <a:lvl2pPr marL="503926" indent="0">
              <a:buNone/>
              <a:defRPr sz="2000">
                <a:solidFill>
                  <a:schemeClr val="tx1">
                    <a:tint val="75000"/>
                  </a:schemeClr>
                </a:solidFill>
              </a:defRPr>
            </a:lvl2pPr>
            <a:lvl3pPr marL="1007852" indent="0">
              <a:buNone/>
              <a:defRPr sz="1800">
                <a:solidFill>
                  <a:schemeClr val="tx1">
                    <a:tint val="75000"/>
                  </a:schemeClr>
                </a:solidFill>
              </a:defRPr>
            </a:lvl3pPr>
            <a:lvl4pPr marL="1511778" indent="0">
              <a:buNone/>
              <a:defRPr sz="1500">
                <a:solidFill>
                  <a:schemeClr val="tx1">
                    <a:tint val="75000"/>
                  </a:schemeClr>
                </a:solidFill>
              </a:defRPr>
            </a:lvl4pPr>
            <a:lvl5pPr marL="2015703" indent="0">
              <a:buNone/>
              <a:defRPr sz="1500">
                <a:solidFill>
                  <a:schemeClr val="tx1">
                    <a:tint val="75000"/>
                  </a:schemeClr>
                </a:solidFill>
              </a:defRPr>
            </a:lvl5pPr>
            <a:lvl6pPr marL="2519629" indent="0">
              <a:buNone/>
              <a:defRPr sz="1500">
                <a:solidFill>
                  <a:schemeClr val="tx1">
                    <a:tint val="75000"/>
                  </a:schemeClr>
                </a:solidFill>
              </a:defRPr>
            </a:lvl6pPr>
            <a:lvl7pPr marL="3023555" indent="0">
              <a:buNone/>
              <a:defRPr sz="1500">
                <a:solidFill>
                  <a:schemeClr val="tx1">
                    <a:tint val="75000"/>
                  </a:schemeClr>
                </a:solidFill>
              </a:defRPr>
            </a:lvl7pPr>
            <a:lvl8pPr marL="3527481" indent="0">
              <a:buNone/>
              <a:defRPr sz="1500">
                <a:solidFill>
                  <a:schemeClr val="tx1">
                    <a:tint val="75000"/>
                  </a:schemeClr>
                </a:solidFill>
              </a:defRPr>
            </a:lvl8pPr>
            <a:lvl9pPr marL="4031407" indent="0">
              <a:buNone/>
              <a:defRPr sz="1500">
                <a:solidFill>
                  <a:schemeClr val="tx1">
                    <a:tint val="75000"/>
                  </a:schemeClr>
                </a:solidFill>
              </a:defRPr>
            </a:lvl9pPr>
          </a:lstStyle>
          <a:p>
            <a:pPr lvl="0"/>
            <a:r>
              <a:rPr lang="sk-SK"/>
              <a:t>Upraviť štýly predlohy textu
Druhá úroveň
Tretia úroveň
Štvrtá úroveň
Piata úroveň</a:t>
            </a:r>
            <a:endParaRPr lang="cs-CZ"/>
          </a:p>
        </p:txBody>
      </p:sp>
      <p:sp>
        <p:nvSpPr>
          <p:cNvPr id="12" name="Date Placeholder 11"/>
          <p:cNvSpPr>
            <a:spLocks noGrp="1"/>
          </p:cNvSpPr>
          <p:nvPr>
            <p:ph type="dt" sz="half" idx="10"/>
          </p:nvPr>
        </p:nvSpPr>
        <p:spPr/>
        <p:txBody>
          <a:bodyPr/>
          <a:lstStyle/>
          <a:p>
            <a:fld id="{F74D4851-71F3-7E46-BD42-81840CD9F2B6}" type="datetime1">
              <a:rPr lang="sk-SK" smtClean="0"/>
              <a:t>17.2.20</a:t>
            </a:fld>
            <a:endParaRPr lang="en-GB"/>
          </a:p>
        </p:txBody>
      </p:sp>
      <p:sp>
        <p:nvSpPr>
          <p:cNvPr id="13" name="Slide Number Placeholder 12"/>
          <p:cNvSpPr>
            <a:spLocks noGrp="1"/>
          </p:cNvSpPr>
          <p:nvPr>
            <p:ph type="sldNum" sz="quarter" idx="11"/>
          </p:nvPr>
        </p:nvSpPr>
        <p:spPr/>
        <p:txBody>
          <a:bodyPr/>
          <a:lstStyle/>
          <a:p>
            <a:fld id="{B7D8D926-BC77-48DB-9B94-D8C2D2386DFA}" type="slidenum">
              <a:rPr lang="en-GB" smtClean="0"/>
              <a:pPr/>
              <a:t>‹#›</a:t>
            </a:fld>
            <a:endParaRPr lang="en-GB"/>
          </a:p>
        </p:txBody>
      </p:sp>
      <p:sp>
        <p:nvSpPr>
          <p:cNvPr id="14" name="Footer Placeholder 13"/>
          <p:cNvSpPr>
            <a:spLocks noGrp="1"/>
          </p:cNvSpPr>
          <p:nvPr>
            <p:ph type="ftr" sz="quarter" idx="12"/>
          </p:nvPr>
        </p:nvSpPr>
        <p:spPr/>
        <p:txBody>
          <a:bodyPr/>
          <a:lstStyle/>
          <a:p>
            <a:r>
              <a:rPr lang="en-GB"/>
              <a:t>rusnak.truni.sk</a:t>
            </a:r>
          </a:p>
        </p:txBody>
      </p:sp>
      <p:sp>
        <p:nvSpPr>
          <p:cNvPr id="4" name="Title 3"/>
          <p:cNvSpPr>
            <a:spLocks noGrp="1"/>
          </p:cNvSpPr>
          <p:nvPr>
            <p:ph type="title"/>
          </p:nvPr>
        </p:nvSpPr>
        <p:spPr>
          <a:xfrm>
            <a:off x="2518966" y="2100791"/>
            <a:ext cx="6650070" cy="2591537"/>
          </a:xfrm>
        </p:spPr>
        <p:txBody>
          <a:bodyPr/>
          <a:lstStyle>
            <a:lvl1pPr marL="0" algn="l" defTabSz="1007852" rtl="0" eaLnBrk="1" latinLnBrk="0" hangingPunct="1">
              <a:spcBef>
                <a:spcPct val="0"/>
              </a:spcBef>
              <a:buNone/>
              <a:defRPr lang="en-US" sz="60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sk-SK"/>
              <a:t>Kliknutím upravte štýl predlohy nadpisu</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1A60C47-DA0C-8449-A714-912745D9AA1F}" type="datetime1">
              <a:rPr lang="sk-SK" smtClean="0"/>
              <a:t>17.2.20</a:t>
            </a:fld>
            <a:endParaRPr lang="en-GB"/>
          </a:p>
        </p:txBody>
      </p:sp>
      <p:sp>
        <p:nvSpPr>
          <p:cNvPr id="9" name="Slide Number Placeholder 8"/>
          <p:cNvSpPr>
            <a:spLocks noGrp="1"/>
          </p:cNvSpPr>
          <p:nvPr>
            <p:ph type="sldNum" sz="quarter" idx="11"/>
          </p:nvPr>
        </p:nvSpPr>
        <p:spPr/>
        <p:txBody>
          <a:bodyPr/>
          <a:lstStyle/>
          <a:p>
            <a:fld id="{5C6CE37E-CBC8-4448-B085-1F6586CB95B8}" type="slidenum">
              <a:rPr lang="en-GB" smtClean="0"/>
              <a:pPr/>
              <a:t>‹#›</a:t>
            </a:fld>
            <a:endParaRPr lang="en-GB"/>
          </a:p>
        </p:txBody>
      </p:sp>
      <p:sp>
        <p:nvSpPr>
          <p:cNvPr id="10" name="Footer Placeholder 9"/>
          <p:cNvSpPr>
            <a:spLocks noGrp="1"/>
          </p:cNvSpPr>
          <p:nvPr>
            <p:ph type="ftr" sz="quarter" idx="12"/>
          </p:nvPr>
        </p:nvSpPr>
        <p:spPr/>
        <p:txBody>
          <a:bodyPr/>
          <a:lstStyle/>
          <a:p>
            <a:r>
              <a:rPr lang="en-GB"/>
              <a:t>rusnak.truni.sk</a:t>
            </a:r>
          </a:p>
        </p:txBody>
      </p:sp>
      <p:sp>
        <p:nvSpPr>
          <p:cNvPr id="11" name="Title 10"/>
          <p:cNvSpPr>
            <a:spLocks noGrp="1"/>
          </p:cNvSpPr>
          <p:nvPr>
            <p:ph type="title"/>
          </p:nvPr>
        </p:nvSpPr>
        <p:spPr/>
        <p:txBody>
          <a:bodyPr/>
          <a:lstStyle/>
          <a:p>
            <a:r>
              <a:rPr lang="sk-SK"/>
              <a:t>Kliknutím upravte štýl predlohy nadpisu</a:t>
            </a:r>
            <a:endParaRPr lang="en-US" dirty="0"/>
          </a:p>
        </p:txBody>
      </p:sp>
      <p:sp>
        <p:nvSpPr>
          <p:cNvPr id="5" name="Content Placeholder 4"/>
          <p:cNvSpPr>
            <a:spLocks noGrp="1"/>
          </p:cNvSpPr>
          <p:nvPr>
            <p:ph sz="quarter" idx="13"/>
          </p:nvPr>
        </p:nvSpPr>
        <p:spPr>
          <a:xfrm>
            <a:off x="1481152" y="726034"/>
            <a:ext cx="3607159" cy="3781425"/>
          </a:xfrm>
        </p:spPr>
        <p:txBody>
          <a:bodyPr/>
          <a:lstStyle/>
          <a:p>
            <a:pPr lvl="0"/>
            <a:r>
              <a:rPr lang="sk-SK"/>
              <a:t>Upraviť štýly predlohy textu
Druhá úroveň
Tretia úroveň
Štvrtá úroveň
Piata úroveň</a:t>
            </a:r>
            <a:endParaRPr lang="en-US" dirty="0"/>
          </a:p>
        </p:txBody>
      </p:sp>
      <p:sp>
        <p:nvSpPr>
          <p:cNvPr id="7" name="Content Placeholder 6"/>
          <p:cNvSpPr>
            <a:spLocks noGrp="1"/>
          </p:cNvSpPr>
          <p:nvPr>
            <p:ph sz="quarter" idx="14"/>
          </p:nvPr>
        </p:nvSpPr>
        <p:spPr>
          <a:xfrm>
            <a:off x="5541725" y="726034"/>
            <a:ext cx="3607159" cy="3784926"/>
          </a:xfrm>
        </p:spPr>
        <p:txBody>
          <a:bodyPr/>
          <a:lstStyle/>
          <a:p>
            <a:pPr lvl="0"/>
            <a:r>
              <a:rPr lang="sk-SK"/>
              <a:t>Upraviť štýly predlohy textu
Druhá úroveň
Tretia úroveň
Štvrtá úroveň
Piata úroveň</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77793" y="730013"/>
            <a:ext cx="3607159" cy="705515"/>
          </a:xfrm>
        </p:spPr>
        <p:txBody>
          <a:bodyPr anchor="ctr">
            <a:noAutofit/>
          </a:bodyPr>
          <a:lstStyle>
            <a:lvl1pPr marL="0" indent="0">
              <a:buNone/>
              <a:defRPr sz="2400" b="0"/>
            </a:lvl1pPr>
            <a:lvl2pPr marL="503926" indent="0">
              <a:buNone/>
              <a:defRPr sz="2200" b="1"/>
            </a:lvl2pPr>
            <a:lvl3pPr marL="1007852" indent="0">
              <a:buNone/>
              <a:defRPr sz="2000" b="1"/>
            </a:lvl3pPr>
            <a:lvl4pPr marL="1511778" indent="0">
              <a:buNone/>
              <a:defRPr sz="1800" b="1"/>
            </a:lvl4pPr>
            <a:lvl5pPr marL="2015703" indent="0">
              <a:buNone/>
              <a:defRPr sz="1800" b="1"/>
            </a:lvl5pPr>
            <a:lvl6pPr marL="2519629" indent="0">
              <a:buNone/>
              <a:defRPr sz="1800" b="1"/>
            </a:lvl6pPr>
            <a:lvl7pPr marL="3023555" indent="0">
              <a:buNone/>
              <a:defRPr sz="1800" b="1"/>
            </a:lvl7pPr>
            <a:lvl8pPr marL="3527481" indent="0">
              <a:buNone/>
              <a:defRPr sz="1800" b="1"/>
            </a:lvl8pPr>
            <a:lvl9pPr marL="4031407" indent="0">
              <a:buNone/>
              <a:defRPr sz="1800" b="1"/>
            </a:lvl9pPr>
          </a:lstStyle>
          <a:p>
            <a:pPr lvl="0"/>
            <a:r>
              <a:rPr lang="sk-SK"/>
              <a:t>Upraviť štýly predlohy textu
Druhá úroveň
Tretia úroveň
Štvrtá úroveň
Piata úroveň</a:t>
            </a:r>
            <a:endParaRPr lang="cs-CZ"/>
          </a:p>
        </p:txBody>
      </p:sp>
      <p:sp>
        <p:nvSpPr>
          <p:cNvPr id="4" name="Content Placeholder 3"/>
          <p:cNvSpPr>
            <a:spLocks noGrp="1"/>
          </p:cNvSpPr>
          <p:nvPr>
            <p:ph sz="half" idx="2"/>
          </p:nvPr>
        </p:nvSpPr>
        <p:spPr>
          <a:xfrm>
            <a:off x="1481152" y="1512570"/>
            <a:ext cx="3610518" cy="3025140"/>
          </a:xfrm>
        </p:spPr>
        <p:txBody>
          <a:bodyPr anchor="t"/>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Upraviť štýly predlohy textu
Druhá úroveň
Tretia úroveň
Štvrtá úroveň
Piata úroveň</a:t>
            </a:r>
            <a:endParaRPr lang="en-US" dirty="0"/>
          </a:p>
        </p:txBody>
      </p:sp>
      <p:sp>
        <p:nvSpPr>
          <p:cNvPr id="5" name="Text Placeholder 4"/>
          <p:cNvSpPr>
            <a:spLocks noGrp="1"/>
          </p:cNvSpPr>
          <p:nvPr>
            <p:ph type="body" sz="quarter" idx="3"/>
          </p:nvPr>
        </p:nvSpPr>
        <p:spPr>
          <a:xfrm>
            <a:off x="5541725" y="730013"/>
            <a:ext cx="3607159" cy="705515"/>
          </a:xfrm>
        </p:spPr>
        <p:txBody>
          <a:bodyPr anchor="ctr">
            <a:noAutofit/>
          </a:bodyPr>
          <a:lstStyle>
            <a:lvl1pPr marL="0" indent="0">
              <a:buNone/>
              <a:defRPr sz="2400" b="0"/>
            </a:lvl1pPr>
            <a:lvl2pPr marL="503926" indent="0">
              <a:buNone/>
              <a:defRPr sz="2200" b="1"/>
            </a:lvl2pPr>
            <a:lvl3pPr marL="1007852" indent="0">
              <a:buNone/>
              <a:defRPr sz="2000" b="1"/>
            </a:lvl3pPr>
            <a:lvl4pPr marL="1511778" indent="0">
              <a:buNone/>
              <a:defRPr sz="1800" b="1"/>
            </a:lvl4pPr>
            <a:lvl5pPr marL="2015703" indent="0">
              <a:buNone/>
              <a:defRPr sz="1800" b="1"/>
            </a:lvl5pPr>
            <a:lvl6pPr marL="2519629" indent="0">
              <a:buNone/>
              <a:defRPr sz="1800" b="1"/>
            </a:lvl6pPr>
            <a:lvl7pPr marL="3023555" indent="0">
              <a:buNone/>
              <a:defRPr sz="1800" b="1"/>
            </a:lvl7pPr>
            <a:lvl8pPr marL="3527481" indent="0">
              <a:buNone/>
              <a:defRPr sz="1800" b="1"/>
            </a:lvl8pPr>
            <a:lvl9pPr marL="4031407" indent="0">
              <a:buNone/>
              <a:defRPr sz="1800" b="1"/>
            </a:lvl9pPr>
          </a:lstStyle>
          <a:p>
            <a:pPr lvl="0"/>
            <a:r>
              <a:rPr lang="sk-SK"/>
              <a:t>Upraviť štýly predlohy textu
Druhá úroveň
Tretia úroveň
Štvrtá úroveň
Piata úroveň</a:t>
            </a:r>
            <a:endParaRPr lang="cs-CZ"/>
          </a:p>
        </p:txBody>
      </p:sp>
      <p:sp>
        <p:nvSpPr>
          <p:cNvPr id="6" name="Content Placeholder 5"/>
          <p:cNvSpPr>
            <a:spLocks noGrp="1"/>
          </p:cNvSpPr>
          <p:nvPr>
            <p:ph sz="quarter" idx="4"/>
          </p:nvPr>
        </p:nvSpPr>
        <p:spPr>
          <a:xfrm>
            <a:off x="5541725" y="1512570"/>
            <a:ext cx="3607159" cy="3025140"/>
          </a:xfrm>
        </p:spPr>
        <p:txBody>
          <a:bodyPr anchor="t"/>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Upraviť štýly predlohy textu
Druhá úroveň
Tretia úroveň
Štvrtá úroveň
Piata úroveň</a:t>
            </a:r>
            <a:endParaRPr lang="en-US" dirty="0"/>
          </a:p>
        </p:txBody>
      </p:sp>
      <p:sp>
        <p:nvSpPr>
          <p:cNvPr id="13" name="TextBox 12"/>
          <p:cNvSpPr txBox="1"/>
          <p:nvPr/>
        </p:nvSpPr>
        <p:spPr>
          <a:xfrm>
            <a:off x="1164322" y="573656"/>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8" name="TextBox 17"/>
          <p:cNvSpPr txBox="1"/>
          <p:nvPr/>
        </p:nvSpPr>
        <p:spPr>
          <a:xfrm>
            <a:off x="5267437" y="573656"/>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sk-SK"/>
              <a:t>Kliknutím upravte štýl predlohy nadpisu</a:t>
            </a:r>
            <a:endParaRPr lang="en-US" dirty="0"/>
          </a:p>
        </p:txBody>
      </p:sp>
      <p:sp>
        <p:nvSpPr>
          <p:cNvPr id="14" name="Date Placeholder 13"/>
          <p:cNvSpPr>
            <a:spLocks noGrp="1"/>
          </p:cNvSpPr>
          <p:nvPr>
            <p:ph type="dt" sz="half" idx="10"/>
          </p:nvPr>
        </p:nvSpPr>
        <p:spPr/>
        <p:txBody>
          <a:bodyPr/>
          <a:lstStyle/>
          <a:p>
            <a:fld id="{9C6B8405-D1FC-534E-BBD1-2B7A6366FE04}" type="datetime1">
              <a:rPr lang="sk-SK" smtClean="0"/>
              <a:t>17.2.20</a:t>
            </a:fld>
            <a:endParaRPr lang="en-GB"/>
          </a:p>
        </p:txBody>
      </p:sp>
      <p:sp>
        <p:nvSpPr>
          <p:cNvPr id="15" name="Slide Number Placeholder 14"/>
          <p:cNvSpPr>
            <a:spLocks noGrp="1"/>
          </p:cNvSpPr>
          <p:nvPr>
            <p:ph type="sldNum" sz="quarter" idx="11"/>
          </p:nvPr>
        </p:nvSpPr>
        <p:spPr/>
        <p:txBody>
          <a:bodyPr/>
          <a:lstStyle/>
          <a:p>
            <a:fld id="{7C245C3F-23D6-4420-B72D-D1DE680834B2}" type="slidenum">
              <a:rPr lang="en-GB" smtClean="0"/>
              <a:pPr/>
              <a:t>‹#›</a:t>
            </a:fld>
            <a:endParaRPr lang="en-GB"/>
          </a:p>
        </p:txBody>
      </p:sp>
      <p:sp>
        <p:nvSpPr>
          <p:cNvPr id="16" name="Footer Placeholder 15"/>
          <p:cNvSpPr>
            <a:spLocks noGrp="1"/>
          </p:cNvSpPr>
          <p:nvPr>
            <p:ph type="ftr" sz="quarter" idx="12"/>
          </p:nvPr>
        </p:nvSpPr>
        <p:spPr/>
        <p:txBody>
          <a:bodyPr/>
          <a:lstStyle/>
          <a:p>
            <a:r>
              <a:rPr lang="en-GB"/>
              <a:t>rusnak.truni.sk</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k-SK"/>
              <a:t>Kliknutím upravte štýl predlohy nadpisu</a:t>
            </a:r>
            <a:endParaRPr lang="en-US"/>
          </a:p>
        </p:txBody>
      </p:sp>
      <p:sp>
        <p:nvSpPr>
          <p:cNvPr id="7" name="Date Placeholder 6"/>
          <p:cNvSpPr>
            <a:spLocks noGrp="1"/>
          </p:cNvSpPr>
          <p:nvPr>
            <p:ph type="dt" sz="half" idx="10"/>
          </p:nvPr>
        </p:nvSpPr>
        <p:spPr/>
        <p:txBody>
          <a:bodyPr/>
          <a:lstStyle/>
          <a:p>
            <a:fld id="{D410CC28-288E-7B4C-AD5C-7F26B61FD9BC}" type="datetime1">
              <a:rPr lang="sk-SK" smtClean="0"/>
              <a:t>17.2.20</a:t>
            </a:fld>
            <a:endParaRPr lang="en-GB"/>
          </a:p>
        </p:txBody>
      </p:sp>
      <p:sp>
        <p:nvSpPr>
          <p:cNvPr id="8" name="Slide Number Placeholder 7"/>
          <p:cNvSpPr>
            <a:spLocks noGrp="1"/>
          </p:cNvSpPr>
          <p:nvPr>
            <p:ph type="sldNum" sz="quarter" idx="11"/>
          </p:nvPr>
        </p:nvSpPr>
        <p:spPr/>
        <p:txBody>
          <a:bodyPr/>
          <a:lstStyle/>
          <a:p>
            <a:fld id="{3344478E-25D6-4334-A519-EED7046972D9}" type="slidenum">
              <a:rPr lang="en-GB" smtClean="0"/>
              <a:pPr/>
              <a:t>‹#›</a:t>
            </a:fld>
            <a:endParaRPr lang="en-GB"/>
          </a:p>
        </p:txBody>
      </p:sp>
      <p:sp>
        <p:nvSpPr>
          <p:cNvPr id="9" name="Footer Placeholder 8"/>
          <p:cNvSpPr>
            <a:spLocks noGrp="1"/>
          </p:cNvSpPr>
          <p:nvPr>
            <p:ph type="ftr" sz="quarter" idx="12"/>
          </p:nvPr>
        </p:nvSpPr>
        <p:spPr/>
        <p:txBody>
          <a:bodyPr/>
          <a:lstStyle/>
          <a:p>
            <a:r>
              <a:rPr lang="en-GB"/>
              <a:t>rusnak.truni.sk</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22194C1-B975-7C4D-A7DB-B02BEBEAD846}" type="datetime1">
              <a:rPr lang="sk-SK" smtClean="0"/>
              <a:t>17.2.20</a:t>
            </a:fld>
            <a:endParaRPr lang="en-GB"/>
          </a:p>
        </p:txBody>
      </p:sp>
      <p:sp>
        <p:nvSpPr>
          <p:cNvPr id="6" name="Slide Number Placeholder 5"/>
          <p:cNvSpPr>
            <a:spLocks noGrp="1"/>
          </p:cNvSpPr>
          <p:nvPr>
            <p:ph type="sldNum" sz="quarter" idx="11"/>
          </p:nvPr>
        </p:nvSpPr>
        <p:spPr/>
        <p:txBody>
          <a:bodyPr/>
          <a:lstStyle/>
          <a:p>
            <a:fld id="{A00FC4B8-150F-463D-96B8-86E8E877A23E}" type="slidenum">
              <a:rPr lang="en-GB" smtClean="0"/>
              <a:pPr/>
              <a:t>‹#›</a:t>
            </a:fld>
            <a:endParaRPr lang="en-GB"/>
          </a:p>
        </p:txBody>
      </p:sp>
      <p:sp>
        <p:nvSpPr>
          <p:cNvPr id="7" name="Footer Placeholder 6"/>
          <p:cNvSpPr>
            <a:spLocks noGrp="1"/>
          </p:cNvSpPr>
          <p:nvPr>
            <p:ph type="ftr" sz="quarter" idx="12"/>
          </p:nvPr>
        </p:nvSpPr>
        <p:spPr/>
        <p:txBody>
          <a:bodyPr/>
          <a:lstStyle/>
          <a:p>
            <a:r>
              <a:rPr lang="en-GB"/>
              <a:t>rusnak.truni.sk</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9" name="TextBox 8"/>
          <p:cNvSpPr txBox="1"/>
          <p:nvPr/>
        </p:nvSpPr>
        <p:spPr>
          <a:xfrm>
            <a:off x="5871989" y="1956976"/>
            <a:ext cx="503793" cy="1357636"/>
          </a:xfrm>
          <a:prstGeom prst="rect">
            <a:avLst/>
          </a:prstGeom>
          <a:noFill/>
        </p:spPr>
        <p:txBody>
          <a:bodyPr wrap="square" lIns="0" tIns="0" rIns="0" bIns="0" rtlCol="0" anchor="t" anchorCtr="0">
            <a:spAutoFit/>
          </a:bodyPr>
          <a:lstStyle/>
          <a:p>
            <a:r>
              <a:rPr lang="en-US" sz="88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923621" y="756286"/>
            <a:ext cx="4786035" cy="3781425"/>
          </a:xfrm>
        </p:spPr>
        <p:txBody>
          <a:bodyPr anchor="ctr"/>
          <a:lstStyle>
            <a:lvl1pPr>
              <a:defRPr sz="2600"/>
            </a:lvl1pPr>
            <a:lvl2pPr>
              <a:defRPr sz="2400"/>
            </a:lvl2pPr>
            <a:lvl3pPr>
              <a:defRPr sz="2200"/>
            </a:lvl3pPr>
            <a:lvl4pPr>
              <a:defRPr sz="2000"/>
            </a:lvl4pPr>
            <a:lvl5pPr>
              <a:defRPr sz="2000"/>
            </a:lvl5pPr>
            <a:lvl6pPr>
              <a:defRPr sz="2200"/>
            </a:lvl6pPr>
            <a:lvl7pPr>
              <a:defRPr sz="2200"/>
            </a:lvl7pPr>
            <a:lvl8pPr>
              <a:defRPr sz="2200"/>
            </a:lvl8pPr>
            <a:lvl9pPr>
              <a:defRPr sz="2200"/>
            </a:lvl9pPr>
          </a:lstStyle>
          <a:p>
            <a:pPr lvl="0"/>
            <a:r>
              <a:rPr lang="sk-SK"/>
              <a:t>Upraviť štýly predlohy textu
Druhá úroveň
Tretia úroveň
Štvrtá úroveň
Piata úroveň</a:t>
            </a:r>
            <a:endParaRPr lang="en-US" dirty="0"/>
          </a:p>
        </p:txBody>
      </p:sp>
      <p:sp>
        <p:nvSpPr>
          <p:cNvPr id="4" name="Text Placeholder 3"/>
          <p:cNvSpPr>
            <a:spLocks noGrp="1"/>
          </p:cNvSpPr>
          <p:nvPr>
            <p:ph type="body" sz="half" idx="2"/>
          </p:nvPr>
        </p:nvSpPr>
        <p:spPr>
          <a:xfrm>
            <a:off x="6297414" y="756286"/>
            <a:ext cx="2854828" cy="3781425"/>
          </a:xfrm>
        </p:spPr>
        <p:txBody>
          <a:bodyPr anchor="ctr">
            <a:normAutofit/>
          </a:bodyPr>
          <a:lstStyle>
            <a:lvl1pPr marL="0" indent="0">
              <a:buNone/>
              <a:defRPr sz="1800"/>
            </a:lvl1pPr>
            <a:lvl2pPr marL="503926" indent="0">
              <a:buNone/>
              <a:defRPr sz="1300"/>
            </a:lvl2pPr>
            <a:lvl3pPr marL="1007852" indent="0">
              <a:buNone/>
              <a:defRPr sz="1100"/>
            </a:lvl3pPr>
            <a:lvl4pPr marL="1511778" indent="0">
              <a:buNone/>
              <a:defRPr sz="1000"/>
            </a:lvl4pPr>
            <a:lvl5pPr marL="2015703" indent="0">
              <a:buNone/>
              <a:defRPr sz="1000"/>
            </a:lvl5pPr>
            <a:lvl6pPr marL="2519629" indent="0">
              <a:buNone/>
              <a:defRPr sz="1000"/>
            </a:lvl6pPr>
            <a:lvl7pPr marL="3023555" indent="0">
              <a:buNone/>
              <a:defRPr sz="1000"/>
            </a:lvl7pPr>
            <a:lvl8pPr marL="3527481" indent="0">
              <a:buNone/>
              <a:defRPr sz="1000"/>
            </a:lvl8pPr>
            <a:lvl9pPr marL="4031407" indent="0">
              <a:buNone/>
              <a:defRPr sz="1000"/>
            </a:lvl9pPr>
          </a:lstStyle>
          <a:p>
            <a:pPr lvl="0"/>
            <a:r>
              <a:rPr lang="sk-SK"/>
              <a:t>Upraviť štýly predlohy textu
Druhá úroveň
Tretia úroveň
Štvrtá úroveň
Piata úroveň</a:t>
            </a:r>
            <a:endParaRPr lang="cs-CZ"/>
          </a:p>
        </p:txBody>
      </p:sp>
      <p:sp>
        <p:nvSpPr>
          <p:cNvPr id="15" name="Date Placeholder 14"/>
          <p:cNvSpPr>
            <a:spLocks noGrp="1"/>
          </p:cNvSpPr>
          <p:nvPr>
            <p:ph type="dt" sz="half" idx="10"/>
          </p:nvPr>
        </p:nvSpPr>
        <p:spPr/>
        <p:txBody>
          <a:bodyPr/>
          <a:lstStyle/>
          <a:p>
            <a:fld id="{D4FBE24A-9F23-5A4A-897F-19D441E947D4}" type="datetime1">
              <a:rPr lang="sk-SK" smtClean="0"/>
              <a:t>17.2.20</a:t>
            </a:fld>
            <a:endParaRPr lang="en-GB"/>
          </a:p>
        </p:txBody>
      </p:sp>
      <p:sp>
        <p:nvSpPr>
          <p:cNvPr id="16" name="Slide Number Placeholder 15"/>
          <p:cNvSpPr>
            <a:spLocks noGrp="1"/>
          </p:cNvSpPr>
          <p:nvPr>
            <p:ph type="sldNum" sz="quarter" idx="11"/>
          </p:nvPr>
        </p:nvSpPr>
        <p:spPr/>
        <p:txBody>
          <a:bodyPr/>
          <a:lstStyle/>
          <a:p>
            <a:fld id="{FA6E8336-881F-4F52-AF42-3EE20DD441E2}" type="slidenum">
              <a:rPr lang="en-GB" smtClean="0"/>
              <a:pPr/>
              <a:t>‹#›</a:t>
            </a:fld>
            <a:endParaRPr lang="en-GB"/>
          </a:p>
        </p:txBody>
      </p:sp>
      <p:sp>
        <p:nvSpPr>
          <p:cNvPr id="17" name="Footer Placeholder 16"/>
          <p:cNvSpPr>
            <a:spLocks noGrp="1"/>
          </p:cNvSpPr>
          <p:nvPr>
            <p:ph type="ftr" sz="quarter" idx="12"/>
          </p:nvPr>
        </p:nvSpPr>
        <p:spPr/>
        <p:txBody>
          <a:bodyPr/>
          <a:lstStyle/>
          <a:p>
            <a:r>
              <a:rPr lang="en-GB"/>
              <a:t>rusnak.truni.sk</a:t>
            </a:r>
          </a:p>
        </p:txBody>
      </p:sp>
      <p:sp>
        <p:nvSpPr>
          <p:cNvPr id="18" name="Title 17"/>
          <p:cNvSpPr>
            <a:spLocks noGrp="1"/>
          </p:cNvSpPr>
          <p:nvPr>
            <p:ph type="title"/>
          </p:nvPr>
        </p:nvSpPr>
        <p:spPr/>
        <p:txBody>
          <a:bodyPr/>
          <a:lstStyle/>
          <a:p>
            <a:r>
              <a:rPr lang="sk-SK"/>
              <a:t>Kliknutím upravte štýl predlohy nadpisu</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343449" y="675755"/>
            <a:ext cx="7388966" cy="2808758"/>
          </a:xfrm>
          <a:effectLst>
            <a:outerShdw blurRad="152400" dist="317500" dir="5400000" sx="90000" sy="-19000" rotWithShape="0">
              <a:prstClr val="black">
                <a:alpha val="15000"/>
              </a:prstClr>
            </a:outerShdw>
          </a:effectLst>
        </p:spPr>
        <p:txBody>
          <a:bodyPr/>
          <a:lstStyle>
            <a:lvl1pPr marL="0" indent="0">
              <a:buNone/>
              <a:defRPr sz="3500"/>
            </a:lvl1pPr>
            <a:lvl2pPr marL="503926" indent="0">
              <a:buNone/>
              <a:defRPr sz="3100"/>
            </a:lvl2pPr>
            <a:lvl3pPr marL="1007852" indent="0">
              <a:buNone/>
              <a:defRPr sz="2600"/>
            </a:lvl3pPr>
            <a:lvl4pPr marL="1511778" indent="0">
              <a:buNone/>
              <a:defRPr sz="2200"/>
            </a:lvl4pPr>
            <a:lvl5pPr marL="2015703" indent="0">
              <a:buNone/>
              <a:defRPr sz="2200"/>
            </a:lvl5pPr>
            <a:lvl6pPr marL="2519629" indent="0">
              <a:buNone/>
              <a:defRPr sz="2200"/>
            </a:lvl6pPr>
            <a:lvl7pPr marL="3023555" indent="0">
              <a:buNone/>
              <a:defRPr sz="2200"/>
            </a:lvl7pPr>
            <a:lvl8pPr marL="3527481" indent="0">
              <a:buNone/>
              <a:defRPr sz="2200"/>
            </a:lvl8pPr>
            <a:lvl9pPr marL="4031407" indent="0">
              <a:buNone/>
              <a:defRPr sz="2200"/>
            </a:lvl9pPr>
          </a:lstStyle>
          <a:p>
            <a:r>
              <a:rPr lang="sk-SK"/>
              <a:t>Kliknutím na ikonu pridáte obrázok</a:t>
            </a:r>
            <a:endParaRPr lang="en-US"/>
          </a:p>
        </p:txBody>
      </p:sp>
      <p:sp>
        <p:nvSpPr>
          <p:cNvPr id="4" name="Text Placeholder 3"/>
          <p:cNvSpPr>
            <a:spLocks noGrp="1"/>
          </p:cNvSpPr>
          <p:nvPr>
            <p:ph type="body" sz="half" idx="2"/>
          </p:nvPr>
        </p:nvSpPr>
        <p:spPr>
          <a:xfrm>
            <a:off x="3022759" y="3807943"/>
            <a:ext cx="5541725" cy="794887"/>
          </a:xfrm>
        </p:spPr>
        <p:txBody>
          <a:bodyPr anchor="ctr">
            <a:normAutofit/>
          </a:bodyPr>
          <a:lstStyle>
            <a:lvl1pPr marL="0" indent="0">
              <a:buNone/>
              <a:defRPr sz="1800"/>
            </a:lvl1pPr>
            <a:lvl2pPr marL="503926" indent="0">
              <a:buNone/>
              <a:defRPr sz="1300"/>
            </a:lvl2pPr>
            <a:lvl3pPr marL="1007852" indent="0">
              <a:buNone/>
              <a:defRPr sz="1100"/>
            </a:lvl3pPr>
            <a:lvl4pPr marL="1511778" indent="0">
              <a:buNone/>
              <a:defRPr sz="1000"/>
            </a:lvl4pPr>
            <a:lvl5pPr marL="2015703" indent="0">
              <a:buNone/>
              <a:defRPr sz="1000"/>
            </a:lvl5pPr>
            <a:lvl6pPr marL="2519629" indent="0">
              <a:buNone/>
              <a:defRPr sz="1000"/>
            </a:lvl6pPr>
            <a:lvl7pPr marL="3023555" indent="0">
              <a:buNone/>
              <a:defRPr sz="1000"/>
            </a:lvl7pPr>
            <a:lvl8pPr marL="3527481" indent="0">
              <a:buNone/>
              <a:defRPr sz="1000"/>
            </a:lvl8pPr>
            <a:lvl9pPr marL="4031407" indent="0">
              <a:buNone/>
              <a:defRPr sz="1000"/>
            </a:lvl9pPr>
          </a:lstStyle>
          <a:p>
            <a:pPr lvl="0"/>
            <a:r>
              <a:rPr lang="sk-SK"/>
              <a:t>Upraviť štýly predlohy textu
Druhá úroveň
Tretia úroveň
Štvrtá úroveň
Piata úroveň</a:t>
            </a:r>
            <a:endParaRPr lang="cs-CZ"/>
          </a:p>
        </p:txBody>
      </p:sp>
      <p:sp>
        <p:nvSpPr>
          <p:cNvPr id="9" name="TextBox 8"/>
          <p:cNvSpPr txBox="1"/>
          <p:nvPr/>
        </p:nvSpPr>
        <p:spPr>
          <a:xfrm>
            <a:off x="2683538" y="3673864"/>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sk-SK"/>
              <a:t>Kliknutím upravte štýl predlohy nadpisu</a:t>
            </a:r>
            <a:endParaRPr lang="en-US"/>
          </a:p>
        </p:txBody>
      </p:sp>
      <p:sp>
        <p:nvSpPr>
          <p:cNvPr id="13" name="Date Placeholder 12"/>
          <p:cNvSpPr>
            <a:spLocks noGrp="1"/>
          </p:cNvSpPr>
          <p:nvPr>
            <p:ph type="dt" sz="half" idx="10"/>
          </p:nvPr>
        </p:nvSpPr>
        <p:spPr/>
        <p:txBody>
          <a:bodyPr/>
          <a:lstStyle/>
          <a:p>
            <a:fld id="{C0FDDF72-FCDA-4F4A-B6C7-97ADF2E21946}" type="datetime1">
              <a:rPr lang="sk-SK" smtClean="0"/>
              <a:t>17.2.20</a:t>
            </a:fld>
            <a:endParaRPr lang="en-GB"/>
          </a:p>
        </p:txBody>
      </p:sp>
      <p:sp>
        <p:nvSpPr>
          <p:cNvPr id="14" name="Slide Number Placeholder 13"/>
          <p:cNvSpPr>
            <a:spLocks noGrp="1"/>
          </p:cNvSpPr>
          <p:nvPr>
            <p:ph type="sldNum" sz="quarter" idx="11"/>
          </p:nvPr>
        </p:nvSpPr>
        <p:spPr/>
        <p:txBody>
          <a:bodyPr/>
          <a:lstStyle/>
          <a:p>
            <a:fld id="{79175293-B81F-479D-8DFF-1D0DC9796D73}" type="slidenum">
              <a:rPr lang="en-GB" smtClean="0"/>
              <a:pPr/>
              <a:t>‹#›</a:t>
            </a:fld>
            <a:endParaRPr lang="en-GB"/>
          </a:p>
        </p:txBody>
      </p:sp>
      <p:sp>
        <p:nvSpPr>
          <p:cNvPr id="15" name="Footer Placeholder 14"/>
          <p:cNvSpPr>
            <a:spLocks noGrp="1"/>
          </p:cNvSpPr>
          <p:nvPr>
            <p:ph type="ftr" sz="quarter" idx="12"/>
          </p:nvPr>
        </p:nvSpPr>
        <p:spPr/>
        <p:txBody>
          <a:bodyPr/>
          <a:lstStyle/>
          <a:p>
            <a:r>
              <a:rPr lang="en-GB"/>
              <a:t>rusnak.truni.sk</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264152" y="0"/>
            <a:ext cx="10075863" cy="756285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8" name="Oval 7"/>
          <p:cNvSpPr/>
          <p:nvPr/>
        </p:nvSpPr>
        <p:spPr>
          <a:xfrm rot="19724275">
            <a:off x="1513166" y="1145169"/>
            <a:ext cx="7978510" cy="6293538"/>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9" name="Oval 8"/>
          <p:cNvSpPr/>
          <p:nvPr/>
        </p:nvSpPr>
        <p:spPr>
          <a:xfrm rot="17656910">
            <a:off x="-304560" y="1287646"/>
            <a:ext cx="6107704" cy="4937062"/>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10" name="Oval 9"/>
          <p:cNvSpPr/>
          <p:nvPr/>
        </p:nvSpPr>
        <p:spPr>
          <a:xfrm rot="19724275">
            <a:off x="3612011" y="128865"/>
            <a:ext cx="7139672" cy="5243440"/>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2" name="Title Placeholder 1"/>
          <p:cNvSpPr>
            <a:spLocks noGrp="1"/>
          </p:cNvSpPr>
          <p:nvPr>
            <p:ph type="title"/>
          </p:nvPr>
        </p:nvSpPr>
        <p:spPr>
          <a:xfrm>
            <a:off x="856448" y="5378027"/>
            <a:ext cx="8312587" cy="1008380"/>
          </a:xfrm>
          <a:prstGeom prst="rect">
            <a:avLst/>
          </a:prstGeom>
        </p:spPr>
        <p:txBody>
          <a:bodyPr vert="horz" lIns="100785" tIns="50393" rIns="100785" bIns="50393" rtlCol="0" anchor="b">
            <a:noAutofit/>
          </a:bodyPr>
          <a:lstStyle/>
          <a:p>
            <a:r>
              <a:rPr lang="sk-SK"/>
              <a:t>Kliknutím upravte štýl predlohy nadpisu</a:t>
            </a:r>
            <a:endParaRPr lang="en-US" dirty="0"/>
          </a:p>
        </p:txBody>
      </p:sp>
      <p:sp>
        <p:nvSpPr>
          <p:cNvPr id="3" name="Text Placeholder 2"/>
          <p:cNvSpPr>
            <a:spLocks noGrp="1"/>
          </p:cNvSpPr>
          <p:nvPr>
            <p:ph type="body" idx="1"/>
          </p:nvPr>
        </p:nvSpPr>
        <p:spPr>
          <a:xfrm>
            <a:off x="2351035" y="756287"/>
            <a:ext cx="6717242" cy="4033519"/>
          </a:xfrm>
          <a:prstGeom prst="rect">
            <a:avLst/>
          </a:prstGeom>
        </p:spPr>
        <p:txBody>
          <a:bodyPr vert="horz" lIns="100785" tIns="50393" rIns="100785" bIns="50393" rtlCol="0" anchor="ctr">
            <a:normAutofit/>
          </a:bodyPr>
          <a:lstStyle/>
          <a:p>
            <a:pPr lvl="0"/>
            <a:r>
              <a:rPr lang="sk-SK"/>
              <a:t>Upraviť štýly predlohy textu
Druhá úroveň
Tretia úroveň
Štvrtá úroveň
Piata úroveň</a:t>
            </a:r>
            <a:endParaRPr lang="en-US" dirty="0"/>
          </a:p>
        </p:txBody>
      </p:sp>
      <p:sp>
        <p:nvSpPr>
          <p:cNvPr id="4" name="Date Placeholder 3"/>
          <p:cNvSpPr>
            <a:spLocks noGrp="1"/>
          </p:cNvSpPr>
          <p:nvPr>
            <p:ph type="dt" sz="half" idx="2"/>
          </p:nvPr>
        </p:nvSpPr>
        <p:spPr>
          <a:xfrm>
            <a:off x="8341096" y="6787309"/>
            <a:ext cx="811145" cy="402652"/>
          </a:xfrm>
          <a:prstGeom prst="rect">
            <a:avLst/>
          </a:prstGeom>
        </p:spPr>
        <p:txBody>
          <a:bodyPr vert="horz" lIns="100785" tIns="50393" rIns="100785" bIns="50393" rtlCol="0" anchor="t"/>
          <a:lstStyle>
            <a:lvl1pPr algn="r">
              <a:defRPr sz="1200">
                <a:solidFill>
                  <a:schemeClr val="tx1">
                    <a:alpha val="60000"/>
                  </a:schemeClr>
                </a:solidFill>
                <a:effectLst/>
              </a:defRPr>
            </a:lvl1pPr>
          </a:lstStyle>
          <a:p>
            <a:fld id="{E02B2E2F-7B2D-7245-9F97-ACCB47871CB3}" type="datetime1">
              <a:rPr lang="sk-SK" smtClean="0"/>
              <a:t>17.2.20</a:t>
            </a:fld>
            <a:endParaRPr lang="en-GB"/>
          </a:p>
        </p:txBody>
      </p:sp>
      <p:sp>
        <p:nvSpPr>
          <p:cNvPr id="5" name="Footer Placeholder 4"/>
          <p:cNvSpPr>
            <a:spLocks noGrp="1"/>
          </p:cNvSpPr>
          <p:nvPr>
            <p:ph type="ftr" sz="quarter" idx="3"/>
          </p:nvPr>
        </p:nvSpPr>
        <p:spPr>
          <a:xfrm>
            <a:off x="4998562" y="6787309"/>
            <a:ext cx="1256701" cy="402651"/>
          </a:xfrm>
          <a:prstGeom prst="rect">
            <a:avLst/>
          </a:prstGeom>
        </p:spPr>
        <p:txBody>
          <a:bodyPr vert="horz" lIns="100785" tIns="50393" rIns="100785" bIns="50393" rtlCol="0" anchor="t"/>
          <a:lstStyle>
            <a:lvl1pPr algn="l">
              <a:defRPr sz="1200">
                <a:solidFill>
                  <a:schemeClr val="tx1">
                    <a:alpha val="60000"/>
                  </a:schemeClr>
                </a:solidFill>
                <a:effectLst/>
              </a:defRPr>
            </a:lvl1pPr>
          </a:lstStyle>
          <a:p>
            <a:r>
              <a:rPr lang="en-GB"/>
              <a:t>rusnak.truni.sk</a:t>
            </a:r>
            <a:endParaRPr lang="en-GB" dirty="0"/>
          </a:p>
        </p:txBody>
      </p:sp>
      <p:sp>
        <p:nvSpPr>
          <p:cNvPr id="6" name="Slide Number Placeholder 5"/>
          <p:cNvSpPr>
            <a:spLocks noGrp="1"/>
          </p:cNvSpPr>
          <p:nvPr>
            <p:ph type="sldNum" sz="quarter" idx="4"/>
          </p:nvPr>
        </p:nvSpPr>
        <p:spPr>
          <a:xfrm>
            <a:off x="856449" y="6844216"/>
            <a:ext cx="822862" cy="345745"/>
          </a:xfrm>
          <a:prstGeom prst="rect">
            <a:avLst/>
          </a:prstGeom>
        </p:spPr>
        <p:txBody>
          <a:bodyPr vert="horz" lIns="100785" tIns="50393" rIns="100785" bIns="10079" rtlCol="0" anchor="b"/>
          <a:lstStyle>
            <a:lvl1pPr algn="l">
              <a:defRPr sz="1800">
                <a:solidFill>
                  <a:schemeClr val="tx1">
                    <a:alpha val="60000"/>
                  </a:schemeClr>
                </a:solidFill>
                <a:effectLst/>
              </a:defRPr>
            </a:lvl1pPr>
          </a:lstStyle>
          <a:p>
            <a:fld id="{097C3CC7-D778-443F-883F-F6921BFC0479}" type="slidenum">
              <a:rPr lang="en-GB" smtClean="0"/>
              <a:pPr/>
              <a:t>‹#›</a:t>
            </a:fld>
            <a:endParaRPr lang="en-GB"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1007852" rtl="0" eaLnBrk="1" latinLnBrk="0" hangingPunct="1">
        <a:spcBef>
          <a:spcPct val="0"/>
        </a:spcBef>
        <a:buNone/>
        <a:defRPr sz="5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2356" indent="-282198" algn="l" defTabSz="1007852" rtl="0" eaLnBrk="1" latinLnBrk="0" hangingPunct="1">
        <a:spcBef>
          <a:spcPct val="20000"/>
        </a:spcBef>
        <a:spcAft>
          <a:spcPts val="0"/>
        </a:spcAft>
        <a:buSzPct val="60000"/>
        <a:buFont typeface="Wingdings" pitchFamily="2" charset="2"/>
        <a:buChar char=""/>
        <a:defRPr sz="2300" kern="1200">
          <a:solidFill>
            <a:schemeClr val="tx1"/>
          </a:solidFill>
          <a:effectLst>
            <a:outerShdw blurRad="38100" dist="38100" dir="2700000" algn="tl">
              <a:srgbClr val="000000">
                <a:alpha val="43137"/>
              </a:srgbClr>
            </a:outerShdw>
          </a:effectLst>
          <a:latin typeface="+mn-lt"/>
          <a:ea typeface="+mn-ea"/>
          <a:cs typeface="+mn-cs"/>
        </a:defRPr>
      </a:lvl1pPr>
      <a:lvl2pPr marL="705496" indent="-282198" algn="l" defTabSz="1007852" rtl="0" eaLnBrk="1" latinLnBrk="0" hangingPunct="1">
        <a:spcBef>
          <a:spcPct val="20000"/>
        </a:spcBef>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2pPr>
      <a:lvl3pPr marL="1108637" indent="-282198" algn="l" defTabSz="1007852"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3pPr>
      <a:lvl4pPr marL="1511778" indent="-282198" algn="l" defTabSz="1007852" rtl="0" eaLnBrk="1" latinLnBrk="0" hangingPunct="1">
        <a:spcBef>
          <a:spcPct val="20000"/>
        </a:spcBef>
        <a:buSzPct val="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814133" indent="-282198" algn="l" defTabSz="1007852"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5pPr>
      <a:lvl6pPr marL="2166881"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469237"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771592"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3124340"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1007852" rtl="0" eaLnBrk="1" latinLnBrk="0" hangingPunct="1">
        <a:defRPr sz="2000" kern="1200">
          <a:solidFill>
            <a:schemeClr val="tx1"/>
          </a:solidFill>
          <a:latin typeface="+mn-lt"/>
          <a:ea typeface="+mn-ea"/>
          <a:cs typeface="+mn-cs"/>
        </a:defRPr>
      </a:lvl1pPr>
      <a:lvl2pPr marL="503926" algn="l" defTabSz="1007852" rtl="0" eaLnBrk="1" latinLnBrk="0" hangingPunct="1">
        <a:defRPr sz="2000" kern="1200">
          <a:solidFill>
            <a:schemeClr val="tx1"/>
          </a:solidFill>
          <a:latin typeface="+mn-lt"/>
          <a:ea typeface="+mn-ea"/>
          <a:cs typeface="+mn-cs"/>
        </a:defRPr>
      </a:lvl2pPr>
      <a:lvl3pPr marL="1007852" algn="l" defTabSz="1007852" rtl="0" eaLnBrk="1" latinLnBrk="0" hangingPunct="1">
        <a:defRPr sz="2000" kern="1200">
          <a:solidFill>
            <a:schemeClr val="tx1"/>
          </a:solidFill>
          <a:latin typeface="+mn-lt"/>
          <a:ea typeface="+mn-ea"/>
          <a:cs typeface="+mn-cs"/>
        </a:defRPr>
      </a:lvl3pPr>
      <a:lvl4pPr marL="1511778" algn="l" defTabSz="1007852" rtl="0" eaLnBrk="1" latinLnBrk="0" hangingPunct="1">
        <a:defRPr sz="2000" kern="1200">
          <a:solidFill>
            <a:schemeClr val="tx1"/>
          </a:solidFill>
          <a:latin typeface="+mn-lt"/>
          <a:ea typeface="+mn-ea"/>
          <a:cs typeface="+mn-cs"/>
        </a:defRPr>
      </a:lvl4pPr>
      <a:lvl5pPr marL="2015703" algn="l" defTabSz="1007852" rtl="0" eaLnBrk="1" latinLnBrk="0" hangingPunct="1">
        <a:defRPr sz="2000" kern="1200">
          <a:solidFill>
            <a:schemeClr val="tx1"/>
          </a:solidFill>
          <a:latin typeface="+mn-lt"/>
          <a:ea typeface="+mn-ea"/>
          <a:cs typeface="+mn-cs"/>
        </a:defRPr>
      </a:lvl5pPr>
      <a:lvl6pPr marL="2519629" algn="l" defTabSz="1007852" rtl="0" eaLnBrk="1" latinLnBrk="0" hangingPunct="1">
        <a:defRPr sz="2000" kern="1200">
          <a:solidFill>
            <a:schemeClr val="tx1"/>
          </a:solidFill>
          <a:latin typeface="+mn-lt"/>
          <a:ea typeface="+mn-ea"/>
          <a:cs typeface="+mn-cs"/>
        </a:defRPr>
      </a:lvl6pPr>
      <a:lvl7pPr marL="3023555" algn="l" defTabSz="1007852" rtl="0" eaLnBrk="1" latinLnBrk="0" hangingPunct="1">
        <a:defRPr sz="2000" kern="1200">
          <a:solidFill>
            <a:schemeClr val="tx1"/>
          </a:solidFill>
          <a:latin typeface="+mn-lt"/>
          <a:ea typeface="+mn-ea"/>
          <a:cs typeface="+mn-cs"/>
        </a:defRPr>
      </a:lvl7pPr>
      <a:lvl8pPr marL="3527481" algn="l" defTabSz="1007852" rtl="0" eaLnBrk="1" latinLnBrk="0" hangingPunct="1">
        <a:defRPr sz="2000" kern="1200">
          <a:solidFill>
            <a:schemeClr val="tx1"/>
          </a:solidFill>
          <a:latin typeface="+mn-lt"/>
          <a:ea typeface="+mn-ea"/>
          <a:cs typeface="+mn-cs"/>
        </a:defRPr>
      </a:lvl8pPr>
      <a:lvl9pPr marL="4031407" algn="l" defTabSz="100785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E6733B6F-441D-D34B-B415-45634EBA937C}"/>
              </a:ext>
            </a:extLst>
          </p:cNvPr>
          <p:cNvSpPr>
            <a:spLocks noGrp="1"/>
          </p:cNvSpPr>
          <p:nvPr>
            <p:ph type="ctrTitle"/>
          </p:nvPr>
        </p:nvSpPr>
        <p:spPr>
          <a:xfrm>
            <a:off x="842268" y="1348522"/>
            <a:ext cx="8312587" cy="2373895"/>
          </a:xfrm>
        </p:spPr>
        <p:txBody>
          <a:bodyPr/>
          <a:lstStyle/>
          <a:p>
            <a:r>
              <a:rPr lang="sk-SK" dirty="0"/>
              <a:t>Surveillance - údaje a ich spracovanie</a:t>
            </a:r>
          </a:p>
        </p:txBody>
      </p:sp>
      <p:sp>
        <p:nvSpPr>
          <p:cNvPr id="8" name="Podnadpis 7">
            <a:extLst>
              <a:ext uri="{FF2B5EF4-FFF2-40B4-BE49-F238E27FC236}">
                <a16:creationId xmlns:a16="http://schemas.microsoft.com/office/drawing/2014/main" id="{B0D68F3D-5D04-5848-BCDD-D10547C9FA98}"/>
              </a:ext>
            </a:extLst>
          </p:cNvPr>
          <p:cNvSpPr>
            <a:spLocks noGrp="1"/>
          </p:cNvSpPr>
          <p:nvPr>
            <p:ph type="subTitle" idx="1"/>
          </p:nvPr>
        </p:nvSpPr>
        <p:spPr>
          <a:xfrm>
            <a:off x="2351034" y="3722417"/>
            <a:ext cx="6801208" cy="2678384"/>
          </a:xfrm>
        </p:spPr>
        <p:txBody>
          <a:bodyPr>
            <a:normAutofit fontScale="92500" lnSpcReduction="10000"/>
          </a:bodyPr>
          <a:lstStyle/>
          <a:p>
            <a:r>
              <a:rPr lang="sk-SK" dirty="0"/>
              <a:t>prof. MUDr. Martin Rusnák, </a:t>
            </a:r>
            <a:r>
              <a:rPr lang="sk-SK" dirty="0" err="1"/>
              <a:t>CSc</a:t>
            </a:r>
            <a:endParaRPr lang="sk-SK" dirty="0"/>
          </a:p>
          <a:p>
            <a:r>
              <a:rPr lang="sk-SK" dirty="0"/>
              <a:t>Katedra verejného zdravotníctva FZaSP TU</a:t>
            </a:r>
          </a:p>
          <a:p>
            <a:r>
              <a:rPr lang="sk-SK" dirty="0"/>
              <a:t>zdroj: DECLICH, S. - CARTER, A.O. </a:t>
            </a:r>
            <a:r>
              <a:rPr lang="sk-SK" dirty="0" err="1"/>
              <a:t>Public</a:t>
            </a:r>
            <a:r>
              <a:rPr lang="sk-SK" dirty="0"/>
              <a:t> </a:t>
            </a:r>
            <a:r>
              <a:rPr lang="sk-SK" dirty="0" err="1"/>
              <a:t>health</a:t>
            </a:r>
            <a:r>
              <a:rPr lang="sk-SK" dirty="0"/>
              <a:t> surveillance: </a:t>
            </a:r>
            <a:r>
              <a:rPr lang="sk-SK" dirty="0" err="1"/>
              <a:t>historical</a:t>
            </a:r>
            <a:r>
              <a:rPr lang="sk-SK" dirty="0"/>
              <a:t> </a:t>
            </a:r>
            <a:r>
              <a:rPr lang="sk-SK" dirty="0" err="1"/>
              <a:t>origins</a:t>
            </a:r>
            <a:r>
              <a:rPr lang="sk-SK" dirty="0"/>
              <a:t>, </a:t>
            </a:r>
            <a:r>
              <a:rPr lang="sk-SK" dirty="0" err="1"/>
              <a:t>methods</a:t>
            </a:r>
            <a:r>
              <a:rPr lang="sk-SK" dirty="0"/>
              <a:t> and </a:t>
            </a:r>
            <a:r>
              <a:rPr lang="sk-SK" dirty="0" err="1"/>
              <a:t>evaluation</a:t>
            </a:r>
            <a:r>
              <a:rPr lang="sk-SK" dirty="0"/>
              <a:t>. In </a:t>
            </a:r>
            <a:r>
              <a:rPr lang="sk-SK" i="1" dirty="0"/>
              <a:t>Bulletin of </a:t>
            </a:r>
            <a:r>
              <a:rPr lang="sk-SK" i="1" dirty="0" err="1"/>
              <a:t>the</a:t>
            </a:r>
            <a:r>
              <a:rPr lang="sk-SK" i="1" dirty="0"/>
              <a:t> </a:t>
            </a:r>
            <a:r>
              <a:rPr lang="sk-SK" i="1" dirty="0" err="1"/>
              <a:t>World</a:t>
            </a:r>
            <a:r>
              <a:rPr lang="sk-SK" i="1" dirty="0"/>
              <a:t> </a:t>
            </a:r>
            <a:r>
              <a:rPr lang="sk-SK" i="1" dirty="0" err="1"/>
              <a:t>Health</a:t>
            </a:r>
            <a:r>
              <a:rPr lang="sk-SK" i="1" dirty="0"/>
              <a:t> </a:t>
            </a:r>
            <a:r>
              <a:rPr lang="sk-SK" i="1" dirty="0" err="1"/>
              <a:t>Organization</a:t>
            </a:r>
            <a:r>
              <a:rPr lang="sk-SK" dirty="0"/>
              <a:t> [online]. 1994. </a:t>
            </a:r>
            <a:r>
              <a:rPr lang="sk-SK" dirty="0" err="1"/>
              <a:t>Vol</a:t>
            </a:r>
            <a:r>
              <a:rPr lang="sk-SK" dirty="0"/>
              <a:t>. 72, no. 2, s. 285. Dostupné na internete: &lt;</a:t>
            </a:r>
            <a:r>
              <a:rPr lang="sk-SK" dirty="0" err="1"/>
              <a:t>https</a:t>
            </a:r>
            <a:r>
              <a:rPr lang="sk-SK" dirty="0"/>
              <a:t>://</a:t>
            </a:r>
            <a:r>
              <a:rPr lang="sk-SK" dirty="0" err="1"/>
              <a:t>www.ncbi.nlm.nih.gov</a:t>
            </a:r>
            <a:r>
              <a:rPr lang="sk-SK" dirty="0"/>
              <a:t>/</a:t>
            </a:r>
            <a:r>
              <a:rPr lang="sk-SK" dirty="0" err="1"/>
              <a:t>pmc</a:t>
            </a:r>
            <a:r>
              <a:rPr lang="sk-SK" dirty="0"/>
              <a:t>/</a:t>
            </a:r>
            <a:r>
              <a:rPr lang="sk-SK" dirty="0" err="1"/>
              <a:t>articles</a:t>
            </a:r>
            <a:r>
              <a:rPr lang="sk-SK" dirty="0"/>
              <a:t>/PMC2486528/&gt;.</a:t>
            </a:r>
          </a:p>
        </p:txBody>
      </p:sp>
      <p:sp>
        <p:nvSpPr>
          <p:cNvPr id="3" name="Zástupný objekt pre dátum 2">
            <a:extLst>
              <a:ext uri="{FF2B5EF4-FFF2-40B4-BE49-F238E27FC236}">
                <a16:creationId xmlns:a16="http://schemas.microsoft.com/office/drawing/2014/main" id="{43C4EFEB-7C17-9B40-9220-863D4B2DE565}"/>
              </a:ext>
            </a:extLst>
          </p:cNvPr>
          <p:cNvSpPr>
            <a:spLocks noGrp="1"/>
          </p:cNvSpPr>
          <p:nvPr>
            <p:ph type="dt" sz="half" idx="10"/>
          </p:nvPr>
        </p:nvSpPr>
        <p:spPr/>
        <p:txBody>
          <a:bodyPr/>
          <a:lstStyle/>
          <a:p>
            <a:fld id="{F74D4851-71F3-7E46-BD42-81840CD9F2B6}" type="datetime1">
              <a:rPr lang="sk-SK" smtClean="0"/>
              <a:t>17.2.20</a:t>
            </a:fld>
            <a:endParaRPr lang="en-GB"/>
          </a:p>
        </p:txBody>
      </p:sp>
      <p:sp>
        <p:nvSpPr>
          <p:cNvPr id="4" name="Zástupný objekt pre číslo snímky 3">
            <a:extLst>
              <a:ext uri="{FF2B5EF4-FFF2-40B4-BE49-F238E27FC236}">
                <a16:creationId xmlns:a16="http://schemas.microsoft.com/office/drawing/2014/main" id="{276C6ACD-84F0-FD40-9105-BF5CB4A945DF}"/>
              </a:ext>
            </a:extLst>
          </p:cNvPr>
          <p:cNvSpPr>
            <a:spLocks noGrp="1"/>
          </p:cNvSpPr>
          <p:nvPr>
            <p:ph type="sldNum" sz="quarter" idx="11"/>
          </p:nvPr>
        </p:nvSpPr>
        <p:spPr/>
        <p:txBody>
          <a:bodyPr/>
          <a:lstStyle/>
          <a:p>
            <a:fld id="{B7D8D926-BC77-48DB-9B94-D8C2D2386DFA}" type="slidenum">
              <a:rPr lang="en-GB" smtClean="0"/>
              <a:pPr/>
              <a:t>1</a:t>
            </a:fld>
            <a:endParaRPr lang="en-GB"/>
          </a:p>
        </p:txBody>
      </p:sp>
      <p:sp>
        <p:nvSpPr>
          <p:cNvPr id="5" name="Zástupný objekt pre pätu 4">
            <a:extLst>
              <a:ext uri="{FF2B5EF4-FFF2-40B4-BE49-F238E27FC236}">
                <a16:creationId xmlns:a16="http://schemas.microsoft.com/office/drawing/2014/main" id="{0E7830D9-A6AB-1348-85EC-47F0A5F3B366}"/>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501960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5C6AAF0B-306C-5548-A93B-8BE02A2A0A97}"/>
              </a:ext>
            </a:extLst>
          </p:cNvPr>
          <p:cNvSpPr>
            <a:spLocks noGrp="1"/>
          </p:cNvSpPr>
          <p:nvPr>
            <p:ph idx="1"/>
          </p:nvPr>
        </p:nvSpPr>
        <p:spPr>
          <a:xfrm>
            <a:off x="755690" y="562708"/>
            <a:ext cx="8312587" cy="5303520"/>
          </a:xfrm>
        </p:spPr>
        <p:txBody>
          <a:bodyPr>
            <a:normAutofit fontScale="85000" lnSpcReduction="20000"/>
          </a:bodyPr>
          <a:lstStyle/>
          <a:p>
            <a:r>
              <a:rPr lang="sk-SK" dirty="0"/>
              <a:t>V oblasti verejného zdravia sa používa veľa druhov prieskumov, najmä pokiaľ ide o ukazovatele infekčných chorôb. Epidemiologické </a:t>
            </a:r>
            <a:r>
              <a:rPr lang="sk-SK" dirty="0" err="1"/>
              <a:t>markery</a:t>
            </a:r>
            <a:r>
              <a:rPr lang="sk-SK" dirty="0"/>
              <a:t>, ktoré sú užitočné pri prieskumoch: fyzikálne vyšetrenie (</a:t>
            </a:r>
            <a:r>
              <a:rPr lang="sk-SK" dirty="0" err="1"/>
              <a:t>splenomegália</a:t>
            </a:r>
            <a:r>
              <a:rPr lang="sk-SK" dirty="0"/>
              <a:t> na maláriu, jazvy spôsobené kiahňami alebo jej vakcínou); diagnostické testovanie (pozitívne krvné nátery na maláriu, pozitívny kožný test na tuberkulózu). </a:t>
            </a:r>
          </a:p>
          <a:p>
            <a:r>
              <a:rPr lang="sk-SK" dirty="0"/>
              <a:t>Pri mnohých vírusových ochoreniach sa musí spoliehať hlavne na </a:t>
            </a:r>
            <a:r>
              <a:rPr lang="sk-SK" dirty="0" err="1"/>
              <a:t>serologické</a:t>
            </a:r>
            <a:r>
              <a:rPr lang="sk-SK" dirty="0"/>
              <a:t> vyšetrenie preto, že klinický obraz nie je diagnosticky určujúci.</a:t>
            </a:r>
          </a:p>
          <a:p>
            <a:r>
              <a:rPr lang="sk-SK" dirty="0"/>
              <a:t>Výhody:</a:t>
            </a:r>
            <a:br>
              <a:rPr lang="sk-SK" dirty="0"/>
            </a:br>
            <a:r>
              <a:rPr lang="sk-SK" dirty="0"/>
              <a:t>Prieskumy využívajú štandardizované metódy, zvyčajne poskytujú vysoko kvalitné údaje a môžu sa vykonávať rýchlo.</a:t>
            </a:r>
          </a:p>
          <a:p>
            <a:r>
              <a:rPr lang="sk-SK" dirty="0"/>
              <a:t>Nevýhody:</a:t>
            </a:r>
            <a:br>
              <a:rPr lang="sk-SK" dirty="0"/>
            </a:br>
            <a:r>
              <a:rPr lang="sk-SK" dirty="0"/>
              <a:t>Prieskumy sú zvyčajne nákladné.</a:t>
            </a:r>
            <a:br>
              <a:rPr lang="sk-SK" dirty="0"/>
            </a:br>
            <a:r>
              <a:rPr lang="sk-SK" dirty="0"/>
              <a:t>Existuje značná polemika o správnom výklade </a:t>
            </a:r>
            <a:r>
              <a:rPr lang="sk-SK" dirty="0" err="1"/>
              <a:t>sérologických</a:t>
            </a:r>
            <a:r>
              <a:rPr lang="sk-SK" dirty="0"/>
              <a:t> testov mnohých chorôb. To viedlo k nejasnostiam o význame výsledkov niektorých </a:t>
            </a:r>
            <a:r>
              <a:rPr lang="sk-SK" dirty="0" err="1"/>
              <a:t>sérologických</a:t>
            </a:r>
            <a:r>
              <a:rPr lang="sk-SK" dirty="0"/>
              <a:t> prieskumov (napr. testovanie protilátok proti HIV v populáciách s nízkou prevalenciou).</a:t>
            </a:r>
            <a:br>
              <a:rPr lang="sk-SK" dirty="0"/>
            </a:br>
            <a:r>
              <a:rPr lang="sk-SK" dirty="0"/>
              <a:t>Prieskum poskytuje informácie iba za jeden časový bod.</a:t>
            </a:r>
          </a:p>
        </p:txBody>
      </p:sp>
      <p:sp>
        <p:nvSpPr>
          <p:cNvPr id="3" name="Nadpis 2">
            <a:extLst>
              <a:ext uri="{FF2B5EF4-FFF2-40B4-BE49-F238E27FC236}">
                <a16:creationId xmlns:a16="http://schemas.microsoft.com/office/drawing/2014/main" id="{BC15BABB-33E7-2444-9313-E56D78C4DF6B}"/>
              </a:ext>
            </a:extLst>
          </p:cNvPr>
          <p:cNvSpPr>
            <a:spLocks noGrp="1"/>
          </p:cNvSpPr>
          <p:nvPr>
            <p:ph type="title"/>
          </p:nvPr>
        </p:nvSpPr>
        <p:spPr>
          <a:xfrm>
            <a:off x="839654" y="5681244"/>
            <a:ext cx="8312587" cy="1008380"/>
          </a:xfrm>
        </p:spPr>
        <p:txBody>
          <a:bodyPr/>
          <a:lstStyle/>
          <a:p>
            <a:r>
              <a:rPr lang="sk-SK" dirty="0"/>
              <a:t>Prieskumy</a:t>
            </a:r>
          </a:p>
        </p:txBody>
      </p:sp>
      <p:sp>
        <p:nvSpPr>
          <p:cNvPr id="4" name="Zástupný objekt pre dátum 3">
            <a:extLst>
              <a:ext uri="{FF2B5EF4-FFF2-40B4-BE49-F238E27FC236}">
                <a16:creationId xmlns:a16="http://schemas.microsoft.com/office/drawing/2014/main" id="{4F3814AA-5C2B-BD43-8E1E-2700D1466B82}"/>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2B498051-890C-7F42-A5E0-0234D6EED81A}"/>
              </a:ext>
            </a:extLst>
          </p:cNvPr>
          <p:cNvSpPr>
            <a:spLocks noGrp="1"/>
          </p:cNvSpPr>
          <p:nvPr>
            <p:ph type="sldNum" sz="quarter" idx="11"/>
          </p:nvPr>
        </p:nvSpPr>
        <p:spPr/>
        <p:txBody>
          <a:bodyPr/>
          <a:lstStyle/>
          <a:p>
            <a:fld id="{20C92893-8C51-46CF-9D47-24B3C575AFAA}" type="slidenum">
              <a:rPr lang="en-GB" smtClean="0"/>
              <a:pPr/>
              <a:t>10</a:t>
            </a:fld>
            <a:endParaRPr lang="en-GB"/>
          </a:p>
        </p:txBody>
      </p:sp>
      <p:sp>
        <p:nvSpPr>
          <p:cNvPr id="6" name="Zástupný objekt pre pätu 5">
            <a:extLst>
              <a:ext uri="{FF2B5EF4-FFF2-40B4-BE49-F238E27FC236}">
                <a16:creationId xmlns:a16="http://schemas.microsoft.com/office/drawing/2014/main" id="{2ECC7927-45F0-3640-AFD7-F1F0A642816F}"/>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47834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163AD4CC-E8A3-E349-AEFB-912FFC5A7B11}"/>
              </a:ext>
            </a:extLst>
          </p:cNvPr>
          <p:cNvSpPr>
            <a:spLocks noGrp="1"/>
          </p:cNvSpPr>
          <p:nvPr>
            <p:ph idx="1"/>
          </p:nvPr>
        </p:nvSpPr>
        <p:spPr>
          <a:xfrm>
            <a:off x="856449" y="756287"/>
            <a:ext cx="8211828" cy="4462827"/>
          </a:xfrm>
        </p:spPr>
        <p:txBody>
          <a:bodyPr/>
          <a:lstStyle/>
          <a:p>
            <a:r>
              <a:rPr lang="sk-SK" dirty="0"/>
              <a:t>Dozor nad ľudskými chorobami získanými zo zvierat alebo článkonožcov si vyžaduje zhromažďovanie údajov o výskyte prípadov zvierat alebo vhodných vektorov v oblasti. </a:t>
            </a:r>
          </a:p>
          <a:p>
            <a:r>
              <a:rPr lang="sk-SK" dirty="0"/>
              <a:t>Dohľad nad týmito infekciami si vyžaduje multidisciplinárny vyšetrovací tím alebo úzku spoluprácu medzi epidemiologickými, veterinárnymi a entomologickými službami.</a:t>
            </a:r>
          </a:p>
        </p:txBody>
      </p:sp>
      <p:sp>
        <p:nvSpPr>
          <p:cNvPr id="3" name="Nadpis 2">
            <a:extLst>
              <a:ext uri="{FF2B5EF4-FFF2-40B4-BE49-F238E27FC236}">
                <a16:creationId xmlns:a16="http://schemas.microsoft.com/office/drawing/2014/main" id="{83653EA9-1B66-A341-8487-1231CDAE07ED}"/>
              </a:ext>
            </a:extLst>
          </p:cNvPr>
          <p:cNvSpPr>
            <a:spLocks noGrp="1"/>
          </p:cNvSpPr>
          <p:nvPr>
            <p:ph type="title"/>
          </p:nvPr>
        </p:nvSpPr>
        <p:spPr>
          <a:xfrm>
            <a:off x="881637" y="5778929"/>
            <a:ext cx="8312587" cy="1008380"/>
          </a:xfrm>
        </p:spPr>
        <p:txBody>
          <a:bodyPr/>
          <a:lstStyle/>
          <a:p>
            <a:r>
              <a:rPr lang="sk-SK" sz="4400" dirty="0"/>
              <a:t>Štúdie distribúcie zásobníkov zvierat a vektorov</a:t>
            </a:r>
          </a:p>
        </p:txBody>
      </p:sp>
      <p:sp>
        <p:nvSpPr>
          <p:cNvPr id="4" name="Zástupný objekt pre dátum 3">
            <a:extLst>
              <a:ext uri="{FF2B5EF4-FFF2-40B4-BE49-F238E27FC236}">
                <a16:creationId xmlns:a16="http://schemas.microsoft.com/office/drawing/2014/main" id="{5D130AD6-09EB-1744-86FE-BFF773BECAE2}"/>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18E6A94F-2D9C-A64A-B2D3-1138FC5F8081}"/>
              </a:ext>
            </a:extLst>
          </p:cNvPr>
          <p:cNvSpPr>
            <a:spLocks noGrp="1"/>
          </p:cNvSpPr>
          <p:nvPr>
            <p:ph type="sldNum" sz="quarter" idx="11"/>
          </p:nvPr>
        </p:nvSpPr>
        <p:spPr/>
        <p:txBody>
          <a:bodyPr/>
          <a:lstStyle/>
          <a:p>
            <a:fld id="{20C92893-8C51-46CF-9D47-24B3C575AFAA}" type="slidenum">
              <a:rPr lang="en-GB" smtClean="0"/>
              <a:pPr/>
              <a:t>11</a:t>
            </a:fld>
            <a:endParaRPr lang="en-GB"/>
          </a:p>
        </p:txBody>
      </p:sp>
      <p:sp>
        <p:nvSpPr>
          <p:cNvPr id="6" name="Zástupný objekt pre pätu 5">
            <a:extLst>
              <a:ext uri="{FF2B5EF4-FFF2-40B4-BE49-F238E27FC236}">
                <a16:creationId xmlns:a16="http://schemas.microsoft.com/office/drawing/2014/main" id="{160DBA83-BAD0-A24B-AD64-6EAB689B1924}"/>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685222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572BF8E7-B7D7-8B47-B414-A6AF3F51BC6C}"/>
              </a:ext>
            </a:extLst>
          </p:cNvPr>
          <p:cNvSpPr>
            <a:spLocks noGrp="1"/>
          </p:cNvSpPr>
          <p:nvPr>
            <p:ph idx="1"/>
          </p:nvPr>
        </p:nvSpPr>
        <p:spPr>
          <a:xfrm>
            <a:off x="856448" y="756287"/>
            <a:ext cx="8211829" cy="4744181"/>
          </a:xfrm>
        </p:spPr>
        <p:txBody>
          <a:bodyPr>
            <a:normAutofit/>
          </a:bodyPr>
          <a:lstStyle/>
          <a:p>
            <a:r>
              <a:rPr lang="sk-SK" sz="2800" dirty="0"/>
              <a:t>Demografické údaje sú potrebné na účinnú analýzu údajov o výskyte choroby. </a:t>
            </a:r>
          </a:p>
          <a:p>
            <a:r>
              <a:rPr lang="sk-SK" sz="2800" dirty="0"/>
              <a:t>Miera výskytu nemôže byť stanovená bez údajov menovateľa o veľkosti populácie. </a:t>
            </a:r>
          </a:p>
          <a:p>
            <a:r>
              <a:rPr lang="sk-SK" sz="2800" dirty="0"/>
              <a:t>Medzi takéto údaje môžu patriť vek, pohlavie, zamestnanie, bydlisko alebo iné osobné  informácie.</a:t>
            </a:r>
          </a:p>
        </p:txBody>
      </p:sp>
      <p:sp>
        <p:nvSpPr>
          <p:cNvPr id="3" name="Nadpis 2">
            <a:extLst>
              <a:ext uri="{FF2B5EF4-FFF2-40B4-BE49-F238E27FC236}">
                <a16:creationId xmlns:a16="http://schemas.microsoft.com/office/drawing/2014/main" id="{9D72B28C-CA8F-494D-A4B9-9B80B89F9144}"/>
              </a:ext>
            </a:extLst>
          </p:cNvPr>
          <p:cNvSpPr>
            <a:spLocks noGrp="1"/>
          </p:cNvSpPr>
          <p:nvPr>
            <p:ph type="title"/>
          </p:nvPr>
        </p:nvSpPr>
        <p:spPr/>
        <p:txBody>
          <a:bodyPr/>
          <a:lstStyle/>
          <a:p>
            <a:r>
              <a:rPr lang="sk-SK" dirty="0"/>
              <a:t>Demografické údaje</a:t>
            </a:r>
          </a:p>
        </p:txBody>
      </p:sp>
      <p:sp>
        <p:nvSpPr>
          <p:cNvPr id="4" name="Zástupný objekt pre dátum 3">
            <a:extLst>
              <a:ext uri="{FF2B5EF4-FFF2-40B4-BE49-F238E27FC236}">
                <a16:creationId xmlns:a16="http://schemas.microsoft.com/office/drawing/2014/main" id="{0D4451C1-6812-524B-A12C-518CDEB9B268}"/>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0AC7BE49-1730-AE48-BD66-B5920184A27F}"/>
              </a:ext>
            </a:extLst>
          </p:cNvPr>
          <p:cNvSpPr>
            <a:spLocks noGrp="1"/>
          </p:cNvSpPr>
          <p:nvPr>
            <p:ph type="sldNum" sz="quarter" idx="11"/>
          </p:nvPr>
        </p:nvSpPr>
        <p:spPr/>
        <p:txBody>
          <a:bodyPr/>
          <a:lstStyle/>
          <a:p>
            <a:fld id="{20C92893-8C51-46CF-9D47-24B3C575AFAA}" type="slidenum">
              <a:rPr lang="en-GB" smtClean="0"/>
              <a:pPr/>
              <a:t>12</a:t>
            </a:fld>
            <a:endParaRPr lang="en-GB"/>
          </a:p>
        </p:txBody>
      </p:sp>
      <p:sp>
        <p:nvSpPr>
          <p:cNvPr id="6" name="Zástupný objekt pre pätu 5">
            <a:extLst>
              <a:ext uri="{FF2B5EF4-FFF2-40B4-BE49-F238E27FC236}">
                <a16:creationId xmlns:a16="http://schemas.microsoft.com/office/drawing/2014/main" id="{36A058B6-D84C-E94D-956C-F71CEBA803B3}"/>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862324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5F287F7E-5C77-5C4C-B79E-4D5AE9EF86B0}"/>
              </a:ext>
            </a:extLst>
          </p:cNvPr>
          <p:cNvSpPr>
            <a:spLocks noGrp="1"/>
          </p:cNvSpPr>
          <p:nvPr>
            <p:ph idx="1"/>
          </p:nvPr>
        </p:nvSpPr>
        <p:spPr>
          <a:xfrm>
            <a:off x="856448" y="756286"/>
            <a:ext cx="8211829" cy="5264685"/>
          </a:xfrm>
        </p:spPr>
        <p:txBody>
          <a:bodyPr>
            <a:normAutofit/>
          </a:bodyPr>
          <a:lstStyle/>
          <a:p>
            <a:r>
              <a:rPr lang="sk-SK" dirty="0"/>
              <a:t>Informácie o životnom prostredí, ktoré môžu byť cenné, zahŕňajú hygienické podmienky, zásobovanie potravinami a vodou, bývanie, hmyzie vektory chorôb, výživu a kultúrne zvyklosti. </a:t>
            </a:r>
          </a:p>
          <a:p>
            <a:r>
              <a:rPr lang="sk-SK" dirty="0"/>
              <a:t>Musí byť známa dostupnosť, využitie a kvalita lekárskej starostlivosti, aby bolo možné vyhodnotiť potenciálnu účinnosť nahlasovania prípadov, údajov o úmrtnosti a iných ukazovateľov zdravia obyvateľstva. </a:t>
            </a:r>
          </a:p>
          <a:p>
            <a:r>
              <a:rPr lang="sk-SK" dirty="0"/>
              <a:t>Údaje o znečistení ovzdušia a poveternostných podmienkach môžu byť dôležité pre určité choroby (napr. choroby dýchacích ciest).</a:t>
            </a:r>
          </a:p>
        </p:txBody>
      </p:sp>
      <p:sp>
        <p:nvSpPr>
          <p:cNvPr id="3" name="Nadpis 2">
            <a:extLst>
              <a:ext uri="{FF2B5EF4-FFF2-40B4-BE49-F238E27FC236}">
                <a16:creationId xmlns:a16="http://schemas.microsoft.com/office/drawing/2014/main" id="{4740B11B-4F42-C642-BB88-5DC199EE8205}"/>
              </a:ext>
            </a:extLst>
          </p:cNvPr>
          <p:cNvSpPr>
            <a:spLocks noGrp="1"/>
          </p:cNvSpPr>
          <p:nvPr>
            <p:ph type="title"/>
          </p:nvPr>
        </p:nvSpPr>
        <p:spPr>
          <a:xfrm>
            <a:off x="881637" y="5798183"/>
            <a:ext cx="8312587" cy="1008380"/>
          </a:xfrm>
        </p:spPr>
        <p:txBody>
          <a:bodyPr/>
          <a:lstStyle/>
          <a:p>
            <a:r>
              <a:rPr lang="sk-SK" dirty="0"/>
              <a:t>Environmentálne údaje</a:t>
            </a:r>
          </a:p>
        </p:txBody>
      </p:sp>
      <p:sp>
        <p:nvSpPr>
          <p:cNvPr id="4" name="Zástupný objekt pre dátum 3">
            <a:extLst>
              <a:ext uri="{FF2B5EF4-FFF2-40B4-BE49-F238E27FC236}">
                <a16:creationId xmlns:a16="http://schemas.microsoft.com/office/drawing/2014/main" id="{7E53D279-3F1E-3547-ABDD-F5C69776BDA2}"/>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B54D4692-0123-CC42-8886-1565EF56DEF2}"/>
              </a:ext>
            </a:extLst>
          </p:cNvPr>
          <p:cNvSpPr>
            <a:spLocks noGrp="1"/>
          </p:cNvSpPr>
          <p:nvPr>
            <p:ph type="sldNum" sz="quarter" idx="11"/>
          </p:nvPr>
        </p:nvSpPr>
        <p:spPr/>
        <p:txBody>
          <a:bodyPr/>
          <a:lstStyle/>
          <a:p>
            <a:fld id="{20C92893-8C51-46CF-9D47-24B3C575AFAA}" type="slidenum">
              <a:rPr lang="en-GB" smtClean="0"/>
              <a:pPr/>
              <a:t>13</a:t>
            </a:fld>
            <a:endParaRPr lang="en-GB"/>
          </a:p>
        </p:txBody>
      </p:sp>
      <p:sp>
        <p:nvSpPr>
          <p:cNvPr id="6" name="Zástupný objekt pre pätu 5">
            <a:extLst>
              <a:ext uri="{FF2B5EF4-FFF2-40B4-BE49-F238E27FC236}">
                <a16:creationId xmlns:a16="http://schemas.microsoft.com/office/drawing/2014/main" id="{7E2166F6-80E5-D24B-874F-8D52CD97B974}"/>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252998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E07E55A1-562A-DE49-9521-B43BE186ECD2}"/>
              </a:ext>
            </a:extLst>
          </p:cNvPr>
          <p:cNvSpPr>
            <a:spLocks noGrp="1"/>
          </p:cNvSpPr>
          <p:nvPr>
            <p:ph idx="1"/>
          </p:nvPr>
        </p:nvSpPr>
        <p:spPr>
          <a:xfrm>
            <a:off x="520506" y="756287"/>
            <a:ext cx="8547772" cy="4033519"/>
          </a:xfrm>
        </p:spPr>
        <p:txBody>
          <a:bodyPr>
            <a:normAutofit fontScale="77500" lnSpcReduction="20000"/>
          </a:bodyPr>
          <a:lstStyle/>
          <a:p>
            <a:r>
              <a:rPr lang="sk-SK" dirty="0"/>
              <a:t>Od roku 1968 sú k dispozícii ďalšie zdroje údajov, ktoré sa môžu používať okrem tradičných zdrojov uvedených vyššie. Väčšina týchto údajov sa zhromažďuje na iné účely, ale môže sa použiť na doplnenie údajov z bežného sledovania alebo na hodnotenie osobitných ochorení.</a:t>
            </a:r>
          </a:p>
          <a:p>
            <a:r>
              <a:rPr lang="sk-SK" b="1" i="1" dirty="0"/>
              <a:t>Štatistika nemocníc a lekárskej starostlivosti</a:t>
            </a:r>
            <a:r>
              <a:rPr lang="sk-SK" dirty="0"/>
              <a:t>. Existencia národných zdravotných plánov v mnohých krajinách a rozšírenie predplatených systémov zdravotného poistenia si vyžadujú počítačové účtovníctvo. To vytvára veľké databázy, ktoré je možné použiť na sledovanie.</a:t>
            </a:r>
          </a:p>
          <a:p>
            <a:r>
              <a:rPr lang="sk-SK" dirty="0"/>
              <a:t>Údaje o prepustení z nemocnice zahŕňajú informácie o diagnóze, chirurgických postupoch, komplikáciách, dĺžke pobytu, laboratórnych údajoch a ďalších faktoroch.</a:t>
            </a:r>
            <a:br>
              <a:rPr lang="sk-SK" dirty="0"/>
            </a:br>
            <a:r>
              <a:rPr lang="sk-SK" dirty="0"/>
              <a:t>Tieto údaje sú cenné pri poskytovaní informácií o najťažších štádiách a typoch chorôb. Pri menej závažných chorobách sa použili informácie o pohotovostných a ambulantných návštevách v nemocnici, ako aj záznamy o platbách zdravotného poistenia.</a:t>
            </a:r>
          </a:p>
          <a:p>
            <a:r>
              <a:rPr lang="sk-SK" dirty="0"/>
              <a:t>Môžu sa použiť aj údaje zo špeciálnych kliník, ako sú kliniky zdravia detí, kliniky pohlavne prenosných chorôb, kliniky tuberkulózy.</a:t>
            </a:r>
          </a:p>
        </p:txBody>
      </p:sp>
      <p:sp>
        <p:nvSpPr>
          <p:cNvPr id="3" name="Nadpis 2">
            <a:extLst>
              <a:ext uri="{FF2B5EF4-FFF2-40B4-BE49-F238E27FC236}">
                <a16:creationId xmlns:a16="http://schemas.microsoft.com/office/drawing/2014/main" id="{474B2FD0-86A6-5543-993F-468F5247E4A2}"/>
              </a:ext>
            </a:extLst>
          </p:cNvPr>
          <p:cNvSpPr>
            <a:spLocks noGrp="1"/>
          </p:cNvSpPr>
          <p:nvPr>
            <p:ph type="title"/>
          </p:nvPr>
        </p:nvSpPr>
        <p:spPr>
          <a:xfrm>
            <a:off x="839654" y="5778929"/>
            <a:ext cx="8312587" cy="1008380"/>
          </a:xfrm>
        </p:spPr>
        <p:txBody>
          <a:bodyPr/>
          <a:lstStyle/>
          <a:p>
            <a:r>
              <a:rPr lang="sk-SK" dirty="0"/>
              <a:t>Iné zdroje údajov</a:t>
            </a:r>
          </a:p>
        </p:txBody>
      </p:sp>
      <p:sp>
        <p:nvSpPr>
          <p:cNvPr id="4" name="Zástupný objekt pre dátum 3">
            <a:extLst>
              <a:ext uri="{FF2B5EF4-FFF2-40B4-BE49-F238E27FC236}">
                <a16:creationId xmlns:a16="http://schemas.microsoft.com/office/drawing/2014/main" id="{5239574E-222D-9E46-B76E-401C31554693}"/>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16CBFA8F-69C7-A841-B007-8ACFEBAD7C77}"/>
              </a:ext>
            </a:extLst>
          </p:cNvPr>
          <p:cNvSpPr>
            <a:spLocks noGrp="1"/>
          </p:cNvSpPr>
          <p:nvPr>
            <p:ph type="sldNum" sz="quarter" idx="11"/>
          </p:nvPr>
        </p:nvSpPr>
        <p:spPr/>
        <p:txBody>
          <a:bodyPr/>
          <a:lstStyle/>
          <a:p>
            <a:fld id="{20C92893-8C51-46CF-9D47-24B3C575AFAA}" type="slidenum">
              <a:rPr lang="en-GB" smtClean="0"/>
              <a:pPr/>
              <a:t>14</a:t>
            </a:fld>
            <a:endParaRPr lang="en-GB"/>
          </a:p>
        </p:txBody>
      </p:sp>
      <p:sp>
        <p:nvSpPr>
          <p:cNvPr id="6" name="Zástupný objekt pre pätu 5">
            <a:extLst>
              <a:ext uri="{FF2B5EF4-FFF2-40B4-BE49-F238E27FC236}">
                <a16:creationId xmlns:a16="http://schemas.microsoft.com/office/drawing/2014/main" id="{474ECA08-2694-4F44-A722-0B818CDF44A3}"/>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760711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48B636D8-3253-EB41-AC6B-A26EEB915028}"/>
              </a:ext>
            </a:extLst>
          </p:cNvPr>
          <p:cNvSpPr>
            <a:spLocks noGrp="1"/>
          </p:cNvSpPr>
          <p:nvPr>
            <p:ph idx="1"/>
          </p:nvPr>
        </p:nvSpPr>
        <p:spPr>
          <a:xfrm>
            <a:off x="856449" y="756287"/>
            <a:ext cx="8211828" cy="5925867"/>
          </a:xfrm>
        </p:spPr>
        <p:txBody>
          <a:bodyPr>
            <a:normAutofit/>
          </a:bodyPr>
          <a:lstStyle/>
          <a:p>
            <a:r>
              <a:rPr lang="sk-SK" b="1" i="1" dirty="0"/>
              <a:t>Praktickí lekári</a:t>
            </a:r>
            <a:r>
              <a:rPr lang="sk-SK" dirty="0"/>
              <a:t>. V niektorých oblastiach skupiny spolupracujúcich lekárov vytvorili siete na zaznamenávanie údajov o chorobnosti a zdravotnej starostlivosti.</a:t>
            </a:r>
            <a:br>
              <a:rPr lang="sk-SK" dirty="0"/>
            </a:br>
            <a:r>
              <a:rPr lang="sk-SK" dirty="0"/>
              <a:t>Tento zdroj údajov obsahuje menej závažné choroby, ktoré nemusia byť nevyhnutne zaznamenané v nemocničných záznamoch.</a:t>
            </a:r>
          </a:p>
          <a:p>
            <a:r>
              <a:rPr lang="sk-SK" b="1" i="1" dirty="0"/>
              <a:t>Správy z laboratórií zdravia verejnosti</a:t>
            </a:r>
            <a:r>
              <a:rPr lang="sk-SK" dirty="0"/>
              <a:t>. Poskytujú širokú škálu diagnostických zariadení pre prenosné choroby a dnes sú mnohé z nich automatizované prostredníctvom počítača, čím sa ich databázy ľahko sprístupňujú. Využívanie informácií z týchto laboratórií je cenné pre dohľad nad vírusovými infekciami, pretože mnohé z nich nie sú povinne hlásenými chorobami a presná diagnostika často závisí od laboratórnej identifikácie vírusového agens.</a:t>
            </a:r>
          </a:p>
        </p:txBody>
      </p:sp>
      <p:sp>
        <p:nvSpPr>
          <p:cNvPr id="4" name="Zástupný objekt pre dátum 3">
            <a:extLst>
              <a:ext uri="{FF2B5EF4-FFF2-40B4-BE49-F238E27FC236}">
                <a16:creationId xmlns:a16="http://schemas.microsoft.com/office/drawing/2014/main" id="{64BC2A03-1001-9146-A89A-FB47F84B6FEC}"/>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AE8FA2CB-9F46-BE4B-ABD3-1148489A127A}"/>
              </a:ext>
            </a:extLst>
          </p:cNvPr>
          <p:cNvSpPr>
            <a:spLocks noGrp="1"/>
          </p:cNvSpPr>
          <p:nvPr>
            <p:ph type="sldNum" sz="quarter" idx="11"/>
          </p:nvPr>
        </p:nvSpPr>
        <p:spPr/>
        <p:txBody>
          <a:bodyPr/>
          <a:lstStyle/>
          <a:p>
            <a:fld id="{20C92893-8C51-46CF-9D47-24B3C575AFAA}" type="slidenum">
              <a:rPr lang="en-GB" smtClean="0"/>
              <a:pPr/>
              <a:t>15</a:t>
            </a:fld>
            <a:endParaRPr lang="en-GB"/>
          </a:p>
        </p:txBody>
      </p:sp>
      <p:sp>
        <p:nvSpPr>
          <p:cNvPr id="6" name="Zástupný objekt pre pätu 5">
            <a:extLst>
              <a:ext uri="{FF2B5EF4-FFF2-40B4-BE49-F238E27FC236}">
                <a16:creationId xmlns:a16="http://schemas.microsoft.com/office/drawing/2014/main" id="{0D360294-1A1D-5045-B90B-6A23EE3B4159}"/>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441307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63168927-B993-6C44-8D58-7E0E888CB6DF}"/>
              </a:ext>
            </a:extLst>
          </p:cNvPr>
          <p:cNvSpPr>
            <a:spLocks noGrp="1"/>
          </p:cNvSpPr>
          <p:nvPr>
            <p:ph idx="1"/>
          </p:nvPr>
        </p:nvSpPr>
        <p:spPr>
          <a:xfrm>
            <a:off x="856448" y="756287"/>
            <a:ext cx="8211829" cy="6031022"/>
          </a:xfrm>
        </p:spPr>
        <p:txBody>
          <a:bodyPr>
            <a:normAutofit fontScale="77500" lnSpcReduction="20000"/>
          </a:bodyPr>
          <a:lstStyle/>
          <a:p>
            <a:r>
              <a:rPr lang="sk-SK" b="1" i="1" dirty="0"/>
              <a:t>Registre chorôb. </a:t>
            </a:r>
            <a:r>
              <a:rPr lang="sk-SK" dirty="0"/>
              <a:t>Registre sú určené na zhromažďovanie informácií o konkrétnej téme a ich rozsah je zvyčajne obmedzený. Nejde o systémy dohľadu, ale údaje z registrov sa môžu použiť na sledovanie zdravia verejnosti.</a:t>
            </a:r>
          </a:p>
          <a:p>
            <a:r>
              <a:rPr lang="sk-SK" dirty="0"/>
              <a:t>Údaje o </a:t>
            </a:r>
            <a:r>
              <a:rPr lang="sk-SK" b="1" i="1" dirty="0"/>
              <a:t>využívaní a predaji liečiv a biologických látok</a:t>
            </a:r>
            <a:r>
              <a:rPr lang="sk-SK" dirty="0"/>
              <a:t>.</a:t>
            </a:r>
            <a:br>
              <a:rPr lang="sk-SK" dirty="0"/>
            </a:br>
            <a:r>
              <a:rPr lang="sk-SK" dirty="0"/>
              <a:t>Použitie alebo predaj liekov a biologických látok na liečenie alebo profylaxiu choroby sa môže použiť na monitorovanie výskytu choroby.</a:t>
            </a:r>
          </a:p>
          <a:p>
            <a:r>
              <a:rPr lang="sk-SK" b="1" i="1" dirty="0"/>
              <a:t>Absencia v škole alebo v práci</a:t>
            </a:r>
            <a:r>
              <a:rPr lang="sk-SK" dirty="0"/>
              <a:t>. Citlivým barometrom akejkoľvek veľkej epidémie je zvýšenie školskej alebo pracovnej neprítomnosti. Najcennejšie miesto konania závisí od obvyklého veku postihnutého touto chorobou.</a:t>
            </a:r>
            <a:br>
              <a:rPr lang="sk-SK" dirty="0"/>
            </a:br>
            <a:r>
              <a:rPr lang="sk-SK" dirty="0"/>
              <a:t>Môžu sa uplatniť aj nároky na nemocenské dávky alebo poistenie.</a:t>
            </a:r>
          </a:p>
          <a:p>
            <a:r>
              <a:rPr lang="sk-SK" b="1" i="1" dirty="0"/>
              <a:t>Prieskumy zdravia a všeobecnej populácie</a:t>
            </a:r>
            <a:r>
              <a:rPr lang="sk-SK" dirty="0"/>
              <a:t>. Dáta z prieskumov v oblasti zdravia a všeobecnej populácie, ktoré sa vykonávajú na iné účely, sa môžu použiť na sledovanie. Nepomáhajú pri zabezpečovaní okamžitého dohľadu, ale opakované prieskumy môžu odhaliť dlhodobé dôležité trendy.</a:t>
            </a:r>
          </a:p>
          <a:p>
            <a:r>
              <a:rPr lang="sk-SK" b="1" i="1" dirty="0"/>
              <a:t>Správy z novín a spravodajstva</a:t>
            </a:r>
            <a:r>
              <a:rPr lang="sk-SK" dirty="0"/>
              <a:t>. V spravodajských médiách sa často vyskytujú ohniská choroby skôr, ako sa zistia pomalším postupom väčšiny mechanizmov podávania správ o zdraví. Okrem toho môžu médiá odhaliť epidémie chorôb, ktoré sa nenahlásia a ktoré môžu byť vynechané alebo nikdy úradne nahlásené orgánom verejného zdravotníctva.</a:t>
            </a:r>
          </a:p>
        </p:txBody>
      </p:sp>
      <p:sp>
        <p:nvSpPr>
          <p:cNvPr id="4" name="Zástupný objekt pre dátum 3">
            <a:extLst>
              <a:ext uri="{FF2B5EF4-FFF2-40B4-BE49-F238E27FC236}">
                <a16:creationId xmlns:a16="http://schemas.microsoft.com/office/drawing/2014/main" id="{7F8A6DD2-D8FE-8F4C-BBE8-8E97E63D124E}"/>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CDCA901C-E823-074E-BE55-975A9830B06F}"/>
              </a:ext>
            </a:extLst>
          </p:cNvPr>
          <p:cNvSpPr>
            <a:spLocks noGrp="1"/>
          </p:cNvSpPr>
          <p:nvPr>
            <p:ph type="sldNum" sz="quarter" idx="11"/>
          </p:nvPr>
        </p:nvSpPr>
        <p:spPr/>
        <p:txBody>
          <a:bodyPr/>
          <a:lstStyle/>
          <a:p>
            <a:fld id="{20C92893-8C51-46CF-9D47-24B3C575AFAA}" type="slidenum">
              <a:rPr lang="en-GB" smtClean="0"/>
              <a:pPr/>
              <a:t>16</a:t>
            </a:fld>
            <a:endParaRPr lang="en-GB"/>
          </a:p>
        </p:txBody>
      </p:sp>
      <p:sp>
        <p:nvSpPr>
          <p:cNvPr id="6" name="Zástupný objekt pre pätu 5">
            <a:extLst>
              <a:ext uri="{FF2B5EF4-FFF2-40B4-BE49-F238E27FC236}">
                <a16:creationId xmlns:a16="http://schemas.microsoft.com/office/drawing/2014/main" id="{1ECC3EC0-1110-9D47-AB59-755CA904DEC9}"/>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526902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objekt pre text 7">
            <a:extLst>
              <a:ext uri="{FF2B5EF4-FFF2-40B4-BE49-F238E27FC236}">
                <a16:creationId xmlns:a16="http://schemas.microsoft.com/office/drawing/2014/main" id="{4603F6C6-F00E-E049-A422-99AE5B545CD0}"/>
              </a:ext>
            </a:extLst>
          </p:cNvPr>
          <p:cNvSpPr>
            <a:spLocks noGrp="1"/>
          </p:cNvSpPr>
          <p:nvPr>
            <p:ph type="body" idx="1"/>
          </p:nvPr>
        </p:nvSpPr>
        <p:spPr/>
        <p:txBody>
          <a:bodyPr/>
          <a:lstStyle/>
          <a:p>
            <a:endParaRPr lang="sk-SK"/>
          </a:p>
        </p:txBody>
      </p:sp>
      <p:sp>
        <p:nvSpPr>
          <p:cNvPr id="4" name="Zástupný objekt pre dátum 3">
            <a:extLst>
              <a:ext uri="{FF2B5EF4-FFF2-40B4-BE49-F238E27FC236}">
                <a16:creationId xmlns:a16="http://schemas.microsoft.com/office/drawing/2014/main" id="{69C7D612-D160-0444-BDD6-F0BBA9969ABB}"/>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EDB2524D-95F9-5A49-BEE2-ECB0F32CD5F2}"/>
              </a:ext>
            </a:extLst>
          </p:cNvPr>
          <p:cNvSpPr>
            <a:spLocks noGrp="1"/>
          </p:cNvSpPr>
          <p:nvPr>
            <p:ph type="sldNum" sz="quarter" idx="11"/>
          </p:nvPr>
        </p:nvSpPr>
        <p:spPr/>
        <p:txBody>
          <a:bodyPr/>
          <a:lstStyle/>
          <a:p>
            <a:fld id="{20C92893-8C51-46CF-9D47-24B3C575AFAA}" type="slidenum">
              <a:rPr lang="en-GB" smtClean="0"/>
              <a:pPr/>
              <a:t>17</a:t>
            </a:fld>
            <a:endParaRPr lang="en-GB"/>
          </a:p>
        </p:txBody>
      </p:sp>
      <p:sp>
        <p:nvSpPr>
          <p:cNvPr id="6" name="Zástupný objekt pre pätu 5">
            <a:extLst>
              <a:ext uri="{FF2B5EF4-FFF2-40B4-BE49-F238E27FC236}">
                <a16:creationId xmlns:a16="http://schemas.microsoft.com/office/drawing/2014/main" id="{ABDF942A-C4DB-AF4D-87B4-5A0E0828CD4E}"/>
              </a:ext>
            </a:extLst>
          </p:cNvPr>
          <p:cNvSpPr>
            <a:spLocks noGrp="1"/>
          </p:cNvSpPr>
          <p:nvPr>
            <p:ph type="ftr" sz="quarter" idx="12"/>
          </p:nvPr>
        </p:nvSpPr>
        <p:spPr/>
        <p:txBody>
          <a:bodyPr/>
          <a:lstStyle/>
          <a:p>
            <a:r>
              <a:rPr lang="en-GB"/>
              <a:t>rusnak.truni.sk</a:t>
            </a:r>
          </a:p>
        </p:txBody>
      </p:sp>
      <p:sp>
        <p:nvSpPr>
          <p:cNvPr id="7" name="Nadpis 6">
            <a:extLst>
              <a:ext uri="{FF2B5EF4-FFF2-40B4-BE49-F238E27FC236}">
                <a16:creationId xmlns:a16="http://schemas.microsoft.com/office/drawing/2014/main" id="{919D601F-DA51-2E44-B22F-63E12331FD3E}"/>
              </a:ext>
            </a:extLst>
          </p:cNvPr>
          <p:cNvSpPr>
            <a:spLocks noGrp="1"/>
          </p:cNvSpPr>
          <p:nvPr>
            <p:ph type="title"/>
          </p:nvPr>
        </p:nvSpPr>
        <p:spPr>
          <a:xfrm>
            <a:off x="604911" y="2100791"/>
            <a:ext cx="8564125" cy="2591537"/>
          </a:xfrm>
        </p:spPr>
        <p:txBody>
          <a:bodyPr/>
          <a:lstStyle/>
          <a:p>
            <a:r>
              <a:rPr lang="sk-SK" dirty="0"/>
              <a:t>Metódy: systémy zberu údajov a sledovania</a:t>
            </a:r>
          </a:p>
        </p:txBody>
      </p:sp>
    </p:spTree>
    <p:extLst>
      <p:ext uri="{BB962C8B-B14F-4D97-AF65-F5344CB8AC3E}">
        <p14:creationId xmlns:p14="http://schemas.microsoft.com/office/powerpoint/2010/main" val="4267473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objekt pre obsah 7">
            <a:extLst>
              <a:ext uri="{FF2B5EF4-FFF2-40B4-BE49-F238E27FC236}">
                <a16:creationId xmlns:a16="http://schemas.microsoft.com/office/drawing/2014/main" id="{B6B7E619-17A9-2D4A-87EE-619F33B8629A}"/>
              </a:ext>
            </a:extLst>
          </p:cNvPr>
          <p:cNvSpPr>
            <a:spLocks noGrp="1"/>
          </p:cNvSpPr>
          <p:nvPr>
            <p:ph idx="1"/>
          </p:nvPr>
        </p:nvSpPr>
        <p:spPr>
          <a:xfrm>
            <a:off x="856448" y="756287"/>
            <a:ext cx="8211829" cy="4786384"/>
          </a:xfrm>
        </p:spPr>
        <p:txBody>
          <a:bodyPr>
            <a:normAutofit/>
          </a:bodyPr>
          <a:lstStyle/>
          <a:p>
            <a:r>
              <a:rPr lang="sk-SK" dirty="0"/>
              <a:t>Zber údajov je najdrahšou a najnáročnejšou súčasťou systému sledovania. Kvalita systému sledovania je len taká dobrá ako kvalita zozbieraných údajov. Okrem toho je nevyhnutné stanoviť údaje o menovateľoch pre cieľovú populáciu.</a:t>
            </a:r>
          </a:p>
          <a:p>
            <a:r>
              <a:rPr lang="sk-SK" b="1" i="1" dirty="0"/>
              <a:t>Všeobecné metódy</a:t>
            </a:r>
            <a:r>
              <a:rPr lang="sk-SK" dirty="0"/>
              <a:t>. Uplatňovaním nasledujúcich metód by sa mala zabezpečiť kvalita, jednotnosť a spoľahlivosť údajov z dohľadu. Akákoľvek zaujatosť v systéme dohľadu by mala zostať konzistentná v čase, aby sa ľahšie riešila vo fáze analýzy.</a:t>
            </a:r>
          </a:p>
        </p:txBody>
      </p:sp>
      <p:sp>
        <p:nvSpPr>
          <p:cNvPr id="7" name="Nadpis 6">
            <a:extLst>
              <a:ext uri="{FF2B5EF4-FFF2-40B4-BE49-F238E27FC236}">
                <a16:creationId xmlns:a16="http://schemas.microsoft.com/office/drawing/2014/main" id="{37411819-3EE9-B84F-A922-A252FAC35116}"/>
              </a:ext>
            </a:extLst>
          </p:cNvPr>
          <p:cNvSpPr>
            <a:spLocks noGrp="1"/>
          </p:cNvSpPr>
          <p:nvPr>
            <p:ph type="title"/>
          </p:nvPr>
        </p:nvSpPr>
        <p:spPr>
          <a:xfrm>
            <a:off x="856448" y="5798183"/>
            <a:ext cx="8312587" cy="1008380"/>
          </a:xfrm>
        </p:spPr>
        <p:txBody>
          <a:bodyPr/>
          <a:lstStyle/>
          <a:p>
            <a:r>
              <a:rPr lang="sk-SK" dirty="0"/>
              <a:t>Zber údajov</a:t>
            </a:r>
          </a:p>
        </p:txBody>
      </p:sp>
      <p:sp>
        <p:nvSpPr>
          <p:cNvPr id="3" name="Zástupný objekt pre dátum 2">
            <a:extLst>
              <a:ext uri="{FF2B5EF4-FFF2-40B4-BE49-F238E27FC236}">
                <a16:creationId xmlns:a16="http://schemas.microsoft.com/office/drawing/2014/main" id="{461B89A8-CCA5-504A-B649-297C330F8EC1}"/>
              </a:ext>
            </a:extLst>
          </p:cNvPr>
          <p:cNvSpPr>
            <a:spLocks noGrp="1"/>
          </p:cNvSpPr>
          <p:nvPr>
            <p:ph type="dt" sz="half" idx="10"/>
          </p:nvPr>
        </p:nvSpPr>
        <p:spPr/>
        <p:txBody>
          <a:bodyPr/>
          <a:lstStyle/>
          <a:p>
            <a:fld id="{F74D4851-71F3-7E46-BD42-81840CD9F2B6}" type="datetime1">
              <a:rPr lang="sk-SK" smtClean="0"/>
              <a:t>17.2.20</a:t>
            </a:fld>
            <a:endParaRPr lang="en-GB"/>
          </a:p>
        </p:txBody>
      </p:sp>
      <p:sp>
        <p:nvSpPr>
          <p:cNvPr id="4" name="Zástupný objekt pre číslo snímky 3">
            <a:extLst>
              <a:ext uri="{FF2B5EF4-FFF2-40B4-BE49-F238E27FC236}">
                <a16:creationId xmlns:a16="http://schemas.microsoft.com/office/drawing/2014/main" id="{CB57020A-0339-0643-AF08-59EB55797D10}"/>
              </a:ext>
            </a:extLst>
          </p:cNvPr>
          <p:cNvSpPr>
            <a:spLocks noGrp="1"/>
          </p:cNvSpPr>
          <p:nvPr>
            <p:ph type="sldNum" sz="quarter" idx="11"/>
          </p:nvPr>
        </p:nvSpPr>
        <p:spPr/>
        <p:txBody>
          <a:bodyPr/>
          <a:lstStyle/>
          <a:p>
            <a:fld id="{B7D8D926-BC77-48DB-9B94-D8C2D2386DFA}" type="slidenum">
              <a:rPr lang="en-GB" smtClean="0"/>
              <a:pPr/>
              <a:t>18</a:t>
            </a:fld>
            <a:endParaRPr lang="en-GB"/>
          </a:p>
        </p:txBody>
      </p:sp>
      <p:sp>
        <p:nvSpPr>
          <p:cNvPr id="5" name="Zástupný objekt pre pätu 4">
            <a:extLst>
              <a:ext uri="{FF2B5EF4-FFF2-40B4-BE49-F238E27FC236}">
                <a16:creationId xmlns:a16="http://schemas.microsoft.com/office/drawing/2014/main" id="{F7260B34-5D6C-A143-A266-F2C44E900913}"/>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418759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79012C52-1755-074E-90D0-BDFF95BCE79F}"/>
              </a:ext>
            </a:extLst>
          </p:cNvPr>
          <p:cNvSpPr>
            <a:spLocks noGrp="1"/>
          </p:cNvSpPr>
          <p:nvPr>
            <p:ph idx="1"/>
          </p:nvPr>
        </p:nvSpPr>
        <p:spPr>
          <a:xfrm>
            <a:off x="755690" y="756287"/>
            <a:ext cx="8312587" cy="4772316"/>
          </a:xfrm>
        </p:spPr>
        <p:txBody>
          <a:bodyPr>
            <a:normAutofit/>
          </a:bodyPr>
          <a:lstStyle/>
          <a:p>
            <a:r>
              <a:rPr lang="sk-SK" dirty="0"/>
              <a:t>Starostlivosť s akou sa zhromažďujú informácie o prípade, odráža motiváciu osoby zodpovednej za ich zhromažďovanie. </a:t>
            </a:r>
          </a:p>
          <a:p>
            <a:r>
              <a:rPr lang="sk-SK" dirty="0"/>
              <a:t>To možno podporiť zákonnými požiadavkami, vzdelávaním, účasťou na projektoch, šírením údajov späť ľuďom, ktorí ich zhromaždili, a sprístupnením dôležitých klinických a terapeutických informácií tým, ktorí o nich informujú. </a:t>
            </a:r>
          </a:p>
          <a:p>
            <a:r>
              <a:rPr lang="sk-SK" dirty="0"/>
              <a:t>Používajú sa aj iné metódy, napríklad sprístupnenie lieku alebo biologickej látky lekárom, na základe ohlásenia ochorenia a nepeňažné alebo peňažné odmeny.</a:t>
            </a:r>
          </a:p>
        </p:txBody>
      </p:sp>
      <p:sp>
        <p:nvSpPr>
          <p:cNvPr id="3" name="Nadpis 2">
            <a:extLst>
              <a:ext uri="{FF2B5EF4-FFF2-40B4-BE49-F238E27FC236}">
                <a16:creationId xmlns:a16="http://schemas.microsoft.com/office/drawing/2014/main" id="{6615AB6D-D433-2E49-AEFB-C4C41A3D83AC}"/>
              </a:ext>
            </a:extLst>
          </p:cNvPr>
          <p:cNvSpPr>
            <a:spLocks noGrp="1"/>
          </p:cNvSpPr>
          <p:nvPr>
            <p:ph type="title"/>
          </p:nvPr>
        </p:nvSpPr>
        <p:spPr/>
        <p:txBody>
          <a:bodyPr/>
          <a:lstStyle/>
          <a:p>
            <a:r>
              <a:rPr lang="sk-SK" dirty="0"/>
              <a:t>Motivácia</a:t>
            </a:r>
          </a:p>
        </p:txBody>
      </p:sp>
      <p:sp>
        <p:nvSpPr>
          <p:cNvPr id="4" name="Zástupný objekt pre dátum 3">
            <a:extLst>
              <a:ext uri="{FF2B5EF4-FFF2-40B4-BE49-F238E27FC236}">
                <a16:creationId xmlns:a16="http://schemas.microsoft.com/office/drawing/2014/main" id="{DD6753FE-4240-824E-99FF-A566D8C4BAB5}"/>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88F7E2B5-E36B-014C-B279-61770A5EE5FA}"/>
              </a:ext>
            </a:extLst>
          </p:cNvPr>
          <p:cNvSpPr>
            <a:spLocks noGrp="1"/>
          </p:cNvSpPr>
          <p:nvPr>
            <p:ph type="sldNum" sz="quarter" idx="11"/>
          </p:nvPr>
        </p:nvSpPr>
        <p:spPr/>
        <p:txBody>
          <a:bodyPr/>
          <a:lstStyle/>
          <a:p>
            <a:fld id="{20C92893-8C51-46CF-9D47-24B3C575AFAA}" type="slidenum">
              <a:rPr lang="en-GB" smtClean="0"/>
              <a:pPr/>
              <a:t>19</a:t>
            </a:fld>
            <a:endParaRPr lang="en-GB"/>
          </a:p>
        </p:txBody>
      </p:sp>
      <p:sp>
        <p:nvSpPr>
          <p:cNvPr id="6" name="Zástupný objekt pre pätu 5">
            <a:extLst>
              <a:ext uri="{FF2B5EF4-FFF2-40B4-BE49-F238E27FC236}">
                <a16:creationId xmlns:a16="http://schemas.microsoft.com/office/drawing/2014/main" id="{16E0CACA-49FD-CE40-81FA-A1CFEBE1C2F8}"/>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510019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text 1">
            <a:extLst>
              <a:ext uri="{FF2B5EF4-FFF2-40B4-BE49-F238E27FC236}">
                <a16:creationId xmlns:a16="http://schemas.microsoft.com/office/drawing/2014/main" id="{C2F04B78-47C8-A242-B53D-C7A14B02D1EE}"/>
              </a:ext>
            </a:extLst>
          </p:cNvPr>
          <p:cNvSpPr>
            <a:spLocks noGrp="1"/>
          </p:cNvSpPr>
          <p:nvPr>
            <p:ph type="body" idx="1"/>
          </p:nvPr>
        </p:nvSpPr>
        <p:spPr/>
        <p:txBody>
          <a:bodyPr/>
          <a:lstStyle/>
          <a:p>
            <a:endParaRPr lang="sk-SK"/>
          </a:p>
        </p:txBody>
      </p:sp>
      <p:sp>
        <p:nvSpPr>
          <p:cNvPr id="3" name="Zástupný objekt pre dátum 2">
            <a:extLst>
              <a:ext uri="{FF2B5EF4-FFF2-40B4-BE49-F238E27FC236}">
                <a16:creationId xmlns:a16="http://schemas.microsoft.com/office/drawing/2014/main" id="{D76716D3-3034-D149-AFC8-4FFB10EEE56D}"/>
              </a:ext>
            </a:extLst>
          </p:cNvPr>
          <p:cNvSpPr>
            <a:spLocks noGrp="1"/>
          </p:cNvSpPr>
          <p:nvPr>
            <p:ph type="dt" sz="half" idx="10"/>
          </p:nvPr>
        </p:nvSpPr>
        <p:spPr/>
        <p:txBody>
          <a:bodyPr/>
          <a:lstStyle/>
          <a:p>
            <a:fld id="{F74D4851-71F3-7E46-BD42-81840CD9F2B6}" type="datetime1">
              <a:rPr lang="sk-SK" smtClean="0"/>
              <a:t>17.2.20</a:t>
            </a:fld>
            <a:endParaRPr lang="en-GB"/>
          </a:p>
        </p:txBody>
      </p:sp>
      <p:sp>
        <p:nvSpPr>
          <p:cNvPr id="4" name="Zástupný objekt pre číslo snímky 3">
            <a:extLst>
              <a:ext uri="{FF2B5EF4-FFF2-40B4-BE49-F238E27FC236}">
                <a16:creationId xmlns:a16="http://schemas.microsoft.com/office/drawing/2014/main" id="{70397F10-C450-564F-B7E8-F444CAA6CEE0}"/>
              </a:ext>
            </a:extLst>
          </p:cNvPr>
          <p:cNvSpPr>
            <a:spLocks noGrp="1"/>
          </p:cNvSpPr>
          <p:nvPr>
            <p:ph type="sldNum" sz="quarter" idx="11"/>
          </p:nvPr>
        </p:nvSpPr>
        <p:spPr/>
        <p:txBody>
          <a:bodyPr/>
          <a:lstStyle/>
          <a:p>
            <a:fld id="{B7D8D926-BC77-48DB-9B94-D8C2D2386DFA}" type="slidenum">
              <a:rPr lang="en-GB" smtClean="0"/>
              <a:pPr/>
              <a:t>2</a:t>
            </a:fld>
            <a:endParaRPr lang="en-GB"/>
          </a:p>
        </p:txBody>
      </p:sp>
      <p:sp>
        <p:nvSpPr>
          <p:cNvPr id="5" name="Zástupný objekt pre pätu 4">
            <a:extLst>
              <a:ext uri="{FF2B5EF4-FFF2-40B4-BE49-F238E27FC236}">
                <a16:creationId xmlns:a16="http://schemas.microsoft.com/office/drawing/2014/main" id="{5AD0D1FB-66EF-FB49-A10F-B6226392E659}"/>
              </a:ext>
            </a:extLst>
          </p:cNvPr>
          <p:cNvSpPr>
            <a:spLocks noGrp="1"/>
          </p:cNvSpPr>
          <p:nvPr>
            <p:ph type="ftr" sz="quarter" idx="12"/>
          </p:nvPr>
        </p:nvSpPr>
        <p:spPr/>
        <p:txBody>
          <a:bodyPr/>
          <a:lstStyle/>
          <a:p>
            <a:r>
              <a:rPr lang="en-GB"/>
              <a:t>rusnak.truni.sk</a:t>
            </a:r>
          </a:p>
        </p:txBody>
      </p:sp>
      <p:sp>
        <p:nvSpPr>
          <p:cNvPr id="6" name="Nadpis 5">
            <a:extLst>
              <a:ext uri="{FF2B5EF4-FFF2-40B4-BE49-F238E27FC236}">
                <a16:creationId xmlns:a16="http://schemas.microsoft.com/office/drawing/2014/main" id="{6C7780B3-3267-A449-9060-8CDF3991AC3A}"/>
              </a:ext>
            </a:extLst>
          </p:cNvPr>
          <p:cNvSpPr>
            <a:spLocks noGrp="1"/>
          </p:cNvSpPr>
          <p:nvPr>
            <p:ph type="title"/>
          </p:nvPr>
        </p:nvSpPr>
        <p:spPr>
          <a:xfrm>
            <a:off x="1392702" y="2100791"/>
            <a:ext cx="7776334" cy="2591537"/>
          </a:xfrm>
        </p:spPr>
        <p:txBody>
          <a:bodyPr/>
          <a:lstStyle/>
          <a:p>
            <a:r>
              <a:rPr lang="sk-SK" dirty="0"/>
              <a:t>Zdroje a údajov</a:t>
            </a:r>
          </a:p>
        </p:txBody>
      </p:sp>
    </p:spTree>
    <p:extLst>
      <p:ext uri="{BB962C8B-B14F-4D97-AF65-F5344CB8AC3E}">
        <p14:creationId xmlns:p14="http://schemas.microsoft.com/office/powerpoint/2010/main" val="948086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66CFD1A3-1A17-5E49-9994-C1D8AF8E9CA4}"/>
              </a:ext>
            </a:extLst>
          </p:cNvPr>
          <p:cNvSpPr>
            <a:spLocks noGrp="1"/>
          </p:cNvSpPr>
          <p:nvPr>
            <p:ph idx="1"/>
          </p:nvPr>
        </p:nvSpPr>
        <p:spPr>
          <a:xfrm>
            <a:off x="534572" y="756287"/>
            <a:ext cx="8533705" cy="5166211"/>
          </a:xfrm>
        </p:spPr>
        <p:txBody>
          <a:bodyPr>
            <a:normAutofit/>
          </a:bodyPr>
          <a:lstStyle/>
          <a:p>
            <a:r>
              <a:rPr lang="sk-SK" dirty="0"/>
              <a:t>Je nepravdepodobné, že by akýkoľvek mechanizmus zberu, ktorý je zložitý alebo vyžaduje nadmerné trávenie času, uspel, aj keď sa používajú dômyselné spôsoby, ako podporiť podávanie správ. </a:t>
            </a:r>
          </a:p>
          <a:p>
            <a:r>
              <a:rPr lang="sk-SK" dirty="0"/>
              <a:t>Zberatelia údajov musia byť vyškolení alebo aspoň opatrení jasnými a prísnymi pokynmi pre zber údajov. V ideálnom prípade by sa zber údajov mal robiť na štandardných formulároch s týmito charakteristikami: </a:t>
            </a:r>
          </a:p>
          <a:p>
            <a:pPr lvl="1"/>
            <a:r>
              <a:rPr lang="sk-SK" dirty="0"/>
              <a:t>jasnosť; </a:t>
            </a:r>
          </a:p>
          <a:p>
            <a:pPr lvl="1"/>
            <a:r>
              <a:rPr lang="sk-SK" dirty="0"/>
              <a:t>jednoduchosť; </a:t>
            </a:r>
          </a:p>
          <a:p>
            <a:pPr lvl="1"/>
            <a:r>
              <a:rPr lang="sk-SK" dirty="0"/>
              <a:t>výhradne dôležité informácie; a </a:t>
            </a:r>
          </a:p>
          <a:p>
            <a:pPr lvl="1"/>
            <a:r>
              <a:rPr lang="sk-SK" dirty="0"/>
              <a:t>žiadna nejednoznačnosť.</a:t>
            </a:r>
          </a:p>
        </p:txBody>
      </p:sp>
      <p:sp>
        <p:nvSpPr>
          <p:cNvPr id="3" name="Nadpis 2">
            <a:extLst>
              <a:ext uri="{FF2B5EF4-FFF2-40B4-BE49-F238E27FC236}">
                <a16:creationId xmlns:a16="http://schemas.microsoft.com/office/drawing/2014/main" id="{B3A2CAA0-DB89-C842-82E4-B23901E9642E}"/>
              </a:ext>
            </a:extLst>
          </p:cNvPr>
          <p:cNvSpPr>
            <a:spLocks noGrp="1"/>
          </p:cNvSpPr>
          <p:nvPr>
            <p:ph type="title"/>
          </p:nvPr>
        </p:nvSpPr>
        <p:spPr>
          <a:xfrm>
            <a:off x="755690" y="5778929"/>
            <a:ext cx="8312587" cy="1008380"/>
          </a:xfrm>
        </p:spPr>
        <p:txBody>
          <a:bodyPr/>
          <a:lstStyle/>
          <a:p>
            <a:r>
              <a:rPr lang="sk-SK" dirty="0"/>
              <a:t>Jednoduchý zber</a:t>
            </a:r>
          </a:p>
        </p:txBody>
      </p:sp>
      <p:sp>
        <p:nvSpPr>
          <p:cNvPr id="4" name="Zástupný objekt pre dátum 3">
            <a:extLst>
              <a:ext uri="{FF2B5EF4-FFF2-40B4-BE49-F238E27FC236}">
                <a16:creationId xmlns:a16="http://schemas.microsoft.com/office/drawing/2014/main" id="{D61CE956-2868-AE4F-BC8D-9A3CFB8AD4B0}"/>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B1F97BC8-1B73-E949-A2F8-993DC3EF5AFC}"/>
              </a:ext>
            </a:extLst>
          </p:cNvPr>
          <p:cNvSpPr>
            <a:spLocks noGrp="1"/>
          </p:cNvSpPr>
          <p:nvPr>
            <p:ph type="sldNum" sz="quarter" idx="11"/>
          </p:nvPr>
        </p:nvSpPr>
        <p:spPr/>
        <p:txBody>
          <a:bodyPr/>
          <a:lstStyle/>
          <a:p>
            <a:fld id="{20C92893-8C51-46CF-9D47-24B3C575AFAA}" type="slidenum">
              <a:rPr lang="en-GB" smtClean="0"/>
              <a:pPr/>
              <a:t>20</a:t>
            </a:fld>
            <a:endParaRPr lang="en-GB"/>
          </a:p>
        </p:txBody>
      </p:sp>
      <p:sp>
        <p:nvSpPr>
          <p:cNvPr id="6" name="Zástupný objekt pre pätu 5">
            <a:extLst>
              <a:ext uri="{FF2B5EF4-FFF2-40B4-BE49-F238E27FC236}">
                <a16:creationId xmlns:a16="http://schemas.microsoft.com/office/drawing/2014/main" id="{54E3D262-9841-3E4F-8B41-31BA97D74624}"/>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295295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C2D19A55-B418-7C44-80A2-116304CE336B}"/>
              </a:ext>
            </a:extLst>
          </p:cNvPr>
          <p:cNvSpPr>
            <a:spLocks noGrp="1"/>
          </p:cNvSpPr>
          <p:nvPr>
            <p:ph idx="1"/>
          </p:nvPr>
        </p:nvSpPr>
        <p:spPr>
          <a:xfrm>
            <a:off x="856448" y="534573"/>
            <a:ext cx="8211829" cy="5134708"/>
          </a:xfrm>
        </p:spPr>
        <p:txBody>
          <a:bodyPr>
            <a:normAutofit lnSpcReduction="10000"/>
          </a:bodyPr>
          <a:lstStyle/>
          <a:p>
            <a:r>
              <a:rPr lang="sk-SK" dirty="0"/>
              <a:t>Pri vývoji programu dohľadu je dôležité, aby sa vypracovali a zverejnili štandardné a konkrétne definície vrátane definícií prípadov, aby všetci účastníci mohli zhromažďovať presné</a:t>
            </a:r>
            <a:br>
              <a:rPr lang="sk-SK" dirty="0"/>
            </a:br>
            <a:r>
              <a:rPr lang="sk-SK" dirty="0"/>
              <a:t>informácie. </a:t>
            </a:r>
          </a:p>
          <a:p>
            <a:r>
              <a:rPr lang="sk-SK" dirty="0"/>
              <a:t>Definícia prípadu musí byť jednoduchá, prijateľná a zrozumiteľná a nesmie obsahovať diagnostické kritériá, ktoré je ťažké pochopiť alebo získať. </a:t>
            </a:r>
          </a:p>
          <a:p>
            <a:r>
              <a:rPr lang="sk-SK" dirty="0"/>
              <a:t>Ak sú súčasťou definície laboratórne testy, musia byť ľahko dostupné, lacné a nevyžadujú veľa pacienta. Je tiež dôležité zvážiť, či by sa mali hlásiť iba potvrdené prípady, alebo či by hlásenie malo zahŕňať aj predpokladané alebo podozrivé prípady choroby. </a:t>
            </a:r>
          </a:p>
          <a:p>
            <a:r>
              <a:rPr lang="sk-SK" dirty="0"/>
              <a:t>Medzi ďalšie pojmy, ktoré si často vyžadujú definíciu, patrí rasa, prisťahovalec, stav </a:t>
            </a:r>
            <a:r>
              <a:rPr lang="sk-SK" dirty="0" err="1"/>
              <a:t>imunizácie</a:t>
            </a:r>
            <a:r>
              <a:rPr lang="sk-SK" dirty="0"/>
              <a:t> a sexuálne preferencie.</a:t>
            </a:r>
          </a:p>
        </p:txBody>
      </p:sp>
      <p:sp>
        <p:nvSpPr>
          <p:cNvPr id="3" name="Nadpis 2">
            <a:extLst>
              <a:ext uri="{FF2B5EF4-FFF2-40B4-BE49-F238E27FC236}">
                <a16:creationId xmlns:a16="http://schemas.microsoft.com/office/drawing/2014/main" id="{BADC7D4D-1EF0-4846-B9A0-7B0ABC54920F}"/>
              </a:ext>
            </a:extLst>
          </p:cNvPr>
          <p:cNvSpPr>
            <a:spLocks noGrp="1"/>
          </p:cNvSpPr>
          <p:nvPr>
            <p:ph type="title"/>
          </p:nvPr>
        </p:nvSpPr>
        <p:spPr>
          <a:xfrm>
            <a:off x="881637" y="5835836"/>
            <a:ext cx="8312587" cy="1008380"/>
          </a:xfrm>
        </p:spPr>
        <p:txBody>
          <a:bodyPr/>
          <a:lstStyle/>
          <a:p>
            <a:r>
              <a:rPr lang="sk-SK" dirty="0"/>
              <a:t>Definícia prípadu</a:t>
            </a:r>
          </a:p>
        </p:txBody>
      </p:sp>
      <p:sp>
        <p:nvSpPr>
          <p:cNvPr id="4" name="Zástupný objekt pre dátum 3">
            <a:extLst>
              <a:ext uri="{FF2B5EF4-FFF2-40B4-BE49-F238E27FC236}">
                <a16:creationId xmlns:a16="http://schemas.microsoft.com/office/drawing/2014/main" id="{C5B41DBD-0099-3E43-9CDB-7E597E56C018}"/>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74192006-DDE3-D946-AD7F-9D9D147CA72D}"/>
              </a:ext>
            </a:extLst>
          </p:cNvPr>
          <p:cNvSpPr>
            <a:spLocks noGrp="1"/>
          </p:cNvSpPr>
          <p:nvPr>
            <p:ph type="sldNum" sz="quarter" idx="11"/>
          </p:nvPr>
        </p:nvSpPr>
        <p:spPr/>
        <p:txBody>
          <a:bodyPr/>
          <a:lstStyle/>
          <a:p>
            <a:fld id="{20C92893-8C51-46CF-9D47-24B3C575AFAA}" type="slidenum">
              <a:rPr lang="en-GB" smtClean="0"/>
              <a:pPr/>
              <a:t>21</a:t>
            </a:fld>
            <a:endParaRPr lang="en-GB"/>
          </a:p>
        </p:txBody>
      </p:sp>
      <p:sp>
        <p:nvSpPr>
          <p:cNvPr id="6" name="Zástupný objekt pre pätu 5">
            <a:extLst>
              <a:ext uri="{FF2B5EF4-FFF2-40B4-BE49-F238E27FC236}">
                <a16:creationId xmlns:a16="http://schemas.microsoft.com/office/drawing/2014/main" id="{3A868469-8AE7-334E-AD25-E12C8CCB2285}"/>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114508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D0A790BC-FA7D-8744-96C2-E29B8C1BBA18}"/>
              </a:ext>
            </a:extLst>
          </p:cNvPr>
          <p:cNvSpPr>
            <a:spLocks noGrp="1"/>
          </p:cNvSpPr>
          <p:nvPr>
            <p:ph idx="1"/>
          </p:nvPr>
        </p:nvSpPr>
        <p:spPr>
          <a:xfrm>
            <a:off x="755690" y="756287"/>
            <a:ext cx="8312587" cy="4621740"/>
          </a:xfrm>
        </p:spPr>
        <p:txBody>
          <a:bodyPr>
            <a:normAutofit/>
          </a:bodyPr>
          <a:lstStyle/>
          <a:p>
            <a:r>
              <a:rPr lang="sk-SK" dirty="0"/>
              <a:t>Od hlásiacich  a tých, ktorí zbierajú hlásenia by sa malo vyžadovať, aby formuláre vracali v pravidelných intervaloch, napríklad denne, týždenne alebo mesačne. Včasnosť sa zlepšila prepojením vykazovania s platobnými systémami.</a:t>
            </a:r>
          </a:p>
        </p:txBody>
      </p:sp>
      <p:sp>
        <p:nvSpPr>
          <p:cNvPr id="3" name="Nadpis 2">
            <a:extLst>
              <a:ext uri="{FF2B5EF4-FFF2-40B4-BE49-F238E27FC236}">
                <a16:creationId xmlns:a16="http://schemas.microsoft.com/office/drawing/2014/main" id="{1107FE54-99F5-494F-A4E4-5F4003153108}"/>
              </a:ext>
            </a:extLst>
          </p:cNvPr>
          <p:cNvSpPr>
            <a:spLocks noGrp="1"/>
          </p:cNvSpPr>
          <p:nvPr>
            <p:ph type="title"/>
          </p:nvPr>
        </p:nvSpPr>
        <p:spPr>
          <a:xfrm>
            <a:off x="881637" y="5723772"/>
            <a:ext cx="8312587" cy="1008380"/>
          </a:xfrm>
        </p:spPr>
        <p:txBody>
          <a:bodyPr/>
          <a:lstStyle/>
          <a:p>
            <a:r>
              <a:rPr lang="sk-SK" dirty="0"/>
              <a:t>Včasnosť</a:t>
            </a:r>
          </a:p>
        </p:txBody>
      </p:sp>
      <p:sp>
        <p:nvSpPr>
          <p:cNvPr id="4" name="Zástupný objekt pre dátum 3">
            <a:extLst>
              <a:ext uri="{FF2B5EF4-FFF2-40B4-BE49-F238E27FC236}">
                <a16:creationId xmlns:a16="http://schemas.microsoft.com/office/drawing/2014/main" id="{9E56ABAB-E19D-5D40-830F-BD4D448CF98D}"/>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E8D7EF2C-AD34-9D4D-98C7-89728F2182D1}"/>
              </a:ext>
            </a:extLst>
          </p:cNvPr>
          <p:cNvSpPr>
            <a:spLocks noGrp="1"/>
          </p:cNvSpPr>
          <p:nvPr>
            <p:ph type="sldNum" sz="quarter" idx="11"/>
          </p:nvPr>
        </p:nvSpPr>
        <p:spPr/>
        <p:txBody>
          <a:bodyPr/>
          <a:lstStyle/>
          <a:p>
            <a:fld id="{20C92893-8C51-46CF-9D47-24B3C575AFAA}" type="slidenum">
              <a:rPr lang="en-GB" smtClean="0"/>
              <a:pPr/>
              <a:t>22</a:t>
            </a:fld>
            <a:endParaRPr lang="en-GB"/>
          </a:p>
        </p:txBody>
      </p:sp>
      <p:sp>
        <p:nvSpPr>
          <p:cNvPr id="6" name="Zástupný objekt pre pätu 5">
            <a:extLst>
              <a:ext uri="{FF2B5EF4-FFF2-40B4-BE49-F238E27FC236}">
                <a16:creationId xmlns:a16="http://schemas.microsoft.com/office/drawing/2014/main" id="{6CA8AE86-6419-3B4A-A355-58BDE263FBF1}"/>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450778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C70E8D84-ADEA-F94C-89FB-D8C1C0D45388}"/>
              </a:ext>
            </a:extLst>
          </p:cNvPr>
          <p:cNvSpPr>
            <a:spLocks noGrp="1"/>
          </p:cNvSpPr>
          <p:nvPr>
            <p:ph idx="1"/>
          </p:nvPr>
        </p:nvSpPr>
        <p:spPr>
          <a:xfrm>
            <a:off x="856448" y="756287"/>
            <a:ext cx="8211829" cy="4621740"/>
          </a:xfrm>
        </p:spPr>
        <p:txBody>
          <a:bodyPr>
            <a:normAutofit fontScale="92500" lnSpcReduction="20000"/>
          </a:bodyPr>
          <a:lstStyle/>
          <a:p>
            <a:r>
              <a:rPr lang="sk-SK" dirty="0"/>
              <a:t>Potreba úplnosti zisťovania prípadov sa líši v závislosti od výskytu choroby pod dohľadom. V prípade tých chorôb, ktoré sa bežne nevyskytujú v oblasti alebo sa vyskytujú s veľmi nízkym výskytom, je nevyhnutné, aby sa hlásili všetky prípady. Na druhej strane, pri sledovaní chorôb, ktoré sa bežne vyskytujú, nie je potrebné hlásiť všetky prípady. </a:t>
            </a:r>
          </a:p>
          <a:p>
            <a:r>
              <a:rPr lang="sk-SK" dirty="0"/>
              <a:t>Skutočnosť, že nie sú hlásené všetky prípady, by nemala znižovať účinnosť dohľadu, pretože pre rozhodovanie o kontrolných a preventívnych opatreniach sú vo všeobecnosti dôležité trendy výskytu choroby. Ak však z nejakého dôvodu dôjde k zmene frakcie zistenia (zmena definície prípadu, zlepšenie diagnostických techník atď.), Bude nasledovať zmena hláseného výskytu choroby.</a:t>
            </a:r>
            <a:br>
              <a:rPr lang="sk-SK" dirty="0"/>
            </a:br>
            <a:r>
              <a:rPr lang="sk-SK" dirty="0"/>
              <a:t>Toto by sa malo brať do úvahy pri analýze údajov a nemalo by sa nesprávne interpretovať ako skutočná zmena. Niekedy je potrebné obetovať mieru úplnosti, aby sa zabezpečilo pravidelné a systematické podávanie správ.</a:t>
            </a:r>
          </a:p>
        </p:txBody>
      </p:sp>
      <p:sp>
        <p:nvSpPr>
          <p:cNvPr id="3" name="Nadpis 2">
            <a:extLst>
              <a:ext uri="{FF2B5EF4-FFF2-40B4-BE49-F238E27FC236}">
                <a16:creationId xmlns:a16="http://schemas.microsoft.com/office/drawing/2014/main" id="{97F964C4-9931-8249-958E-A15D2F56A182}"/>
              </a:ext>
            </a:extLst>
          </p:cNvPr>
          <p:cNvSpPr>
            <a:spLocks noGrp="1"/>
          </p:cNvSpPr>
          <p:nvPr>
            <p:ph type="title"/>
          </p:nvPr>
        </p:nvSpPr>
        <p:spPr/>
        <p:txBody>
          <a:bodyPr/>
          <a:lstStyle/>
          <a:p>
            <a:r>
              <a:rPr lang="sk-SK" dirty="0"/>
              <a:t>Úplnosť</a:t>
            </a:r>
          </a:p>
        </p:txBody>
      </p:sp>
      <p:sp>
        <p:nvSpPr>
          <p:cNvPr id="4" name="Zástupný objekt pre dátum 3">
            <a:extLst>
              <a:ext uri="{FF2B5EF4-FFF2-40B4-BE49-F238E27FC236}">
                <a16:creationId xmlns:a16="http://schemas.microsoft.com/office/drawing/2014/main" id="{3922073E-1803-254E-8970-60C368766DED}"/>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B5CC87FC-6CA1-9A45-AE99-A1B455B10F22}"/>
              </a:ext>
            </a:extLst>
          </p:cNvPr>
          <p:cNvSpPr>
            <a:spLocks noGrp="1"/>
          </p:cNvSpPr>
          <p:nvPr>
            <p:ph type="sldNum" sz="quarter" idx="11"/>
          </p:nvPr>
        </p:nvSpPr>
        <p:spPr/>
        <p:txBody>
          <a:bodyPr/>
          <a:lstStyle/>
          <a:p>
            <a:fld id="{20C92893-8C51-46CF-9D47-24B3C575AFAA}" type="slidenum">
              <a:rPr lang="en-GB" smtClean="0"/>
              <a:pPr/>
              <a:t>23</a:t>
            </a:fld>
            <a:endParaRPr lang="en-GB"/>
          </a:p>
        </p:txBody>
      </p:sp>
      <p:sp>
        <p:nvSpPr>
          <p:cNvPr id="6" name="Zástupný objekt pre pätu 5">
            <a:extLst>
              <a:ext uri="{FF2B5EF4-FFF2-40B4-BE49-F238E27FC236}">
                <a16:creationId xmlns:a16="http://schemas.microsoft.com/office/drawing/2014/main" id="{B5CFA913-46FC-324A-ADFB-88FFB6B7F14F}"/>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797748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objekt pre text 7">
            <a:extLst>
              <a:ext uri="{FF2B5EF4-FFF2-40B4-BE49-F238E27FC236}">
                <a16:creationId xmlns:a16="http://schemas.microsoft.com/office/drawing/2014/main" id="{44382137-120D-284F-B64A-F2F006B08C53}"/>
              </a:ext>
            </a:extLst>
          </p:cNvPr>
          <p:cNvSpPr>
            <a:spLocks noGrp="1"/>
          </p:cNvSpPr>
          <p:nvPr>
            <p:ph type="body" idx="1"/>
          </p:nvPr>
        </p:nvSpPr>
        <p:spPr/>
        <p:txBody>
          <a:bodyPr/>
          <a:lstStyle/>
          <a:p>
            <a:endParaRPr lang="sk-SK"/>
          </a:p>
        </p:txBody>
      </p:sp>
      <p:sp>
        <p:nvSpPr>
          <p:cNvPr id="4" name="Zástupný objekt pre dátum 3">
            <a:extLst>
              <a:ext uri="{FF2B5EF4-FFF2-40B4-BE49-F238E27FC236}">
                <a16:creationId xmlns:a16="http://schemas.microsoft.com/office/drawing/2014/main" id="{C471A19C-5FCB-FC48-8255-40846869AF13}"/>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C429B061-5A22-F444-84A2-4210B9759CED}"/>
              </a:ext>
            </a:extLst>
          </p:cNvPr>
          <p:cNvSpPr>
            <a:spLocks noGrp="1"/>
          </p:cNvSpPr>
          <p:nvPr>
            <p:ph type="sldNum" sz="quarter" idx="11"/>
          </p:nvPr>
        </p:nvSpPr>
        <p:spPr/>
        <p:txBody>
          <a:bodyPr/>
          <a:lstStyle/>
          <a:p>
            <a:fld id="{20C92893-8C51-46CF-9D47-24B3C575AFAA}" type="slidenum">
              <a:rPr lang="en-GB" smtClean="0"/>
              <a:pPr/>
              <a:t>24</a:t>
            </a:fld>
            <a:endParaRPr lang="en-GB"/>
          </a:p>
        </p:txBody>
      </p:sp>
      <p:sp>
        <p:nvSpPr>
          <p:cNvPr id="6" name="Zástupný objekt pre pätu 5">
            <a:extLst>
              <a:ext uri="{FF2B5EF4-FFF2-40B4-BE49-F238E27FC236}">
                <a16:creationId xmlns:a16="http://schemas.microsoft.com/office/drawing/2014/main" id="{F7A4327C-D860-3746-9FB9-CF586EADFA25}"/>
              </a:ext>
            </a:extLst>
          </p:cNvPr>
          <p:cNvSpPr>
            <a:spLocks noGrp="1"/>
          </p:cNvSpPr>
          <p:nvPr>
            <p:ph type="ftr" sz="quarter" idx="12"/>
          </p:nvPr>
        </p:nvSpPr>
        <p:spPr/>
        <p:txBody>
          <a:bodyPr/>
          <a:lstStyle/>
          <a:p>
            <a:r>
              <a:rPr lang="en-GB"/>
              <a:t>rusnak.truni.sk</a:t>
            </a:r>
          </a:p>
        </p:txBody>
      </p:sp>
      <p:sp>
        <p:nvSpPr>
          <p:cNvPr id="7" name="Nadpis 6">
            <a:extLst>
              <a:ext uri="{FF2B5EF4-FFF2-40B4-BE49-F238E27FC236}">
                <a16:creationId xmlns:a16="http://schemas.microsoft.com/office/drawing/2014/main" id="{F4525463-5544-9C46-A21B-CF7E39CC345D}"/>
              </a:ext>
            </a:extLst>
          </p:cNvPr>
          <p:cNvSpPr>
            <a:spLocks noGrp="1"/>
          </p:cNvSpPr>
          <p:nvPr>
            <p:ph type="title"/>
          </p:nvPr>
        </p:nvSpPr>
        <p:spPr>
          <a:xfrm>
            <a:off x="1505243" y="2100791"/>
            <a:ext cx="7663793" cy="2591537"/>
          </a:xfrm>
        </p:spPr>
        <p:txBody>
          <a:bodyPr/>
          <a:lstStyle/>
          <a:p>
            <a:r>
              <a:rPr lang="sk-SK" dirty="0"/>
              <a:t>Spôsoby zberu údajov</a:t>
            </a:r>
          </a:p>
        </p:txBody>
      </p:sp>
    </p:spTree>
    <p:extLst>
      <p:ext uri="{BB962C8B-B14F-4D97-AF65-F5344CB8AC3E}">
        <p14:creationId xmlns:p14="http://schemas.microsoft.com/office/powerpoint/2010/main" val="3177750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23587804-39A0-884C-B3FF-9737B8119BBB}"/>
              </a:ext>
            </a:extLst>
          </p:cNvPr>
          <p:cNvSpPr>
            <a:spLocks noGrp="1"/>
          </p:cNvSpPr>
          <p:nvPr>
            <p:ph idx="1"/>
          </p:nvPr>
        </p:nvSpPr>
        <p:spPr>
          <a:xfrm>
            <a:off x="576775" y="756287"/>
            <a:ext cx="8491502" cy="4621740"/>
          </a:xfrm>
        </p:spPr>
        <p:txBody>
          <a:bodyPr>
            <a:normAutofit/>
          </a:bodyPr>
          <a:lstStyle/>
          <a:p>
            <a:r>
              <a:rPr lang="sk-SK" dirty="0"/>
              <a:t>V systéme pasívneho sledovania môže príjemca údajov iniciovať systém, ale v zásade musí čakať, kým poskytovatelia údajov nahlásia prípad. </a:t>
            </a:r>
          </a:p>
          <a:p>
            <a:r>
              <a:rPr lang="sk-SK" dirty="0"/>
              <a:t>Od poskytovateľov sa niekedy vyžaduje, aby poskytovali informácie, napríklad v systéme oznamovania, alebo iným spôsobom sú povinní tak urobiť.</a:t>
            </a:r>
          </a:p>
        </p:txBody>
      </p:sp>
      <p:sp>
        <p:nvSpPr>
          <p:cNvPr id="3" name="Nadpis 2">
            <a:extLst>
              <a:ext uri="{FF2B5EF4-FFF2-40B4-BE49-F238E27FC236}">
                <a16:creationId xmlns:a16="http://schemas.microsoft.com/office/drawing/2014/main" id="{3225378D-852B-A04A-A91C-905818E1BCCF}"/>
              </a:ext>
            </a:extLst>
          </p:cNvPr>
          <p:cNvSpPr>
            <a:spLocks noGrp="1"/>
          </p:cNvSpPr>
          <p:nvPr>
            <p:ph type="title"/>
          </p:nvPr>
        </p:nvSpPr>
        <p:spPr/>
        <p:txBody>
          <a:bodyPr/>
          <a:lstStyle/>
          <a:p>
            <a:r>
              <a:rPr lang="sk-SK" dirty="0"/>
              <a:t>Pasívny dohľad</a:t>
            </a:r>
          </a:p>
        </p:txBody>
      </p:sp>
      <p:sp>
        <p:nvSpPr>
          <p:cNvPr id="4" name="Zástupný objekt pre dátum 3">
            <a:extLst>
              <a:ext uri="{FF2B5EF4-FFF2-40B4-BE49-F238E27FC236}">
                <a16:creationId xmlns:a16="http://schemas.microsoft.com/office/drawing/2014/main" id="{6F959CF5-AEB2-AE46-9099-051FF2265A16}"/>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C38BEC77-9122-8047-8A91-BDFACAF02443}"/>
              </a:ext>
            </a:extLst>
          </p:cNvPr>
          <p:cNvSpPr>
            <a:spLocks noGrp="1"/>
          </p:cNvSpPr>
          <p:nvPr>
            <p:ph type="sldNum" sz="quarter" idx="11"/>
          </p:nvPr>
        </p:nvSpPr>
        <p:spPr/>
        <p:txBody>
          <a:bodyPr/>
          <a:lstStyle/>
          <a:p>
            <a:fld id="{20C92893-8C51-46CF-9D47-24B3C575AFAA}" type="slidenum">
              <a:rPr lang="en-GB" smtClean="0"/>
              <a:pPr/>
              <a:t>25</a:t>
            </a:fld>
            <a:endParaRPr lang="en-GB"/>
          </a:p>
        </p:txBody>
      </p:sp>
      <p:sp>
        <p:nvSpPr>
          <p:cNvPr id="6" name="Zástupný objekt pre pätu 5">
            <a:extLst>
              <a:ext uri="{FF2B5EF4-FFF2-40B4-BE49-F238E27FC236}">
                <a16:creationId xmlns:a16="http://schemas.microsoft.com/office/drawing/2014/main" id="{9620D8C2-EE5D-284A-93D3-1EF6892EB5BB}"/>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429619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EEDD9AED-23CB-4743-AAB6-4D538AA6B5C0}"/>
              </a:ext>
            </a:extLst>
          </p:cNvPr>
          <p:cNvSpPr>
            <a:spLocks noGrp="1"/>
          </p:cNvSpPr>
          <p:nvPr>
            <p:ph idx="1"/>
          </p:nvPr>
        </p:nvSpPr>
        <p:spPr>
          <a:xfrm>
            <a:off x="755690" y="756287"/>
            <a:ext cx="8312587" cy="4800451"/>
          </a:xfrm>
        </p:spPr>
        <p:txBody>
          <a:bodyPr>
            <a:normAutofit fontScale="92500"/>
          </a:bodyPr>
          <a:lstStyle/>
          <a:p>
            <a:r>
              <a:rPr lang="sk-SK" dirty="0"/>
              <a:t>Za určitých okolností sa údaje musia získavať vyhľadávaním prípadov a prípadne pravidelným kontaktovaním tých, ktorí môžu mať informáciu o prípadoch. </a:t>
            </a:r>
          </a:p>
          <a:p>
            <a:r>
              <a:rPr lang="sk-SK" dirty="0"/>
              <a:t>U niektorých, zvyčajne zriedkavých chorôb (pri ktorých je úplnosť dôležitejšia) alebo počas prepuknutia choroby, je potrebný aktívny dohľad, aby sa prípady, ktoré by inak mohli vynechať, vyhľadávali pomocou akéhokoľvek dostupného zdroja.</a:t>
            </a:r>
          </a:p>
          <a:p>
            <a:r>
              <a:rPr lang="sk-SK" dirty="0"/>
              <a:t>V prípade tohto typu dohľadu sa často musí zaslať pripomenutie možným poskytovateľom informácií. Kvôli veľkému úsiliu a nízkej návratnosti je aktívny dohľad drahý a obvykle obmedzený na konkrétne choroby v priebehu obmedzeného časového obdobia, napríklad po vystavení komunity alebo počas epidémie.</a:t>
            </a:r>
          </a:p>
        </p:txBody>
      </p:sp>
      <p:sp>
        <p:nvSpPr>
          <p:cNvPr id="3" name="Nadpis 2">
            <a:extLst>
              <a:ext uri="{FF2B5EF4-FFF2-40B4-BE49-F238E27FC236}">
                <a16:creationId xmlns:a16="http://schemas.microsoft.com/office/drawing/2014/main" id="{E3683511-F701-C243-8586-EB6EABCC3248}"/>
              </a:ext>
            </a:extLst>
          </p:cNvPr>
          <p:cNvSpPr>
            <a:spLocks noGrp="1"/>
          </p:cNvSpPr>
          <p:nvPr>
            <p:ph type="title"/>
          </p:nvPr>
        </p:nvSpPr>
        <p:spPr>
          <a:xfrm>
            <a:off x="881637" y="5778929"/>
            <a:ext cx="8312587" cy="1008380"/>
          </a:xfrm>
        </p:spPr>
        <p:txBody>
          <a:bodyPr/>
          <a:lstStyle/>
          <a:p>
            <a:r>
              <a:rPr lang="sk-SK" dirty="0"/>
              <a:t>Aktívny dohľad</a:t>
            </a:r>
          </a:p>
        </p:txBody>
      </p:sp>
      <p:sp>
        <p:nvSpPr>
          <p:cNvPr id="4" name="Zástupný objekt pre dátum 3">
            <a:extLst>
              <a:ext uri="{FF2B5EF4-FFF2-40B4-BE49-F238E27FC236}">
                <a16:creationId xmlns:a16="http://schemas.microsoft.com/office/drawing/2014/main" id="{D36D9C70-15CD-F44C-AEB0-76F7793DF487}"/>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ABFFED70-A35B-1C44-8FE8-33D2632A7AA7}"/>
              </a:ext>
            </a:extLst>
          </p:cNvPr>
          <p:cNvSpPr>
            <a:spLocks noGrp="1"/>
          </p:cNvSpPr>
          <p:nvPr>
            <p:ph type="sldNum" sz="quarter" idx="11"/>
          </p:nvPr>
        </p:nvSpPr>
        <p:spPr/>
        <p:txBody>
          <a:bodyPr/>
          <a:lstStyle/>
          <a:p>
            <a:fld id="{20C92893-8C51-46CF-9D47-24B3C575AFAA}" type="slidenum">
              <a:rPr lang="en-GB" smtClean="0"/>
              <a:pPr/>
              <a:t>26</a:t>
            </a:fld>
            <a:endParaRPr lang="en-GB"/>
          </a:p>
        </p:txBody>
      </p:sp>
      <p:sp>
        <p:nvSpPr>
          <p:cNvPr id="6" name="Zástupný objekt pre pätu 5">
            <a:extLst>
              <a:ext uri="{FF2B5EF4-FFF2-40B4-BE49-F238E27FC236}">
                <a16:creationId xmlns:a16="http://schemas.microsoft.com/office/drawing/2014/main" id="{B7D1E26A-C2F9-944B-BF92-5DA9C4C65DED}"/>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632454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F1AD5F09-23D8-9F40-AF66-387E1A24C117}"/>
              </a:ext>
            </a:extLst>
          </p:cNvPr>
          <p:cNvSpPr>
            <a:spLocks noGrp="1"/>
          </p:cNvSpPr>
          <p:nvPr>
            <p:ph idx="1"/>
          </p:nvPr>
        </p:nvSpPr>
        <p:spPr>
          <a:xfrm>
            <a:off x="856448" y="756287"/>
            <a:ext cx="8211829" cy="4621740"/>
          </a:xfrm>
        </p:spPr>
        <p:txBody>
          <a:bodyPr/>
          <a:lstStyle/>
          <a:p>
            <a:r>
              <a:rPr lang="sk-SK" dirty="0"/>
              <a:t>Sa spolieha na vopred usporiadanú vzorku zdrojov podávania správ, ktoré súhlasia s hlásením všetkých prípadov (alebo vzorky) jednej alebo viacerých podmienok. </a:t>
            </a:r>
          </a:p>
          <a:p>
            <a:r>
              <a:rPr lang="sk-SK" dirty="0"/>
              <a:t>Pri ňom sa obetuje úplnosť, aby sa zvýšila spoľahlivosť, rýchlosť a niekedy aj náklady. Tento typ dohľadu je zvyčajne vhodný iba pre bežné choroby, napr. chrípka.</a:t>
            </a:r>
          </a:p>
        </p:txBody>
      </p:sp>
      <p:sp>
        <p:nvSpPr>
          <p:cNvPr id="3" name="Nadpis 2">
            <a:extLst>
              <a:ext uri="{FF2B5EF4-FFF2-40B4-BE49-F238E27FC236}">
                <a16:creationId xmlns:a16="http://schemas.microsoft.com/office/drawing/2014/main" id="{46688DC0-CA48-D04C-A75C-36E2C7A10825}"/>
              </a:ext>
            </a:extLst>
          </p:cNvPr>
          <p:cNvSpPr>
            <a:spLocks noGrp="1"/>
          </p:cNvSpPr>
          <p:nvPr>
            <p:ph type="title"/>
          </p:nvPr>
        </p:nvSpPr>
        <p:spPr/>
        <p:txBody>
          <a:bodyPr/>
          <a:lstStyle/>
          <a:p>
            <a:r>
              <a:rPr lang="sk-SK" dirty="0" err="1"/>
              <a:t>Sentinelový</a:t>
            </a:r>
            <a:r>
              <a:rPr lang="sk-SK" dirty="0"/>
              <a:t> dohľad</a:t>
            </a:r>
          </a:p>
        </p:txBody>
      </p:sp>
      <p:sp>
        <p:nvSpPr>
          <p:cNvPr id="4" name="Zástupný objekt pre dátum 3">
            <a:extLst>
              <a:ext uri="{FF2B5EF4-FFF2-40B4-BE49-F238E27FC236}">
                <a16:creationId xmlns:a16="http://schemas.microsoft.com/office/drawing/2014/main" id="{42CAFB08-C8A7-3549-AFC9-FBE0C8AD8B22}"/>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9C333751-6016-5D40-8293-84B4E75E8550}"/>
              </a:ext>
            </a:extLst>
          </p:cNvPr>
          <p:cNvSpPr>
            <a:spLocks noGrp="1"/>
          </p:cNvSpPr>
          <p:nvPr>
            <p:ph type="sldNum" sz="quarter" idx="11"/>
          </p:nvPr>
        </p:nvSpPr>
        <p:spPr/>
        <p:txBody>
          <a:bodyPr/>
          <a:lstStyle/>
          <a:p>
            <a:fld id="{20C92893-8C51-46CF-9D47-24B3C575AFAA}" type="slidenum">
              <a:rPr lang="en-GB" smtClean="0"/>
              <a:pPr/>
              <a:t>27</a:t>
            </a:fld>
            <a:endParaRPr lang="en-GB"/>
          </a:p>
        </p:txBody>
      </p:sp>
      <p:sp>
        <p:nvSpPr>
          <p:cNvPr id="6" name="Zástupný objekt pre pätu 5">
            <a:extLst>
              <a:ext uri="{FF2B5EF4-FFF2-40B4-BE49-F238E27FC236}">
                <a16:creationId xmlns:a16="http://schemas.microsoft.com/office/drawing/2014/main" id="{88859632-ABA1-8742-82E2-388E4AE1CBA2}"/>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36612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0C011034-1404-8545-B9D2-AF777E3FFAB2}"/>
              </a:ext>
            </a:extLst>
          </p:cNvPr>
          <p:cNvSpPr>
            <a:spLocks noGrp="1"/>
          </p:cNvSpPr>
          <p:nvPr>
            <p:ph idx="1"/>
          </p:nvPr>
        </p:nvSpPr>
        <p:spPr>
          <a:xfrm>
            <a:off x="590843" y="372889"/>
            <a:ext cx="8477434" cy="5041896"/>
          </a:xfrm>
        </p:spPr>
        <p:txBody>
          <a:bodyPr>
            <a:normAutofit fontScale="92500"/>
          </a:bodyPr>
          <a:lstStyle/>
          <a:p>
            <a:r>
              <a:rPr lang="sk-SK" dirty="0"/>
              <a:t>Zdravotnícke agentúry čoraz viac kreatívne využívajú dostupné súbory údajov na účely dohľadu. </a:t>
            </a:r>
          </a:p>
          <a:p>
            <a:r>
              <a:rPr lang="sk-SK" dirty="0"/>
              <a:t>Tento prístup je primárny pre dohľad nad chronickými chorobami, ale uplatňuje sa aj na infekčné choroby, najmä tie, ktoré nemajú zavedené systémy sledovania. </a:t>
            </a:r>
          </a:p>
          <a:p>
            <a:r>
              <a:rPr lang="sk-SK" dirty="0"/>
              <a:t>Používanie dostupných súborov údajov na sledovanie sa líši od tradičného sledovania niekoľkými spôsobmi:</a:t>
            </a:r>
          </a:p>
          <a:p>
            <a:pPr lvl="1"/>
            <a:r>
              <a:rPr lang="sk-SK" dirty="0"/>
              <a:t>väčšine súborov údajov chýbajú osobné identifikátory, takže úroveň dohľadu je nevyhnutne skôr komunita ako jednotlivec. </a:t>
            </a:r>
          </a:p>
          <a:p>
            <a:pPr lvl="1"/>
            <a:r>
              <a:rPr lang="sk-SK" dirty="0"/>
              <a:t>údaje sa zhromažďujú, zostavujú, upravujú, balia a sprístupňujú niekedy mesiace, ak nie roky po výskyte udalostí. Preto je sekundárna analýza údajov zvyčajne vhodnejšia na usmerňovanie dlhodobých ako krátkodobých zásahov. </a:t>
            </a:r>
          </a:p>
          <a:p>
            <a:pPr lvl="1"/>
            <a:r>
              <a:rPr lang="sk-SK" dirty="0"/>
              <a:t>pretože údaje sa často zbierajú z iných dôvodov, nemusia byť kvalitné a môžu dôjsť k vynechaniu dôležitých epidemiologických prvkov.</a:t>
            </a:r>
          </a:p>
        </p:txBody>
      </p:sp>
      <p:sp>
        <p:nvSpPr>
          <p:cNvPr id="3" name="Nadpis 2">
            <a:extLst>
              <a:ext uri="{FF2B5EF4-FFF2-40B4-BE49-F238E27FC236}">
                <a16:creationId xmlns:a16="http://schemas.microsoft.com/office/drawing/2014/main" id="{9CD4C07B-1FC4-5A43-9249-3C016E79C428}"/>
              </a:ext>
            </a:extLst>
          </p:cNvPr>
          <p:cNvSpPr>
            <a:spLocks noGrp="1"/>
          </p:cNvSpPr>
          <p:nvPr>
            <p:ph type="title"/>
          </p:nvPr>
        </p:nvSpPr>
        <p:spPr>
          <a:xfrm>
            <a:off x="842268" y="5798183"/>
            <a:ext cx="8312587" cy="1008380"/>
          </a:xfrm>
        </p:spPr>
        <p:txBody>
          <a:bodyPr/>
          <a:lstStyle/>
          <a:p>
            <a:r>
              <a:rPr lang="sk-SK" sz="4800" dirty="0"/>
              <a:t>Dohľad založený na sekundárnej analýze údajov</a:t>
            </a:r>
          </a:p>
        </p:txBody>
      </p:sp>
      <p:sp>
        <p:nvSpPr>
          <p:cNvPr id="4" name="Zástupný objekt pre dátum 3">
            <a:extLst>
              <a:ext uri="{FF2B5EF4-FFF2-40B4-BE49-F238E27FC236}">
                <a16:creationId xmlns:a16="http://schemas.microsoft.com/office/drawing/2014/main" id="{B2AE33C8-429E-D74E-AB52-DF00F990804B}"/>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572E24EE-FCF4-094A-A669-5B688B1DA499}"/>
              </a:ext>
            </a:extLst>
          </p:cNvPr>
          <p:cNvSpPr>
            <a:spLocks noGrp="1"/>
          </p:cNvSpPr>
          <p:nvPr>
            <p:ph type="sldNum" sz="quarter" idx="11"/>
          </p:nvPr>
        </p:nvSpPr>
        <p:spPr/>
        <p:txBody>
          <a:bodyPr/>
          <a:lstStyle/>
          <a:p>
            <a:fld id="{20C92893-8C51-46CF-9D47-24B3C575AFAA}" type="slidenum">
              <a:rPr lang="en-GB" smtClean="0"/>
              <a:pPr/>
              <a:t>28</a:t>
            </a:fld>
            <a:endParaRPr lang="en-GB"/>
          </a:p>
        </p:txBody>
      </p:sp>
      <p:sp>
        <p:nvSpPr>
          <p:cNvPr id="6" name="Zástupný objekt pre pätu 5">
            <a:extLst>
              <a:ext uri="{FF2B5EF4-FFF2-40B4-BE49-F238E27FC236}">
                <a16:creationId xmlns:a16="http://schemas.microsoft.com/office/drawing/2014/main" id="{6195AFF1-5EBC-6140-A68C-89B21CCC6582}"/>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73293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AD6CB3B3-DBFC-8D44-8FFF-86796EBCE484}"/>
              </a:ext>
            </a:extLst>
          </p:cNvPr>
          <p:cNvSpPr>
            <a:spLocks noGrp="1"/>
          </p:cNvSpPr>
          <p:nvPr>
            <p:ph idx="1"/>
          </p:nvPr>
        </p:nvSpPr>
        <p:spPr>
          <a:xfrm>
            <a:off x="1115737" y="1417469"/>
            <a:ext cx="7844388" cy="2788771"/>
          </a:xfrm>
        </p:spPr>
        <p:txBody>
          <a:bodyPr/>
          <a:lstStyle/>
          <a:p>
            <a:pPr marL="20158" indent="0">
              <a:buNone/>
            </a:pPr>
            <a:r>
              <a:rPr lang="sk-SK" dirty="0"/>
              <a:t>Dva zo zdrojov údajov uvedených WHO, konkrétne prieskumy a prieskumy v oblasti epidémie, by sa mohli považovať skôr za metódy zberu údajov ako za zdroje údajov.</a:t>
            </a:r>
          </a:p>
        </p:txBody>
      </p:sp>
      <p:sp>
        <p:nvSpPr>
          <p:cNvPr id="3" name="Nadpis 2">
            <a:extLst>
              <a:ext uri="{FF2B5EF4-FFF2-40B4-BE49-F238E27FC236}">
                <a16:creationId xmlns:a16="http://schemas.microsoft.com/office/drawing/2014/main" id="{B9A38212-A32E-734A-8DFB-60ADF1F3D79D}"/>
              </a:ext>
            </a:extLst>
          </p:cNvPr>
          <p:cNvSpPr>
            <a:spLocks noGrp="1"/>
          </p:cNvSpPr>
          <p:nvPr>
            <p:ph type="title"/>
          </p:nvPr>
        </p:nvSpPr>
        <p:spPr/>
        <p:txBody>
          <a:bodyPr/>
          <a:lstStyle/>
          <a:p>
            <a:r>
              <a:rPr lang="sk-SK" dirty="0"/>
              <a:t>Osobitné dozorné prieskumy a vyšetrovania</a:t>
            </a:r>
          </a:p>
        </p:txBody>
      </p:sp>
      <p:sp>
        <p:nvSpPr>
          <p:cNvPr id="4" name="Zástupný objekt pre dátum 3">
            <a:extLst>
              <a:ext uri="{FF2B5EF4-FFF2-40B4-BE49-F238E27FC236}">
                <a16:creationId xmlns:a16="http://schemas.microsoft.com/office/drawing/2014/main" id="{46068763-6C87-C14B-A9EA-3AD14C3170B6}"/>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468A8E83-8A32-5346-99F8-1BF06984E30F}"/>
              </a:ext>
            </a:extLst>
          </p:cNvPr>
          <p:cNvSpPr>
            <a:spLocks noGrp="1"/>
          </p:cNvSpPr>
          <p:nvPr>
            <p:ph type="sldNum" sz="quarter" idx="11"/>
          </p:nvPr>
        </p:nvSpPr>
        <p:spPr/>
        <p:txBody>
          <a:bodyPr/>
          <a:lstStyle/>
          <a:p>
            <a:fld id="{20C92893-8C51-46CF-9D47-24B3C575AFAA}" type="slidenum">
              <a:rPr lang="en-GB" smtClean="0"/>
              <a:pPr/>
              <a:t>29</a:t>
            </a:fld>
            <a:endParaRPr lang="en-GB"/>
          </a:p>
        </p:txBody>
      </p:sp>
      <p:sp>
        <p:nvSpPr>
          <p:cNvPr id="6" name="Zástupný objekt pre pätu 5">
            <a:extLst>
              <a:ext uri="{FF2B5EF4-FFF2-40B4-BE49-F238E27FC236}">
                <a16:creationId xmlns:a16="http://schemas.microsoft.com/office/drawing/2014/main" id="{D3A743A4-C442-3549-BA5C-7C69F80E3988}"/>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636595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AF7434AC-60D8-1442-97DD-913275E5DE3B}"/>
              </a:ext>
            </a:extLst>
          </p:cNvPr>
          <p:cNvSpPr>
            <a:spLocks noGrp="1"/>
          </p:cNvSpPr>
          <p:nvPr>
            <p:ph idx="1"/>
          </p:nvPr>
        </p:nvSpPr>
        <p:spPr>
          <a:xfrm>
            <a:off x="548640" y="372889"/>
            <a:ext cx="8519637" cy="5141646"/>
          </a:xfrm>
        </p:spPr>
        <p:txBody>
          <a:bodyPr>
            <a:normAutofit/>
          </a:bodyPr>
          <a:lstStyle/>
          <a:p>
            <a:r>
              <a:rPr lang="sk-SK" dirty="0"/>
              <a:t>Na sledovanie zdravia verejnosti možno použiť viacero zdrojov údajov. V roku 1968 WHO uviedla desať kľúčových zdrojov údajov pre dohľad.</a:t>
            </a:r>
          </a:p>
          <a:p>
            <a:r>
              <a:rPr lang="sk-SK" dirty="0"/>
              <a:t>Údaje sa môžu získavať z rutinne zbieraných správ alebo z osobitného zisťovania alebo z údajov, získaných pre iné účely</a:t>
            </a:r>
          </a:p>
          <a:p>
            <a:r>
              <a:rPr lang="sk-SK" dirty="0"/>
              <a:t>Zdroje údajov sa v jednotlivých krajinách líšia v závislosti od stupňa vývoja a </a:t>
            </a:r>
            <a:r>
              <a:rPr lang="sk-SK" dirty="0" err="1"/>
              <a:t>sofistikovanosti</a:t>
            </a:r>
            <a:r>
              <a:rPr lang="sk-SK" dirty="0"/>
              <a:t> služieb pre zdravie verejnosti, kvality a rozsahu laboratórnych zariadení, dostupných zdrojov, charakteristík miestnych chorôb a dostupnosti počítačov a počítačových sietí.</a:t>
            </a:r>
          </a:p>
        </p:txBody>
      </p:sp>
      <p:sp>
        <p:nvSpPr>
          <p:cNvPr id="3" name="Nadpis 2">
            <a:extLst>
              <a:ext uri="{FF2B5EF4-FFF2-40B4-BE49-F238E27FC236}">
                <a16:creationId xmlns:a16="http://schemas.microsoft.com/office/drawing/2014/main" id="{BA688DB7-F051-E945-BB42-EB48512E0C37}"/>
              </a:ext>
            </a:extLst>
          </p:cNvPr>
          <p:cNvSpPr>
            <a:spLocks noGrp="1"/>
          </p:cNvSpPr>
          <p:nvPr>
            <p:ph type="title"/>
          </p:nvPr>
        </p:nvSpPr>
        <p:spPr>
          <a:xfrm>
            <a:off x="856449" y="5778929"/>
            <a:ext cx="8312587" cy="1008380"/>
          </a:xfrm>
        </p:spPr>
        <p:txBody>
          <a:bodyPr/>
          <a:lstStyle/>
          <a:p>
            <a:r>
              <a:rPr lang="sk-SK" dirty="0"/>
              <a:t>Tradičné zdroje údajov</a:t>
            </a:r>
          </a:p>
        </p:txBody>
      </p:sp>
      <p:sp>
        <p:nvSpPr>
          <p:cNvPr id="4" name="Zástupný objekt pre dátum 3">
            <a:extLst>
              <a:ext uri="{FF2B5EF4-FFF2-40B4-BE49-F238E27FC236}">
                <a16:creationId xmlns:a16="http://schemas.microsoft.com/office/drawing/2014/main" id="{4D0E96E5-FDED-644E-9971-65F3E88208F6}"/>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8EF4FDF7-7069-7044-B2D1-6E22C058051F}"/>
              </a:ext>
            </a:extLst>
          </p:cNvPr>
          <p:cNvSpPr>
            <a:spLocks noGrp="1"/>
          </p:cNvSpPr>
          <p:nvPr>
            <p:ph type="sldNum" sz="quarter" idx="11"/>
          </p:nvPr>
        </p:nvSpPr>
        <p:spPr/>
        <p:txBody>
          <a:bodyPr/>
          <a:lstStyle/>
          <a:p>
            <a:fld id="{20C92893-8C51-46CF-9D47-24B3C575AFAA}" type="slidenum">
              <a:rPr lang="en-GB" smtClean="0"/>
              <a:pPr/>
              <a:t>3</a:t>
            </a:fld>
            <a:endParaRPr lang="en-GB"/>
          </a:p>
        </p:txBody>
      </p:sp>
      <p:sp>
        <p:nvSpPr>
          <p:cNvPr id="6" name="Zástupný objekt pre pätu 5">
            <a:extLst>
              <a:ext uri="{FF2B5EF4-FFF2-40B4-BE49-F238E27FC236}">
                <a16:creationId xmlns:a16="http://schemas.microsoft.com/office/drawing/2014/main" id="{B6058A08-1699-CE46-B157-501B6DBDD503}"/>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863881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objekt pre text 7">
            <a:extLst>
              <a:ext uri="{FF2B5EF4-FFF2-40B4-BE49-F238E27FC236}">
                <a16:creationId xmlns:a16="http://schemas.microsoft.com/office/drawing/2014/main" id="{E95437F0-B99C-FC45-93F7-C921392A387D}"/>
              </a:ext>
            </a:extLst>
          </p:cNvPr>
          <p:cNvSpPr>
            <a:spLocks noGrp="1"/>
          </p:cNvSpPr>
          <p:nvPr>
            <p:ph type="body" idx="1"/>
          </p:nvPr>
        </p:nvSpPr>
        <p:spPr/>
        <p:txBody>
          <a:bodyPr/>
          <a:lstStyle/>
          <a:p>
            <a:endParaRPr lang="sk-SK"/>
          </a:p>
        </p:txBody>
      </p:sp>
      <p:sp>
        <p:nvSpPr>
          <p:cNvPr id="4" name="Zástupný objekt pre dátum 3">
            <a:extLst>
              <a:ext uri="{FF2B5EF4-FFF2-40B4-BE49-F238E27FC236}">
                <a16:creationId xmlns:a16="http://schemas.microsoft.com/office/drawing/2014/main" id="{6FE819E2-FD5B-9747-BA75-D313146E1AF7}"/>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430689CB-439B-D14E-997F-9C53D9F22F42}"/>
              </a:ext>
            </a:extLst>
          </p:cNvPr>
          <p:cNvSpPr>
            <a:spLocks noGrp="1"/>
          </p:cNvSpPr>
          <p:nvPr>
            <p:ph type="sldNum" sz="quarter" idx="11"/>
          </p:nvPr>
        </p:nvSpPr>
        <p:spPr/>
        <p:txBody>
          <a:bodyPr/>
          <a:lstStyle/>
          <a:p>
            <a:fld id="{20C92893-8C51-46CF-9D47-24B3C575AFAA}" type="slidenum">
              <a:rPr lang="en-GB" smtClean="0"/>
              <a:pPr/>
              <a:t>30</a:t>
            </a:fld>
            <a:endParaRPr lang="en-GB"/>
          </a:p>
        </p:txBody>
      </p:sp>
      <p:sp>
        <p:nvSpPr>
          <p:cNvPr id="6" name="Zástupný objekt pre pätu 5">
            <a:extLst>
              <a:ext uri="{FF2B5EF4-FFF2-40B4-BE49-F238E27FC236}">
                <a16:creationId xmlns:a16="http://schemas.microsoft.com/office/drawing/2014/main" id="{8ED9A666-6EE9-904D-B8EC-2EF26494FC7C}"/>
              </a:ext>
            </a:extLst>
          </p:cNvPr>
          <p:cNvSpPr>
            <a:spLocks noGrp="1"/>
          </p:cNvSpPr>
          <p:nvPr>
            <p:ph type="ftr" sz="quarter" idx="12"/>
          </p:nvPr>
        </p:nvSpPr>
        <p:spPr/>
        <p:txBody>
          <a:bodyPr/>
          <a:lstStyle/>
          <a:p>
            <a:r>
              <a:rPr lang="en-GB"/>
              <a:t>rusnak.truni.sk</a:t>
            </a:r>
          </a:p>
        </p:txBody>
      </p:sp>
      <p:sp>
        <p:nvSpPr>
          <p:cNvPr id="7" name="Nadpis 6">
            <a:extLst>
              <a:ext uri="{FF2B5EF4-FFF2-40B4-BE49-F238E27FC236}">
                <a16:creationId xmlns:a16="http://schemas.microsoft.com/office/drawing/2014/main" id="{92D122FA-97ED-EA49-AAE6-6C446AE7ECC2}"/>
              </a:ext>
            </a:extLst>
          </p:cNvPr>
          <p:cNvSpPr>
            <a:spLocks noGrp="1"/>
          </p:cNvSpPr>
          <p:nvPr>
            <p:ph type="title"/>
          </p:nvPr>
        </p:nvSpPr>
        <p:spPr/>
        <p:txBody>
          <a:bodyPr/>
          <a:lstStyle/>
          <a:p>
            <a:r>
              <a:rPr lang="sk-SK" dirty="0"/>
              <a:t>Systémy dohľadu</a:t>
            </a:r>
          </a:p>
        </p:txBody>
      </p:sp>
    </p:spTree>
    <p:extLst>
      <p:ext uri="{BB962C8B-B14F-4D97-AF65-F5344CB8AC3E}">
        <p14:creationId xmlns:p14="http://schemas.microsoft.com/office/powerpoint/2010/main" val="3910747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B4C37734-35F9-2745-AEAA-250DCA30500D}"/>
              </a:ext>
            </a:extLst>
          </p:cNvPr>
          <p:cNvSpPr>
            <a:spLocks noGrp="1"/>
          </p:cNvSpPr>
          <p:nvPr>
            <p:ph idx="1"/>
          </p:nvPr>
        </p:nvSpPr>
        <p:spPr>
          <a:xfrm>
            <a:off x="755690" y="756286"/>
            <a:ext cx="8312587" cy="5363159"/>
          </a:xfrm>
        </p:spPr>
        <p:txBody>
          <a:bodyPr>
            <a:normAutofit fontScale="92500" lnSpcReduction="20000"/>
          </a:bodyPr>
          <a:lstStyle/>
          <a:p>
            <a:r>
              <a:rPr lang="sk-SK" dirty="0"/>
              <a:t>Systém sledovania špecifického ochorenia alebo stavu súvisiaceho so zdravím nebude obsahovať všetky zdroje údajov ani postupy zberu, o ktorých sa už diskutovalo. Na vývoj systému sa môže použiť jeden alebo akákoľvek kombinácia rôznych zdrojov a metód. Mali by sa používať tie, ktoré poskytujú najpresnejšie informácie, ktoré je možné zhromažďovať praktickým a efektívnym spôsobom a ktoré spĺňajú ciele a ciele systému sledovania.</a:t>
            </a:r>
          </a:p>
          <a:p>
            <a:r>
              <a:rPr lang="sk-SK" dirty="0"/>
              <a:t>Konkrétne zdroje a metódy použité v akomkoľvek systéme sledovania závisia od choroby alebo stavu, ktorý je pod dohľadom, metód používaných na identifikáciu choroby, cieľa systému, dostupných personálnych a materiálnych zdrojov, zúčastnenej populácie a charakteristík choroby. javom. </a:t>
            </a:r>
          </a:p>
          <a:p>
            <a:r>
              <a:rPr lang="sk-SK" dirty="0"/>
              <a:t>Jeden zdroj údajov sa občas môže používať pravidelne a iné sa môžu využívať podľa potreby na zlepšenie primárneho zdroja. </a:t>
            </a:r>
          </a:p>
          <a:p>
            <a:r>
              <a:rPr lang="sk-SK" dirty="0"/>
              <a:t>Okrem toho, ak sú potrebné ďalšie informácie týkajúce sa výskytu choroby alebo ak je potrebné potvrdiť údaje o dohľade, môže sa zaviesť iná metóda na zlepšenie alebo kontrolu citlivosti a špecifickosti prvej choroby. </a:t>
            </a:r>
          </a:p>
        </p:txBody>
      </p:sp>
      <p:sp>
        <p:nvSpPr>
          <p:cNvPr id="3" name="Nadpis 2">
            <a:extLst>
              <a:ext uri="{FF2B5EF4-FFF2-40B4-BE49-F238E27FC236}">
                <a16:creationId xmlns:a16="http://schemas.microsoft.com/office/drawing/2014/main" id="{00742A65-ACBC-9A45-B6E5-3E9A449C1F7D}"/>
              </a:ext>
            </a:extLst>
          </p:cNvPr>
          <p:cNvSpPr>
            <a:spLocks noGrp="1"/>
          </p:cNvSpPr>
          <p:nvPr>
            <p:ph type="title"/>
          </p:nvPr>
        </p:nvSpPr>
        <p:spPr>
          <a:xfrm>
            <a:off x="881637" y="6008708"/>
            <a:ext cx="8312587" cy="1008380"/>
          </a:xfrm>
        </p:spPr>
        <p:txBody>
          <a:bodyPr/>
          <a:lstStyle/>
          <a:p>
            <a:r>
              <a:rPr lang="sk-SK" dirty="0"/>
              <a:t>Požiadavky a podmienky</a:t>
            </a:r>
          </a:p>
        </p:txBody>
      </p:sp>
      <p:sp>
        <p:nvSpPr>
          <p:cNvPr id="4" name="Zástupný objekt pre dátum 3">
            <a:extLst>
              <a:ext uri="{FF2B5EF4-FFF2-40B4-BE49-F238E27FC236}">
                <a16:creationId xmlns:a16="http://schemas.microsoft.com/office/drawing/2014/main" id="{845606EF-68DB-1B49-8469-4B41F7B650DC}"/>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55A9B582-7358-474C-806A-496BFBD5EBE9}"/>
              </a:ext>
            </a:extLst>
          </p:cNvPr>
          <p:cNvSpPr>
            <a:spLocks noGrp="1"/>
          </p:cNvSpPr>
          <p:nvPr>
            <p:ph type="sldNum" sz="quarter" idx="11"/>
          </p:nvPr>
        </p:nvSpPr>
        <p:spPr/>
        <p:txBody>
          <a:bodyPr/>
          <a:lstStyle/>
          <a:p>
            <a:fld id="{20C92893-8C51-46CF-9D47-24B3C575AFAA}" type="slidenum">
              <a:rPr lang="en-GB" smtClean="0"/>
              <a:pPr/>
              <a:t>31</a:t>
            </a:fld>
            <a:endParaRPr lang="en-GB"/>
          </a:p>
        </p:txBody>
      </p:sp>
      <p:sp>
        <p:nvSpPr>
          <p:cNvPr id="6" name="Zástupný objekt pre pätu 5">
            <a:extLst>
              <a:ext uri="{FF2B5EF4-FFF2-40B4-BE49-F238E27FC236}">
                <a16:creationId xmlns:a16="http://schemas.microsoft.com/office/drawing/2014/main" id="{8CE2C991-E547-BB4F-9CFB-190F0BA5C832}"/>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460953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45A43A54-176A-B04C-BCE2-06F515EC4E98}"/>
              </a:ext>
            </a:extLst>
          </p:cNvPr>
          <p:cNvSpPr>
            <a:spLocks noGrp="1"/>
          </p:cNvSpPr>
          <p:nvPr>
            <p:ph idx="1"/>
          </p:nvPr>
        </p:nvSpPr>
        <p:spPr/>
        <p:txBody>
          <a:bodyPr>
            <a:normAutofit fontScale="55000" lnSpcReduction="20000"/>
          </a:bodyPr>
          <a:lstStyle/>
          <a:p>
            <a:r>
              <a:rPr lang="sk-SK" dirty="0"/>
              <a:t>Dohľad nad nehodami</a:t>
            </a:r>
          </a:p>
          <a:p>
            <a:r>
              <a:rPr lang="sk-SK" dirty="0"/>
              <a:t>Dohľad nad nepriaznivou reakciou</a:t>
            </a:r>
          </a:p>
          <a:p>
            <a:r>
              <a:rPr lang="sk-SK" dirty="0"/>
              <a:t>Dohľad nad rakovinou</a:t>
            </a:r>
          </a:p>
          <a:p>
            <a:r>
              <a:rPr lang="sk-SK" dirty="0"/>
              <a:t>Dohľad nad rastom detí a výživou</a:t>
            </a:r>
          </a:p>
          <a:p>
            <a:r>
              <a:rPr lang="sk-SK" dirty="0"/>
              <a:t>Sledovanie cholery</a:t>
            </a:r>
          </a:p>
          <a:p>
            <a:r>
              <a:rPr lang="sk-SK" dirty="0"/>
              <a:t>Dohľad nad chronickými chorobami</a:t>
            </a:r>
          </a:p>
          <a:p>
            <a:r>
              <a:rPr lang="sk-SK" dirty="0"/>
              <a:t>Dohľad nad prenosnými chorobami</a:t>
            </a:r>
          </a:p>
          <a:p>
            <a:r>
              <a:rPr lang="sk-SK" dirty="0"/>
              <a:t>Vrodené chyby a dohľad nad vrodenými chybami</a:t>
            </a:r>
          </a:p>
          <a:p>
            <a:r>
              <a:rPr lang="sk-SK" dirty="0"/>
              <a:t>Environmentálny dohľad</a:t>
            </a:r>
          </a:p>
          <a:p>
            <a:r>
              <a:rPr lang="sk-SK" dirty="0"/>
              <a:t>Epidemický dohľad</a:t>
            </a:r>
          </a:p>
          <a:p>
            <a:r>
              <a:rPr lang="sk-SK" dirty="0"/>
              <a:t>Dozor nad úrazmi</a:t>
            </a:r>
          </a:p>
          <a:p>
            <a:r>
              <a:rPr lang="sk-SK" dirty="0"/>
              <a:t>Dohľad nad duševnými chorobami</a:t>
            </a:r>
          </a:p>
          <a:p>
            <a:r>
              <a:rPr lang="sk-SK" dirty="0"/>
              <a:t>Sledovanie nozokomiálnych infekcií</a:t>
            </a:r>
          </a:p>
          <a:p>
            <a:r>
              <a:rPr lang="sk-SK" dirty="0"/>
              <a:t>Dohľad nad zdravím pri práci</a:t>
            </a:r>
          </a:p>
          <a:p>
            <a:r>
              <a:rPr lang="sk-SK" dirty="0"/>
              <a:t>Dohľad nad detskou obrnou</a:t>
            </a:r>
          </a:p>
          <a:p>
            <a:r>
              <a:rPr lang="sk-SK" dirty="0"/>
              <a:t>Dohľad nad pohlavne prenosnými chorobami</a:t>
            </a:r>
          </a:p>
          <a:p>
            <a:r>
              <a:rPr lang="sk-SK" dirty="0"/>
              <a:t>Dohľad nad kiahňami</a:t>
            </a:r>
          </a:p>
          <a:p>
            <a:r>
              <a:rPr lang="sk-SK" dirty="0"/>
              <a:t>Dohľad nad tuberkulózou</a:t>
            </a:r>
          </a:p>
          <a:p>
            <a:r>
              <a:rPr lang="sk-SK" dirty="0"/>
              <a:t>Dohľad nad vakcínami</a:t>
            </a:r>
          </a:p>
        </p:txBody>
      </p:sp>
      <p:sp>
        <p:nvSpPr>
          <p:cNvPr id="3" name="Nadpis 2">
            <a:extLst>
              <a:ext uri="{FF2B5EF4-FFF2-40B4-BE49-F238E27FC236}">
                <a16:creationId xmlns:a16="http://schemas.microsoft.com/office/drawing/2014/main" id="{8BEE90B3-E119-EB42-9AB8-46282FE004E1}"/>
              </a:ext>
            </a:extLst>
          </p:cNvPr>
          <p:cNvSpPr>
            <a:spLocks noGrp="1"/>
          </p:cNvSpPr>
          <p:nvPr>
            <p:ph type="title"/>
          </p:nvPr>
        </p:nvSpPr>
        <p:spPr/>
        <p:txBody>
          <a:bodyPr/>
          <a:lstStyle/>
          <a:p>
            <a:r>
              <a:rPr lang="sk-SK" sz="4800" dirty="0"/>
              <a:t>Príklady systémov dohľadu</a:t>
            </a:r>
          </a:p>
        </p:txBody>
      </p:sp>
      <p:sp>
        <p:nvSpPr>
          <p:cNvPr id="4" name="Zástupný objekt pre dátum 3">
            <a:extLst>
              <a:ext uri="{FF2B5EF4-FFF2-40B4-BE49-F238E27FC236}">
                <a16:creationId xmlns:a16="http://schemas.microsoft.com/office/drawing/2014/main" id="{89EF5D17-5C03-A24B-A258-0E33F8F89887}"/>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111D1892-9B06-6945-8B62-098A639CAC9C}"/>
              </a:ext>
            </a:extLst>
          </p:cNvPr>
          <p:cNvSpPr>
            <a:spLocks noGrp="1"/>
          </p:cNvSpPr>
          <p:nvPr>
            <p:ph type="sldNum" sz="quarter" idx="11"/>
          </p:nvPr>
        </p:nvSpPr>
        <p:spPr/>
        <p:txBody>
          <a:bodyPr/>
          <a:lstStyle/>
          <a:p>
            <a:fld id="{20C92893-8C51-46CF-9D47-24B3C575AFAA}" type="slidenum">
              <a:rPr lang="en-GB" smtClean="0"/>
              <a:pPr/>
              <a:t>32</a:t>
            </a:fld>
            <a:endParaRPr lang="en-GB"/>
          </a:p>
        </p:txBody>
      </p:sp>
      <p:sp>
        <p:nvSpPr>
          <p:cNvPr id="6" name="Zástupný objekt pre pätu 5">
            <a:extLst>
              <a:ext uri="{FF2B5EF4-FFF2-40B4-BE49-F238E27FC236}">
                <a16:creationId xmlns:a16="http://schemas.microsoft.com/office/drawing/2014/main" id="{34A46484-10E0-7B46-B5FA-6F1686096DB2}"/>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245354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text 1">
            <a:extLst>
              <a:ext uri="{FF2B5EF4-FFF2-40B4-BE49-F238E27FC236}">
                <a16:creationId xmlns:a16="http://schemas.microsoft.com/office/drawing/2014/main" id="{A83AFF22-368D-3748-9FAC-9D7423103143}"/>
              </a:ext>
            </a:extLst>
          </p:cNvPr>
          <p:cNvSpPr>
            <a:spLocks noGrp="1"/>
          </p:cNvSpPr>
          <p:nvPr>
            <p:ph type="body" idx="1"/>
          </p:nvPr>
        </p:nvSpPr>
        <p:spPr/>
        <p:txBody>
          <a:bodyPr/>
          <a:lstStyle/>
          <a:p>
            <a:endParaRPr lang="sk-SK"/>
          </a:p>
        </p:txBody>
      </p:sp>
      <p:sp>
        <p:nvSpPr>
          <p:cNvPr id="3" name="Zástupný objekt pre dátum 2">
            <a:extLst>
              <a:ext uri="{FF2B5EF4-FFF2-40B4-BE49-F238E27FC236}">
                <a16:creationId xmlns:a16="http://schemas.microsoft.com/office/drawing/2014/main" id="{0852D463-1442-4749-9BC6-592FC3C75C1B}"/>
              </a:ext>
            </a:extLst>
          </p:cNvPr>
          <p:cNvSpPr>
            <a:spLocks noGrp="1"/>
          </p:cNvSpPr>
          <p:nvPr>
            <p:ph type="dt" sz="half" idx="10"/>
          </p:nvPr>
        </p:nvSpPr>
        <p:spPr/>
        <p:txBody>
          <a:bodyPr/>
          <a:lstStyle/>
          <a:p>
            <a:fld id="{F74D4851-71F3-7E46-BD42-81840CD9F2B6}" type="datetime1">
              <a:rPr lang="sk-SK" smtClean="0"/>
              <a:t>17.2.20</a:t>
            </a:fld>
            <a:endParaRPr lang="en-GB"/>
          </a:p>
        </p:txBody>
      </p:sp>
      <p:sp>
        <p:nvSpPr>
          <p:cNvPr id="4" name="Zástupný objekt pre číslo snímky 3">
            <a:extLst>
              <a:ext uri="{FF2B5EF4-FFF2-40B4-BE49-F238E27FC236}">
                <a16:creationId xmlns:a16="http://schemas.microsoft.com/office/drawing/2014/main" id="{7223C195-EB9D-4C43-9DE4-1B692D0012BA}"/>
              </a:ext>
            </a:extLst>
          </p:cNvPr>
          <p:cNvSpPr>
            <a:spLocks noGrp="1"/>
          </p:cNvSpPr>
          <p:nvPr>
            <p:ph type="sldNum" sz="quarter" idx="11"/>
          </p:nvPr>
        </p:nvSpPr>
        <p:spPr/>
        <p:txBody>
          <a:bodyPr/>
          <a:lstStyle/>
          <a:p>
            <a:fld id="{B7D8D926-BC77-48DB-9B94-D8C2D2386DFA}" type="slidenum">
              <a:rPr lang="en-GB" smtClean="0"/>
              <a:pPr/>
              <a:t>33</a:t>
            </a:fld>
            <a:endParaRPr lang="en-GB"/>
          </a:p>
        </p:txBody>
      </p:sp>
      <p:sp>
        <p:nvSpPr>
          <p:cNvPr id="5" name="Zástupný objekt pre pätu 4">
            <a:extLst>
              <a:ext uri="{FF2B5EF4-FFF2-40B4-BE49-F238E27FC236}">
                <a16:creationId xmlns:a16="http://schemas.microsoft.com/office/drawing/2014/main" id="{B4293BA8-70FD-9749-BF45-C6D7DC70E172}"/>
              </a:ext>
            </a:extLst>
          </p:cNvPr>
          <p:cNvSpPr>
            <a:spLocks noGrp="1"/>
          </p:cNvSpPr>
          <p:nvPr>
            <p:ph type="ftr" sz="quarter" idx="12"/>
          </p:nvPr>
        </p:nvSpPr>
        <p:spPr/>
        <p:txBody>
          <a:bodyPr/>
          <a:lstStyle/>
          <a:p>
            <a:r>
              <a:rPr lang="en-GB"/>
              <a:t>rusnak.truni.sk</a:t>
            </a:r>
          </a:p>
        </p:txBody>
      </p:sp>
      <p:sp>
        <p:nvSpPr>
          <p:cNvPr id="6" name="Nadpis 5">
            <a:extLst>
              <a:ext uri="{FF2B5EF4-FFF2-40B4-BE49-F238E27FC236}">
                <a16:creationId xmlns:a16="http://schemas.microsoft.com/office/drawing/2014/main" id="{F72E0C96-6597-EA40-A19B-260536F5B61F}"/>
              </a:ext>
            </a:extLst>
          </p:cNvPr>
          <p:cNvSpPr>
            <a:spLocks noGrp="1"/>
          </p:cNvSpPr>
          <p:nvPr>
            <p:ph type="title"/>
          </p:nvPr>
        </p:nvSpPr>
        <p:spPr/>
        <p:txBody>
          <a:bodyPr/>
          <a:lstStyle/>
          <a:p>
            <a:r>
              <a:rPr lang="sk-SK" dirty="0"/>
              <a:t>Analýza údajov</a:t>
            </a:r>
          </a:p>
        </p:txBody>
      </p:sp>
    </p:spTree>
    <p:extLst>
      <p:ext uri="{BB962C8B-B14F-4D97-AF65-F5344CB8AC3E}">
        <p14:creationId xmlns:p14="http://schemas.microsoft.com/office/powerpoint/2010/main" val="2158117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18483C34-113C-134B-8DD5-39CEFD78214D}"/>
              </a:ext>
            </a:extLst>
          </p:cNvPr>
          <p:cNvSpPr>
            <a:spLocks noGrp="1"/>
          </p:cNvSpPr>
          <p:nvPr>
            <p:ph idx="1"/>
          </p:nvPr>
        </p:nvSpPr>
        <p:spPr>
          <a:xfrm>
            <a:off x="755690" y="756287"/>
            <a:ext cx="8312587" cy="4294015"/>
          </a:xfrm>
        </p:spPr>
        <p:txBody>
          <a:bodyPr>
            <a:normAutofit fontScale="92500"/>
          </a:bodyPr>
          <a:lstStyle/>
          <a:p>
            <a:r>
              <a:rPr lang="sk-SK" dirty="0"/>
              <a:t>Na zobrazenie údajov sa tradične používajú jednoduché tabuľkové a grafické techniky. </a:t>
            </a:r>
          </a:p>
          <a:p>
            <a:r>
              <a:rPr lang="sk-SK" dirty="0"/>
              <a:t>Analýza údajov o dohľade spočíva predovšetkým v porovnaní súčasných údajov s nejakou „očakávanou“ hodnotou, identifikáciou rozdielov medzi nimi a vyhodnotením dôležitosti týchto rozdielov. </a:t>
            </a:r>
          </a:p>
          <a:p>
            <a:r>
              <a:rPr lang="sk-SK" dirty="0"/>
              <a:t>Očakávaná hodnota sa najčastejšie zakladá na údajoch za posledné vykazované obdobia alebo za zodpovedajúce obdobia z predchádzajúcich rokov. </a:t>
            </a:r>
          </a:p>
          <a:p>
            <a:r>
              <a:rPr lang="sk-SK" dirty="0"/>
              <a:t>Porovnávajú sa tiež súčasné údaje z jednej oblasti, na ktorú sa vzťahuje správa (napr. z krajiny), s údajmi zo susedných oblastí alebo z väčšej oblasti, do ktorej patria (napr. SR voči EU).</a:t>
            </a:r>
          </a:p>
        </p:txBody>
      </p:sp>
      <p:sp>
        <p:nvSpPr>
          <p:cNvPr id="3" name="Nadpis 2">
            <a:extLst>
              <a:ext uri="{FF2B5EF4-FFF2-40B4-BE49-F238E27FC236}">
                <a16:creationId xmlns:a16="http://schemas.microsoft.com/office/drawing/2014/main" id="{9E7ED95F-999C-5B44-9BA5-5B2C1A73E103}"/>
              </a:ext>
            </a:extLst>
          </p:cNvPr>
          <p:cNvSpPr>
            <a:spLocks noGrp="1"/>
          </p:cNvSpPr>
          <p:nvPr>
            <p:ph type="title"/>
          </p:nvPr>
        </p:nvSpPr>
        <p:spPr>
          <a:xfrm>
            <a:off x="839654" y="5778929"/>
            <a:ext cx="8312587" cy="1008380"/>
          </a:xfrm>
        </p:spPr>
        <p:txBody>
          <a:bodyPr/>
          <a:lstStyle/>
          <a:p>
            <a:r>
              <a:rPr lang="sk-SK" dirty="0"/>
              <a:t>Analýza z hľadiska času, miesta a osoby</a:t>
            </a:r>
          </a:p>
        </p:txBody>
      </p:sp>
      <p:sp>
        <p:nvSpPr>
          <p:cNvPr id="4" name="Zástupný objekt pre dátum 3">
            <a:extLst>
              <a:ext uri="{FF2B5EF4-FFF2-40B4-BE49-F238E27FC236}">
                <a16:creationId xmlns:a16="http://schemas.microsoft.com/office/drawing/2014/main" id="{2E7F2294-0898-FD40-881A-BBCF61D0B89A}"/>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19C426A6-5DBA-004D-BA9C-1504E1606163}"/>
              </a:ext>
            </a:extLst>
          </p:cNvPr>
          <p:cNvSpPr>
            <a:spLocks noGrp="1"/>
          </p:cNvSpPr>
          <p:nvPr>
            <p:ph type="sldNum" sz="quarter" idx="11"/>
          </p:nvPr>
        </p:nvSpPr>
        <p:spPr/>
        <p:txBody>
          <a:bodyPr/>
          <a:lstStyle/>
          <a:p>
            <a:fld id="{20C92893-8C51-46CF-9D47-24B3C575AFAA}" type="slidenum">
              <a:rPr lang="en-GB" smtClean="0"/>
              <a:pPr/>
              <a:t>34</a:t>
            </a:fld>
            <a:endParaRPr lang="en-GB"/>
          </a:p>
        </p:txBody>
      </p:sp>
      <p:sp>
        <p:nvSpPr>
          <p:cNvPr id="6" name="Zástupný objekt pre pätu 5">
            <a:extLst>
              <a:ext uri="{FF2B5EF4-FFF2-40B4-BE49-F238E27FC236}">
                <a16:creationId xmlns:a16="http://schemas.microsoft.com/office/drawing/2014/main" id="{698F1F52-CF7E-A440-943D-F4B8759860C6}"/>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3418659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dátum 3">
            <a:extLst>
              <a:ext uri="{FF2B5EF4-FFF2-40B4-BE49-F238E27FC236}">
                <a16:creationId xmlns:a16="http://schemas.microsoft.com/office/drawing/2014/main" id="{CDFAC743-DE2D-AF40-A360-95593978C6BC}"/>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A93309E3-B48F-FF45-93D1-B5BC5F082232}"/>
              </a:ext>
            </a:extLst>
          </p:cNvPr>
          <p:cNvSpPr>
            <a:spLocks noGrp="1"/>
          </p:cNvSpPr>
          <p:nvPr>
            <p:ph type="sldNum" sz="quarter" idx="11"/>
          </p:nvPr>
        </p:nvSpPr>
        <p:spPr/>
        <p:txBody>
          <a:bodyPr/>
          <a:lstStyle/>
          <a:p>
            <a:fld id="{20C92893-8C51-46CF-9D47-24B3C575AFAA}" type="slidenum">
              <a:rPr lang="en-GB" smtClean="0"/>
              <a:pPr/>
              <a:t>35</a:t>
            </a:fld>
            <a:endParaRPr lang="en-GB"/>
          </a:p>
        </p:txBody>
      </p:sp>
      <p:sp>
        <p:nvSpPr>
          <p:cNvPr id="6" name="Zástupný objekt pre pätu 5">
            <a:extLst>
              <a:ext uri="{FF2B5EF4-FFF2-40B4-BE49-F238E27FC236}">
                <a16:creationId xmlns:a16="http://schemas.microsoft.com/office/drawing/2014/main" id="{855AEFDE-367E-7845-A8F2-28C412C87FD2}"/>
              </a:ext>
            </a:extLst>
          </p:cNvPr>
          <p:cNvSpPr>
            <a:spLocks noGrp="1"/>
          </p:cNvSpPr>
          <p:nvPr>
            <p:ph type="ftr" sz="quarter" idx="12"/>
          </p:nvPr>
        </p:nvSpPr>
        <p:spPr/>
        <p:txBody>
          <a:bodyPr/>
          <a:lstStyle/>
          <a:p>
            <a:r>
              <a:rPr lang="en-GB"/>
              <a:t>rusnak.truni.sk</a:t>
            </a:r>
          </a:p>
        </p:txBody>
      </p:sp>
      <p:pic>
        <p:nvPicPr>
          <p:cNvPr id="7" name="Obrázok 6">
            <a:extLst>
              <a:ext uri="{FF2B5EF4-FFF2-40B4-BE49-F238E27FC236}">
                <a16:creationId xmlns:a16="http://schemas.microsoft.com/office/drawing/2014/main" id="{AF4A71A7-5B57-5C44-9836-479014A73DF3}"/>
              </a:ext>
            </a:extLst>
          </p:cNvPr>
          <p:cNvPicPr>
            <a:picLocks noChangeAspect="1"/>
          </p:cNvPicPr>
          <p:nvPr/>
        </p:nvPicPr>
        <p:blipFill>
          <a:blip r:embed="rId2"/>
          <a:stretch>
            <a:fillRect/>
          </a:stretch>
        </p:blipFill>
        <p:spPr>
          <a:xfrm>
            <a:off x="273231" y="0"/>
            <a:ext cx="9731220" cy="7562850"/>
          </a:xfrm>
          <a:prstGeom prst="rect">
            <a:avLst/>
          </a:prstGeom>
        </p:spPr>
      </p:pic>
      <p:sp>
        <p:nvSpPr>
          <p:cNvPr id="8" name="BlokTextu 7">
            <a:extLst>
              <a:ext uri="{FF2B5EF4-FFF2-40B4-BE49-F238E27FC236}">
                <a16:creationId xmlns:a16="http://schemas.microsoft.com/office/drawing/2014/main" id="{145D880C-AF91-6641-B749-CA453F47116D}"/>
              </a:ext>
            </a:extLst>
          </p:cNvPr>
          <p:cNvSpPr txBox="1"/>
          <p:nvPr/>
        </p:nvSpPr>
        <p:spPr>
          <a:xfrm>
            <a:off x="923622" y="6701504"/>
            <a:ext cx="8879010" cy="574260"/>
          </a:xfrm>
          <a:prstGeom prst="rect">
            <a:avLst/>
          </a:prstGeom>
          <a:noFill/>
        </p:spPr>
        <p:txBody>
          <a:bodyPr wrap="square" rtlCol="0">
            <a:spAutoFit/>
          </a:bodyPr>
          <a:lstStyle/>
          <a:p>
            <a:r>
              <a:rPr lang="sk-SK" dirty="0" err="1"/>
              <a:t>https</a:t>
            </a:r>
            <a:r>
              <a:rPr lang="sk-SK" dirty="0"/>
              <a:t>://</a:t>
            </a:r>
            <a:r>
              <a:rPr lang="sk-SK" dirty="0" err="1"/>
              <a:t>www.ecdc.europa.eu</a:t>
            </a:r>
            <a:r>
              <a:rPr lang="sk-SK" dirty="0"/>
              <a:t>/</a:t>
            </a:r>
            <a:r>
              <a:rPr lang="sk-SK" dirty="0" err="1"/>
              <a:t>sites</a:t>
            </a:r>
            <a:r>
              <a:rPr lang="sk-SK" dirty="0"/>
              <a:t>/default/</a:t>
            </a:r>
            <a:r>
              <a:rPr lang="sk-SK" dirty="0" err="1"/>
              <a:t>files</a:t>
            </a:r>
            <a:r>
              <a:rPr lang="sk-SK" dirty="0"/>
              <a:t>/</a:t>
            </a:r>
            <a:r>
              <a:rPr lang="sk-SK" dirty="0" err="1"/>
              <a:t>documents</a:t>
            </a:r>
            <a:r>
              <a:rPr lang="sk-SK" dirty="0"/>
              <a:t>/TBE-annual-epidemiological-report-2018.pdf</a:t>
            </a:r>
          </a:p>
        </p:txBody>
      </p:sp>
    </p:spTree>
    <p:extLst>
      <p:ext uri="{BB962C8B-B14F-4D97-AF65-F5344CB8AC3E}">
        <p14:creationId xmlns:p14="http://schemas.microsoft.com/office/powerpoint/2010/main" val="20933965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7FE4A0D5-9AE3-5F4A-B274-2020ADB19C4A}"/>
              </a:ext>
            </a:extLst>
          </p:cNvPr>
          <p:cNvSpPr>
            <a:spLocks noGrp="1"/>
          </p:cNvSpPr>
          <p:nvPr>
            <p:ph idx="1"/>
          </p:nvPr>
        </p:nvSpPr>
        <p:spPr>
          <a:xfrm>
            <a:off x="506437" y="372890"/>
            <a:ext cx="8561840" cy="5577744"/>
          </a:xfrm>
        </p:spPr>
        <p:txBody>
          <a:bodyPr>
            <a:normAutofit fontScale="70000" lnSpcReduction="20000"/>
          </a:bodyPr>
          <a:lstStyle/>
          <a:p>
            <a:r>
              <a:rPr lang="sk-SK" dirty="0"/>
              <a:t>V časovej analýze je potrebné vziať do úvahy štyri trendy: sekulárny trend, cyklický trend (napr. päťročné priebehy), sezónne priebehy a epidemický výskyt choroby. </a:t>
            </a:r>
          </a:p>
          <a:p>
            <a:r>
              <a:rPr lang="sk-SK" dirty="0"/>
              <a:t>Časová analýza sa zvyčajne vykonáva viacerými spôsobmi na zistenie zmien vo výskyte choroby.</a:t>
            </a:r>
          </a:p>
          <a:p>
            <a:r>
              <a:rPr lang="sk-SK" dirty="0"/>
              <a:t>Počet správ o prípadoch prijatých v jednom týždni v porovnaní s predchádzajúcimi štyrmi týždňami môže naznačovať prudký nárast alebo postupný nárast počtu prípadov. Táto metóda funguje dobre, keď sa nové prípady okamžite hlásia.</a:t>
            </a:r>
          </a:p>
          <a:p>
            <a:r>
              <a:rPr lang="sk-SK" dirty="0"/>
              <a:t>Počty odoslaných správ v bežnom období sa môžu porovnávať s hodnotami za rovnaké obdobie posledných štyroch rokov. Súvisiaca metóda spočíva v porovnaní kumulatívneho počtu prípadov oznámených k tomuto roku s kumulatívnym počtom prípadov oznámených do toho istého dátumu v predchádzajúcich rokoch.</a:t>
            </a:r>
          </a:p>
          <a:p>
            <a:r>
              <a:rPr lang="sk-SK" dirty="0"/>
              <a:t>Analýza dlhodobých (sekulárnych) trendov sa zvyčajne uvádza v grafoch označujúcich výskyt choroby podľa roku. Grafy môžu obsahovať výskyt udalostí, o ktorých sa predpokladá, že majú vplyv na sekulárny trend, ako je zmena diagnostických kritérií alebo požiadaviek na podávanie správ alebo vykonávanie alebo zastavenie intervenčného programu. Mali by sa zaznamenať aj zmeny úrovne dôrazu na aktívne zisťovanie prípadov.</a:t>
            </a:r>
          </a:p>
          <a:p>
            <a:r>
              <a:rPr lang="sk-SK" dirty="0"/>
              <a:t>Analýza by sa mala zakladať na miere choroby, pričom by sa mala zohľadniť veľkosť populácie, z ktorej prípady vyplynuli. Je to dôležité najmä pri analýze sekulárnych trendov. </a:t>
            </a:r>
          </a:p>
          <a:p>
            <a:r>
              <a:rPr lang="sk-SK" dirty="0"/>
              <a:t>Ak medzi diagnózou a hlásením dôjde k oneskoreniu, lepšiu reprezentáciu výskytu choroby v priebehu času možno získať analýzou podľa dátumu začiatku, a nie podľa dátumu správy. Táto metóda bohužiaľ nie je pre krátkodobú analýzu praktická kvôli rôznym oneskoreniam pri podávaní správ.</a:t>
            </a:r>
          </a:p>
        </p:txBody>
      </p:sp>
      <p:sp>
        <p:nvSpPr>
          <p:cNvPr id="3" name="Nadpis 2">
            <a:extLst>
              <a:ext uri="{FF2B5EF4-FFF2-40B4-BE49-F238E27FC236}">
                <a16:creationId xmlns:a16="http://schemas.microsoft.com/office/drawing/2014/main" id="{472F43CB-AEB1-D34E-8CC6-BCA7846FBD4D}"/>
              </a:ext>
            </a:extLst>
          </p:cNvPr>
          <p:cNvSpPr>
            <a:spLocks noGrp="1"/>
          </p:cNvSpPr>
          <p:nvPr>
            <p:ph type="title"/>
          </p:nvPr>
        </p:nvSpPr>
        <p:spPr>
          <a:xfrm>
            <a:off x="881637" y="5835836"/>
            <a:ext cx="8312587" cy="1008380"/>
          </a:xfrm>
        </p:spPr>
        <p:txBody>
          <a:bodyPr/>
          <a:lstStyle/>
          <a:p>
            <a:r>
              <a:rPr lang="sk-SK" dirty="0"/>
              <a:t>Čas</a:t>
            </a:r>
          </a:p>
        </p:txBody>
      </p:sp>
      <p:sp>
        <p:nvSpPr>
          <p:cNvPr id="4" name="Zástupný objekt pre dátum 3">
            <a:extLst>
              <a:ext uri="{FF2B5EF4-FFF2-40B4-BE49-F238E27FC236}">
                <a16:creationId xmlns:a16="http://schemas.microsoft.com/office/drawing/2014/main" id="{DE55CB8D-1BB7-A640-A8BE-B1C5F7E451FB}"/>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E84C8641-0CA0-3649-9E09-34C4F3754113}"/>
              </a:ext>
            </a:extLst>
          </p:cNvPr>
          <p:cNvSpPr>
            <a:spLocks noGrp="1"/>
          </p:cNvSpPr>
          <p:nvPr>
            <p:ph type="sldNum" sz="quarter" idx="11"/>
          </p:nvPr>
        </p:nvSpPr>
        <p:spPr/>
        <p:txBody>
          <a:bodyPr/>
          <a:lstStyle/>
          <a:p>
            <a:fld id="{20C92893-8C51-46CF-9D47-24B3C575AFAA}" type="slidenum">
              <a:rPr lang="en-GB" smtClean="0"/>
              <a:pPr/>
              <a:t>36</a:t>
            </a:fld>
            <a:endParaRPr lang="en-GB"/>
          </a:p>
        </p:txBody>
      </p:sp>
      <p:sp>
        <p:nvSpPr>
          <p:cNvPr id="6" name="Zástupný objekt pre pätu 5">
            <a:extLst>
              <a:ext uri="{FF2B5EF4-FFF2-40B4-BE49-F238E27FC236}">
                <a16:creationId xmlns:a16="http://schemas.microsoft.com/office/drawing/2014/main" id="{F0717F37-A73D-074C-8DAE-F01274BD6BDA}"/>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2341188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dátum 3">
            <a:extLst>
              <a:ext uri="{FF2B5EF4-FFF2-40B4-BE49-F238E27FC236}">
                <a16:creationId xmlns:a16="http://schemas.microsoft.com/office/drawing/2014/main" id="{266C276D-BE9D-4044-BC04-DFD0C1A119D0}"/>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EE731996-A7EC-FF48-9199-0D22DD15A5C1}"/>
              </a:ext>
            </a:extLst>
          </p:cNvPr>
          <p:cNvSpPr>
            <a:spLocks noGrp="1"/>
          </p:cNvSpPr>
          <p:nvPr>
            <p:ph type="sldNum" sz="quarter" idx="11"/>
          </p:nvPr>
        </p:nvSpPr>
        <p:spPr/>
        <p:txBody>
          <a:bodyPr/>
          <a:lstStyle/>
          <a:p>
            <a:fld id="{20C92893-8C51-46CF-9D47-24B3C575AFAA}" type="slidenum">
              <a:rPr lang="en-GB" smtClean="0"/>
              <a:pPr/>
              <a:t>37</a:t>
            </a:fld>
            <a:endParaRPr lang="en-GB"/>
          </a:p>
        </p:txBody>
      </p:sp>
      <p:sp>
        <p:nvSpPr>
          <p:cNvPr id="6" name="Zástupný objekt pre pätu 5">
            <a:extLst>
              <a:ext uri="{FF2B5EF4-FFF2-40B4-BE49-F238E27FC236}">
                <a16:creationId xmlns:a16="http://schemas.microsoft.com/office/drawing/2014/main" id="{D9243EB9-0134-604F-83BD-EE6EB6751AD4}"/>
              </a:ext>
            </a:extLst>
          </p:cNvPr>
          <p:cNvSpPr>
            <a:spLocks noGrp="1"/>
          </p:cNvSpPr>
          <p:nvPr>
            <p:ph type="ftr" sz="quarter" idx="12"/>
          </p:nvPr>
        </p:nvSpPr>
        <p:spPr/>
        <p:txBody>
          <a:bodyPr/>
          <a:lstStyle/>
          <a:p>
            <a:r>
              <a:rPr lang="en-GB"/>
              <a:t>rusnak.truni.sk</a:t>
            </a:r>
          </a:p>
        </p:txBody>
      </p:sp>
      <p:grpSp>
        <p:nvGrpSpPr>
          <p:cNvPr id="9" name="Skupina 8">
            <a:extLst>
              <a:ext uri="{FF2B5EF4-FFF2-40B4-BE49-F238E27FC236}">
                <a16:creationId xmlns:a16="http://schemas.microsoft.com/office/drawing/2014/main" id="{F0746FE5-D691-8749-B618-61C544C4947B}"/>
              </a:ext>
            </a:extLst>
          </p:cNvPr>
          <p:cNvGrpSpPr/>
          <p:nvPr/>
        </p:nvGrpSpPr>
        <p:grpSpPr>
          <a:xfrm>
            <a:off x="1084027" y="214302"/>
            <a:ext cx="7878397" cy="6975658"/>
            <a:chOff x="224502" y="1918"/>
            <a:chExt cx="7878397" cy="6975658"/>
          </a:xfrm>
        </p:grpSpPr>
        <p:pic>
          <p:nvPicPr>
            <p:cNvPr id="7" name="Obrázok 6">
              <a:extLst>
                <a:ext uri="{FF2B5EF4-FFF2-40B4-BE49-F238E27FC236}">
                  <a16:creationId xmlns:a16="http://schemas.microsoft.com/office/drawing/2014/main" id="{2A42E5FE-9026-5146-85EB-8AAECC862FC0}"/>
                </a:ext>
              </a:extLst>
            </p:cNvPr>
            <p:cNvPicPr>
              <a:picLocks noChangeAspect="1"/>
            </p:cNvPicPr>
            <p:nvPr/>
          </p:nvPicPr>
          <p:blipFill>
            <a:blip r:embed="rId2"/>
            <a:stretch>
              <a:fillRect/>
            </a:stretch>
          </p:blipFill>
          <p:spPr>
            <a:xfrm>
              <a:off x="224502" y="1918"/>
              <a:ext cx="7878397" cy="3367547"/>
            </a:xfrm>
            <a:prstGeom prst="rect">
              <a:avLst/>
            </a:prstGeom>
          </p:spPr>
        </p:pic>
        <p:pic>
          <p:nvPicPr>
            <p:cNvPr id="8" name="Obrázok 7">
              <a:extLst>
                <a:ext uri="{FF2B5EF4-FFF2-40B4-BE49-F238E27FC236}">
                  <a16:creationId xmlns:a16="http://schemas.microsoft.com/office/drawing/2014/main" id="{A0B7CA03-7028-0F42-A247-477E241526A1}"/>
                </a:ext>
              </a:extLst>
            </p:cNvPr>
            <p:cNvPicPr>
              <a:picLocks noChangeAspect="1"/>
            </p:cNvPicPr>
            <p:nvPr/>
          </p:nvPicPr>
          <p:blipFill>
            <a:blip r:embed="rId3"/>
            <a:stretch>
              <a:fillRect/>
            </a:stretch>
          </p:blipFill>
          <p:spPr>
            <a:xfrm>
              <a:off x="224502" y="3364944"/>
              <a:ext cx="7878396" cy="3612632"/>
            </a:xfrm>
            <a:prstGeom prst="rect">
              <a:avLst/>
            </a:prstGeom>
          </p:spPr>
        </p:pic>
      </p:grpSp>
    </p:spTree>
    <p:extLst>
      <p:ext uri="{BB962C8B-B14F-4D97-AF65-F5344CB8AC3E}">
        <p14:creationId xmlns:p14="http://schemas.microsoft.com/office/powerpoint/2010/main" val="27173779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objekt pre obsah 5">
            <a:extLst>
              <a:ext uri="{FF2B5EF4-FFF2-40B4-BE49-F238E27FC236}">
                <a16:creationId xmlns:a16="http://schemas.microsoft.com/office/drawing/2014/main" id="{1F76D098-5FE2-3C42-9960-DA12D8D78946}"/>
              </a:ext>
            </a:extLst>
          </p:cNvPr>
          <p:cNvSpPr>
            <a:spLocks noGrp="1"/>
          </p:cNvSpPr>
          <p:nvPr>
            <p:ph idx="1"/>
          </p:nvPr>
        </p:nvSpPr>
        <p:spPr>
          <a:xfrm>
            <a:off x="379828" y="756286"/>
            <a:ext cx="8688449" cy="4967485"/>
          </a:xfrm>
        </p:spPr>
        <p:txBody>
          <a:bodyPr>
            <a:normAutofit/>
          </a:bodyPr>
          <a:lstStyle/>
          <a:p>
            <a:r>
              <a:rPr lang="sk-SK" dirty="0"/>
              <a:t>Ak analýza podľa času odhalí zvýšenie výskytu choroby, je dôležité určiť, kde sa prípady vyskytujú. Aj keď časová analýza nie je dostatočne výpovedná, geografická analýza môže identifikovať ohnisko.</a:t>
            </a:r>
          </a:p>
          <a:p>
            <a:r>
              <a:rPr lang="sk-SK" dirty="0"/>
              <a:t>Analýza údajov podľa miesta sa vzťahuje tak na umiestnenie zdroja ochorenia, ako aj na umiestnenie pacienta v čase výskytu infekcie a v čase nástupu klinického ochorenia. </a:t>
            </a:r>
          </a:p>
          <a:p>
            <a:r>
              <a:rPr lang="sk-SK" dirty="0"/>
              <a:t>Vypracovanie účinných kontrolných opatrení závisí od dôkladného vymedzenia každej z týchto oblastí. </a:t>
            </a:r>
          </a:p>
          <a:p>
            <a:r>
              <a:rPr lang="sk-SK" dirty="0"/>
              <a:t>Použitie mier (napr. incidencia hlásení) je nevyhnutné na oddelenie vysokého výskytu prípadov s vysokým počtom prípadov v dôsledku vysokej hustoty obyvateľstva.</a:t>
            </a:r>
          </a:p>
        </p:txBody>
      </p:sp>
      <p:sp>
        <p:nvSpPr>
          <p:cNvPr id="5" name="Nadpis 4">
            <a:extLst>
              <a:ext uri="{FF2B5EF4-FFF2-40B4-BE49-F238E27FC236}">
                <a16:creationId xmlns:a16="http://schemas.microsoft.com/office/drawing/2014/main" id="{89C3CF02-5BEC-3E49-875F-4F942C21873F}"/>
              </a:ext>
            </a:extLst>
          </p:cNvPr>
          <p:cNvSpPr>
            <a:spLocks noGrp="1"/>
          </p:cNvSpPr>
          <p:nvPr>
            <p:ph type="title"/>
          </p:nvPr>
        </p:nvSpPr>
        <p:spPr>
          <a:xfrm>
            <a:off x="881637" y="5723772"/>
            <a:ext cx="8312587" cy="1008380"/>
          </a:xfrm>
        </p:spPr>
        <p:txBody>
          <a:bodyPr/>
          <a:lstStyle/>
          <a:p>
            <a:r>
              <a:rPr lang="sk-SK" dirty="0"/>
              <a:t>Miesto</a:t>
            </a:r>
          </a:p>
        </p:txBody>
      </p:sp>
      <p:sp>
        <p:nvSpPr>
          <p:cNvPr id="2" name="Zástupný objekt pre dátum 1">
            <a:extLst>
              <a:ext uri="{FF2B5EF4-FFF2-40B4-BE49-F238E27FC236}">
                <a16:creationId xmlns:a16="http://schemas.microsoft.com/office/drawing/2014/main" id="{DDF76F27-8B51-A44D-999E-B9A3D1BD4397}"/>
              </a:ext>
            </a:extLst>
          </p:cNvPr>
          <p:cNvSpPr>
            <a:spLocks noGrp="1"/>
          </p:cNvSpPr>
          <p:nvPr>
            <p:ph type="dt" sz="half" idx="10"/>
          </p:nvPr>
        </p:nvSpPr>
        <p:spPr/>
        <p:txBody>
          <a:bodyPr/>
          <a:lstStyle/>
          <a:p>
            <a:fld id="{922194C1-B975-7C4D-A7DB-B02BEBEAD846}" type="datetime1">
              <a:rPr lang="sk-SK" smtClean="0"/>
              <a:t>17.2.20</a:t>
            </a:fld>
            <a:endParaRPr lang="en-GB"/>
          </a:p>
        </p:txBody>
      </p:sp>
      <p:sp>
        <p:nvSpPr>
          <p:cNvPr id="3" name="Zástupný objekt pre číslo snímky 2">
            <a:extLst>
              <a:ext uri="{FF2B5EF4-FFF2-40B4-BE49-F238E27FC236}">
                <a16:creationId xmlns:a16="http://schemas.microsoft.com/office/drawing/2014/main" id="{C5E12EAE-17D8-0144-938D-B6FFCDA35998}"/>
              </a:ext>
            </a:extLst>
          </p:cNvPr>
          <p:cNvSpPr>
            <a:spLocks noGrp="1"/>
          </p:cNvSpPr>
          <p:nvPr>
            <p:ph type="sldNum" sz="quarter" idx="11"/>
          </p:nvPr>
        </p:nvSpPr>
        <p:spPr/>
        <p:txBody>
          <a:bodyPr/>
          <a:lstStyle/>
          <a:p>
            <a:fld id="{A00FC4B8-150F-463D-96B8-86E8E877A23E}" type="slidenum">
              <a:rPr lang="en-GB" smtClean="0"/>
              <a:pPr/>
              <a:t>38</a:t>
            </a:fld>
            <a:endParaRPr lang="en-GB"/>
          </a:p>
        </p:txBody>
      </p:sp>
      <p:sp>
        <p:nvSpPr>
          <p:cNvPr id="4" name="Zástupný objekt pre pätu 3">
            <a:extLst>
              <a:ext uri="{FF2B5EF4-FFF2-40B4-BE49-F238E27FC236}">
                <a16:creationId xmlns:a16="http://schemas.microsoft.com/office/drawing/2014/main" id="{84A8BB3E-BDAC-6B4A-A0F5-A257074139E5}"/>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5660515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dátum 3">
            <a:extLst>
              <a:ext uri="{FF2B5EF4-FFF2-40B4-BE49-F238E27FC236}">
                <a16:creationId xmlns:a16="http://schemas.microsoft.com/office/drawing/2014/main" id="{A8EB9755-0CD0-9C46-828B-666B611152BE}"/>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928D9976-12B9-F143-BF31-2D8C7932C886}"/>
              </a:ext>
            </a:extLst>
          </p:cNvPr>
          <p:cNvSpPr>
            <a:spLocks noGrp="1"/>
          </p:cNvSpPr>
          <p:nvPr>
            <p:ph type="sldNum" sz="quarter" idx="11"/>
          </p:nvPr>
        </p:nvSpPr>
        <p:spPr/>
        <p:txBody>
          <a:bodyPr/>
          <a:lstStyle/>
          <a:p>
            <a:fld id="{20C92893-8C51-46CF-9D47-24B3C575AFAA}" type="slidenum">
              <a:rPr lang="en-GB" smtClean="0"/>
              <a:pPr/>
              <a:t>39</a:t>
            </a:fld>
            <a:endParaRPr lang="en-GB"/>
          </a:p>
        </p:txBody>
      </p:sp>
      <p:sp>
        <p:nvSpPr>
          <p:cNvPr id="6" name="Zástupný objekt pre pätu 5">
            <a:extLst>
              <a:ext uri="{FF2B5EF4-FFF2-40B4-BE49-F238E27FC236}">
                <a16:creationId xmlns:a16="http://schemas.microsoft.com/office/drawing/2014/main" id="{4D6AC5B3-2D0A-094A-BA9C-BA061B4318F4}"/>
              </a:ext>
            </a:extLst>
          </p:cNvPr>
          <p:cNvSpPr>
            <a:spLocks noGrp="1"/>
          </p:cNvSpPr>
          <p:nvPr>
            <p:ph type="ftr" sz="quarter" idx="12"/>
          </p:nvPr>
        </p:nvSpPr>
        <p:spPr/>
        <p:txBody>
          <a:bodyPr/>
          <a:lstStyle/>
          <a:p>
            <a:r>
              <a:rPr lang="en-GB"/>
              <a:t>rusnak.truni.sk</a:t>
            </a:r>
          </a:p>
        </p:txBody>
      </p:sp>
      <p:pic>
        <p:nvPicPr>
          <p:cNvPr id="7" name="Obrázok 6">
            <a:extLst>
              <a:ext uri="{FF2B5EF4-FFF2-40B4-BE49-F238E27FC236}">
                <a16:creationId xmlns:a16="http://schemas.microsoft.com/office/drawing/2014/main" id="{D720CAC8-84AB-1347-B329-8FCF72E34E6A}"/>
              </a:ext>
            </a:extLst>
          </p:cNvPr>
          <p:cNvPicPr>
            <a:picLocks noChangeAspect="1"/>
          </p:cNvPicPr>
          <p:nvPr/>
        </p:nvPicPr>
        <p:blipFill>
          <a:blip r:embed="rId2"/>
          <a:stretch>
            <a:fillRect/>
          </a:stretch>
        </p:blipFill>
        <p:spPr>
          <a:xfrm>
            <a:off x="110413" y="372889"/>
            <a:ext cx="9965450" cy="5022166"/>
          </a:xfrm>
          <a:prstGeom prst="rect">
            <a:avLst/>
          </a:prstGeom>
        </p:spPr>
      </p:pic>
      <p:sp>
        <p:nvSpPr>
          <p:cNvPr id="8" name="BlokTextu 7">
            <a:extLst>
              <a:ext uri="{FF2B5EF4-FFF2-40B4-BE49-F238E27FC236}">
                <a16:creationId xmlns:a16="http://schemas.microsoft.com/office/drawing/2014/main" id="{8C88D6DA-CBB2-334F-9EAD-07D2FB252F1E}"/>
              </a:ext>
            </a:extLst>
          </p:cNvPr>
          <p:cNvSpPr txBox="1"/>
          <p:nvPr/>
        </p:nvSpPr>
        <p:spPr>
          <a:xfrm>
            <a:off x="745588" y="5739618"/>
            <a:ext cx="3277772" cy="333296"/>
          </a:xfrm>
          <a:prstGeom prst="rect">
            <a:avLst/>
          </a:prstGeom>
          <a:noFill/>
        </p:spPr>
        <p:txBody>
          <a:bodyPr wrap="square" rtlCol="0">
            <a:spAutoFit/>
          </a:bodyPr>
          <a:lstStyle/>
          <a:p>
            <a:r>
              <a:rPr lang="sk-SK" dirty="0">
                <a:solidFill>
                  <a:schemeClr val="tx1"/>
                </a:solidFill>
              </a:rPr>
              <a:t>Zdroj: EPIS, február 2020</a:t>
            </a:r>
          </a:p>
        </p:txBody>
      </p:sp>
    </p:spTree>
    <p:extLst>
      <p:ext uri="{BB962C8B-B14F-4D97-AF65-F5344CB8AC3E}">
        <p14:creationId xmlns:p14="http://schemas.microsoft.com/office/powerpoint/2010/main" val="3855813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B26B56AB-7A1B-744C-8E1F-50EF97559565}"/>
              </a:ext>
            </a:extLst>
          </p:cNvPr>
          <p:cNvSpPr>
            <a:spLocks noGrp="1"/>
          </p:cNvSpPr>
          <p:nvPr>
            <p:ph idx="1"/>
          </p:nvPr>
        </p:nvSpPr>
        <p:spPr>
          <a:xfrm>
            <a:off x="755690" y="372889"/>
            <a:ext cx="8312587" cy="5507406"/>
          </a:xfrm>
        </p:spPr>
        <p:txBody>
          <a:bodyPr>
            <a:normAutofit fontScale="77500" lnSpcReduction="20000"/>
          </a:bodyPr>
          <a:lstStyle/>
          <a:p>
            <a:r>
              <a:rPr lang="sk-SK" dirty="0"/>
              <a:t>Registrácia úmrtnosti je najstaršou formou hlásenia chorôb.</a:t>
            </a:r>
          </a:p>
          <a:p>
            <a:r>
              <a:rPr lang="sk-SK" dirty="0"/>
              <a:t>Výhody:</a:t>
            </a:r>
          </a:p>
          <a:p>
            <a:pPr marL="20158" indent="0">
              <a:buNone/>
            </a:pPr>
            <a:r>
              <a:rPr lang="sk-SK" dirty="0"/>
              <a:t>Vo väčšine krajín sa zákonne vyžadujú úmrtné listy. Väčšina infekčných chorôb dostatočne závažných na to, aby spôsobili smrť, vykazuje dostatočne jedinečné klinické vlastnosti, ktoré umožňujú presnú diagnózu.</a:t>
            </a:r>
          </a:p>
          <a:p>
            <a:r>
              <a:rPr lang="sk-SK" dirty="0"/>
              <a:t>Nevýhody:</a:t>
            </a:r>
          </a:p>
          <a:p>
            <a:pPr lvl="1"/>
            <a:r>
              <a:rPr lang="sk-SK" dirty="0"/>
              <a:t>Údaje o úmrtnosti odzrkadľujú výskyt iba vtedy, keď existuje relatívne konštantný pomer medzi úmrtiami a prípadmi. Ak je miera úmrtnosti prípadov príliš nízka, štatistika úmrtnosti nemusí poskytnúť presné hodnotenie výskytu choroby.</a:t>
            </a:r>
          </a:p>
          <a:p>
            <a:pPr lvl="1"/>
            <a:r>
              <a:rPr lang="sk-SK" dirty="0"/>
              <a:t>V prípade chorôb s dlhou dobou latencie správy o úmrtnosti odrážajú incidenciu spred mnohých rokov.</a:t>
            </a:r>
          </a:p>
          <a:p>
            <a:pPr lvl="1"/>
            <a:r>
              <a:rPr lang="sk-SK" dirty="0"/>
              <a:t>Ak existuje viac príčin smrti, pri zaznamenaní príčin na úmrtnom liste sa môže stratiť jedna z najvýznamnejších informácií. Pri výbere jedinej príčiny povolenej v elektronickom zázname vo väčšine častí sveta z troch príčin smrti na úmrtnom liste existujú medzinárodné pravidlá pre hierarchiu dôležitosti; infekčné choroby sú v hierarchii často na nízkej úrovni.</a:t>
            </a:r>
          </a:p>
          <a:p>
            <a:pPr lvl="1"/>
            <a:r>
              <a:rPr lang="sk-SK" dirty="0"/>
              <a:t>Pri zostavovaní a zverejňovaní údajov o úmrtnosti často dochádza k veľkému oneskoreniu.</a:t>
            </a:r>
          </a:p>
          <a:p>
            <a:pPr lvl="1"/>
            <a:r>
              <a:rPr lang="sk-SK" dirty="0"/>
              <a:t>Existuje veľká variabilita v presnosti vyplnenia úmrtných listov.</a:t>
            </a:r>
          </a:p>
          <a:p>
            <a:endParaRPr lang="sk-SK" dirty="0"/>
          </a:p>
        </p:txBody>
      </p:sp>
      <p:sp>
        <p:nvSpPr>
          <p:cNvPr id="3" name="Nadpis 2">
            <a:extLst>
              <a:ext uri="{FF2B5EF4-FFF2-40B4-BE49-F238E27FC236}">
                <a16:creationId xmlns:a16="http://schemas.microsoft.com/office/drawing/2014/main" id="{381BE687-86E5-EE41-9FE2-FA6761C4A7ED}"/>
              </a:ext>
            </a:extLst>
          </p:cNvPr>
          <p:cNvSpPr>
            <a:spLocks noGrp="1"/>
          </p:cNvSpPr>
          <p:nvPr>
            <p:ph type="title"/>
          </p:nvPr>
        </p:nvSpPr>
        <p:spPr>
          <a:xfrm>
            <a:off x="856449" y="5778929"/>
            <a:ext cx="8312587" cy="1008380"/>
          </a:xfrm>
        </p:spPr>
        <p:txBody>
          <a:bodyPr/>
          <a:lstStyle/>
          <a:p>
            <a:r>
              <a:rPr lang="sk-SK" b="1" i="1" dirty="0"/>
              <a:t>Údaje o úmrtnosti</a:t>
            </a:r>
            <a:endParaRPr lang="sk-SK" dirty="0"/>
          </a:p>
        </p:txBody>
      </p:sp>
      <p:sp>
        <p:nvSpPr>
          <p:cNvPr id="4" name="Zástupný objekt pre dátum 3">
            <a:extLst>
              <a:ext uri="{FF2B5EF4-FFF2-40B4-BE49-F238E27FC236}">
                <a16:creationId xmlns:a16="http://schemas.microsoft.com/office/drawing/2014/main" id="{CE9BB62A-7E18-604D-AF7D-2BDB04A1C53E}"/>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DB93A85B-7967-414C-9015-5399873C75A2}"/>
              </a:ext>
            </a:extLst>
          </p:cNvPr>
          <p:cNvSpPr>
            <a:spLocks noGrp="1"/>
          </p:cNvSpPr>
          <p:nvPr>
            <p:ph type="sldNum" sz="quarter" idx="11"/>
          </p:nvPr>
        </p:nvSpPr>
        <p:spPr/>
        <p:txBody>
          <a:bodyPr/>
          <a:lstStyle/>
          <a:p>
            <a:fld id="{20C92893-8C51-46CF-9D47-24B3C575AFAA}" type="slidenum">
              <a:rPr lang="en-GB" smtClean="0"/>
              <a:pPr/>
              <a:t>4</a:t>
            </a:fld>
            <a:endParaRPr lang="en-GB"/>
          </a:p>
        </p:txBody>
      </p:sp>
      <p:sp>
        <p:nvSpPr>
          <p:cNvPr id="6" name="Zástupný objekt pre pätu 5">
            <a:extLst>
              <a:ext uri="{FF2B5EF4-FFF2-40B4-BE49-F238E27FC236}">
                <a16:creationId xmlns:a16="http://schemas.microsoft.com/office/drawing/2014/main" id="{27B4B3A3-721E-8743-B7BD-CC9ECC0D0C27}"/>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4712522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8B9E7BB0-8BE2-6740-85BA-091F03BF288C}"/>
              </a:ext>
            </a:extLst>
          </p:cNvPr>
          <p:cNvSpPr>
            <a:spLocks noGrp="1"/>
          </p:cNvSpPr>
          <p:nvPr>
            <p:ph type="dt" sz="half" idx="10"/>
          </p:nvPr>
        </p:nvSpPr>
        <p:spPr/>
        <p:txBody>
          <a:bodyPr/>
          <a:lstStyle/>
          <a:p>
            <a:fld id="{922194C1-B975-7C4D-A7DB-B02BEBEAD846}" type="datetime1">
              <a:rPr lang="sk-SK" smtClean="0"/>
              <a:t>17.2.20</a:t>
            </a:fld>
            <a:endParaRPr lang="en-GB"/>
          </a:p>
        </p:txBody>
      </p:sp>
      <p:sp>
        <p:nvSpPr>
          <p:cNvPr id="3" name="Zástupný objekt pre číslo snímky 2">
            <a:extLst>
              <a:ext uri="{FF2B5EF4-FFF2-40B4-BE49-F238E27FC236}">
                <a16:creationId xmlns:a16="http://schemas.microsoft.com/office/drawing/2014/main" id="{5D9A71E2-06CA-464B-A653-1E8B8A014434}"/>
              </a:ext>
            </a:extLst>
          </p:cNvPr>
          <p:cNvSpPr>
            <a:spLocks noGrp="1"/>
          </p:cNvSpPr>
          <p:nvPr>
            <p:ph type="sldNum" sz="quarter" idx="11"/>
          </p:nvPr>
        </p:nvSpPr>
        <p:spPr/>
        <p:txBody>
          <a:bodyPr/>
          <a:lstStyle/>
          <a:p>
            <a:fld id="{A00FC4B8-150F-463D-96B8-86E8E877A23E}" type="slidenum">
              <a:rPr lang="en-GB" smtClean="0"/>
              <a:pPr/>
              <a:t>40</a:t>
            </a:fld>
            <a:endParaRPr lang="en-GB"/>
          </a:p>
        </p:txBody>
      </p:sp>
      <p:sp>
        <p:nvSpPr>
          <p:cNvPr id="4" name="Zástupný objekt pre pätu 3">
            <a:extLst>
              <a:ext uri="{FF2B5EF4-FFF2-40B4-BE49-F238E27FC236}">
                <a16:creationId xmlns:a16="http://schemas.microsoft.com/office/drawing/2014/main" id="{887C0303-9659-8040-AD65-B2E9B7567A97}"/>
              </a:ext>
            </a:extLst>
          </p:cNvPr>
          <p:cNvSpPr>
            <a:spLocks noGrp="1"/>
          </p:cNvSpPr>
          <p:nvPr>
            <p:ph type="ftr" sz="quarter" idx="12"/>
          </p:nvPr>
        </p:nvSpPr>
        <p:spPr/>
        <p:txBody>
          <a:bodyPr/>
          <a:lstStyle/>
          <a:p>
            <a:r>
              <a:rPr lang="en-GB"/>
              <a:t>rusnak.truni.sk</a:t>
            </a:r>
          </a:p>
        </p:txBody>
      </p:sp>
      <p:pic>
        <p:nvPicPr>
          <p:cNvPr id="6" name="Obrázok 5" descr="Obrázok, na ktorom je snímka obrazovky&#10;&#10;Automaticky generovaný popis">
            <a:extLst>
              <a:ext uri="{FF2B5EF4-FFF2-40B4-BE49-F238E27FC236}">
                <a16:creationId xmlns:a16="http://schemas.microsoft.com/office/drawing/2014/main" id="{19A7A787-9860-2B43-A8F4-EFE3351049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96" y="1195754"/>
            <a:ext cx="9989617" cy="5176911"/>
          </a:xfrm>
          <a:prstGeom prst="rect">
            <a:avLst/>
          </a:prstGeom>
        </p:spPr>
      </p:pic>
    </p:spTree>
    <p:extLst>
      <p:ext uri="{BB962C8B-B14F-4D97-AF65-F5344CB8AC3E}">
        <p14:creationId xmlns:p14="http://schemas.microsoft.com/office/powerpoint/2010/main" val="14911903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38EDB26C-2A6C-0545-BBD8-2746D0053014}"/>
              </a:ext>
            </a:extLst>
          </p:cNvPr>
          <p:cNvSpPr>
            <a:spLocks noGrp="1"/>
          </p:cNvSpPr>
          <p:nvPr>
            <p:ph idx="1"/>
          </p:nvPr>
        </p:nvSpPr>
        <p:spPr>
          <a:xfrm>
            <a:off x="856448" y="756287"/>
            <a:ext cx="8211829" cy="5194347"/>
          </a:xfrm>
        </p:spPr>
        <p:txBody>
          <a:bodyPr>
            <a:normAutofit fontScale="92500"/>
          </a:bodyPr>
          <a:lstStyle/>
          <a:p>
            <a:r>
              <a:rPr lang="sk-SK" dirty="0"/>
              <a:t>Analýza údajov z dohľadu podľa charakteristík postihnutých osôb je užitočná pre </a:t>
            </a:r>
            <a:r>
              <a:rPr lang="sk-SK" b="1" i="1" dirty="0"/>
              <a:t>identifikáciu rizikových skupín</a:t>
            </a:r>
            <a:r>
              <a:rPr lang="sk-SK" dirty="0"/>
              <a:t>. </a:t>
            </a:r>
          </a:p>
          <a:p>
            <a:r>
              <a:rPr lang="sk-SK" dirty="0"/>
              <a:t>Vo väčšine systémov podávania správ sa uvádza </a:t>
            </a:r>
            <a:r>
              <a:rPr lang="sk-SK" b="1" i="1" dirty="0"/>
              <a:t>vek a pohlavie</a:t>
            </a:r>
            <a:r>
              <a:rPr lang="sk-SK" dirty="0"/>
              <a:t>.</a:t>
            </a:r>
          </a:p>
          <a:p>
            <a:r>
              <a:rPr lang="sk-SK" dirty="0"/>
              <a:t>Môžu sa študovať ďalšie premenné, ako napríklad štátna príslušnosť, úroveň imunity, výživa, životný štýl, škola alebo pracovisko, hospitalizácia, rizikové faktory a sociálno-ekonomický stav. </a:t>
            </a:r>
          </a:p>
          <a:p>
            <a:r>
              <a:rPr lang="sk-SK" dirty="0"/>
              <a:t>Zmysluplné vekové kategórie závisia od príslušnej choroby. Vo všeobecnosti by sa pri rozhodovaní o vekových kategóriách malo používať charakteristické vekové rozdelenie choroby. </a:t>
            </a:r>
          </a:p>
          <a:p>
            <a:r>
              <a:rPr lang="sk-SK" dirty="0"/>
              <a:t>Kategórie vybrané pre údaje sledovania (čitateľ) by mali byť v súlade s dostupnými údajmi o obyvateľstve (menovateľ).</a:t>
            </a:r>
          </a:p>
        </p:txBody>
      </p:sp>
      <p:sp>
        <p:nvSpPr>
          <p:cNvPr id="3" name="Nadpis 2">
            <a:extLst>
              <a:ext uri="{FF2B5EF4-FFF2-40B4-BE49-F238E27FC236}">
                <a16:creationId xmlns:a16="http://schemas.microsoft.com/office/drawing/2014/main" id="{999B9C25-A7F8-D840-85F9-7F3D74F6A426}"/>
              </a:ext>
            </a:extLst>
          </p:cNvPr>
          <p:cNvSpPr>
            <a:spLocks noGrp="1"/>
          </p:cNvSpPr>
          <p:nvPr>
            <p:ph type="title"/>
          </p:nvPr>
        </p:nvSpPr>
        <p:spPr>
          <a:xfrm>
            <a:off x="842268" y="5723772"/>
            <a:ext cx="8312587" cy="1008380"/>
          </a:xfrm>
        </p:spPr>
        <p:txBody>
          <a:bodyPr/>
          <a:lstStyle/>
          <a:p>
            <a:r>
              <a:rPr lang="sk-SK" dirty="0"/>
              <a:t>Osoba</a:t>
            </a:r>
          </a:p>
        </p:txBody>
      </p:sp>
      <p:sp>
        <p:nvSpPr>
          <p:cNvPr id="4" name="Zástupný objekt pre dátum 3">
            <a:extLst>
              <a:ext uri="{FF2B5EF4-FFF2-40B4-BE49-F238E27FC236}">
                <a16:creationId xmlns:a16="http://schemas.microsoft.com/office/drawing/2014/main" id="{868B6850-E233-6F4D-B2DF-74519D0E02F2}"/>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BB48C76A-4E37-784B-A428-745834BAB605}"/>
              </a:ext>
            </a:extLst>
          </p:cNvPr>
          <p:cNvSpPr>
            <a:spLocks noGrp="1"/>
          </p:cNvSpPr>
          <p:nvPr>
            <p:ph type="sldNum" sz="quarter" idx="11"/>
          </p:nvPr>
        </p:nvSpPr>
        <p:spPr/>
        <p:txBody>
          <a:bodyPr/>
          <a:lstStyle/>
          <a:p>
            <a:fld id="{20C92893-8C51-46CF-9D47-24B3C575AFAA}" type="slidenum">
              <a:rPr lang="en-GB" smtClean="0"/>
              <a:pPr/>
              <a:t>41</a:t>
            </a:fld>
            <a:endParaRPr lang="en-GB"/>
          </a:p>
        </p:txBody>
      </p:sp>
      <p:sp>
        <p:nvSpPr>
          <p:cNvPr id="6" name="Zástupný objekt pre pätu 5">
            <a:extLst>
              <a:ext uri="{FF2B5EF4-FFF2-40B4-BE49-F238E27FC236}">
                <a16:creationId xmlns:a16="http://schemas.microsoft.com/office/drawing/2014/main" id="{CEA541C4-391E-3841-90D3-BE54B1A13514}"/>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5139479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dátum 3">
            <a:extLst>
              <a:ext uri="{FF2B5EF4-FFF2-40B4-BE49-F238E27FC236}">
                <a16:creationId xmlns:a16="http://schemas.microsoft.com/office/drawing/2014/main" id="{DA7933FA-1846-0145-A4B8-07791708BEDA}"/>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CF699EBA-7F7C-154A-AE2B-88AB8630FCF9}"/>
              </a:ext>
            </a:extLst>
          </p:cNvPr>
          <p:cNvSpPr>
            <a:spLocks noGrp="1"/>
          </p:cNvSpPr>
          <p:nvPr>
            <p:ph type="sldNum" sz="quarter" idx="11"/>
          </p:nvPr>
        </p:nvSpPr>
        <p:spPr/>
        <p:txBody>
          <a:bodyPr/>
          <a:lstStyle/>
          <a:p>
            <a:fld id="{20C92893-8C51-46CF-9D47-24B3C575AFAA}" type="slidenum">
              <a:rPr lang="en-GB" smtClean="0"/>
              <a:pPr/>
              <a:t>42</a:t>
            </a:fld>
            <a:endParaRPr lang="en-GB"/>
          </a:p>
        </p:txBody>
      </p:sp>
      <p:sp>
        <p:nvSpPr>
          <p:cNvPr id="6" name="Zástupný objekt pre pätu 5">
            <a:extLst>
              <a:ext uri="{FF2B5EF4-FFF2-40B4-BE49-F238E27FC236}">
                <a16:creationId xmlns:a16="http://schemas.microsoft.com/office/drawing/2014/main" id="{A99A66F7-83D8-B649-AFF0-9FC43B5024AB}"/>
              </a:ext>
            </a:extLst>
          </p:cNvPr>
          <p:cNvSpPr>
            <a:spLocks noGrp="1"/>
          </p:cNvSpPr>
          <p:nvPr>
            <p:ph type="ftr" sz="quarter" idx="12"/>
          </p:nvPr>
        </p:nvSpPr>
        <p:spPr/>
        <p:txBody>
          <a:bodyPr/>
          <a:lstStyle/>
          <a:p>
            <a:r>
              <a:rPr lang="en-GB"/>
              <a:t>rusnak.truni.sk</a:t>
            </a:r>
          </a:p>
        </p:txBody>
      </p:sp>
      <p:pic>
        <p:nvPicPr>
          <p:cNvPr id="9" name="Obrázok 8" descr="Obrázok, na ktorom je snímka obrazovky&#10;&#10;Automaticky generovaný popis">
            <a:extLst>
              <a:ext uri="{FF2B5EF4-FFF2-40B4-BE49-F238E27FC236}">
                <a16:creationId xmlns:a16="http://schemas.microsoft.com/office/drawing/2014/main" id="{25002C0E-B016-0746-9C36-4E22CC1EA6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51" y="1298477"/>
            <a:ext cx="9906960" cy="4965895"/>
          </a:xfrm>
          <a:prstGeom prst="rect">
            <a:avLst/>
          </a:prstGeom>
        </p:spPr>
      </p:pic>
    </p:spTree>
    <p:extLst>
      <p:ext uri="{BB962C8B-B14F-4D97-AF65-F5344CB8AC3E}">
        <p14:creationId xmlns:p14="http://schemas.microsoft.com/office/powerpoint/2010/main" val="8369567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objekt pre obsah 5">
            <a:extLst>
              <a:ext uri="{FF2B5EF4-FFF2-40B4-BE49-F238E27FC236}">
                <a16:creationId xmlns:a16="http://schemas.microsoft.com/office/drawing/2014/main" id="{5B777ED4-B98B-7646-A03D-33DB0E40173E}"/>
              </a:ext>
            </a:extLst>
          </p:cNvPr>
          <p:cNvSpPr>
            <a:spLocks noGrp="1"/>
          </p:cNvSpPr>
          <p:nvPr>
            <p:ph idx="1"/>
          </p:nvPr>
        </p:nvSpPr>
        <p:spPr>
          <a:xfrm>
            <a:off x="755690" y="756287"/>
            <a:ext cx="8312587" cy="5041896"/>
          </a:xfrm>
        </p:spPr>
        <p:txBody>
          <a:bodyPr>
            <a:normAutofit fontScale="92500" lnSpcReduction="20000"/>
          </a:bodyPr>
          <a:lstStyle/>
          <a:p>
            <a:r>
              <a:rPr lang="sk-SK" dirty="0"/>
              <a:t>Po analýze údajov musí nasledovať interpretácia. </a:t>
            </a:r>
          </a:p>
          <a:p>
            <a:r>
              <a:rPr lang="sk-SK" dirty="0"/>
              <a:t>Interpretácia zahŕňa zváženie toho, či je zrejmé zvýšenie výskytu choroby v konkrétnej populácii v konkrétnom čase a na určitom mieste,</a:t>
            </a:r>
            <a:br>
              <a:rPr lang="sk-SK" dirty="0"/>
            </a:br>
            <a:r>
              <a:rPr lang="sk-SK" dirty="0"/>
              <a:t>predstavuje skutočný nárast. </a:t>
            </a:r>
          </a:p>
          <a:p>
            <a:r>
              <a:rPr lang="sk-SK" dirty="0"/>
              <a:t>Veľkosť variácie požadovaná pre činnosť závisí od priorít priradených k chorobe, ako aj od záujmov, schopností a zdrojov zodpovedných agentúr a niekedy aj od verejnosti, ako aj od politickej alebo mediálnej pozornosti a tlaku.</a:t>
            </a:r>
          </a:p>
          <a:p>
            <a:r>
              <a:rPr lang="sk-SK" dirty="0"/>
              <a:t>Medzi ďalšie príčiny variácie patrí zvýšenie počtu obyvateľov, zlepšenie diagnostických postupov, vylepšené hlásenie, duplicitné hlásenie a ďalšie zmeny v systéme. V mnohých prípadoch môže byť ťažké rozhodnúť sa, či je zistená zmena skutočná alebo umelá, ale na túto otázku je potrebné odpovedať, aby sa dalo uvažovať o akcii. </a:t>
            </a:r>
          </a:p>
          <a:p>
            <a:r>
              <a:rPr lang="sk-SK" dirty="0"/>
              <a:t>Na začatie vyšetrovania môže stačiť podozrenie na spoločný zdroj infekcie, ktorý vyplýva zo zjavných podobností v pohlaví, veku a mieste bydliska alebo v zamestnaní.</a:t>
            </a:r>
          </a:p>
        </p:txBody>
      </p:sp>
      <p:sp>
        <p:nvSpPr>
          <p:cNvPr id="5" name="Nadpis 4">
            <a:extLst>
              <a:ext uri="{FF2B5EF4-FFF2-40B4-BE49-F238E27FC236}">
                <a16:creationId xmlns:a16="http://schemas.microsoft.com/office/drawing/2014/main" id="{035876E1-49F3-F147-9BCF-A67CEAF40E59}"/>
              </a:ext>
            </a:extLst>
          </p:cNvPr>
          <p:cNvSpPr>
            <a:spLocks noGrp="1"/>
          </p:cNvSpPr>
          <p:nvPr>
            <p:ph type="title"/>
          </p:nvPr>
        </p:nvSpPr>
        <p:spPr>
          <a:xfrm>
            <a:off x="839654" y="5798183"/>
            <a:ext cx="8312587" cy="1008380"/>
          </a:xfrm>
        </p:spPr>
        <p:txBody>
          <a:bodyPr/>
          <a:lstStyle/>
          <a:p>
            <a:r>
              <a:rPr lang="sk-SK" dirty="0"/>
              <a:t>Interpretácia údajov</a:t>
            </a:r>
          </a:p>
        </p:txBody>
      </p:sp>
      <p:sp>
        <p:nvSpPr>
          <p:cNvPr id="2" name="Zástupný objekt pre dátum 1">
            <a:extLst>
              <a:ext uri="{FF2B5EF4-FFF2-40B4-BE49-F238E27FC236}">
                <a16:creationId xmlns:a16="http://schemas.microsoft.com/office/drawing/2014/main" id="{BD4C4059-401E-3844-AD7A-7890D873C079}"/>
              </a:ext>
            </a:extLst>
          </p:cNvPr>
          <p:cNvSpPr>
            <a:spLocks noGrp="1"/>
          </p:cNvSpPr>
          <p:nvPr>
            <p:ph type="dt" sz="half" idx="10"/>
          </p:nvPr>
        </p:nvSpPr>
        <p:spPr/>
        <p:txBody>
          <a:bodyPr/>
          <a:lstStyle/>
          <a:p>
            <a:fld id="{922194C1-B975-7C4D-A7DB-B02BEBEAD846}" type="datetime1">
              <a:rPr lang="sk-SK" smtClean="0"/>
              <a:t>17.2.20</a:t>
            </a:fld>
            <a:endParaRPr lang="en-GB"/>
          </a:p>
        </p:txBody>
      </p:sp>
      <p:sp>
        <p:nvSpPr>
          <p:cNvPr id="3" name="Zástupný objekt pre číslo snímky 2">
            <a:extLst>
              <a:ext uri="{FF2B5EF4-FFF2-40B4-BE49-F238E27FC236}">
                <a16:creationId xmlns:a16="http://schemas.microsoft.com/office/drawing/2014/main" id="{E4204820-4A66-364E-93FF-9861B78DA0AD}"/>
              </a:ext>
            </a:extLst>
          </p:cNvPr>
          <p:cNvSpPr>
            <a:spLocks noGrp="1"/>
          </p:cNvSpPr>
          <p:nvPr>
            <p:ph type="sldNum" sz="quarter" idx="11"/>
          </p:nvPr>
        </p:nvSpPr>
        <p:spPr/>
        <p:txBody>
          <a:bodyPr/>
          <a:lstStyle/>
          <a:p>
            <a:fld id="{A00FC4B8-150F-463D-96B8-86E8E877A23E}" type="slidenum">
              <a:rPr lang="en-GB" smtClean="0"/>
              <a:pPr/>
              <a:t>43</a:t>
            </a:fld>
            <a:endParaRPr lang="en-GB"/>
          </a:p>
        </p:txBody>
      </p:sp>
      <p:sp>
        <p:nvSpPr>
          <p:cNvPr id="4" name="Zástupný objekt pre pätu 3">
            <a:extLst>
              <a:ext uri="{FF2B5EF4-FFF2-40B4-BE49-F238E27FC236}">
                <a16:creationId xmlns:a16="http://schemas.microsoft.com/office/drawing/2014/main" id="{C8FAEB7E-CABE-784A-9949-E98B1D571876}"/>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6019822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a:extLst>
              <a:ext uri="{FF2B5EF4-FFF2-40B4-BE49-F238E27FC236}">
                <a16:creationId xmlns:a16="http://schemas.microsoft.com/office/drawing/2014/main" id="{83ED19A8-6956-D242-A4B9-1AC139983DE0}"/>
              </a:ext>
            </a:extLst>
          </p:cNvPr>
          <p:cNvSpPr>
            <a:spLocks noGrp="1"/>
          </p:cNvSpPr>
          <p:nvPr>
            <p:ph type="title"/>
          </p:nvPr>
        </p:nvSpPr>
        <p:spPr/>
        <p:txBody>
          <a:bodyPr/>
          <a:lstStyle/>
          <a:p>
            <a:r>
              <a:rPr lang="sk-SK" sz="2400" dirty="0" err="1"/>
              <a:t>https</a:t>
            </a:r>
            <a:r>
              <a:rPr lang="sk-SK" sz="2400" dirty="0"/>
              <a:t>://</a:t>
            </a:r>
            <a:r>
              <a:rPr lang="sk-SK" sz="2400" dirty="0" err="1"/>
              <a:t>www.ecdc.europa.eu</a:t>
            </a:r>
            <a:r>
              <a:rPr lang="sk-SK" sz="2400" dirty="0"/>
              <a:t>/</a:t>
            </a:r>
            <a:r>
              <a:rPr lang="sk-SK" sz="2400" dirty="0" err="1"/>
              <a:t>sites</a:t>
            </a:r>
            <a:r>
              <a:rPr lang="sk-SK" sz="2400" dirty="0"/>
              <a:t>/default/</a:t>
            </a:r>
            <a:r>
              <a:rPr lang="sk-SK" sz="2400" dirty="0" err="1"/>
              <a:t>files</a:t>
            </a:r>
            <a:r>
              <a:rPr lang="sk-SK" sz="2400" dirty="0"/>
              <a:t>/</a:t>
            </a:r>
            <a:r>
              <a:rPr lang="sk-SK" sz="2400" dirty="0" err="1"/>
              <a:t>documents</a:t>
            </a:r>
            <a:r>
              <a:rPr lang="sk-SK" sz="2400" dirty="0"/>
              <a:t>/TBE-annual-epidemiological-report-2018.pdf</a:t>
            </a:r>
          </a:p>
        </p:txBody>
      </p:sp>
      <p:sp>
        <p:nvSpPr>
          <p:cNvPr id="4" name="Zástupný objekt pre dátum 3">
            <a:extLst>
              <a:ext uri="{FF2B5EF4-FFF2-40B4-BE49-F238E27FC236}">
                <a16:creationId xmlns:a16="http://schemas.microsoft.com/office/drawing/2014/main" id="{F3A441CD-0C4D-874D-9321-EEECE3DFE706}"/>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217EE548-D5EB-0D47-A8E0-DB1C4F65EECA}"/>
              </a:ext>
            </a:extLst>
          </p:cNvPr>
          <p:cNvSpPr>
            <a:spLocks noGrp="1"/>
          </p:cNvSpPr>
          <p:nvPr>
            <p:ph type="sldNum" sz="quarter" idx="11"/>
          </p:nvPr>
        </p:nvSpPr>
        <p:spPr/>
        <p:txBody>
          <a:bodyPr/>
          <a:lstStyle/>
          <a:p>
            <a:fld id="{20C92893-8C51-46CF-9D47-24B3C575AFAA}" type="slidenum">
              <a:rPr lang="en-GB" smtClean="0"/>
              <a:pPr/>
              <a:t>44</a:t>
            </a:fld>
            <a:endParaRPr lang="en-GB"/>
          </a:p>
        </p:txBody>
      </p:sp>
      <p:sp>
        <p:nvSpPr>
          <p:cNvPr id="6" name="Zástupný objekt pre pätu 5">
            <a:extLst>
              <a:ext uri="{FF2B5EF4-FFF2-40B4-BE49-F238E27FC236}">
                <a16:creationId xmlns:a16="http://schemas.microsoft.com/office/drawing/2014/main" id="{6A8B8498-10D1-2148-B6B6-82292BA88A48}"/>
              </a:ext>
            </a:extLst>
          </p:cNvPr>
          <p:cNvSpPr>
            <a:spLocks noGrp="1"/>
          </p:cNvSpPr>
          <p:nvPr>
            <p:ph type="ftr" sz="quarter" idx="12"/>
          </p:nvPr>
        </p:nvSpPr>
        <p:spPr/>
        <p:txBody>
          <a:bodyPr/>
          <a:lstStyle/>
          <a:p>
            <a:r>
              <a:rPr lang="en-GB"/>
              <a:t>rusnak.truni.sk</a:t>
            </a:r>
          </a:p>
        </p:txBody>
      </p:sp>
      <p:pic>
        <p:nvPicPr>
          <p:cNvPr id="7" name="Obrázok 6">
            <a:extLst>
              <a:ext uri="{FF2B5EF4-FFF2-40B4-BE49-F238E27FC236}">
                <a16:creationId xmlns:a16="http://schemas.microsoft.com/office/drawing/2014/main" id="{024DD23B-7627-114A-B720-EC680911EE18}"/>
              </a:ext>
            </a:extLst>
          </p:cNvPr>
          <p:cNvPicPr>
            <a:picLocks noChangeAspect="1"/>
          </p:cNvPicPr>
          <p:nvPr/>
        </p:nvPicPr>
        <p:blipFill>
          <a:blip r:embed="rId2"/>
          <a:stretch>
            <a:fillRect/>
          </a:stretch>
        </p:blipFill>
        <p:spPr>
          <a:xfrm>
            <a:off x="201143" y="495543"/>
            <a:ext cx="9673576" cy="3961791"/>
          </a:xfrm>
          <a:prstGeom prst="rect">
            <a:avLst/>
          </a:prstGeom>
        </p:spPr>
      </p:pic>
    </p:spTree>
    <p:extLst>
      <p:ext uri="{BB962C8B-B14F-4D97-AF65-F5344CB8AC3E}">
        <p14:creationId xmlns:p14="http://schemas.microsoft.com/office/powerpoint/2010/main" val="38989172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objekt pre obsah 6">
            <a:extLst>
              <a:ext uri="{FF2B5EF4-FFF2-40B4-BE49-F238E27FC236}">
                <a16:creationId xmlns:a16="http://schemas.microsoft.com/office/drawing/2014/main" id="{FE484238-BF30-0049-85DC-E12B5F35F92D}"/>
              </a:ext>
            </a:extLst>
          </p:cNvPr>
          <p:cNvSpPr>
            <a:spLocks noGrp="1"/>
          </p:cNvSpPr>
          <p:nvPr>
            <p:ph idx="1"/>
          </p:nvPr>
        </p:nvSpPr>
        <p:spPr>
          <a:xfrm>
            <a:off x="731078" y="372889"/>
            <a:ext cx="8421163" cy="5264685"/>
          </a:xfrm>
        </p:spPr>
        <p:txBody>
          <a:bodyPr>
            <a:normAutofit fontScale="85000" lnSpcReduction="20000"/>
          </a:bodyPr>
          <a:lstStyle/>
          <a:p>
            <a:r>
              <a:rPr lang="sk-SK" dirty="0"/>
              <a:t>Poskytovanie údajov sledovania tým, ktorí to potrebujú vedieť, je kritickou súčasťou systému sledovania. Medzi príjemcov by mali patriť tí, ktorí poskytujú (alebo by mali poskytovať) správy, tí, ktorí zhromažďujú údaje, a tí, ktorí to potrebujú vedieť na administratívne alebo programové plánovanie a na účely rozhodovania. Cieľovými skupinami môžu byť aj príslušní výskumní pracovníci, občania a médiá.</a:t>
            </a:r>
          </a:p>
          <a:p>
            <a:r>
              <a:rPr lang="sk-SK" dirty="0"/>
              <a:t>Správa o dohľade slúži na dva primárne účely: </a:t>
            </a:r>
            <a:r>
              <a:rPr lang="sk-SK" b="1" i="1" dirty="0"/>
              <a:t>informácie a motivácia</a:t>
            </a:r>
            <a:r>
              <a:rPr lang="sk-SK" dirty="0"/>
              <a:t>.</a:t>
            </a:r>
          </a:p>
          <a:p>
            <a:r>
              <a:rPr lang="sk-SK" dirty="0"/>
              <a:t>Základným prvkom je zhrnutie súčasnej situácie, vhodná analýza a prezentácia údajov (so zmysluplným výkladom a diskusiou o trendoch alebo iných dôležitých črtách). Správy sa zvyčajne pripravujú v pravidelných intervaloch, napríklad týždenne, mesačne, štvrťročne alebo ročne. Frekvencia by mala odrážať záujem o údaje, ako aj potrebu distribúcie údajov na kontrolné činnosti.</a:t>
            </a:r>
          </a:p>
          <a:p>
            <a:r>
              <a:rPr lang="sk-SK" dirty="0"/>
              <a:t>Väčšina zdravotníckych agentúr vydáva periodický bulletin pre lekárske a verejné zdravotníctvo. Tieto informačné bulletiny zvyčajne obsahujú aj informácie o prevencii, diagnostike a liečbe vybraných chorôb a zhrnutia prebiehajúcich alebo nedávno ukončených epidemiologických vyšetrení.</a:t>
            </a:r>
          </a:p>
        </p:txBody>
      </p:sp>
      <p:sp>
        <p:nvSpPr>
          <p:cNvPr id="6" name="Nadpis 5">
            <a:extLst>
              <a:ext uri="{FF2B5EF4-FFF2-40B4-BE49-F238E27FC236}">
                <a16:creationId xmlns:a16="http://schemas.microsoft.com/office/drawing/2014/main" id="{F453CE15-0981-2C45-9053-FFCFE0D64807}"/>
              </a:ext>
            </a:extLst>
          </p:cNvPr>
          <p:cNvSpPr>
            <a:spLocks noGrp="1"/>
          </p:cNvSpPr>
          <p:nvPr>
            <p:ph type="title"/>
          </p:nvPr>
        </p:nvSpPr>
        <p:spPr>
          <a:xfrm>
            <a:off x="856449" y="5798183"/>
            <a:ext cx="8312587" cy="1008380"/>
          </a:xfrm>
        </p:spPr>
        <p:txBody>
          <a:bodyPr/>
          <a:lstStyle/>
          <a:p>
            <a:r>
              <a:rPr lang="sk-SK" dirty="0"/>
              <a:t>Poskytovanie údajov</a:t>
            </a:r>
          </a:p>
        </p:txBody>
      </p:sp>
      <p:sp>
        <p:nvSpPr>
          <p:cNvPr id="3" name="Zástupný objekt pre dátum 2">
            <a:extLst>
              <a:ext uri="{FF2B5EF4-FFF2-40B4-BE49-F238E27FC236}">
                <a16:creationId xmlns:a16="http://schemas.microsoft.com/office/drawing/2014/main" id="{E9A1AE18-3226-DB4D-BED4-86DCAAC0BDB8}"/>
              </a:ext>
            </a:extLst>
          </p:cNvPr>
          <p:cNvSpPr>
            <a:spLocks noGrp="1"/>
          </p:cNvSpPr>
          <p:nvPr>
            <p:ph type="dt" sz="half" idx="10"/>
          </p:nvPr>
        </p:nvSpPr>
        <p:spPr/>
        <p:txBody>
          <a:bodyPr/>
          <a:lstStyle/>
          <a:p>
            <a:fld id="{D410CC28-288E-7B4C-AD5C-7F26B61FD9BC}" type="datetime1">
              <a:rPr lang="sk-SK" smtClean="0"/>
              <a:t>17.2.20</a:t>
            </a:fld>
            <a:endParaRPr lang="en-GB"/>
          </a:p>
        </p:txBody>
      </p:sp>
      <p:sp>
        <p:nvSpPr>
          <p:cNvPr id="4" name="Zástupný objekt pre číslo snímky 3">
            <a:extLst>
              <a:ext uri="{FF2B5EF4-FFF2-40B4-BE49-F238E27FC236}">
                <a16:creationId xmlns:a16="http://schemas.microsoft.com/office/drawing/2014/main" id="{8989B275-946E-FF45-A826-3053CD2FB2EC}"/>
              </a:ext>
            </a:extLst>
          </p:cNvPr>
          <p:cNvSpPr>
            <a:spLocks noGrp="1"/>
          </p:cNvSpPr>
          <p:nvPr>
            <p:ph type="sldNum" sz="quarter" idx="11"/>
          </p:nvPr>
        </p:nvSpPr>
        <p:spPr/>
        <p:txBody>
          <a:bodyPr/>
          <a:lstStyle/>
          <a:p>
            <a:fld id="{3344478E-25D6-4334-A519-EED7046972D9}" type="slidenum">
              <a:rPr lang="en-GB" smtClean="0"/>
              <a:pPr/>
              <a:t>45</a:t>
            </a:fld>
            <a:endParaRPr lang="en-GB"/>
          </a:p>
        </p:txBody>
      </p:sp>
      <p:sp>
        <p:nvSpPr>
          <p:cNvPr id="5" name="Zástupný objekt pre pätu 4">
            <a:extLst>
              <a:ext uri="{FF2B5EF4-FFF2-40B4-BE49-F238E27FC236}">
                <a16:creationId xmlns:a16="http://schemas.microsoft.com/office/drawing/2014/main" id="{325E8D26-2176-8741-B62F-337B4A0C5A62}"/>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4799520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52000AB2-8636-5C4F-A728-C33E38BABC2C}"/>
              </a:ext>
            </a:extLst>
          </p:cNvPr>
          <p:cNvSpPr>
            <a:spLocks noGrp="1"/>
          </p:cNvSpPr>
          <p:nvPr>
            <p:ph type="title"/>
          </p:nvPr>
        </p:nvSpPr>
        <p:spPr>
          <a:xfrm>
            <a:off x="259651" y="6415162"/>
            <a:ext cx="9477821" cy="1008380"/>
          </a:xfrm>
        </p:spPr>
        <p:txBody>
          <a:bodyPr/>
          <a:lstStyle/>
          <a:p>
            <a:r>
              <a:rPr lang="sk-SK" sz="1400" dirty="0"/>
              <a:t>http://</a:t>
            </a:r>
            <a:r>
              <a:rPr lang="sk-SK" sz="1400" dirty="0" err="1"/>
              <a:t>www.uvzsr.sk</a:t>
            </a:r>
            <a:r>
              <a:rPr lang="sk-SK" sz="1400" dirty="0"/>
              <a:t>/</a:t>
            </a:r>
            <a:r>
              <a:rPr lang="sk-SK" sz="1400" dirty="0" err="1"/>
              <a:t>index.php?option</a:t>
            </a:r>
            <a:r>
              <a:rPr lang="sk-SK" sz="1400" dirty="0"/>
              <a:t>=</a:t>
            </a:r>
            <a:r>
              <a:rPr lang="sk-SK" sz="1400" dirty="0" err="1"/>
              <a:t>com_content&amp;view</a:t>
            </a:r>
            <a:r>
              <a:rPr lang="sk-SK" sz="1400" dirty="0"/>
              <a:t>=</a:t>
            </a:r>
            <a:r>
              <a:rPr lang="sk-SK" sz="1400" dirty="0" err="1"/>
              <a:t>article&amp;id</a:t>
            </a:r>
            <a:r>
              <a:rPr lang="sk-SK" sz="1400" dirty="0"/>
              <a:t>=4036:informacia-onvyskyte-akutnych-respiranych-ochoreni-anchripky-anchripke-podobnych-ochoreni-v-slovenskej-republike-za-6-kalendarny-tyde-2020&amp;catid=58:epidemiologicka-situacia&amp;Itemid=64</a:t>
            </a:r>
          </a:p>
        </p:txBody>
      </p:sp>
      <p:sp>
        <p:nvSpPr>
          <p:cNvPr id="4" name="Zástupný objekt pre dátum 3">
            <a:extLst>
              <a:ext uri="{FF2B5EF4-FFF2-40B4-BE49-F238E27FC236}">
                <a16:creationId xmlns:a16="http://schemas.microsoft.com/office/drawing/2014/main" id="{68B88C53-1209-E646-997C-A2091E154AF0}"/>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8840B15B-693A-7346-8655-0A100F6FDE01}"/>
              </a:ext>
            </a:extLst>
          </p:cNvPr>
          <p:cNvSpPr>
            <a:spLocks noGrp="1"/>
          </p:cNvSpPr>
          <p:nvPr>
            <p:ph type="sldNum" sz="quarter" idx="11"/>
          </p:nvPr>
        </p:nvSpPr>
        <p:spPr/>
        <p:txBody>
          <a:bodyPr/>
          <a:lstStyle/>
          <a:p>
            <a:fld id="{20C92893-8C51-46CF-9D47-24B3C575AFAA}" type="slidenum">
              <a:rPr lang="en-GB" smtClean="0"/>
              <a:pPr/>
              <a:t>46</a:t>
            </a:fld>
            <a:endParaRPr lang="en-GB"/>
          </a:p>
        </p:txBody>
      </p:sp>
      <p:sp>
        <p:nvSpPr>
          <p:cNvPr id="6" name="Zástupný objekt pre pätu 5">
            <a:extLst>
              <a:ext uri="{FF2B5EF4-FFF2-40B4-BE49-F238E27FC236}">
                <a16:creationId xmlns:a16="http://schemas.microsoft.com/office/drawing/2014/main" id="{3A7E8F54-392F-9C46-B4EB-3BC067A6B1FA}"/>
              </a:ext>
            </a:extLst>
          </p:cNvPr>
          <p:cNvSpPr>
            <a:spLocks noGrp="1"/>
          </p:cNvSpPr>
          <p:nvPr>
            <p:ph type="ftr" sz="quarter" idx="12"/>
          </p:nvPr>
        </p:nvSpPr>
        <p:spPr/>
        <p:txBody>
          <a:bodyPr/>
          <a:lstStyle/>
          <a:p>
            <a:r>
              <a:rPr lang="en-GB"/>
              <a:t>rusnak.truni.sk</a:t>
            </a:r>
          </a:p>
        </p:txBody>
      </p:sp>
      <p:pic>
        <p:nvPicPr>
          <p:cNvPr id="9" name="Obrázok 8" descr="Obrázok, na ktorom je snímka obrazovky, mačkovitá šelma, sedenie&#10;&#10;Automaticky generovaný popis">
            <a:extLst>
              <a:ext uri="{FF2B5EF4-FFF2-40B4-BE49-F238E27FC236}">
                <a16:creationId xmlns:a16="http://schemas.microsoft.com/office/drawing/2014/main" id="{2A47FC91-50C1-5440-A751-7174BE7202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651" y="98474"/>
            <a:ext cx="9477822" cy="6376694"/>
          </a:xfrm>
          <a:prstGeom prst="rect">
            <a:avLst/>
          </a:prstGeom>
        </p:spPr>
      </p:pic>
    </p:spTree>
    <p:extLst>
      <p:ext uri="{BB962C8B-B14F-4D97-AF65-F5344CB8AC3E}">
        <p14:creationId xmlns:p14="http://schemas.microsoft.com/office/powerpoint/2010/main" val="6278202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objekt pre obsah 6">
            <a:extLst>
              <a:ext uri="{FF2B5EF4-FFF2-40B4-BE49-F238E27FC236}">
                <a16:creationId xmlns:a16="http://schemas.microsoft.com/office/drawing/2014/main" id="{852D4E7F-D042-1241-9E61-F9A0FBCB5CC6}"/>
              </a:ext>
            </a:extLst>
          </p:cNvPr>
          <p:cNvSpPr>
            <a:spLocks noGrp="1"/>
          </p:cNvSpPr>
          <p:nvPr>
            <p:ph idx="1"/>
          </p:nvPr>
        </p:nvSpPr>
        <p:spPr>
          <a:xfrm>
            <a:off x="379828" y="372889"/>
            <a:ext cx="8688449" cy="4775886"/>
          </a:xfrm>
        </p:spPr>
        <p:txBody>
          <a:bodyPr>
            <a:normAutofit fontScale="92500" lnSpcReduction="20000"/>
          </a:bodyPr>
          <a:lstStyle/>
          <a:p>
            <a:r>
              <a:rPr lang="sk-SK" dirty="0"/>
              <a:t>Pre mnohé prenosné choroby je dobre známa súvislosť medzi identifikáciou problému a reakciou na verejné zdravie. Vypuknutie prenosnej choroby zvyčajne vedie k vyšetreniu a primeraným krokom v oblasti zdravia verejnosti (napr. odstránenie potravinového produktu, vylúčenie zo školy, očkovanie, úprava dodávky vody). </a:t>
            </a:r>
          </a:p>
          <a:p>
            <a:r>
              <a:rPr lang="sk-SK" dirty="0"/>
              <a:t>Údaje z dozoru sa môžu tiež použiť na zacielenie alebo úpravu vzdelávania, </a:t>
            </a:r>
            <a:r>
              <a:rPr lang="sk-SK" dirty="0" err="1"/>
              <a:t>imunizácie</a:t>
            </a:r>
            <a:r>
              <a:rPr lang="sk-SK" dirty="0"/>
              <a:t> a iných programov na zníženie rizika.</a:t>
            </a:r>
          </a:p>
          <a:p>
            <a:r>
              <a:rPr lang="sk-SK" dirty="0"/>
              <a:t>Prepojenie medzi sledovaním chronických chorôb a programami zdravia verejnosti je menej dobre charakterizované. Čiastočne to odráža nezrelosť snáh o dohľad nad chronickými chorobami. Čiastočne odzrkadľuje aj povahu chronických chorôb a časový rámec, v ktorom je vhodná reakcia. Namiesto zabezpečenia okamžitej reakcie je pravdepodobnejšie, že zmeny vo výskyte chronických chorôb vyústia do iniciovania nových intervenčných programov spoločenstva, ktoré môžu ovplyvniť výskyt choroby za 10 alebo dokonca 20 rokov.</a:t>
            </a:r>
          </a:p>
        </p:txBody>
      </p:sp>
      <p:sp>
        <p:nvSpPr>
          <p:cNvPr id="6" name="Nadpis 5">
            <a:extLst>
              <a:ext uri="{FF2B5EF4-FFF2-40B4-BE49-F238E27FC236}">
                <a16:creationId xmlns:a16="http://schemas.microsoft.com/office/drawing/2014/main" id="{D52932CF-DA39-B04A-B322-EE0DB65DF067}"/>
              </a:ext>
            </a:extLst>
          </p:cNvPr>
          <p:cNvSpPr>
            <a:spLocks noGrp="1"/>
          </p:cNvSpPr>
          <p:nvPr>
            <p:ph type="title"/>
          </p:nvPr>
        </p:nvSpPr>
        <p:spPr>
          <a:xfrm>
            <a:off x="906827" y="5835836"/>
            <a:ext cx="8312587" cy="1008380"/>
          </a:xfrm>
        </p:spPr>
        <p:txBody>
          <a:bodyPr/>
          <a:lstStyle/>
          <a:p>
            <a:r>
              <a:rPr lang="sk-SK" dirty="0"/>
              <a:t>Väzba na činnosť v oblasti zdravia verejnosti</a:t>
            </a:r>
          </a:p>
        </p:txBody>
      </p:sp>
      <p:sp>
        <p:nvSpPr>
          <p:cNvPr id="3" name="Zástupný objekt pre dátum 2">
            <a:extLst>
              <a:ext uri="{FF2B5EF4-FFF2-40B4-BE49-F238E27FC236}">
                <a16:creationId xmlns:a16="http://schemas.microsoft.com/office/drawing/2014/main" id="{ABA59DC3-96B0-7F46-9BA9-73E76988C8C2}"/>
              </a:ext>
            </a:extLst>
          </p:cNvPr>
          <p:cNvSpPr>
            <a:spLocks noGrp="1"/>
          </p:cNvSpPr>
          <p:nvPr>
            <p:ph type="dt" sz="half" idx="10"/>
          </p:nvPr>
        </p:nvSpPr>
        <p:spPr/>
        <p:txBody>
          <a:bodyPr/>
          <a:lstStyle/>
          <a:p>
            <a:fld id="{D410CC28-288E-7B4C-AD5C-7F26B61FD9BC}" type="datetime1">
              <a:rPr lang="sk-SK" smtClean="0"/>
              <a:t>17.2.20</a:t>
            </a:fld>
            <a:endParaRPr lang="en-GB"/>
          </a:p>
        </p:txBody>
      </p:sp>
      <p:sp>
        <p:nvSpPr>
          <p:cNvPr id="4" name="Zástupný objekt pre číslo snímky 3">
            <a:extLst>
              <a:ext uri="{FF2B5EF4-FFF2-40B4-BE49-F238E27FC236}">
                <a16:creationId xmlns:a16="http://schemas.microsoft.com/office/drawing/2014/main" id="{767463F9-9CDB-0440-9CB3-5BD1D5546695}"/>
              </a:ext>
            </a:extLst>
          </p:cNvPr>
          <p:cNvSpPr>
            <a:spLocks noGrp="1"/>
          </p:cNvSpPr>
          <p:nvPr>
            <p:ph type="sldNum" sz="quarter" idx="11"/>
          </p:nvPr>
        </p:nvSpPr>
        <p:spPr/>
        <p:txBody>
          <a:bodyPr/>
          <a:lstStyle/>
          <a:p>
            <a:fld id="{3344478E-25D6-4334-A519-EED7046972D9}" type="slidenum">
              <a:rPr lang="en-GB" smtClean="0"/>
              <a:pPr/>
              <a:t>47</a:t>
            </a:fld>
            <a:endParaRPr lang="en-GB"/>
          </a:p>
        </p:txBody>
      </p:sp>
      <p:sp>
        <p:nvSpPr>
          <p:cNvPr id="5" name="Zástupný objekt pre pätu 4">
            <a:extLst>
              <a:ext uri="{FF2B5EF4-FFF2-40B4-BE49-F238E27FC236}">
                <a16:creationId xmlns:a16="http://schemas.microsoft.com/office/drawing/2014/main" id="{4A86745A-FD23-8849-B15D-D1BF4355682F}"/>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250220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1138D9E5-2A1C-2749-835B-45957F2F6E1D}"/>
              </a:ext>
            </a:extLst>
          </p:cNvPr>
          <p:cNvSpPr>
            <a:spLocks noGrp="1"/>
          </p:cNvSpPr>
          <p:nvPr>
            <p:ph idx="1"/>
          </p:nvPr>
        </p:nvSpPr>
        <p:spPr>
          <a:xfrm>
            <a:off x="661182" y="471592"/>
            <a:ext cx="9115863" cy="5461633"/>
          </a:xfrm>
        </p:spPr>
        <p:txBody>
          <a:bodyPr>
            <a:normAutofit lnSpcReduction="10000"/>
          </a:bodyPr>
          <a:lstStyle/>
          <a:p>
            <a:r>
              <a:rPr lang="sk-SK" dirty="0"/>
              <a:t>Základom dohľadu je oznamovanie prípadov špecifických chorôb.</a:t>
            </a:r>
          </a:p>
          <a:p>
            <a:r>
              <a:rPr lang="sk-SK" dirty="0"/>
              <a:t>Výhody:</a:t>
            </a:r>
          </a:p>
          <a:p>
            <a:pPr lvl="1"/>
            <a:r>
              <a:rPr lang="sk-SK" dirty="0"/>
              <a:t>Nahlasovanie prípadov je vo väčšine krajín povinné a je dobre zavedené.</a:t>
            </a:r>
          </a:p>
          <a:p>
            <a:pPr lvl="1"/>
            <a:r>
              <a:rPr lang="sk-SK" dirty="0"/>
              <a:t>Poskytuje miestne informácie pre miestne akcie v oblasti zdravia verejnosti.</a:t>
            </a:r>
          </a:p>
          <a:p>
            <a:pPr lvl="1"/>
            <a:r>
              <a:rPr lang="sk-SK" dirty="0"/>
              <a:t>Kvalita údajov je zvyčajne dobrá v prípade závažných alebo zriedkavých chorôb.</a:t>
            </a:r>
          </a:p>
          <a:p>
            <a:r>
              <a:rPr lang="sk-SK" dirty="0"/>
              <a:t>Nevýhody:</a:t>
            </a:r>
          </a:p>
          <a:p>
            <a:pPr lvl="1"/>
            <a:r>
              <a:rPr lang="sk-SK" dirty="0"/>
              <a:t>Hlásené choroby sú nevyhnutne predovšetkým akútne infekčné choroby. </a:t>
            </a:r>
          </a:p>
          <a:p>
            <a:pPr lvl="1"/>
            <a:r>
              <a:rPr lang="sk-SK" dirty="0"/>
              <a:t>Mnoho chorôb nie je vhodných pre túto formu dohľadu. </a:t>
            </a:r>
          </a:p>
          <a:p>
            <a:pPr lvl="1"/>
            <a:r>
              <a:rPr lang="sk-SK" dirty="0"/>
              <a:t>Systém môže byť pomerne pomalý a závisí od diagnostickej presnosti mnohých rôznych poskytovateľov zdravotnej starostlivosti.</a:t>
            </a:r>
          </a:p>
          <a:p>
            <a:pPr lvl="1"/>
            <a:r>
              <a:rPr lang="sk-SK" dirty="0"/>
              <a:t>Neohlásenie je bežné a môže sa líšiť, čo vedie k nesprávnym trendom.</a:t>
            </a:r>
          </a:p>
        </p:txBody>
      </p:sp>
      <p:sp>
        <p:nvSpPr>
          <p:cNvPr id="3" name="Nadpis 2">
            <a:extLst>
              <a:ext uri="{FF2B5EF4-FFF2-40B4-BE49-F238E27FC236}">
                <a16:creationId xmlns:a16="http://schemas.microsoft.com/office/drawing/2014/main" id="{7138C00A-C29A-0645-A019-73DE8B9E2CFE}"/>
              </a:ext>
            </a:extLst>
          </p:cNvPr>
          <p:cNvSpPr>
            <a:spLocks noGrp="1"/>
          </p:cNvSpPr>
          <p:nvPr>
            <p:ph type="title"/>
          </p:nvPr>
        </p:nvSpPr>
        <p:spPr>
          <a:xfrm>
            <a:off x="839654" y="6217920"/>
            <a:ext cx="8312587" cy="626296"/>
          </a:xfrm>
        </p:spPr>
        <p:txBody>
          <a:bodyPr/>
          <a:lstStyle/>
          <a:p>
            <a:r>
              <a:rPr lang="sk-SK" sz="3600" dirty="0"/>
              <a:t>Údaje o chorobnosti: hlásenie prípadov</a:t>
            </a:r>
          </a:p>
        </p:txBody>
      </p:sp>
      <p:sp>
        <p:nvSpPr>
          <p:cNvPr id="4" name="Zástupný objekt pre dátum 3">
            <a:extLst>
              <a:ext uri="{FF2B5EF4-FFF2-40B4-BE49-F238E27FC236}">
                <a16:creationId xmlns:a16="http://schemas.microsoft.com/office/drawing/2014/main" id="{659FBBC5-4F5F-1F4B-A883-46782BC22083}"/>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6169D4DD-3550-F848-8BCA-EEDD69FA763E}"/>
              </a:ext>
            </a:extLst>
          </p:cNvPr>
          <p:cNvSpPr>
            <a:spLocks noGrp="1"/>
          </p:cNvSpPr>
          <p:nvPr>
            <p:ph type="sldNum" sz="quarter" idx="11"/>
          </p:nvPr>
        </p:nvSpPr>
        <p:spPr/>
        <p:txBody>
          <a:bodyPr/>
          <a:lstStyle/>
          <a:p>
            <a:fld id="{20C92893-8C51-46CF-9D47-24B3C575AFAA}" type="slidenum">
              <a:rPr lang="en-GB" smtClean="0"/>
              <a:pPr/>
              <a:t>5</a:t>
            </a:fld>
            <a:endParaRPr lang="en-GB"/>
          </a:p>
        </p:txBody>
      </p:sp>
      <p:sp>
        <p:nvSpPr>
          <p:cNvPr id="6" name="Zástupný objekt pre pätu 5">
            <a:extLst>
              <a:ext uri="{FF2B5EF4-FFF2-40B4-BE49-F238E27FC236}">
                <a16:creationId xmlns:a16="http://schemas.microsoft.com/office/drawing/2014/main" id="{5841499C-9F69-D846-BA50-7AA325EB0FB0}"/>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2986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7C6021ED-5293-0344-9FDE-6F1DAAE01FC0}"/>
              </a:ext>
            </a:extLst>
          </p:cNvPr>
          <p:cNvSpPr>
            <a:spLocks noGrp="1"/>
          </p:cNvSpPr>
          <p:nvPr>
            <p:ph idx="1"/>
          </p:nvPr>
        </p:nvSpPr>
        <p:spPr>
          <a:xfrm>
            <a:off x="755690" y="756286"/>
            <a:ext cx="8312587" cy="5292821"/>
          </a:xfrm>
        </p:spPr>
        <p:txBody>
          <a:bodyPr>
            <a:normAutofit fontScale="92500" lnSpcReduction="10000"/>
          </a:bodyPr>
          <a:lstStyle/>
          <a:p>
            <a:r>
              <a:rPr lang="sk-SK" dirty="0"/>
              <a:t>Identifikácia epidémií sa často týka úradníkov verejného zdravotníctva a laboratórnych zariadení.</a:t>
            </a:r>
          </a:p>
          <a:p>
            <a:r>
              <a:rPr lang="sk-SK" dirty="0"/>
              <a:t>Výhody:</a:t>
            </a:r>
          </a:p>
          <a:p>
            <a:pPr lvl="1"/>
            <a:r>
              <a:rPr lang="sk-SK" dirty="0"/>
              <a:t>Väčšina krajín vyžaduje určitú formu hlásenia epidémií.</a:t>
            </a:r>
          </a:p>
          <a:p>
            <a:pPr lvl="1"/>
            <a:r>
              <a:rPr lang="sk-SK" dirty="0"/>
              <a:t>Niektoré choroby sa nedajú ľahko rozlíšiť ako sporadické prípady a nepredstavujú ani vážne zdravotné riziko skôr, ako sa vyskytnú v epidemickej forme. Príkladmi sú chrípka, rubeola a niektoré typy hnačiek a otravy jedlom.</a:t>
            </a:r>
          </a:p>
          <a:p>
            <a:pPr lvl="1"/>
            <a:r>
              <a:rPr lang="sk-SK" dirty="0"/>
              <a:t>Často dochádza ku kvantitatívnemu zlepšeniu podávania správ, keď sa vyskytnú zhluky prípadov.</a:t>
            </a:r>
          </a:p>
          <a:p>
            <a:r>
              <a:rPr lang="sk-SK" dirty="0"/>
              <a:t>Nevýhody:</a:t>
            </a:r>
          </a:p>
          <a:p>
            <a:pPr lvl="1"/>
            <a:r>
              <a:rPr lang="sk-SK" dirty="0"/>
              <a:t>Môže sa vyskytnúť súbor nepravdivých prípadov, čo zvyšuje očakávania ďalších prípadov. To môže ovplyvňovať podávanie správ na určitý čas.</a:t>
            </a:r>
          </a:p>
          <a:p>
            <a:pPr lvl="1"/>
            <a:r>
              <a:rPr lang="sk-SK" dirty="0"/>
              <a:t>Ak nahlasovanie epidémií vedie k prísnym reštriktívnym opatreniam (napr. pri tuberkulóze alebo lepre), môže dôjsť k potlačeniu informácií.</a:t>
            </a:r>
          </a:p>
        </p:txBody>
      </p:sp>
      <p:sp>
        <p:nvSpPr>
          <p:cNvPr id="3" name="Nadpis 2">
            <a:extLst>
              <a:ext uri="{FF2B5EF4-FFF2-40B4-BE49-F238E27FC236}">
                <a16:creationId xmlns:a16="http://schemas.microsoft.com/office/drawing/2014/main" id="{DD06E2E1-6E16-7F4A-8E29-EABE9D62E391}"/>
              </a:ext>
            </a:extLst>
          </p:cNvPr>
          <p:cNvSpPr>
            <a:spLocks noGrp="1"/>
          </p:cNvSpPr>
          <p:nvPr>
            <p:ph type="title"/>
          </p:nvPr>
        </p:nvSpPr>
        <p:spPr>
          <a:xfrm>
            <a:off x="856449" y="5835836"/>
            <a:ext cx="8312587" cy="1008380"/>
          </a:xfrm>
        </p:spPr>
        <p:txBody>
          <a:bodyPr/>
          <a:lstStyle/>
          <a:p>
            <a:r>
              <a:rPr lang="sk-SK" dirty="0"/>
              <a:t>Správy o </a:t>
            </a:r>
            <a:r>
              <a:rPr lang="sk-SK" dirty="0" err="1"/>
              <a:t>epidémiach</a:t>
            </a:r>
            <a:endParaRPr lang="sk-SK" dirty="0"/>
          </a:p>
        </p:txBody>
      </p:sp>
      <p:sp>
        <p:nvSpPr>
          <p:cNvPr id="4" name="Zástupný objekt pre dátum 3">
            <a:extLst>
              <a:ext uri="{FF2B5EF4-FFF2-40B4-BE49-F238E27FC236}">
                <a16:creationId xmlns:a16="http://schemas.microsoft.com/office/drawing/2014/main" id="{BABC8608-4EFC-1543-8107-C4F5C604A587}"/>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731DBF00-B4A2-DC4E-A06C-8D23D7AD9495}"/>
              </a:ext>
            </a:extLst>
          </p:cNvPr>
          <p:cNvSpPr>
            <a:spLocks noGrp="1"/>
          </p:cNvSpPr>
          <p:nvPr>
            <p:ph type="sldNum" sz="quarter" idx="11"/>
          </p:nvPr>
        </p:nvSpPr>
        <p:spPr/>
        <p:txBody>
          <a:bodyPr/>
          <a:lstStyle/>
          <a:p>
            <a:fld id="{20C92893-8C51-46CF-9D47-24B3C575AFAA}" type="slidenum">
              <a:rPr lang="en-GB" smtClean="0"/>
              <a:pPr/>
              <a:t>6</a:t>
            </a:fld>
            <a:endParaRPr lang="en-GB"/>
          </a:p>
        </p:txBody>
      </p:sp>
      <p:sp>
        <p:nvSpPr>
          <p:cNvPr id="6" name="Zástupný objekt pre pätu 5">
            <a:extLst>
              <a:ext uri="{FF2B5EF4-FFF2-40B4-BE49-F238E27FC236}">
                <a16:creationId xmlns:a16="http://schemas.microsoft.com/office/drawing/2014/main" id="{24B42605-239B-D24C-9EEB-C7FDB9B2F9EC}"/>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016529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1CB263D4-9186-404A-97DF-6E7245979948}"/>
              </a:ext>
            </a:extLst>
          </p:cNvPr>
          <p:cNvSpPr>
            <a:spLocks noGrp="1"/>
          </p:cNvSpPr>
          <p:nvPr>
            <p:ph idx="1"/>
          </p:nvPr>
        </p:nvSpPr>
        <p:spPr>
          <a:xfrm>
            <a:off x="755690" y="756286"/>
            <a:ext cx="8312587" cy="5574175"/>
          </a:xfrm>
        </p:spPr>
        <p:txBody>
          <a:bodyPr>
            <a:normAutofit fontScale="92500" lnSpcReduction="20000"/>
          </a:bodyPr>
          <a:lstStyle/>
          <a:p>
            <a:r>
              <a:rPr lang="sk-SK" dirty="0"/>
              <a:t>Výhody:</a:t>
            </a:r>
          </a:p>
          <a:p>
            <a:pPr lvl="1"/>
            <a:r>
              <a:rPr lang="sk-SK" dirty="0"/>
              <a:t>Existujú choroby, pre ktoré je laboratórna identifikácia etiologického agensu nevyhnutná pre presnú diagnostiku a liečbu. V prípade týchto chorôb funguje laboratórny dohľad veľmi dobre a môže zabrániť zaťaženiu systému hlásenia prípadov požiadavkou hlásenia.</a:t>
            </a:r>
          </a:p>
          <a:p>
            <a:pPr lvl="1"/>
            <a:r>
              <a:rPr lang="sk-SK" dirty="0"/>
              <a:t>Laboratórium môže poskytnúť dôležité informácie týkajúce sa špecifických charakteristík mikroorganizmov. Napríklad antigénne charakteristiky kmeňov chrípky, ktoré sú dôležité pri formulácii vakcíny alebo pri identifikácii </a:t>
            </a:r>
            <a:r>
              <a:rPr lang="sk-SK" dirty="0" err="1"/>
              <a:t>sérotypu</a:t>
            </a:r>
            <a:r>
              <a:rPr lang="sk-SK" dirty="0"/>
              <a:t> salmonel izolovaných od rôznych pacientov, ktoré môžu byť súčasťou jedného ohniska.</a:t>
            </a:r>
          </a:p>
          <a:p>
            <a:pPr lvl="1"/>
            <a:r>
              <a:rPr lang="sk-SK" dirty="0"/>
              <a:t>Laboratórne oznamovanie určitých chorôb sa dá relatívne ľahko implementovať a lacno sa prevádzkovať. Vo viacerých krajinách to vyžaduje zákon.</a:t>
            </a:r>
          </a:p>
          <a:p>
            <a:r>
              <a:rPr lang="sk-SK" dirty="0"/>
              <a:t>Nevýhody:</a:t>
            </a:r>
          </a:p>
          <a:p>
            <a:pPr lvl="1"/>
            <a:r>
              <a:rPr lang="sk-SK" dirty="0"/>
              <a:t>Laboratórne správy nemusia predstavovať chorobu v spoločenstve, pretože existujú výberové predsudky, ktoré určujú, ktorí pacienti majú vzorky zaslané do laboratória, a na jednom jedincovi sa dá objednať viacero testov.</a:t>
            </a:r>
          </a:p>
          <a:p>
            <a:pPr lvl="1"/>
            <a:r>
              <a:rPr lang="sk-SK" dirty="0"/>
              <a:t>Presnosť informácií môže byť ovplyvnená rozdielmi v diagnostických technikách.</a:t>
            </a:r>
          </a:p>
          <a:p>
            <a:pPr lvl="1"/>
            <a:r>
              <a:rPr lang="sk-SK" dirty="0"/>
              <a:t>Epidemiologické informácie o prípadoch sú obmedzené.</a:t>
            </a:r>
          </a:p>
        </p:txBody>
      </p:sp>
      <p:sp>
        <p:nvSpPr>
          <p:cNvPr id="3" name="Nadpis 2">
            <a:extLst>
              <a:ext uri="{FF2B5EF4-FFF2-40B4-BE49-F238E27FC236}">
                <a16:creationId xmlns:a16="http://schemas.microsoft.com/office/drawing/2014/main" id="{0CAF1127-2111-5042-AE38-B744DC9390F1}"/>
              </a:ext>
            </a:extLst>
          </p:cNvPr>
          <p:cNvSpPr>
            <a:spLocks noGrp="1"/>
          </p:cNvSpPr>
          <p:nvPr>
            <p:ph type="title"/>
          </p:nvPr>
        </p:nvSpPr>
        <p:spPr>
          <a:xfrm>
            <a:off x="923622" y="5980254"/>
            <a:ext cx="8312587" cy="1008380"/>
          </a:xfrm>
        </p:spPr>
        <p:txBody>
          <a:bodyPr/>
          <a:lstStyle/>
          <a:p>
            <a:r>
              <a:rPr lang="sk-SK" sz="4000" dirty="0"/>
              <a:t>Správy z laboratórnych zariadení</a:t>
            </a:r>
          </a:p>
        </p:txBody>
      </p:sp>
      <p:sp>
        <p:nvSpPr>
          <p:cNvPr id="4" name="Zástupný objekt pre dátum 3">
            <a:extLst>
              <a:ext uri="{FF2B5EF4-FFF2-40B4-BE49-F238E27FC236}">
                <a16:creationId xmlns:a16="http://schemas.microsoft.com/office/drawing/2014/main" id="{7C251386-A7CF-8E47-A7A3-54AC09328BF9}"/>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CAC782FC-0D8F-5645-9825-D4F9350F937E}"/>
              </a:ext>
            </a:extLst>
          </p:cNvPr>
          <p:cNvSpPr>
            <a:spLocks noGrp="1"/>
          </p:cNvSpPr>
          <p:nvPr>
            <p:ph type="sldNum" sz="quarter" idx="11"/>
          </p:nvPr>
        </p:nvSpPr>
        <p:spPr/>
        <p:txBody>
          <a:bodyPr/>
          <a:lstStyle/>
          <a:p>
            <a:fld id="{20C92893-8C51-46CF-9D47-24B3C575AFAA}" type="slidenum">
              <a:rPr lang="en-GB" smtClean="0"/>
              <a:pPr/>
              <a:t>7</a:t>
            </a:fld>
            <a:endParaRPr lang="en-GB"/>
          </a:p>
        </p:txBody>
      </p:sp>
      <p:sp>
        <p:nvSpPr>
          <p:cNvPr id="6" name="Zástupný objekt pre pätu 5">
            <a:extLst>
              <a:ext uri="{FF2B5EF4-FFF2-40B4-BE49-F238E27FC236}">
                <a16:creationId xmlns:a16="http://schemas.microsoft.com/office/drawing/2014/main" id="{AD648753-FB8F-EE4D-BA8D-5661DEBEAEBF}"/>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769062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6DCF44C6-39C3-5C4D-9563-3F7C03C5E162}"/>
              </a:ext>
            </a:extLst>
          </p:cNvPr>
          <p:cNvSpPr>
            <a:spLocks noGrp="1"/>
          </p:cNvSpPr>
          <p:nvPr>
            <p:ph idx="1"/>
          </p:nvPr>
        </p:nvSpPr>
        <p:spPr>
          <a:xfrm>
            <a:off x="755690" y="372889"/>
            <a:ext cx="8312587" cy="5648083"/>
          </a:xfrm>
        </p:spPr>
        <p:txBody>
          <a:bodyPr>
            <a:normAutofit/>
          </a:bodyPr>
          <a:lstStyle/>
          <a:p>
            <a:r>
              <a:rPr lang="sk-SK" dirty="0"/>
              <a:t>Vyšetrenie individuálneho prípadu sa s väčšou pravdepodobnosťou uskutoční pri zriedkavých chorobách alebo v neobvyklých prípadoch bežnej choroby. </a:t>
            </a:r>
          </a:p>
          <a:p>
            <a:r>
              <a:rPr lang="sk-SK" dirty="0"/>
              <a:t>Ak sa choroba s významom pre zdravie verejnosti vyskytne v oblasti predtým bez výskytu choroby alebo ak sa choroba blíži k stavu kontroly (alebo </a:t>
            </a:r>
            <a:r>
              <a:rPr lang="sk-SK" dirty="0" err="1"/>
              <a:t>eradikácie</a:t>
            </a:r>
            <a:r>
              <a:rPr lang="sk-SK" dirty="0"/>
              <a:t>), je dôležité intenzívne vyšetrenie každého hláseného prípadu. </a:t>
            </a:r>
          </a:p>
          <a:p>
            <a:r>
              <a:rPr lang="sk-SK" dirty="0"/>
              <a:t>V prípade chorôb s vysokou frekvenciou sa môžu vyšetrenia jednotlivých prípadov vykonať ako kontrola platnosti hlásenia chorobnosti alebo úmrtnosti.</a:t>
            </a:r>
          </a:p>
          <a:p>
            <a:r>
              <a:rPr lang="sk-SK" dirty="0"/>
              <a:t>V súčasnosti sa vyšetrujú jednotlivé prípady chorôb, ako sú kiahne, žltá zimnica, určité typy vírusovej encefalitídy, </a:t>
            </a:r>
            <a:r>
              <a:rPr lang="sk-SK" dirty="0" err="1"/>
              <a:t>hemoragické</a:t>
            </a:r>
            <a:r>
              <a:rPr lang="sk-SK" dirty="0"/>
              <a:t> horúčky, besnota a paralytická </a:t>
            </a:r>
            <a:r>
              <a:rPr lang="sk-SK" dirty="0" err="1"/>
              <a:t>poliomyelitída</a:t>
            </a:r>
            <a:r>
              <a:rPr lang="sk-SK" dirty="0"/>
              <a:t>.</a:t>
            </a:r>
          </a:p>
        </p:txBody>
      </p:sp>
      <p:sp>
        <p:nvSpPr>
          <p:cNvPr id="3" name="Nadpis 2">
            <a:extLst>
              <a:ext uri="{FF2B5EF4-FFF2-40B4-BE49-F238E27FC236}">
                <a16:creationId xmlns:a16="http://schemas.microsoft.com/office/drawing/2014/main" id="{877FEE74-45F6-294F-9FA8-70242D03257C}"/>
              </a:ext>
            </a:extLst>
          </p:cNvPr>
          <p:cNvSpPr>
            <a:spLocks noGrp="1"/>
          </p:cNvSpPr>
          <p:nvPr>
            <p:ph type="title"/>
          </p:nvPr>
        </p:nvSpPr>
        <p:spPr>
          <a:xfrm>
            <a:off x="881637" y="5856585"/>
            <a:ext cx="8312587" cy="1008380"/>
          </a:xfrm>
        </p:spPr>
        <p:txBody>
          <a:bodyPr/>
          <a:lstStyle/>
          <a:p>
            <a:r>
              <a:rPr lang="sk-SK" dirty="0"/>
              <a:t>Jednotlivé prípady</a:t>
            </a:r>
          </a:p>
        </p:txBody>
      </p:sp>
      <p:sp>
        <p:nvSpPr>
          <p:cNvPr id="4" name="Zástupný objekt pre dátum 3">
            <a:extLst>
              <a:ext uri="{FF2B5EF4-FFF2-40B4-BE49-F238E27FC236}">
                <a16:creationId xmlns:a16="http://schemas.microsoft.com/office/drawing/2014/main" id="{6C75BE57-2EB9-4349-8D11-6A9E0E1B650C}"/>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59BE19AB-D304-0040-8BB1-DA476B7A3888}"/>
              </a:ext>
            </a:extLst>
          </p:cNvPr>
          <p:cNvSpPr>
            <a:spLocks noGrp="1"/>
          </p:cNvSpPr>
          <p:nvPr>
            <p:ph type="sldNum" sz="quarter" idx="11"/>
          </p:nvPr>
        </p:nvSpPr>
        <p:spPr/>
        <p:txBody>
          <a:bodyPr/>
          <a:lstStyle/>
          <a:p>
            <a:fld id="{20C92893-8C51-46CF-9D47-24B3C575AFAA}" type="slidenum">
              <a:rPr lang="en-GB" smtClean="0"/>
              <a:pPr/>
              <a:t>8</a:t>
            </a:fld>
            <a:endParaRPr lang="en-GB"/>
          </a:p>
        </p:txBody>
      </p:sp>
      <p:sp>
        <p:nvSpPr>
          <p:cNvPr id="6" name="Zástupný objekt pre pätu 5">
            <a:extLst>
              <a:ext uri="{FF2B5EF4-FFF2-40B4-BE49-F238E27FC236}">
                <a16:creationId xmlns:a16="http://schemas.microsoft.com/office/drawing/2014/main" id="{8EB51FBF-6909-1B48-AA5B-796C8817CDD9}"/>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203055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63CDE5C2-FCFB-EF46-B41F-BC60EB288E8D}"/>
              </a:ext>
            </a:extLst>
          </p:cNvPr>
          <p:cNvSpPr>
            <a:spLocks noGrp="1"/>
          </p:cNvSpPr>
          <p:nvPr>
            <p:ph idx="1"/>
          </p:nvPr>
        </p:nvSpPr>
        <p:spPr>
          <a:xfrm>
            <a:off x="657216" y="417236"/>
            <a:ext cx="8312587" cy="5433497"/>
          </a:xfrm>
        </p:spPr>
        <p:txBody>
          <a:bodyPr>
            <a:normAutofit fontScale="92500" lnSpcReduction="10000"/>
          </a:bodyPr>
          <a:lstStyle/>
          <a:p>
            <a:r>
              <a:rPr lang="sk-SK" dirty="0"/>
              <a:t>Ak dôjde k zvýšeniu počtu prípadov alebo úmrtí na chorobu s významom pre zdravie verejnosti, je niekedy vyslaný tím, aby vyšetril epidémiu. Rozhodnutie o tom je založené na konkrétnej chorobe, závažnosti prepuknutia choroby, očakávanej potrebe presnejších informácií týkajúcich sa výskytu epidémie, dostupnosti zdrojov, výskumného potenciálu a prípadne politických tlakov.</a:t>
            </a:r>
          </a:p>
          <a:p>
            <a:r>
              <a:rPr lang="sk-SK" dirty="0"/>
              <a:t>Výhody: </a:t>
            </a:r>
          </a:p>
          <a:p>
            <a:pPr lvl="1"/>
            <a:r>
              <a:rPr lang="sk-SK" dirty="0"/>
              <a:t>Epidemické terénne vyšetrenie môže odhaliť viac prípadov choroby, ako by sa oznámilo bez vyšetrovania. </a:t>
            </a:r>
          </a:p>
          <a:p>
            <a:pPr lvl="1"/>
            <a:r>
              <a:rPr lang="sk-SK" dirty="0"/>
              <a:t>Môže pridávať vedecké informácie o zdrojoch, spôsoby a charakteristiky prenosu a vedú k opatreniam, ktoré zabránia podobným ohniskám nabudúce.</a:t>
            </a:r>
          </a:p>
          <a:p>
            <a:r>
              <a:rPr lang="sk-SK" dirty="0"/>
              <a:t>Nevýhody: </a:t>
            </a:r>
          </a:p>
          <a:p>
            <a:r>
              <a:rPr lang="sk-SK" dirty="0"/>
              <a:t>Zvyčajne sú identifikované iba ohniská prípadov úzko súvisiacich s časom a miestom. </a:t>
            </a:r>
          </a:p>
          <a:p>
            <a:r>
              <a:rPr lang="sk-SK" dirty="0"/>
              <a:t>Môže to byť nákladné.</a:t>
            </a:r>
          </a:p>
        </p:txBody>
      </p:sp>
      <p:sp>
        <p:nvSpPr>
          <p:cNvPr id="3" name="Nadpis 2">
            <a:extLst>
              <a:ext uri="{FF2B5EF4-FFF2-40B4-BE49-F238E27FC236}">
                <a16:creationId xmlns:a16="http://schemas.microsoft.com/office/drawing/2014/main" id="{012FBFB3-0E24-424A-832C-9528BF12EE02}"/>
              </a:ext>
            </a:extLst>
          </p:cNvPr>
          <p:cNvSpPr>
            <a:spLocks noGrp="1"/>
          </p:cNvSpPr>
          <p:nvPr>
            <p:ph type="title"/>
          </p:nvPr>
        </p:nvSpPr>
        <p:spPr>
          <a:xfrm>
            <a:off x="856449" y="6189784"/>
            <a:ext cx="8312587" cy="583131"/>
          </a:xfrm>
        </p:spPr>
        <p:txBody>
          <a:bodyPr/>
          <a:lstStyle/>
          <a:p>
            <a:r>
              <a:rPr lang="sk-SK" sz="4000" dirty="0"/>
              <a:t>Epidemické terénne vyšetrovanie</a:t>
            </a:r>
          </a:p>
        </p:txBody>
      </p:sp>
      <p:sp>
        <p:nvSpPr>
          <p:cNvPr id="4" name="Zástupný objekt pre dátum 3">
            <a:extLst>
              <a:ext uri="{FF2B5EF4-FFF2-40B4-BE49-F238E27FC236}">
                <a16:creationId xmlns:a16="http://schemas.microsoft.com/office/drawing/2014/main" id="{0424D2D0-CD3D-584E-8400-57458DC69F59}"/>
              </a:ext>
            </a:extLst>
          </p:cNvPr>
          <p:cNvSpPr>
            <a:spLocks noGrp="1"/>
          </p:cNvSpPr>
          <p:nvPr>
            <p:ph type="dt" sz="half" idx="10"/>
          </p:nvPr>
        </p:nvSpPr>
        <p:spPr/>
        <p:txBody>
          <a:bodyPr/>
          <a:lstStyle/>
          <a:p>
            <a:fld id="{17D84F83-A9A5-C942-A03F-560C803C3F5D}" type="datetime1">
              <a:rPr lang="sk-SK" smtClean="0"/>
              <a:t>17.2.20</a:t>
            </a:fld>
            <a:endParaRPr lang="en-GB"/>
          </a:p>
        </p:txBody>
      </p:sp>
      <p:sp>
        <p:nvSpPr>
          <p:cNvPr id="5" name="Zástupný objekt pre číslo snímky 4">
            <a:extLst>
              <a:ext uri="{FF2B5EF4-FFF2-40B4-BE49-F238E27FC236}">
                <a16:creationId xmlns:a16="http://schemas.microsoft.com/office/drawing/2014/main" id="{EA45450A-3870-BD4E-8AFD-4535EF66FAB3}"/>
              </a:ext>
            </a:extLst>
          </p:cNvPr>
          <p:cNvSpPr>
            <a:spLocks noGrp="1"/>
          </p:cNvSpPr>
          <p:nvPr>
            <p:ph type="sldNum" sz="quarter" idx="11"/>
          </p:nvPr>
        </p:nvSpPr>
        <p:spPr/>
        <p:txBody>
          <a:bodyPr/>
          <a:lstStyle/>
          <a:p>
            <a:fld id="{20C92893-8C51-46CF-9D47-24B3C575AFAA}" type="slidenum">
              <a:rPr lang="en-GB" smtClean="0"/>
              <a:pPr/>
              <a:t>9</a:t>
            </a:fld>
            <a:endParaRPr lang="en-GB"/>
          </a:p>
        </p:txBody>
      </p:sp>
      <p:sp>
        <p:nvSpPr>
          <p:cNvPr id="6" name="Zástupný objekt pre pätu 5">
            <a:extLst>
              <a:ext uri="{FF2B5EF4-FFF2-40B4-BE49-F238E27FC236}">
                <a16:creationId xmlns:a16="http://schemas.microsoft.com/office/drawing/2014/main" id="{31F0F943-06B7-0F45-85FC-9ECE77F154D0}"/>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5582644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rtin_Trnava_prednask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extLst>
    <a:ext uri="{05A4C25C-085E-4340-85A3-A5531E510DB2}">
      <thm15:themeFamily xmlns:thm15="http://schemas.microsoft.com/office/thememl/2012/main" name="Prezentácia2" id="{E1632062-1FA9-9544-9EF3-FB0837E571F8}" vid="{A3C71F72-6A57-2744-BB06-A6F4C43933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Martin_Trnava_prednasky</Template>
  <TotalTime>11672</TotalTime>
  <Words>4407</Words>
  <Application>Microsoft Macintosh PowerPoint</Application>
  <PresentationFormat>Vlastná</PresentationFormat>
  <Paragraphs>345</Paragraphs>
  <Slides>47</Slides>
  <Notes>0</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47</vt:i4>
      </vt:variant>
    </vt:vector>
  </HeadingPairs>
  <TitlesOfParts>
    <vt:vector size="52" baseType="lpstr">
      <vt:lpstr>Arial</vt:lpstr>
      <vt:lpstr>Calibri</vt:lpstr>
      <vt:lpstr>Palatino Linotype</vt:lpstr>
      <vt:lpstr>Wingdings</vt:lpstr>
      <vt:lpstr>Martin_Trnava_prednasky</vt:lpstr>
      <vt:lpstr>Surveillance - údaje a ich spracovanie</vt:lpstr>
      <vt:lpstr>Zdroje a údajov</vt:lpstr>
      <vt:lpstr>Tradičné zdroje údajov</vt:lpstr>
      <vt:lpstr>Údaje o úmrtnosti</vt:lpstr>
      <vt:lpstr>Údaje o chorobnosti: hlásenie prípadov</vt:lpstr>
      <vt:lpstr>Správy o epidémiach</vt:lpstr>
      <vt:lpstr>Správy z laboratórnych zariadení</vt:lpstr>
      <vt:lpstr>Jednotlivé prípady</vt:lpstr>
      <vt:lpstr>Epidemické terénne vyšetrovanie</vt:lpstr>
      <vt:lpstr>Prieskumy</vt:lpstr>
      <vt:lpstr>Štúdie distribúcie zásobníkov zvierat a vektorov</vt:lpstr>
      <vt:lpstr>Demografické údaje</vt:lpstr>
      <vt:lpstr>Environmentálne údaje</vt:lpstr>
      <vt:lpstr>Iné zdroje údajov</vt:lpstr>
      <vt:lpstr>Prezentácia programu PowerPoint</vt:lpstr>
      <vt:lpstr>Prezentácia programu PowerPoint</vt:lpstr>
      <vt:lpstr>Metódy: systémy zberu údajov a sledovania</vt:lpstr>
      <vt:lpstr>Zber údajov</vt:lpstr>
      <vt:lpstr>Motivácia</vt:lpstr>
      <vt:lpstr>Jednoduchý zber</vt:lpstr>
      <vt:lpstr>Definícia prípadu</vt:lpstr>
      <vt:lpstr>Včasnosť</vt:lpstr>
      <vt:lpstr>Úplnosť</vt:lpstr>
      <vt:lpstr>Spôsoby zberu údajov</vt:lpstr>
      <vt:lpstr>Pasívny dohľad</vt:lpstr>
      <vt:lpstr>Aktívny dohľad</vt:lpstr>
      <vt:lpstr>Sentinelový dohľad</vt:lpstr>
      <vt:lpstr>Dohľad založený na sekundárnej analýze údajov</vt:lpstr>
      <vt:lpstr>Osobitné dozorné prieskumy a vyšetrovania</vt:lpstr>
      <vt:lpstr>Systémy dohľadu</vt:lpstr>
      <vt:lpstr>Požiadavky a podmienky</vt:lpstr>
      <vt:lpstr>Príklady systémov dohľadu</vt:lpstr>
      <vt:lpstr>Analýza údajov</vt:lpstr>
      <vt:lpstr>Analýza z hľadiska času, miesta a osoby</vt:lpstr>
      <vt:lpstr>Prezentácia programu PowerPoint</vt:lpstr>
      <vt:lpstr>Čas</vt:lpstr>
      <vt:lpstr>Prezentácia programu PowerPoint</vt:lpstr>
      <vt:lpstr>Miesto</vt:lpstr>
      <vt:lpstr>Prezentácia programu PowerPoint</vt:lpstr>
      <vt:lpstr>Prezentácia programu PowerPoint</vt:lpstr>
      <vt:lpstr>Osoba</vt:lpstr>
      <vt:lpstr>Prezentácia programu PowerPoint</vt:lpstr>
      <vt:lpstr>Interpretácia údajov</vt:lpstr>
      <vt:lpstr>https://www.ecdc.europa.eu/sites/default/files/documents/TBE-annual-epidemiological-report-2018.pdf</vt:lpstr>
      <vt:lpstr>Poskytovanie údajov</vt:lpstr>
      <vt:lpstr>http://www.uvzsr.sk/index.php?option=com_content&amp;view=article&amp;id=4036:informacia-onvyskyte-akutnych-respiranych-ochoreni-anchripky-anchripke-podobnych-ochoreni-v-slovenskej-republike-za-6-kalendarny-tyde-2020&amp;catid=58:epidemiologicka-situacia&amp;Itemid=64</vt:lpstr>
      <vt:lpstr>Väzba na činnosť v oblasti zdravia verejnosti</vt:lpstr>
    </vt:vector>
  </TitlesOfParts>
  <Manager/>
  <Company>FZaSP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Surveillance inf ochorení</dc:title>
  <dc:subject>Epidemiológia MgR štúdium</dc:subject>
  <dc:creator>Martin Rusnak</dc:creator>
  <cp:keywords/>
  <dc:description/>
  <cp:lastModifiedBy>Martin Rusnak</cp:lastModifiedBy>
  <cp:revision>152</cp:revision>
  <dcterms:created xsi:type="dcterms:W3CDTF">2018-08-08T10:13:01Z</dcterms:created>
  <dcterms:modified xsi:type="dcterms:W3CDTF">2020-02-17T16:50:50Z</dcterms:modified>
  <cp:category>prednáška</cp:category>
</cp:coreProperties>
</file>