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1" r:id="rId30"/>
  </p:sldIdLst>
  <p:sldSz cx="10075863" cy="7562850"/>
  <p:notesSz cx="7772400" cy="10058400"/>
  <p:defaultTextStyle>
    <a:defPPr>
      <a:defRPr lang="en-GB"/>
    </a:defPPr>
    <a:lvl1pPr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4302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6461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862013" indent="-214313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10779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1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8"/>
    <p:restoredTop sz="92576"/>
  </p:normalViewPr>
  <p:slideViewPr>
    <p:cSldViewPr snapToGrid="0" snapToObjects="1">
      <p:cViewPr varScale="1">
        <p:scale>
          <a:sx n="95" d="100"/>
          <a:sy n="95" d="100"/>
        </p:scale>
        <p:origin x="2408" y="176"/>
      </p:cViewPr>
      <p:guideLst>
        <p:guide orient="horz" pos="2382"/>
        <p:guide pos="31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B6CAE-2051-5146-AA2A-396F8AB6EAD0}" type="datetimeFigureOut">
              <a:rPr lang="en-US" smtClean="0"/>
              <a:t>3/31/19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48EF7-17E9-1141-A103-15C6ECBF11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52871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90ED3-4EF5-D641-9742-15440EAA57FD}" type="datetimeFigureOut">
              <a:rPr lang="en-US" smtClean="0"/>
              <a:t>3/31/19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754063"/>
            <a:ext cx="502602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155DD-7470-454E-B75B-F955624279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196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15173" y="3543701"/>
            <a:ext cx="503793" cy="1022039"/>
          </a:xfrm>
          <a:prstGeom prst="rect">
            <a:avLst/>
          </a:prstGeom>
          <a:noFill/>
        </p:spPr>
        <p:txBody>
          <a:bodyPr wrap="square" lIns="0" tIns="10079" rIns="0" bIns="10079" rtlCol="0" anchor="ctr" anchorCtr="0">
            <a:spAutoFit/>
          </a:bodyPr>
          <a:lstStyle/>
          <a:p>
            <a:r>
              <a:rPr lang="en-US" sz="7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6448" y="1344506"/>
            <a:ext cx="8312587" cy="2373895"/>
          </a:xfrm>
        </p:spPr>
        <p:txBody>
          <a:bodyPr>
            <a:noAutofit/>
          </a:bodyPr>
          <a:lstStyle>
            <a:lvl1pPr>
              <a:defRPr sz="6600">
                <a:solidFill>
                  <a:schemeClr val="tx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034" y="3722416"/>
            <a:ext cx="6801208" cy="756285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503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E56D-7FE8-AB47-BE03-8BA915900410}" type="datetime1">
              <a:rPr lang="sk-SK" smtClean="0"/>
              <a:t>31.3.19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65D366-4AF1-4746-9C39-861A506373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51035" y="756286"/>
            <a:ext cx="6381380" cy="3865456"/>
          </a:xfrm>
        </p:spPr>
        <p:txBody>
          <a:bodyPr vert="eaVert" anchor="t"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3082-3393-7847-AF83-07CBD8B90DCE}" type="datetime1">
              <a:rPr lang="sk-SK" smtClean="0"/>
              <a:t>31.3.19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BC3C-7372-45CB-AC7E-5C03862A0E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724" y="672255"/>
            <a:ext cx="2351035" cy="5714153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90690" y="756286"/>
            <a:ext cx="5541725" cy="5041900"/>
          </a:xfrm>
        </p:spPr>
        <p:txBody>
          <a:bodyPr vert="eaVert" anchor="t"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D5BA-AD38-524C-9430-B878C9FFD316}" type="datetime1">
              <a:rPr lang="sk-SK" smtClean="0"/>
              <a:t>31.3.19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2C6B-D7B4-4470-96B0-FB5B90C36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31.3.19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02069" y="4493265"/>
            <a:ext cx="503793" cy="100168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7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7931" y="4705959"/>
            <a:ext cx="4114311" cy="806704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5039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7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6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4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4851-71F3-7E46-BD42-81840CD9F2B6}" type="datetime1">
              <a:rPr lang="sk-SK" smtClean="0"/>
              <a:t>31.3.19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D8D926-BC77-48DB-9B94-D8C2D2386D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8966" y="2100791"/>
            <a:ext cx="6650070" cy="2591537"/>
          </a:xfrm>
        </p:spPr>
        <p:txBody>
          <a:bodyPr/>
          <a:lstStyle>
            <a:lvl1pPr marL="0" algn="l" defTabSz="1007852" rtl="0" eaLnBrk="1" latinLnBrk="0" hangingPunct="1">
              <a:spcBef>
                <a:spcPct val="0"/>
              </a:spcBef>
              <a:buNone/>
              <a:defRPr lang="en-US" sz="60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0C47-DA0C-8449-A714-912745D9AA1F}" type="datetime1">
              <a:rPr lang="sk-SK" smtClean="0"/>
              <a:t>31.3.19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481152" y="726034"/>
            <a:ext cx="3607159" cy="3781425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541725" y="726034"/>
            <a:ext cx="3607159" cy="3784926"/>
          </a:xfrm>
        </p:spPr>
        <p:txBody>
          <a:bodyPr/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7793" y="730013"/>
            <a:ext cx="3607159" cy="705515"/>
          </a:xfrm>
        </p:spPr>
        <p:txBody>
          <a:bodyPr anchor="ctr">
            <a:noAutofit/>
          </a:bodyPr>
          <a:lstStyle>
            <a:lvl1pPr marL="0" indent="0">
              <a:buNone/>
              <a:defRPr sz="2400" b="0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152" y="1512570"/>
            <a:ext cx="3610518" cy="3025140"/>
          </a:xfrm>
        </p:spPr>
        <p:txBody>
          <a:bodyPr anchor="t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41725" y="730013"/>
            <a:ext cx="3607159" cy="705515"/>
          </a:xfrm>
        </p:spPr>
        <p:txBody>
          <a:bodyPr anchor="ctr">
            <a:noAutofit/>
          </a:bodyPr>
          <a:lstStyle>
            <a:lvl1pPr marL="0" indent="0">
              <a:buNone/>
              <a:defRPr sz="2400" b="0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41725" y="1512570"/>
            <a:ext cx="3607159" cy="3025140"/>
          </a:xfrm>
        </p:spPr>
        <p:txBody>
          <a:bodyPr anchor="t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64322" y="573656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67437" y="573656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8405-D1FC-534E-BBD1-2B7A6366FE04}" type="datetime1">
              <a:rPr lang="sk-SK" smtClean="0"/>
              <a:t>31.3.19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45C3F-23D6-4420-B72D-D1DE680834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CC28-288E-7B4C-AD5C-7F26B61FD9BC}" type="datetime1">
              <a:rPr lang="sk-SK" smtClean="0"/>
              <a:t>31.3.19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44478E-25D6-4334-A519-EED7046972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94C1-B975-7C4D-A7DB-B02BEBEAD846}" type="datetime1">
              <a:rPr lang="sk-SK" smtClean="0"/>
              <a:t>31.3.19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0FC4B8-150F-463D-96B8-86E8E877A23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871989" y="1956976"/>
            <a:ext cx="503793" cy="135763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21" y="756286"/>
            <a:ext cx="4786035" cy="3781425"/>
          </a:xfrm>
        </p:spPr>
        <p:txBody>
          <a:bodyPr anchor="ctr"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7414" y="756286"/>
            <a:ext cx="2854828" cy="378142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E24A-9F23-5A4A-897F-19D441E947D4}" type="datetime1">
              <a:rPr lang="sk-SK" smtClean="0"/>
              <a:t>31.3.19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E8336-881F-4F52-AF42-3EE20DD441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3449" y="675755"/>
            <a:ext cx="7388966" cy="280875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500"/>
            </a:lvl1pPr>
            <a:lvl2pPr marL="503926" indent="0">
              <a:buNone/>
              <a:defRPr sz="3100"/>
            </a:lvl2pPr>
            <a:lvl3pPr marL="1007852" indent="0">
              <a:buNone/>
              <a:defRPr sz="2600"/>
            </a:lvl3pPr>
            <a:lvl4pPr marL="1511778" indent="0">
              <a:buNone/>
              <a:defRPr sz="2200"/>
            </a:lvl4pPr>
            <a:lvl5pPr marL="2015703" indent="0">
              <a:buNone/>
              <a:defRPr sz="2200"/>
            </a:lvl5pPr>
            <a:lvl6pPr marL="2519629" indent="0">
              <a:buNone/>
              <a:defRPr sz="2200"/>
            </a:lvl6pPr>
            <a:lvl7pPr marL="3023555" indent="0">
              <a:buNone/>
              <a:defRPr sz="2200"/>
            </a:lvl7pPr>
            <a:lvl8pPr marL="3527481" indent="0">
              <a:buNone/>
              <a:defRPr sz="2200"/>
            </a:lvl8pPr>
            <a:lvl9pPr marL="4031407" indent="0">
              <a:buNone/>
              <a:defRPr sz="22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2759" y="3807943"/>
            <a:ext cx="5541725" cy="79488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sk-SK"/>
              <a:t>Upraviť štýly predlohy textu
Druhá úroveň
Tretia úroveň
Štvrtá úroveň
Piata úroveň</a:t>
            </a:r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2683538" y="3673864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DF72-FCDA-4F4A-B6C7-97ADF2E21946}" type="datetime1">
              <a:rPr lang="sk-SK" smtClean="0"/>
              <a:t>31.3.19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175293-B81F-479D-8DFF-1D0DC9796D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4152" y="0"/>
            <a:ext cx="10075863" cy="756285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513166" y="1145169"/>
            <a:ext cx="7978510" cy="629353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304560" y="1287646"/>
            <a:ext cx="6107704" cy="4937062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612011" y="128865"/>
            <a:ext cx="7139672" cy="524344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448" y="5378027"/>
            <a:ext cx="8312587" cy="1008380"/>
          </a:xfrm>
          <a:prstGeom prst="rect">
            <a:avLst/>
          </a:prstGeom>
        </p:spPr>
        <p:txBody>
          <a:bodyPr vert="horz" lIns="100785" tIns="50393" rIns="100785" bIns="50393" rtlCol="0" anchor="b">
            <a:no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1035" y="756287"/>
            <a:ext cx="6717242" cy="4033519"/>
          </a:xfrm>
          <a:prstGeom prst="rect">
            <a:avLst/>
          </a:prstGeom>
        </p:spPr>
        <p:txBody>
          <a:bodyPr vert="horz" lIns="100785" tIns="50393" rIns="100785" bIns="50393" rtlCol="0" anchor="ctr">
            <a:normAutofit/>
          </a:bodyPr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41096" y="6787309"/>
            <a:ext cx="811145" cy="402652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r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02B2E2F-7B2D-7245-9F97-ACCB47871CB3}" type="datetime1">
              <a:rPr lang="sk-SK" smtClean="0"/>
              <a:t>31.3.19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562" y="6787309"/>
            <a:ext cx="1256701" cy="402651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l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GB"/>
              <a:t>rusnak.truni.sk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449" y="6844216"/>
            <a:ext cx="822862" cy="345745"/>
          </a:xfrm>
          <a:prstGeom prst="rect">
            <a:avLst/>
          </a:prstGeom>
        </p:spPr>
        <p:txBody>
          <a:bodyPr vert="horz" lIns="100785" tIns="50393" rIns="100785" bIns="10079" rtlCol="0" anchor="b"/>
          <a:lstStyle>
            <a:lvl1pPr algn="l">
              <a:defRPr sz="18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97C3CC7-D778-443F-883F-F6921BFC047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1007852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2356" indent="-282198" algn="l" defTabSz="1007852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3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05496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08637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511778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814133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166881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469237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771592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3124340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6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52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78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703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629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55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81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407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ma.europa.eu/en/documents/product-information/twinrix-adult-epar-product-information_sk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health/documents/community-register/2013/20130220125322/anx_125322_sk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vzsr.s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health/vaccination/overview_sk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audiovisual.ec.europa.eu/en/video/I-154315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legal-content/SK/TXT/HTML/?uri=CELEX:52011XG0708(02)&amp;from=SK" TargetMode="External"/><Relationship Id="rId2" Type="http://schemas.openxmlformats.org/officeDocument/2006/relationships/hyperlink" Target="http://eur-lex.europa.eu/legal-content/SK/ALL/?uri=CELEX:32009H101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c.europa.eu/health/archive/ph_threats/com/influenza/docs/flu_staff5_en.pdf" TargetMode="External"/><Relationship Id="rId4" Type="http://schemas.openxmlformats.org/officeDocument/2006/relationships/hyperlink" Target="https://ec.europa.eu/health/vaccination/hpv_sk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6448" y="1344506"/>
            <a:ext cx="8312587" cy="1805093"/>
          </a:xfrm>
        </p:spPr>
        <p:txBody>
          <a:bodyPr/>
          <a:lstStyle/>
          <a:p>
            <a:r>
              <a:rPr lang="sk-SK" sz="5400" dirty="0"/>
              <a:t>Očkovaním </a:t>
            </a:r>
            <a:r>
              <a:rPr lang="sk-SK" sz="5400" dirty="0" err="1"/>
              <a:t>preventabilné</a:t>
            </a:r>
            <a:r>
              <a:rPr lang="sk-SK" sz="5400"/>
              <a:t> ochorenia</a:t>
            </a:r>
            <a:endParaRPr lang="sk-SK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7827" y="3431327"/>
            <a:ext cx="6801208" cy="3028008"/>
          </a:xfrm>
        </p:spPr>
        <p:txBody>
          <a:bodyPr>
            <a:normAutofit fontScale="92500"/>
          </a:bodyPr>
          <a:lstStyle/>
          <a:p>
            <a:r>
              <a:rPr lang="sk-SK" dirty="0"/>
              <a:t>Prof. MUDr. Martin Rusnák, </a:t>
            </a:r>
            <a:r>
              <a:rPr lang="sk-SK" dirty="0" err="1"/>
              <a:t>CSc</a:t>
            </a:r>
            <a:endParaRPr lang="sk-SK" dirty="0"/>
          </a:p>
          <a:p>
            <a:r>
              <a:rPr lang="sk-SK" dirty="0"/>
              <a:t>Katedra VZ FZaSP TU, Trnava</a:t>
            </a:r>
          </a:p>
          <a:p>
            <a:r>
              <a:rPr lang="sk-SK" dirty="0"/>
              <a:t>podľa </a:t>
            </a:r>
            <a:r>
              <a:rPr lang="en" dirty="0"/>
              <a:t>Hanna M. </a:t>
            </a:r>
            <a:r>
              <a:rPr lang="en" dirty="0" err="1"/>
              <a:t>Nohynek</a:t>
            </a:r>
            <a:r>
              <a:rPr lang="en" dirty="0"/>
              <a:t>, Elizabeth Miller: </a:t>
            </a:r>
            <a:r>
              <a:rPr lang="en" i="1" dirty="0"/>
              <a:t>Surveillance for vaccine-preventable diseases</a:t>
            </a:r>
            <a:r>
              <a:rPr lang="en" dirty="0"/>
              <a:t>. In: </a:t>
            </a:r>
            <a:r>
              <a:rPr lang="sk-SK" dirty="0" err="1"/>
              <a:t>Infectious</a:t>
            </a:r>
            <a:r>
              <a:rPr lang="sk-SK" dirty="0"/>
              <a:t> </a:t>
            </a:r>
            <a:r>
              <a:rPr lang="sk-SK" dirty="0" err="1"/>
              <a:t>Disease</a:t>
            </a:r>
            <a:r>
              <a:rPr lang="sk-SK" dirty="0"/>
              <a:t> Surveillance, </a:t>
            </a:r>
            <a:r>
              <a:rPr lang="sk-SK" dirty="0" err="1"/>
              <a:t>Second</a:t>
            </a:r>
            <a:r>
              <a:rPr lang="sk-SK" dirty="0"/>
              <a:t> </a:t>
            </a:r>
            <a:r>
              <a:rPr lang="sk-SK" dirty="0" err="1"/>
              <a:t>Edition</a:t>
            </a:r>
            <a:r>
              <a:rPr lang="sk-SK" dirty="0"/>
              <a:t>. </a:t>
            </a:r>
            <a:r>
              <a:rPr lang="sk-SK" dirty="0" err="1"/>
              <a:t>Edited</a:t>
            </a:r>
            <a:r>
              <a:rPr lang="sk-SK" dirty="0"/>
              <a:t> by </a:t>
            </a:r>
            <a:r>
              <a:rPr lang="sk-SK" dirty="0" err="1"/>
              <a:t>Nkuchia</a:t>
            </a:r>
            <a:r>
              <a:rPr lang="sk-SK" dirty="0"/>
              <a:t> M. </a:t>
            </a:r>
            <a:r>
              <a:rPr lang="sk-SK" dirty="0" err="1"/>
              <a:t>M’ikanatha</a:t>
            </a:r>
            <a:r>
              <a:rPr lang="sk-SK" dirty="0"/>
              <a:t>, </a:t>
            </a:r>
            <a:r>
              <a:rPr lang="sk-SK" dirty="0" err="1"/>
              <a:t>Ruth</a:t>
            </a:r>
            <a:r>
              <a:rPr lang="sk-SK" dirty="0"/>
              <a:t> </a:t>
            </a:r>
            <a:r>
              <a:rPr lang="sk-SK" dirty="0" err="1"/>
              <a:t>Lynfield</a:t>
            </a:r>
            <a:r>
              <a:rPr lang="sk-SK" dirty="0"/>
              <a:t>, </a:t>
            </a:r>
            <a:r>
              <a:rPr lang="sk-SK" dirty="0" err="1"/>
              <a:t>Chris</a:t>
            </a:r>
            <a:r>
              <a:rPr lang="sk-SK" dirty="0"/>
              <a:t> A. Van </a:t>
            </a:r>
            <a:r>
              <a:rPr lang="sk-SK" dirty="0" err="1"/>
              <a:t>Beneden</a:t>
            </a:r>
            <a:r>
              <a:rPr lang="sk-SK" dirty="0"/>
              <a:t> and </a:t>
            </a:r>
            <a:r>
              <a:rPr lang="sk-SK" dirty="0" err="1"/>
              <a:t>Henriette</a:t>
            </a:r>
            <a:r>
              <a:rPr lang="sk-SK" dirty="0"/>
              <a:t> de </a:t>
            </a:r>
            <a:r>
              <a:rPr lang="sk-SK" dirty="0" err="1"/>
              <a:t>Valk</a:t>
            </a:r>
            <a:r>
              <a:rPr lang="sk-SK" dirty="0"/>
              <a:t>. 2013 John </a:t>
            </a:r>
            <a:r>
              <a:rPr lang="sk-SK" dirty="0" err="1"/>
              <a:t>Wiley</a:t>
            </a:r>
            <a:r>
              <a:rPr lang="sk-SK" dirty="0"/>
              <a:t> &amp; </a:t>
            </a:r>
            <a:r>
              <a:rPr lang="sk-SK" dirty="0" err="1"/>
              <a:t>Sons</a:t>
            </a:r>
            <a:r>
              <a:rPr lang="sk-SK" dirty="0"/>
              <a:t>, </a:t>
            </a:r>
            <a:r>
              <a:rPr lang="sk-SK" dirty="0" err="1"/>
              <a:t>Ltd</a:t>
            </a:r>
            <a:r>
              <a:rPr lang="sk-SK" dirty="0"/>
              <a:t>. </a:t>
            </a:r>
            <a:r>
              <a:rPr lang="sk-SK" dirty="0" err="1"/>
              <a:t>Published</a:t>
            </a:r>
            <a:r>
              <a:rPr lang="sk-SK" dirty="0"/>
              <a:t> 2013 by </a:t>
            </a:r>
            <a:r>
              <a:rPr lang="sk-SK" dirty="0" err="1"/>
              <a:t>Blackwell</a:t>
            </a:r>
            <a:r>
              <a:rPr lang="sk-SK" dirty="0"/>
              <a:t> </a:t>
            </a:r>
            <a:r>
              <a:rPr lang="sk-SK" dirty="0" err="1"/>
              <a:t>Publishing</a:t>
            </a:r>
            <a:r>
              <a:rPr lang="sk-SK" dirty="0"/>
              <a:t> </a:t>
            </a:r>
            <a:r>
              <a:rPr lang="sk-SK" dirty="0" err="1"/>
              <a:t>Ltd</a:t>
            </a:r>
            <a:r>
              <a:rPr lang="sk-SK" dirty="0"/>
              <a:t>.</a:t>
            </a:r>
            <a:endParaRPr lang="en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46099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18A71DD-D16A-4C4E-8C65-56FEE379D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31.3.19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92E13CEC-3D2E-224A-9458-0606F3DE6D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68CA5D8-DACD-3047-9BB3-EE132242E44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graphicFrame>
        <p:nvGraphicFramePr>
          <p:cNvPr id="7" name="Zástupný objekt pre obsah 6">
            <a:extLst>
              <a:ext uri="{FF2B5EF4-FFF2-40B4-BE49-F238E27FC236}">
                <a16:creationId xmlns:a16="http://schemas.microsoft.com/office/drawing/2014/main" id="{BB62500A-FAF5-DA42-AFD5-3159709ECB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3978110"/>
              </p:ext>
            </p:extLst>
          </p:nvPr>
        </p:nvGraphicFramePr>
        <p:xfrm>
          <a:off x="755650" y="755650"/>
          <a:ext cx="831215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075">
                  <a:extLst>
                    <a:ext uri="{9D8B030D-6E8A-4147-A177-3AD203B41FA5}">
                      <a16:colId xmlns:a16="http://schemas.microsoft.com/office/drawing/2014/main" val="2085667234"/>
                    </a:ext>
                  </a:extLst>
                </a:gridCol>
                <a:gridCol w="4156075">
                  <a:extLst>
                    <a:ext uri="{9D8B030D-6E8A-4147-A177-3AD203B41FA5}">
                      <a16:colId xmlns:a16="http://schemas.microsoft.com/office/drawing/2014/main" val="3217360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Ochorenie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Žltačka typu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374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Vakcína chráni proti chorobám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Vakcína proti hepatitíde B (HBV)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032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Typ vakcíny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Zložená vakcína na kvasinkách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433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Metódy používané na meranie účinku vakcíny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Protilátky proti povrchovému antigénu hepatitídy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258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Komentár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Často sa používa v kombinácii s </a:t>
                      </a:r>
                      <a:r>
                        <a:rPr lang="sk-SK" dirty="0" err="1"/>
                        <a:t>DTaP</a:t>
                      </a:r>
                      <a:r>
                        <a:rPr lang="sk-SK" dirty="0"/>
                        <a:t>-IPV-</a:t>
                      </a:r>
                      <a:r>
                        <a:rPr lang="sk-SK" dirty="0" err="1"/>
                        <a:t>Hib</a:t>
                      </a:r>
                      <a:r>
                        <a:rPr lang="sk-SK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802517"/>
                  </a:ext>
                </a:extLst>
              </a:tr>
            </a:tbl>
          </a:graphicData>
        </a:graphic>
      </p:graphicFrame>
      <p:sp>
        <p:nvSpPr>
          <p:cNvPr id="2" name="Pravouholník 1">
            <a:extLst>
              <a:ext uri="{FF2B5EF4-FFF2-40B4-BE49-F238E27FC236}">
                <a16:creationId xmlns:a16="http://schemas.microsoft.com/office/drawing/2014/main" id="{9FC0EB16-7F54-6745-96D5-43121C4F90C1}"/>
              </a:ext>
            </a:extLst>
          </p:cNvPr>
          <p:cNvSpPr/>
          <p:nvPr/>
        </p:nvSpPr>
        <p:spPr>
          <a:xfrm>
            <a:off x="600955" y="3781425"/>
            <a:ext cx="8312150" cy="2983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err="1">
                <a:solidFill>
                  <a:schemeClr val="tx1"/>
                </a:solidFill>
              </a:rPr>
              <a:t>Twinrix</a:t>
            </a:r>
            <a:r>
              <a:rPr lang="sk-SK" b="1" dirty="0">
                <a:solidFill>
                  <a:schemeClr val="tx1"/>
                </a:solidFill>
              </a:rPr>
              <a:t> </a:t>
            </a:r>
            <a:r>
              <a:rPr lang="sk-SK" b="1" dirty="0" err="1">
                <a:solidFill>
                  <a:schemeClr val="tx1"/>
                </a:solidFill>
              </a:rPr>
              <a:t>Adult</a:t>
            </a:r>
            <a:r>
              <a:rPr lang="sk-SK" dirty="0">
                <a:solidFill>
                  <a:schemeClr val="tx1"/>
                </a:solidFill>
              </a:rPr>
              <a:t>, injekčná suspenzia</a:t>
            </a:r>
          </a:p>
          <a:p>
            <a:r>
              <a:rPr lang="sk-SK" dirty="0">
                <a:solidFill>
                  <a:schemeClr val="tx1"/>
                </a:solidFill>
              </a:rPr>
              <a:t>Očkovacia látka (adsorbovaná) proti hepatitíde A (</a:t>
            </a:r>
            <a:r>
              <a:rPr lang="sk-SK" dirty="0" err="1">
                <a:solidFill>
                  <a:schemeClr val="tx1"/>
                </a:solidFill>
              </a:rPr>
              <a:t>inaktivovaná</a:t>
            </a:r>
            <a:r>
              <a:rPr lang="sk-SK" dirty="0">
                <a:solidFill>
                  <a:schemeClr val="tx1"/>
                </a:solidFill>
              </a:rPr>
              <a:t>) a hepatitíde B (</a:t>
            </a:r>
            <a:r>
              <a:rPr lang="sk-SK" dirty="0" err="1">
                <a:solidFill>
                  <a:schemeClr val="tx1"/>
                </a:solidFill>
              </a:rPr>
              <a:t>rDNA</a:t>
            </a:r>
            <a:r>
              <a:rPr lang="sk-SK" dirty="0">
                <a:solidFill>
                  <a:schemeClr val="tx1"/>
                </a:solidFill>
              </a:rPr>
              <a:t>) (HAB). </a:t>
            </a:r>
          </a:p>
          <a:p>
            <a:r>
              <a:rPr lang="sk-SK" dirty="0">
                <a:solidFill>
                  <a:schemeClr val="tx1"/>
                </a:solidFill>
              </a:rPr>
              <a:t>dávka (1 ml) obsahuje: Vírus hepatitídy A (</a:t>
            </a:r>
            <a:r>
              <a:rPr lang="sk-SK" dirty="0" err="1">
                <a:solidFill>
                  <a:schemeClr val="tx1"/>
                </a:solidFill>
              </a:rPr>
              <a:t>inaktivovaný</a:t>
            </a:r>
            <a:r>
              <a:rPr lang="sk-SK" dirty="0">
                <a:solidFill>
                  <a:schemeClr val="tx1"/>
                </a:solidFill>
              </a:rPr>
              <a:t>)1,2720 ELISA jednotiek Povrchový antigén hepatitídy B3,420 </a:t>
            </a:r>
            <a:r>
              <a:rPr lang="sk-SK" dirty="0" err="1">
                <a:solidFill>
                  <a:schemeClr val="tx1"/>
                </a:solidFill>
              </a:rPr>
              <a:t>mikrogramov</a:t>
            </a:r>
            <a:endParaRPr lang="sk-SK" dirty="0">
              <a:solidFill>
                <a:schemeClr val="tx1"/>
              </a:solidFill>
            </a:endParaRPr>
          </a:p>
          <a:p>
            <a:r>
              <a:rPr lang="sk-SK" dirty="0">
                <a:solidFill>
                  <a:schemeClr val="tx1"/>
                </a:solidFill>
              </a:rPr>
              <a:t>Vyrábaný na ľudských </a:t>
            </a:r>
            <a:r>
              <a:rPr lang="sk-SK" dirty="0" err="1">
                <a:solidFill>
                  <a:schemeClr val="tx1"/>
                </a:solidFill>
              </a:rPr>
              <a:t>diploidných</a:t>
            </a:r>
            <a:r>
              <a:rPr lang="sk-SK" dirty="0">
                <a:solidFill>
                  <a:schemeClr val="tx1"/>
                </a:solidFill>
              </a:rPr>
              <a:t> bunkách (MRC-5) Adsorbovaný na hydroxid hlinitý, hydratovaný0,05 miligramu Al3+</a:t>
            </a:r>
          </a:p>
          <a:p>
            <a:r>
              <a:rPr lang="sk-SK" dirty="0">
                <a:solidFill>
                  <a:schemeClr val="tx1"/>
                </a:solidFill>
              </a:rPr>
              <a:t>Vyrábaný na kultúre buniek kvasníc(</a:t>
            </a:r>
            <a:r>
              <a:rPr lang="sk-SK" dirty="0" err="1">
                <a:solidFill>
                  <a:schemeClr val="tx1"/>
                </a:solidFill>
              </a:rPr>
              <a:t>Saccharomyces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cerevisiae</a:t>
            </a:r>
            <a:r>
              <a:rPr lang="sk-SK" dirty="0">
                <a:solidFill>
                  <a:schemeClr val="tx1"/>
                </a:solidFill>
              </a:rPr>
              <a:t>) technológiou </a:t>
            </a:r>
            <a:r>
              <a:rPr lang="sk-SK" dirty="0" err="1">
                <a:solidFill>
                  <a:schemeClr val="tx1"/>
                </a:solidFill>
              </a:rPr>
              <a:t>rekombinantnej</a:t>
            </a:r>
            <a:r>
              <a:rPr lang="sk-SK" dirty="0">
                <a:solidFill>
                  <a:schemeClr val="tx1"/>
                </a:solidFill>
              </a:rPr>
              <a:t> DNA</a:t>
            </a:r>
          </a:p>
          <a:p>
            <a:r>
              <a:rPr lang="sk-SK" dirty="0">
                <a:solidFill>
                  <a:schemeClr val="tx1"/>
                </a:solidFill>
              </a:rPr>
              <a:t>Adsorbovaný na fosforečnan hlinitý</a:t>
            </a:r>
          </a:p>
          <a:p>
            <a:r>
              <a:rPr lang="sk-SK" dirty="0">
                <a:solidFill>
                  <a:schemeClr val="tx1"/>
                </a:solidFill>
                <a:hlinkClick r:id="rId2"/>
              </a:rPr>
              <a:t>https://www.ema.europa.eu/en/documents/product-information/twinrix-adult-epar-product-information_sk.pdf</a:t>
            </a:r>
            <a:r>
              <a:rPr lang="sk-SK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2677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18A71DD-D16A-4C4E-8C65-56FEE379D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31.3.19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92E13CEC-3D2E-224A-9458-0606F3DE6D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68CA5D8-DACD-3047-9BB3-EE132242E44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graphicFrame>
        <p:nvGraphicFramePr>
          <p:cNvPr id="7" name="Zástupný objekt pre obsah 6">
            <a:extLst>
              <a:ext uri="{FF2B5EF4-FFF2-40B4-BE49-F238E27FC236}">
                <a16:creationId xmlns:a16="http://schemas.microsoft.com/office/drawing/2014/main" id="{BB62500A-FAF5-DA42-AFD5-3159709ECB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044312"/>
              </p:ext>
            </p:extLst>
          </p:nvPr>
        </p:nvGraphicFramePr>
        <p:xfrm>
          <a:off x="755650" y="755650"/>
          <a:ext cx="831215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075">
                  <a:extLst>
                    <a:ext uri="{9D8B030D-6E8A-4147-A177-3AD203B41FA5}">
                      <a16:colId xmlns:a16="http://schemas.microsoft.com/office/drawing/2014/main" val="2085667234"/>
                    </a:ext>
                  </a:extLst>
                </a:gridCol>
                <a:gridCol w="4156075">
                  <a:extLst>
                    <a:ext uri="{9D8B030D-6E8A-4147-A177-3AD203B41FA5}">
                      <a16:colId xmlns:a16="http://schemas.microsoft.com/office/drawing/2014/main" val="3217360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Ochorenie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Haemophilus</a:t>
                      </a:r>
                      <a:r>
                        <a:rPr lang="sk-SK" dirty="0"/>
                        <a:t> </a:t>
                      </a:r>
                      <a:r>
                        <a:rPr lang="sk-SK" dirty="0" err="1"/>
                        <a:t>influenzae</a:t>
                      </a:r>
                      <a:r>
                        <a:rPr lang="sk-SK" dirty="0"/>
                        <a:t> typ b (</a:t>
                      </a:r>
                      <a:r>
                        <a:rPr lang="sk-SK" dirty="0" err="1"/>
                        <a:t>Hib</a:t>
                      </a:r>
                      <a:r>
                        <a:rPr lang="sk-SK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374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Vakcína chráni proti chorobám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Hib</a:t>
                      </a:r>
                      <a:r>
                        <a:rPr lang="sk-SK" dirty="0"/>
                        <a:t> vakcína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032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Typ vakcíny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Polysacharid </a:t>
                      </a:r>
                      <a:r>
                        <a:rPr lang="sk-SK" dirty="0" err="1"/>
                        <a:t>konjugovaný</a:t>
                      </a:r>
                      <a:r>
                        <a:rPr lang="sk-SK" dirty="0"/>
                        <a:t> s nosným proteínom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433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Metódy používané na meranie účinku vakcíny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Protilátky proti polysacharidu, funkčnosť protilátok (</a:t>
                      </a:r>
                      <a:r>
                        <a:rPr lang="sk-SK" dirty="0" err="1"/>
                        <a:t>killing</a:t>
                      </a:r>
                      <a:r>
                        <a:rPr lang="sk-SK" dirty="0"/>
                        <a:t> test)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258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Komentár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Používa sa v kombinácii s </a:t>
                      </a:r>
                      <a:r>
                        <a:rPr lang="sk-SK" dirty="0" err="1"/>
                        <a:t>DTaP</a:t>
                      </a:r>
                      <a:r>
                        <a:rPr lang="sk-SK" dirty="0"/>
                        <a:t>-IPV-HBV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802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3003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18A71DD-D16A-4C4E-8C65-56FEE379D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31.3.19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92E13CEC-3D2E-224A-9458-0606F3DE6D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68CA5D8-DACD-3047-9BB3-EE132242E44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graphicFrame>
        <p:nvGraphicFramePr>
          <p:cNvPr id="7" name="Zástupný objekt pre obsah 6">
            <a:extLst>
              <a:ext uri="{FF2B5EF4-FFF2-40B4-BE49-F238E27FC236}">
                <a16:creationId xmlns:a16="http://schemas.microsoft.com/office/drawing/2014/main" id="{BB62500A-FAF5-DA42-AFD5-3159709ECB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6676239"/>
              </p:ext>
            </p:extLst>
          </p:nvPr>
        </p:nvGraphicFramePr>
        <p:xfrm>
          <a:off x="755650" y="755650"/>
          <a:ext cx="831215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075">
                  <a:extLst>
                    <a:ext uri="{9D8B030D-6E8A-4147-A177-3AD203B41FA5}">
                      <a16:colId xmlns:a16="http://schemas.microsoft.com/office/drawing/2014/main" val="2085667234"/>
                    </a:ext>
                  </a:extLst>
                </a:gridCol>
                <a:gridCol w="4156075">
                  <a:extLst>
                    <a:ext uri="{9D8B030D-6E8A-4147-A177-3AD203B41FA5}">
                      <a16:colId xmlns:a16="http://schemas.microsoft.com/office/drawing/2014/main" val="3217360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Ochorenie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Pneumokokové</a:t>
                      </a:r>
                      <a:r>
                        <a:rPr lang="sk-SK" dirty="0"/>
                        <a:t> invazívne a neinvazívne ochorenie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374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Vakcína chráni proti chorobám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Pneumokokový</a:t>
                      </a:r>
                      <a:r>
                        <a:rPr lang="sk-SK" dirty="0"/>
                        <a:t> polysacharid (23PPS) a </a:t>
                      </a:r>
                      <a:r>
                        <a:rPr lang="sk-SK" dirty="0" err="1"/>
                        <a:t>konjugovaná</a:t>
                      </a:r>
                      <a:r>
                        <a:rPr lang="sk-SK" dirty="0"/>
                        <a:t> vakcína (10PCV a 13PCV)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032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Typ vakcíny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Obyčajný polysacharid; polysacharid </a:t>
                      </a:r>
                      <a:r>
                        <a:rPr lang="sk-SK" dirty="0" err="1"/>
                        <a:t>konjugovaný</a:t>
                      </a:r>
                      <a:r>
                        <a:rPr lang="sk-SK" dirty="0"/>
                        <a:t> s proteínom nosiča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433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Metódy používané na meranie účinku vakcíny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Protilátky proti polysacharidu alebo funkčnosť protilátok (</a:t>
                      </a:r>
                      <a:r>
                        <a:rPr lang="sk-SK" dirty="0" err="1"/>
                        <a:t>killing</a:t>
                      </a:r>
                      <a:r>
                        <a:rPr lang="sk-SK" dirty="0"/>
                        <a:t> test)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258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Komentár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3-dávkové alebo 4-dávkové režimy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802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361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18A71DD-D16A-4C4E-8C65-56FEE379D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31.3.19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92E13CEC-3D2E-224A-9458-0606F3DE6D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68CA5D8-DACD-3047-9BB3-EE132242E44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graphicFrame>
        <p:nvGraphicFramePr>
          <p:cNvPr id="7" name="Zástupný objekt pre obsah 6">
            <a:extLst>
              <a:ext uri="{FF2B5EF4-FFF2-40B4-BE49-F238E27FC236}">
                <a16:creationId xmlns:a16="http://schemas.microsoft.com/office/drawing/2014/main" id="{BB62500A-FAF5-DA42-AFD5-3159709ECB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3220328"/>
              </p:ext>
            </p:extLst>
          </p:nvPr>
        </p:nvGraphicFramePr>
        <p:xfrm>
          <a:off x="755650" y="755650"/>
          <a:ext cx="831215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075">
                  <a:extLst>
                    <a:ext uri="{9D8B030D-6E8A-4147-A177-3AD203B41FA5}">
                      <a16:colId xmlns:a16="http://schemas.microsoft.com/office/drawing/2014/main" val="2085667234"/>
                    </a:ext>
                  </a:extLst>
                </a:gridCol>
                <a:gridCol w="4156075">
                  <a:extLst>
                    <a:ext uri="{9D8B030D-6E8A-4147-A177-3AD203B41FA5}">
                      <a16:colId xmlns:a16="http://schemas.microsoft.com/office/drawing/2014/main" val="3217360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Ochorenie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Osýpky - </a:t>
                      </a:r>
                      <a:r>
                        <a:rPr lang="sk-SK" dirty="0" err="1"/>
                        <a:t>Morbilli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374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Vakcína chráni proti chorobám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Vakcína proti osýpkam (M)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032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Typ vakcíny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Živé oslabené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433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Metódy používané na meranie účinku vakcíny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Neutralizujúce protilátky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258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Komentár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802517"/>
                  </a:ext>
                </a:extLst>
              </a:tr>
            </a:tbl>
          </a:graphicData>
        </a:graphic>
      </p:graphicFrame>
      <p:sp>
        <p:nvSpPr>
          <p:cNvPr id="2" name="Pravouholník 1">
            <a:extLst>
              <a:ext uri="{FF2B5EF4-FFF2-40B4-BE49-F238E27FC236}">
                <a16:creationId xmlns:a16="http://schemas.microsoft.com/office/drawing/2014/main" id="{EA718057-916B-6C43-BACA-17C03B571BFE}"/>
              </a:ext>
            </a:extLst>
          </p:cNvPr>
          <p:cNvSpPr/>
          <p:nvPr/>
        </p:nvSpPr>
        <p:spPr>
          <a:xfrm>
            <a:off x="755650" y="3394079"/>
            <a:ext cx="8312150" cy="3465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>
                <a:solidFill>
                  <a:schemeClr val="tx1"/>
                </a:solidFill>
                <a:latin typeface="Times New Roman" panose="02020603050405020304" pitchFamily="18" charset="0"/>
              </a:rPr>
              <a:t>M-M-RVAXPRO</a:t>
            </a:r>
            <a:r>
              <a:rPr lang="sk-SK" dirty="0">
                <a:solidFill>
                  <a:schemeClr val="tx1"/>
                </a:solidFill>
                <a:latin typeface="Times New Roman" panose="02020603050405020304" pitchFamily="18" charset="0"/>
              </a:rPr>
              <a:t> prášok a disperzné prostredie na injekčnú suspenziu</a:t>
            </a:r>
          </a:p>
          <a:p>
            <a:r>
              <a:rPr lang="sk-SK" dirty="0">
                <a:solidFill>
                  <a:schemeClr val="tx1"/>
                </a:solidFill>
                <a:latin typeface="Times New Roman" panose="02020603050405020304" pitchFamily="18" charset="0"/>
              </a:rPr>
              <a:t>Očkovacia látka proti osýpkam, mumpsu a ružienke (živá)</a:t>
            </a:r>
          </a:p>
          <a:p>
            <a:r>
              <a:rPr lang="sk-SK" dirty="0">
                <a:solidFill>
                  <a:schemeClr val="tx1"/>
                </a:solidFill>
                <a:latin typeface="Times New Roman" panose="02020603050405020304" pitchFamily="18" charset="0"/>
              </a:rPr>
              <a:t>KVALITATÍVNE A KVANTITATÍVNE ZLOŽENIE </a:t>
            </a:r>
          </a:p>
          <a:p>
            <a:r>
              <a:rPr lang="sk-SK" dirty="0">
                <a:solidFill>
                  <a:schemeClr val="tx1"/>
                </a:solidFill>
                <a:latin typeface="Times New Roman" panose="02020603050405020304" pitchFamily="18" charset="0"/>
              </a:rPr>
              <a:t>Po rekonštitúcii jedna dávka (0,5 ml) obsahuje:</a:t>
            </a:r>
          </a:p>
          <a:p>
            <a:r>
              <a:rPr lang="sk-SK" dirty="0">
                <a:solidFill>
                  <a:schemeClr val="tx1"/>
                </a:solidFill>
                <a:latin typeface="Times New Roman" panose="02020603050405020304" pitchFamily="18" charset="0"/>
              </a:rPr>
              <a:t>Vírus osýpok kmeň </a:t>
            </a:r>
            <a:r>
              <a:rPr lang="sk-SK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Enders</a:t>
            </a:r>
            <a:r>
              <a:rPr lang="sk-SK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sk-SK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Edmonston</a:t>
            </a:r>
            <a:r>
              <a:rPr lang="sk-SK" dirty="0">
                <a:solidFill>
                  <a:schemeClr val="tx1"/>
                </a:solidFill>
                <a:latin typeface="Times New Roman" panose="02020603050405020304" pitchFamily="18" charset="0"/>
              </a:rPr>
              <a:t> (živý, oslabený) nie menej ako 1x103 CCID50* V</a:t>
            </a:r>
          </a:p>
          <a:p>
            <a:r>
              <a:rPr lang="sk-SK" dirty="0">
                <a:solidFill>
                  <a:schemeClr val="tx1"/>
                </a:solidFill>
                <a:latin typeface="Times New Roman" panose="02020603050405020304" pitchFamily="18" charset="0"/>
              </a:rPr>
              <a:t>vírus mumpsu kmeň </a:t>
            </a:r>
            <a:r>
              <a:rPr lang="sk-SK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Jeryl</a:t>
            </a:r>
            <a:r>
              <a:rPr lang="sk-SK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sk-SK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Lynn</a:t>
            </a:r>
            <a:r>
              <a:rPr lang="sk-SK" dirty="0">
                <a:solidFill>
                  <a:schemeClr val="tx1"/>
                </a:solidFill>
                <a:latin typeface="Times New Roman" panose="02020603050405020304" pitchFamily="18" charset="0"/>
              </a:rPr>
              <a:t>™ [hladina B] (živý, oslabený) nie menej ako 12,5x103 CCID50* </a:t>
            </a:r>
          </a:p>
          <a:p>
            <a:r>
              <a:rPr lang="sk-SK" dirty="0">
                <a:solidFill>
                  <a:schemeClr val="tx1"/>
                </a:solidFill>
                <a:latin typeface="Times New Roman" panose="02020603050405020304" pitchFamily="18" charset="0"/>
              </a:rPr>
              <a:t>Vírus ružienky kmeň </a:t>
            </a:r>
            <a:r>
              <a:rPr lang="sk-SK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Wistar</a:t>
            </a:r>
            <a:r>
              <a:rPr lang="sk-SK" dirty="0">
                <a:solidFill>
                  <a:schemeClr val="tx1"/>
                </a:solidFill>
                <a:latin typeface="Times New Roman" panose="02020603050405020304" pitchFamily="18" charset="0"/>
              </a:rPr>
              <a:t> RA 27/3 (živý, oslabený) nie menej ako 1x103 CCID50* *50 %infekčnej dávky bunkovej kultúry </a:t>
            </a:r>
          </a:p>
          <a:p>
            <a:r>
              <a:rPr lang="sk-SK" dirty="0">
                <a:solidFill>
                  <a:schemeClr val="tx1"/>
                </a:solidFill>
                <a:latin typeface="Times New Roman" panose="02020603050405020304" pitchFamily="18" charset="0"/>
              </a:rPr>
              <a:t>rozmnožený na bunkách kuracieho embrya</a:t>
            </a:r>
          </a:p>
          <a:p>
            <a:r>
              <a:rPr lang="sk-SK" dirty="0">
                <a:solidFill>
                  <a:schemeClr val="tx1"/>
                </a:solidFill>
                <a:latin typeface="Times New Roman" panose="02020603050405020304" pitchFamily="18" charset="0"/>
              </a:rPr>
              <a:t>rozmnožený na ľudských </a:t>
            </a:r>
            <a:r>
              <a:rPr lang="sk-SK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diploidných</a:t>
            </a:r>
            <a:r>
              <a:rPr lang="sk-SK" dirty="0">
                <a:solidFill>
                  <a:schemeClr val="tx1"/>
                </a:solidFill>
                <a:latin typeface="Times New Roman" panose="02020603050405020304" pitchFamily="18" charset="0"/>
              </a:rPr>
              <a:t> pľúcnych </a:t>
            </a:r>
            <a:r>
              <a:rPr lang="sk-SK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fibroblastoch</a:t>
            </a:r>
            <a:r>
              <a:rPr lang="sk-SK" dirty="0">
                <a:solidFill>
                  <a:schemeClr val="tx1"/>
                </a:solidFill>
                <a:latin typeface="Times New Roman" panose="02020603050405020304" pitchFamily="18" charset="0"/>
              </a:rPr>
              <a:t> WI-38</a:t>
            </a:r>
          </a:p>
          <a:p>
            <a:r>
              <a:rPr lang="sk-SK" dirty="0">
                <a:solidFill>
                  <a:schemeClr val="tx1"/>
                </a:solidFill>
                <a:hlinkClick r:id="rId2"/>
              </a:rPr>
              <a:t>https://ec.europa.eu/health/documents/community-register/2013/20130220125322/anx_125322_sk.pdf</a:t>
            </a:r>
            <a:r>
              <a:rPr lang="sk-SK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6046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18A71DD-D16A-4C4E-8C65-56FEE379D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31.3.19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92E13CEC-3D2E-224A-9458-0606F3DE6D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68CA5D8-DACD-3047-9BB3-EE132242E44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graphicFrame>
        <p:nvGraphicFramePr>
          <p:cNvPr id="7" name="Zástupný objekt pre obsah 6">
            <a:extLst>
              <a:ext uri="{FF2B5EF4-FFF2-40B4-BE49-F238E27FC236}">
                <a16:creationId xmlns:a16="http://schemas.microsoft.com/office/drawing/2014/main" id="{BB62500A-FAF5-DA42-AFD5-3159709ECB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291446"/>
              </p:ext>
            </p:extLst>
          </p:nvPr>
        </p:nvGraphicFramePr>
        <p:xfrm>
          <a:off x="755650" y="755650"/>
          <a:ext cx="831215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075">
                  <a:extLst>
                    <a:ext uri="{9D8B030D-6E8A-4147-A177-3AD203B41FA5}">
                      <a16:colId xmlns:a16="http://schemas.microsoft.com/office/drawing/2014/main" val="2085667234"/>
                    </a:ext>
                  </a:extLst>
                </a:gridCol>
                <a:gridCol w="4156075">
                  <a:extLst>
                    <a:ext uri="{9D8B030D-6E8A-4147-A177-3AD203B41FA5}">
                      <a16:colId xmlns:a16="http://schemas.microsoft.com/office/drawing/2014/main" val="3217360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Ochorenie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Meningokoková</a:t>
                      </a:r>
                      <a:r>
                        <a:rPr lang="sk-SK" dirty="0"/>
                        <a:t> infekcia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374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Vakcína chráni proti chorobám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Meningokoková</a:t>
                      </a:r>
                      <a:r>
                        <a:rPr lang="sk-SK" dirty="0"/>
                        <a:t> vakcína (polysacharid alebo </a:t>
                      </a:r>
                      <a:r>
                        <a:rPr lang="sk-SK" dirty="0" err="1"/>
                        <a:t>konjugát</a:t>
                      </a:r>
                      <a:r>
                        <a:rPr lang="sk-SK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032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Typ vakcíny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Obyčajný polysacharid; polysacharid </a:t>
                      </a:r>
                      <a:r>
                        <a:rPr lang="sk-SK" dirty="0" err="1"/>
                        <a:t>konjugovaný</a:t>
                      </a:r>
                      <a:r>
                        <a:rPr lang="sk-SK" dirty="0"/>
                        <a:t> s proteínom nosiča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433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Metódy používané na meranie účinku vakcíny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Protilátky proti polysacharidu alebo funkčnosť protilátok (</a:t>
                      </a:r>
                      <a:r>
                        <a:rPr lang="sk-SK" dirty="0" err="1"/>
                        <a:t>killing</a:t>
                      </a:r>
                      <a:r>
                        <a:rPr lang="sk-SK" dirty="0"/>
                        <a:t> test)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258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Komentár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Použité </a:t>
                      </a:r>
                      <a:r>
                        <a:rPr lang="sk-SK" dirty="0" err="1"/>
                        <a:t>monovalentné</a:t>
                      </a:r>
                      <a:r>
                        <a:rPr lang="sk-SK" dirty="0"/>
                        <a:t> vakcíny (zvyčajne </a:t>
                      </a:r>
                      <a:r>
                        <a:rPr lang="sk-SK" dirty="0" err="1"/>
                        <a:t>séroskupina</a:t>
                      </a:r>
                      <a:r>
                        <a:rPr lang="sk-SK" dirty="0"/>
                        <a:t> C), ako aj štvormocné (</a:t>
                      </a:r>
                      <a:r>
                        <a:rPr lang="sk-SK" dirty="0" err="1"/>
                        <a:t>séroskupiny</a:t>
                      </a:r>
                      <a:r>
                        <a:rPr lang="sk-SK" dirty="0"/>
                        <a:t> A, C, W135, 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802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622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18A71DD-D16A-4C4E-8C65-56FEE379D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31.3.19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92E13CEC-3D2E-224A-9458-0606F3DE6D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68CA5D8-DACD-3047-9BB3-EE132242E44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graphicFrame>
        <p:nvGraphicFramePr>
          <p:cNvPr id="7" name="Zástupný objekt pre obsah 6">
            <a:extLst>
              <a:ext uri="{FF2B5EF4-FFF2-40B4-BE49-F238E27FC236}">
                <a16:creationId xmlns:a16="http://schemas.microsoft.com/office/drawing/2014/main" id="{BB62500A-FAF5-DA42-AFD5-3159709ECB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5655656"/>
              </p:ext>
            </p:extLst>
          </p:nvPr>
        </p:nvGraphicFramePr>
        <p:xfrm>
          <a:off x="755650" y="755650"/>
          <a:ext cx="831215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075">
                  <a:extLst>
                    <a:ext uri="{9D8B030D-6E8A-4147-A177-3AD203B41FA5}">
                      <a16:colId xmlns:a16="http://schemas.microsoft.com/office/drawing/2014/main" val="2085667234"/>
                    </a:ext>
                  </a:extLst>
                </a:gridCol>
                <a:gridCol w="4156075">
                  <a:extLst>
                    <a:ext uri="{9D8B030D-6E8A-4147-A177-3AD203B41FA5}">
                      <a16:colId xmlns:a16="http://schemas.microsoft.com/office/drawing/2014/main" val="3217360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Ochorenie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Mumps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374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Vakcína chráni proti chorobám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Vakcína proti mumpsu (M)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032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Typ vakcíny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Živé oslabené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433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Metódy používané na meranie účinku vakcíny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Neutralizujúce protilátky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258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Komentár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802517"/>
                  </a:ext>
                </a:extLst>
              </a:tr>
            </a:tbl>
          </a:graphicData>
        </a:graphic>
      </p:graphicFrame>
      <p:graphicFrame>
        <p:nvGraphicFramePr>
          <p:cNvPr id="8" name="Zástupný objekt pre obsah 6">
            <a:extLst>
              <a:ext uri="{FF2B5EF4-FFF2-40B4-BE49-F238E27FC236}">
                <a16:creationId xmlns:a16="http://schemas.microsoft.com/office/drawing/2014/main" id="{3E56D47D-B2DE-9044-BB9F-1A5EDEBC4A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1576753"/>
              </p:ext>
            </p:extLst>
          </p:nvPr>
        </p:nvGraphicFramePr>
        <p:xfrm>
          <a:off x="755650" y="3378201"/>
          <a:ext cx="831215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075">
                  <a:extLst>
                    <a:ext uri="{9D8B030D-6E8A-4147-A177-3AD203B41FA5}">
                      <a16:colId xmlns:a16="http://schemas.microsoft.com/office/drawing/2014/main" val="2085667234"/>
                    </a:ext>
                  </a:extLst>
                </a:gridCol>
                <a:gridCol w="4156075">
                  <a:extLst>
                    <a:ext uri="{9D8B030D-6E8A-4147-A177-3AD203B41FA5}">
                      <a16:colId xmlns:a16="http://schemas.microsoft.com/office/drawing/2014/main" val="3217360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Ochorenie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Rotavírusová</a:t>
                      </a:r>
                      <a:r>
                        <a:rPr lang="sk-SK" dirty="0"/>
                        <a:t> hnačka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374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Vakcína chráni proti chorobám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Vakcína proti </a:t>
                      </a:r>
                      <a:r>
                        <a:rPr lang="sk-SK" dirty="0" err="1"/>
                        <a:t>rotavírusu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032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Typ vakcíny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Živé oslabené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433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Metódy používané na meranie účinku vakcíny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Neutralizujúce protilátky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258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Komentár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802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959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18A71DD-D16A-4C4E-8C65-56FEE379D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31.3.19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92E13CEC-3D2E-224A-9458-0606F3DE6D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68CA5D8-DACD-3047-9BB3-EE132242E44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graphicFrame>
        <p:nvGraphicFramePr>
          <p:cNvPr id="8" name="Zástupný objekt pre obsah 6">
            <a:extLst>
              <a:ext uri="{FF2B5EF4-FFF2-40B4-BE49-F238E27FC236}">
                <a16:creationId xmlns:a16="http://schemas.microsoft.com/office/drawing/2014/main" id="{554D052F-B181-3046-9D44-19CCBFE8EE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0294835"/>
              </p:ext>
            </p:extLst>
          </p:nvPr>
        </p:nvGraphicFramePr>
        <p:xfrm>
          <a:off x="755650" y="3378201"/>
          <a:ext cx="831215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075">
                  <a:extLst>
                    <a:ext uri="{9D8B030D-6E8A-4147-A177-3AD203B41FA5}">
                      <a16:colId xmlns:a16="http://schemas.microsoft.com/office/drawing/2014/main" val="2085667234"/>
                    </a:ext>
                  </a:extLst>
                </a:gridCol>
                <a:gridCol w="4156075">
                  <a:extLst>
                    <a:ext uri="{9D8B030D-6E8A-4147-A177-3AD203B41FA5}">
                      <a16:colId xmlns:a16="http://schemas.microsoft.com/office/drawing/2014/main" val="3217360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Ochorenie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Rubella</a:t>
                      </a:r>
                      <a:r>
                        <a:rPr lang="sk-SK" dirty="0"/>
                        <a:t> ružienka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374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Vakcína chráni proti chorobám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Vakcína proti </a:t>
                      </a:r>
                      <a:r>
                        <a:rPr lang="sk-SK" dirty="0" err="1"/>
                        <a:t>rubelle</a:t>
                      </a:r>
                      <a:r>
                        <a:rPr lang="sk-SK" dirty="0"/>
                        <a:t> (R)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032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Typ vakcíny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Živé oslabené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433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Metódy používané na meranie účinku vakcíny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Neutralizujúce protilátky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258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Komentár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802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200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5FE15BCA-084A-E440-BC32-16172A9A8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90" y="756287"/>
            <a:ext cx="8312587" cy="4033519"/>
          </a:xfrm>
        </p:spPr>
        <p:txBody>
          <a:bodyPr>
            <a:normAutofit lnSpcReduction="10000"/>
          </a:bodyPr>
          <a:lstStyle/>
          <a:p>
            <a:r>
              <a:rPr lang="sk-SK" dirty="0"/>
              <a:t>Aby vakcíny fungovali efektívne, musia byť bezpečné, </a:t>
            </a:r>
            <a:r>
              <a:rPr lang="sk-SK" dirty="0" err="1"/>
              <a:t>imunogénne</a:t>
            </a:r>
            <a:r>
              <a:rPr lang="sk-SK" dirty="0"/>
              <a:t> a včas sa dostať k určenej cieľovej skupine</a:t>
            </a:r>
          </a:p>
          <a:p>
            <a:r>
              <a:rPr lang="sk-SK" dirty="0"/>
              <a:t>Zaviedli sa prísne </a:t>
            </a:r>
            <a:r>
              <a:rPr lang="sk-SK" i="1" dirty="0"/>
              <a:t>správne výrobné postupy</a:t>
            </a:r>
            <a:r>
              <a:rPr lang="sk-SK" dirty="0"/>
              <a:t> a požiadavky na kontrolu kvality, ktoré musia výrobcovia dodržiavať</a:t>
            </a:r>
            <a:br>
              <a:rPr lang="sk-SK" dirty="0"/>
            </a:br>
            <a:r>
              <a:rPr lang="sk-SK" dirty="0"/>
              <a:t>aby sa zabezpečilo, že predané a dodané vakcíny budú čo najúčinnejšie a čo najmenej škodlivé. </a:t>
            </a:r>
          </a:p>
          <a:p>
            <a:r>
              <a:rPr lang="sk-SK" dirty="0"/>
              <a:t>Nadnárodné kontrolné agentúry, ako napríklad </a:t>
            </a:r>
            <a:r>
              <a:rPr lang="sk-SK" i="1" dirty="0"/>
              <a:t>Európska medicínska agentúra</a:t>
            </a:r>
            <a:r>
              <a:rPr lang="sk-SK" dirty="0"/>
              <a:t> v Európe a národné kontrolné orgány, ako napríklad </a:t>
            </a:r>
            <a:r>
              <a:rPr lang="sk-SK" i="1" dirty="0"/>
              <a:t>Úrad pre kontrolu potravín a liečiv</a:t>
            </a:r>
            <a:r>
              <a:rPr lang="sk-SK" dirty="0"/>
              <a:t> v USA, zabezpečujú, že vakcíny s licenciou na používanie v týchto krajinách spĺňajú všetky štandardy vysokej kvality.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FDD182B-8001-DB47-AFD0-BE9CA3FFF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449" y="5835836"/>
            <a:ext cx="8312587" cy="1008380"/>
          </a:xfrm>
        </p:spPr>
        <p:txBody>
          <a:bodyPr/>
          <a:lstStyle/>
          <a:p>
            <a:r>
              <a:rPr lang="sk-SK" dirty="0"/>
              <a:t>Dohľad súvisiaci s programami očkovania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D0287DC-DF52-5544-BB29-AC6920E2B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31.3.19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B86602DB-0A71-F34D-AB17-F5CEB5EFC5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7A83E74-EE9F-404B-8B3A-B8426000F4B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4362279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6E2D8584-EDE7-FB4E-A3BC-4D1FCB099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90" y="756287"/>
            <a:ext cx="8312587" cy="4033519"/>
          </a:xfrm>
        </p:spPr>
        <p:txBody>
          <a:bodyPr/>
          <a:lstStyle/>
          <a:p>
            <a:r>
              <a:rPr lang="sk-SK" dirty="0"/>
              <a:t>V závislosti od patológie a imunológie špecifickej VPD sa výkonnosť programu meria rôznymi indikátormi. </a:t>
            </a:r>
          </a:p>
          <a:p>
            <a:r>
              <a:rPr lang="sk-SK" dirty="0"/>
              <a:t>Patrí medzi </a:t>
            </a:r>
            <a:r>
              <a:rPr lang="sk-SK" dirty="0" err="1"/>
              <a:t>ne</a:t>
            </a:r>
            <a:r>
              <a:rPr lang="sk-SK" dirty="0"/>
              <a:t> </a:t>
            </a:r>
          </a:p>
          <a:p>
            <a:pPr lvl="1"/>
            <a:r>
              <a:rPr lang="sk-SK" dirty="0"/>
              <a:t>pokrytie vakcínou, </a:t>
            </a:r>
          </a:p>
          <a:p>
            <a:pPr lvl="1"/>
            <a:r>
              <a:rPr lang="sk-SK" dirty="0"/>
              <a:t>imunologické (</a:t>
            </a:r>
            <a:r>
              <a:rPr lang="sk-SK" dirty="0" err="1"/>
              <a:t>humorálne</a:t>
            </a:r>
            <a:r>
              <a:rPr lang="sk-SK" dirty="0"/>
              <a:t> a bunkami sprostredkované) </a:t>
            </a:r>
            <a:r>
              <a:rPr lang="sk-SK" dirty="0" err="1"/>
              <a:t>markery</a:t>
            </a:r>
            <a:r>
              <a:rPr lang="sk-SK" dirty="0"/>
              <a:t> ochrany a </a:t>
            </a:r>
          </a:p>
          <a:p>
            <a:pPr lvl="1"/>
            <a:r>
              <a:rPr lang="sk-SK" dirty="0"/>
              <a:t>odhady účinnosti, ktoré môžu byť </a:t>
            </a:r>
          </a:p>
          <a:p>
            <a:pPr lvl="2"/>
            <a:r>
              <a:rPr lang="sk-SK" dirty="0"/>
              <a:t>priame (</a:t>
            </a:r>
            <a:r>
              <a:rPr lang="sk-SK" dirty="0" err="1"/>
              <a:t>tj</a:t>
            </a:r>
            <a:r>
              <a:rPr lang="sk-SK" dirty="0"/>
              <a:t> zníženie výskytu VPD u očkovaných) alebo </a:t>
            </a:r>
          </a:p>
          <a:p>
            <a:pPr lvl="2"/>
            <a:r>
              <a:rPr lang="sk-SK" dirty="0"/>
              <a:t>nepriame (</a:t>
            </a:r>
            <a:r>
              <a:rPr lang="sk-SK" dirty="0" err="1"/>
              <a:t>tj</a:t>
            </a:r>
            <a:r>
              <a:rPr lang="sk-SK" dirty="0"/>
              <a:t> zníženie výskytu VPD u tých, ktorí neboli očkovaní), takzvaný efekt „imunita stáda“).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B4337FF-F74C-BA40-9865-421772103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637" y="5798183"/>
            <a:ext cx="8312587" cy="1008380"/>
          </a:xfrm>
        </p:spPr>
        <p:txBody>
          <a:bodyPr/>
          <a:lstStyle/>
          <a:p>
            <a:r>
              <a:rPr lang="sk-SK" dirty="0"/>
              <a:t>Meranie účinnosti vakcinácie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E3EF254-70A5-EB49-B6FD-70AEE2174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31.3.19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9C19C41F-E16C-2344-927E-3CF616A39B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C727827-C77F-9A4F-96C2-8A94B3A902A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4142070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904FB5CD-85B5-0F43-9279-4E4903630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90" y="756287"/>
            <a:ext cx="8312587" cy="4033519"/>
          </a:xfrm>
        </p:spPr>
        <p:txBody>
          <a:bodyPr>
            <a:normAutofit/>
          </a:bodyPr>
          <a:lstStyle/>
          <a:p>
            <a:r>
              <a:rPr lang="sk-SK" dirty="0"/>
              <a:t>Preveroval stav imunity ľudí proti osýpkam, mumpsu a ružienke a vírusovej hepatitíde typu A, B a C. </a:t>
            </a:r>
          </a:p>
          <a:p>
            <a:r>
              <a:rPr lang="sk-SK" dirty="0"/>
              <a:t>Zrealizovaný bol z poverenia Ministerstva zdravotníctva SR a pod koordináciou Úradu verejného zdravotníctva SR.</a:t>
            </a:r>
          </a:p>
          <a:p>
            <a:r>
              <a:rPr lang="sk-SK" dirty="0"/>
              <a:t>Do IP 2018 sa zapojilo 322 praktických lekárov. </a:t>
            </a:r>
          </a:p>
          <a:p>
            <a:r>
              <a:rPr lang="sk-SK" dirty="0"/>
              <a:t>V laboratóriách Úradu verejného zdravotníctva SR a Regionálneho úradu verejného zdravotníctva so sídlom v Banskej Bystrici boli vyšetrené séra celkovo od 4 218 osôb s rovnomerne zastúpeným pohlavím a miestnou príslušnosťou vo veku od 1-69 rokov.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C9C248E-1AD5-B64E-8627-5B64ABE29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268" y="5778929"/>
            <a:ext cx="8312587" cy="1008380"/>
          </a:xfrm>
        </p:spPr>
        <p:txBody>
          <a:bodyPr/>
          <a:lstStyle/>
          <a:p>
            <a:r>
              <a:rPr lang="sk-SK" sz="4400" dirty="0"/>
              <a:t>Imunologický prehľad na Slovensku 2018</a:t>
            </a:r>
            <a:br>
              <a:rPr lang="sk-SK" sz="4400" dirty="0"/>
            </a:br>
            <a:r>
              <a:rPr lang="sk-SK" sz="2400" dirty="0"/>
              <a:t>podľa </a:t>
            </a:r>
            <a:r>
              <a:rPr lang="sk-SK" sz="2400" dirty="0">
                <a:hlinkClick r:id="rId2"/>
              </a:rPr>
              <a:t>http://www.uvzsr.sk</a:t>
            </a:r>
            <a:r>
              <a:rPr lang="sk-SK" sz="2400" dirty="0"/>
              <a:t> </a:t>
            </a:r>
            <a:endParaRPr lang="sk-SK" sz="4400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C6AAA45-30AA-D84D-A6EB-ACC912FE7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31.3.19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55145B28-1CB8-A74B-91C6-259A079B4C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0263F9E-11D0-034B-9564-EDF97F64C23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105723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vaccination">
            <a:extLst>
              <a:ext uri="{FF2B5EF4-FFF2-40B4-BE49-F238E27FC236}">
                <a16:creationId xmlns:a16="http://schemas.microsoft.com/office/drawing/2014/main" id="{1971F7AE-CE29-3843-B0DF-AE35FEA52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263" y="5118286"/>
            <a:ext cx="360680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780357EF-B876-2A49-8075-7C4891ECA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621740"/>
          </a:xfrm>
        </p:spPr>
        <p:txBody>
          <a:bodyPr>
            <a:normAutofit lnSpcReduction="10000"/>
          </a:bodyPr>
          <a:lstStyle/>
          <a:p>
            <a:r>
              <a:rPr lang="sk-SK" dirty="0"/>
              <a:t>V prísnom zmysle sa očkovanie vzťahuje na </a:t>
            </a:r>
            <a:r>
              <a:rPr lang="sk-SK" dirty="0" err="1"/>
              <a:t>inokuláciu</a:t>
            </a:r>
            <a:r>
              <a:rPr lang="sk-SK" dirty="0"/>
              <a:t> (z latiny </a:t>
            </a:r>
            <a:r>
              <a:rPr lang="sk-SK" i="1" dirty="0"/>
              <a:t>in </a:t>
            </a:r>
            <a:r>
              <a:rPr lang="sk-SK" i="1" dirty="0" err="1"/>
              <a:t>oculus</a:t>
            </a:r>
            <a:r>
              <a:rPr lang="sk-SK" dirty="0"/>
              <a:t>, </a:t>
            </a:r>
            <a:r>
              <a:rPr lang="sk-SK" i="1" dirty="0"/>
              <a:t>do puku</a:t>
            </a:r>
            <a:r>
              <a:rPr lang="sk-SK" dirty="0"/>
              <a:t>) s vírusom </a:t>
            </a:r>
            <a:r>
              <a:rPr lang="sk-SK" dirty="0" err="1"/>
              <a:t>vakcínie</a:t>
            </a:r>
            <a:r>
              <a:rPr lang="sk-SK" dirty="0"/>
              <a:t> proti kiahňam. </a:t>
            </a:r>
          </a:p>
          <a:p>
            <a:r>
              <a:rPr lang="sk-SK" dirty="0"/>
              <a:t>V súčasnosti sa toto slovo používa široko synonymne s postupmi </a:t>
            </a:r>
            <a:r>
              <a:rPr lang="sk-SK" dirty="0" err="1"/>
              <a:t>imunizácie</a:t>
            </a:r>
            <a:r>
              <a:rPr lang="sk-SK" dirty="0"/>
              <a:t> proti všetkým infekčným ochoreniam. </a:t>
            </a:r>
          </a:p>
          <a:p>
            <a:r>
              <a:rPr lang="sk-SK" dirty="0"/>
              <a:t>Pôvodné použitie slova bolo obmedzené na očkovanie proti kiahňam. To bol prvý spôsob prevencie letálneho ochorenia </a:t>
            </a:r>
            <a:r>
              <a:rPr lang="sk-SK" dirty="0" err="1"/>
              <a:t>imunizáciou</a:t>
            </a:r>
            <a:r>
              <a:rPr lang="sk-SK" dirty="0"/>
              <a:t> ľudí. </a:t>
            </a:r>
          </a:p>
          <a:p>
            <a:r>
              <a:rPr lang="sk-SK" dirty="0"/>
              <a:t>Predstavil ho Edward </a:t>
            </a:r>
            <a:r>
              <a:rPr lang="sk-SK" dirty="0" err="1"/>
              <a:t>Jenner</a:t>
            </a:r>
            <a:r>
              <a:rPr lang="sk-SK" dirty="0"/>
              <a:t> (1749–1823). </a:t>
            </a:r>
            <a:r>
              <a:rPr lang="sk-SK" dirty="0" err="1"/>
              <a:t>Jennerov</a:t>
            </a:r>
            <a:r>
              <a:rPr lang="sk-SK" dirty="0"/>
              <a:t> objav viedol k celosvetovej </a:t>
            </a:r>
            <a:r>
              <a:rPr lang="sk-SK" dirty="0" err="1"/>
              <a:t>eradikácii</a:t>
            </a:r>
            <a:r>
              <a:rPr lang="sk-SK" dirty="0"/>
              <a:t> kiahní. </a:t>
            </a:r>
          </a:p>
          <a:p>
            <a:r>
              <a:rPr lang="sk-SK" i="1" dirty="0" err="1"/>
              <a:t>Imunizácia</a:t>
            </a:r>
            <a:r>
              <a:rPr lang="sk-SK" dirty="0"/>
              <a:t> je sémanticky a etymologicky správnejšie slovo ako </a:t>
            </a:r>
            <a:r>
              <a:rPr lang="sk-SK" i="1" dirty="0"/>
              <a:t>očkovanie</a:t>
            </a:r>
            <a:r>
              <a:rPr lang="sk-SK" dirty="0"/>
              <a:t>.</a:t>
            </a:r>
            <a:br>
              <a:rPr lang="sk-SK" dirty="0"/>
            </a:br>
            <a:endParaRPr lang="sk-SK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944F73F-185E-3943-BB30-3291BDC1A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827" y="5835836"/>
            <a:ext cx="8312587" cy="1008380"/>
          </a:xfrm>
        </p:spPr>
        <p:txBody>
          <a:bodyPr/>
          <a:lstStyle/>
          <a:p>
            <a:r>
              <a:rPr lang="sk-SK" dirty="0"/>
              <a:t>Očkovanie – </a:t>
            </a:r>
            <a:br>
              <a:rPr lang="sk-SK" dirty="0"/>
            </a:br>
            <a:r>
              <a:rPr lang="sk-SK" dirty="0" err="1"/>
              <a:t>imunizácia</a:t>
            </a:r>
            <a:endParaRPr lang="sk-SK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30F11FC-BF8A-E64E-A277-335A3C15A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31.3.19</a:t>
            </a:fld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1588CD6-8F48-2843-BF66-3FFFD98273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sk-SK" smtClean="0"/>
              <a:pPr/>
              <a:t>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11460E8-F8F2-B844-8132-20E3DBA30AB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k-SK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28818106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64727FF2-B7F2-D644-AD91-9840D2113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90" y="756287"/>
            <a:ext cx="8312587" cy="5227654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sk-SK" dirty="0">
                <a:effectLst/>
              </a:rPr>
              <a:t>Podiel detí s ochrannou hladinou protilátok proti osýpkam do 11 rokov veku sa pohybuje od 96,3% u 3-ročných detí po 83,6% u 8-ročných detí,</a:t>
            </a:r>
          </a:p>
          <a:p>
            <a:pPr fontAlgn="base"/>
            <a:r>
              <a:rPr lang="sk-SK" dirty="0">
                <a:effectLst/>
              </a:rPr>
              <a:t>dosiahnuť stav </a:t>
            </a:r>
            <a:r>
              <a:rPr lang="sk-SK" dirty="0" err="1">
                <a:effectLst/>
              </a:rPr>
              <a:t>zaočkovanosti</a:t>
            </a:r>
            <a:r>
              <a:rPr lang="sk-SK" dirty="0">
                <a:effectLst/>
              </a:rPr>
              <a:t> detskej populácie z predchádzajúcich rokov, t. j. 98 %.</a:t>
            </a:r>
          </a:p>
          <a:p>
            <a:pPr fontAlgn="base"/>
            <a:r>
              <a:rPr lang="sk-SK" dirty="0">
                <a:effectLst/>
              </a:rPr>
              <a:t>najvyššia vnímavosť k infekcii – proporcia negatívnych 18,27% - bola zistená u vekovej skupiny 35 až 39-ročných,</a:t>
            </a:r>
          </a:p>
          <a:p>
            <a:pPr fontAlgn="base"/>
            <a:r>
              <a:rPr lang="sk-SK" dirty="0">
                <a:effectLst/>
              </a:rPr>
              <a:t>najvyššia odolnosť bola zistená vo vekových skupinách nad 50 rokov veku – 94,3% </a:t>
            </a:r>
            <a:r>
              <a:rPr lang="sk-SK" dirty="0" err="1">
                <a:effectLst/>
              </a:rPr>
              <a:t>vs</a:t>
            </a:r>
            <a:r>
              <a:rPr lang="sk-SK" dirty="0">
                <a:effectLst/>
              </a:rPr>
              <a:t>. 97,8%,</a:t>
            </a:r>
          </a:p>
          <a:p>
            <a:pPr fontAlgn="base"/>
            <a:r>
              <a:rPr lang="sk-SK" dirty="0">
                <a:effectLst/>
              </a:rPr>
              <a:t>odporučiť dobrovoľné zaočkovanie osôb 1 dávkou očkovacej látky, ktorým boli v rámci IP 2018 zistené negatívne a hraničné výsledky protilátok a tieto osoby boli v minulosti dokázateľne očkované (cca. 500 účastníkov IP 2018),</a:t>
            </a:r>
          </a:p>
          <a:p>
            <a:pPr fontAlgn="base"/>
            <a:r>
              <a:rPr lang="sk-SK" dirty="0">
                <a:effectLst/>
              </a:rPr>
              <a:t>vzhľadom k tomu, že bola zistená najvyššia vnímavosť k infekcii vo vekovej skupine od 25 – 49 ročných, odporučiť týmto osobám, ktoré nemajú v zdravotnej dokumentácii záznam o dvoch dávkach očkovania ako aj osobám, ktoré sú v riziku nákazy ochorenia (napr. zdravotnícki pracovníci), aby sa dali zaočkovať 1 dávkou očkovacej látky. </a:t>
            </a:r>
          </a:p>
          <a:p>
            <a:endParaRPr lang="sk-SK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BA727F8-DAE9-4B42-9D7D-24263DB72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637" y="5835836"/>
            <a:ext cx="8312587" cy="1008380"/>
          </a:xfrm>
        </p:spPr>
        <p:txBody>
          <a:bodyPr/>
          <a:lstStyle/>
          <a:p>
            <a:r>
              <a:rPr lang="sk-SK" b="1" dirty="0">
                <a:effectLst/>
              </a:rPr>
              <a:t>Závery k osýpkam</a:t>
            </a:r>
            <a:endParaRPr lang="sk-SK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4CB7A52-02B5-9245-8A25-406419567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31.3.19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59435146-F5C1-2941-A9EC-1AA28AA708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AA98456-62DC-644A-9786-BD313C5FED5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839029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0A6D06EF-64B7-AE4A-A7E0-CF8FF2D32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90" y="756287"/>
            <a:ext cx="8312587" cy="4541854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sk-SK" dirty="0">
                <a:effectLst/>
              </a:rPr>
              <a:t>Proporcia pozitívnych je v jednotlivých vekových skupinách výrazne pod 90%,</a:t>
            </a:r>
          </a:p>
          <a:p>
            <a:pPr fontAlgn="base"/>
            <a:r>
              <a:rPr lang="sk-SK" dirty="0">
                <a:effectLst/>
              </a:rPr>
              <a:t>dosiahnuť stav </a:t>
            </a:r>
            <a:r>
              <a:rPr lang="sk-SK" dirty="0" err="1">
                <a:effectLst/>
              </a:rPr>
              <a:t>zaočkovanosti</a:t>
            </a:r>
            <a:r>
              <a:rPr lang="sk-SK" dirty="0">
                <a:effectLst/>
              </a:rPr>
              <a:t> detskej populácie z predchádzajúcich rokov, t. j. 98 %.</a:t>
            </a:r>
          </a:p>
          <a:p>
            <a:pPr fontAlgn="base"/>
            <a:r>
              <a:rPr lang="sk-SK" dirty="0">
                <a:effectLst/>
              </a:rPr>
              <a:t>v skupine 5 až 9-ročných je pozitívnych 54,8%, v skupine 10 až 14-ročných to bolo 64,3%,</a:t>
            </a:r>
          </a:p>
          <a:p>
            <a:pPr fontAlgn="base"/>
            <a:r>
              <a:rPr lang="sk-SK" dirty="0">
                <a:effectLst/>
              </a:rPr>
              <a:t>u osôb očkovaných dvoma dávkami proti </a:t>
            </a:r>
            <a:r>
              <a:rPr lang="sk-SK" dirty="0" err="1">
                <a:effectLst/>
              </a:rPr>
              <a:t>parotitíde</a:t>
            </a:r>
            <a:r>
              <a:rPr lang="sk-SK" dirty="0">
                <a:effectLst/>
              </a:rPr>
              <a:t> bola maximálna proporcia pozitívnych zistená vo vekovej skupine 10 až 14-ročných, a to 67,8%, </a:t>
            </a:r>
          </a:p>
          <a:p>
            <a:pPr fontAlgn="base"/>
            <a:r>
              <a:rPr lang="sk-SK" dirty="0">
                <a:effectLst/>
              </a:rPr>
              <a:t>v celej kohorte osôb vyšetrených na protilátky proti vírusu </a:t>
            </a:r>
            <a:r>
              <a:rPr lang="sk-SK" dirty="0" err="1">
                <a:effectLst/>
              </a:rPr>
              <a:t>parotitídy</a:t>
            </a:r>
            <a:r>
              <a:rPr lang="sk-SK" dirty="0">
                <a:effectLst/>
              </a:rPr>
              <a:t> bol zaznamenaný vysoký podiel hraničných hodnôt (16,7%), ktoré sa hodnotia pod úrovňou ochrannej hladiny,</a:t>
            </a:r>
          </a:p>
          <a:p>
            <a:pPr fontAlgn="base"/>
            <a:r>
              <a:rPr lang="sk-SK" dirty="0">
                <a:effectLst/>
              </a:rPr>
              <a:t>zistená proporcia pozitívnych vzoriek u osôb plne očkovaných (max. 67,8%) zodpovedá informácii o tejto zložke vakcíny proti MMR, ktorá má nižšiu </a:t>
            </a:r>
            <a:r>
              <a:rPr lang="sk-SK" dirty="0" err="1">
                <a:effectLst/>
              </a:rPr>
              <a:t>imunogenicitu</a:t>
            </a:r>
            <a:r>
              <a:rPr lang="sk-SK" dirty="0">
                <a:effectLst/>
              </a:rPr>
              <a:t> ako zložky vakcíny proti osýpkam či rubeole,</a:t>
            </a:r>
          </a:p>
          <a:p>
            <a:pPr fontAlgn="base"/>
            <a:r>
              <a:rPr lang="sk-SK" dirty="0">
                <a:effectLst/>
              </a:rPr>
              <a:t>zmeny v doterajšej očkovacej schéme vzhľadom na vlastnosti </a:t>
            </a:r>
            <a:r>
              <a:rPr lang="sk-SK" dirty="0" err="1">
                <a:effectLst/>
              </a:rPr>
              <a:t>parotitickej</a:t>
            </a:r>
            <a:r>
              <a:rPr lang="sk-SK" dirty="0">
                <a:effectLst/>
              </a:rPr>
              <a:t> zložky vakcíny ako aj vzhľadom na súčasnú chorobnosť na </a:t>
            </a:r>
            <a:r>
              <a:rPr lang="sk-SK" dirty="0" err="1">
                <a:effectLst/>
              </a:rPr>
              <a:t>parotitídu</a:t>
            </a:r>
            <a:r>
              <a:rPr lang="sk-SK" dirty="0">
                <a:effectLst/>
              </a:rPr>
              <a:t> nie sú potrebné.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30DE44E-0408-C14D-A675-87B8A6F75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449" y="5981477"/>
            <a:ext cx="8312587" cy="1008380"/>
          </a:xfrm>
        </p:spPr>
        <p:txBody>
          <a:bodyPr/>
          <a:lstStyle/>
          <a:p>
            <a:r>
              <a:rPr lang="sk-SK" b="1" dirty="0">
                <a:effectLst/>
              </a:rPr>
              <a:t>Závery k mumpsu (parotitída)</a:t>
            </a:r>
            <a:endParaRPr lang="sk-SK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73BBF80-94A1-3B49-9CF4-8621868F7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31.3.19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86F21773-499C-064E-A7ED-1536060B74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DD7F253-DD08-5845-9447-66403EE7CA2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3824269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BE6ECE8C-CCF7-9F42-BC94-6468CAE44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188" y="756287"/>
            <a:ext cx="8100089" cy="5041896"/>
          </a:xfrm>
        </p:spPr>
        <p:txBody>
          <a:bodyPr>
            <a:normAutofit lnSpcReduction="10000"/>
          </a:bodyPr>
          <a:lstStyle/>
          <a:p>
            <a:pPr fontAlgn="base"/>
            <a:r>
              <a:rPr lang="sk-SK" dirty="0">
                <a:effectLst/>
              </a:rPr>
              <a:t>protilátková odpoveď bola zistená vo vysokej proporcii vo všetkých vekových skupinách,</a:t>
            </a:r>
          </a:p>
          <a:p>
            <a:pPr fontAlgn="base"/>
            <a:r>
              <a:rPr lang="sk-SK" dirty="0">
                <a:effectLst/>
              </a:rPr>
              <a:t>súčasne zistený stav proporcie chránených osôb poskytuje dostatočnú kolektívnu ochranu populácie proti infekcii vírusom rubeoly ako aj proti vzniku </a:t>
            </a:r>
            <a:r>
              <a:rPr lang="sk-SK" dirty="0" err="1">
                <a:effectLst/>
              </a:rPr>
              <a:t>kongenitálneho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rubeolového</a:t>
            </a:r>
            <a:r>
              <a:rPr lang="sk-SK" dirty="0">
                <a:effectLst/>
              </a:rPr>
              <a:t> syndrómu,</a:t>
            </a:r>
          </a:p>
          <a:p>
            <a:pPr fontAlgn="base"/>
            <a:r>
              <a:rPr lang="sk-SK" dirty="0">
                <a:effectLst/>
              </a:rPr>
              <a:t>protilátky zistené proti  vírusu </a:t>
            </a:r>
            <a:r>
              <a:rPr lang="sk-SK" dirty="0" err="1">
                <a:effectLst/>
              </a:rPr>
              <a:t>rueboly</a:t>
            </a:r>
            <a:r>
              <a:rPr lang="sk-SK" dirty="0">
                <a:effectLst/>
              </a:rPr>
              <a:t> vzhľadom na vysokú </a:t>
            </a:r>
            <a:r>
              <a:rPr lang="sk-SK" dirty="0" err="1">
                <a:effectLst/>
              </a:rPr>
              <a:t>imunogenicitu</a:t>
            </a:r>
            <a:r>
              <a:rPr lang="sk-SK" dirty="0">
                <a:effectLst/>
              </a:rPr>
              <a:t>  </a:t>
            </a:r>
            <a:r>
              <a:rPr lang="sk-SK" dirty="0" err="1">
                <a:effectLst/>
              </a:rPr>
              <a:t>rubeolovej</a:t>
            </a:r>
            <a:r>
              <a:rPr lang="sk-SK" dirty="0">
                <a:effectLst/>
              </a:rPr>
              <a:t> zložky vakcíny môžu poslúžiť ako nepriamy dôkaz očkovania resp. neočkovania MMR vakcínou,</a:t>
            </a:r>
          </a:p>
          <a:p>
            <a:pPr fontAlgn="base"/>
            <a:r>
              <a:rPr lang="sk-SK" dirty="0">
                <a:effectLst/>
              </a:rPr>
              <a:t>z pohľadu efektivity očkovania proti rubeole nie sú potrebné žiadne zmeny v súčasnom očkovacom kalendári,</a:t>
            </a:r>
          </a:p>
          <a:p>
            <a:pPr fontAlgn="base"/>
            <a:r>
              <a:rPr lang="sk-SK" dirty="0">
                <a:effectLst/>
              </a:rPr>
              <a:t>dosiahnuť stav </a:t>
            </a:r>
            <a:r>
              <a:rPr lang="sk-SK" dirty="0" err="1">
                <a:effectLst/>
              </a:rPr>
              <a:t>zaočkovanosti</a:t>
            </a:r>
            <a:r>
              <a:rPr lang="sk-SK" dirty="0">
                <a:effectLst/>
              </a:rPr>
              <a:t> detskej populácie z predchádzajúcich rokov, t. j. 98 %.</a:t>
            </a:r>
          </a:p>
          <a:p>
            <a:endParaRPr lang="sk-SK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DAE8384-1396-5940-9E11-202AE5BFE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268" y="5798183"/>
            <a:ext cx="8312587" cy="1008380"/>
          </a:xfrm>
        </p:spPr>
        <p:txBody>
          <a:bodyPr/>
          <a:lstStyle/>
          <a:p>
            <a:r>
              <a:rPr lang="sk-SK" b="1" dirty="0">
                <a:effectLst/>
              </a:rPr>
              <a:t>Závery k rubeole</a:t>
            </a:r>
            <a:endParaRPr lang="sk-SK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42A9630-1CA5-8044-8733-EAEB3E250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31.3.19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F176BB84-3F05-0944-ADAE-683BD22B91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9F9B9FE-0121-F34A-BACD-84F28C5658D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0152929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71BC1A9D-249F-884A-BEEC-C87177FFC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90" y="756287"/>
            <a:ext cx="8312587" cy="4619990"/>
          </a:xfrm>
        </p:spPr>
        <p:txBody>
          <a:bodyPr>
            <a:normAutofit lnSpcReduction="10000"/>
          </a:bodyPr>
          <a:lstStyle/>
          <a:p>
            <a:pPr fontAlgn="base"/>
            <a:r>
              <a:rPr lang="sk-SK" dirty="0">
                <a:effectLst/>
              </a:rPr>
              <a:t>analýza výsledkov potvrdila, že vnímavosť k infekcii vírusom VHA je v populácii SR vysoká – 73,8%, čo zodpovedá epidemiologickej situácii vo výskyte VHA a nízkej </a:t>
            </a:r>
            <a:r>
              <a:rPr lang="sk-SK" dirty="0" err="1">
                <a:effectLst/>
              </a:rPr>
              <a:t>zaočkovanosti</a:t>
            </a:r>
            <a:r>
              <a:rPr lang="sk-SK" dirty="0">
                <a:effectLst/>
              </a:rPr>
              <a:t> populácie. Vzhľadom na vysokú vnímavosť zistenú v súbore možno očakávať aj naďalej šírenie VHA vo všetkých vekových skupinách,</a:t>
            </a:r>
          </a:p>
          <a:p>
            <a:pPr fontAlgn="base"/>
            <a:r>
              <a:rPr lang="sk-SK" dirty="0">
                <a:effectLst/>
              </a:rPr>
              <a:t>vysoká proporcia pozitívnych protilátok u očkovaných – 96,2% potvrdzuje vysokú účinnosť používaných vakcín,</a:t>
            </a:r>
          </a:p>
          <a:p>
            <a:pPr fontAlgn="base"/>
            <a:r>
              <a:rPr lang="sk-SK" dirty="0">
                <a:effectLst/>
              </a:rPr>
              <a:t>vzhľadom na vysokú účinnosť používaných vakcín proti VHA, súčasnú mobilitu a migráciu obyvateľov, ako aj cestovanie osôb za prácou alebo turistikou, kde vzniká riziko vzniku ochorenia, odporučiť odporúčané očkovanie proti VHA pre deti vo veku 2 až 5 rokov.</a:t>
            </a:r>
            <a:endParaRPr lang="sk-SK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7689336-8C32-3745-880B-D67A07FA5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637" y="5778929"/>
            <a:ext cx="8312587" cy="1008380"/>
          </a:xfrm>
        </p:spPr>
        <p:txBody>
          <a:bodyPr/>
          <a:lstStyle/>
          <a:p>
            <a:r>
              <a:rPr lang="sk-SK" sz="4400" b="1" dirty="0">
                <a:effectLst/>
              </a:rPr>
              <a:t>Závery k vírusovej hepatitíde A (VHA)</a:t>
            </a:r>
            <a:endParaRPr lang="sk-SK" sz="4400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DB08F4F-77C1-B24D-AB3D-2A63583ED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31.3.19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E0D6EE28-8F9B-9E47-B0EF-80E0112866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AF4EDEE-025C-4048-ADA8-68728A6E947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32685235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89CA6C16-433E-144C-BE93-22CBF7CEC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8" y="756286"/>
            <a:ext cx="8211829" cy="4851137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sk-SK" dirty="0">
                <a:effectLst/>
              </a:rPr>
              <a:t>vo vekových skupinách detí a adolescentov, ktorí podliehali od roku 1998 povinnému očkovaniu proti VHB a v troch ročníkoch narodenia u starších detí, ktoré boli doočkované proti VHB (1997,1996,1995),bola zistená proporcia pozitívnych od 89,9 % vo vekovej skupine 1-4 ročných po 76,1 % v skupine 20-24 ročných, </a:t>
            </a:r>
          </a:p>
          <a:p>
            <a:pPr fontAlgn="base"/>
            <a:r>
              <a:rPr lang="sk-SK" dirty="0">
                <a:effectLst/>
              </a:rPr>
              <a:t>v starších vekových skupinách  proporcia  pozitívnych protilátok klesá až na hodnotu 25,1 %, a to vo vekovej skupine 60—69 ročných (očkovaní boli prevažne zdravotnícki pracovníci, iné profesie v riziku nákazy VHB a cestovatelia), </a:t>
            </a:r>
          </a:p>
          <a:p>
            <a:pPr fontAlgn="base"/>
            <a:r>
              <a:rPr lang="sk-SK" dirty="0">
                <a:effectLst/>
              </a:rPr>
              <a:t>proporcia chránených od ostatných IP realizovaných v roku 2002 významne stúpla a to najmä vo vekových skupinách podliehajúcich povinnému očkovaniu, ktoré bolo zavedené v roku 1998, t.j. osoby do veku 24 rokov sú očkované proti VHB,  </a:t>
            </a:r>
          </a:p>
          <a:p>
            <a:pPr fontAlgn="base"/>
            <a:r>
              <a:rPr lang="sk-SK" dirty="0">
                <a:effectLst/>
              </a:rPr>
              <a:t>dosiahnuť stav </a:t>
            </a:r>
            <a:r>
              <a:rPr lang="sk-SK" dirty="0" err="1">
                <a:effectLst/>
              </a:rPr>
              <a:t>zaočkovanosti</a:t>
            </a:r>
            <a:r>
              <a:rPr lang="sk-SK" dirty="0">
                <a:effectLst/>
              </a:rPr>
              <a:t> detskej populácie z predchádzajúcich rokov, t. j. 98 %  s dodržiavaním očkovacích schém, </a:t>
            </a:r>
          </a:p>
          <a:p>
            <a:pPr fontAlgn="base"/>
            <a:r>
              <a:rPr lang="sk-SK" dirty="0">
                <a:effectLst/>
              </a:rPr>
              <a:t>skvalitniť úroveň zaznamenávania údajov o očkovaní, resp. prekonaní ochorenia  do zdravotnej dokumentácie pacienta.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376C67B-EBFF-8045-B2AB-FB56BAA1A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637" y="5835836"/>
            <a:ext cx="8312587" cy="1008380"/>
          </a:xfrm>
        </p:spPr>
        <p:txBody>
          <a:bodyPr/>
          <a:lstStyle/>
          <a:p>
            <a:r>
              <a:rPr lang="sk-SK" sz="4000" b="1" dirty="0">
                <a:effectLst/>
              </a:rPr>
              <a:t>Závery k vírusovej hepatitíde B (VHB)</a:t>
            </a:r>
            <a:endParaRPr lang="sk-SK" sz="4000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56DA748-1099-3E43-B0B7-0897FD947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31.3.19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5FAC7486-4589-2645-ABFD-BD05530A6F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4C601ED-63AF-254E-83B8-61B1A10D7C6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658217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20EEFD02-3618-2646-8303-5643FD68B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90" y="756287"/>
            <a:ext cx="8312587" cy="4619990"/>
          </a:xfrm>
        </p:spPr>
        <p:txBody>
          <a:bodyPr>
            <a:normAutofit/>
          </a:bodyPr>
          <a:lstStyle/>
          <a:p>
            <a:pPr fontAlgn="base"/>
            <a:r>
              <a:rPr lang="sk-SK" dirty="0">
                <a:effectLst/>
              </a:rPr>
              <a:t>zistené boli celkom 4 pozitívne prípady na VHC. Pozitívne prípady boli okamžite po zistení epidemiologicky došetrené a bola im poskytnutá príslušná zdravotná starostlivosť,</a:t>
            </a:r>
          </a:p>
          <a:p>
            <a:pPr fontAlgn="base"/>
            <a:r>
              <a:rPr lang="sk-SK" dirty="0">
                <a:effectLst/>
              </a:rPr>
              <a:t>IP 2018 preukázali, že proporcia pozitívnych na VHC je v súbore  nízka – 0,095%,</a:t>
            </a:r>
          </a:p>
          <a:p>
            <a:pPr fontAlgn="base"/>
            <a:r>
              <a:rPr lang="sk-SK" dirty="0">
                <a:effectLst/>
              </a:rPr>
              <a:t>výsledky </a:t>
            </a:r>
            <a:r>
              <a:rPr lang="sk-SK" dirty="0" err="1">
                <a:effectLst/>
              </a:rPr>
              <a:t>sérologických</a:t>
            </a:r>
            <a:r>
              <a:rPr lang="sk-SK" dirty="0">
                <a:effectLst/>
              </a:rPr>
              <a:t> vyšetrení zodpovedajú súčasnému stavu chorobnosti na akútnu i chronickú VHC,</a:t>
            </a:r>
          </a:p>
          <a:p>
            <a:pPr fontAlgn="base"/>
            <a:r>
              <a:rPr lang="sk-SK" dirty="0">
                <a:effectLst/>
              </a:rPr>
              <a:t>skríning zameraný na vyhľadanie pozitívnych prípadov je potrebné zamerať cielene na rizikovú časť populácie, celopopulačný skríning nie je efektívny.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A607E51-1A50-F842-902C-EEF802DE1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268" y="5778929"/>
            <a:ext cx="8312587" cy="1008380"/>
          </a:xfrm>
        </p:spPr>
        <p:txBody>
          <a:bodyPr/>
          <a:lstStyle/>
          <a:p>
            <a:r>
              <a:rPr lang="sk-SK" sz="4400" b="1" dirty="0">
                <a:effectLst/>
              </a:rPr>
              <a:t>Závery k vírusovej hepatitíde C (VHC)</a:t>
            </a:r>
            <a:endParaRPr lang="sk-SK" sz="4400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A83B453-FBDE-E648-8223-E5ECB26AB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31.3.19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F5A3A4E-2863-BE47-82FD-24474760AE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01B2B9D-576B-174B-87E4-55A274C72BA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7464225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5D2CA05A-B4C8-FB45-9EEE-B77534C77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90" y="756287"/>
            <a:ext cx="8312587" cy="6031022"/>
          </a:xfrm>
        </p:spPr>
        <p:txBody>
          <a:bodyPr>
            <a:normAutofit fontScale="85000" lnSpcReduction="20000"/>
          </a:bodyPr>
          <a:lstStyle/>
          <a:p>
            <a:r>
              <a:rPr lang="sk-SK" dirty="0"/>
              <a:t>Nízka akceptácia očkovacích látok je problémom zdravia verejnosti, ktorý môže spôsobiť stratu "skupinovej imunity" a viesť k šíreniu infekčných chorôb. </a:t>
            </a:r>
          </a:p>
          <a:p>
            <a:r>
              <a:rPr lang="sk-SK" dirty="0"/>
              <a:t>V častiach Európy a Severnej Ameriky sa detské choroby ako osýpky, mumps a čierny kašeľ vrátili v dôsledku nedostatočného očkovania.</a:t>
            </a:r>
          </a:p>
          <a:p>
            <a:r>
              <a:rPr lang="sk-SK" dirty="0"/>
              <a:t>Štúdie kombinovali modely správania a epidemiológiu s cieľom porozumieť výzve dobrovoľnej vakcinácie, ale nedokázali úplne vysvetliť pretrvávanie nízkej akceptácie očkovacích látok.</a:t>
            </a:r>
          </a:p>
          <a:p>
            <a:r>
              <a:rPr lang="sk-SK" dirty="0"/>
              <a:t>Dnes sa viac ako 100 miliónov detí ročne očkuje proti chorobám ako záškrt, tetanus, čierny kašeľ, tuberkulóza, detská obrna, osýpky a hepatitída B. Očkovaním sa každý rok na celom svete predíde približne 2,5 mil. úmrtí a znižujú sa náklady na liečbu konkrétnych ochorení vrátane </a:t>
            </a:r>
            <a:r>
              <a:rPr lang="sk-SK" dirty="0" err="1"/>
              <a:t>antimikrobiálnej</a:t>
            </a:r>
            <a:r>
              <a:rPr lang="sk-SK" dirty="0"/>
              <a:t> liečby (predpísanej na vírusové infekcie).</a:t>
            </a:r>
          </a:p>
          <a:p>
            <a:r>
              <a:rPr lang="sk-SK" dirty="0"/>
              <a:t>Niekoľko krajín EÚ a susediacich krajín napriek svojim vynikajúcim výsledkom v súčasnosti čelí bezprecedentnému výskytu ohnísk chorôb, ktorým sa dá predchádzať očkovaním. Dôvodom je nedostatočná miera zaočkovania. Nerovnomerný prístup k očkovaniu a zníženie dôvery verejnosti sú dôvodom na znepokojenie a veľkou výzvou pre odborníkov na zdravie verejnosti.</a:t>
            </a:r>
          </a:p>
          <a:p>
            <a:r>
              <a:rPr lang="sk-SK" dirty="0">
                <a:hlinkClick r:id="rId2"/>
              </a:rPr>
              <a:t>https://ec.europa.eu/health/vaccination/overview_sk</a:t>
            </a:r>
            <a:r>
              <a:rPr lang="sk-SK" dirty="0"/>
              <a:t> 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BDFC7C0-B3A4-7F4B-9F57-C3A12D043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31.3.19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5557A6E5-9095-D041-A430-34A05A349C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A12DE8A-EFEF-8A44-AE8C-DB9FFA1B2E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25538308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DF7E8914-23DF-4B4A-AD50-01F6F73DD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654" y="886699"/>
            <a:ext cx="8312587" cy="4491328"/>
          </a:xfrm>
        </p:spPr>
        <p:txBody>
          <a:bodyPr>
            <a:normAutofit fontScale="92500"/>
          </a:bodyPr>
          <a:lstStyle/>
          <a:p>
            <a:r>
              <a:rPr lang="sk-SK" dirty="0"/>
              <a:t>Politika v oblasti očkovania je v právomoci vnútroštátnych orgánov, Európska komisia však pomáha krajinám EÚ, aby koordinovali svoje politiky a programy.</a:t>
            </a:r>
          </a:p>
          <a:p>
            <a:r>
              <a:rPr lang="sk-SK" dirty="0"/>
              <a:t>Rada v decembri 2018 navrhla odporúčanie na posilnenie spolupráce EÚ v oblasti chorôb, ktorým sa dá predchádzať očkovaním. Cieľom iniciatívy je riešiť obavy z očkovania, zlepšiť koordináciu v oblasti obstarávania očkovacích látok, podporiť výskum a inovácie a posilniť spoluprácu EÚ v oblasti chorôb, ktorým možno predchádzať očkovaním.</a:t>
            </a:r>
          </a:p>
          <a:p>
            <a:r>
              <a:rPr lang="sk-SK" dirty="0"/>
              <a:t>Krajiny EÚ sa vyzývajú, aby vypracovali a implementovali národné plány očkovania pomocou iniciatív na zlepšenie miery zaočkovania a zavedenie rutinných kontrol stavu očkovania.</a:t>
            </a:r>
          </a:p>
          <a:p>
            <a:r>
              <a:rPr lang="sk-SK" dirty="0">
                <a:hlinkClick r:id="rId2"/>
              </a:rPr>
              <a:t>https://audiovisual.ec.europa.eu/en/video/I-154315</a:t>
            </a:r>
            <a:r>
              <a:rPr lang="sk-SK" dirty="0"/>
              <a:t> </a:t>
            </a:r>
          </a:p>
          <a:p>
            <a:endParaRPr lang="sk-SK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E479124-86F6-3342-B991-6F2D9DBEF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Opatrenia na úrovni EÚ</a:t>
            </a:r>
            <a:endParaRPr lang="sk-SK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9476D68-67C8-714E-9057-E18E6F0B6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31.3.19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7F5598B-5D9A-5D40-8FF1-2D3C1F3809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F88EF80-738F-B34D-8BCA-5C861C02C5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34563096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7D4B4524-DB30-264F-9B7B-3D93D596E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4024" y="756287"/>
            <a:ext cx="7804253" cy="4965735"/>
          </a:xfrm>
        </p:spPr>
        <p:txBody>
          <a:bodyPr>
            <a:normAutofit/>
          </a:bodyPr>
          <a:lstStyle/>
          <a:p>
            <a:r>
              <a:rPr lang="sk-SK" dirty="0"/>
              <a:t>podporuje </a:t>
            </a:r>
            <a:r>
              <a:rPr lang="sk-SK" dirty="0">
                <a:hlinkClick r:id="rId2"/>
              </a:rPr>
              <a:t>očkovanie rizikových skupín proti sezónnej chrípke</a:t>
            </a:r>
            <a:r>
              <a:rPr lang="sk-SK" dirty="0"/>
              <a:t>,</a:t>
            </a:r>
          </a:p>
          <a:p>
            <a:r>
              <a:rPr lang="sk-SK" dirty="0"/>
              <a:t>nabáda krajiny EÚ, aby zabezpečili </a:t>
            </a:r>
            <a:r>
              <a:rPr lang="sk-SK" dirty="0">
                <a:hlinkClick r:id="rId3"/>
              </a:rPr>
              <a:t>imunizáciu všetkých detí</a:t>
            </a:r>
            <a:r>
              <a:rPr lang="sk-SK" dirty="0"/>
              <a:t>,</a:t>
            </a:r>
          </a:p>
          <a:p>
            <a:r>
              <a:rPr lang="sk-SK" dirty="0"/>
              <a:t>schválila používanie dvoch </a:t>
            </a:r>
            <a:r>
              <a:rPr lang="sk-SK" dirty="0">
                <a:hlinkClick r:id="rId4"/>
              </a:rPr>
              <a:t>vakcín proti rakovine krčka maternice</a:t>
            </a:r>
            <a:r>
              <a:rPr lang="sk-SK" dirty="0"/>
              <a:t>,</a:t>
            </a:r>
          </a:p>
          <a:p>
            <a:r>
              <a:rPr lang="sk-SK" dirty="0"/>
              <a:t>pomáha krajinám EÚ pri vývoji </a:t>
            </a:r>
            <a:r>
              <a:rPr lang="sk-SK" dirty="0">
                <a:hlinkClick r:id="rId5"/>
              </a:rPr>
              <a:t>stratégie očkovania proti pandemickej chrípke A(H1N1)</a:t>
            </a:r>
            <a:endParaRPr lang="sk-SK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7F26759-A786-8840-9A79-B00689ED7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268" y="5778929"/>
            <a:ext cx="8312587" cy="1008380"/>
          </a:xfrm>
        </p:spPr>
        <p:txBody>
          <a:bodyPr/>
          <a:lstStyle/>
          <a:p>
            <a:r>
              <a:rPr lang="sk-SK" sz="2800" dirty="0"/>
              <a:t>Komisia takisto podporuje krajiny EÚ pri udržiavaní alebo zvyšovaní miery zaočkovania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068F6CC-EB83-5D49-9EEB-54463B0C2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31.3.19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64E7775-6A83-C34C-812D-96BCA1C042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D0CE37B-B177-AC47-9D18-00BA6C4DD15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5556016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EB6E493A-1089-E543-A2E8-5E2420EE4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035" y="756287"/>
            <a:ext cx="6717242" cy="4999054"/>
          </a:xfrm>
        </p:spPr>
        <p:txBody>
          <a:bodyPr/>
          <a:lstStyle/>
          <a:p>
            <a:r>
              <a:rPr lang="sk-SK" dirty="0"/>
              <a:t>Očkovanie –vakcinácia – </a:t>
            </a:r>
            <a:r>
              <a:rPr lang="sk-SK" dirty="0" err="1"/>
              <a:t>imunizácia</a:t>
            </a:r>
            <a:endParaRPr lang="sk-SK" dirty="0"/>
          </a:p>
          <a:p>
            <a:r>
              <a:rPr lang="sk-SK" dirty="0"/>
              <a:t>Spôsoby vykonávania </a:t>
            </a:r>
            <a:r>
              <a:rPr lang="sk-SK" dirty="0" err="1"/>
              <a:t>imunizácie</a:t>
            </a:r>
            <a:endParaRPr lang="sk-SK" dirty="0"/>
          </a:p>
          <a:p>
            <a:r>
              <a:rPr lang="sk-SK" dirty="0"/>
              <a:t>Imunologický prehľad na Slovensku v roku 2018</a:t>
            </a:r>
          </a:p>
          <a:p>
            <a:r>
              <a:rPr lang="sk-SK" dirty="0"/>
              <a:t>Politika EU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48B4419-E566-D94D-8CB0-1D59C024F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Zhrnutie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AA940FE-DBDB-B544-A3A8-B05F24857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31.3.19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0197623-55A0-844F-AE77-86A934FD8C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8E8C875-9008-4942-AB01-42BBD4CDE94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321103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C106FAB4-9D83-4149-9CA9-2287B0551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033519"/>
          </a:xfrm>
        </p:spPr>
        <p:txBody>
          <a:bodyPr>
            <a:normAutofit/>
          </a:bodyPr>
          <a:lstStyle/>
          <a:p>
            <a:r>
              <a:rPr lang="sk-SK" dirty="0"/>
              <a:t>Umelá indukcia aktívnej imunity zavedením špecifického antigénu patogénneho organizmu do citlivého hostiteľa. </a:t>
            </a:r>
          </a:p>
          <a:p>
            <a:r>
              <a:rPr lang="sk-SK" dirty="0"/>
              <a:t>Ochrana citlivých jedincov pred prenosnými chorobami podávaním živých modifikovaných činidiel (ako v prípade žltej zimnice), suspenzie usmrtených organizmov (ako pri čiernom kašli) alebo </a:t>
            </a:r>
            <a:r>
              <a:rPr lang="sk-SK" dirty="0" err="1"/>
              <a:t>inaktivovaného</a:t>
            </a:r>
            <a:r>
              <a:rPr lang="sk-SK" dirty="0"/>
              <a:t> toxínu (ako v prípade tetanu). </a:t>
            </a:r>
          </a:p>
          <a:p>
            <a:r>
              <a:rPr lang="sk-SK" dirty="0"/>
              <a:t>Dočasná pasívna </a:t>
            </a:r>
            <a:r>
              <a:rPr lang="sk-SK" dirty="0" err="1"/>
              <a:t>imunizácia</a:t>
            </a:r>
            <a:r>
              <a:rPr lang="sk-SK" dirty="0"/>
              <a:t> môže byť produkovaná podávaním protilátky vo forme </a:t>
            </a:r>
            <a:r>
              <a:rPr lang="sk-SK" dirty="0" err="1"/>
              <a:t>imunoglobulínu</a:t>
            </a:r>
            <a:r>
              <a:rPr lang="sk-SK" dirty="0"/>
              <a:t> za určitých podmienok.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7319131-1091-0947-8700-D591D60C1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637" y="5660415"/>
            <a:ext cx="8312587" cy="1008380"/>
          </a:xfrm>
        </p:spPr>
        <p:txBody>
          <a:bodyPr/>
          <a:lstStyle/>
          <a:p>
            <a:r>
              <a:rPr lang="sk-SK" sz="4800" dirty="0" err="1"/>
              <a:t>Imunizácia</a:t>
            </a:r>
            <a:r>
              <a:rPr lang="sk-SK" sz="4800" dirty="0"/>
              <a:t> (Syn: vakcinácia)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34BB2F2-397B-AC4D-91B3-6B5BF8741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31.3.19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B35F3D1B-09B1-5F4A-B113-5437458D48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7503DFB-372A-E64C-953A-F664D480F62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360255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99330ECF-C7FA-AA43-A43E-8532D341A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41" y="756287"/>
            <a:ext cx="8570736" cy="4220838"/>
          </a:xfrm>
        </p:spPr>
        <p:txBody>
          <a:bodyPr/>
          <a:lstStyle/>
          <a:p>
            <a:r>
              <a:rPr lang="sk-SK" dirty="0" err="1"/>
              <a:t>Imunobiologická</a:t>
            </a:r>
            <a:r>
              <a:rPr lang="sk-SK" dirty="0"/>
              <a:t> látka použitá na aktívnu </a:t>
            </a:r>
            <a:r>
              <a:rPr lang="sk-SK" dirty="0" err="1"/>
              <a:t>imunizáciu</a:t>
            </a:r>
            <a:r>
              <a:rPr lang="sk-SK" dirty="0"/>
              <a:t> zavedením živého modifikovaného, ​​</a:t>
            </a:r>
            <a:r>
              <a:rPr lang="sk-SK" dirty="0" err="1"/>
              <a:t>atenuovaného</a:t>
            </a:r>
            <a:r>
              <a:rPr lang="sk-SK" dirty="0"/>
              <a:t> alebo usmrteného </a:t>
            </a:r>
            <a:r>
              <a:rPr lang="sk-SK" dirty="0" err="1"/>
              <a:t>inaktivovaného</a:t>
            </a:r>
            <a:r>
              <a:rPr lang="sk-SK" dirty="0"/>
              <a:t> infekčného organizmu alebo jeho toxínu do tela. </a:t>
            </a:r>
          </a:p>
          <a:p>
            <a:r>
              <a:rPr lang="sk-SK" dirty="0"/>
              <a:t>Vakcína je schopná stimulovať imunitnú reakciu zo strany hostiteľa, ktorý je takto odolný voči infekcii. </a:t>
            </a:r>
          </a:p>
          <a:p>
            <a:r>
              <a:rPr lang="sk-SK" dirty="0"/>
              <a:t>Slovo vakcína bola pôvodne aplikovaná na sérum z kravy infikovanej vírusom </a:t>
            </a:r>
            <a:r>
              <a:rPr lang="sk-SK" dirty="0" err="1"/>
              <a:t>vakcínie</a:t>
            </a:r>
            <a:r>
              <a:rPr lang="sk-SK" dirty="0"/>
              <a:t> (kravské kiahne; latinská vakcína, „krava“); teraz sa používa pre všetky </a:t>
            </a:r>
            <a:r>
              <a:rPr lang="sk-SK" dirty="0" err="1"/>
              <a:t>imunizačné</a:t>
            </a:r>
            <a:r>
              <a:rPr lang="sk-SK" dirty="0"/>
              <a:t> činidlá.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7BA1C83-CD80-0D4E-96AC-C16A51A0D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449" y="5835835"/>
            <a:ext cx="5736440" cy="1008380"/>
          </a:xfrm>
        </p:spPr>
        <p:txBody>
          <a:bodyPr/>
          <a:lstStyle/>
          <a:p>
            <a:r>
              <a:rPr lang="sk-SK" dirty="0"/>
              <a:t>Vakcína</a:t>
            </a:r>
            <a:br>
              <a:rPr lang="sk-SK" dirty="0"/>
            </a:br>
            <a:r>
              <a:rPr lang="sk-SK" sz="2400" dirty="0"/>
              <a:t>Zdroj definícií: </a:t>
            </a:r>
            <a:r>
              <a:rPr lang="en" sz="2400" dirty="0">
                <a:effectLst/>
              </a:rPr>
              <a:t>Porta, M. (2014). </a:t>
            </a:r>
            <a:r>
              <a:rPr lang="en" sz="2400" u="sng" dirty="0">
                <a:effectLst/>
              </a:rPr>
              <a:t>A dictionary of epidemiology</a:t>
            </a:r>
            <a:r>
              <a:rPr lang="en" sz="2400" dirty="0">
                <a:effectLst/>
              </a:rPr>
              <a:t>. New York, NY, Oxford university press.</a:t>
            </a:r>
            <a:endParaRPr lang="sk-SK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F8BA6E2-22B9-9D42-9235-98D3CF9A3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31.3.19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22FEFEF-A904-7948-A31B-1BE5CFD903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3C9DFC0-E560-5545-8245-2419971226D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pic>
        <p:nvPicPr>
          <p:cNvPr id="1026" name="Picture 2" descr="Image result for vaccine">
            <a:extLst>
              <a:ext uri="{FF2B5EF4-FFF2-40B4-BE49-F238E27FC236}">
                <a16:creationId xmlns:a16="http://schemas.microsoft.com/office/drawing/2014/main" id="{A4DEACF8-ABA2-9344-9BF5-E1D9CC7F4F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888" y="4726160"/>
            <a:ext cx="3289300" cy="246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812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DFB2E261-B8DF-3E42-AB11-16CF1FBB0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906" y="372889"/>
            <a:ext cx="8409371" cy="5349133"/>
          </a:xfrm>
        </p:spPr>
        <p:txBody>
          <a:bodyPr>
            <a:normAutofit/>
          </a:bodyPr>
          <a:lstStyle/>
          <a:p>
            <a:r>
              <a:rPr lang="sk-SK" sz="2800" dirty="0"/>
              <a:t>Závisia od fázy očkovacieho programu. </a:t>
            </a:r>
          </a:p>
          <a:p>
            <a:r>
              <a:rPr lang="sk-SK" sz="2800" i="1" dirty="0"/>
              <a:t>Pred zavedením očkovania </a:t>
            </a:r>
            <a:r>
              <a:rPr lang="sk-SK" sz="2800" dirty="0"/>
              <a:t>sú potrebné údaje na odhadnutie zaťaženia chorobou, na identifikáciu rizikových skupín a na rozhodnutie o vhodnej stratégii vývoja očkovania alebo vakcíny. </a:t>
            </a:r>
          </a:p>
          <a:p>
            <a:r>
              <a:rPr lang="sk-SK" sz="2800" dirty="0"/>
              <a:t>Údaje </a:t>
            </a:r>
            <a:r>
              <a:rPr lang="sk-SK" sz="2800" i="1" dirty="0"/>
              <a:t>po zavedení očkovania </a:t>
            </a:r>
            <a:r>
              <a:rPr lang="sk-SK" sz="2800" dirty="0"/>
              <a:t>sú potrebné na monitorovanie výkonnosti programu vakcinácie a na identifikáciu vnímavých jedincov, ako aj na poskytnutie výstražných signálov na identifikáciu a kontrolu prepuknutia.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E07ED38-5996-F140-83E0-082AC5E75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654" y="5778929"/>
            <a:ext cx="8312587" cy="1008380"/>
          </a:xfrm>
        </p:spPr>
        <p:txBody>
          <a:bodyPr/>
          <a:lstStyle/>
          <a:p>
            <a:r>
              <a:rPr lang="sk-SK" dirty="0"/>
              <a:t>Ciele dohľadu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FC455A5-974B-0249-B6BD-E887B26F1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31.3.19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31FF332-89EB-154E-BCCB-11A3634127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B4A1CF1-AB7C-6743-BC2C-8D63367A180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683688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objekt pre obsah 6">
            <a:extLst>
              <a:ext uri="{FF2B5EF4-FFF2-40B4-BE49-F238E27FC236}">
                <a16:creationId xmlns:a16="http://schemas.microsoft.com/office/drawing/2014/main" id="{36366597-8F0A-904A-91D1-70F065D3E1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271794"/>
              </p:ext>
            </p:extLst>
          </p:nvPr>
        </p:nvGraphicFramePr>
        <p:xfrm>
          <a:off x="755650" y="755650"/>
          <a:ext cx="831215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075">
                  <a:extLst>
                    <a:ext uri="{9D8B030D-6E8A-4147-A177-3AD203B41FA5}">
                      <a16:colId xmlns:a16="http://schemas.microsoft.com/office/drawing/2014/main" val="2085667234"/>
                    </a:ext>
                  </a:extLst>
                </a:gridCol>
                <a:gridCol w="4156075">
                  <a:extLst>
                    <a:ext uri="{9D8B030D-6E8A-4147-A177-3AD203B41FA5}">
                      <a16:colId xmlns:a16="http://schemas.microsoft.com/office/drawing/2014/main" val="3217360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Ochorenie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Tuberkulóza; </a:t>
                      </a:r>
                      <a:r>
                        <a:rPr lang="sk-SK" dirty="0" err="1"/>
                        <a:t>meningitída</a:t>
                      </a:r>
                      <a:r>
                        <a:rPr lang="sk-SK" dirty="0"/>
                        <a:t> a </a:t>
                      </a:r>
                      <a:r>
                        <a:rPr lang="sk-SK" dirty="0" err="1"/>
                        <a:t>miliárne</a:t>
                      </a:r>
                      <a:r>
                        <a:rPr lang="sk-SK" dirty="0"/>
                        <a:t> formy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374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Vakcína chráni proti chorobám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Bacillus</a:t>
                      </a:r>
                      <a:r>
                        <a:rPr lang="sk-SK" dirty="0"/>
                        <a:t> </a:t>
                      </a:r>
                      <a:r>
                        <a:rPr lang="sk-SK" dirty="0" err="1"/>
                        <a:t>Calmette</a:t>
                      </a:r>
                      <a:r>
                        <a:rPr lang="sk-SK" dirty="0"/>
                        <a:t> – </a:t>
                      </a:r>
                      <a:r>
                        <a:rPr lang="sk-SK" dirty="0" err="1"/>
                        <a:t>Gu´erin</a:t>
                      </a:r>
                      <a:r>
                        <a:rPr lang="sk-SK" dirty="0"/>
                        <a:t> (BCG)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032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Typ vakcíny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Živé oslabené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433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Metódy používané na meranie účinku vakcíny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Tuberkulínový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258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Komentár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Účinnosť očkovacej látky preukázaná proti </a:t>
                      </a:r>
                      <a:r>
                        <a:rPr lang="sk-SK" dirty="0" err="1"/>
                        <a:t>miliárnym</a:t>
                      </a:r>
                      <a:r>
                        <a:rPr lang="sk-SK" dirty="0"/>
                        <a:t> formám tuberkulózy a </a:t>
                      </a:r>
                      <a:r>
                        <a:rPr lang="sk-SK" dirty="0" err="1"/>
                        <a:t>tuberkulotickej</a:t>
                      </a:r>
                      <a:r>
                        <a:rPr lang="sk-SK" dirty="0"/>
                        <a:t> </a:t>
                      </a:r>
                      <a:r>
                        <a:rPr lang="sk-SK" dirty="0" err="1"/>
                        <a:t>meningitíde</a:t>
                      </a:r>
                      <a:r>
                        <a:rPr lang="sk-SK" dirty="0"/>
                        <a:t>, účinnosť proti iným formám tuberkulózy je protichodná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802517"/>
                  </a:ext>
                </a:extLst>
              </a:tr>
            </a:tbl>
          </a:graphicData>
        </a:graphic>
      </p:graphicFrame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CAD95F6-BA4F-3746-BDDB-6BBEC8009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31.3.19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36D4A7DD-88A4-8542-888A-7A2B8AAB8F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0F61B42-0D73-8640-8D4B-DF9DA1458DA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pic>
        <p:nvPicPr>
          <p:cNvPr id="3076" name="Picture 4" descr="Image result for tb vaccination">
            <a:extLst>
              <a:ext uri="{FF2B5EF4-FFF2-40B4-BE49-F238E27FC236}">
                <a16:creationId xmlns:a16="http://schemas.microsoft.com/office/drawing/2014/main" id="{9BF4296D-346C-1249-AB6B-8821EDC170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425" y="4870450"/>
            <a:ext cx="3302000" cy="246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843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18A71DD-D16A-4C4E-8C65-56FEE379D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31.3.19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92E13CEC-3D2E-224A-9458-0606F3DE6D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68CA5D8-DACD-3047-9BB3-EE132242E44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graphicFrame>
        <p:nvGraphicFramePr>
          <p:cNvPr id="7" name="Zástupný objekt pre obsah 6">
            <a:extLst>
              <a:ext uri="{FF2B5EF4-FFF2-40B4-BE49-F238E27FC236}">
                <a16:creationId xmlns:a16="http://schemas.microsoft.com/office/drawing/2014/main" id="{BB62500A-FAF5-DA42-AFD5-3159709ECB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963800"/>
              </p:ext>
            </p:extLst>
          </p:nvPr>
        </p:nvGraphicFramePr>
        <p:xfrm>
          <a:off x="755650" y="755650"/>
          <a:ext cx="831215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075">
                  <a:extLst>
                    <a:ext uri="{9D8B030D-6E8A-4147-A177-3AD203B41FA5}">
                      <a16:colId xmlns:a16="http://schemas.microsoft.com/office/drawing/2014/main" val="2085667234"/>
                    </a:ext>
                  </a:extLst>
                </a:gridCol>
                <a:gridCol w="4156075">
                  <a:extLst>
                    <a:ext uri="{9D8B030D-6E8A-4147-A177-3AD203B41FA5}">
                      <a16:colId xmlns:a16="http://schemas.microsoft.com/office/drawing/2014/main" val="3217360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Ochorenie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Záškrt - diftéria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374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Vakcína chráni proti chorobám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Difterický </a:t>
                      </a:r>
                      <a:r>
                        <a:rPr lang="sk-SK" dirty="0" err="1"/>
                        <a:t>toxoid</a:t>
                      </a:r>
                      <a:r>
                        <a:rPr lang="sk-SK" dirty="0"/>
                        <a:t> D alebo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032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Typ vakcíny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Inaktivované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433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Metódy používané na meranie účinku vakcíny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Protilátky proti toxínu diftérie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258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Komentár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802517"/>
                  </a:ext>
                </a:extLst>
              </a:tr>
            </a:tbl>
          </a:graphicData>
        </a:graphic>
      </p:graphicFrame>
      <p:graphicFrame>
        <p:nvGraphicFramePr>
          <p:cNvPr id="8" name="Zástupný objekt pre obsah 6">
            <a:extLst>
              <a:ext uri="{FF2B5EF4-FFF2-40B4-BE49-F238E27FC236}">
                <a16:creationId xmlns:a16="http://schemas.microsoft.com/office/drawing/2014/main" id="{780CF8A2-F48B-1447-B9AA-12A82A2144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327089"/>
              </p:ext>
            </p:extLst>
          </p:nvPr>
        </p:nvGraphicFramePr>
        <p:xfrm>
          <a:off x="755650" y="3799933"/>
          <a:ext cx="831215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075">
                  <a:extLst>
                    <a:ext uri="{9D8B030D-6E8A-4147-A177-3AD203B41FA5}">
                      <a16:colId xmlns:a16="http://schemas.microsoft.com/office/drawing/2014/main" val="2085667234"/>
                    </a:ext>
                  </a:extLst>
                </a:gridCol>
                <a:gridCol w="4156075">
                  <a:extLst>
                    <a:ext uri="{9D8B030D-6E8A-4147-A177-3AD203B41FA5}">
                      <a16:colId xmlns:a16="http://schemas.microsoft.com/office/drawing/2014/main" val="3217360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Ochorenie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Tetanus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374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Vakcína chráni proti chorobám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Tetanický</a:t>
                      </a:r>
                      <a:r>
                        <a:rPr lang="sk-SK" dirty="0"/>
                        <a:t> </a:t>
                      </a:r>
                      <a:r>
                        <a:rPr lang="sk-SK" dirty="0" err="1"/>
                        <a:t>toxoid</a:t>
                      </a:r>
                      <a:r>
                        <a:rPr lang="sk-SK" dirty="0"/>
                        <a:t> T alebo 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032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Typ vakcíny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Inaktivované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433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Metódy používané na meranie účinku vakcíny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Protilátky proti toxínu tetanu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258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Komentár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802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628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18A71DD-D16A-4C4E-8C65-56FEE379D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31.3.19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92E13CEC-3D2E-224A-9458-0606F3DE6D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68CA5D8-DACD-3047-9BB3-EE132242E44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graphicFrame>
        <p:nvGraphicFramePr>
          <p:cNvPr id="7" name="Zástupný objekt pre obsah 6">
            <a:extLst>
              <a:ext uri="{FF2B5EF4-FFF2-40B4-BE49-F238E27FC236}">
                <a16:creationId xmlns:a16="http://schemas.microsoft.com/office/drawing/2014/main" id="{BB62500A-FAF5-DA42-AFD5-3159709ECB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714640"/>
              </p:ext>
            </p:extLst>
          </p:nvPr>
        </p:nvGraphicFramePr>
        <p:xfrm>
          <a:off x="755650" y="755650"/>
          <a:ext cx="831215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075">
                  <a:extLst>
                    <a:ext uri="{9D8B030D-6E8A-4147-A177-3AD203B41FA5}">
                      <a16:colId xmlns:a16="http://schemas.microsoft.com/office/drawing/2014/main" val="2085667234"/>
                    </a:ext>
                  </a:extLst>
                </a:gridCol>
                <a:gridCol w="4156075">
                  <a:extLst>
                    <a:ext uri="{9D8B030D-6E8A-4147-A177-3AD203B41FA5}">
                      <a16:colId xmlns:a16="http://schemas.microsoft.com/office/drawing/2014/main" val="3217360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Ochorenie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Čierny kašeľ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374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Vakcína chráni proti chorobám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Acelulárny</a:t>
                      </a:r>
                      <a:r>
                        <a:rPr lang="sk-SK" dirty="0"/>
                        <a:t> (nebunečný) </a:t>
                      </a:r>
                      <a:r>
                        <a:rPr lang="sk-SK" dirty="0" err="1"/>
                        <a:t>pertussis</a:t>
                      </a:r>
                      <a:r>
                        <a:rPr lang="sk-SK" dirty="0"/>
                        <a:t> (</a:t>
                      </a:r>
                      <a:r>
                        <a:rPr lang="sk-SK" dirty="0" err="1"/>
                        <a:t>aP</a:t>
                      </a:r>
                      <a:r>
                        <a:rPr lang="sk-SK" dirty="0"/>
                        <a:t>); celobunkový </a:t>
                      </a:r>
                      <a:r>
                        <a:rPr lang="sk-SK" dirty="0" err="1"/>
                        <a:t>pertussis</a:t>
                      </a:r>
                      <a:r>
                        <a:rPr lang="sk-SK" dirty="0"/>
                        <a:t> (</a:t>
                      </a:r>
                      <a:r>
                        <a:rPr lang="sk-SK" dirty="0" err="1"/>
                        <a:t>wcP</a:t>
                      </a:r>
                      <a:r>
                        <a:rPr lang="sk-SK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032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Typ vakcíny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8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err="1"/>
                        <a:t>Inaktivovaný</a:t>
                      </a:r>
                      <a:r>
                        <a:rPr lang="sk-SK" dirty="0"/>
                        <a:t> alebo komponent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433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Metódy používané na meranie účinku vakcíny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Protilátky proti celkovým bunkovým alebo toxínovým zložkám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258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Komentár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Väčšina krajín s vysokými príjmami využíva </a:t>
                      </a:r>
                      <a:r>
                        <a:rPr lang="sk-SK" dirty="0" err="1"/>
                        <a:t>aP</a:t>
                      </a:r>
                      <a:r>
                        <a:rPr lang="sk-SK" dirty="0"/>
                        <a:t>, zatiaľ čo krajiny so stredným a nízkym príjmom naďalej využívajú </a:t>
                      </a:r>
                      <a:r>
                        <a:rPr lang="sk-SK" dirty="0" err="1"/>
                        <a:t>wcP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802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468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18A71DD-D16A-4C4E-8C65-56FEE379D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31.3.19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92E13CEC-3D2E-224A-9458-0606F3DE6D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68CA5D8-DACD-3047-9BB3-EE132242E44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graphicFrame>
        <p:nvGraphicFramePr>
          <p:cNvPr id="7" name="Zástupný objekt pre obsah 6">
            <a:extLst>
              <a:ext uri="{FF2B5EF4-FFF2-40B4-BE49-F238E27FC236}">
                <a16:creationId xmlns:a16="http://schemas.microsoft.com/office/drawing/2014/main" id="{BB62500A-FAF5-DA42-AFD5-3159709ECB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6790100"/>
              </p:ext>
            </p:extLst>
          </p:nvPr>
        </p:nvGraphicFramePr>
        <p:xfrm>
          <a:off x="755650" y="755650"/>
          <a:ext cx="831215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075">
                  <a:extLst>
                    <a:ext uri="{9D8B030D-6E8A-4147-A177-3AD203B41FA5}">
                      <a16:colId xmlns:a16="http://schemas.microsoft.com/office/drawing/2014/main" val="2085667234"/>
                    </a:ext>
                  </a:extLst>
                </a:gridCol>
                <a:gridCol w="4156075">
                  <a:extLst>
                    <a:ext uri="{9D8B030D-6E8A-4147-A177-3AD203B41FA5}">
                      <a16:colId xmlns:a16="http://schemas.microsoft.com/office/drawing/2014/main" val="3217360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Ochorenie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Detská obrna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374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Vakcína chráni proti chorobám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032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Typ vakcíny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Oorálne</a:t>
                      </a:r>
                      <a:r>
                        <a:rPr lang="sk-SK" dirty="0"/>
                        <a:t> podávaná vakcína proti </a:t>
                      </a:r>
                      <a:r>
                        <a:rPr lang="sk-SK" dirty="0" err="1"/>
                        <a:t>poliomyelitíde</a:t>
                      </a:r>
                      <a:r>
                        <a:rPr lang="sk-SK" dirty="0"/>
                        <a:t> alebo </a:t>
                      </a:r>
                      <a:r>
                        <a:rPr lang="sk-SK" dirty="0" err="1"/>
                        <a:t>Sabin</a:t>
                      </a:r>
                      <a:r>
                        <a:rPr lang="sk-SK" dirty="0"/>
                        <a:t> (OPV); injekčná vakcína proti detskej obrne alebo </a:t>
                      </a:r>
                      <a:r>
                        <a:rPr lang="sk-SK" dirty="0" err="1"/>
                        <a:t>Salk</a:t>
                      </a:r>
                      <a:r>
                        <a:rPr lang="sk-SK" dirty="0"/>
                        <a:t> (IPV)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433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Metódy používané na meranie účinku vakcíny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Živá, </a:t>
                      </a:r>
                      <a:r>
                        <a:rPr lang="sk-SK" dirty="0" err="1"/>
                        <a:t>útlmená</a:t>
                      </a:r>
                      <a:r>
                        <a:rPr lang="sk-SK" dirty="0"/>
                        <a:t>, neaktívna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258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Komentár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Protilátky proti 3 rôznym </a:t>
                      </a:r>
                      <a:r>
                        <a:rPr lang="sk-SK" dirty="0" err="1"/>
                        <a:t>sérotypom</a:t>
                      </a:r>
                      <a:r>
                        <a:rPr lang="sk-SK" dirty="0"/>
                        <a:t> </a:t>
                      </a:r>
                      <a:r>
                        <a:rPr lang="sk-SK" dirty="0" err="1"/>
                        <a:t>poliomyelitídy</a:t>
                      </a:r>
                      <a:br>
                        <a:rPr lang="sk-SK" dirty="0"/>
                      </a:br>
                      <a:r>
                        <a:rPr lang="sk-SK" dirty="0"/>
                        <a:t>Väčšina krajín s vysokými príjmami používa len IPV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802517"/>
                  </a:ext>
                </a:extLst>
              </a:tr>
            </a:tbl>
          </a:graphicData>
        </a:graphic>
      </p:graphicFrame>
      <p:pic>
        <p:nvPicPr>
          <p:cNvPr id="4098" name="Picture 2" descr="Image result for poliomyelitis">
            <a:extLst>
              <a:ext uri="{FF2B5EF4-FFF2-40B4-BE49-F238E27FC236}">
                <a16:creationId xmlns:a16="http://schemas.microsoft.com/office/drawing/2014/main" id="{B37896DA-F091-0E4F-9169-A7027D5DE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682" y="5003426"/>
            <a:ext cx="2440828" cy="2440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poliomyelitis">
            <a:extLst>
              <a:ext uri="{FF2B5EF4-FFF2-40B4-BE49-F238E27FC236}">
                <a16:creationId xmlns:a16="http://schemas.microsoft.com/office/drawing/2014/main" id="{4FDA2E30-374E-E74D-8CF9-6E9B8B2CF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382" y="5150690"/>
            <a:ext cx="3797300" cy="214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53497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rtin_Trnava_prednask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ácia2" id="{E1632062-1FA9-9544-9EF3-FB0837E571F8}" vid="{A3C71F72-6A57-2744-BB06-A6F4C439330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Martin_Trnava_prednasky</Template>
  <TotalTime>6863</TotalTime>
  <Words>1787</Words>
  <Application>Microsoft Macintosh PowerPoint</Application>
  <PresentationFormat>Vlastná</PresentationFormat>
  <Paragraphs>320</Paragraphs>
  <Slides>29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29</vt:i4>
      </vt:variant>
    </vt:vector>
  </HeadingPairs>
  <TitlesOfParts>
    <vt:vector size="35" baseType="lpstr">
      <vt:lpstr>Arial</vt:lpstr>
      <vt:lpstr>Calibri</vt:lpstr>
      <vt:lpstr>Palatino Linotype</vt:lpstr>
      <vt:lpstr>Times New Roman</vt:lpstr>
      <vt:lpstr>Wingdings</vt:lpstr>
      <vt:lpstr>Martin_Trnava_prednasky</vt:lpstr>
      <vt:lpstr>Očkovaním preventabilné ochorenia</vt:lpstr>
      <vt:lpstr>Očkovanie –  imunizácia</vt:lpstr>
      <vt:lpstr>Imunizácia (Syn: vakcinácia)</vt:lpstr>
      <vt:lpstr>Vakcína Zdroj definícií: Porta, M. (2014). A dictionary of epidemiology. New York, NY, Oxford university press.</vt:lpstr>
      <vt:lpstr>Ciele dohľadu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Dohľad súvisiaci s programami očkovania</vt:lpstr>
      <vt:lpstr>Meranie účinnosti vakcinácie</vt:lpstr>
      <vt:lpstr>Imunologický prehľad na Slovensku 2018 podľa http://www.uvzsr.sk </vt:lpstr>
      <vt:lpstr>Závery k osýpkam</vt:lpstr>
      <vt:lpstr>Závery k mumpsu (parotitída)</vt:lpstr>
      <vt:lpstr>Závery k rubeole</vt:lpstr>
      <vt:lpstr>Závery k vírusovej hepatitíde A (VHA)</vt:lpstr>
      <vt:lpstr>Závery k vírusovej hepatitíde B (VHB)</vt:lpstr>
      <vt:lpstr>Závery k vírusovej hepatitíde C (VHC)</vt:lpstr>
      <vt:lpstr>Prezentácia programu PowerPoint</vt:lpstr>
      <vt:lpstr>Opatrenia na úrovni EÚ</vt:lpstr>
      <vt:lpstr>Komisia takisto podporuje krajiny EÚ pri udržiavaní alebo zvyšovaní miery zaočkovania</vt:lpstr>
      <vt:lpstr>Zhrnutie</vt:lpstr>
    </vt:vector>
  </TitlesOfParts>
  <Manager/>
  <Company>FZaSP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Surveillance inf ochorení</dc:title>
  <dc:subject>Epidemiológia MgR štúdium</dc:subject>
  <dc:creator>Martin Rusnak</dc:creator>
  <cp:keywords/>
  <dc:description/>
  <cp:lastModifiedBy>Martin Rusnak</cp:lastModifiedBy>
  <cp:revision>106</cp:revision>
  <dcterms:created xsi:type="dcterms:W3CDTF">2018-08-08T10:13:01Z</dcterms:created>
  <dcterms:modified xsi:type="dcterms:W3CDTF">2019-03-31T17:21:57Z</dcterms:modified>
  <cp:category>prednáška</cp:category>
</cp:coreProperties>
</file>