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28"/>
  </p:notesMasterIdLst>
  <p:handoutMasterIdLst>
    <p:handoutMasterId r:id="rId29"/>
  </p:handoutMasterIdLst>
  <p:sldIdLst>
    <p:sldId id="256" r:id="rId2"/>
    <p:sldId id="257" r:id="rId3"/>
    <p:sldId id="258" r:id="rId4"/>
    <p:sldId id="260" r:id="rId5"/>
    <p:sldId id="261" r:id="rId6"/>
    <p:sldId id="263" r:id="rId7"/>
    <p:sldId id="264" r:id="rId8"/>
    <p:sldId id="265" r:id="rId9"/>
    <p:sldId id="266" r:id="rId10"/>
    <p:sldId id="267" r:id="rId11"/>
    <p:sldId id="275" r:id="rId12"/>
    <p:sldId id="268" r:id="rId13"/>
    <p:sldId id="269" r:id="rId14"/>
    <p:sldId id="270" r:id="rId15"/>
    <p:sldId id="271" r:id="rId16"/>
    <p:sldId id="272" r:id="rId17"/>
    <p:sldId id="273" r:id="rId18"/>
    <p:sldId id="274" r:id="rId19"/>
    <p:sldId id="276" r:id="rId20"/>
    <p:sldId id="277" r:id="rId21"/>
    <p:sldId id="278" r:id="rId22"/>
    <p:sldId id="279" r:id="rId23"/>
    <p:sldId id="280" r:id="rId24"/>
    <p:sldId id="281" r:id="rId25"/>
    <p:sldId id="282" r:id="rId26"/>
    <p:sldId id="283" r:id="rId27"/>
  </p:sldIdLst>
  <p:sldSz cx="10075863" cy="7562850"/>
  <p:notesSz cx="7772400" cy="10058400"/>
  <p:defaultTextStyle>
    <a:defPPr>
      <a:defRPr lang="en-GB"/>
    </a:defPPr>
    <a:lvl1pPr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1pPr>
    <a:lvl2pPr marL="4302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2pPr>
    <a:lvl3pPr marL="6461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3pPr>
    <a:lvl4pPr marL="862013" indent="-214313"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4pPr>
    <a:lvl5pPr marL="1077913" indent="-215900" algn="l" defTabSz="457200"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5pPr>
    <a:lvl6pPr marL="2286000" algn="l" defTabSz="914400" rtl="0" eaLnBrk="1" latinLnBrk="0" hangingPunct="1">
      <a:defRPr kern="1200">
        <a:solidFill>
          <a:schemeClr val="bg1"/>
        </a:solidFill>
        <a:latin typeface="Arial" charset="0"/>
        <a:ea typeface="+mn-ea"/>
        <a:cs typeface="Arial Unicode MS" charset="0"/>
      </a:defRPr>
    </a:lvl6pPr>
    <a:lvl7pPr marL="2743200" algn="l" defTabSz="914400" rtl="0" eaLnBrk="1" latinLnBrk="0" hangingPunct="1">
      <a:defRPr kern="1200">
        <a:solidFill>
          <a:schemeClr val="bg1"/>
        </a:solidFill>
        <a:latin typeface="Arial" charset="0"/>
        <a:ea typeface="+mn-ea"/>
        <a:cs typeface="Arial Unicode MS" charset="0"/>
      </a:defRPr>
    </a:lvl7pPr>
    <a:lvl8pPr marL="3200400" algn="l" defTabSz="914400" rtl="0" eaLnBrk="1" latinLnBrk="0" hangingPunct="1">
      <a:defRPr kern="1200">
        <a:solidFill>
          <a:schemeClr val="bg1"/>
        </a:solidFill>
        <a:latin typeface="Arial" charset="0"/>
        <a:ea typeface="+mn-ea"/>
        <a:cs typeface="Arial Unicode MS" charset="0"/>
      </a:defRPr>
    </a:lvl8pPr>
    <a:lvl9pPr marL="3657600" algn="l" defTabSz="914400" rtl="0" eaLnBrk="1" latinLnBrk="0" hangingPunct="1">
      <a:defRPr kern="1200">
        <a:solidFill>
          <a:schemeClr val="bg1"/>
        </a:solidFill>
        <a:latin typeface="Arial" charset="0"/>
        <a:ea typeface="+mn-ea"/>
        <a:cs typeface="Arial Unicode MS" charset="0"/>
      </a:defRPr>
    </a:lvl9pPr>
  </p:defaultTextStyle>
  <p:extLst>
    <p:ext uri="{521415D9-36F7-43E2-AB2F-B90AF26B5E84}">
      <p14:sectionLst xmlns:p14="http://schemas.microsoft.com/office/powerpoint/2010/main">
        <p14:section name="Predvolená sekcia" id="{91DA96B4-20A2-2D4B-9478-5932EB3FBC0D}">
          <p14:sldIdLst>
            <p14:sldId id="256"/>
            <p14:sldId id="257"/>
            <p14:sldId id="258"/>
            <p14:sldId id="260"/>
            <p14:sldId id="261"/>
            <p14:sldId id="263"/>
            <p14:sldId id="264"/>
            <p14:sldId id="265"/>
            <p14:sldId id="266"/>
            <p14:sldId id="267"/>
            <p14:sldId id="275"/>
          </p14:sldIdLst>
        </p14:section>
        <p14:section name="Surveillance" id="{DDD892A5-8D36-C44D-87A7-FD1EBC07ADCF}">
          <p14:sldIdLst>
            <p14:sldId id="268"/>
            <p14:sldId id="269"/>
            <p14:sldId id="270"/>
            <p14:sldId id="271"/>
            <p14:sldId id="272"/>
            <p14:sldId id="273"/>
            <p14:sldId id="274"/>
            <p14:sldId id="276"/>
            <p14:sldId id="277"/>
            <p14:sldId id="278"/>
            <p14:sldId id="279"/>
            <p14:sldId id="280"/>
            <p14:sldId id="281"/>
            <p14:sldId id="282"/>
            <p14:sldId id="283"/>
          </p14:sldIdLst>
        </p14:section>
      </p14:sectionLst>
    </p:ext>
    <p:ext uri="{EFAFB233-063F-42B5-8137-9DF3F51BA10A}">
      <p15:sldGuideLst xmlns:p15="http://schemas.microsoft.com/office/powerpoint/2012/main">
        <p15:guide id="1" orient="horz" pos="2382">
          <p15:clr>
            <a:srgbClr val="A4A3A4"/>
          </p15:clr>
        </p15:guide>
        <p15:guide id="2" pos="317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0"/>
    <p:restoredTop sz="92587"/>
  </p:normalViewPr>
  <p:slideViewPr>
    <p:cSldViewPr snapToGrid="0" snapToObjects="1">
      <p:cViewPr varScale="1">
        <p:scale>
          <a:sx n="91" d="100"/>
          <a:sy n="91" d="100"/>
        </p:scale>
        <p:origin x="968" y="200"/>
      </p:cViewPr>
      <p:guideLst>
        <p:guide orient="horz" pos="2382"/>
        <p:guide pos="317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sz="quarter" idx="1"/>
          </p:nvPr>
        </p:nvSpPr>
        <p:spPr>
          <a:xfrm>
            <a:off x="4402138" y="0"/>
            <a:ext cx="3368675" cy="503238"/>
          </a:xfrm>
          <a:prstGeom prst="rect">
            <a:avLst/>
          </a:prstGeom>
        </p:spPr>
        <p:txBody>
          <a:bodyPr vert="horz" lIns="91440" tIns="45720" rIns="91440" bIns="45720" rtlCol="0"/>
          <a:lstStyle>
            <a:lvl1pPr algn="r">
              <a:defRPr sz="1200"/>
            </a:lvl1pPr>
          </a:lstStyle>
          <a:p>
            <a:fld id="{C62B6CAE-2051-5146-AA2A-396F8AB6EAD0}" type="datetimeFigureOut">
              <a:rPr lang="en-US" smtClean="0"/>
              <a:t>4/4/20</a:t>
            </a:fld>
            <a:endParaRPr lang="sk-SK"/>
          </a:p>
        </p:txBody>
      </p:sp>
      <p:sp>
        <p:nvSpPr>
          <p:cNvPr id="4" name="Footer Placeholder 3"/>
          <p:cNvSpPr>
            <a:spLocks noGrp="1"/>
          </p:cNvSpPr>
          <p:nvPr>
            <p:ph type="ftr" sz="quarter" idx="2"/>
          </p:nvPr>
        </p:nvSpPr>
        <p:spPr>
          <a:xfrm>
            <a:off x="0" y="9553575"/>
            <a:ext cx="3368675" cy="503238"/>
          </a:xfrm>
          <a:prstGeom prst="rect">
            <a:avLst/>
          </a:prstGeom>
        </p:spPr>
        <p:txBody>
          <a:bodyPr vert="horz" lIns="91440" tIns="45720" rIns="91440" bIns="45720" rtlCol="0" anchor="b"/>
          <a:lstStyle>
            <a:lvl1pPr algn="l">
              <a:defRPr sz="1200"/>
            </a:lvl1pPr>
          </a:lstStyle>
          <a:p>
            <a:endParaRPr lang="sk-SK"/>
          </a:p>
        </p:txBody>
      </p:sp>
      <p:sp>
        <p:nvSpPr>
          <p:cNvPr id="5" name="Slide Number Placeholder 4"/>
          <p:cNvSpPr>
            <a:spLocks noGrp="1"/>
          </p:cNvSpPr>
          <p:nvPr>
            <p:ph type="sldNum" sz="quarter" idx="3"/>
          </p:nvPr>
        </p:nvSpPr>
        <p:spPr>
          <a:xfrm>
            <a:off x="4402138" y="9553575"/>
            <a:ext cx="3368675" cy="503238"/>
          </a:xfrm>
          <a:prstGeom prst="rect">
            <a:avLst/>
          </a:prstGeom>
        </p:spPr>
        <p:txBody>
          <a:bodyPr vert="horz" lIns="91440" tIns="45720" rIns="91440" bIns="45720" rtlCol="0" anchor="b"/>
          <a:lstStyle>
            <a:lvl1pPr algn="r">
              <a:defRPr sz="1200"/>
            </a:lvl1pPr>
          </a:lstStyle>
          <a:p>
            <a:fld id="{0A148EF7-17E9-1141-A103-15C6ECBF118F}" type="slidenum">
              <a:rPr lang="sk-SK" smtClean="0"/>
              <a:t>‹#›</a:t>
            </a:fld>
            <a:endParaRPr lang="sk-SK"/>
          </a:p>
        </p:txBody>
      </p:sp>
    </p:spTree>
    <p:extLst>
      <p:ext uri="{BB962C8B-B14F-4D97-AF65-F5344CB8AC3E}">
        <p14:creationId xmlns:p14="http://schemas.microsoft.com/office/powerpoint/2010/main" val="22552871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4402138" y="0"/>
            <a:ext cx="3368675" cy="503238"/>
          </a:xfrm>
          <a:prstGeom prst="rect">
            <a:avLst/>
          </a:prstGeom>
        </p:spPr>
        <p:txBody>
          <a:bodyPr vert="horz" lIns="91440" tIns="45720" rIns="91440" bIns="45720" rtlCol="0"/>
          <a:lstStyle>
            <a:lvl1pPr algn="r">
              <a:defRPr sz="1200"/>
            </a:lvl1pPr>
          </a:lstStyle>
          <a:p>
            <a:fld id="{34F90ED3-4EF5-D641-9742-15440EAA57FD}" type="datetimeFigureOut">
              <a:rPr lang="en-US" smtClean="0"/>
              <a:t>4/4/20</a:t>
            </a:fld>
            <a:endParaRPr lang="sk-SK"/>
          </a:p>
        </p:txBody>
      </p:sp>
      <p:sp>
        <p:nvSpPr>
          <p:cNvPr id="4" name="Slide Image Placeholder 3"/>
          <p:cNvSpPr>
            <a:spLocks noGrp="1" noRot="1" noChangeAspect="1"/>
          </p:cNvSpPr>
          <p:nvPr>
            <p:ph type="sldImg" idx="2"/>
          </p:nvPr>
        </p:nvSpPr>
        <p:spPr>
          <a:xfrm>
            <a:off x="1373188" y="754063"/>
            <a:ext cx="5026025" cy="37719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777875" y="4778375"/>
            <a:ext cx="6216650" cy="4525963"/>
          </a:xfrm>
          <a:prstGeom prst="rect">
            <a:avLst/>
          </a:prstGeom>
        </p:spPr>
        <p:txBody>
          <a:bodyPr vert="horz" lIns="91440" tIns="45720" rIns="91440" bIns="45720" rtlCol="0"/>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sk-SK"/>
          </a:p>
        </p:txBody>
      </p:sp>
      <p:sp>
        <p:nvSpPr>
          <p:cNvPr id="6" name="Footer Placeholder 5"/>
          <p:cNvSpPr>
            <a:spLocks noGrp="1"/>
          </p:cNvSpPr>
          <p:nvPr>
            <p:ph type="ftr" sz="quarter" idx="4"/>
          </p:nvPr>
        </p:nvSpPr>
        <p:spPr>
          <a:xfrm>
            <a:off x="0" y="9553575"/>
            <a:ext cx="3368675" cy="503238"/>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4402138" y="9553575"/>
            <a:ext cx="3368675" cy="503238"/>
          </a:xfrm>
          <a:prstGeom prst="rect">
            <a:avLst/>
          </a:prstGeom>
        </p:spPr>
        <p:txBody>
          <a:bodyPr vert="horz" lIns="91440" tIns="45720" rIns="91440" bIns="45720" rtlCol="0" anchor="b"/>
          <a:lstStyle>
            <a:lvl1pPr algn="r">
              <a:defRPr sz="1200"/>
            </a:lvl1pPr>
          </a:lstStyle>
          <a:p>
            <a:fld id="{A29155DD-7470-454E-B75B-F9556242799C}" type="slidenum">
              <a:rPr lang="sk-SK" smtClean="0"/>
              <a:t>‹#›</a:t>
            </a:fld>
            <a:endParaRPr lang="sk-SK"/>
          </a:p>
        </p:txBody>
      </p:sp>
    </p:spTree>
    <p:extLst>
      <p:ext uri="{BB962C8B-B14F-4D97-AF65-F5344CB8AC3E}">
        <p14:creationId xmlns:p14="http://schemas.microsoft.com/office/powerpoint/2010/main" val="64196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8" name="TextBox 7"/>
          <p:cNvSpPr txBox="1"/>
          <p:nvPr/>
        </p:nvSpPr>
        <p:spPr>
          <a:xfrm>
            <a:off x="2015173" y="3543701"/>
            <a:ext cx="503793" cy="1022039"/>
          </a:xfrm>
          <a:prstGeom prst="rect">
            <a:avLst/>
          </a:prstGeom>
          <a:noFill/>
        </p:spPr>
        <p:txBody>
          <a:bodyPr wrap="square" lIns="0" tIns="10079" rIns="0" bIns="10079" rtlCol="0" anchor="ctr" anchorCtr="0">
            <a:spAutoFit/>
          </a:bodyPr>
          <a:lstStyle/>
          <a:p>
            <a:r>
              <a:rPr lang="en-US" sz="7300" dirty="0">
                <a:solidFill>
                  <a:schemeClr val="tx1"/>
                </a:solidFill>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856448" y="1344506"/>
            <a:ext cx="8312587" cy="2373895"/>
          </a:xfrm>
        </p:spPr>
        <p:txBody>
          <a:bodyPr>
            <a:noAutofit/>
          </a:bodyPr>
          <a:lstStyle>
            <a:lvl1pPr>
              <a:defRPr sz="6600">
                <a:solidFill>
                  <a:schemeClr val="tx1"/>
                </a:solidFill>
              </a:defRPr>
            </a:lvl1pPr>
          </a:lstStyle>
          <a:p>
            <a:r>
              <a:rPr lang="sk-SK"/>
              <a:t>Kliknutím upravte štýl predlohy nadpisu</a:t>
            </a:r>
            <a:endParaRPr lang="en-US" dirty="0"/>
          </a:p>
        </p:txBody>
      </p:sp>
      <p:sp>
        <p:nvSpPr>
          <p:cNvPr id="3" name="Subtitle 2"/>
          <p:cNvSpPr>
            <a:spLocks noGrp="1"/>
          </p:cNvSpPr>
          <p:nvPr>
            <p:ph type="subTitle" idx="1"/>
          </p:nvPr>
        </p:nvSpPr>
        <p:spPr>
          <a:xfrm>
            <a:off x="2351034" y="3722416"/>
            <a:ext cx="6801208" cy="756285"/>
          </a:xfrm>
        </p:spPr>
        <p:txBody>
          <a:bodyPr anchor="ctr"/>
          <a:lstStyle>
            <a:lvl1pPr marL="0" indent="0" algn="l">
              <a:buNone/>
              <a:defRPr>
                <a:solidFill>
                  <a:schemeClr val="tx1"/>
                </a:solidFill>
              </a:defRPr>
            </a:lvl1pPr>
            <a:lvl2pPr marL="503926" indent="0" algn="ctr">
              <a:buNone/>
              <a:defRPr>
                <a:solidFill>
                  <a:schemeClr val="tx1">
                    <a:tint val="75000"/>
                  </a:schemeClr>
                </a:solidFill>
              </a:defRPr>
            </a:lvl2pPr>
            <a:lvl3pPr marL="1007852" indent="0" algn="ctr">
              <a:buNone/>
              <a:defRPr>
                <a:solidFill>
                  <a:schemeClr val="tx1">
                    <a:tint val="75000"/>
                  </a:schemeClr>
                </a:solidFill>
              </a:defRPr>
            </a:lvl3pPr>
            <a:lvl4pPr marL="1511778" indent="0" algn="ctr">
              <a:buNone/>
              <a:defRPr>
                <a:solidFill>
                  <a:schemeClr val="tx1">
                    <a:tint val="75000"/>
                  </a:schemeClr>
                </a:solidFill>
              </a:defRPr>
            </a:lvl4pPr>
            <a:lvl5pPr marL="2015703" indent="0" algn="ctr">
              <a:buNone/>
              <a:defRPr>
                <a:solidFill>
                  <a:schemeClr val="tx1">
                    <a:tint val="75000"/>
                  </a:schemeClr>
                </a:solidFill>
              </a:defRPr>
            </a:lvl5pPr>
            <a:lvl6pPr marL="2519629" indent="0" algn="ctr">
              <a:buNone/>
              <a:defRPr>
                <a:solidFill>
                  <a:schemeClr val="tx1">
                    <a:tint val="75000"/>
                  </a:schemeClr>
                </a:solidFill>
              </a:defRPr>
            </a:lvl6pPr>
            <a:lvl7pPr marL="3023555" indent="0" algn="ctr">
              <a:buNone/>
              <a:defRPr>
                <a:solidFill>
                  <a:schemeClr val="tx1">
                    <a:tint val="75000"/>
                  </a:schemeClr>
                </a:solidFill>
              </a:defRPr>
            </a:lvl7pPr>
            <a:lvl8pPr marL="3527481" indent="0" algn="ctr">
              <a:buNone/>
              <a:defRPr>
                <a:solidFill>
                  <a:schemeClr val="tx1">
                    <a:tint val="75000"/>
                  </a:schemeClr>
                </a:solidFill>
              </a:defRPr>
            </a:lvl8pPr>
            <a:lvl9pPr marL="4031407" indent="0" algn="ctr">
              <a:buNone/>
              <a:defRPr>
                <a:solidFill>
                  <a:schemeClr val="tx1">
                    <a:tint val="75000"/>
                  </a:schemeClr>
                </a:solidFill>
              </a:defRPr>
            </a:lvl9pPr>
          </a:lstStyle>
          <a:p>
            <a:r>
              <a:rPr lang="sk-SK"/>
              <a:t>Kliknutím upravte štýl predlohy podnadpisu</a:t>
            </a:r>
            <a:endParaRPr lang="en-US" dirty="0"/>
          </a:p>
        </p:txBody>
      </p:sp>
      <p:sp>
        <p:nvSpPr>
          <p:cNvPr id="15" name="Date Placeholder 14"/>
          <p:cNvSpPr>
            <a:spLocks noGrp="1"/>
          </p:cNvSpPr>
          <p:nvPr>
            <p:ph type="dt" sz="half" idx="10"/>
          </p:nvPr>
        </p:nvSpPr>
        <p:spPr/>
        <p:txBody>
          <a:bodyPr/>
          <a:lstStyle/>
          <a:p>
            <a:fld id="{F569E56D-7FE8-AB47-BE03-8BA915900410}" type="datetime1">
              <a:rPr lang="sk-SK" smtClean="0"/>
              <a:t>4.4.20</a:t>
            </a:fld>
            <a:endParaRPr lang="en-GB"/>
          </a:p>
        </p:txBody>
      </p:sp>
      <p:sp>
        <p:nvSpPr>
          <p:cNvPr id="16" name="Slide Number Placeholder 15"/>
          <p:cNvSpPr>
            <a:spLocks noGrp="1"/>
          </p:cNvSpPr>
          <p:nvPr>
            <p:ph type="sldNum" sz="quarter" idx="11"/>
          </p:nvPr>
        </p:nvSpPr>
        <p:spPr/>
        <p:txBody>
          <a:bodyPr/>
          <a:lstStyle/>
          <a:p>
            <a:fld id="{9665D366-4AF1-4746-9C39-861A506373A7}" type="slidenum">
              <a:rPr lang="en-GB" smtClean="0"/>
              <a:pPr/>
              <a:t>‹#›</a:t>
            </a:fld>
            <a:endParaRPr lang="en-GB"/>
          </a:p>
        </p:txBody>
      </p:sp>
      <p:sp>
        <p:nvSpPr>
          <p:cNvPr id="17" name="Footer Placeholder 16"/>
          <p:cNvSpPr>
            <a:spLocks noGrp="1"/>
          </p:cNvSpPr>
          <p:nvPr>
            <p:ph type="ftr" sz="quarter" idx="12"/>
          </p:nvPr>
        </p:nvSpPr>
        <p:spPr/>
        <p:txBody>
          <a:bodyPr/>
          <a:lstStyle/>
          <a:p>
            <a:r>
              <a:rPr lang="en-GB"/>
              <a:t>rusnak.truni.sk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2351035" y="756286"/>
            <a:ext cx="6381380" cy="3865456"/>
          </a:xfrm>
        </p:spPr>
        <p:txBody>
          <a:bodyPr vert="eaVert" anchor="t"/>
          <a:lstStyle/>
          <a:p>
            <a:pPr lvl="0"/>
            <a:r>
              <a:rPr lang="sk-SK"/>
              <a:t>Upraviť štýly predlohy textu
Druhá úroveň
Tretia úroveň
Štvrtá úroveň
Piata úroveň</a:t>
            </a:r>
            <a:endParaRPr lang="en-US"/>
          </a:p>
        </p:txBody>
      </p:sp>
      <p:sp>
        <p:nvSpPr>
          <p:cNvPr id="4" name="Date Placeholder 3"/>
          <p:cNvSpPr>
            <a:spLocks noGrp="1"/>
          </p:cNvSpPr>
          <p:nvPr>
            <p:ph type="dt" sz="half" idx="10"/>
          </p:nvPr>
        </p:nvSpPr>
        <p:spPr/>
        <p:txBody>
          <a:bodyPr/>
          <a:lstStyle/>
          <a:p>
            <a:fld id="{A48D3082-3393-7847-AF83-07CBD8B90DCE}" type="datetime1">
              <a:rPr lang="sk-SK" smtClean="0"/>
              <a:t>4.4.20</a:t>
            </a:fld>
            <a:endParaRPr lang="en-GB"/>
          </a:p>
        </p:txBody>
      </p:sp>
      <p:sp>
        <p:nvSpPr>
          <p:cNvPr id="5" name="Footer Placeholder 4"/>
          <p:cNvSpPr>
            <a:spLocks noGrp="1"/>
          </p:cNvSpPr>
          <p:nvPr>
            <p:ph type="ftr" sz="quarter" idx="11"/>
          </p:nvPr>
        </p:nvSpPr>
        <p:spPr/>
        <p:txBody>
          <a:bodyPr/>
          <a:lstStyle/>
          <a:p>
            <a:r>
              <a:rPr lang="en-GB"/>
              <a:t>rusnak.truni.sk</a:t>
            </a:r>
          </a:p>
        </p:txBody>
      </p:sp>
      <p:sp>
        <p:nvSpPr>
          <p:cNvPr id="6" name="Slide Number Placeholder 5"/>
          <p:cNvSpPr>
            <a:spLocks noGrp="1"/>
          </p:cNvSpPr>
          <p:nvPr>
            <p:ph type="sldNum" sz="quarter" idx="12"/>
          </p:nvPr>
        </p:nvSpPr>
        <p:spPr/>
        <p:txBody>
          <a:bodyPr/>
          <a:lstStyle/>
          <a:p>
            <a:fld id="{F9D4BC3C-7372-45CB-AC7E-5C03862A0EE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724" y="672255"/>
            <a:ext cx="2351035" cy="5714153"/>
          </a:xfrm>
        </p:spPr>
        <p:txBody>
          <a:bodyPr vert="eaVert"/>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3190690" y="756286"/>
            <a:ext cx="5541725" cy="5041900"/>
          </a:xfrm>
        </p:spPr>
        <p:txBody>
          <a:bodyPr vert="eaVert" anchor="t"/>
          <a:lstStyle/>
          <a:p>
            <a:pPr lvl="0"/>
            <a:r>
              <a:rPr lang="sk-SK"/>
              <a:t>Upraviť štýly predlohy textu
Druhá úroveň
Tretia úroveň
Štvrtá úroveň
Piata úroveň</a:t>
            </a:r>
            <a:endParaRPr lang="en-US" dirty="0"/>
          </a:p>
        </p:txBody>
      </p:sp>
      <p:sp>
        <p:nvSpPr>
          <p:cNvPr id="4" name="Date Placeholder 3"/>
          <p:cNvSpPr>
            <a:spLocks noGrp="1"/>
          </p:cNvSpPr>
          <p:nvPr>
            <p:ph type="dt" sz="half" idx="10"/>
          </p:nvPr>
        </p:nvSpPr>
        <p:spPr/>
        <p:txBody>
          <a:bodyPr/>
          <a:lstStyle/>
          <a:p>
            <a:fld id="{2456D5BA-AD38-524C-9430-B878C9FFD316}" type="datetime1">
              <a:rPr lang="sk-SK" smtClean="0"/>
              <a:t>4.4.20</a:t>
            </a:fld>
            <a:endParaRPr lang="en-GB"/>
          </a:p>
        </p:txBody>
      </p:sp>
      <p:sp>
        <p:nvSpPr>
          <p:cNvPr id="5" name="Footer Placeholder 4"/>
          <p:cNvSpPr>
            <a:spLocks noGrp="1"/>
          </p:cNvSpPr>
          <p:nvPr>
            <p:ph type="ftr" sz="quarter" idx="11"/>
          </p:nvPr>
        </p:nvSpPr>
        <p:spPr/>
        <p:txBody>
          <a:bodyPr/>
          <a:lstStyle/>
          <a:p>
            <a:r>
              <a:rPr lang="en-GB"/>
              <a:t>rusnak.truni.sk</a:t>
            </a:r>
          </a:p>
        </p:txBody>
      </p:sp>
      <p:sp>
        <p:nvSpPr>
          <p:cNvPr id="6" name="Slide Number Placeholder 5"/>
          <p:cNvSpPr>
            <a:spLocks noGrp="1"/>
          </p:cNvSpPr>
          <p:nvPr>
            <p:ph type="sldNum" sz="quarter" idx="12"/>
          </p:nvPr>
        </p:nvSpPr>
        <p:spPr/>
        <p:txBody>
          <a:bodyPr/>
          <a:lstStyle/>
          <a:p>
            <a:fld id="{0B4E2C6B-D7B4-4470-96B0-FB5B90C3668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sk-SK"/>
              <a:t>Upraviť štýly predlohy textu
Druhá úroveň
Tretia úroveň
Štvrtá úroveň
Piata úroveň</a:t>
            </a:r>
            <a:endParaRPr lang="en-US"/>
          </a:p>
        </p:txBody>
      </p:sp>
      <p:sp>
        <p:nvSpPr>
          <p:cNvPr id="13" name="Title 12"/>
          <p:cNvSpPr>
            <a:spLocks noGrp="1"/>
          </p:cNvSpPr>
          <p:nvPr>
            <p:ph type="title"/>
          </p:nvPr>
        </p:nvSpPr>
        <p:spPr/>
        <p:txBody>
          <a:bodyPr/>
          <a:lstStyle/>
          <a:p>
            <a:r>
              <a:rPr lang="sk-SK"/>
              <a:t>Kliknutím upravte štýl predlohy nadpisu</a:t>
            </a:r>
            <a:endParaRPr lang="en-US"/>
          </a:p>
        </p:txBody>
      </p:sp>
      <p:sp>
        <p:nvSpPr>
          <p:cNvPr id="14" name="Date Placeholder 13"/>
          <p:cNvSpPr>
            <a:spLocks noGrp="1"/>
          </p:cNvSpPr>
          <p:nvPr>
            <p:ph type="dt" sz="half" idx="10"/>
          </p:nvPr>
        </p:nvSpPr>
        <p:spPr/>
        <p:txBody>
          <a:bodyPr/>
          <a:lstStyle/>
          <a:p>
            <a:fld id="{17D84F83-A9A5-C942-A03F-560C803C3F5D}" type="datetime1">
              <a:rPr lang="sk-SK" smtClean="0"/>
              <a:t>4.4.20</a:t>
            </a:fld>
            <a:endParaRPr lang="en-GB"/>
          </a:p>
        </p:txBody>
      </p:sp>
      <p:sp>
        <p:nvSpPr>
          <p:cNvPr id="15" name="Slide Number Placeholder 14"/>
          <p:cNvSpPr>
            <a:spLocks noGrp="1"/>
          </p:cNvSpPr>
          <p:nvPr>
            <p:ph type="sldNum" sz="quarter" idx="11"/>
          </p:nvPr>
        </p:nvSpPr>
        <p:spPr/>
        <p:txBody>
          <a:bodyPr/>
          <a:lstStyle/>
          <a:p>
            <a:fld id="{20C92893-8C51-46CF-9D47-24B3C575AFAA}" type="slidenum">
              <a:rPr lang="en-GB" smtClean="0"/>
              <a:pPr/>
              <a:t>‹#›</a:t>
            </a:fld>
            <a:endParaRPr lang="en-GB"/>
          </a:p>
        </p:txBody>
      </p:sp>
      <p:sp>
        <p:nvSpPr>
          <p:cNvPr id="16" name="Footer Placeholder 15"/>
          <p:cNvSpPr>
            <a:spLocks noGrp="1"/>
          </p:cNvSpPr>
          <p:nvPr>
            <p:ph type="ftr" sz="quarter" idx="12"/>
          </p:nvPr>
        </p:nvSpPr>
        <p:spPr/>
        <p:txBody>
          <a:bodyPr/>
          <a:lstStyle/>
          <a:p>
            <a:r>
              <a:rPr lang="en-GB"/>
              <a:t>rusnak.truni.sk</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8" name="TextBox 7"/>
          <p:cNvSpPr txBox="1"/>
          <p:nvPr/>
        </p:nvSpPr>
        <p:spPr>
          <a:xfrm>
            <a:off x="4702069" y="4493265"/>
            <a:ext cx="503793" cy="1001684"/>
          </a:xfrm>
          <a:prstGeom prst="rect">
            <a:avLst/>
          </a:prstGeom>
          <a:noFill/>
        </p:spPr>
        <p:txBody>
          <a:bodyPr wrap="square" lIns="0" tIns="0" rIns="0" bIns="0" rtlCol="0" anchor="t" anchorCtr="0">
            <a:spAutoFit/>
          </a:bodyPr>
          <a:lstStyle/>
          <a:p>
            <a:r>
              <a:rPr lang="en-US" sz="7300" dirty="0">
                <a:solidFill>
                  <a:schemeClr val="tx1"/>
                </a:solidFill>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5037931" y="4705959"/>
            <a:ext cx="4114311" cy="806704"/>
          </a:xfrm>
        </p:spPr>
        <p:txBody>
          <a:bodyPr anchor="ctr">
            <a:normAutofit/>
          </a:bodyPr>
          <a:lstStyle>
            <a:lvl1pPr marL="0" indent="0">
              <a:buNone/>
              <a:defRPr sz="2000">
                <a:solidFill>
                  <a:schemeClr val="tx1"/>
                </a:solidFill>
              </a:defRPr>
            </a:lvl1pPr>
            <a:lvl2pPr marL="503926" indent="0">
              <a:buNone/>
              <a:defRPr sz="2000">
                <a:solidFill>
                  <a:schemeClr val="tx1">
                    <a:tint val="75000"/>
                  </a:schemeClr>
                </a:solidFill>
              </a:defRPr>
            </a:lvl2pPr>
            <a:lvl3pPr marL="1007852" indent="0">
              <a:buNone/>
              <a:defRPr sz="1800">
                <a:solidFill>
                  <a:schemeClr val="tx1">
                    <a:tint val="75000"/>
                  </a:schemeClr>
                </a:solidFill>
              </a:defRPr>
            </a:lvl3pPr>
            <a:lvl4pPr marL="1511778" indent="0">
              <a:buNone/>
              <a:defRPr sz="1500">
                <a:solidFill>
                  <a:schemeClr val="tx1">
                    <a:tint val="75000"/>
                  </a:schemeClr>
                </a:solidFill>
              </a:defRPr>
            </a:lvl4pPr>
            <a:lvl5pPr marL="2015703" indent="0">
              <a:buNone/>
              <a:defRPr sz="1500">
                <a:solidFill>
                  <a:schemeClr val="tx1">
                    <a:tint val="75000"/>
                  </a:schemeClr>
                </a:solidFill>
              </a:defRPr>
            </a:lvl5pPr>
            <a:lvl6pPr marL="2519629" indent="0">
              <a:buNone/>
              <a:defRPr sz="1500">
                <a:solidFill>
                  <a:schemeClr val="tx1">
                    <a:tint val="75000"/>
                  </a:schemeClr>
                </a:solidFill>
              </a:defRPr>
            </a:lvl6pPr>
            <a:lvl7pPr marL="3023555" indent="0">
              <a:buNone/>
              <a:defRPr sz="1500">
                <a:solidFill>
                  <a:schemeClr val="tx1">
                    <a:tint val="75000"/>
                  </a:schemeClr>
                </a:solidFill>
              </a:defRPr>
            </a:lvl7pPr>
            <a:lvl8pPr marL="3527481" indent="0">
              <a:buNone/>
              <a:defRPr sz="1500">
                <a:solidFill>
                  <a:schemeClr val="tx1">
                    <a:tint val="75000"/>
                  </a:schemeClr>
                </a:solidFill>
              </a:defRPr>
            </a:lvl8pPr>
            <a:lvl9pPr marL="4031407" indent="0">
              <a:buNone/>
              <a:defRPr sz="1500">
                <a:solidFill>
                  <a:schemeClr val="tx1">
                    <a:tint val="75000"/>
                  </a:schemeClr>
                </a:solidFill>
              </a:defRPr>
            </a:lvl9pPr>
          </a:lstStyle>
          <a:p>
            <a:pPr lvl="0"/>
            <a:r>
              <a:rPr lang="sk-SK"/>
              <a:t>Upraviť štýly predlohy textu
Druhá úroveň
Tretia úroveň
Štvrtá úroveň
Piata úroveň</a:t>
            </a:r>
            <a:endParaRPr lang="cs-CZ"/>
          </a:p>
        </p:txBody>
      </p:sp>
      <p:sp>
        <p:nvSpPr>
          <p:cNvPr id="12" name="Date Placeholder 11"/>
          <p:cNvSpPr>
            <a:spLocks noGrp="1"/>
          </p:cNvSpPr>
          <p:nvPr>
            <p:ph type="dt" sz="half" idx="10"/>
          </p:nvPr>
        </p:nvSpPr>
        <p:spPr/>
        <p:txBody>
          <a:bodyPr/>
          <a:lstStyle/>
          <a:p>
            <a:fld id="{F74D4851-71F3-7E46-BD42-81840CD9F2B6}" type="datetime1">
              <a:rPr lang="sk-SK" smtClean="0"/>
              <a:t>4.4.20</a:t>
            </a:fld>
            <a:endParaRPr lang="en-GB"/>
          </a:p>
        </p:txBody>
      </p:sp>
      <p:sp>
        <p:nvSpPr>
          <p:cNvPr id="13" name="Slide Number Placeholder 12"/>
          <p:cNvSpPr>
            <a:spLocks noGrp="1"/>
          </p:cNvSpPr>
          <p:nvPr>
            <p:ph type="sldNum" sz="quarter" idx="11"/>
          </p:nvPr>
        </p:nvSpPr>
        <p:spPr/>
        <p:txBody>
          <a:bodyPr/>
          <a:lstStyle/>
          <a:p>
            <a:fld id="{B7D8D926-BC77-48DB-9B94-D8C2D2386DFA}" type="slidenum">
              <a:rPr lang="en-GB" smtClean="0"/>
              <a:pPr/>
              <a:t>‹#›</a:t>
            </a:fld>
            <a:endParaRPr lang="en-GB"/>
          </a:p>
        </p:txBody>
      </p:sp>
      <p:sp>
        <p:nvSpPr>
          <p:cNvPr id="14" name="Footer Placeholder 13"/>
          <p:cNvSpPr>
            <a:spLocks noGrp="1"/>
          </p:cNvSpPr>
          <p:nvPr>
            <p:ph type="ftr" sz="quarter" idx="12"/>
          </p:nvPr>
        </p:nvSpPr>
        <p:spPr/>
        <p:txBody>
          <a:bodyPr/>
          <a:lstStyle/>
          <a:p>
            <a:r>
              <a:rPr lang="en-GB"/>
              <a:t>rusnak.truni.sk</a:t>
            </a:r>
          </a:p>
        </p:txBody>
      </p:sp>
      <p:sp>
        <p:nvSpPr>
          <p:cNvPr id="4" name="Title 3"/>
          <p:cNvSpPr>
            <a:spLocks noGrp="1"/>
          </p:cNvSpPr>
          <p:nvPr>
            <p:ph type="title"/>
          </p:nvPr>
        </p:nvSpPr>
        <p:spPr>
          <a:xfrm>
            <a:off x="2518966" y="2100791"/>
            <a:ext cx="6650070" cy="2591537"/>
          </a:xfrm>
        </p:spPr>
        <p:txBody>
          <a:bodyPr/>
          <a:lstStyle>
            <a:lvl1pPr marL="0" algn="l" defTabSz="1007852" rtl="0" eaLnBrk="1" latinLnBrk="0" hangingPunct="1">
              <a:spcBef>
                <a:spcPct val="0"/>
              </a:spcBef>
              <a:buNone/>
              <a:defRPr lang="en-US" sz="60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sk-SK"/>
              <a:t>Kliknutím upravte štýl predlohy nadpisu</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1A60C47-DA0C-8449-A714-912745D9AA1F}" type="datetime1">
              <a:rPr lang="sk-SK" smtClean="0"/>
              <a:t>4.4.20</a:t>
            </a:fld>
            <a:endParaRPr lang="en-GB"/>
          </a:p>
        </p:txBody>
      </p:sp>
      <p:sp>
        <p:nvSpPr>
          <p:cNvPr id="9" name="Slide Number Placeholder 8"/>
          <p:cNvSpPr>
            <a:spLocks noGrp="1"/>
          </p:cNvSpPr>
          <p:nvPr>
            <p:ph type="sldNum" sz="quarter" idx="11"/>
          </p:nvPr>
        </p:nvSpPr>
        <p:spPr/>
        <p:txBody>
          <a:bodyPr/>
          <a:lstStyle/>
          <a:p>
            <a:fld id="{5C6CE37E-CBC8-4448-B085-1F6586CB95B8}" type="slidenum">
              <a:rPr lang="en-GB" smtClean="0"/>
              <a:pPr/>
              <a:t>‹#›</a:t>
            </a:fld>
            <a:endParaRPr lang="en-GB"/>
          </a:p>
        </p:txBody>
      </p:sp>
      <p:sp>
        <p:nvSpPr>
          <p:cNvPr id="10" name="Footer Placeholder 9"/>
          <p:cNvSpPr>
            <a:spLocks noGrp="1"/>
          </p:cNvSpPr>
          <p:nvPr>
            <p:ph type="ftr" sz="quarter" idx="12"/>
          </p:nvPr>
        </p:nvSpPr>
        <p:spPr/>
        <p:txBody>
          <a:bodyPr/>
          <a:lstStyle/>
          <a:p>
            <a:r>
              <a:rPr lang="en-GB"/>
              <a:t>rusnak.truni.sk</a:t>
            </a:r>
          </a:p>
        </p:txBody>
      </p:sp>
      <p:sp>
        <p:nvSpPr>
          <p:cNvPr id="11" name="Title 10"/>
          <p:cNvSpPr>
            <a:spLocks noGrp="1"/>
          </p:cNvSpPr>
          <p:nvPr>
            <p:ph type="title"/>
          </p:nvPr>
        </p:nvSpPr>
        <p:spPr/>
        <p:txBody>
          <a:bodyPr/>
          <a:lstStyle/>
          <a:p>
            <a:r>
              <a:rPr lang="sk-SK"/>
              <a:t>Kliknutím upravte štýl predlohy nadpisu</a:t>
            </a:r>
            <a:endParaRPr lang="en-US" dirty="0"/>
          </a:p>
        </p:txBody>
      </p:sp>
      <p:sp>
        <p:nvSpPr>
          <p:cNvPr id="5" name="Content Placeholder 4"/>
          <p:cNvSpPr>
            <a:spLocks noGrp="1"/>
          </p:cNvSpPr>
          <p:nvPr>
            <p:ph sz="quarter" idx="13"/>
          </p:nvPr>
        </p:nvSpPr>
        <p:spPr>
          <a:xfrm>
            <a:off x="1481152" y="726034"/>
            <a:ext cx="3607159" cy="3781425"/>
          </a:xfrm>
        </p:spPr>
        <p:txBody>
          <a:bodyPr/>
          <a:lstStyle/>
          <a:p>
            <a:pPr lvl="0"/>
            <a:r>
              <a:rPr lang="sk-SK"/>
              <a:t>Upraviť štýly predlohy textu
Druhá úroveň
Tretia úroveň
Štvrtá úroveň
Piata úroveň</a:t>
            </a:r>
            <a:endParaRPr lang="en-US" dirty="0"/>
          </a:p>
        </p:txBody>
      </p:sp>
      <p:sp>
        <p:nvSpPr>
          <p:cNvPr id="7" name="Content Placeholder 6"/>
          <p:cNvSpPr>
            <a:spLocks noGrp="1"/>
          </p:cNvSpPr>
          <p:nvPr>
            <p:ph sz="quarter" idx="14"/>
          </p:nvPr>
        </p:nvSpPr>
        <p:spPr>
          <a:xfrm>
            <a:off x="5541725" y="726034"/>
            <a:ext cx="3607159" cy="3784926"/>
          </a:xfrm>
        </p:spPr>
        <p:txBody>
          <a:bodyPr/>
          <a:lstStyle/>
          <a:p>
            <a:pPr lvl="0"/>
            <a:r>
              <a:rPr lang="sk-SK"/>
              <a:t>Upraviť štýly predlohy textu
Druhá úroveň
Tretia úroveň
Štvrtá úroveň
Piata úroveň</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77793" y="730013"/>
            <a:ext cx="3607159" cy="705515"/>
          </a:xfrm>
        </p:spPr>
        <p:txBody>
          <a:bodyPr anchor="ctr">
            <a:noAutofit/>
          </a:bodyPr>
          <a:lstStyle>
            <a:lvl1pPr marL="0" indent="0">
              <a:buNone/>
              <a:defRPr sz="2400" b="0"/>
            </a:lvl1pPr>
            <a:lvl2pPr marL="503926" indent="0">
              <a:buNone/>
              <a:defRPr sz="2200" b="1"/>
            </a:lvl2pPr>
            <a:lvl3pPr marL="1007852" indent="0">
              <a:buNone/>
              <a:defRPr sz="2000" b="1"/>
            </a:lvl3pPr>
            <a:lvl4pPr marL="1511778" indent="0">
              <a:buNone/>
              <a:defRPr sz="1800" b="1"/>
            </a:lvl4pPr>
            <a:lvl5pPr marL="2015703" indent="0">
              <a:buNone/>
              <a:defRPr sz="1800" b="1"/>
            </a:lvl5pPr>
            <a:lvl6pPr marL="2519629" indent="0">
              <a:buNone/>
              <a:defRPr sz="1800" b="1"/>
            </a:lvl6pPr>
            <a:lvl7pPr marL="3023555" indent="0">
              <a:buNone/>
              <a:defRPr sz="1800" b="1"/>
            </a:lvl7pPr>
            <a:lvl8pPr marL="3527481" indent="0">
              <a:buNone/>
              <a:defRPr sz="1800" b="1"/>
            </a:lvl8pPr>
            <a:lvl9pPr marL="4031407" indent="0">
              <a:buNone/>
              <a:defRPr sz="1800" b="1"/>
            </a:lvl9pPr>
          </a:lstStyle>
          <a:p>
            <a:pPr lvl="0"/>
            <a:r>
              <a:rPr lang="sk-SK"/>
              <a:t>Upraviť štýly predlohy textu
Druhá úroveň
Tretia úroveň
Štvrtá úroveň
Piata úroveň</a:t>
            </a:r>
            <a:endParaRPr lang="cs-CZ"/>
          </a:p>
        </p:txBody>
      </p:sp>
      <p:sp>
        <p:nvSpPr>
          <p:cNvPr id="4" name="Content Placeholder 3"/>
          <p:cNvSpPr>
            <a:spLocks noGrp="1"/>
          </p:cNvSpPr>
          <p:nvPr>
            <p:ph sz="half" idx="2"/>
          </p:nvPr>
        </p:nvSpPr>
        <p:spPr>
          <a:xfrm>
            <a:off x="1481152" y="1512570"/>
            <a:ext cx="3610518" cy="3025140"/>
          </a:xfrm>
        </p:spPr>
        <p:txBody>
          <a:bodyPr anchor="t"/>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Upraviť štýly predlohy textu
Druhá úroveň
Tretia úroveň
Štvrtá úroveň
Piata úroveň</a:t>
            </a:r>
            <a:endParaRPr lang="en-US" dirty="0"/>
          </a:p>
        </p:txBody>
      </p:sp>
      <p:sp>
        <p:nvSpPr>
          <p:cNvPr id="5" name="Text Placeholder 4"/>
          <p:cNvSpPr>
            <a:spLocks noGrp="1"/>
          </p:cNvSpPr>
          <p:nvPr>
            <p:ph type="body" sz="quarter" idx="3"/>
          </p:nvPr>
        </p:nvSpPr>
        <p:spPr>
          <a:xfrm>
            <a:off x="5541725" y="730013"/>
            <a:ext cx="3607159" cy="705515"/>
          </a:xfrm>
        </p:spPr>
        <p:txBody>
          <a:bodyPr anchor="ctr">
            <a:noAutofit/>
          </a:bodyPr>
          <a:lstStyle>
            <a:lvl1pPr marL="0" indent="0">
              <a:buNone/>
              <a:defRPr sz="2400" b="0"/>
            </a:lvl1pPr>
            <a:lvl2pPr marL="503926" indent="0">
              <a:buNone/>
              <a:defRPr sz="2200" b="1"/>
            </a:lvl2pPr>
            <a:lvl3pPr marL="1007852" indent="0">
              <a:buNone/>
              <a:defRPr sz="2000" b="1"/>
            </a:lvl3pPr>
            <a:lvl4pPr marL="1511778" indent="0">
              <a:buNone/>
              <a:defRPr sz="1800" b="1"/>
            </a:lvl4pPr>
            <a:lvl5pPr marL="2015703" indent="0">
              <a:buNone/>
              <a:defRPr sz="1800" b="1"/>
            </a:lvl5pPr>
            <a:lvl6pPr marL="2519629" indent="0">
              <a:buNone/>
              <a:defRPr sz="1800" b="1"/>
            </a:lvl6pPr>
            <a:lvl7pPr marL="3023555" indent="0">
              <a:buNone/>
              <a:defRPr sz="1800" b="1"/>
            </a:lvl7pPr>
            <a:lvl8pPr marL="3527481" indent="0">
              <a:buNone/>
              <a:defRPr sz="1800" b="1"/>
            </a:lvl8pPr>
            <a:lvl9pPr marL="4031407" indent="0">
              <a:buNone/>
              <a:defRPr sz="1800" b="1"/>
            </a:lvl9pPr>
          </a:lstStyle>
          <a:p>
            <a:pPr lvl="0"/>
            <a:r>
              <a:rPr lang="sk-SK"/>
              <a:t>Upraviť štýly predlohy textu
Druhá úroveň
Tretia úroveň
Štvrtá úroveň
Piata úroveň</a:t>
            </a:r>
            <a:endParaRPr lang="cs-CZ"/>
          </a:p>
        </p:txBody>
      </p:sp>
      <p:sp>
        <p:nvSpPr>
          <p:cNvPr id="6" name="Content Placeholder 5"/>
          <p:cNvSpPr>
            <a:spLocks noGrp="1"/>
          </p:cNvSpPr>
          <p:nvPr>
            <p:ph sz="quarter" idx="4"/>
          </p:nvPr>
        </p:nvSpPr>
        <p:spPr>
          <a:xfrm>
            <a:off x="5541725" y="1512570"/>
            <a:ext cx="3607159" cy="3025140"/>
          </a:xfrm>
        </p:spPr>
        <p:txBody>
          <a:bodyPr anchor="t"/>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Upraviť štýly predlohy textu
Druhá úroveň
Tretia úroveň
Štvrtá úroveň
Piata úroveň</a:t>
            </a:r>
            <a:endParaRPr lang="en-US" dirty="0"/>
          </a:p>
        </p:txBody>
      </p:sp>
      <p:sp>
        <p:nvSpPr>
          <p:cNvPr id="13" name="TextBox 12"/>
          <p:cNvSpPr txBox="1"/>
          <p:nvPr/>
        </p:nvSpPr>
        <p:spPr>
          <a:xfrm>
            <a:off x="1164322" y="573656"/>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8" name="TextBox 17"/>
          <p:cNvSpPr txBox="1"/>
          <p:nvPr/>
        </p:nvSpPr>
        <p:spPr>
          <a:xfrm>
            <a:off x="5267437" y="573656"/>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sk-SK"/>
              <a:t>Kliknutím upravte štýl predlohy nadpisu</a:t>
            </a:r>
            <a:endParaRPr lang="en-US" dirty="0"/>
          </a:p>
        </p:txBody>
      </p:sp>
      <p:sp>
        <p:nvSpPr>
          <p:cNvPr id="14" name="Date Placeholder 13"/>
          <p:cNvSpPr>
            <a:spLocks noGrp="1"/>
          </p:cNvSpPr>
          <p:nvPr>
            <p:ph type="dt" sz="half" idx="10"/>
          </p:nvPr>
        </p:nvSpPr>
        <p:spPr/>
        <p:txBody>
          <a:bodyPr/>
          <a:lstStyle/>
          <a:p>
            <a:fld id="{9C6B8405-D1FC-534E-BBD1-2B7A6366FE04}" type="datetime1">
              <a:rPr lang="sk-SK" smtClean="0"/>
              <a:t>4.4.20</a:t>
            </a:fld>
            <a:endParaRPr lang="en-GB"/>
          </a:p>
        </p:txBody>
      </p:sp>
      <p:sp>
        <p:nvSpPr>
          <p:cNvPr id="15" name="Slide Number Placeholder 14"/>
          <p:cNvSpPr>
            <a:spLocks noGrp="1"/>
          </p:cNvSpPr>
          <p:nvPr>
            <p:ph type="sldNum" sz="quarter" idx="11"/>
          </p:nvPr>
        </p:nvSpPr>
        <p:spPr/>
        <p:txBody>
          <a:bodyPr/>
          <a:lstStyle/>
          <a:p>
            <a:fld id="{7C245C3F-23D6-4420-B72D-D1DE680834B2}" type="slidenum">
              <a:rPr lang="en-GB" smtClean="0"/>
              <a:pPr/>
              <a:t>‹#›</a:t>
            </a:fld>
            <a:endParaRPr lang="en-GB"/>
          </a:p>
        </p:txBody>
      </p:sp>
      <p:sp>
        <p:nvSpPr>
          <p:cNvPr id="16" name="Footer Placeholder 15"/>
          <p:cNvSpPr>
            <a:spLocks noGrp="1"/>
          </p:cNvSpPr>
          <p:nvPr>
            <p:ph type="ftr" sz="quarter" idx="12"/>
          </p:nvPr>
        </p:nvSpPr>
        <p:spPr/>
        <p:txBody>
          <a:bodyPr/>
          <a:lstStyle/>
          <a:p>
            <a:r>
              <a:rPr lang="en-GB"/>
              <a:t>rusnak.truni.sk</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k-SK"/>
              <a:t>Kliknutím upravte štýl predlohy nadpisu</a:t>
            </a:r>
            <a:endParaRPr lang="en-US"/>
          </a:p>
        </p:txBody>
      </p:sp>
      <p:sp>
        <p:nvSpPr>
          <p:cNvPr id="7" name="Date Placeholder 6"/>
          <p:cNvSpPr>
            <a:spLocks noGrp="1"/>
          </p:cNvSpPr>
          <p:nvPr>
            <p:ph type="dt" sz="half" idx="10"/>
          </p:nvPr>
        </p:nvSpPr>
        <p:spPr/>
        <p:txBody>
          <a:bodyPr/>
          <a:lstStyle/>
          <a:p>
            <a:fld id="{D410CC28-288E-7B4C-AD5C-7F26B61FD9BC}" type="datetime1">
              <a:rPr lang="sk-SK" smtClean="0"/>
              <a:t>4.4.20</a:t>
            </a:fld>
            <a:endParaRPr lang="en-GB"/>
          </a:p>
        </p:txBody>
      </p:sp>
      <p:sp>
        <p:nvSpPr>
          <p:cNvPr id="8" name="Slide Number Placeholder 7"/>
          <p:cNvSpPr>
            <a:spLocks noGrp="1"/>
          </p:cNvSpPr>
          <p:nvPr>
            <p:ph type="sldNum" sz="quarter" idx="11"/>
          </p:nvPr>
        </p:nvSpPr>
        <p:spPr/>
        <p:txBody>
          <a:bodyPr/>
          <a:lstStyle/>
          <a:p>
            <a:fld id="{3344478E-25D6-4334-A519-EED7046972D9}" type="slidenum">
              <a:rPr lang="en-GB" smtClean="0"/>
              <a:pPr/>
              <a:t>‹#›</a:t>
            </a:fld>
            <a:endParaRPr lang="en-GB"/>
          </a:p>
        </p:txBody>
      </p:sp>
      <p:sp>
        <p:nvSpPr>
          <p:cNvPr id="9" name="Footer Placeholder 8"/>
          <p:cNvSpPr>
            <a:spLocks noGrp="1"/>
          </p:cNvSpPr>
          <p:nvPr>
            <p:ph type="ftr" sz="quarter" idx="12"/>
          </p:nvPr>
        </p:nvSpPr>
        <p:spPr/>
        <p:txBody>
          <a:bodyPr/>
          <a:lstStyle/>
          <a:p>
            <a:r>
              <a:rPr lang="en-GB"/>
              <a:t>rusnak.truni.sk</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22194C1-B975-7C4D-A7DB-B02BEBEAD846}" type="datetime1">
              <a:rPr lang="sk-SK" smtClean="0"/>
              <a:t>4.4.20</a:t>
            </a:fld>
            <a:endParaRPr lang="en-GB"/>
          </a:p>
        </p:txBody>
      </p:sp>
      <p:sp>
        <p:nvSpPr>
          <p:cNvPr id="6" name="Slide Number Placeholder 5"/>
          <p:cNvSpPr>
            <a:spLocks noGrp="1"/>
          </p:cNvSpPr>
          <p:nvPr>
            <p:ph type="sldNum" sz="quarter" idx="11"/>
          </p:nvPr>
        </p:nvSpPr>
        <p:spPr/>
        <p:txBody>
          <a:bodyPr/>
          <a:lstStyle/>
          <a:p>
            <a:fld id="{A00FC4B8-150F-463D-96B8-86E8E877A23E}" type="slidenum">
              <a:rPr lang="en-GB" smtClean="0"/>
              <a:pPr/>
              <a:t>‹#›</a:t>
            </a:fld>
            <a:endParaRPr lang="en-GB"/>
          </a:p>
        </p:txBody>
      </p:sp>
      <p:sp>
        <p:nvSpPr>
          <p:cNvPr id="7" name="Footer Placeholder 6"/>
          <p:cNvSpPr>
            <a:spLocks noGrp="1"/>
          </p:cNvSpPr>
          <p:nvPr>
            <p:ph type="ftr" sz="quarter" idx="12"/>
          </p:nvPr>
        </p:nvSpPr>
        <p:spPr/>
        <p:txBody>
          <a:bodyPr/>
          <a:lstStyle/>
          <a:p>
            <a:r>
              <a:rPr lang="en-GB"/>
              <a:t>rusnak.truni.sk</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9" name="TextBox 8"/>
          <p:cNvSpPr txBox="1"/>
          <p:nvPr/>
        </p:nvSpPr>
        <p:spPr>
          <a:xfrm>
            <a:off x="5871989" y="1956976"/>
            <a:ext cx="503793" cy="1357636"/>
          </a:xfrm>
          <a:prstGeom prst="rect">
            <a:avLst/>
          </a:prstGeom>
          <a:noFill/>
        </p:spPr>
        <p:txBody>
          <a:bodyPr wrap="square" lIns="0" tIns="0" rIns="0" bIns="0" rtlCol="0" anchor="t" anchorCtr="0">
            <a:spAutoFit/>
          </a:bodyPr>
          <a:lstStyle/>
          <a:p>
            <a:r>
              <a:rPr lang="en-US" sz="88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923621" y="756286"/>
            <a:ext cx="4786035" cy="3781425"/>
          </a:xfrm>
        </p:spPr>
        <p:txBody>
          <a:bodyPr anchor="ctr"/>
          <a:lstStyle>
            <a:lvl1pPr>
              <a:defRPr sz="2600"/>
            </a:lvl1pPr>
            <a:lvl2pPr>
              <a:defRPr sz="2400"/>
            </a:lvl2pPr>
            <a:lvl3pPr>
              <a:defRPr sz="2200"/>
            </a:lvl3pPr>
            <a:lvl4pPr>
              <a:defRPr sz="2000"/>
            </a:lvl4pPr>
            <a:lvl5pPr>
              <a:defRPr sz="2000"/>
            </a:lvl5pPr>
            <a:lvl6pPr>
              <a:defRPr sz="2200"/>
            </a:lvl6pPr>
            <a:lvl7pPr>
              <a:defRPr sz="2200"/>
            </a:lvl7pPr>
            <a:lvl8pPr>
              <a:defRPr sz="2200"/>
            </a:lvl8pPr>
            <a:lvl9pPr>
              <a:defRPr sz="2200"/>
            </a:lvl9pPr>
          </a:lstStyle>
          <a:p>
            <a:pPr lvl="0"/>
            <a:r>
              <a:rPr lang="sk-SK"/>
              <a:t>Upraviť štýly predlohy textu
Druhá úroveň
Tretia úroveň
Štvrtá úroveň
Piata úroveň</a:t>
            </a:r>
            <a:endParaRPr lang="en-US" dirty="0"/>
          </a:p>
        </p:txBody>
      </p:sp>
      <p:sp>
        <p:nvSpPr>
          <p:cNvPr id="4" name="Text Placeholder 3"/>
          <p:cNvSpPr>
            <a:spLocks noGrp="1"/>
          </p:cNvSpPr>
          <p:nvPr>
            <p:ph type="body" sz="half" idx="2"/>
          </p:nvPr>
        </p:nvSpPr>
        <p:spPr>
          <a:xfrm>
            <a:off x="6297414" y="756286"/>
            <a:ext cx="2854828" cy="3781425"/>
          </a:xfrm>
        </p:spPr>
        <p:txBody>
          <a:bodyPr anchor="ctr">
            <a:normAutofit/>
          </a:bodyPr>
          <a:lstStyle>
            <a:lvl1pPr marL="0" indent="0">
              <a:buNone/>
              <a:defRPr sz="1800"/>
            </a:lvl1pPr>
            <a:lvl2pPr marL="503926" indent="0">
              <a:buNone/>
              <a:defRPr sz="1300"/>
            </a:lvl2pPr>
            <a:lvl3pPr marL="1007852" indent="0">
              <a:buNone/>
              <a:defRPr sz="1100"/>
            </a:lvl3pPr>
            <a:lvl4pPr marL="1511778" indent="0">
              <a:buNone/>
              <a:defRPr sz="1000"/>
            </a:lvl4pPr>
            <a:lvl5pPr marL="2015703" indent="0">
              <a:buNone/>
              <a:defRPr sz="1000"/>
            </a:lvl5pPr>
            <a:lvl6pPr marL="2519629" indent="0">
              <a:buNone/>
              <a:defRPr sz="1000"/>
            </a:lvl6pPr>
            <a:lvl7pPr marL="3023555" indent="0">
              <a:buNone/>
              <a:defRPr sz="1000"/>
            </a:lvl7pPr>
            <a:lvl8pPr marL="3527481" indent="0">
              <a:buNone/>
              <a:defRPr sz="1000"/>
            </a:lvl8pPr>
            <a:lvl9pPr marL="4031407" indent="0">
              <a:buNone/>
              <a:defRPr sz="1000"/>
            </a:lvl9pPr>
          </a:lstStyle>
          <a:p>
            <a:pPr lvl="0"/>
            <a:r>
              <a:rPr lang="sk-SK"/>
              <a:t>Upraviť štýly predlohy textu
Druhá úroveň
Tretia úroveň
Štvrtá úroveň
Piata úroveň</a:t>
            </a:r>
            <a:endParaRPr lang="cs-CZ"/>
          </a:p>
        </p:txBody>
      </p:sp>
      <p:sp>
        <p:nvSpPr>
          <p:cNvPr id="15" name="Date Placeholder 14"/>
          <p:cNvSpPr>
            <a:spLocks noGrp="1"/>
          </p:cNvSpPr>
          <p:nvPr>
            <p:ph type="dt" sz="half" idx="10"/>
          </p:nvPr>
        </p:nvSpPr>
        <p:spPr/>
        <p:txBody>
          <a:bodyPr/>
          <a:lstStyle/>
          <a:p>
            <a:fld id="{D4FBE24A-9F23-5A4A-897F-19D441E947D4}" type="datetime1">
              <a:rPr lang="sk-SK" smtClean="0"/>
              <a:t>4.4.20</a:t>
            </a:fld>
            <a:endParaRPr lang="en-GB"/>
          </a:p>
        </p:txBody>
      </p:sp>
      <p:sp>
        <p:nvSpPr>
          <p:cNvPr id="16" name="Slide Number Placeholder 15"/>
          <p:cNvSpPr>
            <a:spLocks noGrp="1"/>
          </p:cNvSpPr>
          <p:nvPr>
            <p:ph type="sldNum" sz="quarter" idx="11"/>
          </p:nvPr>
        </p:nvSpPr>
        <p:spPr/>
        <p:txBody>
          <a:bodyPr/>
          <a:lstStyle/>
          <a:p>
            <a:fld id="{FA6E8336-881F-4F52-AF42-3EE20DD441E2}" type="slidenum">
              <a:rPr lang="en-GB" smtClean="0"/>
              <a:pPr/>
              <a:t>‹#›</a:t>
            </a:fld>
            <a:endParaRPr lang="en-GB"/>
          </a:p>
        </p:txBody>
      </p:sp>
      <p:sp>
        <p:nvSpPr>
          <p:cNvPr id="17" name="Footer Placeholder 16"/>
          <p:cNvSpPr>
            <a:spLocks noGrp="1"/>
          </p:cNvSpPr>
          <p:nvPr>
            <p:ph type="ftr" sz="quarter" idx="12"/>
          </p:nvPr>
        </p:nvSpPr>
        <p:spPr/>
        <p:txBody>
          <a:bodyPr/>
          <a:lstStyle/>
          <a:p>
            <a:r>
              <a:rPr lang="en-GB"/>
              <a:t>rusnak.truni.sk</a:t>
            </a:r>
          </a:p>
        </p:txBody>
      </p:sp>
      <p:sp>
        <p:nvSpPr>
          <p:cNvPr id="18" name="Title 17"/>
          <p:cNvSpPr>
            <a:spLocks noGrp="1"/>
          </p:cNvSpPr>
          <p:nvPr>
            <p:ph type="title"/>
          </p:nvPr>
        </p:nvSpPr>
        <p:spPr/>
        <p:txBody>
          <a:bodyPr/>
          <a:lstStyle/>
          <a:p>
            <a:r>
              <a:rPr lang="sk-SK"/>
              <a:t>Kliknutím upravte štýl predlohy nadpisu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343449" y="675755"/>
            <a:ext cx="7388966" cy="2808758"/>
          </a:xfrm>
          <a:effectLst>
            <a:outerShdw blurRad="152400" dist="317500" dir="5400000" sx="90000" sy="-19000" rotWithShape="0">
              <a:prstClr val="black">
                <a:alpha val="15000"/>
              </a:prstClr>
            </a:outerShdw>
          </a:effectLst>
        </p:spPr>
        <p:txBody>
          <a:bodyPr/>
          <a:lstStyle>
            <a:lvl1pPr marL="0" indent="0">
              <a:buNone/>
              <a:defRPr sz="3500"/>
            </a:lvl1pPr>
            <a:lvl2pPr marL="503926" indent="0">
              <a:buNone/>
              <a:defRPr sz="3100"/>
            </a:lvl2pPr>
            <a:lvl3pPr marL="1007852" indent="0">
              <a:buNone/>
              <a:defRPr sz="2600"/>
            </a:lvl3pPr>
            <a:lvl4pPr marL="1511778" indent="0">
              <a:buNone/>
              <a:defRPr sz="2200"/>
            </a:lvl4pPr>
            <a:lvl5pPr marL="2015703" indent="0">
              <a:buNone/>
              <a:defRPr sz="2200"/>
            </a:lvl5pPr>
            <a:lvl6pPr marL="2519629" indent="0">
              <a:buNone/>
              <a:defRPr sz="2200"/>
            </a:lvl6pPr>
            <a:lvl7pPr marL="3023555" indent="0">
              <a:buNone/>
              <a:defRPr sz="2200"/>
            </a:lvl7pPr>
            <a:lvl8pPr marL="3527481" indent="0">
              <a:buNone/>
              <a:defRPr sz="2200"/>
            </a:lvl8pPr>
            <a:lvl9pPr marL="4031407" indent="0">
              <a:buNone/>
              <a:defRPr sz="2200"/>
            </a:lvl9pPr>
          </a:lstStyle>
          <a:p>
            <a:r>
              <a:rPr lang="sk-SK"/>
              <a:t>Kliknutím na ikonu pridáte obrázok</a:t>
            </a:r>
            <a:endParaRPr lang="en-US"/>
          </a:p>
        </p:txBody>
      </p:sp>
      <p:sp>
        <p:nvSpPr>
          <p:cNvPr id="4" name="Text Placeholder 3"/>
          <p:cNvSpPr>
            <a:spLocks noGrp="1"/>
          </p:cNvSpPr>
          <p:nvPr>
            <p:ph type="body" sz="half" idx="2"/>
          </p:nvPr>
        </p:nvSpPr>
        <p:spPr>
          <a:xfrm>
            <a:off x="3022759" y="3807943"/>
            <a:ext cx="5541725" cy="794887"/>
          </a:xfrm>
        </p:spPr>
        <p:txBody>
          <a:bodyPr anchor="ctr">
            <a:normAutofit/>
          </a:bodyPr>
          <a:lstStyle>
            <a:lvl1pPr marL="0" indent="0">
              <a:buNone/>
              <a:defRPr sz="1800"/>
            </a:lvl1pPr>
            <a:lvl2pPr marL="503926" indent="0">
              <a:buNone/>
              <a:defRPr sz="1300"/>
            </a:lvl2pPr>
            <a:lvl3pPr marL="1007852" indent="0">
              <a:buNone/>
              <a:defRPr sz="1100"/>
            </a:lvl3pPr>
            <a:lvl4pPr marL="1511778" indent="0">
              <a:buNone/>
              <a:defRPr sz="1000"/>
            </a:lvl4pPr>
            <a:lvl5pPr marL="2015703" indent="0">
              <a:buNone/>
              <a:defRPr sz="1000"/>
            </a:lvl5pPr>
            <a:lvl6pPr marL="2519629" indent="0">
              <a:buNone/>
              <a:defRPr sz="1000"/>
            </a:lvl6pPr>
            <a:lvl7pPr marL="3023555" indent="0">
              <a:buNone/>
              <a:defRPr sz="1000"/>
            </a:lvl7pPr>
            <a:lvl8pPr marL="3527481" indent="0">
              <a:buNone/>
              <a:defRPr sz="1000"/>
            </a:lvl8pPr>
            <a:lvl9pPr marL="4031407" indent="0">
              <a:buNone/>
              <a:defRPr sz="1000"/>
            </a:lvl9pPr>
          </a:lstStyle>
          <a:p>
            <a:pPr lvl="0"/>
            <a:r>
              <a:rPr lang="sk-SK"/>
              <a:t>Upraviť štýly predlohy textu
Druhá úroveň
Tretia úroveň
Štvrtá úroveň
Piata úroveň</a:t>
            </a:r>
            <a:endParaRPr lang="cs-CZ"/>
          </a:p>
        </p:txBody>
      </p:sp>
      <p:sp>
        <p:nvSpPr>
          <p:cNvPr id="9" name="TextBox 8"/>
          <p:cNvSpPr txBox="1"/>
          <p:nvPr/>
        </p:nvSpPr>
        <p:spPr>
          <a:xfrm>
            <a:off x="2683538" y="3673864"/>
            <a:ext cx="503793" cy="1018228"/>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sk-SK"/>
              <a:t>Kliknutím upravte štýl predlohy nadpisu</a:t>
            </a:r>
            <a:endParaRPr lang="en-US"/>
          </a:p>
        </p:txBody>
      </p:sp>
      <p:sp>
        <p:nvSpPr>
          <p:cNvPr id="13" name="Date Placeholder 12"/>
          <p:cNvSpPr>
            <a:spLocks noGrp="1"/>
          </p:cNvSpPr>
          <p:nvPr>
            <p:ph type="dt" sz="half" idx="10"/>
          </p:nvPr>
        </p:nvSpPr>
        <p:spPr/>
        <p:txBody>
          <a:bodyPr/>
          <a:lstStyle/>
          <a:p>
            <a:fld id="{C0FDDF72-FCDA-4F4A-B6C7-97ADF2E21946}" type="datetime1">
              <a:rPr lang="sk-SK" smtClean="0"/>
              <a:t>4.4.20</a:t>
            </a:fld>
            <a:endParaRPr lang="en-GB"/>
          </a:p>
        </p:txBody>
      </p:sp>
      <p:sp>
        <p:nvSpPr>
          <p:cNvPr id="14" name="Slide Number Placeholder 13"/>
          <p:cNvSpPr>
            <a:spLocks noGrp="1"/>
          </p:cNvSpPr>
          <p:nvPr>
            <p:ph type="sldNum" sz="quarter" idx="11"/>
          </p:nvPr>
        </p:nvSpPr>
        <p:spPr/>
        <p:txBody>
          <a:bodyPr/>
          <a:lstStyle/>
          <a:p>
            <a:fld id="{79175293-B81F-479D-8DFF-1D0DC9796D73}" type="slidenum">
              <a:rPr lang="en-GB" smtClean="0"/>
              <a:pPr/>
              <a:t>‹#›</a:t>
            </a:fld>
            <a:endParaRPr lang="en-GB"/>
          </a:p>
        </p:txBody>
      </p:sp>
      <p:sp>
        <p:nvSpPr>
          <p:cNvPr id="15" name="Footer Placeholder 14"/>
          <p:cNvSpPr>
            <a:spLocks noGrp="1"/>
          </p:cNvSpPr>
          <p:nvPr>
            <p:ph type="ftr" sz="quarter" idx="12"/>
          </p:nvPr>
        </p:nvSpPr>
        <p:spPr/>
        <p:txBody>
          <a:bodyPr/>
          <a:lstStyle/>
          <a:p>
            <a:r>
              <a:rPr lang="en-GB"/>
              <a:t>rusnak.truni.sk</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264152" y="0"/>
            <a:ext cx="10075863" cy="756285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8" name="Oval 7"/>
          <p:cNvSpPr/>
          <p:nvPr/>
        </p:nvSpPr>
        <p:spPr>
          <a:xfrm rot="19724275">
            <a:off x="1513166" y="1145169"/>
            <a:ext cx="7978510" cy="6293538"/>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9" name="Oval 8"/>
          <p:cNvSpPr/>
          <p:nvPr/>
        </p:nvSpPr>
        <p:spPr>
          <a:xfrm rot="17656910">
            <a:off x="-304560" y="1287646"/>
            <a:ext cx="6107704" cy="4937062"/>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10" name="Oval 9"/>
          <p:cNvSpPr/>
          <p:nvPr/>
        </p:nvSpPr>
        <p:spPr>
          <a:xfrm rot="19724275">
            <a:off x="3612011" y="128865"/>
            <a:ext cx="7139672" cy="5243440"/>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0785" tIns="50393" rIns="100785" bIns="50393" rtlCol="0" anchor="ctr"/>
          <a:lstStyle/>
          <a:p>
            <a:pPr algn="ctr"/>
            <a:endParaRPr lang="en-US"/>
          </a:p>
        </p:txBody>
      </p:sp>
      <p:sp>
        <p:nvSpPr>
          <p:cNvPr id="2" name="Title Placeholder 1"/>
          <p:cNvSpPr>
            <a:spLocks noGrp="1"/>
          </p:cNvSpPr>
          <p:nvPr>
            <p:ph type="title"/>
          </p:nvPr>
        </p:nvSpPr>
        <p:spPr>
          <a:xfrm>
            <a:off x="856448" y="5378027"/>
            <a:ext cx="8312587" cy="1008380"/>
          </a:xfrm>
          <a:prstGeom prst="rect">
            <a:avLst/>
          </a:prstGeom>
        </p:spPr>
        <p:txBody>
          <a:bodyPr vert="horz" lIns="100785" tIns="50393" rIns="100785" bIns="50393" rtlCol="0" anchor="b">
            <a:noAutofit/>
          </a:bodyPr>
          <a:lstStyle/>
          <a:p>
            <a:r>
              <a:rPr lang="sk-SK"/>
              <a:t>Kliknutím upravte štýl predlohy nadpisu</a:t>
            </a:r>
            <a:endParaRPr lang="en-US" dirty="0"/>
          </a:p>
        </p:txBody>
      </p:sp>
      <p:sp>
        <p:nvSpPr>
          <p:cNvPr id="3" name="Text Placeholder 2"/>
          <p:cNvSpPr>
            <a:spLocks noGrp="1"/>
          </p:cNvSpPr>
          <p:nvPr>
            <p:ph type="body" idx="1"/>
          </p:nvPr>
        </p:nvSpPr>
        <p:spPr>
          <a:xfrm>
            <a:off x="2351035" y="756287"/>
            <a:ext cx="6717242" cy="4033519"/>
          </a:xfrm>
          <a:prstGeom prst="rect">
            <a:avLst/>
          </a:prstGeom>
        </p:spPr>
        <p:txBody>
          <a:bodyPr vert="horz" lIns="100785" tIns="50393" rIns="100785" bIns="50393" rtlCol="0" anchor="ctr">
            <a:normAutofit/>
          </a:bodyPr>
          <a:lstStyle/>
          <a:p>
            <a:pPr lvl="0"/>
            <a:r>
              <a:rPr lang="sk-SK"/>
              <a:t>Upraviť štýly predlohy textu
Druhá úroveň
Tretia úroveň
Štvrtá úroveň
Piata úroveň</a:t>
            </a:r>
            <a:endParaRPr lang="en-US" dirty="0"/>
          </a:p>
        </p:txBody>
      </p:sp>
      <p:sp>
        <p:nvSpPr>
          <p:cNvPr id="4" name="Date Placeholder 3"/>
          <p:cNvSpPr>
            <a:spLocks noGrp="1"/>
          </p:cNvSpPr>
          <p:nvPr>
            <p:ph type="dt" sz="half" idx="2"/>
          </p:nvPr>
        </p:nvSpPr>
        <p:spPr>
          <a:xfrm>
            <a:off x="8341096" y="6787309"/>
            <a:ext cx="811145" cy="402652"/>
          </a:xfrm>
          <a:prstGeom prst="rect">
            <a:avLst/>
          </a:prstGeom>
        </p:spPr>
        <p:txBody>
          <a:bodyPr vert="horz" lIns="100785" tIns="50393" rIns="100785" bIns="50393" rtlCol="0" anchor="t"/>
          <a:lstStyle>
            <a:lvl1pPr algn="r">
              <a:defRPr sz="1200">
                <a:solidFill>
                  <a:schemeClr val="tx1">
                    <a:alpha val="60000"/>
                  </a:schemeClr>
                </a:solidFill>
                <a:effectLst/>
              </a:defRPr>
            </a:lvl1pPr>
          </a:lstStyle>
          <a:p>
            <a:fld id="{E02B2E2F-7B2D-7245-9F97-ACCB47871CB3}" type="datetime1">
              <a:rPr lang="sk-SK" smtClean="0"/>
              <a:t>4.4.20</a:t>
            </a:fld>
            <a:endParaRPr lang="en-GB"/>
          </a:p>
        </p:txBody>
      </p:sp>
      <p:sp>
        <p:nvSpPr>
          <p:cNvPr id="5" name="Footer Placeholder 4"/>
          <p:cNvSpPr>
            <a:spLocks noGrp="1"/>
          </p:cNvSpPr>
          <p:nvPr>
            <p:ph type="ftr" sz="quarter" idx="3"/>
          </p:nvPr>
        </p:nvSpPr>
        <p:spPr>
          <a:xfrm>
            <a:off x="4998562" y="6787309"/>
            <a:ext cx="1256701" cy="402651"/>
          </a:xfrm>
          <a:prstGeom prst="rect">
            <a:avLst/>
          </a:prstGeom>
        </p:spPr>
        <p:txBody>
          <a:bodyPr vert="horz" lIns="100785" tIns="50393" rIns="100785" bIns="50393" rtlCol="0" anchor="t"/>
          <a:lstStyle>
            <a:lvl1pPr algn="l">
              <a:defRPr sz="1200">
                <a:solidFill>
                  <a:schemeClr val="tx1">
                    <a:alpha val="60000"/>
                  </a:schemeClr>
                </a:solidFill>
                <a:effectLst/>
              </a:defRPr>
            </a:lvl1pPr>
          </a:lstStyle>
          <a:p>
            <a:r>
              <a:rPr lang="en-GB"/>
              <a:t>rusnak.truni.sk</a:t>
            </a:r>
            <a:endParaRPr lang="en-GB" dirty="0"/>
          </a:p>
        </p:txBody>
      </p:sp>
      <p:sp>
        <p:nvSpPr>
          <p:cNvPr id="6" name="Slide Number Placeholder 5"/>
          <p:cNvSpPr>
            <a:spLocks noGrp="1"/>
          </p:cNvSpPr>
          <p:nvPr>
            <p:ph type="sldNum" sz="quarter" idx="4"/>
          </p:nvPr>
        </p:nvSpPr>
        <p:spPr>
          <a:xfrm>
            <a:off x="856449" y="6844216"/>
            <a:ext cx="822862" cy="345745"/>
          </a:xfrm>
          <a:prstGeom prst="rect">
            <a:avLst/>
          </a:prstGeom>
        </p:spPr>
        <p:txBody>
          <a:bodyPr vert="horz" lIns="100785" tIns="50393" rIns="100785" bIns="10079" rtlCol="0" anchor="b"/>
          <a:lstStyle>
            <a:lvl1pPr algn="l">
              <a:defRPr sz="1800">
                <a:solidFill>
                  <a:schemeClr val="tx1">
                    <a:alpha val="60000"/>
                  </a:schemeClr>
                </a:solidFill>
                <a:effectLst/>
              </a:defRPr>
            </a:lvl1pPr>
          </a:lstStyle>
          <a:p>
            <a:fld id="{097C3CC7-D778-443F-883F-F6921BFC0479}" type="slidenum">
              <a:rPr lang="en-GB" smtClean="0"/>
              <a:pPr/>
              <a:t>‹#›</a:t>
            </a:fld>
            <a:endParaRPr lang="en-GB"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1007852" rtl="0" eaLnBrk="1" latinLnBrk="0" hangingPunct="1">
        <a:spcBef>
          <a:spcPct val="0"/>
        </a:spcBef>
        <a:buNone/>
        <a:defRPr sz="5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2356" indent="-282198" algn="l" defTabSz="1007852" rtl="0" eaLnBrk="1" latinLnBrk="0" hangingPunct="1">
        <a:spcBef>
          <a:spcPct val="20000"/>
        </a:spcBef>
        <a:spcAft>
          <a:spcPts val="0"/>
        </a:spcAft>
        <a:buSzPct val="60000"/>
        <a:buFont typeface="Wingdings" pitchFamily="2" charset="2"/>
        <a:buChar char=""/>
        <a:defRPr sz="2300" kern="1200">
          <a:solidFill>
            <a:schemeClr val="tx1"/>
          </a:solidFill>
          <a:effectLst>
            <a:outerShdw blurRad="38100" dist="38100" dir="2700000" algn="tl">
              <a:srgbClr val="000000">
                <a:alpha val="43137"/>
              </a:srgbClr>
            </a:outerShdw>
          </a:effectLst>
          <a:latin typeface="+mn-lt"/>
          <a:ea typeface="+mn-ea"/>
          <a:cs typeface="+mn-cs"/>
        </a:defRPr>
      </a:lvl1pPr>
      <a:lvl2pPr marL="705496" indent="-282198" algn="l" defTabSz="1007852" rtl="0" eaLnBrk="1" latinLnBrk="0" hangingPunct="1">
        <a:spcBef>
          <a:spcPct val="20000"/>
        </a:spcBef>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2pPr>
      <a:lvl3pPr marL="1108637" indent="-282198" algn="l" defTabSz="1007852"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3pPr>
      <a:lvl4pPr marL="1511778" indent="-282198" algn="l" defTabSz="1007852" rtl="0" eaLnBrk="1" latinLnBrk="0" hangingPunct="1">
        <a:spcBef>
          <a:spcPct val="20000"/>
        </a:spcBef>
        <a:buSzPct val="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814133" indent="-282198" algn="l" defTabSz="1007852"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5pPr>
      <a:lvl6pPr marL="2166881"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469237"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771592"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3124340" indent="-282198" algn="l" defTabSz="1007852" rtl="0" eaLnBrk="1" latinLnBrk="0" hangingPunct="1">
        <a:spcBef>
          <a:spcPct val="20000"/>
        </a:spcBef>
        <a:buSzPct val="60000"/>
        <a:buFont typeface="Wingdings" pitchFamily="2" charset="2"/>
        <a:buChar char=""/>
        <a:defRPr sz="15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1007852" rtl="0" eaLnBrk="1" latinLnBrk="0" hangingPunct="1">
        <a:defRPr sz="2000" kern="1200">
          <a:solidFill>
            <a:schemeClr val="tx1"/>
          </a:solidFill>
          <a:latin typeface="+mn-lt"/>
          <a:ea typeface="+mn-ea"/>
          <a:cs typeface="+mn-cs"/>
        </a:defRPr>
      </a:lvl1pPr>
      <a:lvl2pPr marL="503926" algn="l" defTabSz="1007852" rtl="0" eaLnBrk="1" latinLnBrk="0" hangingPunct="1">
        <a:defRPr sz="2000" kern="1200">
          <a:solidFill>
            <a:schemeClr val="tx1"/>
          </a:solidFill>
          <a:latin typeface="+mn-lt"/>
          <a:ea typeface="+mn-ea"/>
          <a:cs typeface="+mn-cs"/>
        </a:defRPr>
      </a:lvl2pPr>
      <a:lvl3pPr marL="1007852" algn="l" defTabSz="1007852" rtl="0" eaLnBrk="1" latinLnBrk="0" hangingPunct="1">
        <a:defRPr sz="2000" kern="1200">
          <a:solidFill>
            <a:schemeClr val="tx1"/>
          </a:solidFill>
          <a:latin typeface="+mn-lt"/>
          <a:ea typeface="+mn-ea"/>
          <a:cs typeface="+mn-cs"/>
        </a:defRPr>
      </a:lvl3pPr>
      <a:lvl4pPr marL="1511778" algn="l" defTabSz="1007852" rtl="0" eaLnBrk="1" latinLnBrk="0" hangingPunct="1">
        <a:defRPr sz="2000" kern="1200">
          <a:solidFill>
            <a:schemeClr val="tx1"/>
          </a:solidFill>
          <a:latin typeface="+mn-lt"/>
          <a:ea typeface="+mn-ea"/>
          <a:cs typeface="+mn-cs"/>
        </a:defRPr>
      </a:lvl4pPr>
      <a:lvl5pPr marL="2015703" algn="l" defTabSz="1007852" rtl="0" eaLnBrk="1" latinLnBrk="0" hangingPunct="1">
        <a:defRPr sz="2000" kern="1200">
          <a:solidFill>
            <a:schemeClr val="tx1"/>
          </a:solidFill>
          <a:latin typeface="+mn-lt"/>
          <a:ea typeface="+mn-ea"/>
          <a:cs typeface="+mn-cs"/>
        </a:defRPr>
      </a:lvl5pPr>
      <a:lvl6pPr marL="2519629" algn="l" defTabSz="1007852" rtl="0" eaLnBrk="1" latinLnBrk="0" hangingPunct="1">
        <a:defRPr sz="2000" kern="1200">
          <a:solidFill>
            <a:schemeClr val="tx1"/>
          </a:solidFill>
          <a:latin typeface="+mn-lt"/>
          <a:ea typeface="+mn-ea"/>
          <a:cs typeface="+mn-cs"/>
        </a:defRPr>
      </a:lvl6pPr>
      <a:lvl7pPr marL="3023555" algn="l" defTabSz="1007852" rtl="0" eaLnBrk="1" latinLnBrk="0" hangingPunct="1">
        <a:defRPr sz="2000" kern="1200">
          <a:solidFill>
            <a:schemeClr val="tx1"/>
          </a:solidFill>
          <a:latin typeface="+mn-lt"/>
          <a:ea typeface="+mn-ea"/>
          <a:cs typeface="+mn-cs"/>
        </a:defRPr>
      </a:lvl7pPr>
      <a:lvl8pPr marL="3527481" algn="l" defTabSz="1007852" rtl="0" eaLnBrk="1" latinLnBrk="0" hangingPunct="1">
        <a:defRPr sz="2000" kern="1200">
          <a:solidFill>
            <a:schemeClr val="tx1"/>
          </a:solidFill>
          <a:latin typeface="+mn-lt"/>
          <a:ea typeface="+mn-ea"/>
          <a:cs typeface="+mn-cs"/>
        </a:defRPr>
      </a:lvl8pPr>
      <a:lvl9pPr marL="4031407" algn="l" defTabSz="100785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56448" y="1344506"/>
            <a:ext cx="8312587" cy="1805093"/>
          </a:xfrm>
        </p:spPr>
        <p:txBody>
          <a:bodyPr/>
          <a:lstStyle/>
          <a:p>
            <a:r>
              <a:rPr lang="sk-SK" sz="5400" dirty="0"/>
              <a:t>Sezónna a </a:t>
            </a:r>
            <a:r>
              <a:rPr lang="sk-SK" sz="5400" dirty="0" err="1"/>
              <a:t>pandemická</a:t>
            </a:r>
            <a:r>
              <a:rPr lang="sk-SK" sz="5400"/>
              <a:t> chrípka</a:t>
            </a:r>
            <a:endParaRPr lang="sk-SK" sz="5400" dirty="0"/>
          </a:p>
        </p:txBody>
      </p:sp>
      <p:sp>
        <p:nvSpPr>
          <p:cNvPr id="3" name="Subtitle 2"/>
          <p:cNvSpPr>
            <a:spLocks noGrp="1"/>
          </p:cNvSpPr>
          <p:nvPr>
            <p:ph type="subTitle" idx="1"/>
          </p:nvPr>
        </p:nvSpPr>
        <p:spPr>
          <a:xfrm>
            <a:off x="2351034" y="3277772"/>
            <a:ext cx="7440080" cy="2940572"/>
          </a:xfrm>
        </p:spPr>
        <p:txBody>
          <a:bodyPr>
            <a:normAutofit/>
          </a:bodyPr>
          <a:lstStyle/>
          <a:p>
            <a:r>
              <a:rPr lang="sk-SK" dirty="0"/>
              <a:t>Prof. MUDr. Martin Rusnák, </a:t>
            </a:r>
            <a:r>
              <a:rPr lang="sk-SK" dirty="0" err="1"/>
              <a:t>CSc</a:t>
            </a:r>
            <a:endParaRPr lang="sk-SK" dirty="0"/>
          </a:p>
          <a:p>
            <a:r>
              <a:rPr lang="sk-SK" dirty="0"/>
              <a:t>Katedra VZ FZaSP TU, Trnava</a:t>
            </a:r>
          </a:p>
          <a:p>
            <a:r>
              <a:rPr lang="sk-SK" dirty="0" err="1"/>
              <a:t>Main</a:t>
            </a:r>
            <a:r>
              <a:rPr lang="sk-SK" dirty="0"/>
              <a:t> </a:t>
            </a:r>
            <a:r>
              <a:rPr lang="sk-SK" dirty="0" err="1"/>
              <a:t>source</a:t>
            </a:r>
            <a:r>
              <a:rPr lang="sk-SK" dirty="0"/>
              <a:t>: Bruno Christian </a:t>
            </a:r>
            <a:r>
              <a:rPr lang="sk-SK" dirty="0" err="1"/>
              <a:t>Ciancio</a:t>
            </a:r>
            <a:r>
              <a:rPr lang="sk-SK" dirty="0"/>
              <a:t> and </a:t>
            </a:r>
            <a:r>
              <a:rPr lang="sk-SK" dirty="0" err="1"/>
              <a:t>Piotr</a:t>
            </a:r>
            <a:r>
              <a:rPr lang="sk-SK" dirty="0"/>
              <a:t> </a:t>
            </a:r>
            <a:r>
              <a:rPr lang="sk-SK" dirty="0" err="1"/>
              <a:t>Kramarz</a:t>
            </a:r>
            <a:r>
              <a:rPr lang="sk-SK" dirty="0"/>
              <a:t> : ﻿Surveillance </a:t>
            </a:r>
            <a:r>
              <a:rPr lang="sk-SK" dirty="0" err="1"/>
              <a:t>for</a:t>
            </a:r>
            <a:r>
              <a:rPr lang="sk-SK" dirty="0"/>
              <a:t> </a:t>
            </a:r>
            <a:r>
              <a:rPr lang="sk-SK" dirty="0" err="1"/>
              <a:t>seasonal</a:t>
            </a:r>
            <a:r>
              <a:rPr lang="sk-SK" dirty="0"/>
              <a:t> and </a:t>
            </a:r>
            <a:r>
              <a:rPr lang="sk-SK" dirty="0" err="1"/>
              <a:t>novel</a:t>
            </a:r>
            <a:r>
              <a:rPr lang="sk-SK" dirty="0"/>
              <a:t> influenza </a:t>
            </a:r>
            <a:r>
              <a:rPr lang="sk-SK" dirty="0" err="1"/>
              <a:t>viruses</a:t>
            </a:r>
            <a:r>
              <a:rPr lang="sk-SK" dirty="0"/>
              <a:t>. In: M’IKANATHA, N.M. - ISKANDER, J. </a:t>
            </a:r>
            <a:r>
              <a:rPr lang="sk-SK" i="1" dirty="0" err="1"/>
              <a:t>Concepts</a:t>
            </a:r>
            <a:r>
              <a:rPr lang="sk-SK" i="1" dirty="0"/>
              <a:t> and </a:t>
            </a:r>
            <a:r>
              <a:rPr lang="sk-SK" i="1" dirty="0" err="1"/>
              <a:t>Methods</a:t>
            </a:r>
            <a:r>
              <a:rPr lang="sk-SK" i="1" dirty="0"/>
              <a:t> in </a:t>
            </a:r>
            <a:r>
              <a:rPr lang="sk-SK" i="1" dirty="0" err="1"/>
              <a:t>Infectious</a:t>
            </a:r>
            <a:r>
              <a:rPr lang="sk-SK" i="1" dirty="0"/>
              <a:t> </a:t>
            </a:r>
            <a:r>
              <a:rPr lang="sk-SK" i="1" dirty="0" err="1"/>
              <a:t>Disease</a:t>
            </a:r>
            <a:r>
              <a:rPr lang="sk-SK" i="1" dirty="0"/>
              <a:t> Surveillance</a:t>
            </a:r>
            <a:r>
              <a:rPr lang="sk-SK" dirty="0"/>
              <a:t>. . [</a:t>
            </a:r>
            <a:r>
              <a:rPr lang="sk-SK" dirty="0" err="1"/>
              <a:t>s.l</a:t>
            </a:r>
            <a:r>
              <a:rPr lang="sk-SK" dirty="0"/>
              <a:t>.]: </a:t>
            </a:r>
            <a:r>
              <a:rPr lang="sk-SK" dirty="0" err="1"/>
              <a:t>Wiley</a:t>
            </a:r>
            <a:r>
              <a:rPr lang="sk-SK" dirty="0"/>
              <a:t>, 2014. 296 s. ISBN 9780470659397.</a:t>
            </a:r>
          </a:p>
        </p:txBody>
      </p:sp>
    </p:spTree>
    <p:extLst>
      <p:ext uri="{BB962C8B-B14F-4D97-AF65-F5344CB8AC3E}">
        <p14:creationId xmlns:p14="http://schemas.microsoft.com/office/powerpoint/2010/main" val="2746099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84952EDF-3338-2241-BA06-518D1E9C6EC4}"/>
              </a:ext>
            </a:extLst>
          </p:cNvPr>
          <p:cNvSpPr>
            <a:spLocks noGrp="1"/>
          </p:cNvSpPr>
          <p:nvPr>
            <p:ph idx="1"/>
          </p:nvPr>
        </p:nvSpPr>
        <p:spPr>
          <a:xfrm>
            <a:off x="562708" y="267286"/>
            <a:ext cx="8505569" cy="5373859"/>
          </a:xfrm>
        </p:spPr>
        <p:txBody>
          <a:bodyPr>
            <a:normAutofit fontScale="85000" lnSpcReduction="20000"/>
          </a:bodyPr>
          <a:lstStyle/>
          <a:p>
            <a:r>
              <a:rPr lang="sk-SK" dirty="0"/>
              <a:t>Len typy A a B spôsobujú rozšírené ohniská u ľudí . </a:t>
            </a:r>
          </a:p>
          <a:p>
            <a:r>
              <a:rPr lang="sk-SK" dirty="0"/>
              <a:t>Vírusy chrípky A sa delia na podtypy na základe antigénnych rozdielov medzi ich dvoma povrchovými </a:t>
            </a:r>
            <a:r>
              <a:rPr lang="sk-SK" dirty="0" err="1"/>
              <a:t>glykoproteínmi</a:t>
            </a:r>
            <a:r>
              <a:rPr lang="sk-SK" dirty="0"/>
              <a:t>, </a:t>
            </a:r>
            <a:r>
              <a:rPr lang="sk-SK" dirty="0" err="1"/>
              <a:t>hemaglutinínom</a:t>
            </a:r>
            <a:r>
              <a:rPr lang="sk-SK" dirty="0"/>
              <a:t> a </a:t>
            </a:r>
            <a:r>
              <a:rPr lang="sk-SK" dirty="0" err="1"/>
              <a:t>neuraminidázy</a:t>
            </a:r>
            <a:r>
              <a:rPr lang="sk-SK" dirty="0"/>
              <a:t>. </a:t>
            </a:r>
          </a:p>
          <a:p>
            <a:r>
              <a:rPr lang="sk-SK" dirty="0"/>
              <a:t>Bolo identifikovaných 17 podtypov </a:t>
            </a:r>
            <a:r>
              <a:rPr lang="sk-SK" i="1" dirty="0" err="1"/>
              <a:t>hemaglutinínu</a:t>
            </a:r>
            <a:r>
              <a:rPr lang="sk-SK" i="1" dirty="0"/>
              <a:t> (H1 – H17) </a:t>
            </a:r>
            <a:r>
              <a:rPr lang="sk-SK" dirty="0"/>
              <a:t>a 9 podtypov </a:t>
            </a:r>
            <a:r>
              <a:rPr lang="sk-SK" i="1" dirty="0" err="1"/>
              <a:t>neuraminidázy</a:t>
            </a:r>
            <a:r>
              <a:rPr lang="sk-SK" i="1" dirty="0"/>
              <a:t> (N1 – N9</a:t>
            </a:r>
            <a:r>
              <a:rPr lang="sk-SK" dirty="0"/>
              <a:t>). Vírusy všetkých podtypov </a:t>
            </a:r>
            <a:r>
              <a:rPr lang="sk-SK" dirty="0" err="1"/>
              <a:t>hemaglutinínu</a:t>
            </a:r>
            <a:r>
              <a:rPr lang="sk-SK" dirty="0"/>
              <a:t> a </a:t>
            </a:r>
            <a:r>
              <a:rPr lang="sk-SK" dirty="0" err="1"/>
              <a:t>neuraminidázy</a:t>
            </a:r>
            <a:r>
              <a:rPr lang="sk-SK" dirty="0"/>
              <a:t> sa získali z vodných vtákov, ale iba tri podtypy </a:t>
            </a:r>
            <a:r>
              <a:rPr lang="sk-SK" dirty="0" err="1"/>
              <a:t>hemaglutinínu</a:t>
            </a:r>
            <a:r>
              <a:rPr lang="sk-SK" dirty="0"/>
              <a:t> (H1, H2 a H3) a dva podtypy </a:t>
            </a:r>
            <a:r>
              <a:rPr lang="sk-SK" dirty="0" err="1"/>
              <a:t>neuraminidázy</a:t>
            </a:r>
            <a:r>
              <a:rPr lang="sk-SK" dirty="0"/>
              <a:t> (N1 a N2) si od roku 1918 v ľudskej populácii vytvorili stabilné línie. Iba jeden podtyp </a:t>
            </a:r>
            <a:r>
              <a:rPr lang="sk-SK" dirty="0" err="1"/>
              <a:t>hemaglutinín</a:t>
            </a:r>
            <a:r>
              <a:rPr lang="sk-SK" dirty="0"/>
              <a:t> a jedna z </a:t>
            </a:r>
            <a:r>
              <a:rPr lang="sk-SK" dirty="0" err="1"/>
              <a:t>neuraminidáz</a:t>
            </a:r>
            <a:r>
              <a:rPr lang="sk-SK" dirty="0"/>
              <a:t> sú rozpoznávané pre vírusy chrípky B.</a:t>
            </a:r>
          </a:p>
          <a:p>
            <a:r>
              <a:rPr lang="sk-SK" i="1" dirty="0"/>
              <a:t>Medzinárodne uznávaná konvencia pomenovávania </a:t>
            </a:r>
            <a:r>
              <a:rPr lang="sk-SK" dirty="0"/>
              <a:t>vírusov chrípky obsahuje nasledujúce prvky: </a:t>
            </a:r>
          </a:p>
          <a:p>
            <a:pPr lvl="1"/>
            <a:r>
              <a:rPr lang="sk-SK" dirty="0"/>
              <a:t>typ (napr. A, B, C), </a:t>
            </a:r>
          </a:p>
          <a:p>
            <a:pPr lvl="1"/>
            <a:r>
              <a:rPr lang="sk-SK" dirty="0"/>
              <a:t>zemepisný pôvod (napr. Perth, Victoria), číslo kmeňa (napr. 361), </a:t>
            </a:r>
          </a:p>
          <a:p>
            <a:pPr lvl="1"/>
            <a:r>
              <a:rPr lang="sk-SK" dirty="0"/>
              <a:t>rok izolácie (napr., 2011), </a:t>
            </a:r>
          </a:p>
          <a:p>
            <a:pPr lvl="1"/>
            <a:r>
              <a:rPr lang="sk-SK" dirty="0"/>
              <a:t>v prípade chrípky A opis </a:t>
            </a:r>
            <a:r>
              <a:rPr lang="sk-SK" dirty="0" err="1"/>
              <a:t>hemaglutinínového</a:t>
            </a:r>
            <a:r>
              <a:rPr lang="sk-SK" dirty="0"/>
              <a:t> a </a:t>
            </a:r>
            <a:r>
              <a:rPr lang="sk-SK" dirty="0" err="1"/>
              <a:t>neuraminidázového</a:t>
            </a:r>
            <a:r>
              <a:rPr lang="sk-SK" dirty="0"/>
              <a:t> antigénu (napr. H1N1) a </a:t>
            </a:r>
          </a:p>
          <a:p>
            <a:pPr lvl="1"/>
            <a:r>
              <a:rPr lang="sk-SK" dirty="0"/>
              <a:t>v prípade vírusov iného ako ľudského pôvodu hostiteľ pôvodu (napr. ošípané).</a:t>
            </a:r>
          </a:p>
        </p:txBody>
      </p:sp>
      <p:sp>
        <p:nvSpPr>
          <p:cNvPr id="3" name="Nadpis 2">
            <a:extLst>
              <a:ext uri="{FF2B5EF4-FFF2-40B4-BE49-F238E27FC236}">
                <a16:creationId xmlns:a16="http://schemas.microsoft.com/office/drawing/2014/main" id="{0629F67C-D2BB-3A4D-AECA-0856F60D59E7}"/>
              </a:ext>
            </a:extLst>
          </p:cNvPr>
          <p:cNvSpPr>
            <a:spLocks noGrp="1"/>
          </p:cNvSpPr>
          <p:nvPr>
            <p:ph type="title"/>
          </p:nvPr>
        </p:nvSpPr>
        <p:spPr>
          <a:xfrm>
            <a:off x="295422" y="5378027"/>
            <a:ext cx="9326880" cy="1008380"/>
          </a:xfrm>
        </p:spPr>
        <p:txBody>
          <a:bodyPr/>
          <a:lstStyle/>
          <a:p>
            <a:r>
              <a:rPr lang="sk-SK" sz="4400" dirty="0"/>
              <a:t>Typy vírusov chrípky - A, B a C</a:t>
            </a:r>
          </a:p>
        </p:txBody>
      </p:sp>
      <p:sp>
        <p:nvSpPr>
          <p:cNvPr id="4" name="Zástupný objekt pre dátum 3">
            <a:extLst>
              <a:ext uri="{FF2B5EF4-FFF2-40B4-BE49-F238E27FC236}">
                <a16:creationId xmlns:a16="http://schemas.microsoft.com/office/drawing/2014/main" id="{65E10D4A-6FDC-834F-B159-B8B2A7DCE29E}"/>
              </a:ext>
            </a:extLst>
          </p:cNvPr>
          <p:cNvSpPr>
            <a:spLocks noGrp="1"/>
          </p:cNvSpPr>
          <p:nvPr>
            <p:ph type="dt" sz="half" idx="10"/>
          </p:nvPr>
        </p:nvSpPr>
        <p:spPr/>
        <p:txBody>
          <a:bodyPr/>
          <a:lstStyle/>
          <a:p>
            <a:fld id="{17D84F83-A9A5-C942-A03F-560C803C3F5D}" type="datetime1">
              <a:rPr lang="sk-SK" smtClean="0"/>
              <a:t>5.4.20</a:t>
            </a:fld>
            <a:endParaRPr lang="en-GB"/>
          </a:p>
        </p:txBody>
      </p:sp>
      <p:sp>
        <p:nvSpPr>
          <p:cNvPr id="5" name="Zástupný objekt pre číslo snímky 4">
            <a:extLst>
              <a:ext uri="{FF2B5EF4-FFF2-40B4-BE49-F238E27FC236}">
                <a16:creationId xmlns:a16="http://schemas.microsoft.com/office/drawing/2014/main" id="{930BE38E-2427-284A-BF11-F7841FB411A2}"/>
              </a:ext>
            </a:extLst>
          </p:cNvPr>
          <p:cNvSpPr>
            <a:spLocks noGrp="1"/>
          </p:cNvSpPr>
          <p:nvPr>
            <p:ph type="sldNum" sz="quarter" idx="11"/>
          </p:nvPr>
        </p:nvSpPr>
        <p:spPr/>
        <p:txBody>
          <a:bodyPr/>
          <a:lstStyle/>
          <a:p>
            <a:fld id="{20C92893-8C51-46CF-9D47-24B3C575AFAA}" type="slidenum">
              <a:rPr lang="en-GB" smtClean="0"/>
              <a:pPr/>
              <a:t>10</a:t>
            </a:fld>
            <a:endParaRPr lang="en-GB"/>
          </a:p>
        </p:txBody>
      </p:sp>
      <p:sp>
        <p:nvSpPr>
          <p:cNvPr id="6" name="Zástupný objekt pre pätu 5">
            <a:extLst>
              <a:ext uri="{FF2B5EF4-FFF2-40B4-BE49-F238E27FC236}">
                <a16:creationId xmlns:a16="http://schemas.microsoft.com/office/drawing/2014/main" id="{2CCF87C7-6E72-6446-A5B6-2209853C0281}"/>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156576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80DFAFFB-7189-4946-8163-6DDE3EB4C609}"/>
              </a:ext>
            </a:extLst>
          </p:cNvPr>
          <p:cNvSpPr>
            <a:spLocks noGrp="1"/>
          </p:cNvSpPr>
          <p:nvPr>
            <p:ph type="dt" sz="half" idx="10"/>
          </p:nvPr>
        </p:nvSpPr>
        <p:spPr/>
        <p:txBody>
          <a:bodyPr/>
          <a:lstStyle/>
          <a:p>
            <a:fld id="{17D84F83-A9A5-C942-A03F-560C803C3F5D}" type="datetime1">
              <a:rPr lang="sk-SK" smtClean="0"/>
              <a:t>5.4.20</a:t>
            </a:fld>
            <a:endParaRPr lang="en-GB"/>
          </a:p>
        </p:txBody>
      </p:sp>
      <p:sp>
        <p:nvSpPr>
          <p:cNvPr id="5" name="Zástupný objekt pre číslo snímky 4">
            <a:extLst>
              <a:ext uri="{FF2B5EF4-FFF2-40B4-BE49-F238E27FC236}">
                <a16:creationId xmlns:a16="http://schemas.microsoft.com/office/drawing/2014/main" id="{0D4112F6-473C-2746-8576-DE5B953485D3}"/>
              </a:ext>
            </a:extLst>
          </p:cNvPr>
          <p:cNvSpPr>
            <a:spLocks noGrp="1"/>
          </p:cNvSpPr>
          <p:nvPr>
            <p:ph type="sldNum" sz="quarter" idx="11"/>
          </p:nvPr>
        </p:nvSpPr>
        <p:spPr/>
        <p:txBody>
          <a:bodyPr/>
          <a:lstStyle/>
          <a:p>
            <a:fld id="{20C92893-8C51-46CF-9D47-24B3C575AFAA}" type="slidenum">
              <a:rPr lang="en-GB" smtClean="0"/>
              <a:pPr/>
              <a:t>11</a:t>
            </a:fld>
            <a:endParaRPr lang="en-GB"/>
          </a:p>
        </p:txBody>
      </p:sp>
      <p:sp>
        <p:nvSpPr>
          <p:cNvPr id="6" name="Zástupný objekt pre pätu 5">
            <a:extLst>
              <a:ext uri="{FF2B5EF4-FFF2-40B4-BE49-F238E27FC236}">
                <a16:creationId xmlns:a16="http://schemas.microsoft.com/office/drawing/2014/main" id="{763D0262-F38F-F243-83D3-8FCE8F2C7037}"/>
              </a:ext>
            </a:extLst>
          </p:cNvPr>
          <p:cNvSpPr>
            <a:spLocks noGrp="1"/>
          </p:cNvSpPr>
          <p:nvPr>
            <p:ph type="ftr" sz="quarter" idx="12"/>
          </p:nvPr>
        </p:nvSpPr>
        <p:spPr/>
        <p:txBody>
          <a:bodyPr/>
          <a:lstStyle/>
          <a:p>
            <a:r>
              <a:rPr lang="en-GB"/>
              <a:t>rusnak.truni.sk</a:t>
            </a:r>
          </a:p>
        </p:txBody>
      </p:sp>
      <p:pic>
        <p:nvPicPr>
          <p:cNvPr id="8" name="Obrázok 7" descr="Obrázok, na ktorom je osoba, objekt, hodiny&#10;&#10;Automaticky generovaný popis">
            <a:extLst>
              <a:ext uri="{FF2B5EF4-FFF2-40B4-BE49-F238E27FC236}">
                <a16:creationId xmlns:a16="http://schemas.microsoft.com/office/drawing/2014/main" id="{87CC9B8D-A1B3-C740-9EA5-740C471156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9731" y="942534"/>
            <a:ext cx="7512238" cy="5570873"/>
          </a:xfrm>
          <a:prstGeom prst="rect">
            <a:avLst/>
          </a:prstGeom>
        </p:spPr>
      </p:pic>
    </p:spTree>
    <p:extLst>
      <p:ext uri="{BB962C8B-B14F-4D97-AF65-F5344CB8AC3E}">
        <p14:creationId xmlns:p14="http://schemas.microsoft.com/office/powerpoint/2010/main" val="2693512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34182629-245D-CC48-8848-ECB684F90875}"/>
              </a:ext>
            </a:extLst>
          </p:cNvPr>
          <p:cNvSpPr>
            <a:spLocks noGrp="1"/>
          </p:cNvSpPr>
          <p:nvPr>
            <p:ph idx="1"/>
          </p:nvPr>
        </p:nvSpPr>
        <p:spPr>
          <a:xfrm>
            <a:off x="956603" y="756287"/>
            <a:ext cx="8111674" cy="4621740"/>
          </a:xfrm>
        </p:spPr>
        <p:txBody>
          <a:bodyPr/>
          <a:lstStyle/>
          <a:p>
            <a:r>
              <a:rPr lang="sk-SK" dirty="0"/>
              <a:t>Virologický</a:t>
            </a:r>
          </a:p>
          <a:p>
            <a:r>
              <a:rPr lang="sk-SK" dirty="0"/>
              <a:t>Laboratórna diagnostika chrípky</a:t>
            </a:r>
          </a:p>
          <a:p>
            <a:r>
              <a:rPr lang="sk-SK" dirty="0"/>
              <a:t>Globálna sieť WHO na sledovanie chrípky</a:t>
            </a:r>
          </a:p>
          <a:p>
            <a:r>
              <a:rPr lang="sk-SK" dirty="0"/>
              <a:t>Výber kmeňa vakcíny</a:t>
            </a:r>
          </a:p>
          <a:p>
            <a:r>
              <a:rPr lang="sk-SK" dirty="0"/>
              <a:t>Ambulantný </a:t>
            </a:r>
            <a:r>
              <a:rPr lang="sk-SK" dirty="0" err="1"/>
              <a:t>sentinelový</a:t>
            </a:r>
            <a:r>
              <a:rPr lang="sk-SK" dirty="0"/>
              <a:t> dohľad</a:t>
            </a:r>
          </a:p>
          <a:p>
            <a:r>
              <a:rPr lang="sk-SK" dirty="0"/>
              <a:t>Systém založený na </a:t>
            </a:r>
            <a:r>
              <a:rPr lang="sk-SK" dirty="0" err="1"/>
              <a:t>sentinelových</a:t>
            </a:r>
            <a:r>
              <a:rPr lang="sk-SK" dirty="0"/>
              <a:t> lekároch</a:t>
            </a:r>
          </a:p>
          <a:p>
            <a:r>
              <a:rPr lang="sk-SK" dirty="0"/>
              <a:t>Integrácia klinického, epidemiologického a virologického dohľadu</a:t>
            </a:r>
          </a:p>
        </p:txBody>
      </p:sp>
      <p:sp>
        <p:nvSpPr>
          <p:cNvPr id="3" name="Nadpis 2">
            <a:extLst>
              <a:ext uri="{FF2B5EF4-FFF2-40B4-BE49-F238E27FC236}">
                <a16:creationId xmlns:a16="http://schemas.microsoft.com/office/drawing/2014/main" id="{C841EE89-7834-CC42-999C-3B9867852BC3}"/>
              </a:ext>
            </a:extLst>
          </p:cNvPr>
          <p:cNvSpPr>
            <a:spLocks noGrp="1"/>
          </p:cNvSpPr>
          <p:nvPr>
            <p:ph type="title"/>
          </p:nvPr>
        </p:nvSpPr>
        <p:spPr/>
        <p:txBody>
          <a:bodyPr/>
          <a:lstStyle/>
          <a:p>
            <a:r>
              <a:rPr lang="sk-SK" dirty="0"/>
              <a:t>Možné systémy dohľadu</a:t>
            </a:r>
          </a:p>
        </p:txBody>
      </p:sp>
      <p:sp>
        <p:nvSpPr>
          <p:cNvPr id="4" name="Zástupný objekt pre dátum 3">
            <a:extLst>
              <a:ext uri="{FF2B5EF4-FFF2-40B4-BE49-F238E27FC236}">
                <a16:creationId xmlns:a16="http://schemas.microsoft.com/office/drawing/2014/main" id="{3370196F-4929-3240-B8B5-D0FEDFA78FAD}"/>
              </a:ext>
            </a:extLst>
          </p:cNvPr>
          <p:cNvSpPr>
            <a:spLocks noGrp="1"/>
          </p:cNvSpPr>
          <p:nvPr>
            <p:ph type="dt" sz="half" idx="10"/>
          </p:nvPr>
        </p:nvSpPr>
        <p:spPr/>
        <p:txBody>
          <a:bodyPr/>
          <a:lstStyle/>
          <a:p>
            <a:fld id="{17D84F83-A9A5-C942-A03F-560C803C3F5D}" type="datetime1">
              <a:rPr lang="sk-SK" smtClean="0"/>
              <a:t>5.4.20</a:t>
            </a:fld>
            <a:endParaRPr lang="en-GB"/>
          </a:p>
        </p:txBody>
      </p:sp>
      <p:sp>
        <p:nvSpPr>
          <p:cNvPr id="5" name="Zástupný objekt pre číslo snímky 4">
            <a:extLst>
              <a:ext uri="{FF2B5EF4-FFF2-40B4-BE49-F238E27FC236}">
                <a16:creationId xmlns:a16="http://schemas.microsoft.com/office/drawing/2014/main" id="{A23420B5-C3A1-6646-BCDC-0C35AC321A29}"/>
              </a:ext>
            </a:extLst>
          </p:cNvPr>
          <p:cNvSpPr>
            <a:spLocks noGrp="1"/>
          </p:cNvSpPr>
          <p:nvPr>
            <p:ph type="sldNum" sz="quarter" idx="11"/>
          </p:nvPr>
        </p:nvSpPr>
        <p:spPr/>
        <p:txBody>
          <a:bodyPr/>
          <a:lstStyle/>
          <a:p>
            <a:fld id="{20C92893-8C51-46CF-9D47-24B3C575AFAA}" type="slidenum">
              <a:rPr lang="en-GB" smtClean="0"/>
              <a:pPr/>
              <a:t>12</a:t>
            </a:fld>
            <a:endParaRPr lang="en-GB"/>
          </a:p>
        </p:txBody>
      </p:sp>
      <p:sp>
        <p:nvSpPr>
          <p:cNvPr id="6" name="Zástupný objekt pre pätu 5">
            <a:extLst>
              <a:ext uri="{FF2B5EF4-FFF2-40B4-BE49-F238E27FC236}">
                <a16:creationId xmlns:a16="http://schemas.microsoft.com/office/drawing/2014/main" id="{679EBC66-1E89-7941-A0C3-2E3EE8DF7A7F}"/>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84100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1BB5C421-D85D-E940-9421-4948A42CFE43}"/>
              </a:ext>
            </a:extLst>
          </p:cNvPr>
          <p:cNvSpPr>
            <a:spLocks noGrp="1"/>
          </p:cNvSpPr>
          <p:nvPr>
            <p:ph idx="1"/>
          </p:nvPr>
        </p:nvSpPr>
        <p:spPr>
          <a:xfrm>
            <a:off x="856448" y="756287"/>
            <a:ext cx="8211829" cy="4621740"/>
          </a:xfrm>
        </p:spPr>
        <p:txBody>
          <a:bodyPr>
            <a:normAutofit/>
          </a:bodyPr>
          <a:lstStyle/>
          <a:p>
            <a:r>
              <a:rPr lang="sk-SK" sz="2400" dirty="0"/>
              <a:t>Hlavným cieľom virologického sledovania chrípky je celosvetová kontrola cirkulácie vírusového kmeňa s cieľom:</a:t>
            </a:r>
            <a:br>
              <a:rPr lang="sk-SK" sz="2400" dirty="0"/>
            </a:br>
            <a:r>
              <a:rPr lang="sk-SK" sz="2400" dirty="0"/>
              <a:t>1. dvakrát ročne informovať o postupe výberu kmeňa vakcíny a poskytnúť vzorky vírusov na výrobu vakcíny;</a:t>
            </a:r>
            <a:br>
              <a:rPr lang="sk-SK" sz="2400" dirty="0"/>
            </a:br>
            <a:r>
              <a:rPr lang="sk-SK" sz="2400" dirty="0"/>
              <a:t>2. rýchlo identifikovať nové vírusy, ktoré môžu predstavovať </a:t>
            </a:r>
            <a:r>
              <a:rPr lang="sk-SK" sz="2400" dirty="0" err="1"/>
              <a:t>pandemickú</a:t>
            </a:r>
            <a:r>
              <a:rPr lang="sk-SK" sz="2400" dirty="0"/>
              <a:t> hrozbu; a</a:t>
            </a:r>
            <a:br>
              <a:rPr lang="sk-SK" sz="2400" dirty="0"/>
            </a:br>
            <a:r>
              <a:rPr lang="sk-SK" sz="2400" dirty="0"/>
              <a:t>3. monitorovať úroveň antivírusovej rezistencie.</a:t>
            </a:r>
          </a:p>
        </p:txBody>
      </p:sp>
      <p:sp>
        <p:nvSpPr>
          <p:cNvPr id="3" name="Nadpis 2">
            <a:extLst>
              <a:ext uri="{FF2B5EF4-FFF2-40B4-BE49-F238E27FC236}">
                <a16:creationId xmlns:a16="http://schemas.microsoft.com/office/drawing/2014/main" id="{247B2646-C46E-A94F-B656-C0CDB48F49C1}"/>
              </a:ext>
            </a:extLst>
          </p:cNvPr>
          <p:cNvSpPr>
            <a:spLocks noGrp="1"/>
          </p:cNvSpPr>
          <p:nvPr>
            <p:ph type="title"/>
          </p:nvPr>
        </p:nvSpPr>
        <p:spPr/>
        <p:txBody>
          <a:bodyPr/>
          <a:lstStyle/>
          <a:p>
            <a:r>
              <a:rPr lang="sk-SK" dirty="0"/>
              <a:t>Virologický dohľad</a:t>
            </a:r>
          </a:p>
        </p:txBody>
      </p:sp>
      <p:sp>
        <p:nvSpPr>
          <p:cNvPr id="4" name="Zástupný objekt pre dátum 3">
            <a:extLst>
              <a:ext uri="{FF2B5EF4-FFF2-40B4-BE49-F238E27FC236}">
                <a16:creationId xmlns:a16="http://schemas.microsoft.com/office/drawing/2014/main" id="{5B066F4B-474E-2043-85BA-4F46183CD2F5}"/>
              </a:ext>
            </a:extLst>
          </p:cNvPr>
          <p:cNvSpPr>
            <a:spLocks noGrp="1"/>
          </p:cNvSpPr>
          <p:nvPr>
            <p:ph type="dt" sz="half" idx="10"/>
          </p:nvPr>
        </p:nvSpPr>
        <p:spPr/>
        <p:txBody>
          <a:bodyPr/>
          <a:lstStyle/>
          <a:p>
            <a:fld id="{17D84F83-A9A5-C942-A03F-560C803C3F5D}" type="datetime1">
              <a:rPr lang="sk-SK" smtClean="0"/>
              <a:t>5.4.20</a:t>
            </a:fld>
            <a:endParaRPr lang="en-GB"/>
          </a:p>
        </p:txBody>
      </p:sp>
      <p:sp>
        <p:nvSpPr>
          <p:cNvPr id="5" name="Zástupný objekt pre číslo snímky 4">
            <a:extLst>
              <a:ext uri="{FF2B5EF4-FFF2-40B4-BE49-F238E27FC236}">
                <a16:creationId xmlns:a16="http://schemas.microsoft.com/office/drawing/2014/main" id="{5762B37A-45DA-4A49-AB43-DF04A63CE9F9}"/>
              </a:ext>
            </a:extLst>
          </p:cNvPr>
          <p:cNvSpPr>
            <a:spLocks noGrp="1"/>
          </p:cNvSpPr>
          <p:nvPr>
            <p:ph type="sldNum" sz="quarter" idx="11"/>
          </p:nvPr>
        </p:nvSpPr>
        <p:spPr/>
        <p:txBody>
          <a:bodyPr/>
          <a:lstStyle/>
          <a:p>
            <a:fld id="{20C92893-8C51-46CF-9D47-24B3C575AFAA}" type="slidenum">
              <a:rPr lang="en-GB" smtClean="0"/>
              <a:pPr/>
              <a:t>13</a:t>
            </a:fld>
            <a:endParaRPr lang="en-GB"/>
          </a:p>
        </p:txBody>
      </p:sp>
      <p:sp>
        <p:nvSpPr>
          <p:cNvPr id="6" name="Zástupný objekt pre pätu 5">
            <a:extLst>
              <a:ext uri="{FF2B5EF4-FFF2-40B4-BE49-F238E27FC236}">
                <a16:creationId xmlns:a16="http://schemas.microsoft.com/office/drawing/2014/main" id="{DC830107-25D3-1E4C-9580-DE75797FF117}"/>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109494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C240CB38-AF9F-4643-BB95-CD011D29D154}"/>
              </a:ext>
            </a:extLst>
          </p:cNvPr>
          <p:cNvSpPr>
            <a:spLocks noGrp="1"/>
          </p:cNvSpPr>
          <p:nvPr>
            <p:ph idx="1"/>
          </p:nvPr>
        </p:nvSpPr>
        <p:spPr>
          <a:xfrm>
            <a:off x="755690" y="756287"/>
            <a:ext cx="8312587" cy="4462827"/>
          </a:xfrm>
        </p:spPr>
        <p:txBody>
          <a:bodyPr>
            <a:normAutofit/>
          </a:bodyPr>
          <a:lstStyle/>
          <a:p>
            <a:r>
              <a:rPr lang="sk-SK" dirty="0"/>
              <a:t>Najdôležitejšie diagnostické testy na účely dohľadu sú reťazová reakcia s reverznou </a:t>
            </a:r>
            <a:r>
              <a:rPr lang="sk-SK" dirty="0" err="1"/>
              <a:t>transkriptázovou</a:t>
            </a:r>
            <a:r>
              <a:rPr lang="sk-SK" dirty="0"/>
              <a:t> </a:t>
            </a:r>
            <a:r>
              <a:rPr lang="sk-SK" dirty="0" err="1"/>
              <a:t>polymerázou</a:t>
            </a:r>
            <a:r>
              <a:rPr lang="sk-SK" dirty="0"/>
              <a:t> (RT-PCR) a vírusová kultúra. </a:t>
            </a:r>
          </a:p>
          <a:p>
            <a:r>
              <a:rPr lang="sk-SK" dirty="0"/>
              <a:t>Vďaka svojej vysokej citlivosti a špecifickosti je RT-PCR preferovaným testom na detekciu vírusov a počiatočnú charakterizáciu podľa typu a subtypov. </a:t>
            </a:r>
          </a:p>
          <a:p>
            <a:r>
              <a:rPr lang="sk-SK" dirty="0"/>
              <a:t>Výsledky sú zvyčajne k dispozícii do menej ako jedného dňa. </a:t>
            </a:r>
          </a:p>
          <a:p>
            <a:r>
              <a:rPr lang="sk-SK" dirty="0"/>
              <a:t>Podskupina pozitívnych vzoriek sa môže umiestniť do kultúry na ďalšiu genetickú a antigénnu charakterizáciu.</a:t>
            </a:r>
          </a:p>
        </p:txBody>
      </p:sp>
      <p:sp>
        <p:nvSpPr>
          <p:cNvPr id="3" name="Nadpis 2">
            <a:extLst>
              <a:ext uri="{FF2B5EF4-FFF2-40B4-BE49-F238E27FC236}">
                <a16:creationId xmlns:a16="http://schemas.microsoft.com/office/drawing/2014/main" id="{BBA126A9-0524-A84C-9E35-409749106D8D}"/>
              </a:ext>
            </a:extLst>
          </p:cNvPr>
          <p:cNvSpPr>
            <a:spLocks noGrp="1"/>
          </p:cNvSpPr>
          <p:nvPr>
            <p:ph type="title"/>
          </p:nvPr>
        </p:nvSpPr>
        <p:spPr>
          <a:xfrm>
            <a:off x="856449" y="5778929"/>
            <a:ext cx="8312587" cy="1008380"/>
          </a:xfrm>
        </p:spPr>
        <p:txBody>
          <a:bodyPr/>
          <a:lstStyle/>
          <a:p>
            <a:r>
              <a:rPr lang="sk-SK" sz="4800" dirty="0"/>
              <a:t>Laboratórna diagnostika chrípky</a:t>
            </a:r>
          </a:p>
        </p:txBody>
      </p:sp>
      <p:sp>
        <p:nvSpPr>
          <p:cNvPr id="4" name="Zástupný objekt pre dátum 3">
            <a:extLst>
              <a:ext uri="{FF2B5EF4-FFF2-40B4-BE49-F238E27FC236}">
                <a16:creationId xmlns:a16="http://schemas.microsoft.com/office/drawing/2014/main" id="{844E3AAD-860A-C742-B532-2E1981746400}"/>
              </a:ext>
            </a:extLst>
          </p:cNvPr>
          <p:cNvSpPr>
            <a:spLocks noGrp="1"/>
          </p:cNvSpPr>
          <p:nvPr>
            <p:ph type="dt" sz="half" idx="10"/>
          </p:nvPr>
        </p:nvSpPr>
        <p:spPr/>
        <p:txBody>
          <a:bodyPr/>
          <a:lstStyle/>
          <a:p>
            <a:fld id="{17D84F83-A9A5-C942-A03F-560C803C3F5D}" type="datetime1">
              <a:rPr lang="sk-SK" smtClean="0"/>
              <a:t>5.4.20</a:t>
            </a:fld>
            <a:endParaRPr lang="en-GB"/>
          </a:p>
        </p:txBody>
      </p:sp>
      <p:sp>
        <p:nvSpPr>
          <p:cNvPr id="5" name="Zástupný objekt pre číslo snímky 4">
            <a:extLst>
              <a:ext uri="{FF2B5EF4-FFF2-40B4-BE49-F238E27FC236}">
                <a16:creationId xmlns:a16="http://schemas.microsoft.com/office/drawing/2014/main" id="{3E229A1B-79E5-1647-BBFA-AFF38C8B8790}"/>
              </a:ext>
            </a:extLst>
          </p:cNvPr>
          <p:cNvSpPr>
            <a:spLocks noGrp="1"/>
          </p:cNvSpPr>
          <p:nvPr>
            <p:ph type="sldNum" sz="quarter" idx="11"/>
          </p:nvPr>
        </p:nvSpPr>
        <p:spPr/>
        <p:txBody>
          <a:bodyPr/>
          <a:lstStyle/>
          <a:p>
            <a:fld id="{20C92893-8C51-46CF-9D47-24B3C575AFAA}" type="slidenum">
              <a:rPr lang="en-GB" smtClean="0"/>
              <a:pPr/>
              <a:t>14</a:t>
            </a:fld>
            <a:endParaRPr lang="en-GB"/>
          </a:p>
        </p:txBody>
      </p:sp>
      <p:sp>
        <p:nvSpPr>
          <p:cNvPr id="6" name="Zástupný objekt pre pätu 5">
            <a:extLst>
              <a:ext uri="{FF2B5EF4-FFF2-40B4-BE49-F238E27FC236}">
                <a16:creationId xmlns:a16="http://schemas.microsoft.com/office/drawing/2014/main" id="{118A6080-6515-7748-BF26-5A23CBC2E886}"/>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745051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0821AFB7-C2C7-194D-82A7-AA5A02ECA484}"/>
              </a:ext>
            </a:extLst>
          </p:cNvPr>
          <p:cNvSpPr>
            <a:spLocks noGrp="1"/>
          </p:cNvSpPr>
          <p:nvPr>
            <p:ph type="dt" sz="half" idx="10"/>
          </p:nvPr>
        </p:nvSpPr>
        <p:spPr/>
        <p:txBody>
          <a:bodyPr/>
          <a:lstStyle/>
          <a:p>
            <a:fld id="{17D84F83-A9A5-C942-A03F-560C803C3F5D}" type="datetime1">
              <a:rPr lang="sk-SK" smtClean="0"/>
              <a:t>5.4.20</a:t>
            </a:fld>
            <a:endParaRPr lang="en-GB"/>
          </a:p>
        </p:txBody>
      </p:sp>
      <p:sp>
        <p:nvSpPr>
          <p:cNvPr id="5" name="Zástupný objekt pre číslo snímky 4">
            <a:extLst>
              <a:ext uri="{FF2B5EF4-FFF2-40B4-BE49-F238E27FC236}">
                <a16:creationId xmlns:a16="http://schemas.microsoft.com/office/drawing/2014/main" id="{2C365442-8CEB-F544-B498-134E00A46EFC}"/>
              </a:ext>
            </a:extLst>
          </p:cNvPr>
          <p:cNvSpPr>
            <a:spLocks noGrp="1"/>
          </p:cNvSpPr>
          <p:nvPr>
            <p:ph type="sldNum" sz="quarter" idx="11"/>
          </p:nvPr>
        </p:nvSpPr>
        <p:spPr/>
        <p:txBody>
          <a:bodyPr/>
          <a:lstStyle/>
          <a:p>
            <a:fld id="{20C92893-8C51-46CF-9D47-24B3C575AFAA}" type="slidenum">
              <a:rPr lang="en-GB" smtClean="0"/>
              <a:pPr/>
              <a:t>15</a:t>
            </a:fld>
            <a:endParaRPr lang="en-GB"/>
          </a:p>
        </p:txBody>
      </p:sp>
      <p:sp>
        <p:nvSpPr>
          <p:cNvPr id="6" name="Zástupný objekt pre pätu 5">
            <a:extLst>
              <a:ext uri="{FF2B5EF4-FFF2-40B4-BE49-F238E27FC236}">
                <a16:creationId xmlns:a16="http://schemas.microsoft.com/office/drawing/2014/main" id="{BF988F15-CD8F-F944-B4A5-3D35E9AA63E6}"/>
              </a:ext>
            </a:extLst>
          </p:cNvPr>
          <p:cNvSpPr>
            <a:spLocks noGrp="1"/>
          </p:cNvSpPr>
          <p:nvPr>
            <p:ph type="ftr" sz="quarter" idx="12"/>
          </p:nvPr>
        </p:nvSpPr>
        <p:spPr/>
        <p:txBody>
          <a:bodyPr/>
          <a:lstStyle/>
          <a:p>
            <a:r>
              <a:rPr lang="en-GB"/>
              <a:t>rusnak.truni.sk</a:t>
            </a:r>
          </a:p>
        </p:txBody>
      </p:sp>
      <p:pic>
        <p:nvPicPr>
          <p:cNvPr id="1026" name="Picture 2">
            <a:extLst>
              <a:ext uri="{FF2B5EF4-FFF2-40B4-BE49-F238E27FC236}">
                <a16:creationId xmlns:a16="http://schemas.microsoft.com/office/drawing/2014/main" id="{28A4FF3D-0515-2D40-8701-C20B4F4B00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22513"/>
            <a:ext cx="10075863" cy="291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290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objekt pre obsah 5">
            <a:extLst>
              <a:ext uri="{FF2B5EF4-FFF2-40B4-BE49-F238E27FC236}">
                <a16:creationId xmlns:a16="http://schemas.microsoft.com/office/drawing/2014/main" id="{047556D1-82A7-4046-9709-73C02D01381E}"/>
              </a:ext>
            </a:extLst>
          </p:cNvPr>
          <p:cNvSpPr>
            <a:spLocks noGrp="1"/>
          </p:cNvSpPr>
          <p:nvPr>
            <p:ph idx="1"/>
          </p:nvPr>
        </p:nvSpPr>
        <p:spPr>
          <a:xfrm>
            <a:off x="436098" y="168813"/>
            <a:ext cx="8632179" cy="5064370"/>
          </a:xfrm>
        </p:spPr>
        <p:txBody>
          <a:bodyPr>
            <a:normAutofit fontScale="77500" lnSpcReduction="20000"/>
          </a:bodyPr>
          <a:lstStyle/>
          <a:p>
            <a:r>
              <a:rPr lang="sk-SK" sz="2600" dirty="0"/>
              <a:t>Na globálnej úrovni virologický dohľad koordinuje WHO prostredníctvom svojho </a:t>
            </a:r>
            <a:r>
              <a:rPr lang="sk-SK" sz="2600" i="1" dirty="0"/>
              <a:t>globálneho systému sledovania a reakcie na chrípku (GISRS</a:t>
            </a:r>
            <a:r>
              <a:rPr lang="sk-SK" sz="2600" dirty="0"/>
              <a:t>). </a:t>
            </a:r>
          </a:p>
          <a:p>
            <a:r>
              <a:rPr lang="sk-SK" sz="2600" dirty="0"/>
              <a:t>Táto sieť bola založená v roku 1952 a zahŕňa šesť centier spolupráce WHO (CC), štyri základné regulačné laboratóriá (ERL) a 137 národných centier pre chrípku (NIC) v 107 členských štátoch WHO.</a:t>
            </a:r>
          </a:p>
          <a:p>
            <a:r>
              <a:rPr lang="sk-SK" sz="2600" dirty="0">
                <a:effectLst/>
              </a:rPr>
              <a:t>Národné referenčné centrum (NRC) pre chrípku sídli na ÚVZ SR Bratislava</a:t>
            </a:r>
            <a:endParaRPr lang="sk-SK" sz="2600" dirty="0"/>
          </a:p>
          <a:p>
            <a:r>
              <a:rPr lang="sk-SK" sz="2600" dirty="0"/>
              <a:t>NRC mali byť schopné vykonať počiatočnú identifikáciu typu vírusu a podtypu.</a:t>
            </a:r>
          </a:p>
          <a:p>
            <a:r>
              <a:rPr lang="sk-SK" sz="2600" dirty="0"/>
              <a:t>Na vnútroštátnej úrovni dostane jeden alebo viac NRC exempláre získané od pacientov s podozrením na chrípku. Vzorky môžu pochádzať priamo od lekárov primárnej starostlivosti, nemocníc a iných zdravotníckych zariadení alebo prostredníctvom sietí </a:t>
            </a:r>
            <a:r>
              <a:rPr lang="sk-SK" sz="2600" dirty="0" err="1"/>
              <a:t>subnárodných</a:t>
            </a:r>
            <a:r>
              <a:rPr lang="sk-SK" sz="2600" dirty="0"/>
              <a:t> laboratórií. NRC zvyčajne dostávajú kombináciu vzoriek, z ktorých niektoré boli zozbierané ako súčasť dobre definovaných schém dohľadu (napr. od </a:t>
            </a:r>
            <a:r>
              <a:rPr lang="sk-SK" sz="2600" dirty="0" err="1"/>
              <a:t>sentinelových</a:t>
            </a:r>
            <a:r>
              <a:rPr lang="sk-SK" sz="2600" dirty="0"/>
              <a:t> lekárov, ktorí robia výtery pacientom, ktorí počas chrípkového obdobia sledujú chrípku podobné ochorenie).</a:t>
            </a:r>
          </a:p>
          <a:p>
            <a:endParaRPr lang="sk-SK" dirty="0">
              <a:effectLst/>
            </a:endParaRPr>
          </a:p>
        </p:txBody>
      </p:sp>
      <p:sp>
        <p:nvSpPr>
          <p:cNvPr id="5" name="Nadpis 4">
            <a:extLst>
              <a:ext uri="{FF2B5EF4-FFF2-40B4-BE49-F238E27FC236}">
                <a16:creationId xmlns:a16="http://schemas.microsoft.com/office/drawing/2014/main" id="{48F9114E-CB27-E540-B550-9C1889431611}"/>
              </a:ext>
            </a:extLst>
          </p:cNvPr>
          <p:cNvSpPr>
            <a:spLocks noGrp="1"/>
          </p:cNvSpPr>
          <p:nvPr>
            <p:ph type="title"/>
          </p:nvPr>
        </p:nvSpPr>
        <p:spPr>
          <a:xfrm>
            <a:off x="842268" y="5835836"/>
            <a:ext cx="8312587" cy="1008380"/>
          </a:xfrm>
        </p:spPr>
        <p:txBody>
          <a:bodyPr/>
          <a:lstStyle/>
          <a:p>
            <a:r>
              <a:rPr lang="sk-SK" dirty="0"/>
              <a:t>Globálna sieť WHO na sledovanie chrípky</a:t>
            </a:r>
          </a:p>
        </p:txBody>
      </p:sp>
      <p:sp>
        <p:nvSpPr>
          <p:cNvPr id="2" name="Zástupný objekt pre dátum 1">
            <a:extLst>
              <a:ext uri="{FF2B5EF4-FFF2-40B4-BE49-F238E27FC236}">
                <a16:creationId xmlns:a16="http://schemas.microsoft.com/office/drawing/2014/main" id="{2CA553F3-09F9-FB43-A402-A0578E8D1DFD}"/>
              </a:ext>
            </a:extLst>
          </p:cNvPr>
          <p:cNvSpPr>
            <a:spLocks noGrp="1"/>
          </p:cNvSpPr>
          <p:nvPr>
            <p:ph type="dt" sz="half" idx="10"/>
          </p:nvPr>
        </p:nvSpPr>
        <p:spPr/>
        <p:txBody>
          <a:bodyPr/>
          <a:lstStyle/>
          <a:p>
            <a:fld id="{922194C1-B975-7C4D-A7DB-B02BEBEAD846}" type="datetime1">
              <a:rPr lang="sk-SK" smtClean="0"/>
              <a:t>5.4.20</a:t>
            </a:fld>
            <a:endParaRPr lang="en-GB"/>
          </a:p>
        </p:txBody>
      </p:sp>
      <p:sp>
        <p:nvSpPr>
          <p:cNvPr id="3" name="Zástupný objekt pre číslo snímky 2">
            <a:extLst>
              <a:ext uri="{FF2B5EF4-FFF2-40B4-BE49-F238E27FC236}">
                <a16:creationId xmlns:a16="http://schemas.microsoft.com/office/drawing/2014/main" id="{EF8FB6C3-9737-5B4A-AA95-363D9A7C313B}"/>
              </a:ext>
            </a:extLst>
          </p:cNvPr>
          <p:cNvSpPr>
            <a:spLocks noGrp="1"/>
          </p:cNvSpPr>
          <p:nvPr>
            <p:ph type="sldNum" sz="quarter" idx="11"/>
          </p:nvPr>
        </p:nvSpPr>
        <p:spPr/>
        <p:txBody>
          <a:bodyPr/>
          <a:lstStyle/>
          <a:p>
            <a:fld id="{A00FC4B8-150F-463D-96B8-86E8E877A23E}" type="slidenum">
              <a:rPr lang="en-GB" smtClean="0"/>
              <a:pPr/>
              <a:t>16</a:t>
            </a:fld>
            <a:endParaRPr lang="en-GB"/>
          </a:p>
        </p:txBody>
      </p:sp>
      <p:sp>
        <p:nvSpPr>
          <p:cNvPr id="4" name="Zástupný objekt pre pätu 3">
            <a:extLst>
              <a:ext uri="{FF2B5EF4-FFF2-40B4-BE49-F238E27FC236}">
                <a16:creationId xmlns:a16="http://schemas.microsoft.com/office/drawing/2014/main" id="{1C48DB61-9A6F-CF4A-A29E-C11187192984}"/>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223069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C0604AEF-E4C2-E847-BD92-95314DC19874}"/>
              </a:ext>
            </a:extLst>
          </p:cNvPr>
          <p:cNvSpPr>
            <a:spLocks noGrp="1"/>
          </p:cNvSpPr>
          <p:nvPr>
            <p:ph idx="1"/>
          </p:nvPr>
        </p:nvSpPr>
        <p:spPr>
          <a:xfrm>
            <a:off x="856448" y="756287"/>
            <a:ext cx="8211829" cy="4519098"/>
          </a:xfrm>
        </p:spPr>
        <p:txBody>
          <a:bodyPr>
            <a:normAutofit/>
          </a:bodyPr>
          <a:lstStyle/>
          <a:p>
            <a:r>
              <a:rPr lang="sk-SK" sz="2800" dirty="0"/>
              <a:t>Kmene chrípky, ktoré sa majú zahrnúť do sezónnych vakcín proti chrípke, sa vyberajú počas konzultácií WHO, ktoré sa konajú dvakrát ročne (vo februári pre severnú pologuľu a september na južnej pologuli).</a:t>
            </a:r>
          </a:p>
          <a:p>
            <a:r>
              <a:rPr lang="sk-SK" sz="2800" dirty="0"/>
              <a:t>Na zaradenie vakcíny sa odporúčajú dva kmene chrípky A, ktoré v súčasnosti cirkulujú u ľudí, A (H3N2) a A (H1N1), a kmeň chrípky B.</a:t>
            </a:r>
          </a:p>
        </p:txBody>
      </p:sp>
      <p:sp>
        <p:nvSpPr>
          <p:cNvPr id="3" name="Nadpis 2">
            <a:extLst>
              <a:ext uri="{FF2B5EF4-FFF2-40B4-BE49-F238E27FC236}">
                <a16:creationId xmlns:a16="http://schemas.microsoft.com/office/drawing/2014/main" id="{C57CE806-89A0-0C4E-9EAF-2B53F67A6E20}"/>
              </a:ext>
            </a:extLst>
          </p:cNvPr>
          <p:cNvSpPr>
            <a:spLocks noGrp="1"/>
          </p:cNvSpPr>
          <p:nvPr>
            <p:ph type="title"/>
          </p:nvPr>
        </p:nvSpPr>
        <p:spPr/>
        <p:txBody>
          <a:bodyPr/>
          <a:lstStyle/>
          <a:p>
            <a:r>
              <a:rPr lang="sk-SK" dirty="0"/>
              <a:t>Výber kmeňa vakcíny</a:t>
            </a:r>
          </a:p>
        </p:txBody>
      </p:sp>
      <p:sp>
        <p:nvSpPr>
          <p:cNvPr id="4" name="Zástupný objekt pre dátum 3">
            <a:extLst>
              <a:ext uri="{FF2B5EF4-FFF2-40B4-BE49-F238E27FC236}">
                <a16:creationId xmlns:a16="http://schemas.microsoft.com/office/drawing/2014/main" id="{530CA78E-DEE4-AA45-99D8-845CB2D32B9A}"/>
              </a:ext>
            </a:extLst>
          </p:cNvPr>
          <p:cNvSpPr>
            <a:spLocks noGrp="1"/>
          </p:cNvSpPr>
          <p:nvPr>
            <p:ph type="dt" sz="half" idx="10"/>
          </p:nvPr>
        </p:nvSpPr>
        <p:spPr/>
        <p:txBody>
          <a:bodyPr/>
          <a:lstStyle/>
          <a:p>
            <a:fld id="{17D84F83-A9A5-C942-A03F-560C803C3F5D}" type="datetime1">
              <a:rPr lang="sk-SK" smtClean="0"/>
              <a:t>5.4.20</a:t>
            </a:fld>
            <a:endParaRPr lang="en-GB"/>
          </a:p>
        </p:txBody>
      </p:sp>
      <p:sp>
        <p:nvSpPr>
          <p:cNvPr id="5" name="Zástupný objekt pre číslo snímky 4">
            <a:extLst>
              <a:ext uri="{FF2B5EF4-FFF2-40B4-BE49-F238E27FC236}">
                <a16:creationId xmlns:a16="http://schemas.microsoft.com/office/drawing/2014/main" id="{66BC50C9-4862-6345-A0D4-25902090B69E}"/>
              </a:ext>
            </a:extLst>
          </p:cNvPr>
          <p:cNvSpPr>
            <a:spLocks noGrp="1"/>
          </p:cNvSpPr>
          <p:nvPr>
            <p:ph type="sldNum" sz="quarter" idx="11"/>
          </p:nvPr>
        </p:nvSpPr>
        <p:spPr/>
        <p:txBody>
          <a:bodyPr/>
          <a:lstStyle/>
          <a:p>
            <a:fld id="{20C92893-8C51-46CF-9D47-24B3C575AFAA}" type="slidenum">
              <a:rPr lang="en-GB" smtClean="0"/>
              <a:pPr/>
              <a:t>17</a:t>
            </a:fld>
            <a:endParaRPr lang="en-GB"/>
          </a:p>
        </p:txBody>
      </p:sp>
      <p:sp>
        <p:nvSpPr>
          <p:cNvPr id="6" name="Zástupný objekt pre pätu 5">
            <a:extLst>
              <a:ext uri="{FF2B5EF4-FFF2-40B4-BE49-F238E27FC236}">
                <a16:creationId xmlns:a16="http://schemas.microsoft.com/office/drawing/2014/main" id="{2F37F81B-6A5C-674D-BAAE-86153C43FD96}"/>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72887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4AF0E316-5D5A-674A-8C4F-CFBFDA074402}"/>
              </a:ext>
            </a:extLst>
          </p:cNvPr>
          <p:cNvSpPr>
            <a:spLocks noGrp="1"/>
          </p:cNvSpPr>
          <p:nvPr>
            <p:ph idx="1"/>
          </p:nvPr>
        </p:nvSpPr>
        <p:spPr>
          <a:xfrm>
            <a:off x="755690" y="492370"/>
            <a:ext cx="8312587" cy="5162842"/>
          </a:xfrm>
        </p:spPr>
        <p:txBody>
          <a:bodyPr>
            <a:normAutofit fontScale="85000" lnSpcReduction="20000"/>
          </a:bodyPr>
          <a:lstStyle/>
          <a:p>
            <a:r>
              <a:rPr lang="sk-SK" dirty="0" err="1"/>
              <a:t>Chemoprofylaxia</a:t>
            </a:r>
            <a:r>
              <a:rPr lang="sk-SK" dirty="0"/>
              <a:t> účinkuje iba na dve triedy antivírusových liekov</a:t>
            </a:r>
            <a:br>
              <a:rPr lang="sk-SK" dirty="0"/>
            </a:br>
            <a:r>
              <a:rPr lang="sk-SK" dirty="0"/>
              <a:t>a liečba chrípky - </a:t>
            </a:r>
            <a:r>
              <a:rPr lang="sk-SK" dirty="0" err="1"/>
              <a:t>adamantánov</a:t>
            </a:r>
            <a:r>
              <a:rPr lang="sk-SK" dirty="0"/>
              <a:t> (</a:t>
            </a:r>
            <a:r>
              <a:rPr lang="sk-SK" dirty="0" err="1"/>
              <a:t>amantadín</a:t>
            </a:r>
            <a:r>
              <a:rPr lang="sk-SK" dirty="0"/>
              <a:t> a </a:t>
            </a:r>
            <a:r>
              <a:rPr lang="sk-SK" dirty="0" err="1"/>
              <a:t>rimantadín</a:t>
            </a:r>
            <a:r>
              <a:rPr lang="sk-SK" dirty="0"/>
              <a:t>) a inhibítorov </a:t>
            </a:r>
            <a:r>
              <a:rPr lang="sk-SK" dirty="0" err="1"/>
              <a:t>neuraminidázy</a:t>
            </a:r>
            <a:r>
              <a:rPr lang="sk-SK" dirty="0"/>
              <a:t> (</a:t>
            </a:r>
            <a:r>
              <a:rPr lang="sk-SK" dirty="0" err="1"/>
              <a:t>oseltamivir</a:t>
            </a:r>
            <a:r>
              <a:rPr lang="sk-SK" dirty="0"/>
              <a:t> a </a:t>
            </a:r>
            <a:r>
              <a:rPr lang="sk-SK" dirty="0" err="1"/>
              <a:t>zanamivir</a:t>
            </a:r>
            <a:r>
              <a:rPr lang="sk-SK" dirty="0"/>
              <a:t>).</a:t>
            </a:r>
          </a:p>
          <a:p>
            <a:r>
              <a:rPr lang="sk-SK" i="1" dirty="0" err="1"/>
              <a:t>Amantadín</a:t>
            </a:r>
            <a:r>
              <a:rPr lang="sk-SK" dirty="0"/>
              <a:t> sa používa od polovice 60-tych rokov, zatiaľ </a:t>
            </a:r>
            <a:r>
              <a:rPr lang="sk-SK" i="1" dirty="0"/>
              <a:t>čo inhibítory </a:t>
            </a:r>
            <a:r>
              <a:rPr lang="sk-SK" i="1" dirty="0" err="1"/>
              <a:t>neuraminidázy</a:t>
            </a:r>
            <a:r>
              <a:rPr lang="sk-SK" dirty="0"/>
              <a:t> (</a:t>
            </a:r>
            <a:r>
              <a:rPr lang="sk-SK" dirty="0" err="1"/>
              <a:t>zanamivir</a:t>
            </a:r>
            <a:r>
              <a:rPr lang="sk-SK" dirty="0"/>
              <a:t> a </a:t>
            </a:r>
            <a:r>
              <a:rPr lang="sk-SK" dirty="0" err="1"/>
              <a:t>oseltamivir</a:t>
            </a:r>
            <a:r>
              <a:rPr lang="sk-SK" dirty="0"/>
              <a:t>) sa stali dostupnými koncom 90. rokov.</a:t>
            </a:r>
          </a:p>
          <a:p>
            <a:r>
              <a:rPr lang="sk-SK" dirty="0" err="1"/>
              <a:t>Antivirotiká</a:t>
            </a:r>
            <a:r>
              <a:rPr lang="sk-SK" dirty="0"/>
              <a:t> skracujú trvanie choroby, znižujú riziko závažných komplikácií a bránia prenosu alebo znižujú závažnosť ochorenia, keď sa podávajú ako </a:t>
            </a:r>
            <a:r>
              <a:rPr lang="sk-SK" dirty="0" err="1"/>
              <a:t>chemoprofylaxia</a:t>
            </a:r>
            <a:r>
              <a:rPr lang="sk-SK" dirty="0"/>
              <a:t> pred alebo po expozícii.</a:t>
            </a:r>
          </a:p>
          <a:p>
            <a:r>
              <a:rPr lang="sk-SK" dirty="0"/>
              <a:t>Dohľad nad antivírusovou rezistenciou má priame dôsledky na klinické riadenie pacientov. Antivírusy sú najúčinnejšie, ak sa podávajú do 48 hodín od objavenia sa príznaku. Toto krátke okno príležitosti neumožňuje rutinné vykonanie antivírusového testovania rezistencie na usmernenie liečby.</a:t>
            </a:r>
          </a:p>
          <a:p>
            <a:r>
              <a:rPr lang="sk-SK" dirty="0"/>
              <a:t>Klinickí lekári si preto vyberajú z niekoľkých dostupných antivírusových tried na základe aktualizovaných údajov o prevalencii antivírusovej rezistencie kombinovaných s miestnymi údajmi o relatívnej prevalencii každého typu vírusu a podtypu.</a:t>
            </a:r>
          </a:p>
        </p:txBody>
      </p:sp>
      <p:sp>
        <p:nvSpPr>
          <p:cNvPr id="3" name="Nadpis 2">
            <a:extLst>
              <a:ext uri="{FF2B5EF4-FFF2-40B4-BE49-F238E27FC236}">
                <a16:creationId xmlns:a16="http://schemas.microsoft.com/office/drawing/2014/main" id="{6A4E74EA-33EB-974C-B5FC-E390A3687C06}"/>
              </a:ext>
            </a:extLst>
          </p:cNvPr>
          <p:cNvSpPr>
            <a:spLocks noGrp="1"/>
          </p:cNvSpPr>
          <p:nvPr>
            <p:ph type="title"/>
          </p:nvPr>
        </p:nvSpPr>
        <p:spPr>
          <a:xfrm>
            <a:off x="856449" y="5835836"/>
            <a:ext cx="8312587" cy="1008380"/>
          </a:xfrm>
        </p:spPr>
        <p:txBody>
          <a:bodyPr/>
          <a:lstStyle/>
          <a:p>
            <a:r>
              <a:rPr lang="sk-SK" dirty="0"/>
              <a:t>Rezistencia na </a:t>
            </a:r>
            <a:r>
              <a:rPr lang="sk-SK" dirty="0" err="1"/>
              <a:t>antivirotiká</a:t>
            </a:r>
            <a:endParaRPr lang="sk-SK" dirty="0"/>
          </a:p>
        </p:txBody>
      </p:sp>
      <p:sp>
        <p:nvSpPr>
          <p:cNvPr id="4" name="Zástupný objekt pre dátum 3">
            <a:extLst>
              <a:ext uri="{FF2B5EF4-FFF2-40B4-BE49-F238E27FC236}">
                <a16:creationId xmlns:a16="http://schemas.microsoft.com/office/drawing/2014/main" id="{E4900C79-EBB1-1544-AF6B-21072DD3D1E9}"/>
              </a:ext>
            </a:extLst>
          </p:cNvPr>
          <p:cNvSpPr>
            <a:spLocks noGrp="1"/>
          </p:cNvSpPr>
          <p:nvPr>
            <p:ph type="dt" sz="half" idx="10"/>
          </p:nvPr>
        </p:nvSpPr>
        <p:spPr/>
        <p:txBody>
          <a:bodyPr/>
          <a:lstStyle/>
          <a:p>
            <a:fld id="{17D84F83-A9A5-C942-A03F-560C803C3F5D}" type="datetime1">
              <a:rPr lang="sk-SK" smtClean="0"/>
              <a:t>5.4.20</a:t>
            </a:fld>
            <a:endParaRPr lang="en-GB"/>
          </a:p>
        </p:txBody>
      </p:sp>
      <p:sp>
        <p:nvSpPr>
          <p:cNvPr id="5" name="Zástupný objekt pre číslo snímky 4">
            <a:extLst>
              <a:ext uri="{FF2B5EF4-FFF2-40B4-BE49-F238E27FC236}">
                <a16:creationId xmlns:a16="http://schemas.microsoft.com/office/drawing/2014/main" id="{C7853E3A-ACBA-D84D-9299-FDF2BCAF941D}"/>
              </a:ext>
            </a:extLst>
          </p:cNvPr>
          <p:cNvSpPr>
            <a:spLocks noGrp="1"/>
          </p:cNvSpPr>
          <p:nvPr>
            <p:ph type="sldNum" sz="quarter" idx="11"/>
          </p:nvPr>
        </p:nvSpPr>
        <p:spPr/>
        <p:txBody>
          <a:bodyPr/>
          <a:lstStyle/>
          <a:p>
            <a:fld id="{20C92893-8C51-46CF-9D47-24B3C575AFAA}" type="slidenum">
              <a:rPr lang="en-GB" smtClean="0"/>
              <a:pPr/>
              <a:t>18</a:t>
            </a:fld>
            <a:endParaRPr lang="en-GB"/>
          </a:p>
        </p:txBody>
      </p:sp>
      <p:sp>
        <p:nvSpPr>
          <p:cNvPr id="6" name="Zástupný objekt pre pätu 5">
            <a:extLst>
              <a:ext uri="{FF2B5EF4-FFF2-40B4-BE49-F238E27FC236}">
                <a16:creationId xmlns:a16="http://schemas.microsoft.com/office/drawing/2014/main" id="{1991F13F-E024-F84D-9B8A-9B4C16FA9582}"/>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4150372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6EA45FA3-3367-E94C-8700-F52F44FC9779}"/>
              </a:ext>
            </a:extLst>
          </p:cNvPr>
          <p:cNvSpPr>
            <a:spLocks noGrp="1"/>
          </p:cNvSpPr>
          <p:nvPr>
            <p:ph idx="1"/>
          </p:nvPr>
        </p:nvSpPr>
        <p:spPr>
          <a:xfrm>
            <a:off x="755690" y="372889"/>
            <a:ext cx="8312587" cy="4874360"/>
          </a:xfrm>
        </p:spPr>
        <p:txBody>
          <a:bodyPr>
            <a:normAutofit fontScale="92500" lnSpcReduction="10000"/>
          </a:bodyPr>
          <a:lstStyle/>
          <a:p>
            <a:r>
              <a:rPr lang="sk-SK" dirty="0"/>
              <a:t>Jedným z najdôležitejších cieľov dohľadu nad chrípkou je rýchlo zistiť, kedy a kde začína chrípková sezóna a ktoré typy vírusov a podtypy cirkulujú, a monitorovať geografický vývoj sezónnych epidémií. Tieto informácie slúžia na usmernenie zásahov v oblasti verejného zdravia na miestnej, národnej a globálnej úrovni.</a:t>
            </a:r>
          </a:p>
          <a:p>
            <a:r>
              <a:rPr lang="sk-SK" dirty="0"/>
              <a:t>Na medzinárodnej úrovni sa môžu vytvoriť výstražné mechanizmy, aby boli susediace krajiny rýchlo informované o začiatku chrípkovej sezóny. </a:t>
            </a:r>
          </a:p>
          <a:p>
            <a:r>
              <a:rPr lang="sk-SK" dirty="0"/>
              <a:t>Tieto informácie spolu s počiatočným uvedením charakteristík epidémie, pokiaľ ide o závažnosť, mieru napadnutia populácie, prevládajúce typy vírusov a podtypy, a antigénne a genetické charakteristiky vírusov a ich príbuznosť s vakcinačnými kmeňmi umožňujú krajinám pripraviť sa primerane. </a:t>
            </a:r>
          </a:p>
          <a:p>
            <a:r>
              <a:rPr lang="sk-SK" dirty="0"/>
              <a:t>Na poskytovanie týchto informácií sa často používajú systémy dohľadu založené na primárnych zdravotníckych službách.</a:t>
            </a:r>
          </a:p>
        </p:txBody>
      </p:sp>
      <p:sp>
        <p:nvSpPr>
          <p:cNvPr id="3" name="Nadpis 2">
            <a:extLst>
              <a:ext uri="{FF2B5EF4-FFF2-40B4-BE49-F238E27FC236}">
                <a16:creationId xmlns:a16="http://schemas.microsoft.com/office/drawing/2014/main" id="{E011E32D-B006-6C4E-A845-8AC5563914E8}"/>
              </a:ext>
            </a:extLst>
          </p:cNvPr>
          <p:cNvSpPr>
            <a:spLocks noGrp="1"/>
          </p:cNvSpPr>
          <p:nvPr>
            <p:ph type="title"/>
          </p:nvPr>
        </p:nvSpPr>
        <p:spPr>
          <a:xfrm>
            <a:off x="856449" y="6283119"/>
            <a:ext cx="8312587" cy="1008380"/>
          </a:xfrm>
        </p:spPr>
        <p:txBody>
          <a:bodyPr/>
          <a:lstStyle/>
          <a:p>
            <a:r>
              <a:rPr lang="sk-SK" dirty="0"/>
              <a:t>Ambulantný </a:t>
            </a:r>
            <a:r>
              <a:rPr lang="sk-SK" dirty="0" err="1"/>
              <a:t>sentinelový</a:t>
            </a:r>
            <a:r>
              <a:rPr lang="sk-SK" dirty="0"/>
              <a:t> dohľad</a:t>
            </a:r>
          </a:p>
        </p:txBody>
      </p:sp>
      <p:sp>
        <p:nvSpPr>
          <p:cNvPr id="4" name="Zástupný objekt pre dátum 3">
            <a:extLst>
              <a:ext uri="{FF2B5EF4-FFF2-40B4-BE49-F238E27FC236}">
                <a16:creationId xmlns:a16="http://schemas.microsoft.com/office/drawing/2014/main" id="{45B621B1-C13F-724D-BB86-05307EA78C4E}"/>
              </a:ext>
            </a:extLst>
          </p:cNvPr>
          <p:cNvSpPr>
            <a:spLocks noGrp="1"/>
          </p:cNvSpPr>
          <p:nvPr>
            <p:ph type="dt" sz="half" idx="10"/>
          </p:nvPr>
        </p:nvSpPr>
        <p:spPr/>
        <p:txBody>
          <a:bodyPr/>
          <a:lstStyle/>
          <a:p>
            <a:fld id="{17D84F83-A9A5-C942-A03F-560C803C3F5D}" type="datetime1">
              <a:rPr lang="sk-SK" smtClean="0"/>
              <a:t>5.4.20</a:t>
            </a:fld>
            <a:endParaRPr lang="en-GB"/>
          </a:p>
        </p:txBody>
      </p:sp>
      <p:sp>
        <p:nvSpPr>
          <p:cNvPr id="5" name="Zástupný objekt pre číslo snímky 4">
            <a:extLst>
              <a:ext uri="{FF2B5EF4-FFF2-40B4-BE49-F238E27FC236}">
                <a16:creationId xmlns:a16="http://schemas.microsoft.com/office/drawing/2014/main" id="{4CEFDB76-FCD9-7844-AB4A-603215AD1FFC}"/>
              </a:ext>
            </a:extLst>
          </p:cNvPr>
          <p:cNvSpPr>
            <a:spLocks noGrp="1"/>
          </p:cNvSpPr>
          <p:nvPr>
            <p:ph type="sldNum" sz="quarter" idx="11"/>
          </p:nvPr>
        </p:nvSpPr>
        <p:spPr/>
        <p:txBody>
          <a:bodyPr/>
          <a:lstStyle/>
          <a:p>
            <a:fld id="{20C92893-8C51-46CF-9D47-24B3C575AFAA}" type="slidenum">
              <a:rPr lang="en-GB" smtClean="0"/>
              <a:pPr/>
              <a:t>19</a:t>
            </a:fld>
            <a:endParaRPr lang="en-GB"/>
          </a:p>
        </p:txBody>
      </p:sp>
      <p:sp>
        <p:nvSpPr>
          <p:cNvPr id="6" name="Zástupný objekt pre pätu 5">
            <a:extLst>
              <a:ext uri="{FF2B5EF4-FFF2-40B4-BE49-F238E27FC236}">
                <a16:creationId xmlns:a16="http://schemas.microsoft.com/office/drawing/2014/main" id="{902E3E60-A87E-0D41-BAA8-1008A5C6D002}"/>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017075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430F11FC-BF8A-E64E-A277-335A3C15A12A}"/>
              </a:ext>
            </a:extLst>
          </p:cNvPr>
          <p:cNvSpPr>
            <a:spLocks noGrp="1"/>
          </p:cNvSpPr>
          <p:nvPr>
            <p:ph type="dt" sz="half" idx="10"/>
          </p:nvPr>
        </p:nvSpPr>
        <p:spPr>
          <a:xfrm>
            <a:off x="8341096" y="6787309"/>
            <a:ext cx="811145" cy="402652"/>
          </a:xfrm>
        </p:spPr>
        <p:txBody>
          <a:bodyPr anchor="t">
            <a:normAutofit/>
          </a:bodyPr>
          <a:lstStyle/>
          <a:p>
            <a:pPr>
              <a:spcAft>
                <a:spcPts val="600"/>
              </a:spcAft>
            </a:pPr>
            <a:fld id="{17D84F83-A9A5-C942-A03F-560C803C3F5D}" type="datetime1">
              <a:rPr lang="sk-SK" smtClean="0"/>
              <a:pPr>
                <a:spcAft>
                  <a:spcPts val="600"/>
                </a:spcAft>
              </a:pPr>
              <a:t>4.4.20</a:t>
            </a:fld>
            <a:endParaRPr lang="sk-SK"/>
          </a:p>
        </p:txBody>
      </p:sp>
      <p:sp>
        <p:nvSpPr>
          <p:cNvPr id="5" name="Zástupný objekt pre číslo snímky 4">
            <a:extLst>
              <a:ext uri="{FF2B5EF4-FFF2-40B4-BE49-F238E27FC236}">
                <a16:creationId xmlns:a16="http://schemas.microsoft.com/office/drawing/2014/main" id="{21588CD6-8F48-2843-BF66-3FFFD98273A8}"/>
              </a:ext>
            </a:extLst>
          </p:cNvPr>
          <p:cNvSpPr>
            <a:spLocks noGrp="1"/>
          </p:cNvSpPr>
          <p:nvPr>
            <p:ph type="sldNum" sz="quarter" idx="11"/>
          </p:nvPr>
        </p:nvSpPr>
        <p:spPr>
          <a:xfrm>
            <a:off x="856449" y="6844216"/>
            <a:ext cx="822862" cy="345745"/>
          </a:xfrm>
        </p:spPr>
        <p:txBody>
          <a:bodyPr anchor="b">
            <a:normAutofit/>
          </a:bodyPr>
          <a:lstStyle/>
          <a:p>
            <a:pPr>
              <a:spcAft>
                <a:spcPts val="600"/>
              </a:spcAft>
            </a:pPr>
            <a:fld id="{20C92893-8C51-46CF-9D47-24B3C575AFAA}" type="slidenum">
              <a:rPr lang="sk-SK" smtClean="0"/>
              <a:pPr>
                <a:spcAft>
                  <a:spcPts val="600"/>
                </a:spcAft>
              </a:pPr>
              <a:t>2</a:t>
            </a:fld>
            <a:endParaRPr lang="sk-SK"/>
          </a:p>
        </p:txBody>
      </p:sp>
      <p:sp>
        <p:nvSpPr>
          <p:cNvPr id="6" name="Zástupný objekt pre pätu 5">
            <a:extLst>
              <a:ext uri="{FF2B5EF4-FFF2-40B4-BE49-F238E27FC236}">
                <a16:creationId xmlns:a16="http://schemas.microsoft.com/office/drawing/2014/main" id="{911460E8-F8F2-B844-8132-20E3DBA30AB0}"/>
              </a:ext>
            </a:extLst>
          </p:cNvPr>
          <p:cNvSpPr>
            <a:spLocks noGrp="1"/>
          </p:cNvSpPr>
          <p:nvPr>
            <p:ph type="ftr" sz="quarter" idx="12"/>
          </p:nvPr>
        </p:nvSpPr>
        <p:spPr>
          <a:xfrm>
            <a:off x="4998562" y="6787309"/>
            <a:ext cx="1256701" cy="402651"/>
          </a:xfrm>
        </p:spPr>
        <p:txBody>
          <a:bodyPr anchor="t">
            <a:normAutofit/>
          </a:bodyPr>
          <a:lstStyle/>
          <a:p>
            <a:pPr>
              <a:spcAft>
                <a:spcPts val="600"/>
              </a:spcAft>
            </a:pPr>
            <a:r>
              <a:rPr lang="sk-SK"/>
              <a:t>rusnak.truni.sk</a:t>
            </a:r>
          </a:p>
        </p:txBody>
      </p:sp>
      <p:sp>
        <p:nvSpPr>
          <p:cNvPr id="3" name="Nadpis 2">
            <a:extLst>
              <a:ext uri="{FF2B5EF4-FFF2-40B4-BE49-F238E27FC236}">
                <a16:creationId xmlns:a16="http://schemas.microsoft.com/office/drawing/2014/main" id="{9944F73F-185E-3943-BB30-3291BDC1A597}"/>
              </a:ext>
            </a:extLst>
          </p:cNvPr>
          <p:cNvSpPr>
            <a:spLocks noGrp="1"/>
          </p:cNvSpPr>
          <p:nvPr>
            <p:ph type="title"/>
          </p:nvPr>
        </p:nvSpPr>
        <p:spPr>
          <a:xfrm>
            <a:off x="856448" y="5378027"/>
            <a:ext cx="8312587" cy="1008380"/>
          </a:xfrm>
        </p:spPr>
        <p:txBody>
          <a:bodyPr anchor="b">
            <a:normAutofit/>
          </a:bodyPr>
          <a:lstStyle/>
          <a:p>
            <a:r>
              <a:rPr lang="sk-SK" dirty="0"/>
              <a:t>Štruktúra</a:t>
            </a:r>
          </a:p>
        </p:txBody>
      </p:sp>
      <p:sp>
        <p:nvSpPr>
          <p:cNvPr id="2" name="Zástupný objekt pre obsah 1">
            <a:extLst>
              <a:ext uri="{FF2B5EF4-FFF2-40B4-BE49-F238E27FC236}">
                <a16:creationId xmlns:a16="http://schemas.microsoft.com/office/drawing/2014/main" id="{780357EF-B876-2A49-8075-7C4891ECA41E}"/>
              </a:ext>
            </a:extLst>
          </p:cNvPr>
          <p:cNvSpPr>
            <a:spLocks noGrp="1"/>
          </p:cNvSpPr>
          <p:nvPr>
            <p:ph sz="quarter" idx="13"/>
          </p:nvPr>
        </p:nvSpPr>
        <p:spPr>
          <a:xfrm>
            <a:off x="1481152" y="726034"/>
            <a:ext cx="3607159" cy="3781425"/>
          </a:xfrm>
        </p:spPr>
        <p:txBody>
          <a:bodyPr anchor="ctr">
            <a:normAutofit/>
          </a:bodyPr>
          <a:lstStyle/>
          <a:p>
            <a:r>
              <a:rPr lang="sk-SK" dirty="0"/>
              <a:t>O chrípke</a:t>
            </a:r>
          </a:p>
          <a:p>
            <a:r>
              <a:rPr lang="sk-SK" dirty="0"/>
              <a:t>Prístupy k surveillance</a:t>
            </a:r>
          </a:p>
          <a:p>
            <a:r>
              <a:rPr lang="sk-SK" dirty="0"/>
              <a:t>Výsledky a vývoj doma a vo svete</a:t>
            </a:r>
          </a:p>
          <a:p>
            <a:r>
              <a:rPr lang="sk-SK" dirty="0"/>
              <a:t>Očkovanie</a:t>
            </a:r>
          </a:p>
        </p:txBody>
      </p:sp>
      <p:pic>
        <p:nvPicPr>
          <p:cNvPr id="2050" name="Picture 2" descr="Weekly influenza update, week 8, February 2020">
            <a:extLst>
              <a:ext uri="{FF2B5EF4-FFF2-40B4-BE49-F238E27FC236}">
                <a16:creationId xmlns:a16="http://schemas.microsoft.com/office/drawing/2014/main" id="{E640E68A-80BF-D941-9FF6-54D09AE046D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84949" y="1593101"/>
            <a:ext cx="3567292" cy="3784926"/>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810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27BF2195-5A47-CF45-89BB-35F22C958F77}"/>
              </a:ext>
            </a:extLst>
          </p:cNvPr>
          <p:cNvSpPr>
            <a:spLocks noGrp="1"/>
          </p:cNvSpPr>
          <p:nvPr>
            <p:ph idx="1"/>
          </p:nvPr>
        </p:nvSpPr>
        <p:spPr>
          <a:xfrm>
            <a:off x="755690" y="756287"/>
            <a:ext cx="8312587" cy="4505030"/>
          </a:xfrm>
        </p:spPr>
        <p:txBody>
          <a:bodyPr>
            <a:normAutofit fontScale="85000" lnSpcReduction="10000"/>
          </a:bodyPr>
          <a:lstStyle/>
          <a:p>
            <a:r>
              <a:rPr lang="sk-SK" dirty="0"/>
              <a:t>V Európe od roku 1996 funguje medzinárodná sieť dohľadu, známa ako </a:t>
            </a:r>
            <a:r>
              <a:rPr lang="sk-SK" i="1" dirty="0"/>
              <a:t>Európska sieť pre dohľad nad chrípkou </a:t>
            </a:r>
            <a:r>
              <a:rPr lang="sk-SK" dirty="0"/>
              <a:t>(EISN); v súčasnosti ho prevádzkuje Európske stredisko pre prevenciu a kontrolu chorôb (ECDC) pre Európsku úniu (EÚ) a Regionálny úrad WHO pre Európu pre ostatné krajiny európskeho regiónu WHO. </a:t>
            </a:r>
          </a:p>
          <a:p>
            <a:r>
              <a:rPr lang="sk-SK" dirty="0"/>
              <a:t>Údaje EISN sú založené na </a:t>
            </a:r>
            <a:r>
              <a:rPr lang="sk-SK" dirty="0" err="1"/>
              <a:t>sentinelových</a:t>
            </a:r>
            <a:r>
              <a:rPr lang="sk-SK" dirty="0"/>
              <a:t> lekároch primárnej starostlivosti, ktorí hlásia počet prípadov </a:t>
            </a:r>
            <a:r>
              <a:rPr lang="sk-SK" i="1" dirty="0"/>
              <a:t>chrípke podobných ochorení (</a:t>
            </a:r>
            <a:r>
              <a:rPr lang="sk-SK" i="1" dirty="0">
                <a:effectLst/>
              </a:rPr>
              <a:t>CHPO</a:t>
            </a:r>
            <a:r>
              <a:rPr lang="sk-SK" dirty="0"/>
              <a:t>) alebo </a:t>
            </a:r>
            <a:r>
              <a:rPr lang="sk-SK" i="1" dirty="0"/>
              <a:t>akútnych respiračných ochorení (ARO) </a:t>
            </a:r>
            <a:r>
              <a:rPr lang="sk-SK" dirty="0"/>
              <a:t>pozorovaných pri ich postupoch počas vopred stanoveného obdobia sledovania, zvyčajne medzi týždňami 40 jedného roka a 20 nasledujúceho roku. </a:t>
            </a:r>
          </a:p>
          <a:p>
            <a:r>
              <a:rPr lang="sk-SK" dirty="0"/>
              <a:t>V EÚ je CHPOI definovaný ako náhly nástup príznakov a aspoň jeden z nasledujúcich štyroch systémových príznakov: horúčka alebo horúčka, nevoľnosť, bolesti hlavy a </a:t>
            </a:r>
            <a:r>
              <a:rPr lang="sk-SK" dirty="0" err="1"/>
              <a:t>myalgia</a:t>
            </a:r>
            <a:r>
              <a:rPr lang="sk-SK" dirty="0"/>
              <a:t> a aspoň jeden z troch respiračných príznakov (kašeľ, bolesti v krku, krátkosť dych). </a:t>
            </a:r>
          </a:p>
        </p:txBody>
      </p:sp>
      <p:sp>
        <p:nvSpPr>
          <p:cNvPr id="3" name="Nadpis 2">
            <a:extLst>
              <a:ext uri="{FF2B5EF4-FFF2-40B4-BE49-F238E27FC236}">
                <a16:creationId xmlns:a16="http://schemas.microsoft.com/office/drawing/2014/main" id="{24E1C399-2257-1C43-B425-C9B43D0FA1BE}"/>
              </a:ext>
            </a:extLst>
          </p:cNvPr>
          <p:cNvSpPr>
            <a:spLocks noGrp="1"/>
          </p:cNvSpPr>
          <p:nvPr>
            <p:ph type="title"/>
          </p:nvPr>
        </p:nvSpPr>
        <p:spPr>
          <a:xfrm>
            <a:off x="856449" y="5835836"/>
            <a:ext cx="8312587" cy="1008380"/>
          </a:xfrm>
        </p:spPr>
        <p:txBody>
          <a:bodyPr/>
          <a:lstStyle/>
          <a:p>
            <a:r>
              <a:rPr lang="sk-SK" dirty="0"/>
              <a:t>Systém </a:t>
            </a:r>
            <a:r>
              <a:rPr lang="sk-SK" dirty="0" err="1"/>
              <a:t>sentinelových</a:t>
            </a:r>
            <a:r>
              <a:rPr lang="sk-SK" dirty="0"/>
              <a:t> lekárov</a:t>
            </a:r>
          </a:p>
        </p:txBody>
      </p:sp>
      <p:sp>
        <p:nvSpPr>
          <p:cNvPr id="4" name="Zástupný objekt pre dátum 3">
            <a:extLst>
              <a:ext uri="{FF2B5EF4-FFF2-40B4-BE49-F238E27FC236}">
                <a16:creationId xmlns:a16="http://schemas.microsoft.com/office/drawing/2014/main" id="{C4E9DE71-D321-E047-9302-D54607A02C73}"/>
              </a:ext>
            </a:extLst>
          </p:cNvPr>
          <p:cNvSpPr>
            <a:spLocks noGrp="1"/>
          </p:cNvSpPr>
          <p:nvPr>
            <p:ph type="dt" sz="half" idx="10"/>
          </p:nvPr>
        </p:nvSpPr>
        <p:spPr/>
        <p:txBody>
          <a:bodyPr/>
          <a:lstStyle/>
          <a:p>
            <a:fld id="{17D84F83-A9A5-C942-A03F-560C803C3F5D}" type="datetime1">
              <a:rPr lang="sk-SK" smtClean="0"/>
              <a:t>5.4.20</a:t>
            </a:fld>
            <a:endParaRPr lang="en-GB"/>
          </a:p>
        </p:txBody>
      </p:sp>
      <p:sp>
        <p:nvSpPr>
          <p:cNvPr id="5" name="Zástupný objekt pre číslo snímky 4">
            <a:extLst>
              <a:ext uri="{FF2B5EF4-FFF2-40B4-BE49-F238E27FC236}">
                <a16:creationId xmlns:a16="http://schemas.microsoft.com/office/drawing/2014/main" id="{A50DC779-6F55-EE46-B37A-E0B1B91B0DD1}"/>
              </a:ext>
            </a:extLst>
          </p:cNvPr>
          <p:cNvSpPr>
            <a:spLocks noGrp="1"/>
          </p:cNvSpPr>
          <p:nvPr>
            <p:ph type="sldNum" sz="quarter" idx="11"/>
          </p:nvPr>
        </p:nvSpPr>
        <p:spPr/>
        <p:txBody>
          <a:bodyPr/>
          <a:lstStyle/>
          <a:p>
            <a:fld id="{20C92893-8C51-46CF-9D47-24B3C575AFAA}" type="slidenum">
              <a:rPr lang="en-GB" smtClean="0"/>
              <a:pPr/>
              <a:t>20</a:t>
            </a:fld>
            <a:endParaRPr lang="en-GB"/>
          </a:p>
        </p:txBody>
      </p:sp>
      <p:sp>
        <p:nvSpPr>
          <p:cNvPr id="6" name="Zástupný objekt pre pätu 5">
            <a:extLst>
              <a:ext uri="{FF2B5EF4-FFF2-40B4-BE49-F238E27FC236}">
                <a16:creationId xmlns:a16="http://schemas.microsoft.com/office/drawing/2014/main" id="{7671DC4C-4483-3545-BB0F-46EBC81FD07B}"/>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635066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62C88AD5-1D23-A740-A5BB-BEC84723570B}"/>
              </a:ext>
            </a:extLst>
          </p:cNvPr>
          <p:cNvSpPr>
            <a:spLocks noGrp="1"/>
          </p:cNvSpPr>
          <p:nvPr>
            <p:ph idx="1"/>
          </p:nvPr>
        </p:nvSpPr>
        <p:spPr>
          <a:xfrm>
            <a:off x="755690" y="756287"/>
            <a:ext cx="8312587" cy="5264685"/>
          </a:xfrm>
        </p:spPr>
        <p:txBody>
          <a:bodyPr>
            <a:normAutofit fontScale="85000" lnSpcReduction="20000"/>
          </a:bodyPr>
          <a:lstStyle/>
          <a:p>
            <a:r>
              <a:rPr lang="sk-SK" dirty="0"/>
              <a:t>Sú prenášané týždenné súhrnné údaje o CHPO alebo ARO s obmedzenými epidemiologickými informáciami, zvyčajne o vekových skupinách a pohlaví. </a:t>
            </a:r>
          </a:p>
          <a:p>
            <a:r>
              <a:rPr lang="sk-SK" dirty="0"/>
              <a:t>V niektorých prípadoch sa zisťuje a uvádza aj prítomnosť rizikových faktorov závažnej chrípky a stavu vakcinácie. Údaje zozbierané prostredníctvom </a:t>
            </a:r>
            <a:r>
              <a:rPr lang="sk-SK" dirty="0" err="1"/>
              <a:t>sentinelových</a:t>
            </a:r>
            <a:r>
              <a:rPr lang="sk-SK" dirty="0"/>
              <a:t> sietí sa analyzujú na vnútroštátnej a medzinárodnej úrovni a používajú sa na výrobu týždenných bulletinov.</a:t>
            </a:r>
          </a:p>
          <a:p>
            <a:r>
              <a:rPr lang="sk-SK" dirty="0"/>
              <a:t>Piatok, 31 Január 2020 v SR: </a:t>
            </a:r>
            <a:r>
              <a:rPr lang="sk-SK" i="1" dirty="0">
                <a:effectLst/>
              </a:rPr>
              <a:t>Ako chrípka a chrípke podobné ochorenia (CHPO) bolo v 5. kalendárnom týždni 2020 hlásených 8 936 ochorení (chorobnosť 301,3/100 000), čo predstavuje 12,6 % z celkového počtu hlásených ARO. Chorobnosť v porovnaní s predchádzajúcim týždňom stúpla o 75,2 %. Najvyššia chorobnosť bola zaznamenaná v Trenčianskom kraji, najnižšia v Bratislavskom kraji. Najvyššia vekovo špecifická chorobnosť na CHPO bola vo vekovej skupine 6 – 14 ročných detí (976,1/100 000). </a:t>
            </a:r>
            <a:r>
              <a:rPr lang="sk-SK" sz="1900" dirty="0">
                <a:effectLst/>
              </a:rPr>
              <a:t>http://</a:t>
            </a:r>
            <a:r>
              <a:rPr lang="sk-SK" sz="1900" dirty="0" err="1">
                <a:effectLst/>
              </a:rPr>
              <a:t>www.uvzsr.sk</a:t>
            </a:r>
            <a:r>
              <a:rPr lang="sk-SK" sz="1900" dirty="0">
                <a:effectLst/>
              </a:rPr>
              <a:t>/</a:t>
            </a:r>
            <a:r>
              <a:rPr lang="sk-SK" sz="1900" dirty="0" err="1">
                <a:effectLst/>
              </a:rPr>
              <a:t>index.php?option</a:t>
            </a:r>
            <a:r>
              <a:rPr lang="sk-SK" sz="1900" dirty="0">
                <a:effectLst/>
              </a:rPr>
              <a:t>=</a:t>
            </a:r>
            <a:r>
              <a:rPr lang="sk-SK" sz="1900" dirty="0" err="1">
                <a:effectLst/>
              </a:rPr>
              <a:t>com_content&amp;view</a:t>
            </a:r>
            <a:r>
              <a:rPr lang="sk-SK" sz="1900" dirty="0">
                <a:effectLst/>
              </a:rPr>
              <a:t>=</a:t>
            </a:r>
            <a:r>
              <a:rPr lang="sk-SK" sz="1900" dirty="0" err="1">
                <a:effectLst/>
              </a:rPr>
              <a:t>article&amp;id</a:t>
            </a:r>
            <a:r>
              <a:rPr lang="sk-SK" sz="1900" dirty="0">
                <a:effectLst/>
              </a:rPr>
              <a:t>=4024:informacia-onvyskyte-akutnych-respiranych-ochoreni-anchripky-anchripke-podobnych-ochoreni-v-slovenskej-republike-za-5-kalendarny-tyde-2020&amp;catid=58:epidemiologicka-situacia&amp;Itemid=64</a:t>
            </a:r>
            <a:endParaRPr lang="sk-SK" sz="1900" dirty="0"/>
          </a:p>
          <a:p>
            <a:endParaRPr lang="sk-SK" dirty="0"/>
          </a:p>
        </p:txBody>
      </p:sp>
      <p:sp>
        <p:nvSpPr>
          <p:cNvPr id="3" name="Nadpis 2">
            <a:extLst>
              <a:ext uri="{FF2B5EF4-FFF2-40B4-BE49-F238E27FC236}">
                <a16:creationId xmlns:a16="http://schemas.microsoft.com/office/drawing/2014/main" id="{D70CCE24-B588-034A-ABEC-2705461967EB}"/>
              </a:ext>
            </a:extLst>
          </p:cNvPr>
          <p:cNvSpPr>
            <a:spLocks noGrp="1"/>
          </p:cNvSpPr>
          <p:nvPr>
            <p:ph type="title"/>
          </p:nvPr>
        </p:nvSpPr>
        <p:spPr>
          <a:xfrm>
            <a:off x="881637" y="5835836"/>
            <a:ext cx="8312587" cy="1008380"/>
          </a:xfrm>
        </p:spPr>
        <p:txBody>
          <a:bodyPr/>
          <a:lstStyle/>
          <a:p>
            <a:r>
              <a:rPr lang="sk-SK" sz="4800" dirty="0"/>
              <a:t>Informácie o CHPO a ARO </a:t>
            </a:r>
          </a:p>
        </p:txBody>
      </p:sp>
      <p:sp>
        <p:nvSpPr>
          <p:cNvPr id="4" name="Zástupný objekt pre dátum 3">
            <a:extLst>
              <a:ext uri="{FF2B5EF4-FFF2-40B4-BE49-F238E27FC236}">
                <a16:creationId xmlns:a16="http://schemas.microsoft.com/office/drawing/2014/main" id="{3216DC6F-2552-4E43-94C2-842672725E35}"/>
              </a:ext>
            </a:extLst>
          </p:cNvPr>
          <p:cNvSpPr>
            <a:spLocks noGrp="1"/>
          </p:cNvSpPr>
          <p:nvPr>
            <p:ph type="dt" sz="half" idx="10"/>
          </p:nvPr>
        </p:nvSpPr>
        <p:spPr/>
        <p:txBody>
          <a:bodyPr/>
          <a:lstStyle/>
          <a:p>
            <a:fld id="{17D84F83-A9A5-C942-A03F-560C803C3F5D}" type="datetime1">
              <a:rPr lang="sk-SK" smtClean="0"/>
              <a:t>5.4.20</a:t>
            </a:fld>
            <a:endParaRPr lang="en-GB"/>
          </a:p>
        </p:txBody>
      </p:sp>
      <p:sp>
        <p:nvSpPr>
          <p:cNvPr id="5" name="Zástupný objekt pre číslo snímky 4">
            <a:extLst>
              <a:ext uri="{FF2B5EF4-FFF2-40B4-BE49-F238E27FC236}">
                <a16:creationId xmlns:a16="http://schemas.microsoft.com/office/drawing/2014/main" id="{B552AD00-A19F-7848-A8D0-DF552BEA0D09}"/>
              </a:ext>
            </a:extLst>
          </p:cNvPr>
          <p:cNvSpPr>
            <a:spLocks noGrp="1"/>
          </p:cNvSpPr>
          <p:nvPr>
            <p:ph type="sldNum" sz="quarter" idx="11"/>
          </p:nvPr>
        </p:nvSpPr>
        <p:spPr/>
        <p:txBody>
          <a:bodyPr/>
          <a:lstStyle/>
          <a:p>
            <a:fld id="{20C92893-8C51-46CF-9D47-24B3C575AFAA}" type="slidenum">
              <a:rPr lang="en-GB" smtClean="0"/>
              <a:pPr/>
              <a:t>21</a:t>
            </a:fld>
            <a:endParaRPr lang="en-GB"/>
          </a:p>
        </p:txBody>
      </p:sp>
      <p:sp>
        <p:nvSpPr>
          <p:cNvPr id="6" name="Zástupný objekt pre pätu 5">
            <a:extLst>
              <a:ext uri="{FF2B5EF4-FFF2-40B4-BE49-F238E27FC236}">
                <a16:creationId xmlns:a16="http://schemas.microsoft.com/office/drawing/2014/main" id="{8408369D-2317-D342-96D5-D2B32C6A64CC}"/>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013667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61F7305A-F683-6247-AE75-47D71D9E86B1}"/>
              </a:ext>
            </a:extLst>
          </p:cNvPr>
          <p:cNvSpPr>
            <a:spLocks noGrp="1"/>
          </p:cNvSpPr>
          <p:nvPr>
            <p:ph idx="1"/>
          </p:nvPr>
        </p:nvSpPr>
        <p:spPr>
          <a:xfrm>
            <a:off x="856448" y="492369"/>
            <a:ext cx="8211829" cy="5416062"/>
          </a:xfrm>
        </p:spPr>
        <p:txBody>
          <a:bodyPr>
            <a:normAutofit fontScale="92500"/>
          </a:bodyPr>
          <a:lstStyle/>
          <a:p>
            <a:r>
              <a:rPr lang="sk-SK" dirty="0"/>
              <a:t>Sú zvyčajne praktickí lekári a pediatri, ktorí v závislosti od veľkosti krajiny predstavujú 1–5% lekárov primárnej starostlivosti. </a:t>
            </a:r>
          </a:p>
          <a:p>
            <a:r>
              <a:rPr lang="sk-SK" dirty="0"/>
              <a:t>Menovateľom pre výpočet týždenných incidencií je počet osôb zaregistrovaných u overujúcich lekárov alebo obyvateľstvo v ich spádovej oblasti. Ak neexistujú spoľahlivé menovatele, niektoré krajiny monitorujú podiel týždenných konzultácií o CHPO alebo ARO na celkovom počte týždenných konzultácií.</a:t>
            </a:r>
          </a:p>
          <a:p>
            <a:r>
              <a:rPr lang="sk-SK" dirty="0"/>
              <a:t>Agregované údaje sa hlásia na vnútroštátnu úroveň a potom do ECDC a WHO pomocou jediného online vstupného formulára. Je preto možné monitorovať trendy výskytu CHPOI a / alebo ARO v komunite a zistiť, kedy sa tento výskyt zvyšuje nad určité prahy.</a:t>
            </a:r>
          </a:p>
          <a:p>
            <a:r>
              <a:rPr lang="sk-SK" dirty="0"/>
              <a:t>Štatisticky definované prahy sa môžu vypočítať na definovanie epidemických období pomocou techník analýzy časových radov, ako je metóda kĺzavého priemeru.</a:t>
            </a:r>
          </a:p>
        </p:txBody>
      </p:sp>
      <p:sp>
        <p:nvSpPr>
          <p:cNvPr id="3" name="Nadpis 2">
            <a:extLst>
              <a:ext uri="{FF2B5EF4-FFF2-40B4-BE49-F238E27FC236}">
                <a16:creationId xmlns:a16="http://schemas.microsoft.com/office/drawing/2014/main" id="{7F6CE90E-B1B5-8948-93F5-083C8DC8E615}"/>
              </a:ext>
            </a:extLst>
          </p:cNvPr>
          <p:cNvSpPr>
            <a:spLocks noGrp="1"/>
          </p:cNvSpPr>
          <p:nvPr>
            <p:ph type="title"/>
          </p:nvPr>
        </p:nvSpPr>
        <p:spPr>
          <a:xfrm>
            <a:off x="881637" y="5723772"/>
            <a:ext cx="8312587" cy="1008380"/>
          </a:xfrm>
        </p:spPr>
        <p:txBody>
          <a:bodyPr/>
          <a:lstStyle/>
          <a:p>
            <a:r>
              <a:rPr lang="sk-SK" dirty="0"/>
              <a:t>Lekári v </a:t>
            </a:r>
            <a:r>
              <a:rPr lang="sk-SK" dirty="0" err="1"/>
              <a:t>setineli</a:t>
            </a:r>
            <a:endParaRPr lang="sk-SK" dirty="0"/>
          </a:p>
        </p:txBody>
      </p:sp>
      <p:sp>
        <p:nvSpPr>
          <p:cNvPr id="4" name="Zástupný objekt pre dátum 3">
            <a:extLst>
              <a:ext uri="{FF2B5EF4-FFF2-40B4-BE49-F238E27FC236}">
                <a16:creationId xmlns:a16="http://schemas.microsoft.com/office/drawing/2014/main" id="{3A89A72E-C55B-0F41-8967-47CB59A0699D}"/>
              </a:ext>
            </a:extLst>
          </p:cNvPr>
          <p:cNvSpPr>
            <a:spLocks noGrp="1"/>
          </p:cNvSpPr>
          <p:nvPr>
            <p:ph type="dt" sz="half" idx="10"/>
          </p:nvPr>
        </p:nvSpPr>
        <p:spPr/>
        <p:txBody>
          <a:bodyPr/>
          <a:lstStyle/>
          <a:p>
            <a:fld id="{17D84F83-A9A5-C942-A03F-560C803C3F5D}" type="datetime1">
              <a:rPr lang="sk-SK" smtClean="0"/>
              <a:t>5.4.20</a:t>
            </a:fld>
            <a:endParaRPr lang="en-GB"/>
          </a:p>
        </p:txBody>
      </p:sp>
      <p:sp>
        <p:nvSpPr>
          <p:cNvPr id="5" name="Zástupný objekt pre číslo snímky 4">
            <a:extLst>
              <a:ext uri="{FF2B5EF4-FFF2-40B4-BE49-F238E27FC236}">
                <a16:creationId xmlns:a16="http://schemas.microsoft.com/office/drawing/2014/main" id="{9504D927-1B48-A34E-A96D-CD0294865C45}"/>
              </a:ext>
            </a:extLst>
          </p:cNvPr>
          <p:cNvSpPr>
            <a:spLocks noGrp="1"/>
          </p:cNvSpPr>
          <p:nvPr>
            <p:ph type="sldNum" sz="quarter" idx="11"/>
          </p:nvPr>
        </p:nvSpPr>
        <p:spPr/>
        <p:txBody>
          <a:bodyPr/>
          <a:lstStyle/>
          <a:p>
            <a:fld id="{20C92893-8C51-46CF-9D47-24B3C575AFAA}" type="slidenum">
              <a:rPr lang="en-GB" smtClean="0"/>
              <a:pPr/>
              <a:t>22</a:t>
            </a:fld>
            <a:endParaRPr lang="en-GB"/>
          </a:p>
        </p:txBody>
      </p:sp>
      <p:sp>
        <p:nvSpPr>
          <p:cNvPr id="6" name="Zástupný objekt pre pätu 5">
            <a:extLst>
              <a:ext uri="{FF2B5EF4-FFF2-40B4-BE49-F238E27FC236}">
                <a16:creationId xmlns:a16="http://schemas.microsoft.com/office/drawing/2014/main" id="{7E8E17ED-EC1E-644D-937E-BEC5F440BB63}"/>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408307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03302ADB-7902-2645-B883-8A98F63809C7}"/>
              </a:ext>
            </a:extLst>
          </p:cNvPr>
          <p:cNvSpPr>
            <a:spLocks noGrp="1"/>
          </p:cNvSpPr>
          <p:nvPr>
            <p:ph idx="1"/>
          </p:nvPr>
        </p:nvSpPr>
        <p:spPr>
          <a:xfrm>
            <a:off x="534572" y="372889"/>
            <a:ext cx="8961120" cy="5462946"/>
          </a:xfrm>
        </p:spPr>
        <p:txBody>
          <a:bodyPr>
            <a:normAutofit/>
          </a:bodyPr>
          <a:lstStyle/>
          <a:p>
            <a:r>
              <a:rPr lang="sk-SK" dirty="0" err="1"/>
              <a:t>Vyžadujesa</a:t>
            </a:r>
            <a:r>
              <a:rPr lang="sk-SK" dirty="0"/>
              <a:t> , aby časť </a:t>
            </a:r>
            <a:r>
              <a:rPr lang="sk-SK" dirty="0" err="1"/>
              <a:t>sentinelových</a:t>
            </a:r>
            <a:r>
              <a:rPr lang="sk-SK" dirty="0"/>
              <a:t> lekárov zhromažďovala </a:t>
            </a:r>
            <a:r>
              <a:rPr lang="sk-SK" dirty="0" err="1"/>
              <a:t>nazofaryngeálne</a:t>
            </a:r>
            <a:r>
              <a:rPr lang="sk-SK" dirty="0"/>
              <a:t> výtery od niektorých pacientov s CHPO. </a:t>
            </a:r>
          </a:p>
          <a:p>
            <a:r>
              <a:rPr lang="sk-SK" dirty="0"/>
              <a:t>V ideálnom prípade sú pacienti vyberaní systematickým prístupom na zvýšenie reprezentatívnosti. </a:t>
            </a:r>
          </a:p>
          <a:p>
            <a:r>
              <a:rPr lang="sk-SK" dirty="0"/>
              <a:t>Vyberú sa napríklad všetky prípady CHPO, ktoré sa vyskytujú v určitý deň v týždni, alebo prvý prípad CHPO, ktoré sa vyskytujú vo vopred definovaných dňoch v týždni. </a:t>
            </a:r>
          </a:p>
          <a:p>
            <a:r>
              <a:rPr lang="sk-SK" dirty="0"/>
              <a:t>Tampóny sa posielajú do národných referenčných laboratórií na testovanie vírusov, zvyčajne pomocou RT-PCR. </a:t>
            </a:r>
          </a:p>
          <a:p>
            <a:r>
              <a:rPr lang="sk-SK" dirty="0"/>
              <a:t>To umožňuje vypočítať podiel nahlásených potenciálnych prípadov, ktoré sú pozitívne na chrípku každý týždeň. </a:t>
            </a:r>
          </a:p>
        </p:txBody>
      </p:sp>
      <p:sp>
        <p:nvSpPr>
          <p:cNvPr id="3" name="Nadpis 2">
            <a:extLst>
              <a:ext uri="{FF2B5EF4-FFF2-40B4-BE49-F238E27FC236}">
                <a16:creationId xmlns:a16="http://schemas.microsoft.com/office/drawing/2014/main" id="{8E532A04-C9E1-DE4C-9F27-E5E530594624}"/>
              </a:ext>
            </a:extLst>
          </p:cNvPr>
          <p:cNvSpPr>
            <a:spLocks noGrp="1"/>
          </p:cNvSpPr>
          <p:nvPr>
            <p:ph type="title"/>
          </p:nvPr>
        </p:nvSpPr>
        <p:spPr>
          <a:xfrm>
            <a:off x="881637" y="6008708"/>
            <a:ext cx="8312587" cy="1008380"/>
          </a:xfrm>
        </p:spPr>
        <p:txBody>
          <a:bodyPr/>
          <a:lstStyle/>
          <a:p>
            <a:r>
              <a:rPr lang="sk-SK" sz="3200" dirty="0"/>
              <a:t>Integrácia klinického, epidemiologického a virologického sledovania</a:t>
            </a:r>
          </a:p>
        </p:txBody>
      </p:sp>
      <p:sp>
        <p:nvSpPr>
          <p:cNvPr id="4" name="Zástupný objekt pre dátum 3">
            <a:extLst>
              <a:ext uri="{FF2B5EF4-FFF2-40B4-BE49-F238E27FC236}">
                <a16:creationId xmlns:a16="http://schemas.microsoft.com/office/drawing/2014/main" id="{CC6FC0CF-2B80-0740-90D5-77AA0336E602}"/>
              </a:ext>
            </a:extLst>
          </p:cNvPr>
          <p:cNvSpPr>
            <a:spLocks noGrp="1"/>
          </p:cNvSpPr>
          <p:nvPr>
            <p:ph type="dt" sz="half" idx="10"/>
          </p:nvPr>
        </p:nvSpPr>
        <p:spPr/>
        <p:txBody>
          <a:bodyPr/>
          <a:lstStyle/>
          <a:p>
            <a:fld id="{17D84F83-A9A5-C942-A03F-560C803C3F5D}" type="datetime1">
              <a:rPr lang="sk-SK" smtClean="0"/>
              <a:t>5.4.20</a:t>
            </a:fld>
            <a:endParaRPr lang="en-GB"/>
          </a:p>
        </p:txBody>
      </p:sp>
      <p:sp>
        <p:nvSpPr>
          <p:cNvPr id="5" name="Zástupný objekt pre číslo snímky 4">
            <a:extLst>
              <a:ext uri="{FF2B5EF4-FFF2-40B4-BE49-F238E27FC236}">
                <a16:creationId xmlns:a16="http://schemas.microsoft.com/office/drawing/2014/main" id="{6D9FE684-AAAC-C04B-98D9-367151EF133D}"/>
              </a:ext>
            </a:extLst>
          </p:cNvPr>
          <p:cNvSpPr>
            <a:spLocks noGrp="1"/>
          </p:cNvSpPr>
          <p:nvPr>
            <p:ph type="sldNum" sz="quarter" idx="11"/>
          </p:nvPr>
        </p:nvSpPr>
        <p:spPr/>
        <p:txBody>
          <a:bodyPr/>
          <a:lstStyle/>
          <a:p>
            <a:fld id="{20C92893-8C51-46CF-9D47-24B3C575AFAA}" type="slidenum">
              <a:rPr lang="en-GB" smtClean="0"/>
              <a:pPr/>
              <a:t>23</a:t>
            </a:fld>
            <a:endParaRPr lang="en-GB"/>
          </a:p>
        </p:txBody>
      </p:sp>
      <p:sp>
        <p:nvSpPr>
          <p:cNvPr id="6" name="Zástupný objekt pre pätu 5">
            <a:extLst>
              <a:ext uri="{FF2B5EF4-FFF2-40B4-BE49-F238E27FC236}">
                <a16:creationId xmlns:a16="http://schemas.microsoft.com/office/drawing/2014/main" id="{8E07E614-C073-C84F-BD47-E4769F80BDEC}"/>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891415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FF4960C0-E643-B54B-87E3-5F5A71CB210B}"/>
              </a:ext>
            </a:extLst>
          </p:cNvPr>
          <p:cNvSpPr>
            <a:spLocks noGrp="1"/>
          </p:cNvSpPr>
          <p:nvPr>
            <p:ph idx="1"/>
          </p:nvPr>
        </p:nvSpPr>
        <p:spPr>
          <a:xfrm>
            <a:off x="956603" y="756287"/>
            <a:ext cx="8111674" cy="5391295"/>
          </a:xfrm>
        </p:spPr>
        <p:txBody>
          <a:bodyPr>
            <a:normAutofit fontScale="85000" lnSpcReduction="20000"/>
          </a:bodyPr>
          <a:lstStyle/>
          <a:p>
            <a:r>
              <a:rPr lang="sk-SK" dirty="0"/>
              <a:t>Pomer vzoriek pozitívnych na chrípku udáva cirkuláciu vírusu chrípky v komunite v porovnaní s inými respiračnými infekciami. </a:t>
            </a:r>
          </a:p>
          <a:p>
            <a:r>
              <a:rPr lang="sk-SK" dirty="0"/>
              <a:t>Integrované systémy umožňujú monitorovať distribúciu typov vírusov a podtypov a zbierať reprezentatívne vzorky a / alebo </a:t>
            </a:r>
            <a:r>
              <a:rPr lang="sk-SK" dirty="0" err="1"/>
              <a:t>izoláty</a:t>
            </a:r>
            <a:r>
              <a:rPr lang="sk-SK" dirty="0"/>
              <a:t> na genetickú a antigénovú charakterizáciu. Ak sa vzorky zbierajú systematicky a ak je známa vzorkovacia frakcia (t. j. pomer všetkých pozorovaných prípadov CHPO a / alebo ARO, ktoré sú pozitívne na chrípku), takéto integrované systémy poskytujú dôležité informácie na pochopenie záťaže spôsobenej chorobou. </a:t>
            </a:r>
          </a:p>
          <a:p>
            <a:r>
              <a:rPr lang="sk-SK" dirty="0"/>
              <a:t>Integrované systémy </a:t>
            </a:r>
            <a:r>
              <a:rPr lang="sk-SK" dirty="0" err="1"/>
              <a:t>sentinel</a:t>
            </a:r>
            <a:r>
              <a:rPr lang="sk-SK" dirty="0"/>
              <a:t> sa tiež používajú na </a:t>
            </a:r>
            <a:r>
              <a:rPr lang="sk-SK" i="1" dirty="0"/>
              <a:t>monitorovanie účinnosti sezónnych vakcín</a:t>
            </a:r>
            <a:r>
              <a:rPr lang="sk-SK" dirty="0"/>
              <a:t>.</a:t>
            </a:r>
          </a:p>
          <a:p>
            <a:r>
              <a:rPr lang="sk-SK" dirty="0"/>
              <a:t> Je ťažké dosiahnuť riadnu integráciu medzi klinickým a virologickým dohľadom, pretože si vyžaduje, aby sa každý rok prijal dostatočný počet </a:t>
            </a:r>
            <a:r>
              <a:rPr lang="sk-SK" dirty="0" err="1"/>
              <a:t>sentinelových</a:t>
            </a:r>
            <a:r>
              <a:rPr lang="sk-SK" dirty="0"/>
              <a:t> lekárov, aby boli distribuovaní geograficky reprezentatívnym spôsobom, aby sa zaviazali dodržiavať protokol o dohľade počas celého dohľadu. obdobie, počas ktorého je zavedený systém na zabezpečenie rýchleho prenosu vzoriek do referenčných laboratórií a či existuje dostatočná laboratórna kapacita na testovanie zozbieraných vzoriek.</a:t>
            </a:r>
          </a:p>
        </p:txBody>
      </p:sp>
      <p:sp>
        <p:nvSpPr>
          <p:cNvPr id="3" name="Nadpis 2">
            <a:extLst>
              <a:ext uri="{FF2B5EF4-FFF2-40B4-BE49-F238E27FC236}">
                <a16:creationId xmlns:a16="http://schemas.microsoft.com/office/drawing/2014/main" id="{87E7399C-4EC8-554C-98A5-038145065640}"/>
              </a:ext>
            </a:extLst>
          </p:cNvPr>
          <p:cNvSpPr>
            <a:spLocks noGrp="1"/>
          </p:cNvSpPr>
          <p:nvPr>
            <p:ph type="title"/>
          </p:nvPr>
        </p:nvSpPr>
        <p:spPr>
          <a:xfrm>
            <a:off x="856449" y="5798183"/>
            <a:ext cx="8312587" cy="1008380"/>
          </a:xfrm>
        </p:spPr>
        <p:txBody>
          <a:bodyPr/>
          <a:lstStyle/>
          <a:p>
            <a:r>
              <a:rPr lang="sk-SK" sz="3600" dirty="0"/>
              <a:t>Cirkulácia vírusu chrípky v komunite</a:t>
            </a:r>
          </a:p>
        </p:txBody>
      </p:sp>
      <p:sp>
        <p:nvSpPr>
          <p:cNvPr id="4" name="Zástupný objekt pre dátum 3">
            <a:extLst>
              <a:ext uri="{FF2B5EF4-FFF2-40B4-BE49-F238E27FC236}">
                <a16:creationId xmlns:a16="http://schemas.microsoft.com/office/drawing/2014/main" id="{8A369CD5-D9B0-164D-BE50-11FCF19F3994}"/>
              </a:ext>
            </a:extLst>
          </p:cNvPr>
          <p:cNvSpPr>
            <a:spLocks noGrp="1"/>
          </p:cNvSpPr>
          <p:nvPr>
            <p:ph type="dt" sz="half" idx="10"/>
          </p:nvPr>
        </p:nvSpPr>
        <p:spPr/>
        <p:txBody>
          <a:bodyPr/>
          <a:lstStyle/>
          <a:p>
            <a:fld id="{17D84F83-A9A5-C942-A03F-560C803C3F5D}" type="datetime1">
              <a:rPr lang="sk-SK" smtClean="0"/>
              <a:t>5.4.20</a:t>
            </a:fld>
            <a:endParaRPr lang="en-GB"/>
          </a:p>
        </p:txBody>
      </p:sp>
      <p:sp>
        <p:nvSpPr>
          <p:cNvPr id="5" name="Zástupný objekt pre číslo snímky 4">
            <a:extLst>
              <a:ext uri="{FF2B5EF4-FFF2-40B4-BE49-F238E27FC236}">
                <a16:creationId xmlns:a16="http://schemas.microsoft.com/office/drawing/2014/main" id="{3283438F-2ADA-5044-81FA-C5473095C582}"/>
              </a:ext>
            </a:extLst>
          </p:cNvPr>
          <p:cNvSpPr>
            <a:spLocks noGrp="1"/>
          </p:cNvSpPr>
          <p:nvPr>
            <p:ph type="sldNum" sz="quarter" idx="11"/>
          </p:nvPr>
        </p:nvSpPr>
        <p:spPr/>
        <p:txBody>
          <a:bodyPr/>
          <a:lstStyle/>
          <a:p>
            <a:fld id="{20C92893-8C51-46CF-9D47-24B3C575AFAA}" type="slidenum">
              <a:rPr lang="en-GB" smtClean="0"/>
              <a:pPr/>
              <a:t>24</a:t>
            </a:fld>
            <a:endParaRPr lang="en-GB"/>
          </a:p>
        </p:txBody>
      </p:sp>
      <p:sp>
        <p:nvSpPr>
          <p:cNvPr id="6" name="Zástupný objekt pre pätu 5">
            <a:extLst>
              <a:ext uri="{FF2B5EF4-FFF2-40B4-BE49-F238E27FC236}">
                <a16:creationId xmlns:a16="http://schemas.microsoft.com/office/drawing/2014/main" id="{4A9E12FA-4D04-D444-8938-323E298FC6D0}"/>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495948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D7849942-3760-1E49-8CCD-751DDD897871}"/>
              </a:ext>
            </a:extLst>
          </p:cNvPr>
          <p:cNvSpPr>
            <a:spLocks noGrp="1"/>
          </p:cNvSpPr>
          <p:nvPr>
            <p:ph type="dt" sz="half" idx="10"/>
          </p:nvPr>
        </p:nvSpPr>
        <p:spPr/>
        <p:txBody>
          <a:bodyPr/>
          <a:lstStyle/>
          <a:p>
            <a:fld id="{17D84F83-A9A5-C942-A03F-560C803C3F5D}" type="datetime1">
              <a:rPr lang="sk-SK" smtClean="0"/>
              <a:t>5.4.20</a:t>
            </a:fld>
            <a:endParaRPr lang="en-GB"/>
          </a:p>
        </p:txBody>
      </p:sp>
      <p:sp>
        <p:nvSpPr>
          <p:cNvPr id="5" name="Zástupný objekt pre číslo snímky 4">
            <a:extLst>
              <a:ext uri="{FF2B5EF4-FFF2-40B4-BE49-F238E27FC236}">
                <a16:creationId xmlns:a16="http://schemas.microsoft.com/office/drawing/2014/main" id="{F01ACA68-0D80-5A4C-A82C-42329F3624F3}"/>
              </a:ext>
            </a:extLst>
          </p:cNvPr>
          <p:cNvSpPr>
            <a:spLocks noGrp="1"/>
          </p:cNvSpPr>
          <p:nvPr>
            <p:ph type="sldNum" sz="quarter" idx="11"/>
          </p:nvPr>
        </p:nvSpPr>
        <p:spPr/>
        <p:txBody>
          <a:bodyPr/>
          <a:lstStyle/>
          <a:p>
            <a:fld id="{20C92893-8C51-46CF-9D47-24B3C575AFAA}" type="slidenum">
              <a:rPr lang="en-GB" smtClean="0"/>
              <a:pPr/>
              <a:t>25</a:t>
            </a:fld>
            <a:endParaRPr lang="en-GB"/>
          </a:p>
        </p:txBody>
      </p:sp>
      <p:sp>
        <p:nvSpPr>
          <p:cNvPr id="6" name="Zástupný objekt pre pätu 5">
            <a:extLst>
              <a:ext uri="{FF2B5EF4-FFF2-40B4-BE49-F238E27FC236}">
                <a16:creationId xmlns:a16="http://schemas.microsoft.com/office/drawing/2014/main" id="{091EF651-9900-C64A-93E1-BB8EB90A764C}"/>
              </a:ext>
            </a:extLst>
          </p:cNvPr>
          <p:cNvSpPr>
            <a:spLocks noGrp="1"/>
          </p:cNvSpPr>
          <p:nvPr>
            <p:ph type="ftr" sz="quarter" idx="12"/>
          </p:nvPr>
        </p:nvSpPr>
        <p:spPr/>
        <p:txBody>
          <a:bodyPr/>
          <a:lstStyle/>
          <a:p>
            <a:r>
              <a:rPr lang="en-GB"/>
              <a:t>rusnak.truni.sk</a:t>
            </a:r>
          </a:p>
        </p:txBody>
      </p:sp>
      <p:pic>
        <p:nvPicPr>
          <p:cNvPr id="9" name="Obrázok 8" descr="Obrázok, na ktorom je text, mapa&#10;&#10;Automaticky generovaný popis">
            <a:extLst>
              <a:ext uri="{FF2B5EF4-FFF2-40B4-BE49-F238E27FC236}">
                <a16:creationId xmlns:a16="http://schemas.microsoft.com/office/drawing/2014/main" id="{65776001-5E6E-364B-8804-7858DD426D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908" y="342147"/>
            <a:ext cx="8486046" cy="6847813"/>
          </a:xfrm>
          <a:prstGeom prst="rect">
            <a:avLst/>
          </a:prstGeom>
        </p:spPr>
      </p:pic>
    </p:spTree>
    <p:extLst>
      <p:ext uri="{BB962C8B-B14F-4D97-AF65-F5344CB8AC3E}">
        <p14:creationId xmlns:p14="http://schemas.microsoft.com/office/powerpoint/2010/main" val="1378978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objekt pre obsah 5">
            <a:extLst>
              <a:ext uri="{FF2B5EF4-FFF2-40B4-BE49-F238E27FC236}">
                <a16:creationId xmlns:a16="http://schemas.microsoft.com/office/drawing/2014/main" id="{4A8BB88D-B5B7-A24E-95F9-18DE45CA9A8A}"/>
              </a:ext>
            </a:extLst>
          </p:cNvPr>
          <p:cNvSpPr>
            <a:spLocks noGrp="1"/>
          </p:cNvSpPr>
          <p:nvPr>
            <p:ph idx="1"/>
          </p:nvPr>
        </p:nvSpPr>
        <p:spPr>
          <a:xfrm>
            <a:off x="755690" y="756287"/>
            <a:ext cx="8754070" cy="5222482"/>
          </a:xfrm>
        </p:spPr>
        <p:txBody>
          <a:bodyPr/>
          <a:lstStyle/>
          <a:p>
            <a:r>
              <a:rPr lang="sk-SK" dirty="0"/>
              <a:t>Veľké úsilie a zdroje sa vynakladajú na výrobu a distribúciu vakcín proti chrípke ročne. </a:t>
            </a:r>
          </a:p>
          <a:p>
            <a:r>
              <a:rPr lang="sk-SK" dirty="0"/>
              <a:t>Napriek tomuto úsiliu zostáva vakcinácia medzi ohrozenými v mnohých častiach sveta nízka. </a:t>
            </a:r>
          </a:p>
          <a:p>
            <a:r>
              <a:rPr lang="sk-SK" dirty="0"/>
              <a:t>Vývoj nových očkovacích látok, ktoré si nevyžadujú každoročné preformulovanie, by výrazne zlepšil pokrytie a účinnosť očkovania, čím by sa znížilo zaťaženie chorobou.</a:t>
            </a:r>
          </a:p>
          <a:p>
            <a:r>
              <a:rPr lang="sk-SK" dirty="0"/>
              <a:t>Dozor nad chrípkou, aj keď je komplexný, by sa mal zamerať na prevenciu najzávažnejších následkov súvisiacich s chrípkou pomocou dostupných intervencií vrátane vakcíny.</a:t>
            </a:r>
          </a:p>
        </p:txBody>
      </p:sp>
      <p:sp>
        <p:nvSpPr>
          <p:cNvPr id="5" name="Nadpis 4">
            <a:extLst>
              <a:ext uri="{FF2B5EF4-FFF2-40B4-BE49-F238E27FC236}">
                <a16:creationId xmlns:a16="http://schemas.microsoft.com/office/drawing/2014/main" id="{57C85BD6-59B9-2E4B-83E1-84F50EF3BBEE}"/>
              </a:ext>
            </a:extLst>
          </p:cNvPr>
          <p:cNvSpPr>
            <a:spLocks noGrp="1"/>
          </p:cNvSpPr>
          <p:nvPr>
            <p:ph type="title"/>
          </p:nvPr>
        </p:nvSpPr>
        <p:spPr>
          <a:xfrm>
            <a:off x="755690" y="5798183"/>
            <a:ext cx="8312587" cy="1008380"/>
          </a:xfrm>
        </p:spPr>
        <p:txBody>
          <a:bodyPr/>
          <a:lstStyle/>
          <a:p>
            <a:r>
              <a:rPr lang="sk-SK" dirty="0"/>
              <a:t>Zhrnutie</a:t>
            </a:r>
          </a:p>
        </p:txBody>
      </p:sp>
      <p:sp>
        <p:nvSpPr>
          <p:cNvPr id="2" name="Zástupný objekt pre dátum 1">
            <a:extLst>
              <a:ext uri="{FF2B5EF4-FFF2-40B4-BE49-F238E27FC236}">
                <a16:creationId xmlns:a16="http://schemas.microsoft.com/office/drawing/2014/main" id="{DC09A06E-9830-A241-AE67-155E1040A745}"/>
              </a:ext>
            </a:extLst>
          </p:cNvPr>
          <p:cNvSpPr>
            <a:spLocks noGrp="1"/>
          </p:cNvSpPr>
          <p:nvPr>
            <p:ph type="dt" sz="half" idx="10"/>
          </p:nvPr>
        </p:nvSpPr>
        <p:spPr/>
        <p:txBody>
          <a:bodyPr/>
          <a:lstStyle/>
          <a:p>
            <a:fld id="{922194C1-B975-7C4D-A7DB-B02BEBEAD846}" type="datetime1">
              <a:rPr lang="sk-SK" smtClean="0"/>
              <a:t>5.4.20</a:t>
            </a:fld>
            <a:endParaRPr lang="en-GB"/>
          </a:p>
        </p:txBody>
      </p:sp>
      <p:sp>
        <p:nvSpPr>
          <p:cNvPr id="3" name="Zástupný objekt pre číslo snímky 2">
            <a:extLst>
              <a:ext uri="{FF2B5EF4-FFF2-40B4-BE49-F238E27FC236}">
                <a16:creationId xmlns:a16="http://schemas.microsoft.com/office/drawing/2014/main" id="{F6BA6706-B8D4-AB42-9711-0CBA4BB6F608}"/>
              </a:ext>
            </a:extLst>
          </p:cNvPr>
          <p:cNvSpPr>
            <a:spLocks noGrp="1"/>
          </p:cNvSpPr>
          <p:nvPr>
            <p:ph type="sldNum" sz="quarter" idx="11"/>
          </p:nvPr>
        </p:nvSpPr>
        <p:spPr/>
        <p:txBody>
          <a:bodyPr/>
          <a:lstStyle/>
          <a:p>
            <a:fld id="{A00FC4B8-150F-463D-96B8-86E8E877A23E}" type="slidenum">
              <a:rPr lang="en-GB" smtClean="0"/>
              <a:pPr/>
              <a:t>26</a:t>
            </a:fld>
            <a:endParaRPr lang="en-GB"/>
          </a:p>
        </p:txBody>
      </p:sp>
      <p:sp>
        <p:nvSpPr>
          <p:cNvPr id="4" name="Zástupný objekt pre pätu 3">
            <a:extLst>
              <a:ext uri="{FF2B5EF4-FFF2-40B4-BE49-F238E27FC236}">
                <a16:creationId xmlns:a16="http://schemas.microsoft.com/office/drawing/2014/main" id="{D6E84C58-D387-804E-9D0A-C4E5E75B484B}"/>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2266143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CEAAA250-036E-8A48-99EE-AC54E029B3B8}"/>
              </a:ext>
            </a:extLst>
          </p:cNvPr>
          <p:cNvSpPr>
            <a:spLocks noGrp="1"/>
          </p:cNvSpPr>
          <p:nvPr>
            <p:ph idx="1"/>
          </p:nvPr>
        </p:nvSpPr>
        <p:spPr>
          <a:xfrm>
            <a:off x="520505" y="478302"/>
            <a:ext cx="8547772" cy="4899725"/>
          </a:xfrm>
        </p:spPr>
        <p:txBody>
          <a:bodyPr>
            <a:normAutofit/>
          </a:bodyPr>
          <a:lstStyle/>
          <a:p>
            <a:r>
              <a:rPr lang="sk-SK" dirty="0"/>
              <a:t>Chrípka je vírusová infekcia, ktorej sa dá predchádzať očkovaním a ktorá spôsobuje systémové a respiračné príznaky. </a:t>
            </a:r>
          </a:p>
          <a:p>
            <a:r>
              <a:rPr lang="sk-SK" dirty="0"/>
              <a:t>Vírus sa šíri predovšetkým vzduchom prenášaným kvapôčkami a kvapôčkami. </a:t>
            </a:r>
          </a:p>
          <a:p>
            <a:r>
              <a:rPr lang="sk-SK" dirty="0"/>
              <a:t>Epidémie u ľudí sa vyskytujú na celom svete so značnou zimnou sezónnosťou v miernych oblastiach a stabilnejšou </a:t>
            </a:r>
            <a:r>
              <a:rPr lang="sk-SK" dirty="0" err="1"/>
              <a:t>pozaďovou</a:t>
            </a:r>
            <a:r>
              <a:rPr lang="sk-SK" dirty="0"/>
              <a:t> aktivitou v trópoch. </a:t>
            </a:r>
          </a:p>
          <a:p>
            <a:r>
              <a:rPr lang="sk-SK" dirty="0"/>
              <a:t>Vírus prechádza častými genetickými zmenami mutáciou alebo preskupením. Môžu mať za následok menšie alebo veľké antigénne zmeny známe ako posuny alebo posuny.</a:t>
            </a:r>
          </a:p>
        </p:txBody>
      </p:sp>
      <p:sp>
        <p:nvSpPr>
          <p:cNvPr id="3" name="Nadpis 2">
            <a:extLst>
              <a:ext uri="{FF2B5EF4-FFF2-40B4-BE49-F238E27FC236}">
                <a16:creationId xmlns:a16="http://schemas.microsoft.com/office/drawing/2014/main" id="{DB24C7C9-8052-0349-9AB9-D323CF136822}"/>
              </a:ext>
            </a:extLst>
          </p:cNvPr>
          <p:cNvSpPr>
            <a:spLocks noGrp="1"/>
          </p:cNvSpPr>
          <p:nvPr>
            <p:ph type="title"/>
          </p:nvPr>
        </p:nvSpPr>
        <p:spPr/>
        <p:txBody>
          <a:bodyPr/>
          <a:lstStyle/>
          <a:p>
            <a:r>
              <a:rPr lang="sk-SK" dirty="0"/>
              <a:t>O chrípke</a:t>
            </a:r>
          </a:p>
        </p:txBody>
      </p:sp>
      <p:sp>
        <p:nvSpPr>
          <p:cNvPr id="4" name="Zástupný objekt pre dátum 3">
            <a:extLst>
              <a:ext uri="{FF2B5EF4-FFF2-40B4-BE49-F238E27FC236}">
                <a16:creationId xmlns:a16="http://schemas.microsoft.com/office/drawing/2014/main" id="{9FB7A7CA-9814-CD4D-8002-1DF043754FFF}"/>
              </a:ext>
            </a:extLst>
          </p:cNvPr>
          <p:cNvSpPr>
            <a:spLocks noGrp="1"/>
          </p:cNvSpPr>
          <p:nvPr>
            <p:ph type="dt" sz="half" idx="10"/>
          </p:nvPr>
        </p:nvSpPr>
        <p:spPr/>
        <p:txBody>
          <a:bodyPr/>
          <a:lstStyle/>
          <a:p>
            <a:fld id="{17D84F83-A9A5-C942-A03F-560C803C3F5D}" type="datetime1">
              <a:rPr lang="sk-SK" smtClean="0"/>
              <a:t>4.4.20</a:t>
            </a:fld>
            <a:endParaRPr lang="en-GB"/>
          </a:p>
        </p:txBody>
      </p:sp>
      <p:sp>
        <p:nvSpPr>
          <p:cNvPr id="5" name="Zástupný objekt pre číslo snímky 4">
            <a:extLst>
              <a:ext uri="{FF2B5EF4-FFF2-40B4-BE49-F238E27FC236}">
                <a16:creationId xmlns:a16="http://schemas.microsoft.com/office/drawing/2014/main" id="{C01C9E1A-8560-DD4F-A0C6-76E79C4DB2B4}"/>
              </a:ext>
            </a:extLst>
          </p:cNvPr>
          <p:cNvSpPr>
            <a:spLocks noGrp="1"/>
          </p:cNvSpPr>
          <p:nvPr>
            <p:ph type="sldNum" sz="quarter" idx="11"/>
          </p:nvPr>
        </p:nvSpPr>
        <p:spPr/>
        <p:txBody>
          <a:bodyPr/>
          <a:lstStyle/>
          <a:p>
            <a:fld id="{20C92893-8C51-46CF-9D47-24B3C575AFAA}" type="slidenum">
              <a:rPr lang="en-GB" smtClean="0"/>
              <a:pPr/>
              <a:t>3</a:t>
            </a:fld>
            <a:endParaRPr lang="en-GB"/>
          </a:p>
        </p:txBody>
      </p:sp>
      <p:sp>
        <p:nvSpPr>
          <p:cNvPr id="6" name="Zástupný objekt pre pätu 5">
            <a:extLst>
              <a:ext uri="{FF2B5EF4-FFF2-40B4-BE49-F238E27FC236}">
                <a16:creationId xmlns:a16="http://schemas.microsoft.com/office/drawing/2014/main" id="{E651E183-5761-C942-A0BC-52700532327E}"/>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1748475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38D2FD62-C3F8-FD43-8CB2-9E39A0B6D6D2}"/>
              </a:ext>
            </a:extLst>
          </p:cNvPr>
          <p:cNvSpPr>
            <a:spLocks noGrp="1"/>
          </p:cNvSpPr>
          <p:nvPr>
            <p:ph type="dt" sz="half" idx="10"/>
          </p:nvPr>
        </p:nvSpPr>
        <p:spPr/>
        <p:txBody>
          <a:bodyPr/>
          <a:lstStyle/>
          <a:p>
            <a:fld id="{922194C1-B975-7C4D-A7DB-B02BEBEAD846}" type="datetime1">
              <a:rPr lang="sk-SK" smtClean="0"/>
              <a:t>4.4.20</a:t>
            </a:fld>
            <a:endParaRPr lang="en-GB"/>
          </a:p>
        </p:txBody>
      </p:sp>
      <p:sp>
        <p:nvSpPr>
          <p:cNvPr id="3" name="Zástupný objekt pre číslo snímky 2">
            <a:extLst>
              <a:ext uri="{FF2B5EF4-FFF2-40B4-BE49-F238E27FC236}">
                <a16:creationId xmlns:a16="http://schemas.microsoft.com/office/drawing/2014/main" id="{12647F96-4B47-2247-AA3F-C6CF9206EE74}"/>
              </a:ext>
            </a:extLst>
          </p:cNvPr>
          <p:cNvSpPr>
            <a:spLocks noGrp="1"/>
          </p:cNvSpPr>
          <p:nvPr>
            <p:ph type="sldNum" sz="quarter" idx="11"/>
          </p:nvPr>
        </p:nvSpPr>
        <p:spPr/>
        <p:txBody>
          <a:bodyPr/>
          <a:lstStyle/>
          <a:p>
            <a:fld id="{A00FC4B8-150F-463D-96B8-86E8E877A23E}" type="slidenum">
              <a:rPr lang="en-GB" smtClean="0"/>
              <a:pPr/>
              <a:t>4</a:t>
            </a:fld>
            <a:endParaRPr lang="en-GB"/>
          </a:p>
        </p:txBody>
      </p:sp>
      <p:sp>
        <p:nvSpPr>
          <p:cNvPr id="4" name="Zástupný objekt pre pätu 3">
            <a:extLst>
              <a:ext uri="{FF2B5EF4-FFF2-40B4-BE49-F238E27FC236}">
                <a16:creationId xmlns:a16="http://schemas.microsoft.com/office/drawing/2014/main" id="{A993D2C7-0664-BF4E-B732-4845630632BE}"/>
              </a:ext>
            </a:extLst>
          </p:cNvPr>
          <p:cNvSpPr>
            <a:spLocks noGrp="1"/>
          </p:cNvSpPr>
          <p:nvPr>
            <p:ph type="ftr" sz="quarter" idx="12"/>
          </p:nvPr>
        </p:nvSpPr>
        <p:spPr/>
        <p:txBody>
          <a:bodyPr/>
          <a:lstStyle/>
          <a:p>
            <a:r>
              <a:rPr lang="en-GB"/>
              <a:t>rusnak.truni.sk</a:t>
            </a:r>
          </a:p>
        </p:txBody>
      </p:sp>
      <p:pic>
        <p:nvPicPr>
          <p:cNvPr id="1026" name="Picture 2">
            <a:extLst>
              <a:ext uri="{FF2B5EF4-FFF2-40B4-BE49-F238E27FC236}">
                <a16:creationId xmlns:a16="http://schemas.microsoft.com/office/drawing/2014/main" id="{6FEA982A-D39D-E74E-9785-59417CFDC7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1700"/>
            <a:ext cx="10075863" cy="566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315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949A17B2-CA98-1343-99F9-41A6E619FD78}"/>
              </a:ext>
            </a:extLst>
          </p:cNvPr>
          <p:cNvSpPr>
            <a:spLocks noGrp="1"/>
          </p:cNvSpPr>
          <p:nvPr>
            <p:ph type="title"/>
          </p:nvPr>
        </p:nvSpPr>
        <p:spPr>
          <a:xfrm>
            <a:off x="856449" y="5980254"/>
            <a:ext cx="8312587" cy="1008380"/>
          </a:xfrm>
        </p:spPr>
        <p:txBody>
          <a:bodyPr/>
          <a:lstStyle/>
          <a:p>
            <a:r>
              <a:rPr lang="sk-SK" sz="3600" dirty="0" err="1"/>
              <a:t>zdroj:https</a:t>
            </a:r>
            <a:r>
              <a:rPr lang="sk-SK" sz="3600" dirty="0"/>
              <a:t>://</a:t>
            </a:r>
            <a:r>
              <a:rPr lang="sk-SK" sz="3600" dirty="0" err="1"/>
              <a:t>www.who.int</a:t>
            </a:r>
            <a:r>
              <a:rPr lang="sk-SK" sz="3600" dirty="0"/>
              <a:t>/influenza/global_influenza_strategy_2019_2030/</a:t>
            </a:r>
            <a:r>
              <a:rPr lang="sk-SK" sz="3600" dirty="0" err="1"/>
              <a:t>en</a:t>
            </a:r>
            <a:r>
              <a:rPr lang="sk-SK" sz="3600" dirty="0"/>
              <a:t>/</a:t>
            </a:r>
          </a:p>
        </p:txBody>
      </p:sp>
      <p:sp>
        <p:nvSpPr>
          <p:cNvPr id="2" name="Zástupný objekt pre dátum 1">
            <a:extLst>
              <a:ext uri="{FF2B5EF4-FFF2-40B4-BE49-F238E27FC236}">
                <a16:creationId xmlns:a16="http://schemas.microsoft.com/office/drawing/2014/main" id="{D34A75FE-4944-D84A-865E-4DCECD60A55B}"/>
              </a:ext>
            </a:extLst>
          </p:cNvPr>
          <p:cNvSpPr>
            <a:spLocks noGrp="1"/>
          </p:cNvSpPr>
          <p:nvPr>
            <p:ph type="dt" sz="half" idx="10"/>
          </p:nvPr>
        </p:nvSpPr>
        <p:spPr/>
        <p:txBody>
          <a:bodyPr/>
          <a:lstStyle/>
          <a:p>
            <a:fld id="{922194C1-B975-7C4D-A7DB-B02BEBEAD846}" type="datetime1">
              <a:rPr lang="sk-SK" smtClean="0"/>
              <a:t>4.4.20</a:t>
            </a:fld>
            <a:endParaRPr lang="en-GB"/>
          </a:p>
        </p:txBody>
      </p:sp>
      <p:sp>
        <p:nvSpPr>
          <p:cNvPr id="3" name="Zástupný objekt pre číslo snímky 2">
            <a:extLst>
              <a:ext uri="{FF2B5EF4-FFF2-40B4-BE49-F238E27FC236}">
                <a16:creationId xmlns:a16="http://schemas.microsoft.com/office/drawing/2014/main" id="{B38D82BA-746F-364A-980E-1045F6296098}"/>
              </a:ext>
            </a:extLst>
          </p:cNvPr>
          <p:cNvSpPr>
            <a:spLocks noGrp="1"/>
          </p:cNvSpPr>
          <p:nvPr>
            <p:ph type="sldNum" sz="quarter" idx="11"/>
          </p:nvPr>
        </p:nvSpPr>
        <p:spPr/>
        <p:txBody>
          <a:bodyPr/>
          <a:lstStyle/>
          <a:p>
            <a:fld id="{A00FC4B8-150F-463D-96B8-86E8E877A23E}" type="slidenum">
              <a:rPr lang="en-GB" smtClean="0"/>
              <a:pPr/>
              <a:t>5</a:t>
            </a:fld>
            <a:endParaRPr lang="en-GB"/>
          </a:p>
        </p:txBody>
      </p:sp>
      <p:sp>
        <p:nvSpPr>
          <p:cNvPr id="4" name="Zástupný objekt pre pätu 3">
            <a:extLst>
              <a:ext uri="{FF2B5EF4-FFF2-40B4-BE49-F238E27FC236}">
                <a16:creationId xmlns:a16="http://schemas.microsoft.com/office/drawing/2014/main" id="{F74C8B80-F268-0842-8A87-C96C0FE08EFE}"/>
              </a:ext>
            </a:extLst>
          </p:cNvPr>
          <p:cNvSpPr>
            <a:spLocks noGrp="1"/>
          </p:cNvSpPr>
          <p:nvPr>
            <p:ph type="ftr" sz="quarter" idx="12"/>
          </p:nvPr>
        </p:nvSpPr>
        <p:spPr/>
        <p:txBody>
          <a:bodyPr/>
          <a:lstStyle/>
          <a:p>
            <a:r>
              <a:rPr lang="en-GB"/>
              <a:t>rusnak.truni.sk</a:t>
            </a:r>
          </a:p>
        </p:txBody>
      </p:sp>
      <p:pic>
        <p:nvPicPr>
          <p:cNvPr id="2050" name="Picture 2">
            <a:extLst>
              <a:ext uri="{FF2B5EF4-FFF2-40B4-BE49-F238E27FC236}">
                <a16:creationId xmlns:a16="http://schemas.microsoft.com/office/drawing/2014/main" id="{BC22D74D-8C58-DF40-A447-FFD9695B43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4180" y="372889"/>
            <a:ext cx="67310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600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8FF02EF4-3F2E-5F41-BF00-66F4C660C9BD}"/>
              </a:ext>
            </a:extLst>
          </p:cNvPr>
          <p:cNvSpPr>
            <a:spLocks noGrp="1"/>
          </p:cNvSpPr>
          <p:nvPr>
            <p:ph idx="1"/>
          </p:nvPr>
        </p:nvSpPr>
        <p:spPr>
          <a:xfrm>
            <a:off x="755690" y="520505"/>
            <a:ext cx="8312587" cy="4969586"/>
          </a:xfrm>
        </p:spPr>
        <p:txBody>
          <a:bodyPr>
            <a:normAutofit fontScale="85000" lnSpcReduction="20000"/>
          </a:bodyPr>
          <a:lstStyle/>
          <a:p>
            <a:r>
              <a:rPr lang="sk-SK" dirty="0"/>
              <a:t>Vytvára podmienky pre holistický prístup k chrípke pre WHO, krajiny a partnerom prostredníctvom prispôsobených národných programov - od dohľadu po prevenciu a kontrolu chorôb - s cieľom posilniť sezónnu prevenciu a kontrolu a pripravenosť na budúce pandémie.</a:t>
            </a:r>
          </a:p>
          <a:p>
            <a:r>
              <a:rPr lang="sk-SK" dirty="0"/>
              <a:t>Na dosiahnutie tohto cieľa sa stratégia zameriava najmä na:</a:t>
            </a:r>
          </a:p>
          <a:p>
            <a:pPr lvl="1"/>
            <a:r>
              <a:rPr lang="sk-SK" dirty="0"/>
              <a:t>Vývoj lepších globálnych nástrojov, ako sú vakcíny, </a:t>
            </a:r>
            <a:r>
              <a:rPr lang="sk-SK" dirty="0" err="1"/>
              <a:t>antivirotiká</a:t>
            </a:r>
            <a:r>
              <a:rPr lang="sk-SK" dirty="0"/>
              <a:t> a liečby, ktoré by boli prospešné pre všetky krajiny a vzbudili dôveru a prijatie verejnosti.</a:t>
            </a:r>
          </a:p>
          <a:p>
            <a:pPr lvl="1"/>
            <a:r>
              <a:rPr lang="sk-SK" dirty="0"/>
              <a:t>Silnejšie krajiny, ktoré sú integrované v rámci vnútroštátneho plánovania zdravotnej bezpečnosti a všeobecného úsilia o zdravotné poistenie. </a:t>
            </a:r>
          </a:p>
          <a:p>
            <a:r>
              <a:rPr lang="sk-SK" dirty="0"/>
              <a:t>Predchádzanie chrípke, jej kontrola a pripravenosť sú funkčnými stavebnými kameňmi budovania kapacít a môžu zvýšiť základné kapacity v celom spektre zdravia; prístup na úrovni krajiny a vlastníctvo krajiny sú životne dôležité pre zabezpečenie udržateľnosti vnútroštátnych programov chrípky, ktoré slúžia ako investícia do posilnenia systému zdravotníctva a pripravenosti na pandémiu.</a:t>
            </a:r>
          </a:p>
        </p:txBody>
      </p:sp>
      <p:sp>
        <p:nvSpPr>
          <p:cNvPr id="3" name="Nadpis 2">
            <a:extLst>
              <a:ext uri="{FF2B5EF4-FFF2-40B4-BE49-F238E27FC236}">
                <a16:creationId xmlns:a16="http://schemas.microsoft.com/office/drawing/2014/main" id="{34115E5B-AAF5-DC4A-B92D-126B0482EF08}"/>
              </a:ext>
            </a:extLst>
          </p:cNvPr>
          <p:cNvSpPr>
            <a:spLocks noGrp="1"/>
          </p:cNvSpPr>
          <p:nvPr>
            <p:ph type="title"/>
          </p:nvPr>
        </p:nvSpPr>
        <p:spPr>
          <a:xfrm>
            <a:off x="923622" y="5835836"/>
            <a:ext cx="8312587" cy="1008380"/>
          </a:xfrm>
        </p:spPr>
        <p:txBody>
          <a:bodyPr/>
          <a:lstStyle/>
          <a:p>
            <a:r>
              <a:rPr lang="sk-SK" sz="4800" dirty="0"/>
              <a:t>Globálna stratégia WHO pre chrípku na roky 2019 - 2030</a:t>
            </a:r>
          </a:p>
        </p:txBody>
      </p:sp>
      <p:sp>
        <p:nvSpPr>
          <p:cNvPr id="4" name="Zástupný objekt pre dátum 3">
            <a:extLst>
              <a:ext uri="{FF2B5EF4-FFF2-40B4-BE49-F238E27FC236}">
                <a16:creationId xmlns:a16="http://schemas.microsoft.com/office/drawing/2014/main" id="{D53EB2C7-0D2D-1A49-B96F-62FD6899223A}"/>
              </a:ext>
            </a:extLst>
          </p:cNvPr>
          <p:cNvSpPr>
            <a:spLocks noGrp="1"/>
          </p:cNvSpPr>
          <p:nvPr>
            <p:ph type="dt" sz="half" idx="10"/>
          </p:nvPr>
        </p:nvSpPr>
        <p:spPr/>
        <p:txBody>
          <a:bodyPr/>
          <a:lstStyle/>
          <a:p>
            <a:fld id="{17D84F83-A9A5-C942-A03F-560C803C3F5D}" type="datetime1">
              <a:rPr lang="sk-SK" smtClean="0"/>
              <a:t>4.4.20</a:t>
            </a:fld>
            <a:endParaRPr lang="en-GB"/>
          </a:p>
        </p:txBody>
      </p:sp>
      <p:sp>
        <p:nvSpPr>
          <p:cNvPr id="5" name="Zástupný objekt pre číslo snímky 4">
            <a:extLst>
              <a:ext uri="{FF2B5EF4-FFF2-40B4-BE49-F238E27FC236}">
                <a16:creationId xmlns:a16="http://schemas.microsoft.com/office/drawing/2014/main" id="{7AB43EEF-8918-9B48-A4B2-F98F57DE50A5}"/>
              </a:ext>
            </a:extLst>
          </p:cNvPr>
          <p:cNvSpPr>
            <a:spLocks noGrp="1"/>
          </p:cNvSpPr>
          <p:nvPr>
            <p:ph type="sldNum" sz="quarter" idx="11"/>
          </p:nvPr>
        </p:nvSpPr>
        <p:spPr/>
        <p:txBody>
          <a:bodyPr/>
          <a:lstStyle/>
          <a:p>
            <a:fld id="{20C92893-8C51-46CF-9D47-24B3C575AFAA}" type="slidenum">
              <a:rPr lang="en-GB" smtClean="0"/>
              <a:pPr/>
              <a:t>6</a:t>
            </a:fld>
            <a:endParaRPr lang="en-GB"/>
          </a:p>
        </p:txBody>
      </p:sp>
      <p:sp>
        <p:nvSpPr>
          <p:cNvPr id="6" name="Zástupný objekt pre pätu 5">
            <a:extLst>
              <a:ext uri="{FF2B5EF4-FFF2-40B4-BE49-F238E27FC236}">
                <a16:creationId xmlns:a16="http://schemas.microsoft.com/office/drawing/2014/main" id="{B5735C1C-940E-994A-BCAB-346E0604712C}"/>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3691891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41464A1F-C113-E44B-A52D-F36F350E48BC}"/>
              </a:ext>
            </a:extLst>
          </p:cNvPr>
          <p:cNvSpPr>
            <a:spLocks noGrp="1"/>
          </p:cNvSpPr>
          <p:nvPr>
            <p:ph idx="1"/>
          </p:nvPr>
        </p:nvSpPr>
        <p:spPr>
          <a:xfrm>
            <a:off x="755690" y="756287"/>
            <a:ext cx="8711867" cy="4842655"/>
          </a:xfrm>
        </p:spPr>
        <p:txBody>
          <a:bodyPr>
            <a:normAutofit lnSpcReduction="10000"/>
          </a:bodyPr>
          <a:lstStyle/>
          <a:p>
            <a:r>
              <a:rPr lang="sk-SK" dirty="0"/>
              <a:t>Významné zmeny v antigéne vírusu môžu viesť k pandémii chrípky, čo je v podstate epidémia celosvetových rozmerov.</a:t>
            </a:r>
          </a:p>
          <a:p>
            <a:r>
              <a:rPr lang="sk-SK" dirty="0"/>
              <a:t>Pandémie chrípky sú zriedkavé udalosti, ktoré sa vyskytujú, keď sa objaví nový kmeň vírusu chrípky a je (1) patogénny pre človeka, (2) ľahko prenosný a (3) antigénne jedinečný (t. j. už existujúca imunita v populácii je nízka). </a:t>
            </a:r>
          </a:p>
          <a:p>
            <a:r>
              <a:rPr lang="sk-SK" dirty="0"/>
              <a:t>Vzhľadom na nepredvídateľnosť pandémií, ich potenciál spôsobiť závažnejšie ochorenie a postihnúť širšiu časť populácie a ťažkosti s rýchlou výrobou a nasadením účinnej vakcíny sa pandémie považujú za hlavné hrozby pre zdravie verejnosti. </a:t>
            </a:r>
          </a:p>
          <a:p>
            <a:r>
              <a:rPr lang="sk-SK" dirty="0"/>
              <a:t>Úrady verejného zdravotníctva vynakladajú značné a neustále úsilie na udržanie primeranej úrovne pripravenosti na účinnú reakciu na pandémie chrípky a zníženie ich vplyvu.</a:t>
            </a:r>
          </a:p>
        </p:txBody>
      </p:sp>
      <p:sp>
        <p:nvSpPr>
          <p:cNvPr id="3" name="Nadpis 2">
            <a:extLst>
              <a:ext uri="{FF2B5EF4-FFF2-40B4-BE49-F238E27FC236}">
                <a16:creationId xmlns:a16="http://schemas.microsoft.com/office/drawing/2014/main" id="{C6E9517A-6ED5-C745-B344-3E722CA7CAD9}"/>
              </a:ext>
            </a:extLst>
          </p:cNvPr>
          <p:cNvSpPr>
            <a:spLocks noGrp="1"/>
          </p:cNvSpPr>
          <p:nvPr>
            <p:ph type="title"/>
          </p:nvPr>
        </p:nvSpPr>
        <p:spPr>
          <a:xfrm>
            <a:off x="842268" y="5835836"/>
            <a:ext cx="8312587" cy="1008380"/>
          </a:xfrm>
        </p:spPr>
        <p:txBody>
          <a:bodyPr/>
          <a:lstStyle/>
          <a:p>
            <a:r>
              <a:rPr lang="sk-SK" dirty="0"/>
              <a:t>Pandémie chrípky</a:t>
            </a:r>
          </a:p>
        </p:txBody>
      </p:sp>
      <p:sp>
        <p:nvSpPr>
          <p:cNvPr id="4" name="Zástupný objekt pre dátum 3">
            <a:extLst>
              <a:ext uri="{FF2B5EF4-FFF2-40B4-BE49-F238E27FC236}">
                <a16:creationId xmlns:a16="http://schemas.microsoft.com/office/drawing/2014/main" id="{E0DDB3D2-2133-2240-926F-DDB1224F6FB5}"/>
              </a:ext>
            </a:extLst>
          </p:cNvPr>
          <p:cNvSpPr>
            <a:spLocks noGrp="1"/>
          </p:cNvSpPr>
          <p:nvPr>
            <p:ph type="dt" sz="half" idx="10"/>
          </p:nvPr>
        </p:nvSpPr>
        <p:spPr/>
        <p:txBody>
          <a:bodyPr/>
          <a:lstStyle/>
          <a:p>
            <a:fld id="{17D84F83-A9A5-C942-A03F-560C803C3F5D}" type="datetime1">
              <a:rPr lang="sk-SK" smtClean="0"/>
              <a:t>4.4.20</a:t>
            </a:fld>
            <a:endParaRPr lang="en-GB"/>
          </a:p>
        </p:txBody>
      </p:sp>
      <p:sp>
        <p:nvSpPr>
          <p:cNvPr id="5" name="Zástupný objekt pre číslo snímky 4">
            <a:extLst>
              <a:ext uri="{FF2B5EF4-FFF2-40B4-BE49-F238E27FC236}">
                <a16:creationId xmlns:a16="http://schemas.microsoft.com/office/drawing/2014/main" id="{AA25C852-E448-6B46-A211-C7C56F030813}"/>
              </a:ext>
            </a:extLst>
          </p:cNvPr>
          <p:cNvSpPr>
            <a:spLocks noGrp="1"/>
          </p:cNvSpPr>
          <p:nvPr>
            <p:ph type="sldNum" sz="quarter" idx="11"/>
          </p:nvPr>
        </p:nvSpPr>
        <p:spPr/>
        <p:txBody>
          <a:bodyPr/>
          <a:lstStyle/>
          <a:p>
            <a:fld id="{20C92893-8C51-46CF-9D47-24B3C575AFAA}" type="slidenum">
              <a:rPr lang="en-GB" smtClean="0"/>
              <a:pPr/>
              <a:t>7</a:t>
            </a:fld>
            <a:endParaRPr lang="en-GB"/>
          </a:p>
        </p:txBody>
      </p:sp>
      <p:sp>
        <p:nvSpPr>
          <p:cNvPr id="6" name="Zástupný objekt pre pätu 5">
            <a:extLst>
              <a:ext uri="{FF2B5EF4-FFF2-40B4-BE49-F238E27FC236}">
                <a16:creationId xmlns:a16="http://schemas.microsoft.com/office/drawing/2014/main" id="{33E92F7D-00B2-CD40-9109-60E05C4620B8}"/>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947767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dátum 3">
            <a:extLst>
              <a:ext uri="{FF2B5EF4-FFF2-40B4-BE49-F238E27FC236}">
                <a16:creationId xmlns:a16="http://schemas.microsoft.com/office/drawing/2014/main" id="{D08231F4-6D99-524F-ADBD-13DAADA8B61A}"/>
              </a:ext>
            </a:extLst>
          </p:cNvPr>
          <p:cNvSpPr>
            <a:spLocks noGrp="1"/>
          </p:cNvSpPr>
          <p:nvPr>
            <p:ph type="dt" sz="half" idx="10"/>
          </p:nvPr>
        </p:nvSpPr>
        <p:spPr/>
        <p:txBody>
          <a:bodyPr/>
          <a:lstStyle/>
          <a:p>
            <a:fld id="{17D84F83-A9A5-C942-A03F-560C803C3F5D}" type="datetime1">
              <a:rPr lang="sk-SK" smtClean="0"/>
              <a:t>4.4.20</a:t>
            </a:fld>
            <a:endParaRPr lang="en-GB"/>
          </a:p>
        </p:txBody>
      </p:sp>
      <p:sp>
        <p:nvSpPr>
          <p:cNvPr id="5" name="Zástupný objekt pre číslo snímky 4">
            <a:extLst>
              <a:ext uri="{FF2B5EF4-FFF2-40B4-BE49-F238E27FC236}">
                <a16:creationId xmlns:a16="http://schemas.microsoft.com/office/drawing/2014/main" id="{1BE17EEF-851F-F54D-AFFE-DC696E342EEE}"/>
              </a:ext>
            </a:extLst>
          </p:cNvPr>
          <p:cNvSpPr>
            <a:spLocks noGrp="1"/>
          </p:cNvSpPr>
          <p:nvPr>
            <p:ph type="sldNum" sz="quarter" idx="11"/>
          </p:nvPr>
        </p:nvSpPr>
        <p:spPr/>
        <p:txBody>
          <a:bodyPr/>
          <a:lstStyle/>
          <a:p>
            <a:fld id="{20C92893-8C51-46CF-9D47-24B3C575AFAA}" type="slidenum">
              <a:rPr lang="en-GB" smtClean="0"/>
              <a:pPr/>
              <a:t>8</a:t>
            </a:fld>
            <a:endParaRPr lang="en-GB"/>
          </a:p>
        </p:txBody>
      </p:sp>
      <p:sp>
        <p:nvSpPr>
          <p:cNvPr id="6" name="Zástupný objekt pre pätu 5">
            <a:extLst>
              <a:ext uri="{FF2B5EF4-FFF2-40B4-BE49-F238E27FC236}">
                <a16:creationId xmlns:a16="http://schemas.microsoft.com/office/drawing/2014/main" id="{E169393C-518E-E148-A4DB-4BDF20576887}"/>
              </a:ext>
            </a:extLst>
          </p:cNvPr>
          <p:cNvSpPr>
            <a:spLocks noGrp="1"/>
          </p:cNvSpPr>
          <p:nvPr>
            <p:ph type="ftr" sz="quarter" idx="12"/>
          </p:nvPr>
        </p:nvSpPr>
        <p:spPr/>
        <p:txBody>
          <a:bodyPr/>
          <a:lstStyle/>
          <a:p>
            <a:r>
              <a:rPr lang="en-GB"/>
              <a:t>rusnak.truni.sk</a:t>
            </a:r>
          </a:p>
        </p:txBody>
      </p:sp>
      <p:pic>
        <p:nvPicPr>
          <p:cNvPr id="9" name="Obrázok 8">
            <a:extLst>
              <a:ext uri="{FF2B5EF4-FFF2-40B4-BE49-F238E27FC236}">
                <a16:creationId xmlns:a16="http://schemas.microsoft.com/office/drawing/2014/main" id="{3E58522A-49B6-3D4D-B9A4-3B52DEA9AF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2716"/>
            <a:ext cx="10075863" cy="4687216"/>
          </a:xfrm>
          <a:prstGeom prst="rect">
            <a:avLst/>
          </a:prstGeom>
        </p:spPr>
      </p:pic>
      <p:sp>
        <p:nvSpPr>
          <p:cNvPr id="10" name="BlokTextu 9">
            <a:extLst>
              <a:ext uri="{FF2B5EF4-FFF2-40B4-BE49-F238E27FC236}">
                <a16:creationId xmlns:a16="http://schemas.microsoft.com/office/drawing/2014/main" id="{93BC89FC-6441-9740-AFC9-9FEC474501A0}"/>
              </a:ext>
            </a:extLst>
          </p:cNvPr>
          <p:cNvSpPr txBox="1"/>
          <p:nvPr/>
        </p:nvSpPr>
        <p:spPr>
          <a:xfrm>
            <a:off x="411358" y="6199601"/>
            <a:ext cx="9664505" cy="413639"/>
          </a:xfrm>
          <a:prstGeom prst="rect">
            <a:avLst/>
          </a:prstGeom>
          <a:noFill/>
        </p:spPr>
        <p:txBody>
          <a:bodyPr wrap="square" rtlCol="0">
            <a:spAutoFit/>
          </a:bodyPr>
          <a:lstStyle/>
          <a:p>
            <a:r>
              <a:rPr lang="sk-SK" sz="2400" dirty="0">
                <a:solidFill>
                  <a:schemeClr val="tx1"/>
                </a:solidFill>
              </a:rPr>
              <a:t>Zdroj: </a:t>
            </a:r>
            <a:r>
              <a:rPr lang="sk-SK" sz="2400" dirty="0" err="1">
                <a:solidFill>
                  <a:schemeClr val="tx1"/>
                </a:solidFill>
              </a:rPr>
              <a:t>Wikipedia</a:t>
            </a:r>
            <a:r>
              <a:rPr lang="sk-SK" sz="2400" dirty="0">
                <a:solidFill>
                  <a:schemeClr val="tx1"/>
                </a:solidFill>
              </a:rPr>
              <a:t>. </a:t>
            </a:r>
            <a:r>
              <a:rPr lang="sk-SK" sz="2400" dirty="0" err="1">
                <a:solidFill>
                  <a:schemeClr val="tx1"/>
                </a:solidFill>
              </a:rPr>
              <a:t>https</a:t>
            </a:r>
            <a:r>
              <a:rPr lang="sk-SK" sz="2400" dirty="0">
                <a:solidFill>
                  <a:schemeClr val="tx1"/>
                </a:solidFill>
              </a:rPr>
              <a:t>://</a:t>
            </a:r>
            <a:r>
              <a:rPr lang="sk-SK" sz="2400" dirty="0" err="1">
                <a:solidFill>
                  <a:schemeClr val="tx1"/>
                </a:solidFill>
              </a:rPr>
              <a:t>en.wikipedia.org</a:t>
            </a:r>
            <a:r>
              <a:rPr lang="sk-SK" sz="2400" dirty="0">
                <a:solidFill>
                  <a:schemeClr val="tx1"/>
                </a:solidFill>
              </a:rPr>
              <a:t>/</a:t>
            </a:r>
            <a:r>
              <a:rPr lang="sk-SK" sz="2400" dirty="0" err="1">
                <a:solidFill>
                  <a:schemeClr val="tx1"/>
                </a:solidFill>
              </a:rPr>
              <a:t>wiki</a:t>
            </a:r>
            <a:r>
              <a:rPr lang="sk-SK" sz="2400" dirty="0">
                <a:solidFill>
                  <a:schemeClr val="tx1"/>
                </a:solidFill>
              </a:rPr>
              <a:t>/</a:t>
            </a:r>
            <a:r>
              <a:rPr lang="sk-SK" sz="2400" dirty="0" err="1">
                <a:solidFill>
                  <a:schemeClr val="tx1"/>
                </a:solidFill>
              </a:rPr>
              <a:t>Influenza_pandemic</a:t>
            </a:r>
            <a:endParaRPr lang="sk-SK" sz="2400" dirty="0">
              <a:solidFill>
                <a:schemeClr val="tx1"/>
              </a:solidFill>
            </a:endParaRPr>
          </a:p>
        </p:txBody>
      </p:sp>
    </p:spTree>
    <p:extLst>
      <p:ext uri="{BB962C8B-B14F-4D97-AF65-F5344CB8AC3E}">
        <p14:creationId xmlns:p14="http://schemas.microsoft.com/office/powerpoint/2010/main" val="161477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sah 1">
            <a:extLst>
              <a:ext uri="{FF2B5EF4-FFF2-40B4-BE49-F238E27FC236}">
                <a16:creationId xmlns:a16="http://schemas.microsoft.com/office/drawing/2014/main" id="{4E22E0CE-4E96-BB4D-B656-EB209B7D0066}"/>
              </a:ext>
            </a:extLst>
          </p:cNvPr>
          <p:cNvSpPr>
            <a:spLocks noGrp="1"/>
          </p:cNvSpPr>
          <p:nvPr>
            <p:ph idx="1"/>
          </p:nvPr>
        </p:nvSpPr>
        <p:spPr>
          <a:xfrm>
            <a:off x="576775" y="562709"/>
            <a:ext cx="8491502" cy="5008098"/>
          </a:xfrm>
        </p:spPr>
        <p:txBody>
          <a:bodyPr>
            <a:normAutofit/>
          </a:bodyPr>
          <a:lstStyle/>
          <a:p>
            <a:r>
              <a:rPr lang="sk-SK" sz="2400" dirty="0"/>
              <a:t>Aj keď každý systém sledovania má konkrétne ciele, je možné porozumieť závažnosti choroby iba kombináciou údajov z viacerých systémov. Chýbajú aj presné odhady globálneho zaťaženia chrípkou z dôvodu neexistencie systémov dohľadu v mnohých krajinách s nízkymi a strednými príjmami. </a:t>
            </a:r>
          </a:p>
          <a:p>
            <a:r>
              <a:rPr lang="sk-SK" sz="2400" dirty="0"/>
              <a:t>Na základe extrapolácií údajov o dohľade v USA odhaduje Svetová zdravotnícka organizácia (WHO) ročné zaťaženie chrípkou až do 1 miliardy infekcií, 3–5 miliónov prípadov závažných chorôb a 300 000 až 500 000 úmrtí. </a:t>
            </a:r>
          </a:p>
        </p:txBody>
      </p:sp>
      <p:sp>
        <p:nvSpPr>
          <p:cNvPr id="3" name="Nadpis 2">
            <a:extLst>
              <a:ext uri="{FF2B5EF4-FFF2-40B4-BE49-F238E27FC236}">
                <a16:creationId xmlns:a16="http://schemas.microsoft.com/office/drawing/2014/main" id="{CFE5F9B0-8032-014C-B799-AAF05FE0E250}"/>
              </a:ext>
            </a:extLst>
          </p:cNvPr>
          <p:cNvSpPr>
            <a:spLocks noGrp="1"/>
          </p:cNvSpPr>
          <p:nvPr>
            <p:ph type="title"/>
          </p:nvPr>
        </p:nvSpPr>
        <p:spPr/>
        <p:txBody>
          <a:bodyPr/>
          <a:lstStyle/>
          <a:p>
            <a:r>
              <a:rPr lang="sk-SK" dirty="0"/>
              <a:t>Závažnosť chrípky</a:t>
            </a:r>
          </a:p>
        </p:txBody>
      </p:sp>
      <p:sp>
        <p:nvSpPr>
          <p:cNvPr id="4" name="Zástupný objekt pre dátum 3">
            <a:extLst>
              <a:ext uri="{FF2B5EF4-FFF2-40B4-BE49-F238E27FC236}">
                <a16:creationId xmlns:a16="http://schemas.microsoft.com/office/drawing/2014/main" id="{6E8088F0-8169-864C-99D2-B990218B77D3}"/>
              </a:ext>
            </a:extLst>
          </p:cNvPr>
          <p:cNvSpPr>
            <a:spLocks noGrp="1"/>
          </p:cNvSpPr>
          <p:nvPr>
            <p:ph type="dt" sz="half" idx="10"/>
          </p:nvPr>
        </p:nvSpPr>
        <p:spPr/>
        <p:txBody>
          <a:bodyPr/>
          <a:lstStyle/>
          <a:p>
            <a:fld id="{17D84F83-A9A5-C942-A03F-560C803C3F5D}" type="datetime1">
              <a:rPr lang="sk-SK" smtClean="0"/>
              <a:t>4.4.20</a:t>
            </a:fld>
            <a:endParaRPr lang="en-GB"/>
          </a:p>
        </p:txBody>
      </p:sp>
      <p:sp>
        <p:nvSpPr>
          <p:cNvPr id="5" name="Zástupný objekt pre číslo snímky 4">
            <a:extLst>
              <a:ext uri="{FF2B5EF4-FFF2-40B4-BE49-F238E27FC236}">
                <a16:creationId xmlns:a16="http://schemas.microsoft.com/office/drawing/2014/main" id="{62F22A92-CE8F-594B-94F4-E0C95D63206D}"/>
              </a:ext>
            </a:extLst>
          </p:cNvPr>
          <p:cNvSpPr>
            <a:spLocks noGrp="1"/>
          </p:cNvSpPr>
          <p:nvPr>
            <p:ph type="sldNum" sz="quarter" idx="11"/>
          </p:nvPr>
        </p:nvSpPr>
        <p:spPr/>
        <p:txBody>
          <a:bodyPr/>
          <a:lstStyle/>
          <a:p>
            <a:fld id="{20C92893-8C51-46CF-9D47-24B3C575AFAA}" type="slidenum">
              <a:rPr lang="en-GB" smtClean="0"/>
              <a:pPr/>
              <a:t>9</a:t>
            </a:fld>
            <a:endParaRPr lang="en-GB"/>
          </a:p>
        </p:txBody>
      </p:sp>
      <p:sp>
        <p:nvSpPr>
          <p:cNvPr id="6" name="Zástupný objekt pre pätu 5">
            <a:extLst>
              <a:ext uri="{FF2B5EF4-FFF2-40B4-BE49-F238E27FC236}">
                <a16:creationId xmlns:a16="http://schemas.microsoft.com/office/drawing/2014/main" id="{710D5907-85AE-544B-A17F-72593AE7A550}"/>
              </a:ext>
            </a:extLst>
          </p:cNvPr>
          <p:cNvSpPr>
            <a:spLocks noGrp="1"/>
          </p:cNvSpPr>
          <p:nvPr>
            <p:ph type="ftr" sz="quarter" idx="12"/>
          </p:nvPr>
        </p:nvSpPr>
        <p:spPr/>
        <p:txBody>
          <a:bodyPr/>
          <a:lstStyle/>
          <a:p>
            <a:r>
              <a:rPr lang="en-GB"/>
              <a:t>rusnak.truni.sk</a:t>
            </a:r>
          </a:p>
        </p:txBody>
      </p:sp>
    </p:spTree>
    <p:extLst>
      <p:ext uri="{BB962C8B-B14F-4D97-AF65-F5344CB8AC3E}">
        <p14:creationId xmlns:p14="http://schemas.microsoft.com/office/powerpoint/2010/main" val="41522933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rtin_Trnava_prednask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extLst>
    <a:ext uri="{05A4C25C-085E-4340-85A3-A5531E510DB2}">
      <thm15:themeFamily xmlns:thm15="http://schemas.microsoft.com/office/thememl/2012/main" name="Prezentácia2" id="{E1632062-1FA9-9544-9EF3-FB0837E571F8}" vid="{A3C71F72-6A57-2744-BB06-A6F4C43933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2425</Words>
  <Application>Microsoft Macintosh PowerPoint</Application>
  <PresentationFormat>Vlastná</PresentationFormat>
  <Paragraphs>179</Paragraphs>
  <Slides>26</Slides>
  <Notes>0</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26</vt:i4>
      </vt:variant>
    </vt:vector>
  </HeadingPairs>
  <TitlesOfParts>
    <vt:vector size="31" baseType="lpstr">
      <vt:lpstr>Arial</vt:lpstr>
      <vt:lpstr>Calibri</vt:lpstr>
      <vt:lpstr>Palatino Linotype</vt:lpstr>
      <vt:lpstr>Wingdings</vt:lpstr>
      <vt:lpstr>Martin_Trnava_prednasky</vt:lpstr>
      <vt:lpstr>Sezónna a pandemická chrípka</vt:lpstr>
      <vt:lpstr>Štruktúra</vt:lpstr>
      <vt:lpstr>O chrípke</vt:lpstr>
      <vt:lpstr>Prezentácia programu PowerPoint</vt:lpstr>
      <vt:lpstr>zdroj:https://www.who.int/influenza/global_influenza_strategy_2019_2030/en/</vt:lpstr>
      <vt:lpstr>Globálna stratégia WHO pre chrípku na roky 2019 - 2030</vt:lpstr>
      <vt:lpstr>Pandémie chrípky</vt:lpstr>
      <vt:lpstr>Prezentácia programu PowerPoint</vt:lpstr>
      <vt:lpstr>Závažnosť chrípky</vt:lpstr>
      <vt:lpstr>Typy vírusov chrípky - A, B a C</vt:lpstr>
      <vt:lpstr>Prezentácia programu PowerPoint</vt:lpstr>
      <vt:lpstr>Možné systémy dohľadu</vt:lpstr>
      <vt:lpstr>Virologický dohľad</vt:lpstr>
      <vt:lpstr>Laboratórna diagnostika chrípky</vt:lpstr>
      <vt:lpstr>Prezentácia programu PowerPoint</vt:lpstr>
      <vt:lpstr>Globálna sieť WHO na sledovanie chrípky</vt:lpstr>
      <vt:lpstr>Výber kmeňa vakcíny</vt:lpstr>
      <vt:lpstr>Rezistencia na antivirotiká</vt:lpstr>
      <vt:lpstr>Ambulantný sentinelový dohľad</vt:lpstr>
      <vt:lpstr>Systém sentinelových lekárov</vt:lpstr>
      <vt:lpstr>Informácie o CHPO a ARO </vt:lpstr>
      <vt:lpstr>Lekári v setineli</vt:lpstr>
      <vt:lpstr>Integrácia klinického, epidemiologického a virologického sledovania</vt:lpstr>
      <vt:lpstr>Cirkulácia vírusu chrípky v komunite</vt:lpstr>
      <vt:lpstr>Prezentácia programu PowerPoint</vt:lpstr>
      <vt:lpstr>Zhrnutie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Sezónna a pandemická chrípka</dc:title>
  <dc:creator>Martin Rusnak</dc:creator>
  <cp:lastModifiedBy>Martin Rusnak</cp:lastModifiedBy>
  <cp:revision>1</cp:revision>
  <dcterms:created xsi:type="dcterms:W3CDTF">2020-04-05T09:13:12Z</dcterms:created>
  <dcterms:modified xsi:type="dcterms:W3CDTF">2020-04-05T09:13:22Z</dcterms:modified>
</cp:coreProperties>
</file>