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80" r:id="rId9"/>
    <p:sldId id="281" r:id="rId10"/>
    <p:sldId id="284" r:id="rId11"/>
    <p:sldId id="283" r:id="rId12"/>
    <p:sldId id="282" r:id="rId13"/>
    <p:sldId id="285" r:id="rId14"/>
    <p:sldId id="286" r:id="rId15"/>
    <p:sldId id="279" r:id="rId16"/>
    <p:sldId id="287" r:id="rId17"/>
    <p:sldId id="288" r:id="rId18"/>
    <p:sldId id="289" r:id="rId19"/>
    <p:sldId id="290" r:id="rId20"/>
    <p:sldId id="262" r:id="rId21"/>
    <p:sldId id="263" r:id="rId22"/>
    <p:sldId id="270" r:id="rId23"/>
    <p:sldId id="278" r:id="rId24"/>
    <p:sldId id="291" r:id="rId25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/>
    <p:restoredTop sz="85023"/>
  </p:normalViewPr>
  <p:slideViewPr>
    <p:cSldViewPr snapToGrid="0" snapToObjects="1">
      <p:cViewPr varScale="1">
        <p:scale>
          <a:sx n="83" d="100"/>
          <a:sy n="83" d="100"/>
        </p:scale>
        <p:origin x="2432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4/26/20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4/26/20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i="0" dirty="0"/>
              <a:t>Populačný skríning</a:t>
            </a:r>
            <a:r>
              <a:rPr lang="sk-SK" i="0" dirty="0"/>
              <a:t>, ktorý je organizovanou, kontinuálnou a vyhodnocovanou činnosťou zameranou na zachytenie onkologickej choroby alebo zachytenie inej závažnej choroby vo včasnom štádiu alebo u zdanlivo zdravej bezpríznakovej populácie v súlade s odporúčaniami odborných spoločností pre výkon skríningu; na populačný skríning pozýva indikovaný okruh poistencov zdravotná poisťovňa,</a:t>
            </a:r>
          </a:p>
          <a:p>
            <a:endParaRPr lang="sk-SK" i="0" dirty="0"/>
          </a:p>
          <a:p>
            <a:r>
              <a:rPr lang="sk-SK" b="1" i="0" dirty="0"/>
              <a:t>Oportúnny skríning</a:t>
            </a:r>
            <a:r>
              <a:rPr lang="sk-SK" i="0" dirty="0"/>
              <a:t>, ktorý je činnosťou zameranou na zachytenie onkologickej choroby alebo zachytenie inej závažnej choroby vo včasnom štádiu alebo u zdanlivo zdravej bezpríznakovej populácie v rámci preventívnej prehliadky.“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963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Pohlavné choroby sú choroby prenášané pohlavným stykom. Sú to Syfilis 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Syphilis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Gonokoková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Infekcia 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Gonorrhoea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Makký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Vred 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Ulcus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Chlamýdiový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Lymfogranulóm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Lymphogranuloma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Venereum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iné prevažne sexuálne prenosné choroby (A56, A59.0, A60.0, A60.1, A63, A64, B16, B20, B25, B37.3, B37.4, B85.3, B86).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prípade, že zdravotnícke zariadenie v danom mesiaci nezaznamenalo ani jeden prípad pohlavnej choroby, ktorá podlieha povinnému hláseniu, je nevyhnutné na adresu NCZI zaslať NEGATÍVNE hlásenie!!!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Metodické pokyny na vypĺňanie Hlásenia pohlavnej choroby Z (MZ SR) 8-12 Rok 2008 Vypracovalo: Národné centrum zdravotníckych informácií Bratislava november 2007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3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AVDIČOVÁ, M. et al. Systém hlásenia pohlavne prenosných chorôb v SR a jeho legislatívne zabezpečenie. In </a:t>
            </a:r>
            <a:r>
              <a:rPr lang="sk-SK" i="1" dirty="0"/>
              <a:t>Dermatológia pre prax</a:t>
            </a:r>
            <a:r>
              <a:rPr lang="sk-SK" dirty="0"/>
              <a:t> . 2015. </a:t>
            </a:r>
            <a:r>
              <a:rPr lang="sk-SK" dirty="0" err="1"/>
              <a:t>Vol</a:t>
            </a:r>
            <a:r>
              <a:rPr lang="sk-SK" dirty="0"/>
              <a:t>. 9, no. 3, s. 96–99. 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35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13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6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26.4.20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26.4.20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26.4.20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26.4.20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26.4.20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26.4.20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26.4.20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26.4.20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1805093"/>
          </a:xfrm>
        </p:spPr>
        <p:txBody>
          <a:bodyPr/>
          <a:lstStyle/>
          <a:p>
            <a:r>
              <a:rPr lang="sk-SK" sz="5400" dirty="0"/>
              <a:t>Surveillance pohlavne prenosných ochorení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265025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VZ FZaSP TU, Trnava</a:t>
            </a:r>
          </a:p>
          <a:p>
            <a:r>
              <a:rPr lang="sk-SK" dirty="0" err="1"/>
              <a:t>Elizabeth</a:t>
            </a:r>
            <a:r>
              <a:rPr lang="sk-SK" dirty="0"/>
              <a:t> A. </a:t>
            </a:r>
            <a:r>
              <a:rPr lang="sk-SK" dirty="0" err="1"/>
              <a:t>Torrone</a:t>
            </a:r>
            <a:r>
              <a:rPr lang="sk-SK" dirty="0"/>
              <a:t> and </a:t>
            </a:r>
            <a:r>
              <a:rPr lang="sk-SK" dirty="0" err="1"/>
              <a:t>Kyle</a:t>
            </a:r>
            <a:r>
              <a:rPr lang="sk-SK" dirty="0"/>
              <a:t> T. </a:t>
            </a:r>
            <a:r>
              <a:rPr lang="sk-SK" dirty="0" err="1"/>
              <a:t>Bernstein</a:t>
            </a:r>
            <a:r>
              <a:rPr lang="sk-SK" dirty="0"/>
              <a:t>: Surveillance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sexually</a:t>
            </a:r>
            <a:r>
              <a:rPr lang="sk-SK" dirty="0"/>
              <a:t> </a:t>
            </a:r>
            <a:r>
              <a:rPr lang="sk-SK" dirty="0" err="1"/>
              <a:t>transmitted</a:t>
            </a:r>
            <a:r>
              <a:rPr lang="sk-SK" dirty="0"/>
              <a:t> </a:t>
            </a:r>
            <a:r>
              <a:rPr lang="sk-SK" dirty="0" err="1"/>
              <a:t>diseases</a:t>
            </a:r>
            <a:r>
              <a:rPr lang="sk-SK" dirty="0"/>
              <a:t>. In: ﻿M’IKANATHA, N.M. - ISKANDER, J. </a:t>
            </a:r>
            <a:r>
              <a:rPr lang="sk-SK" dirty="0" err="1"/>
              <a:t>Concepts</a:t>
            </a:r>
            <a:r>
              <a:rPr lang="sk-SK" dirty="0"/>
              <a:t> and </a:t>
            </a:r>
            <a:r>
              <a:rPr lang="sk-SK" dirty="0" err="1"/>
              <a:t>Methods</a:t>
            </a:r>
            <a:r>
              <a:rPr lang="sk-SK" dirty="0"/>
              <a:t> in </a:t>
            </a:r>
            <a:r>
              <a:rPr lang="sk-SK" dirty="0" err="1"/>
              <a:t>Infectious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Surveillance. [</a:t>
            </a:r>
            <a:r>
              <a:rPr lang="sk-SK" dirty="0" err="1"/>
              <a:t>s.l</a:t>
            </a:r>
            <a:r>
              <a:rPr lang="sk-SK" dirty="0"/>
              <a:t>.]: </a:t>
            </a:r>
            <a:r>
              <a:rPr lang="sk-SK" dirty="0" err="1"/>
              <a:t>Wiley</a:t>
            </a:r>
            <a:r>
              <a:rPr lang="sk-SK" dirty="0"/>
              <a:t>, 2014. 296 s. ISBN 9780470659397.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FB4B1A9-C3FF-D645-AB8C-BF88DA52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3" y="756287"/>
            <a:ext cx="8091884" cy="4619990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>
                <a:effectLst/>
              </a:rPr>
              <a:t>Touto vyhláškou sa RÚVZ so sídlom v Banskej Bystrici ako správca EPIS-u stal spravodajskou jednotkou pre údaje o STD pre NCZI. </a:t>
            </a:r>
          </a:p>
          <a:p>
            <a:r>
              <a:rPr lang="sk-SK" sz="2800" dirty="0">
                <a:effectLst/>
              </a:rPr>
              <a:t>Od 1. 3. 2015, keď vyhláška nadobudla účinnosť, majú lekári zákonnú povinnosť hlásiť pohlavné choroby len do registra prenosných chorôb cestou EPIS. </a:t>
            </a:r>
          </a:p>
          <a:p>
            <a:r>
              <a:rPr lang="sk-SK" sz="2800" dirty="0"/>
              <a:t>Pre prípady STD sa používa len klasifikácia „pravdepodobný“ alebo „potvrdený“. </a:t>
            </a:r>
          </a:p>
          <a:p>
            <a:r>
              <a:rPr lang="sk-SK" sz="2800" dirty="0"/>
              <a:t>Za pravdepodobné možno považovať prípady, ktoré sa nepodarilo laboratórne potvrdiť, ale sú v epidemiologickej súvislosti s potvrdeným prípadom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FE02002-C15B-F14C-8FB6-2CAAB968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4400" dirty="0">
                <a:effectLst/>
              </a:rPr>
              <a:t>Vyhláška MZ SR č. 44/2014 Z. z. podľa bodu 5. písm. c)</a:t>
            </a:r>
            <a:endParaRPr lang="sk-SK" sz="4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FA1CCC-5C23-354C-8A30-974A8A71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BB06011-4A6D-514E-B552-6A0F6AB1A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91E914-E6A6-8043-ABFB-98B34CD01C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70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91C0C0-B431-3B45-8AF9-4DA31E76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26.4.20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21EB30F-7A57-4E4A-B26F-9ACDEFB37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39B424D-F4E2-974A-9686-920961051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10C454A-B1E8-C44A-B027-1A5EF174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5" y="519659"/>
            <a:ext cx="8181029" cy="66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3201DD-8B15-3045-8960-46120D57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B09A9F-FF0D-3B42-8E0F-D231AE395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45A4523-2E1E-3749-B45A-8DFE0E6C45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6D4A03C3-F707-1940-BDD9-31079FDC8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58" y="0"/>
            <a:ext cx="536114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87A9D78-C97E-F647-9F32-3A51B5BB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2" y="756287"/>
            <a:ext cx="8076385" cy="462174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Hlásenia prípadov sú základom dohľadu nad pohlavne prenosnými chorobami, pretože sa zbierajú </a:t>
            </a:r>
            <a:r>
              <a:rPr lang="sk-SK" dirty="0" err="1"/>
              <a:t>pravideľne</a:t>
            </a:r>
            <a:r>
              <a:rPr lang="sk-SK" dirty="0"/>
              <a:t>, sú k dispozícii vo všetkých lokalitách a poskytujú dôležité (aj keď obmedzené) demografické informácie, ako sú vek, rasa / etnický pôvod a pohlavie, na sledovanie epidemiologických trendov a opisovanie nerovností v zdraví. </a:t>
            </a:r>
          </a:p>
          <a:p>
            <a:r>
              <a:rPr lang="sk-SK" dirty="0"/>
              <a:t>Údaje z nich môžu navyše pomôcť pri programoch prevencie a kontroly. Napríklad, keď je hlásená infekcia syfilisom, zdravotnícky personál kontaktuje pacienta, aby sa zabezpečilo ukončenie liečby (sekundárna prevencia) a aby poskytli poradenstvo v oblasti znižovania rizika a služby notifikácie partnera (primárna a sekundárna prevencia).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B407320-8FE9-AF45-BA0B-D1CCCFEA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23772"/>
            <a:ext cx="8312587" cy="1008380"/>
          </a:xfrm>
        </p:spPr>
        <p:txBody>
          <a:bodyPr/>
          <a:lstStyle/>
          <a:p>
            <a:r>
              <a:rPr lang="sk-SK" dirty="0"/>
              <a:t>Využitie hlásení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86E3261-E12F-A14D-AAC3-5D05745A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26.4.20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76A9360-C08F-5E4C-88A3-21E31F4AE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CC99AD1-4240-D945-8D3F-A89ADCD198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31114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B50BF7C-00C1-2C4D-A96B-8BF6BEAF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69598"/>
          </a:xfrm>
        </p:spPr>
        <p:txBody>
          <a:bodyPr>
            <a:normAutofit/>
          </a:bodyPr>
          <a:lstStyle/>
          <a:p>
            <a:r>
              <a:rPr lang="sk-SK" dirty="0"/>
              <a:t>Ak nie je možné vykonávať dohľad nad celou populáciou, môžu sa použiť kontrolné monitorovacie stratégie. </a:t>
            </a:r>
          </a:p>
          <a:p>
            <a:r>
              <a:rPr lang="sk-SK" dirty="0"/>
              <a:t>V prípade pohlavne prenosných chorôb sa </a:t>
            </a:r>
            <a:r>
              <a:rPr lang="sk-SK" dirty="0" err="1"/>
              <a:t>sentinelové</a:t>
            </a:r>
            <a:r>
              <a:rPr lang="sk-SK" dirty="0"/>
              <a:t> sledovanie často používa na monitorovanie trendov v infekciách, ktoré sa nedajú oznamovať na vnútroštátnej úrovni, alebo na získanie informácií, ktoré sa bežne nezhromažďujú v správach o prípadoch (napr. individuálne informácie o sexuálnom správaní alebo </a:t>
            </a:r>
            <a:r>
              <a:rPr lang="sk-SK" dirty="0" err="1"/>
              <a:t>antimikrobiálna</a:t>
            </a:r>
            <a:r>
              <a:rPr lang="sk-SK" dirty="0"/>
              <a:t> rezistencia </a:t>
            </a:r>
            <a:r>
              <a:rPr lang="sk-SK" dirty="0" err="1"/>
              <a:t>izolátov</a:t>
            </a:r>
            <a:r>
              <a:rPr lang="sk-SK" dirty="0"/>
              <a:t>). </a:t>
            </a:r>
          </a:p>
          <a:p>
            <a:r>
              <a:rPr lang="sk-SK" dirty="0" err="1"/>
              <a:t>Sentinelový</a:t>
            </a:r>
            <a:r>
              <a:rPr lang="sk-SK" dirty="0"/>
              <a:t> systém môže byť založený na reprezentatívnej vzorke geografických polôh, kliník, poskytovateľov alebo pacientov.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706DE6F-4073-CC4E-A67C-407550E9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sk-SK" dirty="0" err="1"/>
              <a:t>Sentinelová</a:t>
            </a:r>
            <a:r>
              <a:rPr lang="sk-SK" dirty="0"/>
              <a:t> surveillance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3E2596-AD68-4246-8FF2-777ECFAD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997DB9-496B-E346-A086-712CFF578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646CEC7-6D7E-7D41-AFFD-3FFA066F8A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7253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CDE8FB9-19E6-E94B-B0B1-8D2DD0AC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462827"/>
          </a:xfrm>
        </p:spPr>
        <p:txBody>
          <a:bodyPr/>
          <a:lstStyle/>
          <a:p>
            <a:r>
              <a:rPr lang="sk-SK" dirty="0"/>
              <a:t>Napríklad každé dieťa narodené matke so syfilisom, ktoré nebolo liečené do 30 dní po pôrode, by sa malo nahlásiť ako vrodený prípad syfilis. </a:t>
            </a:r>
          </a:p>
          <a:p>
            <a:r>
              <a:rPr lang="sk-SK" dirty="0"/>
              <a:t>Aj keď dieťa nemusí mať chorobu, správa o prípade je ukazovateľom významnej medzery v poskytovaní služieb, konkrétne nedostatočnej prenatálnej starostlivosti.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4512A2C-3E6D-BD43-9307-61E9771E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Sentinel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722413-B1E5-774D-9D0D-DFE5AFE4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7EA107E-FAA1-3C43-9446-509716AD6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394D7DA-E87B-AC40-A582-8F12540390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4265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1156EBD-F368-AC48-BEE7-7E467BF0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756287"/>
            <a:ext cx="8463843" cy="4033519"/>
          </a:xfrm>
        </p:spPr>
        <p:txBody>
          <a:bodyPr/>
          <a:lstStyle/>
          <a:p>
            <a:r>
              <a:rPr lang="sk-SK" dirty="0"/>
              <a:t>Niektoré stratégie sledovania využívajú údaje zozbierané na iné účely, aby sa oportunisticky sledovali trendy STD. </a:t>
            </a:r>
          </a:p>
          <a:p>
            <a:r>
              <a:rPr lang="sk-SK" dirty="0"/>
              <a:t>Dva príklady sú monitorovanie </a:t>
            </a:r>
            <a:r>
              <a:rPr lang="sk-SK" dirty="0" err="1"/>
              <a:t>pozitivity</a:t>
            </a:r>
            <a:r>
              <a:rPr lang="sk-SK" dirty="0"/>
              <a:t> osôb, ktoré sa podrobili skríningu alebo testovaniu na pohlavne prenosné choroby, a </a:t>
            </a:r>
          </a:p>
          <a:p>
            <a:r>
              <a:rPr lang="sk-SK" dirty="0"/>
              <a:t>použitie administratívnych údajov, ako sú fakturačné údaje, lekárne a laboratórne záznamy.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D75FC9F-337D-9A4F-8CBA-A7B2BA6D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008708"/>
            <a:ext cx="8312587" cy="1008380"/>
          </a:xfrm>
        </p:spPr>
        <p:txBody>
          <a:bodyPr/>
          <a:lstStyle/>
          <a:p>
            <a:r>
              <a:rPr lang="sk-SK" dirty="0"/>
              <a:t>Príležitostný (oportúnny) dohľad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BFE5C0-4BEE-674D-8B45-369B8006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9EDA695-AF14-0849-BAB6-E2F56654A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F32312-27AA-E943-A5A6-A87A25E248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6405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EB3B617-3F06-7942-AA07-9E2C49AD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85" y="756287"/>
            <a:ext cx="8014392" cy="4652621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Aktuálna epidemiologická situácia za rok 2017 vo výskyte ochorení na syfilis v okrese Trebišov  je 115 nových postupne hlásených ochorení (chorobnosť 108,4/100 000 obyvateľov). </a:t>
            </a:r>
          </a:p>
          <a:p>
            <a:r>
              <a:rPr lang="sk-SK" dirty="0"/>
              <a:t>V Slovenskej republike bolo v roku 2017 spolu hlásených 358 nových ochorení  (s chorobnosťou 6,59/100 000 obyvateľov) a v Košickom kraji  142 nových ochorení (chorobnosť 17,82/100 000 obyvateľov). </a:t>
            </a:r>
          </a:p>
          <a:p>
            <a:r>
              <a:rPr lang="sk-SK" dirty="0"/>
              <a:t>V okrese Trebišov bola teda chorobnosť na syfilis prepočítaná na 100 000 obyvateľov 16 krát vyššia ako v SR a 6 krát vyššia ako v celom Košickom kraji.</a:t>
            </a:r>
          </a:p>
          <a:p>
            <a:r>
              <a:rPr lang="sk-SK" dirty="0"/>
              <a:t>Ochorenia sa vyskytujú aj vo vekových skupinách do 18 rokov.</a:t>
            </a:r>
          </a:p>
          <a:p>
            <a:r>
              <a:rPr lang="sk-SK" dirty="0"/>
              <a:t>Z analýzy po ukončení roka 2017 vyplynulo,  že syfilis sa v okrese Trebišov v prebiehajúcej epidémii postupne vyskytoval u obyvateľov 30 obcí. V roku 2017 pribudli nové lokality výskytu ochorenia. (Pribudlo 6 nových lokalít výskytu ochorenia v okrese.)</a:t>
            </a:r>
          </a:p>
          <a:p>
            <a:r>
              <a:rPr lang="sk-SK" dirty="0"/>
              <a:t> Z celoročnej analýzy ďalej vyplynulo, že najvyššia chorobnosť (71% všetkých ochorení v okrese) bola v roku 2017 v meste Trebišov. V rámci mesta Trebišov sa 94% prípadov vyskytlo v prostredí nízkeho hygienického štandardu.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CDE59F-7D6D-0C47-9583-5A30AA94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87" y="5300419"/>
            <a:ext cx="8312587" cy="1486889"/>
          </a:xfrm>
        </p:spPr>
        <p:txBody>
          <a:bodyPr/>
          <a:lstStyle/>
          <a:p>
            <a:r>
              <a:rPr lang="sk-SK" sz="3200" dirty="0"/>
              <a:t>Epidemiologická situácia vo výskyte ochorení na syfilis v okrese Trebišov (2017)</a:t>
            </a:r>
            <a:br>
              <a:rPr lang="sk-SK" sz="3200" dirty="0"/>
            </a:br>
            <a:r>
              <a:rPr lang="sk-SK" sz="2400" dirty="0"/>
              <a:t>Zdroj: http://</a:t>
            </a:r>
            <a:r>
              <a:rPr lang="sk-SK" sz="2400" dirty="0" err="1"/>
              <a:t>www.uvzsr.sk</a:t>
            </a:r>
            <a:endParaRPr lang="sk-SK" sz="32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B7D174-798A-074E-B51D-F1CAF9F1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830DB3-04DC-554D-9324-C4FEF2CE2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7AF1296-0DB7-D24A-9D7F-7E7D2C0682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06204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D5E17AF-F2CB-5341-BEF7-52359276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r>
              <a:rPr lang="sk-SK" dirty="0"/>
              <a:t>Používanie populačných štúdií ako stratégie dozoru môže prekonať základné obmedzenia iných stratégií dohľadu: to znamená, že sú ovplyvnené správaním pri hľadaní zdravotnej starostlivosti. </a:t>
            </a:r>
          </a:p>
          <a:p>
            <a:r>
              <a:rPr lang="sk-SK" dirty="0"/>
              <a:t>Dizajn, prípadové a testovacie sledovanie monitoruje infekcie diagnostikované poskytovateľmi. </a:t>
            </a:r>
          </a:p>
          <a:p>
            <a:r>
              <a:rPr lang="sk-SK" dirty="0"/>
              <a:t>Pretože mnoho STD je asymptomatických, je pravdepodobné, že veľa infekcií nie je nikdy diagnostikovaných. </a:t>
            </a:r>
          </a:p>
          <a:p>
            <a:r>
              <a:rPr lang="sk-SK" dirty="0"/>
              <a:t>Na zachytenie skutočnej prevalencie populácie je ideálne monitorovať chorobu vo vzorke reprezentatívnej na národnej úrovni.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BB4A3D-9E24-F24A-AF0E-835DD813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23772"/>
            <a:ext cx="8312587" cy="1008380"/>
          </a:xfrm>
        </p:spPr>
        <p:txBody>
          <a:bodyPr/>
          <a:lstStyle/>
          <a:p>
            <a:r>
              <a:rPr lang="sk-SK" dirty="0"/>
              <a:t>Štúdie v populácii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F1FB69-B1E7-EE40-A710-E8CBA722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8065BF9-359B-8248-B334-ECF402A19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D2B9C6F-FF67-9246-A2A6-500876D345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7180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5992AA1-0760-FE4E-AE2D-430B1270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5148567"/>
          </a:xfrm>
        </p:spPr>
        <p:txBody>
          <a:bodyPr>
            <a:normAutofit lnSpcReduction="10000"/>
          </a:bodyPr>
          <a:lstStyle/>
          <a:p>
            <a:r>
              <a:rPr lang="sk-SK" dirty="0"/>
              <a:t>Štúdie sa použili na monitorovanie následkov súvisiacich so STD, rizikových správaní spojených s STD a na vykonávanie programov prevencie a kontroly.</a:t>
            </a:r>
          </a:p>
          <a:p>
            <a:r>
              <a:rPr lang="sk-SK" dirty="0"/>
              <a:t>Sú užitočné pri dohľade, najmä pri odhade prevalencie obyvateľstva, ale nie sú široko využívané. </a:t>
            </a:r>
          </a:p>
          <a:p>
            <a:r>
              <a:rPr lang="sk-SK" dirty="0"/>
              <a:t>Návrh a implementácia rámca na výber vzoriek, ktorý je reprezentatívny pre veľkú populáciu, si vyžaduje rozsiahle finančné a personálne zdroje. Málo lokalít má zdroje potrebné na takéto štúdie. Okrem toho môže trvať roky, kým sa údaje z národných prieskumov sprístupnia na analýzu a interpretáciu. </a:t>
            </a:r>
          </a:p>
          <a:p>
            <a:r>
              <a:rPr lang="sk-SK" dirty="0"/>
              <a:t>Keďže včasnosť je dôležitým kritériom pre užitočnosť systému sledovania, údaje z prieskumov založených na populácii nemusia byť vhodné na včasné kroky v oblasti zdravia verejnosti.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BAE222-1A4C-1A4E-A3CC-94C111CF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3600" dirty="0"/>
              <a:t>Populačné štúdie – využitie výsledkov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3081E3-2CDA-7E4B-A95C-193F19FD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44FA7F8-D1FF-B142-85B3-01C77CE70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3570271-952B-C74F-BA2C-EE22711735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0294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2F568E9F-C964-0A4E-A50D-2B4277D6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Úvod</a:t>
            </a:r>
          </a:p>
          <a:p>
            <a:r>
              <a:rPr lang="sk-SK" dirty="0"/>
              <a:t>Ciele surveillance</a:t>
            </a:r>
          </a:p>
          <a:p>
            <a:r>
              <a:rPr lang="sk-SK" dirty="0"/>
              <a:t>Hlásenia prípadov</a:t>
            </a:r>
          </a:p>
          <a:p>
            <a:r>
              <a:rPr lang="sk-SK" dirty="0" err="1"/>
              <a:t>Sentinelová</a:t>
            </a:r>
            <a:r>
              <a:rPr lang="sk-SK" dirty="0"/>
              <a:t> surveillance</a:t>
            </a:r>
          </a:p>
          <a:p>
            <a:r>
              <a:rPr lang="sk-SK" dirty="0"/>
              <a:t>Príležitostný (oportúnny) dohľad</a:t>
            </a:r>
          </a:p>
          <a:p>
            <a:r>
              <a:rPr lang="sk-SK" sz="2400" dirty="0"/>
              <a:t>Európska sieť pre dohľad nad STD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0BBE11C-9EAF-914A-AC2C-7A868B2A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Štruktúra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993BD43-6875-A547-9326-08AFC2A8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756287"/>
            <a:ext cx="7956929" cy="4912993"/>
          </a:xfrm>
        </p:spPr>
        <p:txBody>
          <a:bodyPr>
            <a:normAutofit/>
          </a:bodyPr>
          <a:lstStyle/>
          <a:p>
            <a:r>
              <a:rPr lang="sk-SK" dirty="0"/>
              <a:t>Zameriava sa na zlepšenie spolupráce, budovanie kapacít a uľahčenie rozsiahleho šírenia informácií o pohlavne prenosných infekciách (STI) s cieľom informovať o politike a plánovaní v oblasti verejného zdravia v celej Európe. Choroby pod dohľadom na úrovni EÚ zahŕňajú:</a:t>
            </a:r>
          </a:p>
          <a:p>
            <a:pPr lvl="1"/>
            <a:r>
              <a:rPr lang="sk-SK" dirty="0"/>
              <a:t> infekcia </a:t>
            </a:r>
            <a:r>
              <a:rPr lang="sk-SK" dirty="0" err="1"/>
              <a:t>chlamydiami</a:t>
            </a:r>
            <a:endParaRPr lang="sk-SK" dirty="0"/>
          </a:p>
          <a:p>
            <a:pPr lvl="1"/>
            <a:r>
              <a:rPr lang="sk-SK" dirty="0" err="1"/>
              <a:t>lymphogranuloma</a:t>
            </a:r>
            <a:r>
              <a:rPr lang="sk-SK" dirty="0"/>
              <a:t> </a:t>
            </a:r>
            <a:r>
              <a:rPr lang="sk-SK" dirty="0" err="1"/>
              <a:t>venereum</a:t>
            </a:r>
            <a:endParaRPr lang="sk-SK" dirty="0"/>
          </a:p>
          <a:p>
            <a:pPr lvl="1"/>
            <a:r>
              <a:rPr lang="sk-SK" dirty="0"/>
              <a:t>kvapavka</a:t>
            </a:r>
          </a:p>
          <a:p>
            <a:pPr lvl="1"/>
            <a:r>
              <a:rPr lang="sk-SK" dirty="0"/>
              <a:t>syfilis a</a:t>
            </a:r>
          </a:p>
          <a:p>
            <a:pPr lvl="1"/>
            <a:r>
              <a:rPr lang="sk-SK" dirty="0"/>
              <a:t>vrodený syfilis.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2895DD-116D-444E-AE65-79AA007B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Európska sieť pre dohľad nad STD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7D48D9-4D80-DA44-BF55-2FA92937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353811-5B2A-0D4C-9114-7009AA68A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15A076-5364-A049-8C90-3704C724C5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6670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B3893EC-B39D-7E4C-A7D7-AF7E8BEA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32215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Výročná správa pre dohľad nad STD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www.ecdc.europa.eu</a:t>
            </a:r>
            <a:r>
              <a:rPr lang="sk-SK" dirty="0"/>
              <a:t>/</a:t>
            </a:r>
            <a:r>
              <a:rPr lang="sk-SK" dirty="0" err="1"/>
              <a:t>en</a:t>
            </a:r>
            <a:r>
              <a:rPr lang="sk-SK" dirty="0"/>
              <a:t>/</a:t>
            </a:r>
            <a:r>
              <a:rPr lang="sk-SK" dirty="0" err="1"/>
              <a:t>publications-data</a:t>
            </a:r>
            <a:r>
              <a:rPr lang="sk-SK" dirty="0"/>
              <a:t>/presentation-annual-epidemiological-report-2017-sexually-transmitted-diseases</a:t>
            </a:r>
          </a:p>
          <a:p>
            <a:r>
              <a:rPr lang="sk-SK" dirty="0"/>
              <a:t>Výročná správa za európsky dohľad nad </a:t>
            </a:r>
            <a:r>
              <a:rPr lang="sk-SK" dirty="0" err="1"/>
              <a:t>gonokokovou</a:t>
            </a:r>
            <a:r>
              <a:rPr lang="sk-SK" dirty="0"/>
              <a:t> </a:t>
            </a:r>
            <a:r>
              <a:rPr lang="sk-SK" dirty="0" err="1"/>
              <a:t>antimikrobiálnou</a:t>
            </a:r>
            <a:r>
              <a:rPr lang="sk-SK" dirty="0"/>
              <a:t> citlivosťou</a:t>
            </a:r>
          </a:p>
          <a:p>
            <a:r>
              <a:rPr lang="sk-SK" dirty="0"/>
              <a:t>Plán reakcie na kontrolu a zvládnutie hrozby kvapavky odolnej voči viacerým liečivám v Európe</a:t>
            </a:r>
          </a:p>
          <a:p>
            <a:r>
              <a:rPr lang="sk-SK" dirty="0"/>
              <a:t>Správa o pilotnej štúdii molekulárnej typizácie na N. </a:t>
            </a:r>
            <a:r>
              <a:rPr lang="sk-SK" dirty="0" err="1"/>
              <a:t>gonorrhoeae</a:t>
            </a:r>
            <a:endParaRPr lang="sk-SK" dirty="0"/>
          </a:p>
          <a:p>
            <a:r>
              <a:rPr lang="sk-SK" dirty="0"/>
              <a:t>Vylepšený zber údajov o VTI z krajín EÚ / EHP</a:t>
            </a:r>
          </a:p>
          <a:p>
            <a:r>
              <a:rPr lang="sk-SK" dirty="0"/>
              <a:t>Zber </a:t>
            </a:r>
            <a:r>
              <a:rPr lang="sk-SK" dirty="0" err="1"/>
              <a:t>gonokokových</a:t>
            </a:r>
            <a:r>
              <a:rPr lang="sk-SK" dirty="0"/>
              <a:t> kmeňov na testovanie </a:t>
            </a:r>
            <a:r>
              <a:rPr lang="sk-SK" dirty="0" err="1"/>
              <a:t>antimikrobiálnej</a:t>
            </a:r>
            <a:r>
              <a:rPr lang="sk-SK" dirty="0"/>
              <a:t> citlivosti</a:t>
            </a:r>
          </a:p>
          <a:p>
            <a:r>
              <a:rPr lang="sk-SK" dirty="0"/>
              <a:t>Laboratórny výcvik týkajúci sa diagnostických metód N. </a:t>
            </a:r>
            <a:r>
              <a:rPr lang="sk-SK" dirty="0" err="1"/>
              <a:t>gonorrhoeae</a:t>
            </a:r>
            <a:r>
              <a:rPr lang="sk-SK" dirty="0"/>
              <a:t>, testovania citlivosti a molekulárnej typizácie</a:t>
            </a:r>
          </a:p>
          <a:p>
            <a:r>
              <a:rPr lang="sk-SK" dirty="0"/>
              <a:t>Výročné zasadnutie Európskej siete pre dohľad nad STI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ADF2C7-48BD-3840-87DD-980ABF6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98183"/>
            <a:ext cx="8312587" cy="1008380"/>
          </a:xfrm>
        </p:spPr>
        <p:txBody>
          <a:bodyPr/>
          <a:lstStyle/>
          <a:p>
            <a:r>
              <a:rPr lang="sk-SK" dirty="0"/>
              <a:t>Hlavné činnosti v rámci monitorovacej siete STD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89B3C7-C48C-8D4C-8161-A99C6A53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A63DBC7-983A-DD41-99BD-2FAF2D8FD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1B0CA3C-78E8-4D48-8BE4-92F9268621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5239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5" y="1484999"/>
            <a:ext cx="8301558" cy="5860084"/>
          </a:xfrm>
          <a:prstGeom prst="rect">
            <a:avLst/>
          </a:prstGeom>
        </p:spPr>
      </p:pic>
      <p:sp>
        <p:nvSpPr>
          <p:cNvPr id="3" name="Pravouholník 2">
            <a:extLst>
              <a:ext uri="{FF2B5EF4-FFF2-40B4-BE49-F238E27FC236}">
                <a16:creationId xmlns:a16="http://schemas.microsoft.com/office/drawing/2014/main" id="{BE2AE90C-50E2-5940-9AF3-1233C1ECCB01}"/>
              </a:ext>
            </a:extLst>
          </p:cNvPr>
          <p:cNvSpPr/>
          <p:nvPr/>
        </p:nvSpPr>
        <p:spPr>
          <a:xfrm>
            <a:off x="237954" y="217767"/>
            <a:ext cx="9525024" cy="119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Rate of confirmed gonorrhoea cases per 100 000 population by country, EU/EEA, 2017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7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5" y="142926"/>
            <a:ext cx="8312587" cy="100838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Rate of confirmed syphilis cases per 100 000 population by country, EU/EEA, 2017</a:t>
            </a:r>
            <a:endParaRPr lang="en-GB" dirty="0"/>
          </a:p>
        </p:txBody>
      </p:sp>
      <p:pic>
        <p:nvPicPr>
          <p:cNvPr id="4" name="Picture 3" descr="C:\Users\gspiteri\AppData\Local\Microsoft\Windows\INetCache\Content.Word\SYPH_CONFIRMED.RATE_RATE_CUSTOM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6" y="1418592"/>
            <a:ext cx="8284479" cy="5849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20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A7E6F91-7522-1F42-BA2E-41F6376A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STD sú dôležitými zdrojmi chorobnosti a dohľad nad STD hrá dôležitú úlohu pri účinnej prevencii a kontrole infekcií.</a:t>
            </a:r>
          </a:p>
          <a:p>
            <a:r>
              <a:rPr lang="sk-SK" dirty="0"/>
              <a:t>Údaje z dohľadu môžu pomôcť opísať celkovú záťaž chorôb v populáciách a sú základom preventívneho úsilia. Od identifikácie najrizikovejších populácií po sledovanie využívania zdravotníckych služieb až po vypracovanie odporúčaní týkajúcich sa skríningu a liečby, údaje z dozoru pomáhajú zabezpečiť, aby sa najúčinnejšie využívali obmedzené zdroje. </a:t>
            </a:r>
          </a:p>
          <a:p>
            <a:r>
              <a:rPr lang="sk-SK" dirty="0"/>
              <a:t>Aj keď existuje veľa výziev pre dohľad nad STD, údaje z viacerých zdrojov môžu poskytnúť užitočné informácie o dohľade na opis konkrétnych epidémií STD a na informovanie o kontrolných snahách.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2DBD763-2E29-D547-A616-9B653729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67FB0F-C721-814E-855E-E6D9B914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7BAD27-D703-554D-96FF-0749298C66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9DD2AB-800A-3F4E-A2FD-DAAC7C7FE0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0657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0A005E6-1913-934A-B134-D9250EA7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4265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Dohľad nad pohlavne prenosnými chorobami (STD) je zložitý nielen kvôli rôznym patogénom STD a pridruženým syndrómom a simultánnej </a:t>
            </a:r>
            <a:r>
              <a:rPr lang="sk-SK" dirty="0" err="1"/>
              <a:t>všadeprítomnosti</a:t>
            </a:r>
            <a:r>
              <a:rPr lang="sk-SK" dirty="0"/>
              <a:t>, variabilite a hlavne citlivosti ľudí v súvislosti so správaním, ktoré uľahčujú prenos infekcie. </a:t>
            </a:r>
          </a:p>
          <a:p>
            <a:r>
              <a:rPr lang="sk-SK" dirty="0"/>
              <a:t>Nedávny pokrok v laboratórnych metódach umožňuje dostupnejšiu detekciu a charakterizáciu týchto látok prostredníctvom širšieho skríningu rizikových populácií. </a:t>
            </a:r>
          </a:p>
          <a:p>
            <a:r>
              <a:rPr lang="sk-SK" dirty="0"/>
              <a:t>Táto kapitola popisuje metódy sledovania STD, ktoré prehĺbili naše chápanie distribúcie a rizikových faktorov pre STD v komunite a poskytli základ preventívneho úsilia.</a:t>
            </a:r>
          </a:p>
          <a:p>
            <a:r>
              <a:rPr lang="sk-SK" dirty="0"/>
              <a:t>Choroby vyvolané </a:t>
            </a:r>
            <a:r>
              <a:rPr lang="sk-SK" dirty="0" err="1"/>
              <a:t>chlamýdiami</a:t>
            </a:r>
            <a:r>
              <a:rPr lang="sk-SK" dirty="0"/>
              <a:t>, </a:t>
            </a:r>
            <a:r>
              <a:rPr lang="sk-SK" dirty="0" err="1"/>
              <a:t>gonokokové</a:t>
            </a:r>
            <a:r>
              <a:rPr lang="sk-SK" dirty="0"/>
              <a:t> infekcie, vírusová hepatitída typu B, vírusová hepatitída typu C, HIV a syfilis.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31E23A9-DD02-5544-870F-D4E63936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9" y="5778929"/>
            <a:ext cx="2519910" cy="1008380"/>
          </a:xfrm>
        </p:spPr>
        <p:txBody>
          <a:bodyPr/>
          <a:lstStyle/>
          <a:p>
            <a:r>
              <a:rPr lang="sk-SK" dirty="0"/>
              <a:t>Úvod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40B4ED-30CE-FA4A-9F7D-883C47B3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6580E41-68D1-9B4A-AA45-A2A62E6A2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0085F51-9A5D-8248-88F7-6974E827CB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085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09AA785-B296-0D44-932F-7C756FB9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041896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Dozor nad STD podporuje úsilie v oblasti zdravia verejnosti tým, že poskytuje rámec na zisťovanie a opisovanie výskytu STD alebo zmien endemickej choroby (napr. objav nového variantu </a:t>
            </a:r>
            <a:r>
              <a:rPr lang="sk-SK" dirty="0" err="1"/>
              <a:t>Chlamydia</a:t>
            </a:r>
            <a:r>
              <a:rPr lang="sk-SK" dirty="0"/>
              <a:t> </a:t>
            </a:r>
            <a:r>
              <a:rPr lang="sk-SK" dirty="0" err="1"/>
              <a:t>trachomatis</a:t>
            </a:r>
            <a:r>
              <a:rPr lang="sk-SK" dirty="0"/>
              <a:t> vo Švédsku v roku 2006 a prepuknutie </a:t>
            </a:r>
            <a:r>
              <a:rPr lang="sk-SK" dirty="0" err="1"/>
              <a:t>lymfogranuloma</a:t>
            </a:r>
            <a:r>
              <a:rPr lang="sk-SK" dirty="0"/>
              <a:t> </a:t>
            </a:r>
            <a:r>
              <a:rPr lang="sk-SK" dirty="0" err="1"/>
              <a:t>venereum</a:t>
            </a:r>
            <a:r>
              <a:rPr lang="sk-SK" dirty="0"/>
              <a:t> v Európe v roku 2003), identifikácia zdravotných rozdielov (napr. neúmerne vyššia miera kvapavky u rasových / etnických menšín) a na vývoj, implementáciu a hodnotenie stratégií prevencie STD. </a:t>
            </a:r>
          </a:p>
          <a:p>
            <a:r>
              <a:rPr lang="sk-SK" dirty="0"/>
              <a:t>V tomto rámci môže dohľad STD zahŕňať monitorovanie výskytu a prevalencie STD a ich následkov, </a:t>
            </a:r>
            <a:r>
              <a:rPr lang="sk-SK" dirty="0" err="1"/>
              <a:t>antimikrobiálnu</a:t>
            </a:r>
            <a:r>
              <a:rPr lang="sk-SK" dirty="0"/>
              <a:t> rezistenciu špecifickú pre patogén, rizikové sexuálne správanie a skríning STD a pokrytie a kvalitu starostlivosti.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C9BFA3-A110-A547-80B2-91A8CFE3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98183"/>
            <a:ext cx="8312587" cy="1008380"/>
          </a:xfrm>
        </p:spPr>
        <p:txBody>
          <a:bodyPr/>
          <a:lstStyle/>
          <a:p>
            <a:r>
              <a:rPr lang="sk-SK" dirty="0"/>
              <a:t>Ciele surveillance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E42267-1DDD-C64F-9697-35F767C9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AB0AE6F-C52C-D44A-8FF2-F90CAD9B9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9C02F1D-395B-404F-A049-11536EAD8A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767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9EBC83B-9424-9246-81D8-12F47187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756287"/>
            <a:ext cx="8758788" cy="4621740"/>
          </a:xfrm>
        </p:spPr>
        <p:txBody>
          <a:bodyPr>
            <a:normAutofit fontScale="92500"/>
          </a:bodyPr>
          <a:lstStyle/>
          <a:p>
            <a:r>
              <a:rPr lang="sk-SK" dirty="0"/>
              <a:t>Medzi </a:t>
            </a:r>
            <a:r>
              <a:rPr lang="sk-SK" dirty="0" err="1"/>
              <a:t>ne</a:t>
            </a:r>
            <a:r>
              <a:rPr lang="sk-SK" dirty="0"/>
              <a:t> patrí hodnotenie výskytu a prevalencie infekcií a následkov súvisiacich s STD a monitorovanie využívania zdravotníckych služieb súvisiacich so STD. </a:t>
            </a:r>
          </a:p>
          <a:p>
            <a:r>
              <a:rPr lang="sk-SK" dirty="0"/>
              <a:t>Údaje z dozoru sa používajú na opis trendov vznikajúcich a existujúcich epidémií, na identifikáciu ohnísk a vysoko rizikových populácií a na monitorovanie vplyvu programov kontroly. </a:t>
            </a:r>
          </a:p>
          <a:p>
            <a:r>
              <a:rPr lang="sk-SK" dirty="0"/>
              <a:t>Dohľad nad STD sa môže použiť na zacielenie zdravotníckych služieb (napr. na identifikáciu populácií, ktoré nevyhľadajú alebo nedodržiavajú liečbu), ako aj na pochopenie dopadu politík v oblasti zdravia. </a:t>
            </a:r>
          </a:p>
          <a:p>
            <a:r>
              <a:rPr lang="sk-SK" dirty="0"/>
              <a:t>Údaje z dozoru sa navyše často používajú na vypracovanie odporúčaní týkajúcich sa skríningu a liečby založených na dôkazoch a na monitorovanie dodržiavania odporúčaní na skríning.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7A6F9F-6245-D64D-A85F-B0CDF929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surveillance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C22E1D-27C8-924A-B4E7-1B657ADA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AA6341-1FFC-5549-931F-6708A000F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0AE595E-C2FD-BC4B-91EF-75CAF929EA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1191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475D958-ED16-FE4F-9485-1DCC4416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62708"/>
            <a:ext cx="8702517" cy="4586067"/>
          </a:xfrm>
        </p:spPr>
        <p:txBody>
          <a:bodyPr/>
          <a:lstStyle/>
          <a:p>
            <a:r>
              <a:rPr lang="sk-SK" dirty="0"/>
              <a:t>Medzi hlavné druhy činností v oblasti dohľadu nad STD patrí</a:t>
            </a:r>
          </a:p>
          <a:p>
            <a:pPr lvl="1"/>
            <a:r>
              <a:rPr lang="sk-SK" dirty="0"/>
              <a:t>hlásenia prípadov (vrátane zhromažďovania ďalších informácií o určitých prípadoch na zlepšenie rutinného dohľadu na základe jednotlivých prípadov), </a:t>
            </a:r>
          </a:p>
          <a:p>
            <a:pPr lvl="1"/>
            <a:r>
              <a:rPr lang="sk-SK" dirty="0"/>
              <a:t>monitorovanie prevalencie, </a:t>
            </a:r>
          </a:p>
          <a:p>
            <a:pPr lvl="1"/>
            <a:r>
              <a:rPr lang="sk-SK" dirty="0"/>
              <a:t>kontrolný dohľad, </a:t>
            </a:r>
          </a:p>
          <a:p>
            <a:pPr lvl="1"/>
            <a:r>
              <a:rPr lang="sk-SK" dirty="0"/>
              <a:t>dohľad nad správaním, </a:t>
            </a:r>
          </a:p>
          <a:p>
            <a:pPr lvl="1"/>
            <a:r>
              <a:rPr lang="sk-SK" dirty="0"/>
              <a:t>prieskumy založené na populácii,</a:t>
            </a:r>
          </a:p>
          <a:p>
            <a:pPr lvl="1"/>
            <a:r>
              <a:rPr lang="sk-SK" dirty="0"/>
              <a:t>zdravotnícke služby a </a:t>
            </a:r>
          </a:p>
          <a:p>
            <a:pPr lvl="1"/>
            <a:r>
              <a:rPr lang="sk-SK" dirty="0"/>
              <a:t>dohľad na základe administratívnych údajov.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D0C21F-19B4-8145-B592-6180BCD3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sz="4800" dirty="0"/>
              <a:t>Bežné prístupy pri sledovaní pohlavne prenosných chorôb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33F24FA-D58B-E449-B255-8F3837D7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B2E5543-FCFC-8848-9FA1-31E2420CF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BE8BF18-35A5-1148-8D69-FF8559D134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75328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D4B4B74-2AB6-F440-B452-CB53F29D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041896"/>
          </a:xfrm>
        </p:spPr>
        <p:txBody>
          <a:bodyPr>
            <a:normAutofit/>
          </a:bodyPr>
          <a:lstStyle/>
          <a:p>
            <a:r>
              <a:rPr lang="sk-SK" dirty="0"/>
              <a:t>Syfilis, kvapavka a </a:t>
            </a:r>
            <a:r>
              <a:rPr lang="sk-SK" dirty="0" err="1"/>
              <a:t>chlamydia</a:t>
            </a:r>
            <a:r>
              <a:rPr lang="sk-SK" dirty="0"/>
              <a:t> sa povinne hlásia vo všetkých členských štátoch EU.</a:t>
            </a:r>
          </a:p>
          <a:p>
            <a:r>
              <a:rPr lang="sk-SK" dirty="0"/>
              <a:t>V EU je orgán zodpovedný za nahlasovanie prípadov zvyčajne poverený na štátnej úrovni. </a:t>
            </a:r>
          </a:p>
          <a:p>
            <a:r>
              <a:rPr lang="sk-SK" dirty="0"/>
              <a:t>Vo väčšine štátov sú laboratóriá aj poskytovatelia lekárskych služieb povinní predkladať správy o prípadoch STD, ktoré potom de-duplikuje a skombinuje príslušný úrad verejného zdravotníctva. </a:t>
            </a:r>
          </a:p>
          <a:p>
            <a:r>
              <a:rPr lang="sk-SK" dirty="0"/>
              <a:t>Hlásenia o prípadoch sa obecne považujú za značne podceňujúce skutočné bremeno choroby.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0FF46B1-B15C-784E-AC4C-DEA99447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98183"/>
            <a:ext cx="8312587" cy="1008380"/>
          </a:xfrm>
        </p:spPr>
        <p:txBody>
          <a:bodyPr/>
          <a:lstStyle/>
          <a:p>
            <a:r>
              <a:rPr lang="sk-SK" dirty="0"/>
              <a:t>Hlásenia prípadov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779CBF-8208-3246-B695-0B1287E4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D2055B-1CDA-2F44-B50A-8FE183C13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C79D54-C1BB-354B-8756-B16DF5A4F5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3866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0541E8D-77EB-F341-B828-02154C78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r>
              <a:rPr lang="sk-SK" dirty="0"/>
              <a:t>Patrí sem podávanie správ o prípadoch; </a:t>
            </a:r>
            <a:r>
              <a:rPr lang="sk-SK" dirty="0" err="1"/>
              <a:t>sentinel</a:t>
            </a:r>
            <a:r>
              <a:rPr lang="sk-SK" dirty="0"/>
              <a:t>; oportunistický* dohľad vrátane použitia administratívnych údajov a </a:t>
            </a:r>
            <a:r>
              <a:rPr lang="sk-SK" dirty="0" err="1"/>
              <a:t>pozitivity</a:t>
            </a:r>
            <a:r>
              <a:rPr lang="sk-SK" dirty="0"/>
              <a:t> v </a:t>
            </a:r>
            <a:r>
              <a:rPr lang="sk-SK" dirty="0" err="1"/>
              <a:t>skrínovaných</a:t>
            </a:r>
            <a:r>
              <a:rPr lang="sk-SK" dirty="0"/>
              <a:t> populáciách a populačné štúdie.</a:t>
            </a:r>
          </a:p>
          <a:p>
            <a:r>
              <a:rPr lang="sk-SK" dirty="0"/>
              <a:t>Vzhľadom na početné výzvy pri účinnom vykonávaní dohľadu nad pohlavne prenosnými chorobami závisí výber stratégie od typu STD a populácie, ktorá nás zaujíma. </a:t>
            </a:r>
          </a:p>
          <a:p>
            <a:r>
              <a:rPr lang="sk-SK" dirty="0"/>
              <a:t>Na sledovanie incidencie a prevalencie STD je často potrebné zahrnúť do sledovania viac zdrojov údajov a kombináciu stratégií.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547E7E8-B445-1240-83F7-C763922E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428536"/>
          </a:xfrm>
        </p:spPr>
        <p:txBody>
          <a:bodyPr/>
          <a:lstStyle/>
          <a:p>
            <a:r>
              <a:rPr lang="sk-SK" dirty="0"/>
              <a:t>Stratégie sledovania STD</a:t>
            </a:r>
            <a:br>
              <a:rPr lang="sk-SK" sz="1200" dirty="0"/>
            </a:br>
            <a:r>
              <a:rPr lang="sk-SK" sz="3200" dirty="0"/>
              <a:t>* </a:t>
            </a:r>
            <a:r>
              <a:rPr lang="sk-SK" sz="3200" i="1" dirty="0"/>
              <a:t>oportunistický</a:t>
            </a:r>
            <a:r>
              <a:rPr lang="sk-SK" sz="3200" dirty="0"/>
              <a:t> = ad hoc, neorganizovaný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BD78D3-D60C-014D-928E-E7A7A6EA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216DD01-D632-E144-9092-5B8D2A3A2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A738748-0C68-EA47-867A-30556A7F4A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32780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617DA81-5D77-724D-AECB-FA3CF21F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756287"/>
            <a:ext cx="8541335" cy="5022642"/>
          </a:xfrm>
        </p:spPr>
        <p:txBody>
          <a:bodyPr>
            <a:normAutofit/>
          </a:bodyPr>
          <a:lstStyle/>
          <a:p>
            <a:r>
              <a:rPr lang="sk-SK" dirty="0"/>
              <a:t>Zo zákona sa vyžaduje, aby poskytovatelia zdravotnej starostlivosti alebo laboratóriá hlásili STD orgánom verejného zdravotníctva.</a:t>
            </a:r>
          </a:p>
          <a:p>
            <a:r>
              <a:rPr lang="sk-SK" sz="2400" dirty="0">
                <a:effectLst/>
              </a:rPr>
              <a:t>Pohlavné choroby sú choroby prenášané pohlavným stykom. Sú to Syfilis (</a:t>
            </a:r>
            <a:r>
              <a:rPr lang="sk-SK" sz="2400" dirty="0" err="1">
                <a:effectLst/>
              </a:rPr>
              <a:t>Syphilis</a:t>
            </a:r>
            <a:r>
              <a:rPr lang="sk-SK" sz="2400" dirty="0">
                <a:effectLst/>
              </a:rPr>
              <a:t>), </a:t>
            </a:r>
            <a:r>
              <a:rPr lang="sk-SK" sz="2400" dirty="0" err="1">
                <a:effectLst/>
              </a:rPr>
              <a:t>Gonokoková</a:t>
            </a:r>
            <a:r>
              <a:rPr lang="sk-SK" sz="2400" dirty="0">
                <a:effectLst/>
              </a:rPr>
              <a:t> Infekcia (</a:t>
            </a:r>
            <a:r>
              <a:rPr lang="sk-SK" sz="2400" dirty="0" err="1">
                <a:effectLst/>
              </a:rPr>
              <a:t>Gonorrhoea</a:t>
            </a:r>
            <a:r>
              <a:rPr lang="sk-SK" sz="2400" dirty="0">
                <a:effectLst/>
              </a:rPr>
              <a:t>), </a:t>
            </a:r>
            <a:r>
              <a:rPr lang="sk-SK" sz="2400" dirty="0" err="1">
                <a:effectLst/>
              </a:rPr>
              <a:t>Makký</a:t>
            </a:r>
            <a:r>
              <a:rPr lang="sk-SK" sz="2400" dirty="0">
                <a:effectLst/>
              </a:rPr>
              <a:t> Vred (</a:t>
            </a:r>
            <a:r>
              <a:rPr lang="sk-SK" sz="2400" dirty="0" err="1">
                <a:effectLst/>
              </a:rPr>
              <a:t>Ulcus</a:t>
            </a:r>
            <a:r>
              <a:rPr lang="sk-SK" sz="2400" dirty="0">
                <a:effectLst/>
              </a:rPr>
              <a:t> </a:t>
            </a:r>
            <a:r>
              <a:rPr lang="sk-SK" sz="2400" dirty="0" err="1">
                <a:effectLst/>
              </a:rPr>
              <a:t>Molle</a:t>
            </a:r>
            <a:r>
              <a:rPr lang="sk-SK" sz="2400" dirty="0">
                <a:effectLst/>
              </a:rPr>
              <a:t>), </a:t>
            </a:r>
            <a:r>
              <a:rPr lang="sk-SK" sz="2400" dirty="0" err="1">
                <a:effectLst/>
              </a:rPr>
              <a:t>Chlamýdiový</a:t>
            </a:r>
            <a:r>
              <a:rPr lang="sk-SK" sz="2400" dirty="0">
                <a:effectLst/>
              </a:rPr>
              <a:t> </a:t>
            </a:r>
            <a:r>
              <a:rPr lang="sk-SK" sz="2400" dirty="0" err="1">
                <a:effectLst/>
              </a:rPr>
              <a:t>Lymfogranulóm</a:t>
            </a:r>
            <a:r>
              <a:rPr lang="sk-SK" sz="2400" dirty="0">
                <a:effectLst/>
              </a:rPr>
              <a:t> (</a:t>
            </a:r>
            <a:r>
              <a:rPr lang="sk-SK" sz="2400" dirty="0" err="1">
                <a:effectLst/>
              </a:rPr>
              <a:t>Lymphogranuloma</a:t>
            </a:r>
            <a:r>
              <a:rPr lang="sk-SK" sz="2400" dirty="0">
                <a:effectLst/>
              </a:rPr>
              <a:t> </a:t>
            </a:r>
            <a:r>
              <a:rPr lang="sk-SK" sz="2400" dirty="0" err="1">
                <a:effectLst/>
              </a:rPr>
              <a:t>Venereum</a:t>
            </a:r>
            <a:r>
              <a:rPr lang="sk-SK" sz="2400" dirty="0">
                <a:effectLst/>
              </a:rPr>
              <a:t>) a iné prevažne sexuálne prenosné choroby (A56, A59.0, A60.0, A60.1, A63, A64, B16, B20, B25, B37.3, B37.4, B85.3, B86).</a:t>
            </a:r>
          </a:p>
          <a:p>
            <a:r>
              <a:rPr lang="sk-SK" sz="2400" dirty="0">
                <a:effectLst/>
              </a:rPr>
              <a:t>V prípade, že zdravotnícke zariadenie v danom mesiaci nezaznamenalo ani jeden prípad pohlavnej choroby, ktorá podlieha povinnému hláseniu, je nevyhnutné na adresu NCZI </a:t>
            </a:r>
            <a:r>
              <a:rPr lang="sk-SK" sz="2400" b="1" i="1" dirty="0">
                <a:effectLst/>
              </a:rPr>
              <a:t>zaslať NEGATÍVNE hlásenie!!!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6282B7-8D4E-B347-8093-1F6BE2E6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4800" dirty="0"/>
              <a:t>Povinné hlásenie prípadov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9663BC-6CE1-4C47-8BF3-D872F899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26.4.20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C1902-4D18-7140-93B4-977D11B18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DC8EBD-ADA8-FE4B-9078-50AC07229A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05398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7608</TotalTime>
  <Words>2218</Words>
  <Application>Microsoft Macintosh PowerPoint</Application>
  <PresentationFormat>Vlastná</PresentationFormat>
  <Paragraphs>178</Paragraphs>
  <Slides>24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Calibri</vt:lpstr>
      <vt:lpstr>Palatino Linotype</vt:lpstr>
      <vt:lpstr>Wingdings</vt:lpstr>
      <vt:lpstr>Martin_Trnava_prednasky</vt:lpstr>
      <vt:lpstr>Surveillance pohlavne prenosných ochorení</vt:lpstr>
      <vt:lpstr>Štruktúra</vt:lpstr>
      <vt:lpstr>Úvod</vt:lpstr>
      <vt:lpstr>Ciele surveillance</vt:lpstr>
      <vt:lpstr>Ciele surveillance</vt:lpstr>
      <vt:lpstr>Bežné prístupy pri sledovaní pohlavne prenosných chorôb</vt:lpstr>
      <vt:lpstr>Hlásenia prípadov</vt:lpstr>
      <vt:lpstr>Stratégie sledovania STD * oportunistický = ad hoc, neorganizovaný</vt:lpstr>
      <vt:lpstr>Povinné hlásenie prípadov</vt:lpstr>
      <vt:lpstr>Vyhláška MZ SR č. 44/2014 Z. z. podľa bodu 5. písm. c)</vt:lpstr>
      <vt:lpstr>Prezentácia programu PowerPoint</vt:lpstr>
      <vt:lpstr>Prezentácia programu PowerPoint</vt:lpstr>
      <vt:lpstr>Využitie hlásení</vt:lpstr>
      <vt:lpstr>Sentinelová surveillance</vt:lpstr>
      <vt:lpstr>Sentinel</vt:lpstr>
      <vt:lpstr>Príležitostný (oportúnny) dohľad</vt:lpstr>
      <vt:lpstr>Epidemiologická situácia vo výskyte ochorení na syfilis v okrese Trebišov (2017) Zdroj: http://www.uvzsr.sk</vt:lpstr>
      <vt:lpstr>Štúdie v populácii</vt:lpstr>
      <vt:lpstr>Populačné štúdie – využitie výsledkov</vt:lpstr>
      <vt:lpstr>Európska sieť pre dohľad nad STD</vt:lpstr>
      <vt:lpstr>Hlavné činnosti v rámci monitorovacej siete STD</vt:lpstr>
      <vt:lpstr>Prezentácia programu PowerPoint</vt:lpstr>
      <vt:lpstr>Rate of confirmed syphilis cases per 100 000 population by country, EU/EEA, 2017</vt:lpstr>
      <vt:lpstr>Zhrnutie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inf ochorení</dc:title>
  <dc:subject>Epidemiológia MgR štúdium</dc:subject>
  <dc:creator>Martin Rusnak</dc:creator>
  <cp:keywords/>
  <dc:description/>
  <cp:lastModifiedBy>Martin Rusnak</cp:lastModifiedBy>
  <cp:revision>106</cp:revision>
  <dcterms:created xsi:type="dcterms:W3CDTF">2018-08-08T10:13:01Z</dcterms:created>
  <dcterms:modified xsi:type="dcterms:W3CDTF">2020-04-26T10:12:43Z</dcterms:modified>
  <cp:category>prednáška</cp:category>
</cp:coreProperties>
</file>