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1856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9/4/23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9/4/23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4.9.2023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4.9.2023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4.9.2023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4.9.2023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4.9.2023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4.9.2023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4.9.2023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4.9.2023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urope/initiatives/one-health" TargetMode="External"/><Relationship Id="rId2" Type="http://schemas.openxmlformats.org/officeDocument/2006/relationships/hyperlink" Target="https://www.cdc.gov/onehealth/basics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4BFFF2-7427-D622-DB22-FABEC01B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07" y="1139396"/>
            <a:ext cx="6001303" cy="37808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580138" y="1624708"/>
            <a:ext cx="3180218" cy="3951638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FZaSP TU</a:t>
            </a:r>
          </a:p>
          <a:p>
            <a:endParaRPr lang="sk-SK" dirty="0"/>
          </a:p>
          <a:p>
            <a:r>
              <a:rPr lang="sk-SK" dirty="0"/>
              <a:t>podľa: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www.cdc.gov</a:t>
            </a:r>
            <a:r>
              <a:rPr lang="sk-SK" dirty="0"/>
              <a:t>/</a:t>
            </a:r>
            <a:r>
              <a:rPr lang="sk-SK" dirty="0" err="1"/>
              <a:t>onehealth</a:t>
            </a:r>
            <a:r>
              <a:rPr lang="sk-SK" dirty="0"/>
              <a:t>/</a:t>
            </a:r>
            <a:r>
              <a:rPr lang="sk-SK" dirty="0" err="1"/>
              <a:t>basics</a:t>
            </a:r>
            <a:r>
              <a:rPr lang="sk-SK" dirty="0"/>
              <a:t>/</a:t>
            </a:r>
            <a:r>
              <a:rPr lang="sk-SK" dirty="0" err="1"/>
              <a:t>index.html</a:t>
            </a:r>
            <a:endParaRPr lang="sk-SK" dirty="0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39E878A8-9522-E0A2-E4B8-A71E2AF4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D4FBE24A-9F23-5A4A-897F-19D441E947D4}" type="datetime1">
              <a:rPr lang="sk-SK" smtClean="0"/>
              <a:pPr>
                <a:spcAft>
                  <a:spcPts val="600"/>
                </a:spcAft>
              </a:pPr>
              <a:t>4.9.2023</a:t>
            </a:fld>
            <a:endParaRPr lang="en-GB"/>
          </a:p>
        </p:txBody>
      </p:sp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D98E6B70-0A44-AE3C-1F8D-E332B08B9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1035" name="Footer Placeholder 5">
            <a:extLst>
              <a:ext uri="{FF2B5EF4-FFF2-40B4-BE49-F238E27FC236}">
                <a16:creationId xmlns:a16="http://schemas.microsoft.com/office/drawing/2014/main" id="{AA884BFB-E965-D597-9FE3-973101C8E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Jedno zdravie: princípy, ciele, prípady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CB292DE-279A-81C0-DF99-7A837A3F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6" y="202200"/>
            <a:ext cx="9282279" cy="2133227"/>
          </a:xfrm>
        </p:spPr>
        <p:txBody>
          <a:bodyPr/>
          <a:lstStyle/>
          <a:p>
            <a:r>
              <a:rPr lang="sk-SK" b="0" i="0" u="none" strike="noStrike" dirty="0">
                <a:effectLst/>
                <a:latin typeface="radnikalight"/>
              </a:rPr>
              <a:t>Slovensko celkovo: Stredoeurópska kliešťová encefalitída – </a:t>
            </a:r>
            <a:r>
              <a:rPr lang="sk-SK" b="1" i="0" u="none" strike="noStrike" dirty="0">
                <a:effectLst/>
                <a:latin typeface="radnikamedium"/>
              </a:rPr>
              <a:t>66</a:t>
            </a:r>
            <a:r>
              <a:rPr lang="sk-SK" b="0" i="0" u="none" strike="noStrike" dirty="0">
                <a:effectLst/>
                <a:latin typeface="radnikalight"/>
              </a:rPr>
              <a:t> prípadov, Vírusová encefalitída prenášaná kliešťami – </a:t>
            </a:r>
            <a:r>
              <a:rPr lang="sk-SK" b="1" i="0" u="none" strike="noStrike" dirty="0">
                <a:effectLst/>
                <a:latin typeface="radnikamedium"/>
              </a:rPr>
              <a:t>2</a:t>
            </a:r>
            <a:r>
              <a:rPr lang="sk-SK" b="0" i="0" u="none" strike="noStrike" dirty="0">
                <a:effectLst/>
                <a:latin typeface="radnikalight"/>
              </a:rPr>
              <a:t> prípady</a:t>
            </a:r>
          </a:p>
          <a:p>
            <a:r>
              <a:rPr lang="sk-SK" b="0" i="0" u="none" strike="noStrike" dirty="0">
                <a:effectLst/>
                <a:latin typeface="radnikalight"/>
              </a:rPr>
              <a:t>Banskobystrický: Stredoeurópska kliešťová encefalitída – </a:t>
            </a:r>
            <a:r>
              <a:rPr lang="sk-SK" b="1" i="0" u="none" strike="noStrike" dirty="0">
                <a:effectLst/>
                <a:latin typeface="radnikamedium"/>
              </a:rPr>
              <a:t>38</a:t>
            </a:r>
            <a:r>
              <a:rPr lang="sk-SK" b="0" i="0" u="none" strike="noStrike" dirty="0">
                <a:effectLst/>
                <a:latin typeface="radnikalight"/>
              </a:rPr>
              <a:t> prípadov, Vírusová encefalitída prenášaná kliešťami – </a:t>
            </a:r>
            <a:r>
              <a:rPr lang="sk-SK" b="1" i="0" u="none" strike="noStrike" dirty="0">
                <a:effectLst/>
                <a:latin typeface="radnikamedium"/>
              </a:rPr>
              <a:t>0</a:t>
            </a:r>
            <a:r>
              <a:rPr lang="sk-SK" b="0" i="0" u="none" strike="noStrike" dirty="0">
                <a:effectLst/>
                <a:latin typeface="radnikalight"/>
              </a:rPr>
              <a:t> prípadov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5F1C28-FA17-E57E-8638-CD329B9E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4.9.2023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77500E2-CE14-F1BE-30C1-4C67BBF8D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27D909-9EC5-15DE-98F6-E0C90A47F1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BA203A5-8C85-316E-2AED-3EFA1630AE8C}"/>
              </a:ext>
            </a:extLst>
          </p:cNvPr>
          <p:cNvGrpSpPr/>
          <p:nvPr/>
        </p:nvGrpSpPr>
        <p:grpSpPr>
          <a:xfrm>
            <a:off x="586541" y="2106161"/>
            <a:ext cx="9072321" cy="4762010"/>
            <a:chOff x="586541" y="2106161"/>
            <a:chExt cx="9072321" cy="4762010"/>
          </a:xfrm>
        </p:grpSpPr>
        <p:pic>
          <p:nvPicPr>
            <p:cNvPr id="4098" name="Picture 2" descr="Kliešťová encefalitída: Zápal mozgu z mlieka a zo syra? - Zdravá výživa -  Zdravie - Pravda">
              <a:extLst>
                <a:ext uri="{FF2B5EF4-FFF2-40B4-BE49-F238E27FC236}">
                  <a16:creationId xmlns:a16="http://schemas.microsoft.com/office/drawing/2014/main" id="{7B5B725C-CAC7-ABDF-A3F8-B49440FBE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" r="25813" b="-2"/>
            <a:stretch/>
          </p:blipFill>
          <p:spPr bwMode="auto">
            <a:xfrm>
              <a:off x="6230207" y="2106161"/>
              <a:ext cx="3133811" cy="247601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9" name="Obrázok 8" descr="Obrázok, na ktorom je text, mapa, diagram&#10;&#10;Automaticky generovaný popis">
              <a:extLst>
                <a:ext uri="{FF2B5EF4-FFF2-40B4-BE49-F238E27FC236}">
                  <a16:creationId xmlns:a16="http://schemas.microsoft.com/office/drawing/2014/main" id="{37291BA4-8824-6240-38CD-213892A2C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41" y="2106161"/>
              <a:ext cx="5431200" cy="4376117"/>
            </a:xfrm>
            <a:prstGeom prst="rect">
              <a:avLst/>
            </a:prstGeom>
          </p:spPr>
        </p:pic>
        <p:pic>
          <p:nvPicPr>
            <p:cNvPr id="4100" name="Picture 4" descr="Kliešťová encefalitída: Liek neexistuje, prevencia áno - NPZ">
              <a:extLst>
                <a:ext uri="{FF2B5EF4-FFF2-40B4-BE49-F238E27FC236}">
                  <a16:creationId xmlns:a16="http://schemas.microsoft.com/office/drawing/2014/main" id="{20A01DDB-2D80-15B1-EB2A-1E75C7020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62" y="4582171"/>
              <a:ext cx="34036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68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BE1C7CB-6770-9C71-84B1-A6693622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54" y="756287"/>
            <a:ext cx="8055023" cy="5223967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/>
              <a:t>One</a:t>
            </a:r>
            <a:r>
              <a:rPr lang="sk-SK" dirty="0"/>
              <a:t> Health je dôležitým konceptom v zdraví verejnosti</a:t>
            </a:r>
          </a:p>
          <a:p>
            <a:r>
              <a:rPr lang="sk-SK" dirty="0"/>
              <a:t>Je príkladom ako spolupráca rôznych sektorov chráni zdravie obyvateľstva</a:t>
            </a:r>
          </a:p>
          <a:p>
            <a:r>
              <a:rPr lang="sk-SK" dirty="0" err="1"/>
              <a:t>One</a:t>
            </a:r>
            <a:r>
              <a:rPr lang="sk-SK" dirty="0"/>
              <a:t> Health je </a:t>
            </a:r>
            <a:r>
              <a:rPr lang="sk-SK" dirty="0" err="1"/>
              <a:t>multisektorová</a:t>
            </a:r>
            <a:r>
              <a:rPr lang="sk-SK" dirty="0"/>
              <a:t> a </a:t>
            </a:r>
            <a:r>
              <a:rPr lang="sk-SK" dirty="0" err="1"/>
              <a:t>transdisciplinárna</a:t>
            </a:r>
            <a:r>
              <a:rPr lang="sk-SK" dirty="0"/>
              <a:t> stratégia zahŕňajúca miestne, národné, regionálne a medzinárodné spoločné úsilie o dosiahnutie optimálneho zdravia pre ľudí, zvieratá a životné prostredie, ktoré sú vzájomne prepojené. </a:t>
            </a:r>
          </a:p>
          <a:p>
            <a:r>
              <a:rPr lang="sk-SK" dirty="0"/>
              <a:t>Na udržanie blahobytu ľudí, zvierat a životného prostredia prostredníctvom kooperatívneho riešenia problémov na miestnej, národnej a medzinárodnej úrovni je potrebná významná zmena v globálnom zdravotnom systéme. </a:t>
            </a:r>
          </a:p>
          <a:p>
            <a:r>
              <a:rPr lang="sk-SK" dirty="0"/>
              <a:t>Mnohé krajiny rozširujú investície do tejto oblasti s rozvojom spoločnosti, najmä vo svetle účinkov COVID-19 na súčasné systémy verejného zdravotníctva v krajine. </a:t>
            </a:r>
          </a:p>
          <a:p>
            <a:r>
              <a:rPr lang="sk-SK" dirty="0"/>
              <a:t>Vedci z mnohých odborov a rôznych profesií spolupracujú na riešení hlavných problémov. </a:t>
            </a:r>
          </a:p>
          <a:p>
            <a:r>
              <a:rPr lang="sk-SK" dirty="0"/>
              <a:t>Problémy, ktoré ovplyvňujú jednotlivcov a zlepšujú našu schopnosť ich riešiť, posúvajú skutočné zdravotné problémy na novú úroveň.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6636EC0-38C9-1FB5-B9C2-1283ADC9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980254"/>
            <a:ext cx="8312587" cy="100838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A56F46-E9EC-081A-DA9D-4BA0165B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8E3C48C-975D-F121-C246-5713AF156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F85CD0-7500-B482-C3CE-F00DD95CD3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0466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583BE32-2E8A-88A0-B089-9068C7AC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372889"/>
            <a:ext cx="8312587" cy="5617603"/>
          </a:xfrm>
        </p:spPr>
        <p:txBody>
          <a:bodyPr>
            <a:normAutofit lnSpcReduction="10000"/>
          </a:bodyPr>
          <a:lstStyle/>
          <a:p>
            <a:r>
              <a:rPr lang="sk-SK" dirty="0" err="1">
                <a:effectLst/>
              </a:rPr>
              <a:t>Kromerová</a:t>
            </a:r>
            <a:r>
              <a:rPr lang="sk-SK" dirty="0">
                <a:effectLst/>
              </a:rPr>
              <a:t> K, </a:t>
            </a:r>
            <a:r>
              <a:rPr lang="sk-SK" dirty="0" err="1">
                <a:effectLst/>
              </a:rPr>
              <a:t>Bencko</a:t>
            </a:r>
            <a:r>
              <a:rPr lang="sk-SK" dirty="0">
                <a:effectLst/>
              </a:rPr>
              <a:t> V. PRÍSTUP ONE HEALTH–KONCEPT, PRÍNOSY A VÝZVY JEHO APLIKÁCIE. Hygiena. 2021;66(4):131–6. </a:t>
            </a:r>
          </a:p>
          <a:p>
            <a:r>
              <a:rPr lang="sk-SK" dirty="0" err="1">
                <a:effectLst/>
              </a:rPr>
              <a:t>Vithanage</a:t>
            </a:r>
            <a:r>
              <a:rPr lang="sk-SK" dirty="0">
                <a:effectLst/>
              </a:rPr>
              <a:t> M, </a:t>
            </a:r>
            <a:r>
              <a:rPr lang="sk-SK" dirty="0" err="1">
                <a:effectLst/>
              </a:rPr>
              <a:t>Prasad</a:t>
            </a:r>
            <a:r>
              <a:rPr lang="sk-SK" dirty="0">
                <a:effectLst/>
              </a:rPr>
              <a:t> MN V. </a:t>
            </a:r>
            <a:r>
              <a:rPr lang="sk-SK" dirty="0" err="1">
                <a:effectLst/>
              </a:rPr>
              <a:t>One</a:t>
            </a:r>
            <a:r>
              <a:rPr lang="sk-SK" dirty="0">
                <a:effectLst/>
              </a:rPr>
              <a:t> Health: </a:t>
            </a:r>
            <a:r>
              <a:rPr lang="sk-SK" dirty="0" err="1">
                <a:effectLst/>
              </a:rPr>
              <a:t>Human</a:t>
            </a:r>
            <a:r>
              <a:rPr lang="sk-SK" dirty="0">
                <a:effectLst/>
              </a:rPr>
              <a:t>, Animal, and </a:t>
            </a:r>
            <a:r>
              <a:rPr lang="sk-SK" dirty="0" err="1">
                <a:effectLst/>
              </a:rPr>
              <a:t>Environment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Triad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Hoboken</a:t>
            </a:r>
            <a:r>
              <a:rPr lang="sk-SK" dirty="0">
                <a:effectLst/>
              </a:rPr>
              <a:t>, New Jersey: 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; 2023. 496 p. </a:t>
            </a:r>
          </a:p>
          <a:p>
            <a:r>
              <a:rPr lang="sk-SK" dirty="0" err="1">
                <a:effectLst/>
              </a:rPr>
              <a:t>Prata</a:t>
            </a:r>
            <a:r>
              <a:rPr lang="sk-SK" dirty="0">
                <a:effectLst/>
              </a:rPr>
              <a:t> JC, </a:t>
            </a:r>
            <a:r>
              <a:rPr lang="sk-SK" dirty="0" err="1">
                <a:effectLst/>
              </a:rPr>
              <a:t>Ribeiro</a:t>
            </a:r>
            <a:r>
              <a:rPr lang="sk-SK" dirty="0">
                <a:effectLst/>
              </a:rPr>
              <a:t> AI, </a:t>
            </a:r>
            <a:r>
              <a:rPr lang="sk-SK" dirty="0" err="1">
                <a:effectLst/>
              </a:rPr>
              <a:t>Rocha-Santos</a:t>
            </a:r>
            <a:r>
              <a:rPr lang="sk-SK" dirty="0">
                <a:effectLst/>
              </a:rPr>
              <a:t> T. </a:t>
            </a:r>
            <a:r>
              <a:rPr lang="sk-SK" dirty="0" err="1">
                <a:effectLst/>
              </a:rPr>
              <a:t>One</a:t>
            </a:r>
            <a:r>
              <a:rPr lang="sk-SK" dirty="0">
                <a:effectLst/>
              </a:rPr>
              <a:t> Health: </a:t>
            </a:r>
            <a:r>
              <a:rPr lang="sk-SK" dirty="0" err="1">
                <a:effectLst/>
              </a:rPr>
              <a:t>Integrated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Approach</a:t>
            </a:r>
            <a:r>
              <a:rPr lang="sk-SK" dirty="0">
                <a:effectLst/>
              </a:rPr>
              <a:t> to 21st </a:t>
            </a:r>
            <a:r>
              <a:rPr lang="sk-SK" dirty="0" err="1">
                <a:effectLst/>
              </a:rPr>
              <a:t>Century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Challenges</a:t>
            </a:r>
            <a:r>
              <a:rPr lang="sk-SK" dirty="0">
                <a:effectLst/>
              </a:rPr>
              <a:t> to Health. </a:t>
            </a:r>
            <a:r>
              <a:rPr lang="sk-SK" dirty="0" err="1">
                <a:effectLst/>
              </a:rPr>
              <a:t>Elsevier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Science</a:t>
            </a:r>
            <a:r>
              <a:rPr lang="sk-SK" dirty="0">
                <a:effectLst/>
              </a:rPr>
              <a:t>; 2022. </a:t>
            </a:r>
          </a:p>
          <a:p>
            <a:r>
              <a:rPr lang="sk-SK" dirty="0">
                <a:effectLst/>
              </a:rPr>
              <a:t>CDC </a:t>
            </a:r>
            <a:r>
              <a:rPr lang="sk-SK" dirty="0">
                <a:hlinkClick r:id="rId2"/>
              </a:rPr>
              <a:t>https://www.cdc.gov/onehealth/basics/index.html</a:t>
            </a:r>
            <a:endParaRPr lang="sk-SK" dirty="0"/>
          </a:p>
          <a:p>
            <a:r>
              <a:rPr lang="sk-SK" dirty="0">
                <a:effectLst/>
                <a:hlinkClick r:id="rId3"/>
              </a:rPr>
              <a:t>https://www.who.int/europe/initiatives/one-health</a:t>
            </a:r>
            <a:r>
              <a:rPr lang="sk-SK" dirty="0">
                <a:effectLst/>
              </a:rPr>
              <a:t> </a:t>
            </a:r>
          </a:p>
          <a:p>
            <a:r>
              <a:rPr lang="sk-SK" dirty="0" err="1">
                <a:effectLst/>
              </a:rPr>
              <a:t>Hudáčková</a:t>
            </a:r>
            <a:r>
              <a:rPr lang="sk-SK" dirty="0">
                <a:effectLst/>
              </a:rPr>
              <a:t> V, </a:t>
            </a:r>
            <a:r>
              <a:rPr lang="sk-SK" dirty="0" err="1">
                <a:effectLst/>
              </a:rPr>
              <a:t>Pekarčíková</a:t>
            </a:r>
            <a:r>
              <a:rPr lang="sk-SK" dirty="0">
                <a:effectLst/>
              </a:rPr>
              <a:t> J, Peťko B, Mikulová K, </a:t>
            </a:r>
            <a:r>
              <a:rPr lang="sk-SK" dirty="0" err="1">
                <a:effectLst/>
              </a:rPr>
              <a:t>Sivčo</a:t>
            </a:r>
            <a:r>
              <a:rPr lang="sk-SK" dirty="0">
                <a:effectLst/>
              </a:rPr>
              <a:t> P, </a:t>
            </a:r>
            <a:r>
              <a:rPr lang="sk-SK" dirty="0" err="1">
                <a:effectLst/>
              </a:rPr>
              <a:t>Rusňák</a:t>
            </a:r>
            <a:r>
              <a:rPr lang="sk-SK" dirty="0">
                <a:effectLst/>
              </a:rPr>
              <a:t> M.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impact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climatic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conditions</a:t>
            </a:r>
            <a:r>
              <a:rPr lang="sk-SK" dirty="0">
                <a:effectLst/>
              </a:rPr>
              <a:t> on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dynamics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tick-borne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encephalitis</a:t>
            </a:r>
            <a:r>
              <a:rPr lang="sk-SK" dirty="0">
                <a:effectLst/>
              </a:rPr>
              <a:t> in Slovakia in 2012-2016.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Mikrobiol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Imunol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Cas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Spol</a:t>
            </a:r>
            <a:r>
              <a:rPr lang="sk-SK" dirty="0">
                <a:effectLst/>
              </a:rPr>
              <a:t> pro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a </a:t>
            </a:r>
            <a:r>
              <a:rPr lang="sk-SK" dirty="0" err="1">
                <a:effectLst/>
              </a:rPr>
              <a:t>Mikrobiol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Ces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Lek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Spol</a:t>
            </a:r>
            <a:r>
              <a:rPr lang="sk-SK" dirty="0">
                <a:effectLst/>
              </a:rPr>
              <a:t> JE </a:t>
            </a:r>
            <a:r>
              <a:rPr lang="sk-SK" dirty="0" err="1">
                <a:effectLst/>
              </a:rPr>
              <a:t>Purkyne</a:t>
            </a:r>
            <a:r>
              <a:rPr lang="sk-SK" dirty="0">
                <a:effectLst/>
              </a:rPr>
              <a:t>. 2023;72(2):78–85. 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081453-61E4-06A1-F45B-5FEE8F8B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827B94-D226-A69A-A4FF-C5B09123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701362-9FD1-5F25-31D3-E718B177F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B1C560-D9E7-7EF5-7523-C122EA4795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1778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4A91BDB-B5F5-ADC3-867E-0FEE9018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err="1"/>
              <a:t>One</a:t>
            </a:r>
            <a:r>
              <a:rPr lang="sk-SK" dirty="0"/>
              <a:t> Health je interdisciplinárny prístup, ktorý uznáva vzájomnú prepojenosť zdravia ľudí, zvierat a životného prostredia.</a:t>
            </a:r>
          </a:p>
          <a:p>
            <a:r>
              <a:rPr lang="sk-SK" dirty="0" err="1"/>
              <a:t>One</a:t>
            </a:r>
            <a:r>
              <a:rPr lang="sk-SK" dirty="0"/>
              <a:t> Health (CDC) je </a:t>
            </a:r>
            <a:r>
              <a:rPr lang="sk-SK" dirty="0" err="1"/>
              <a:t>kolaboratívny</a:t>
            </a:r>
            <a:r>
              <a:rPr lang="sk-SK" dirty="0"/>
              <a:t>, </a:t>
            </a:r>
            <a:r>
              <a:rPr lang="sk-SK" dirty="0" err="1"/>
              <a:t>multisektorový</a:t>
            </a:r>
            <a:r>
              <a:rPr lang="sk-SK" dirty="0"/>
              <a:t> a </a:t>
            </a:r>
            <a:r>
              <a:rPr lang="sk-SK" dirty="0" err="1"/>
              <a:t>transdisciplinárny</a:t>
            </a:r>
            <a:r>
              <a:rPr lang="sk-SK" dirty="0"/>
              <a:t> prístup – pracujúci na miestnej, regionálnej, národnej a globálnej úrovni – s cieľom dosiahnuť optimálne zdravotné výsledky uznávajúc prepojenie medzi ľuďmi, zvieratami, rastlinami a ich zdieľaným prostredím.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7C4D8A-5182-EB4D-BD35-17201B84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4.9.2023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0279CAC-C487-8E83-A058-36C35BF4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44590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Ľudská populácia rastie a rozširuje sa do nových geografických oblastí. Výsledkom je, že viac ľudí žije v úzkom kontakte s voľne žijúcimi a domácimi zvieratami, a to ako hospodárskymi zvieratami, tak aj domácimi zvieratami. Zvieratá hrajú v našich životoch dôležitú úlohu, či už ide o jedlo, vlákninu, živobytie, cestovanie, šport, vzdelanie alebo spoločnosť. Blízky kontakt so zvieratami a ich prostredím poskytuje viac príležitostí na prenos chorôb medzi zvieratami a ľuďmi.</a:t>
            </a:r>
          </a:p>
          <a:p>
            <a:r>
              <a:rPr lang="sk-SK" dirty="0"/>
              <a:t>Zem zažila zmeny v klíme a využívaní pôdy, ako je odlesňovanie a intenzívne poľnohospodárske postupy. Narušenie podmienok prostredia a biotopov môže poskytnúť nové príležitosti na prenos chorôb na zvieratá.</a:t>
            </a:r>
          </a:p>
          <a:p>
            <a:r>
              <a:rPr lang="sk-SK" dirty="0"/>
              <a:t>V dôsledku medzinárodného cestovania a obchodu sa zvýšil pohyb ľudí, zvierat a živočíšnych produktov. V dôsledku toho sa choroby môžu rýchlo šíriť cez hranice a po celom svete.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5BF772-8940-98FE-B66C-3244941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0" y="6181580"/>
            <a:ext cx="8312587" cy="1008380"/>
          </a:xfrm>
        </p:spPr>
        <p:txBody>
          <a:bodyPr/>
          <a:lstStyle/>
          <a:p>
            <a:r>
              <a:rPr lang="sk-SK" dirty="0"/>
              <a:t>Čo podnietilo vznik tejto koncepcie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D7D1E6-0DB2-32CE-BB4E-ED5D825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104FA7-2A31-7FF5-6E33-D1331625F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7279BC-5DBF-5E15-4036-F7E9490D8F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5019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EFEDCCA-87AE-A566-77BD-FCD1ADE9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261454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Tieto zmeny viedli k šíreniu existujúcich alebo známych (endemických) a nových alebo vznikajúcich </a:t>
            </a:r>
            <a:r>
              <a:rPr lang="sk-SK" dirty="0" err="1"/>
              <a:t>zoonotických</a:t>
            </a:r>
            <a:r>
              <a:rPr lang="sk-SK" dirty="0"/>
              <a:t> chorôb, čo sú choroby, ktoré sa môžu šíriť medzi zvieratami a ľuďmi. Každý rok sú milióny ľudí a zvierat na celom svete postihnuté </a:t>
            </a:r>
            <a:r>
              <a:rPr lang="sk-SK" dirty="0" err="1"/>
              <a:t>zoonotickými</a:t>
            </a:r>
            <a:r>
              <a:rPr lang="sk-SK" dirty="0"/>
              <a:t> chorobami. </a:t>
            </a:r>
          </a:p>
          <a:p>
            <a:pPr lvl="1"/>
            <a:r>
              <a:rPr lang="sk-SK" dirty="0"/>
              <a:t>Besnota</a:t>
            </a:r>
          </a:p>
          <a:p>
            <a:pPr lvl="1"/>
            <a:r>
              <a:rPr lang="sk-SK" dirty="0"/>
              <a:t>Infekcia salmonelou</a:t>
            </a:r>
          </a:p>
          <a:p>
            <a:pPr lvl="1"/>
            <a:r>
              <a:rPr lang="sk-SK" dirty="0"/>
              <a:t>Infekcia vírusom západného Nílu</a:t>
            </a:r>
          </a:p>
          <a:p>
            <a:pPr lvl="1"/>
            <a:r>
              <a:rPr lang="sk-SK" dirty="0"/>
              <a:t>Q horúčka (</a:t>
            </a:r>
            <a:r>
              <a:rPr lang="sk-SK" dirty="0" err="1"/>
              <a:t>Coxiella</a:t>
            </a:r>
            <a:r>
              <a:rPr lang="sk-SK" dirty="0"/>
              <a:t> </a:t>
            </a:r>
            <a:r>
              <a:rPr lang="sk-SK" dirty="0" err="1"/>
              <a:t>burnetii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Antrax</a:t>
            </a:r>
            <a:endParaRPr lang="sk-SK" dirty="0"/>
          </a:p>
          <a:p>
            <a:pPr lvl="1"/>
            <a:r>
              <a:rPr lang="sk-SK" dirty="0"/>
              <a:t>Brucelóza</a:t>
            </a:r>
          </a:p>
          <a:p>
            <a:pPr lvl="1"/>
            <a:r>
              <a:rPr lang="sk-SK" dirty="0" err="1"/>
              <a:t>Lymská</a:t>
            </a:r>
            <a:r>
              <a:rPr lang="sk-SK" dirty="0"/>
              <a:t> borelióza</a:t>
            </a:r>
          </a:p>
          <a:p>
            <a:pPr lvl="1"/>
            <a:r>
              <a:rPr lang="sk-SK" dirty="0"/>
              <a:t>Kožného ochorenia</a:t>
            </a:r>
          </a:p>
          <a:p>
            <a:pPr lvl="1"/>
            <a:r>
              <a:rPr lang="sk-SK" dirty="0" err="1"/>
              <a:t>Ebola</a:t>
            </a:r>
            <a:endParaRPr lang="sk-SK" dirty="0"/>
          </a:p>
          <a:p>
            <a:r>
              <a:rPr lang="sk-SK" dirty="0"/>
              <a:t>Zvieratá tiež zdieľajú našu náchylnosť k niektorým chorobám a environmentálnym rizikám. Z tohto dôvodu môžu niekedy slúžiť ako včasné varovné signály potenciálneho ľudského ochorenia. Napríklad vtáky často zomierajú na vírus West </a:t>
            </a:r>
            <a:r>
              <a:rPr lang="sk-SK" dirty="0" err="1"/>
              <a:t>Nile</a:t>
            </a:r>
            <a:r>
              <a:rPr lang="sk-SK" dirty="0"/>
              <a:t> skôr, ako ľudia v rovnakej oblasti ochorejú na infekciu vírusom West </a:t>
            </a:r>
            <a:r>
              <a:rPr lang="sk-SK" dirty="0" err="1"/>
              <a:t>Nile</a:t>
            </a:r>
            <a:r>
              <a:rPr lang="sk-SK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624C2C-C6E6-126B-FFC8-10BFAEE0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Človek a zvieratá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B0EF06-078E-E2FA-B3E5-4C2E4FFC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B29A3F-A001-321B-E181-83B0A3CF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102CA3-FB34-4FED-F63F-2FAACDBE0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0" name="Picture 2" descr="Testy potvrdili prítomnosť vtáčej chrípky v prípade uhynutých čajok, ktoré  našli na brehu Liptovskej Mary - Správy RTVS">
            <a:extLst>
              <a:ext uri="{FF2B5EF4-FFF2-40B4-BE49-F238E27FC236}">
                <a16:creationId xmlns:a16="http://schemas.microsoft.com/office/drawing/2014/main" id="{325C4384-2BAA-6240-2B55-08F4CE8B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3" y="2313864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8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2A401D0-32F4-2B37-AD81-E4BDBF0A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6"/>
            <a:ext cx="8312587" cy="5187313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Vznikajúce, znovu sa objavujúce a endemické </a:t>
            </a:r>
            <a:r>
              <a:rPr lang="sk-SK" dirty="0" err="1"/>
              <a:t>zoonotické</a:t>
            </a:r>
            <a:r>
              <a:rPr lang="sk-SK" dirty="0"/>
              <a:t> choroby, zanedbávané tropické choroby, choroby prenášané vektormi, </a:t>
            </a:r>
            <a:r>
              <a:rPr lang="sk-SK" dirty="0" err="1"/>
              <a:t>antimikrobiálna</a:t>
            </a:r>
            <a:r>
              <a:rPr lang="sk-SK" dirty="0"/>
              <a:t> rezistencia, bezpečnosť potravín a potravinová bezpečnosť, kontaminácia životného prostredia, zmena klímy a iné zdravotné hrozby, ktoré zdieľajú ľudia, zvieratá a životné prostredie. </a:t>
            </a:r>
          </a:p>
          <a:p>
            <a:r>
              <a:rPr lang="sk-SK" dirty="0" err="1"/>
              <a:t>Antibimikrobiálne</a:t>
            </a:r>
            <a:r>
              <a:rPr lang="sk-SK" dirty="0"/>
              <a:t> rezistentné baktérie sa môžu rýchlo šíriť komunitami, zásobovaním potravinami, zdravotníckymi zariadeniami a prostredím (pôda, voda), čo sťažuje liečbu určitých infekcií u zvierat a ľudí.</a:t>
            </a:r>
          </a:p>
          <a:p>
            <a:r>
              <a:rPr lang="sk-SK" dirty="0"/>
              <a:t>Choroby prenášané vektormi sú na vzostupe s vyššími teplotami a rozšírenými biotopmi komárov a kliešťov.</a:t>
            </a:r>
          </a:p>
          <a:p>
            <a:r>
              <a:rPr lang="sk-SK" dirty="0"/>
              <a:t>Choroby potravinových zvierat môžu ohroziť zásoby, živobytie a ekonomiky.</a:t>
            </a:r>
          </a:p>
          <a:p>
            <a:r>
              <a:rPr lang="sk-SK" dirty="0"/>
              <a:t>Väzba medzi človekom a zvieraťom môže pomôcť zlepšiť duševnú pohodu.</a:t>
            </a:r>
          </a:p>
          <a:p>
            <a:r>
              <a:rPr lang="sk-SK" dirty="0"/>
              <a:t>Kontaminácia vody používanej na pitie, rekreáciu a iné môže spôsobiť ochorenie ľudí a zvierat.</a:t>
            </a:r>
          </a:p>
          <a:p>
            <a:r>
              <a:rPr lang="sk-SK" dirty="0"/>
              <a:t>Dokonca aj oblasti chronických chorôb, duševného zdravia, úrazov, zdravia z povolania a neprenosných chorôb môžu ťažiť z prístupu </a:t>
            </a:r>
            <a:r>
              <a:rPr lang="sk-SK" dirty="0" err="1"/>
              <a:t>One</a:t>
            </a:r>
            <a:r>
              <a:rPr lang="sk-SK" dirty="0"/>
              <a:t> Health, ktorý zahŕňa spoluprácu medzi disciplínami a sektormi.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0710C27-AA13-D881-E899-5FCDFD4F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6893"/>
            <a:ext cx="8312587" cy="1008380"/>
          </a:xfrm>
        </p:spPr>
        <p:txBody>
          <a:bodyPr/>
          <a:lstStyle/>
          <a:p>
            <a:r>
              <a:rPr lang="sk-SK" dirty="0"/>
              <a:t>Hlavné témy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6D2D13-2BE1-147A-12C8-CFA4845F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FA3897B-9BF5-632C-B3B7-C9C475E04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2D7ADF5-F36A-3014-A627-775859FA5D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0012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D32EBD8-E48B-DB41-6A58-751D1BCB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1775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Úspešné zásahy v oblasti zdravia verejnosti si vyžadujú spoluprácu partnerov v oblasti zdravia ľudí, zvierat a životného prostredia. </a:t>
            </a:r>
          </a:p>
          <a:p>
            <a:r>
              <a:rPr lang="sk-SK" dirty="0"/>
              <a:t>Profesionáli v oblasti ľudského zdravia (lekári, zdravotné sestry, odborníci v oblasti zdravia verejnosti, epidemiológovia), zdravia zvierat (veterinári, poloprofesionáli, poľnohospodárski pracovníci), životného prostredia (ekológovia, odborníci na divokú zver) a iných odborných oblastí potrebujú komunikovať, spolupracovať a koordinovať činnosti. </a:t>
            </a:r>
          </a:p>
          <a:p>
            <a:r>
              <a:rPr lang="sk-SK" dirty="0"/>
              <a:t>Ďalšími relevantnými hráčmi v prístupe </a:t>
            </a:r>
            <a:r>
              <a:rPr lang="sk-SK" dirty="0" err="1"/>
              <a:t>One</a:t>
            </a:r>
            <a:r>
              <a:rPr lang="sk-SK" dirty="0"/>
              <a:t> Health by mohli byť orgány činné v trestnom konaní, tvorcovia politík, poľnohospodárstvo, komunity a dokonca aj majitelia domácich zvierat. </a:t>
            </a:r>
          </a:p>
          <a:p>
            <a:r>
              <a:rPr lang="sk-SK" dirty="0"/>
              <a:t>Žiadna osoba, organizácia alebo sektor nemôže riešiť problémy len na rozhraní zviera-človek-životné prostredie.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4E652ED-5A8E-7596-AF92-2B20CAB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dirty="0"/>
              <a:t>Postupy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687B54-71EB-F4FA-8082-78C7B13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A1D9D03-37DA-65C0-F26B-37DF7FF4C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D5CCFD-1E85-2ED6-3974-A2E8C853C3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8850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189F90F-6E68-AB78-19F6-ADD9B9DF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>
            <a:normAutofit/>
          </a:bodyPr>
          <a:lstStyle/>
          <a:p>
            <a:r>
              <a:rPr lang="sk-SK" dirty="0"/>
              <a:t>Zabrániť prepuknutiu </a:t>
            </a:r>
            <a:r>
              <a:rPr lang="sk-SK" dirty="0" err="1"/>
              <a:t>zoonotickej</a:t>
            </a:r>
            <a:r>
              <a:rPr lang="sk-SK" dirty="0"/>
              <a:t> choroby u zvierat a ľudí.</a:t>
            </a:r>
          </a:p>
          <a:p>
            <a:r>
              <a:rPr lang="sk-SK" dirty="0"/>
              <a:t>Zlepšiť bezpečnosť a ochranu potravín.</a:t>
            </a:r>
          </a:p>
          <a:p>
            <a:r>
              <a:rPr lang="sk-SK" dirty="0"/>
              <a:t>Znížiť infekcie rezistentné na </a:t>
            </a:r>
            <a:r>
              <a:rPr lang="sk-SK" dirty="0" err="1"/>
              <a:t>antibimikrobiálne</a:t>
            </a:r>
            <a:r>
              <a:rPr lang="sk-SK" dirty="0"/>
              <a:t> látky a zlepšiť zdravie ľudí a zvierat.</a:t>
            </a:r>
          </a:p>
          <a:p>
            <a:r>
              <a:rPr lang="sk-SK" dirty="0"/>
              <a:t>Chrániť globálnu zdravotnú bezpečnosť.</a:t>
            </a:r>
          </a:p>
          <a:p>
            <a:r>
              <a:rPr lang="sk-SK" dirty="0"/>
              <a:t>Chrániť biodiverzitu a ochranu.</a:t>
            </a:r>
          </a:p>
          <a:p>
            <a:r>
              <a:rPr lang="sk-SK" dirty="0"/>
              <a:t>Podporou spolupráce naprieč všetkými sektormi môže prístup </a:t>
            </a:r>
            <a:r>
              <a:rPr lang="sk-SK" dirty="0" err="1"/>
              <a:t>One</a:t>
            </a:r>
            <a:r>
              <a:rPr lang="sk-SK" dirty="0"/>
              <a:t> Health dosiahnuť najlepšie zdravotné výsledky pre ľudí, zvieratá a rastliny v zdieľanom prostredí.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8AEE80-D24C-44C1-4B32-5574879E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Prístup môže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57C208-428A-DE1F-1353-F9C5174C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176A5D1-6761-031C-5621-90DB0B52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5D9659-3EEE-0425-81BB-723DA216BE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5061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90F361B-8E74-162E-A35E-9881489D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30" y="5835836"/>
            <a:ext cx="8312587" cy="1008380"/>
          </a:xfrm>
        </p:spPr>
        <p:txBody>
          <a:bodyPr/>
          <a:lstStyle/>
          <a:p>
            <a:r>
              <a:rPr lang="sk-SK" dirty="0"/>
              <a:t>Príklad </a:t>
            </a:r>
            <a:r>
              <a:rPr lang="sk-SK" dirty="0" err="1"/>
              <a:t>E.Coli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D1A132-96AE-8663-0F2F-5C34534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CBB5949-08F3-4768-AD01-1D79E36B8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CC36A3-535B-AA07-62DC-C2C17C78AF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animák, strom, animovaná rozprávka, animácia&#10;&#10;Automaticky generovaný popis">
            <a:extLst>
              <a:ext uri="{FF2B5EF4-FFF2-40B4-BE49-F238E27FC236}">
                <a16:creationId xmlns:a16="http://schemas.microsoft.com/office/drawing/2014/main" id="{310D49F0-2968-4E7E-43DB-AEF69C9A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0" y="168066"/>
            <a:ext cx="7772400" cy="2610221"/>
          </a:xfrm>
          <a:prstGeom prst="rect">
            <a:avLst/>
          </a:prstGeom>
        </p:spPr>
      </p:pic>
      <p:graphicFrame>
        <p:nvGraphicFramePr>
          <p:cNvPr id="10" name="Tabuľka 10">
            <a:extLst>
              <a:ext uri="{FF2B5EF4-FFF2-40B4-BE49-F238E27FC236}">
                <a16:creationId xmlns:a16="http://schemas.microsoft.com/office/drawing/2014/main" id="{333E4A94-86BE-1171-DEB2-81B905A0C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93106"/>
              </p:ext>
            </p:extLst>
          </p:nvPr>
        </p:nvGraphicFramePr>
        <p:xfrm>
          <a:off x="906828" y="3039195"/>
          <a:ext cx="79406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870">
                  <a:extLst>
                    <a:ext uri="{9D8B030D-6E8A-4147-A177-3AD203B41FA5}">
                      <a16:colId xmlns:a16="http://schemas.microsoft.com/office/drawing/2014/main" val="3375271809"/>
                    </a:ext>
                  </a:extLst>
                </a:gridCol>
                <a:gridCol w="2646870">
                  <a:extLst>
                    <a:ext uri="{9D8B030D-6E8A-4147-A177-3AD203B41FA5}">
                      <a16:colId xmlns:a16="http://schemas.microsoft.com/office/drawing/2014/main" val="2519739245"/>
                    </a:ext>
                  </a:extLst>
                </a:gridCol>
                <a:gridCol w="2646870">
                  <a:extLst>
                    <a:ext uri="{9D8B030D-6E8A-4147-A177-3AD203B41FA5}">
                      <a16:colId xmlns:a16="http://schemas.microsoft.com/office/drawing/2014/main" val="96125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Kravy sa pasú vedľa poľa so šalátom. Kravy môžu prenášať 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, ale stále vyzerajú zdravo.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 z kravského hnoja na neďalekej farme môže kontaminovať šaláty.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Ľudia jedia kontaminovaný šalát a môžu sa nakaziť 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. Výsledkom môže byť vážne ochorenie alebo niekedy smrť.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3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FEF4292-9B25-A89F-2FBA-3C12A2A2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372889"/>
            <a:ext cx="8574007" cy="549657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Kvôli úzkemu prepojeniu medzi ľuďmi a zvieratami je dôležité uvedomiť si bežné spôsoby, ako sa ľudia môžu nakaziť baktériami, ktoré môžu spôsobiť </a:t>
            </a:r>
            <a:r>
              <a:rPr lang="sk-SK" dirty="0" err="1"/>
              <a:t>zoonotické</a:t>
            </a:r>
            <a:r>
              <a:rPr lang="sk-SK" dirty="0"/>
              <a:t> ochorenia. </a:t>
            </a:r>
          </a:p>
          <a:p>
            <a:pPr lvl="1"/>
            <a:r>
              <a:rPr lang="sk-SK" i="1" dirty="0"/>
              <a:t>Priamy kontakt</a:t>
            </a:r>
            <a:r>
              <a:rPr lang="sk-SK" dirty="0"/>
              <a:t>: Kontakt so slinami, krvou, močom, sliznicami, výkalmi alebo inými telesnými tekutinami infikovaného zvieraťa. Príklady zahŕňajú hladkanie alebo dotýkanie sa zvierat a uhryznutie alebo škrabanie.</a:t>
            </a:r>
          </a:p>
          <a:p>
            <a:pPr lvl="1"/>
            <a:r>
              <a:rPr lang="sk-SK" i="1" dirty="0"/>
              <a:t>Nepriamy kontakt: </a:t>
            </a:r>
            <a:r>
              <a:rPr lang="sk-SK" dirty="0"/>
              <a:t>Prichádza do kontaktu s oblasťami, kde žijú a potulujú sa zvieratá, alebo s predmetmi alebo povrchmi, ktoré boli kontaminované choroboplodnými zárodkami. Príklady zahŕňajú vodu z akvárií, biotopy pre domáce zvieratá, kurníky, stodoly, rastliny a pôdu, ako aj krmivo pre domáce zvieratá a nádoby na vodu.</a:t>
            </a:r>
          </a:p>
          <a:p>
            <a:pPr lvl="1"/>
            <a:r>
              <a:rPr lang="sk-SK" i="1" dirty="0"/>
              <a:t>Prenášané vektormi</a:t>
            </a:r>
            <a:r>
              <a:rPr lang="sk-SK" dirty="0"/>
              <a:t>: Uhryznutie kliešťom alebo hmyzom ako komár alebo blcha.</a:t>
            </a:r>
          </a:p>
          <a:p>
            <a:pPr lvl="1"/>
            <a:r>
              <a:rPr lang="sk-SK" i="1" dirty="0"/>
              <a:t>Z potravín</a:t>
            </a:r>
            <a:r>
              <a:rPr lang="sk-SK" dirty="0"/>
              <a:t>: Každý rok ochorie 1 zo 6 Američanov z konzumácie kontaminovaných potravín. Jedenie alebo pitie niečoho nebezpečného, ako je nepasterizované (surové) mlieko, nedostatočne tepelne spracované mäso alebo vajcia alebo surové ovocie a zelenina, ktoré sú kontaminované výkalmi infikovaného zvieraťa. Kontaminované potraviny môžu spôsobiť ochorenie u ľudí a zvierat, vrátane domácich zvierat.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4AC778-5807-4CA1-E2F9-3B089933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340026"/>
            <a:ext cx="8312587" cy="1008380"/>
          </a:xfrm>
        </p:spPr>
        <p:txBody>
          <a:bodyPr/>
          <a:lstStyle/>
          <a:p>
            <a:r>
              <a:rPr lang="sk-SK" sz="4800" dirty="0"/>
              <a:t>Ako sa ochorenia šíria medzi zvieratami a ľuďmi?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FBDCA9-CB0A-7AFD-45C1-E67E19E5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36DA76-F864-94D3-D410-E89992A42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13A5F7-5885-03AF-93AE-8D7BC7D74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37363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83</TotalTime>
  <Words>1397</Words>
  <Application>Microsoft Macintosh PowerPoint</Application>
  <PresentationFormat>Vlastná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Calibri</vt:lpstr>
      <vt:lpstr>Palatino Linotype</vt:lpstr>
      <vt:lpstr>radnikalight</vt:lpstr>
      <vt:lpstr>radnikamedium</vt:lpstr>
      <vt:lpstr>Wingdings</vt:lpstr>
      <vt:lpstr>Martin_Trnava_prednasky</vt:lpstr>
      <vt:lpstr>Jedno zdravie: princípy, ciele, prípady</vt:lpstr>
      <vt:lpstr>Čo je One Health</vt:lpstr>
      <vt:lpstr>Čo podnietilo vznik tejto koncepcie</vt:lpstr>
      <vt:lpstr>Človek a zvieratá</vt:lpstr>
      <vt:lpstr>Hlavné témy One Health</vt:lpstr>
      <vt:lpstr>Postupy One Health</vt:lpstr>
      <vt:lpstr>Prístup môže</vt:lpstr>
      <vt:lpstr>Príklad E.Coli</vt:lpstr>
      <vt:lpstr>Ako sa ochorenia šíria medzi zvieratami a ľuďmi?</vt:lpstr>
      <vt:lpstr>Prezentácia programu PowerPoint</vt:lpstr>
      <vt:lpstr>Zhrnutie</vt:lpstr>
      <vt:lpstr>Odporúčaná literatúra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 zdravie: princípy, ciele, prípady</dc:title>
  <dc:subject/>
  <dc:creator>Rusnák Martin</dc:creator>
  <cp:keywords/>
  <dc:description/>
  <cp:lastModifiedBy>Rusnák Martin</cp:lastModifiedBy>
  <cp:revision>12</cp:revision>
  <dcterms:created xsi:type="dcterms:W3CDTF">2023-09-04T09:32:35Z</dcterms:created>
  <dcterms:modified xsi:type="dcterms:W3CDTF">2023-09-04T13:35:40Z</dcterms:modified>
  <cp:category/>
</cp:coreProperties>
</file>