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</p:sldIdLst>
  <p:sldSz cx="10075863" cy="7562850"/>
  <p:notesSz cx="7772400" cy="10058400"/>
  <p:defaultTextStyle>
    <a:defPPr>
      <a:defRPr lang="en-GB"/>
    </a:defPPr>
    <a:lvl1pPr algn="l" defTabSz="457200" rtl="0" fontAlgn="base" hangingPunct="0">
      <a:lnSpc>
        <a:spcPct val="87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2"/>
      <a:defRPr kern="1200">
        <a:solidFill>
          <a:schemeClr val="bg1"/>
        </a:solidFill>
        <a:latin typeface="Arial" charset="0"/>
        <a:ea typeface="+mn-ea"/>
        <a:cs typeface="Arial Unicode MS" charset="0"/>
      </a:defRPr>
    </a:lvl1pPr>
    <a:lvl2pPr marL="430213" indent="-215900" algn="l" defTabSz="457200" rtl="0" fontAlgn="base" hangingPunct="0">
      <a:lnSpc>
        <a:spcPct val="87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2"/>
      <a:defRPr kern="1200">
        <a:solidFill>
          <a:schemeClr val="bg1"/>
        </a:solidFill>
        <a:latin typeface="Arial" charset="0"/>
        <a:ea typeface="+mn-ea"/>
        <a:cs typeface="Arial Unicode MS" charset="0"/>
      </a:defRPr>
    </a:lvl2pPr>
    <a:lvl3pPr marL="646113" indent="-215900" algn="l" defTabSz="457200" rtl="0" fontAlgn="base" hangingPunct="0">
      <a:lnSpc>
        <a:spcPct val="87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2"/>
      <a:defRPr kern="1200">
        <a:solidFill>
          <a:schemeClr val="bg1"/>
        </a:solidFill>
        <a:latin typeface="Arial" charset="0"/>
        <a:ea typeface="+mn-ea"/>
        <a:cs typeface="Arial Unicode MS" charset="0"/>
      </a:defRPr>
    </a:lvl3pPr>
    <a:lvl4pPr marL="862013" indent="-214313" algn="l" defTabSz="457200" rtl="0" fontAlgn="base" hangingPunct="0">
      <a:lnSpc>
        <a:spcPct val="87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2"/>
      <a:defRPr kern="1200">
        <a:solidFill>
          <a:schemeClr val="bg1"/>
        </a:solidFill>
        <a:latin typeface="Arial" charset="0"/>
        <a:ea typeface="+mn-ea"/>
        <a:cs typeface="Arial Unicode MS" charset="0"/>
      </a:defRPr>
    </a:lvl4pPr>
    <a:lvl5pPr marL="1077913" indent="-215900" algn="l" defTabSz="457200" rtl="0" fontAlgn="base" hangingPunct="0">
      <a:lnSpc>
        <a:spcPct val="87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2"/>
      <a:defRPr kern="1200">
        <a:solidFill>
          <a:schemeClr val="bg1"/>
        </a:solidFill>
        <a:latin typeface="Arial" charset="0"/>
        <a:ea typeface="+mn-ea"/>
        <a:cs typeface="Arial Unicode MS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 Unicode MS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 Unicode MS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 Unicode MS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 Unicode M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382">
          <p15:clr>
            <a:srgbClr val="A4A3A4"/>
          </p15:clr>
        </p15:guide>
        <p15:guide id="2" pos="317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52"/>
    <p:restoredTop sz="94682"/>
  </p:normalViewPr>
  <p:slideViewPr>
    <p:cSldViewPr snapToGrid="0" snapToObjects="1">
      <p:cViewPr varScale="1">
        <p:scale>
          <a:sx n="121" d="100"/>
          <a:sy n="121" d="100"/>
        </p:scale>
        <p:origin x="2736" y="176"/>
      </p:cViewPr>
      <p:guideLst>
        <p:guide orient="horz" pos="2382"/>
        <p:guide pos="317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402138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2B6CAE-2051-5146-AA2A-396F8AB6EAD0}" type="datetimeFigureOut">
              <a:rPr lang="en-US" smtClean="0"/>
              <a:t>9/6/23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148EF7-17E9-1141-A103-15C6ECBF118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5528711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402138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F90ED3-4EF5-D641-9742-15440EAA57FD}" type="datetimeFigureOut">
              <a:rPr lang="en-US" smtClean="0"/>
              <a:t>9/6/23</a:t>
            </a:fld>
            <a:endParaRPr lang="sk-S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3188" y="754063"/>
            <a:ext cx="5026025" cy="3771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77875" y="4778375"/>
            <a:ext cx="6216650" cy="45259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9155DD-7470-454E-B75B-F9556242799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41964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15173" y="3543701"/>
            <a:ext cx="503793" cy="1022039"/>
          </a:xfrm>
          <a:prstGeom prst="rect">
            <a:avLst/>
          </a:prstGeom>
          <a:noFill/>
        </p:spPr>
        <p:txBody>
          <a:bodyPr wrap="square" lIns="0" tIns="10079" rIns="0" bIns="10079" rtlCol="0" anchor="ctr" anchorCtr="0">
            <a:spAutoFit/>
          </a:bodyPr>
          <a:lstStyle/>
          <a:p>
            <a:r>
              <a:rPr lang="en-US" sz="7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6448" y="1344506"/>
            <a:ext cx="8312587" cy="2373895"/>
          </a:xfrm>
        </p:spPr>
        <p:txBody>
          <a:bodyPr>
            <a:noAutofit/>
          </a:bodyPr>
          <a:lstStyle>
            <a:lvl1pPr>
              <a:defRPr sz="6600">
                <a:solidFill>
                  <a:schemeClr val="tx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51034" y="3722416"/>
            <a:ext cx="6801208" cy="756285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503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6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4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9E56D-7FE8-AB47-BE03-8BA915900410}" type="datetime1">
              <a:rPr lang="sk-SK" smtClean="0"/>
              <a:t>6.9.2023</a:t>
            </a:fld>
            <a:endParaRPr lang="en-GB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65D366-4AF1-4746-9C39-861A506373A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351035" y="756286"/>
            <a:ext cx="6381380" cy="3865456"/>
          </a:xfrm>
        </p:spPr>
        <p:txBody>
          <a:bodyPr vert="eaVert" anchor="t"/>
          <a:lstStyle/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D3082-3393-7847-AF83-07CBD8B90DCE}" type="datetime1">
              <a:rPr lang="sk-SK" smtClean="0"/>
              <a:t>6.9.2023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4BC3C-7372-45CB-AC7E-5C03862A0EE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1724" y="672255"/>
            <a:ext cx="2351035" cy="5714153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190690" y="756286"/>
            <a:ext cx="5541725" cy="5041900"/>
          </a:xfrm>
        </p:spPr>
        <p:txBody>
          <a:bodyPr vert="eaVert" anchor="t"/>
          <a:lstStyle/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6D5BA-AD38-524C-9430-B878C9FFD316}" type="datetime1">
              <a:rPr lang="sk-SK" smtClean="0"/>
              <a:t>6.9.2023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E2C6B-D7B4-4470-96B0-FB5B90C3668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4F83-A9A5-C942-A03F-560C803C3F5D}" type="datetime1">
              <a:rPr lang="sk-SK" smtClean="0"/>
              <a:t>6.9.2023</a:t>
            </a:fld>
            <a:endParaRPr lang="en-GB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702069" y="4493265"/>
            <a:ext cx="503793" cy="100168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7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7931" y="4705959"/>
            <a:ext cx="4114311" cy="806704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50392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785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117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1570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1962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2355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274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314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D4851-71F3-7E46-BD42-81840CD9F2B6}" type="datetime1">
              <a:rPr lang="sk-SK" smtClean="0"/>
              <a:t>6.9.2023</a:t>
            </a:fld>
            <a:endParaRPr lang="en-GB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7D8D926-BC77-48DB-9B94-D8C2D2386DF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8966" y="2100791"/>
            <a:ext cx="6650070" cy="2591537"/>
          </a:xfrm>
        </p:spPr>
        <p:txBody>
          <a:bodyPr/>
          <a:lstStyle>
            <a:lvl1pPr marL="0" algn="l" defTabSz="1007852" rtl="0" eaLnBrk="1" latinLnBrk="0" hangingPunct="1">
              <a:spcBef>
                <a:spcPct val="0"/>
              </a:spcBef>
              <a:buNone/>
              <a:defRPr lang="en-US" sz="60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60C47-DA0C-8449-A714-912745D9AA1F}" type="datetime1">
              <a:rPr lang="sk-SK" smtClean="0"/>
              <a:t>6.9.2023</a:t>
            </a:fld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C6CE37E-CBC8-4448-B085-1F6586CB95B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481152" y="726034"/>
            <a:ext cx="3607159" cy="3781425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541725" y="726034"/>
            <a:ext cx="3607159" cy="3784926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7793" y="730013"/>
            <a:ext cx="3607159" cy="705515"/>
          </a:xfrm>
        </p:spPr>
        <p:txBody>
          <a:bodyPr anchor="ctr">
            <a:noAutofit/>
          </a:bodyPr>
          <a:lstStyle>
            <a:lvl1pPr marL="0" indent="0">
              <a:buNone/>
              <a:defRPr sz="2400" b="0"/>
            </a:lvl1pPr>
            <a:lvl2pPr marL="503926" indent="0">
              <a:buNone/>
              <a:defRPr sz="2200" b="1"/>
            </a:lvl2pPr>
            <a:lvl3pPr marL="1007852" indent="0">
              <a:buNone/>
              <a:defRPr sz="2000" b="1"/>
            </a:lvl3pPr>
            <a:lvl4pPr marL="1511778" indent="0">
              <a:buNone/>
              <a:defRPr sz="1800" b="1"/>
            </a:lvl4pPr>
            <a:lvl5pPr marL="2015703" indent="0">
              <a:buNone/>
              <a:defRPr sz="1800" b="1"/>
            </a:lvl5pPr>
            <a:lvl6pPr marL="2519629" indent="0">
              <a:buNone/>
              <a:defRPr sz="1800" b="1"/>
            </a:lvl6pPr>
            <a:lvl7pPr marL="3023555" indent="0">
              <a:buNone/>
              <a:defRPr sz="1800" b="1"/>
            </a:lvl7pPr>
            <a:lvl8pPr marL="3527481" indent="0">
              <a:buNone/>
              <a:defRPr sz="1800" b="1"/>
            </a:lvl8pPr>
            <a:lvl9pPr marL="4031407" indent="0">
              <a:buNone/>
              <a:defRPr sz="18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1152" y="1512570"/>
            <a:ext cx="3610518" cy="3025140"/>
          </a:xfrm>
        </p:spPr>
        <p:txBody>
          <a:bodyPr anchor="t"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41725" y="730013"/>
            <a:ext cx="3607159" cy="705515"/>
          </a:xfrm>
        </p:spPr>
        <p:txBody>
          <a:bodyPr anchor="ctr">
            <a:noAutofit/>
          </a:bodyPr>
          <a:lstStyle>
            <a:lvl1pPr marL="0" indent="0">
              <a:buNone/>
              <a:defRPr sz="2400" b="0"/>
            </a:lvl1pPr>
            <a:lvl2pPr marL="503926" indent="0">
              <a:buNone/>
              <a:defRPr sz="2200" b="1"/>
            </a:lvl2pPr>
            <a:lvl3pPr marL="1007852" indent="0">
              <a:buNone/>
              <a:defRPr sz="2000" b="1"/>
            </a:lvl3pPr>
            <a:lvl4pPr marL="1511778" indent="0">
              <a:buNone/>
              <a:defRPr sz="1800" b="1"/>
            </a:lvl4pPr>
            <a:lvl5pPr marL="2015703" indent="0">
              <a:buNone/>
              <a:defRPr sz="1800" b="1"/>
            </a:lvl5pPr>
            <a:lvl6pPr marL="2519629" indent="0">
              <a:buNone/>
              <a:defRPr sz="1800" b="1"/>
            </a:lvl6pPr>
            <a:lvl7pPr marL="3023555" indent="0">
              <a:buNone/>
              <a:defRPr sz="1800" b="1"/>
            </a:lvl7pPr>
            <a:lvl8pPr marL="3527481" indent="0">
              <a:buNone/>
              <a:defRPr sz="1800" b="1"/>
            </a:lvl8pPr>
            <a:lvl9pPr marL="4031407" indent="0">
              <a:buNone/>
              <a:defRPr sz="18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41725" y="1512570"/>
            <a:ext cx="3607159" cy="3025140"/>
          </a:xfrm>
        </p:spPr>
        <p:txBody>
          <a:bodyPr anchor="t"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64322" y="573656"/>
            <a:ext cx="503793" cy="101822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67437" y="573656"/>
            <a:ext cx="503793" cy="101822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B8405-D1FC-534E-BBD1-2B7A6366FE04}" type="datetime1">
              <a:rPr lang="sk-SK" smtClean="0"/>
              <a:t>6.9.2023</a:t>
            </a:fld>
            <a:endParaRPr lang="en-GB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245C3F-23D6-4420-B72D-D1DE680834B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0CC28-288E-7B4C-AD5C-7F26B61FD9BC}" type="datetime1">
              <a:rPr lang="sk-SK" smtClean="0"/>
              <a:t>6.9.2023</a:t>
            </a:fld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44478E-25D6-4334-A519-EED7046972D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194C1-B975-7C4D-A7DB-B02BEBEAD846}" type="datetime1">
              <a:rPr lang="sk-SK" smtClean="0"/>
              <a:t>6.9.2023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00FC4B8-150F-463D-96B8-86E8E877A23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871989" y="1956976"/>
            <a:ext cx="503793" cy="135763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3621" y="756286"/>
            <a:ext cx="4786035" cy="3781425"/>
          </a:xfrm>
        </p:spPr>
        <p:txBody>
          <a:bodyPr anchor="ctr"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7414" y="756286"/>
            <a:ext cx="2854828" cy="3781425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503926" indent="0">
              <a:buNone/>
              <a:defRPr sz="1300"/>
            </a:lvl2pPr>
            <a:lvl3pPr marL="1007852" indent="0">
              <a:buNone/>
              <a:defRPr sz="1100"/>
            </a:lvl3pPr>
            <a:lvl4pPr marL="1511778" indent="0">
              <a:buNone/>
              <a:defRPr sz="1000"/>
            </a:lvl4pPr>
            <a:lvl5pPr marL="2015703" indent="0">
              <a:buNone/>
              <a:defRPr sz="1000"/>
            </a:lvl5pPr>
            <a:lvl6pPr marL="2519629" indent="0">
              <a:buNone/>
              <a:defRPr sz="1000"/>
            </a:lvl6pPr>
            <a:lvl7pPr marL="3023555" indent="0">
              <a:buNone/>
              <a:defRPr sz="1000"/>
            </a:lvl7pPr>
            <a:lvl8pPr marL="3527481" indent="0">
              <a:buNone/>
              <a:defRPr sz="1000"/>
            </a:lvl8pPr>
            <a:lvl9pPr marL="4031407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BE24A-9F23-5A4A-897F-19D441E947D4}" type="datetime1">
              <a:rPr lang="sk-SK" smtClean="0"/>
              <a:t>6.9.2023</a:t>
            </a:fld>
            <a:endParaRPr lang="en-GB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6E8336-881F-4F52-AF42-3EE20DD441E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3449" y="675755"/>
            <a:ext cx="7388966" cy="2808758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500"/>
            </a:lvl1pPr>
            <a:lvl2pPr marL="503926" indent="0">
              <a:buNone/>
              <a:defRPr sz="3100"/>
            </a:lvl2pPr>
            <a:lvl3pPr marL="1007852" indent="0">
              <a:buNone/>
              <a:defRPr sz="2600"/>
            </a:lvl3pPr>
            <a:lvl4pPr marL="1511778" indent="0">
              <a:buNone/>
              <a:defRPr sz="2200"/>
            </a:lvl4pPr>
            <a:lvl5pPr marL="2015703" indent="0">
              <a:buNone/>
              <a:defRPr sz="2200"/>
            </a:lvl5pPr>
            <a:lvl6pPr marL="2519629" indent="0">
              <a:buNone/>
              <a:defRPr sz="2200"/>
            </a:lvl6pPr>
            <a:lvl7pPr marL="3023555" indent="0">
              <a:buNone/>
              <a:defRPr sz="2200"/>
            </a:lvl7pPr>
            <a:lvl8pPr marL="3527481" indent="0">
              <a:buNone/>
              <a:defRPr sz="2200"/>
            </a:lvl8pPr>
            <a:lvl9pPr marL="4031407" indent="0">
              <a:buNone/>
              <a:defRPr sz="2200"/>
            </a:lvl9pPr>
          </a:lstStyle>
          <a:p>
            <a:r>
              <a:rPr lang="sk-SK"/>
              <a:t>Kliknutím na ikonu pridáte obrázok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2759" y="3807943"/>
            <a:ext cx="5541725" cy="794887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503926" indent="0">
              <a:buNone/>
              <a:defRPr sz="1300"/>
            </a:lvl2pPr>
            <a:lvl3pPr marL="1007852" indent="0">
              <a:buNone/>
              <a:defRPr sz="1100"/>
            </a:lvl3pPr>
            <a:lvl4pPr marL="1511778" indent="0">
              <a:buNone/>
              <a:defRPr sz="1000"/>
            </a:lvl4pPr>
            <a:lvl5pPr marL="2015703" indent="0">
              <a:buNone/>
              <a:defRPr sz="1000"/>
            </a:lvl5pPr>
            <a:lvl6pPr marL="2519629" indent="0">
              <a:buNone/>
              <a:defRPr sz="1000"/>
            </a:lvl6pPr>
            <a:lvl7pPr marL="3023555" indent="0">
              <a:buNone/>
              <a:defRPr sz="1000"/>
            </a:lvl7pPr>
            <a:lvl8pPr marL="3527481" indent="0">
              <a:buNone/>
              <a:defRPr sz="1000"/>
            </a:lvl8pPr>
            <a:lvl9pPr marL="4031407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83538" y="3673864"/>
            <a:ext cx="503793" cy="101822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DDF72-FCDA-4F4A-B6C7-97ADF2E21946}" type="datetime1">
              <a:rPr lang="sk-SK" smtClean="0"/>
              <a:t>6.9.2023</a:t>
            </a:fld>
            <a:endParaRPr lang="en-GB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9175293-B81F-479D-8DFF-1D0DC9796D7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4152" y="0"/>
            <a:ext cx="10075863" cy="756285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85" tIns="50393" rIns="100785" bIns="50393"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513166" y="1145169"/>
            <a:ext cx="7978510" cy="6293538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85" tIns="50393" rIns="100785" bIns="50393"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304560" y="1287646"/>
            <a:ext cx="6107704" cy="4937062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85" tIns="50393" rIns="100785" bIns="50393"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612011" y="128865"/>
            <a:ext cx="7139672" cy="524344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85" tIns="50393" rIns="100785" bIns="50393"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448" y="5378027"/>
            <a:ext cx="8312587" cy="1008380"/>
          </a:xfrm>
          <a:prstGeom prst="rect">
            <a:avLst/>
          </a:prstGeom>
        </p:spPr>
        <p:txBody>
          <a:bodyPr vert="horz" lIns="100785" tIns="50393" rIns="100785" bIns="50393" rtlCol="0" anchor="b">
            <a:no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51035" y="756287"/>
            <a:ext cx="6717242" cy="4033519"/>
          </a:xfrm>
          <a:prstGeom prst="rect">
            <a:avLst/>
          </a:prstGeom>
        </p:spPr>
        <p:txBody>
          <a:bodyPr vert="horz" lIns="100785" tIns="50393" rIns="100785" bIns="50393" rtlCol="0" anchor="ctr">
            <a:normAutofit/>
          </a:bodyPr>
          <a:lstStyle/>
          <a:p>
            <a:pPr lvl="0"/>
            <a:r>
              <a:rPr lang="sk-SK"/>
              <a:t>Upraviť štýly predlohy textu
Druhá úroveň
Tretia úroveň
Štvrtá úroveň
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41096" y="6787309"/>
            <a:ext cx="811145" cy="402652"/>
          </a:xfrm>
          <a:prstGeom prst="rect">
            <a:avLst/>
          </a:prstGeom>
        </p:spPr>
        <p:txBody>
          <a:bodyPr vert="horz" lIns="100785" tIns="50393" rIns="100785" bIns="50393" rtlCol="0" anchor="t"/>
          <a:lstStyle>
            <a:lvl1pPr algn="r">
              <a:defRPr sz="12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E02B2E2F-7B2D-7245-9F97-ACCB47871CB3}" type="datetime1">
              <a:rPr lang="sk-SK" smtClean="0"/>
              <a:t>6.9.2023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98562" y="6787309"/>
            <a:ext cx="1256701" cy="402651"/>
          </a:xfrm>
          <a:prstGeom prst="rect">
            <a:avLst/>
          </a:prstGeom>
        </p:spPr>
        <p:txBody>
          <a:bodyPr vert="horz" lIns="100785" tIns="50393" rIns="100785" bIns="50393" rtlCol="0" anchor="t"/>
          <a:lstStyle>
            <a:lvl1pPr algn="l">
              <a:defRPr sz="12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r>
              <a:rPr lang="en-GB"/>
              <a:t>rusnak.truni.sk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449" y="6844216"/>
            <a:ext cx="822862" cy="345745"/>
          </a:xfrm>
          <a:prstGeom prst="rect">
            <a:avLst/>
          </a:prstGeom>
        </p:spPr>
        <p:txBody>
          <a:bodyPr vert="horz" lIns="100785" tIns="50393" rIns="100785" bIns="10079" rtlCol="0" anchor="b"/>
          <a:lstStyle>
            <a:lvl1pPr algn="l">
              <a:defRPr sz="18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097C3CC7-D778-443F-883F-F6921BFC0479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1007852" rtl="0" eaLnBrk="1" latinLnBrk="0" hangingPunct="1">
        <a:spcBef>
          <a:spcPct val="0"/>
        </a:spcBef>
        <a:buNone/>
        <a:defRPr sz="5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2356" indent="-282198" algn="l" defTabSz="1007852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3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705496" indent="-282198" algn="l" defTabSz="1007852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108637" indent="-282198" algn="l" defTabSz="1007852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511778" indent="-282198" algn="l" defTabSz="1007852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814133" indent="-282198" algn="l" defTabSz="1007852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2166881" indent="-282198" algn="l" defTabSz="1007852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5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469237" indent="-282198" algn="l" defTabSz="1007852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5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771592" indent="-282198" algn="l" defTabSz="1007852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5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3124340" indent="-282198" algn="l" defTabSz="1007852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8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926" algn="l" defTabSz="10078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852" algn="l" defTabSz="10078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778" algn="l" defTabSz="10078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5703" algn="l" defTabSz="10078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9629" algn="l" defTabSz="10078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3555" algn="l" defTabSz="10078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7481" algn="l" defTabSz="10078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1407" algn="l" defTabSz="10078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hyperlink" Target="https://www.who.int/europe/initiatives/one-health" TargetMode="External"/><Relationship Id="rId4" Type="http://schemas.openxmlformats.org/officeDocument/2006/relationships/hyperlink" Target="https://www.cdc.gov/onehealth/basics/index.htm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C4BFFF2-7427-D622-DB22-FABEC01B2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5507" y="1139396"/>
            <a:ext cx="6001303" cy="3780821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Subtitle 2"/>
          <p:cNvSpPr>
            <a:spLocks noGrp="1"/>
          </p:cNvSpPr>
          <p:nvPr>
            <p:ph type="body" sz="half" idx="2"/>
          </p:nvPr>
        </p:nvSpPr>
        <p:spPr>
          <a:xfrm>
            <a:off x="6580138" y="1624708"/>
            <a:ext cx="3180218" cy="3951638"/>
          </a:xfrm>
        </p:spPr>
        <p:txBody>
          <a:bodyPr anchor="ctr">
            <a:normAutofit/>
          </a:bodyPr>
          <a:lstStyle/>
          <a:p>
            <a:r>
              <a:rPr lang="sk-SK" dirty="0"/>
              <a:t>prof. MUDr. Martin Rusnák, </a:t>
            </a:r>
            <a:r>
              <a:rPr lang="sk-SK" dirty="0" err="1"/>
              <a:t>CSc</a:t>
            </a:r>
            <a:endParaRPr lang="sk-SK" dirty="0"/>
          </a:p>
          <a:p>
            <a:r>
              <a:rPr lang="sk-SK" dirty="0"/>
              <a:t>Katedra verejného zdravotníctva FZaSP TU</a:t>
            </a:r>
          </a:p>
          <a:p>
            <a:endParaRPr lang="sk-SK" dirty="0"/>
          </a:p>
          <a:p>
            <a:r>
              <a:rPr lang="sk-SK" dirty="0"/>
              <a:t>podľa: </a:t>
            </a:r>
            <a:r>
              <a:rPr lang="sk-SK" dirty="0" err="1"/>
              <a:t>https</a:t>
            </a:r>
            <a:r>
              <a:rPr lang="sk-SK" dirty="0"/>
              <a:t>://</a:t>
            </a:r>
            <a:r>
              <a:rPr lang="sk-SK" dirty="0" err="1"/>
              <a:t>www.cdc.gov</a:t>
            </a:r>
            <a:r>
              <a:rPr lang="sk-SK" dirty="0"/>
              <a:t>/</a:t>
            </a:r>
            <a:r>
              <a:rPr lang="sk-SK" dirty="0" err="1"/>
              <a:t>onehealth</a:t>
            </a:r>
            <a:r>
              <a:rPr lang="sk-SK" dirty="0"/>
              <a:t>/</a:t>
            </a:r>
            <a:r>
              <a:rPr lang="sk-SK" dirty="0" err="1"/>
              <a:t>basics</a:t>
            </a:r>
            <a:r>
              <a:rPr lang="sk-SK" dirty="0"/>
              <a:t>/</a:t>
            </a:r>
            <a:r>
              <a:rPr lang="sk-SK" dirty="0" err="1"/>
              <a:t>index.html</a:t>
            </a:r>
            <a:endParaRPr lang="sk-SK" dirty="0"/>
          </a:p>
        </p:txBody>
      </p:sp>
      <p:sp>
        <p:nvSpPr>
          <p:cNvPr id="1031" name="Date Placeholder 3">
            <a:extLst>
              <a:ext uri="{FF2B5EF4-FFF2-40B4-BE49-F238E27FC236}">
                <a16:creationId xmlns:a16="http://schemas.microsoft.com/office/drawing/2014/main" id="{39E878A8-9522-E0A2-E4B8-A71E2AF457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41096" y="6787309"/>
            <a:ext cx="811145" cy="402652"/>
          </a:xfrm>
        </p:spPr>
        <p:txBody>
          <a:bodyPr/>
          <a:lstStyle/>
          <a:p>
            <a:pPr>
              <a:spcAft>
                <a:spcPts val="600"/>
              </a:spcAft>
            </a:pPr>
            <a:fld id="{D4FBE24A-9F23-5A4A-897F-19D441E947D4}" type="datetime1">
              <a:rPr lang="sk-SK" smtClean="0"/>
              <a:pPr>
                <a:spcAft>
                  <a:spcPts val="600"/>
                </a:spcAft>
              </a:pPr>
              <a:t>6.9.2023</a:t>
            </a:fld>
            <a:endParaRPr lang="en-GB"/>
          </a:p>
        </p:txBody>
      </p:sp>
      <p:sp>
        <p:nvSpPr>
          <p:cNvPr id="1033" name="Slide Number Placeholder 4">
            <a:extLst>
              <a:ext uri="{FF2B5EF4-FFF2-40B4-BE49-F238E27FC236}">
                <a16:creationId xmlns:a16="http://schemas.microsoft.com/office/drawing/2014/main" id="{D98E6B70-0A44-AE3C-1F8D-E332B08B9D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56449" y="6844216"/>
            <a:ext cx="822862" cy="345745"/>
          </a:xfrm>
        </p:spPr>
        <p:txBody>
          <a:bodyPr/>
          <a:lstStyle/>
          <a:p>
            <a:pPr>
              <a:spcAft>
                <a:spcPts val="600"/>
              </a:spcAft>
            </a:pPr>
            <a:fld id="{FA6E8336-881F-4F52-AF42-3EE20DD441E2}" type="slidenum">
              <a:rPr lang="en-GB" smtClean="0"/>
              <a:pPr>
                <a:spcAft>
                  <a:spcPts val="600"/>
                </a:spcAft>
              </a:pPr>
              <a:t>1</a:t>
            </a:fld>
            <a:endParaRPr lang="en-GB"/>
          </a:p>
        </p:txBody>
      </p:sp>
      <p:sp>
        <p:nvSpPr>
          <p:cNvPr id="1035" name="Footer Placeholder 5">
            <a:extLst>
              <a:ext uri="{FF2B5EF4-FFF2-40B4-BE49-F238E27FC236}">
                <a16:creationId xmlns:a16="http://schemas.microsoft.com/office/drawing/2014/main" id="{AA884BFB-E965-D597-9FE3-973101C8E5D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98562" y="6787309"/>
            <a:ext cx="1256701" cy="402651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GB"/>
              <a:t>rusnak.truni.sk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448" y="5378027"/>
            <a:ext cx="8312587" cy="100838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sk-SK" sz="3400"/>
              <a:t>Jedno zdravie: princípy, ciele, prípady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8CDB3DAC-7754-1D39-AFE2-55F2CC7FBB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099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189"/>
    </mc:Choice>
    <mc:Fallback>
      <p:transition spd="slow" advTm="511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obsah 6">
            <a:extLst>
              <a:ext uri="{FF2B5EF4-FFF2-40B4-BE49-F238E27FC236}">
                <a16:creationId xmlns:a16="http://schemas.microsoft.com/office/drawing/2014/main" id="{BCB292DE-279A-81C0-DF99-7A837A3F96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206" y="202200"/>
            <a:ext cx="9282279" cy="2133227"/>
          </a:xfrm>
        </p:spPr>
        <p:txBody>
          <a:bodyPr/>
          <a:lstStyle/>
          <a:p>
            <a:r>
              <a:rPr lang="sk-SK" b="0" i="0" u="none" strike="noStrike" dirty="0">
                <a:effectLst/>
                <a:latin typeface="radnikalight"/>
              </a:rPr>
              <a:t>Slovensko celkovo: Stredoeurópska kliešťová encefalitída – </a:t>
            </a:r>
            <a:r>
              <a:rPr lang="sk-SK" b="1" i="0" u="none" strike="noStrike" dirty="0">
                <a:effectLst/>
                <a:latin typeface="radnikamedium"/>
              </a:rPr>
              <a:t>66</a:t>
            </a:r>
            <a:r>
              <a:rPr lang="sk-SK" b="0" i="0" u="none" strike="noStrike" dirty="0">
                <a:effectLst/>
                <a:latin typeface="radnikalight"/>
              </a:rPr>
              <a:t> prípadov, Vírusová encefalitída prenášaná kliešťami – </a:t>
            </a:r>
            <a:r>
              <a:rPr lang="sk-SK" b="1" i="0" u="none" strike="noStrike" dirty="0">
                <a:effectLst/>
                <a:latin typeface="radnikamedium"/>
              </a:rPr>
              <a:t>2</a:t>
            </a:r>
            <a:r>
              <a:rPr lang="sk-SK" b="0" i="0" u="none" strike="noStrike" dirty="0">
                <a:effectLst/>
                <a:latin typeface="radnikalight"/>
              </a:rPr>
              <a:t> prípady</a:t>
            </a:r>
          </a:p>
          <a:p>
            <a:r>
              <a:rPr lang="sk-SK" b="0" i="0" u="none" strike="noStrike" dirty="0">
                <a:effectLst/>
                <a:latin typeface="radnikalight"/>
              </a:rPr>
              <a:t>Banskobystrický: Stredoeurópska kliešťová encefalitída – </a:t>
            </a:r>
            <a:r>
              <a:rPr lang="sk-SK" b="1" i="0" u="none" strike="noStrike" dirty="0">
                <a:effectLst/>
                <a:latin typeface="radnikamedium"/>
              </a:rPr>
              <a:t>38</a:t>
            </a:r>
            <a:r>
              <a:rPr lang="sk-SK" b="0" i="0" u="none" strike="noStrike" dirty="0">
                <a:effectLst/>
                <a:latin typeface="radnikalight"/>
              </a:rPr>
              <a:t> prípadov, Vírusová encefalitída prenášaná kliešťami – </a:t>
            </a:r>
            <a:r>
              <a:rPr lang="sk-SK" b="1" i="0" u="none" strike="noStrike" dirty="0">
                <a:effectLst/>
                <a:latin typeface="radnikamedium"/>
              </a:rPr>
              <a:t>0</a:t>
            </a:r>
            <a:r>
              <a:rPr lang="sk-SK" b="0" i="0" u="none" strike="noStrike" dirty="0">
                <a:effectLst/>
                <a:latin typeface="radnikalight"/>
              </a:rPr>
              <a:t> prípadov</a:t>
            </a:r>
            <a:endParaRPr lang="sk-SK" dirty="0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B75F1C28-FA17-E57E-8638-CD329B9E7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17D84F83-A9A5-C942-A03F-560C803C3F5D}" type="datetime1">
              <a:rPr lang="sk-SK" sz="1100" smtClean="0"/>
              <a:pPr>
                <a:spcAft>
                  <a:spcPts val="600"/>
                </a:spcAft>
              </a:pPr>
              <a:t>6.9.2023</a:t>
            </a:fld>
            <a:endParaRPr lang="en-GB" sz="1100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777500E2-CE14-F1BE-30C1-4C67BBF8D0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20C92893-8C51-46CF-9D47-24B3C575AFAA}" type="slidenum">
              <a:rPr lang="en-GB" smtClean="0"/>
              <a:pPr>
                <a:spcAft>
                  <a:spcPts val="600"/>
                </a:spcAft>
              </a:pPr>
              <a:t>10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D227D909-9EC5-15DE-98F6-E0C90A47F16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rusnak.truni.sk</a:t>
            </a:r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8BA203A5-8C85-316E-2AED-3EFA1630AE8C}"/>
              </a:ext>
            </a:extLst>
          </p:cNvPr>
          <p:cNvGrpSpPr/>
          <p:nvPr/>
        </p:nvGrpSpPr>
        <p:grpSpPr>
          <a:xfrm>
            <a:off x="586541" y="2106161"/>
            <a:ext cx="9072321" cy="4762010"/>
            <a:chOff x="586541" y="2106161"/>
            <a:chExt cx="9072321" cy="4762010"/>
          </a:xfrm>
        </p:grpSpPr>
        <p:pic>
          <p:nvPicPr>
            <p:cNvPr id="4098" name="Picture 2" descr="Kliešťová encefalitída: Zápal mozgu z mlieka a zo syra? - Zdravá výživa -  Zdravie - Pravda">
              <a:extLst>
                <a:ext uri="{FF2B5EF4-FFF2-40B4-BE49-F238E27FC236}">
                  <a16:creationId xmlns:a16="http://schemas.microsoft.com/office/drawing/2014/main" id="{7B5B725C-CAC7-ABDF-A3F8-B49440FBE57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8" r="25813" b="-2"/>
            <a:stretch/>
          </p:blipFill>
          <p:spPr bwMode="auto">
            <a:xfrm>
              <a:off x="6230207" y="2106161"/>
              <a:ext cx="3133811" cy="2476010"/>
            </a:xfrm>
            <a:prstGeom prst="rect">
              <a:avLst/>
            </a:prstGeom>
            <a:solidFill>
              <a:srgbClr val="FFFFFF"/>
            </a:solidFill>
          </p:spPr>
        </p:pic>
        <p:pic>
          <p:nvPicPr>
            <p:cNvPr id="9" name="Obrázok 8" descr="Obrázok, na ktorom je text, mapa, diagram&#10;&#10;Automaticky generovaný popis">
              <a:extLst>
                <a:ext uri="{FF2B5EF4-FFF2-40B4-BE49-F238E27FC236}">
                  <a16:creationId xmlns:a16="http://schemas.microsoft.com/office/drawing/2014/main" id="{37291BA4-8824-6240-38CD-213892A2C0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541" y="2106161"/>
              <a:ext cx="5431200" cy="4376117"/>
            </a:xfrm>
            <a:prstGeom prst="rect">
              <a:avLst/>
            </a:prstGeom>
          </p:spPr>
        </p:pic>
        <p:pic>
          <p:nvPicPr>
            <p:cNvPr id="4100" name="Picture 4" descr="Kliešťová encefalitída: Liek neexistuje, prevencia áno - NPZ">
              <a:extLst>
                <a:ext uri="{FF2B5EF4-FFF2-40B4-BE49-F238E27FC236}">
                  <a16:creationId xmlns:a16="http://schemas.microsoft.com/office/drawing/2014/main" id="{20A01DDB-2D80-15B1-EB2A-1E75C70200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5262" y="4582171"/>
              <a:ext cx="3403600" cy="228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0CC1913-635F-C8AD-51C6-152146A7B7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685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546"/>
    </mc:Choice>
    <mc:Fallback>
      <p:transition spd="slow" advTm="775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sah 1">
            <a:extLst>
              <a:ext uri="{FF2B5EF4-FFF2-40B4-BE49-F238E27FC236}">
                <a16:creationId xmlns:a16="http://schemas.microsoft.com/office/drawing/2014/main" id="{CBE1C7CB-6770-9C71-84B1-A6693622E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3254" y="756287"/>
            <a:ext cx="8055023" cy="5223967"/>
          </a:xfrm>
        </p:spPr>
        <p:txBody>
          <a:bodyPr>
            <a:normAutofit fontScale="85000" lnSpcReduction="20000"/>
          </a:bodyPr>
          <a:lstStyle/>
          <a:p>
            <a:r>
              <a:rPr lang="sk-SK" dirty="0" err="1"/>
              <a:t>One</a:t>
            </a:r>
            <a:r>
              <a:rPr lang="sk-SK" dirty="0"/>
              <a:t> Health je dôležitým konceptom v zdraví verejnosti</a:t>
            </a:r>
          </a:p>
          <a:p>
            <a:r>
              <a:rPr lang="sk-SK" dirty="0"/>
              <a:t>Je príkladom ako spolupráca rôznych sektorov chráni zdravie obyvateľstva</a:t>
            </a:r>
          </a:p>
          <a:p>
            <a:r>
              <a:rPr lang="sk-SK" dirty="0" err="1"/>
              <a:t>One</a:t>
            </a:r>
            <a:r>
              <a:rPr lang="sk-SK" dirty="0"/>
              <a:t> Health je </a:t>
            </a:r>
            <a:r>
              <a:rPr lang="sk-SK" dirty="0" err="1"/>
              <a:t>multisektorová</a:t>
            </a:r>
            <a:r>
              <a:rPr lang="sk-SK" dirty="0"/>
              <a:t> a </a:t>
            </a:r>
            <a:r>
              <a:rPr lang="sk-SK" dirty="0" err="1"/>
              <a:t>transdisciplinárna</a:t>
            </a:r>
            <a:r>
              <a:rPr lang="sk-SK" dirty="0"/>
              <a:t> stratégia zahŕňajúca miestne, národné, regionálne a medzinárodné spoločné úsilie o dosiahnutie optimálneho zdravia pre ľudí, zvieratá a životné prostredie, ktoré sú vzájomne prepojené. </a:t>
            </a:r>
          </a:p>
          <a:p>
            <a:r>
              <a:rPr lang="sk-SK" dirty="0"/>
              <a:t>Na udržanie blahobytu ľudí, zvierat a životného prostredia prostredníctvom kooperatívneho riešenia problémov na miestnej, národnej a medzinárodnej úrovni je potrebná významná zmena v globálnom zdravotnom systéme. </a:t>
            </a:r>
          </a:p>
          <a:p>
            <a:r>
              <a:rPr lang="sk-SK" dirty="0"/>
              <a:t>Mnohé krajiny rozširujú investície do tejto oblasti s rozvojom spoločnosti, najmä vo svetle účinkov COVID-19 na súčasné systémy verejného zdravotníctva v krajine. </a:t>
            </a:r>
          </a:p>
          <a:p>
            <a:r>
              <a:rPr lang="sk-SK" dirty="0"/>
              <a:t>Vedci z mnohých odborov a rôznych profesií spolupracujú na riešení hlavných problémov. </a:t>
            </a:r>
          </a:p>
          <a:p>
            <a:r>
              <a:rPr lang="sk-SK" dirty="0"/>
              <a:t>Problémy, ktoré ovplyvňujú jednotlivcov a zlepšujú našu schopnosť ich riešiť, posúvajú skutočné zdravotné problémy na novú úroveň.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46636EC0-38C9-1FB5-B9C2-1283ADC98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54" y="5980254"/>
            <a:ext cx="8312587" cy="1008380"/>
          </a:xfrm>
        </p:spPr>
        <p:txBody>
          <a:bodyPr/>
          <a:lstStyle/>
          <a:p>
            <a:r>
              <a:rPr lang="sk-SK" dirty="0"/>
              <a:t>Zhrnutie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A7A56F46-E9EC-081A-DA9D-4BA0165BE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4F83-A9A5-C942-A03F-560C803C3F5D}" type="datetime1">
              <a:rPr lang="sk-SK" smtClean="0"/>
              <a:t>6.9.2023</a:t>
            </a:fld>
            <a:endParaRPr lang="en-GB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88E3C48C-975D-F121-C246-5713AF156F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F5F85CD0-7500-B482-C3CE-F00DD95CD37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064731E4-0CBB-3D8F-3693-41C22E26F3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662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538"/>
    </mc:Choice>
    <mc:Fallback>
      <p:transition spd="slow" advTm="58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sah 1">
            <a:extLst>
              <a:ext uri="{FF2B5EF4-FFF2-40B4-BE49-F238E27FC236}">
                <a16:creationId xmlns:a16="http://schemas.microsoft.com/office/drawing/2014/main" id="{9583BE32-2E8A-88A0-B089-9068C7ACC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90" y="372889"/>
            <a:ext cx="8312587" cy="5617603"/>
          </a:xfrm>
        </p:spPr>
        <p:txBody>
          <a:bodyPr>
            <a:normAutofit lnSpcReduction="10000"/>
          </a:bodyPr>
          <a:lstStyle/>
          <a:p>
            <a:r>
              <a:rPr lang="sk-SK" dirty="0" err="1">
                <a:effectLst/>
              </a:rPr>
              <a:t>Kromerová</a:t>
            </a:r>
            <a:r>
              <a:rPr lang="sk-SK" dirty="0">
                <a:effectLst/>
              </a:rPr>
              <a:t> K, </a:t>
            </a:r>
            <a:r>
              <a:rPr lang="sk-SK" dirty="0" err="1">
                <a:effectLst/>
              </a:rPr>
              <a:t>Bencko</a:t>
            </a:r>
            <a:r>
              <a:rPr lang="sk-SK" dirty="0">
                <a:effectLst/>
              </a:rPr>
              <a:t> V. PRÍSTUP ONE HEALTH–KONCEPT, PRÍNOSY A VÝZVY JEHO APLIKÁCIE. Hygiena. 2021;66(4):131–6. </a:t>
            </a:r>
          </a:p>
          <a:p>
            <a:r>
              <a:rPr lang="sk-SK" dirty="0" err="1">
                <a:effectLst/>
              </a:rPr>
              <a:t>Vithanage</a:t>
            </a:r>
            <a:r>
              <a:rPr lang="sk-SK" dirty="0">
                <a:effectLst/>
              </a:rPr>
              <a:t> M, </a:t>
            </a:r>
            <a:r>
              <a:rPr lang="sk-SK" dirty="0" err="1">
                <a:effectLst/>
              </a:rPr>
              <a:t>Prasad</a:t>
            </a:r>
            <a:r>
              <a:rPr lang="sk-SK" dirty="0">
                <a:effectLst/>
              </a:rPr>
              <a:t> MN V. </a:t>
            </a:r>
            <a:r>
              <a:rPr lang="sk-SK" dirty="0" err="1">
                <a:effectLst/>
              </a:rPr>
              <a:t>One</a:t>
            </a:r>
            <a:r>
              <a:rPr lang="sk-SK" dirty="0">
                <a:effectLst/>
              </a:rPr>
              <a:t> Health: </a:t>
            </a:r>
            <a:r>
              <a:rPr lang="sk-SK" dirty="0" err="1">
                <a:effectLst/>
              </a:rPr>
              <a:t>Human</a:t>
            </a:r>
            <a:r>
              <a:rPr lang="sk-SK" dirty="0">
                <a:effectLst/>
              </a:rPr>
              <a:t>, Animal, and </a:t>
            </a:r>
            <a:r>
              <a:rPr lang="sk-SK" dirty="0" err="1">
                <a:effectLst/>
              </a:rPr>
              <a:t>Environment</a:t>
            </a:r>
            <a:r>
              <a:rPr lang="sk-SK" dirty="0">
                <a:effectLst/>
              </a:rPr>
              <a:t> </a:t>
            </a:r>
            <a:r>
              <a:rPr lang="sk-SK" dirty="0" err="1">
                <a:effectLst/>
              </a:rPr>
              <a:t>Triad</a:t>
            </a:r>
            <a:r>
              <a:rPr lang="sk-SK" dirty="0">
                <a:effectLst/>
              </a:rPr>
              <a:t>. </a:t>
            </a:r>
            <a:r>
              <a:rPr lang="sk-SK" dirty="0" err="1">
                <a:effectLst/>
              </a:rPr>
              <a:t>Hoboken</a:t>
            </a:r>
            <a:r>
              <a:rPr lang="sk-SK" dirty="0">
                <a:effectLst/>
              </a:rPr>
              <a:t>, New Jersey: </a:t>
            </a:r>
            <a:r>
              <a:rPr lang="sk-SK" dirty="0" err="1">
                <a:effectLst/>
              </a:rPr>
              <a:t>Wiley</a:t>
            </a:r>
            <a:r>
              <a:rPr lang="sk-SK" dirty="0">
                <a:effectLst/>
              </a:rPr>
              <a:t>; 2023. 496 p. </a:t>
            </a:r>
          </a:p>
          <a:p>
            <a:r>
              <a:rPr lang="sk-SK" dirty="0" err="1">
                <a:effectLst/>
              </a:rPr>
              <a:t>Prata</a:t>
            </a:r>
            <a:r>
              <a:rPr lang="sk-SK" dirty="0">
                <a:effectLst/>
              </a:rPr>
              <a:t> JC, </a:t>
            </a:r>
            <a:r>
              <a:rPr lang="sk-SK" dirty="0" err="1">
                <a:effectLst/>
              </a:rPr>
              <a:t>Ribeiro</a:t>
            </a:r>
            <a:r>
              <a:rPr lang="sk-SK" dirty="0">
                <a:effectLst/>
              </a:rPr>
              <a:t> AI, </a:t>
            </a:r>
            <a:r>
              <a:rPr lang="sk-SK" dirty="0" err="1">
                <a:effectLst/>
              </a:rPr>
              <a:t>Rocha-Santos</a:t>
            </a:r>
            <a:r>
              <a:rPr lang="sk-SK" dirty="0">
                <a:effectLst/>
              </a:rPr>
              <a:t> T. </a:t>
            </a:r>
            <a:r>
              <a:rPr lang="sk-SK" dirty="0" err="1">
                <a:effectLst/>
              </a:rPr>
              <a:t>One</a:t>
            </a:r>
            <a:r>
              <a:rPr lang="sk-SK" dirty="0">
                <a:effectLst/>
              </a:rPr>
              <a:t> Health: </a:t>
            </a:r>
            <a:r>
              <a:rPr lang="sk-SK" dirty="0" err="1">
                <a:effectLst/>
              </a:rPr>
              <a:t>Integrated</a:t>
            </a:r>
            <a:r>
              <a:rPr lang="sk-SK" dirty="0">
                <a:effectLst/>
              </a:rPr>
              <a:t> </a:t>
            </a:r>
            <a:r>
              <a:rPr lang="sk-SK" dirty="0" err="1">
                <a:effectLst/>
              </a:rPr>
              <a:t>Approach</a:t>
            </a:r>
            <a:r>
              <a:rPr lang="sk-SK" dirty="0">
                <a:effectLst/>
              </a:rPr>
              <a:t> to 21st </a:t>
            </a:r>
            <a:r>
              <a:rPr lang="sk-SK" dirty="0" err="1">
                <a:effectLst/>
              </a:rPr>
              <a:t>Century</a:t>
            </a:r>
            <a:r>
              <a:rPr lang="sk-SK" dirty="0">
                <a:effectLst/>
              </a:rPr>
              <a:t> </a:t>
            </a:r>
            <a:r>
              <a:rPr lang="sk-SK" dirty="0" err="1">
                <a:effectLst/>
              </a:rPr>
              <a:t>Challenges</a:t>
            </a:r>
            <a:r>
              <a:rPr lang="sk-SK" dirty="0">
                <a:effectLst/>
              </a:rPr>
              <a:t> to Health. </a:t>
            </a:r>
            <a:r>
              <a:rPr lang="sk-SK" dirty="0" err="1">
                <a:effectLst/>
              </a:rPr>
              <a:t>Elsevier</a:t>
            </a:r>
            <a:r>
              <a:rPr lang="sk-SK" dirty="0">
                <a:effectLst/>
              </a:rPr>
              <a:t> </a:t>
            </a:r>
            <a:r>
              <a:rPr lang="sk-SK" dirty="0" err="1">
                <a:effectLst/>
              </a:rPr>
              <a:t>Science</a:t>
            </a:r>
            <a:r>
              <a:rPr lang="sk-SK" dirty="0">
                <a:effectLst/>
              </a:rPr>
              <a:t>; 2022. </a:t>
            </a:r>
          </a:p>
          <a:p>
            <a:r>
              <a:rPr lang="sk-SK" dirty="0">
                <a:effectLst/>
              </a:rPr>
              <a:t>CDC </a:t>
            </a:r>
            <a:r>
              <a:rPr lang="sk-SK" dirty="0">
                <a:hlinkClick r:id="rId4"/>
              </a:rPr>
              <a:t>https://www.cdc.gov/onehealth/basics/index.html</a:t>
            </a:r>
            <a:endParaRPr lang="sk-SK" dirty="0"/>
          </a:p>
          <a:p>
            <a:r>
              <a:rPr lang="sk-SK" dirty="0">
                <a:effectLst/>
                <a:hlinkClick r:id="rId5"/>
              </a:rPr>
              <a:t>https://www.who.int/europe/initiatives/one-health</a:t>
            </a:r>
            <a:r>
              <a:rPr lang="sk-SK" dirty="0">
                <a:effectLst/>
              </a:rPr>
              <a:t> </a:t>
            </a:r>
          </a:p>
          <a:p>
            <a:r>
              <a:rPr lang="sk-SK" dirty="0" err="1">
                <a:effectLst/>
              </a:rPr>
              <a:t>Hudáčková</a:t>
            </a:r>
            <a:r>
              <a:rPr lang="sk-SK" dirty="0">
                <a:effectLst/>
              </a:rPr>
              <a:t> V, </a:t>
            </a:r>
            <a:r>
              <a:rPr lang="sk-SK" dirty="0" err="1">
                <a:effectLst/>
              </a:rPr>
              <a:t>Pekarčíková</a:t>
            </a:r>
            <a:r>
              <a:rPr lang="sk-SK" dirty="0">
                <a:effectLst/>
              </a:rPr>
              <a:t> J, Peťko B, Mikulová K, </a:t>
            </a:r>
            <a:r>
              <a:rPr lang="sk-SK" dirty="0" err="1">
                <a:effectLst/>
              </a:rPr>
              <a:t>Sivčo</a:t>
            </a:r>
            <a:r>
              <a:rPr lang="sk-SK" dirty="0">
                <a:effectLst/>
              </a:rPr>
              <a:t> P, </a:t>
            </a:r>
            <a:r>
              <a:rPr lang="sk-SK" dirty="0" err="1">
                <a:effectLst/>
              </a:rPr>
              <a:t>Rusňák</a:t>
            </a:r>
            <a:r>
              <a:rPr lang="sk-SK" dirty="0">
                <a:effectLst/>
              </a:rPr>
              <a:t> M. </a:t>
            </a:r>
            <a:r>
              <a:rPr lang="sk-SK" dirty="0" err="1">
                <a:effectLst/>
              </a:rPr>
              <a:t>The</a:t>
            </a:r>
            <a:r>
              <a:rPr lang="sk-SK" dirty="0">
                <a:effectLst/>
              </a:rPr>
              <a:t> </a:t>
            </a:r>
            <a:r>
              <a:rPr lang="sk-SK" dirty="0" err="1">
                <a:effectLst/>
              </a:rPr>
              <a:t>impact</a:t>
            </a:r>
            <a:r>
              <a:rPr lang="sk-SK" dirty="0">
                <a:effectLst/>
              </a:rPr>
              <a:t> of </a:t>
            </a:r>
            <a:r>
              <a:rPr lang="sk-SK" dirty="0" err="1">
                <a:effectLst/>
              </a:rPr>
              <a:t>climatic</a:t>
            </a:r>
            <a:r>
              <a:rPr lang="sk-SK" dirty="0">
                <a:effectLst/>
              </a:rPr>
              <a:t> </a:t>
            </a:r>
            <a:r>
              <a:rPr lang="sk-SK" dirty="0" err="1">
                <a:effectLst/>
              </a:rPr>
              <a:t>conditions</a:t>
            </a:r>
            <a:r>
              <a:rPr lang="sk-SK" dirty="0">
                <a:effectLst/>
              </a:rPr>
              <a:t> on </a:t>
            </a:r>
            <a:r>
              <a:rPr lang="sk-SK" dirty="0" err="1">
                <a:effectLst/>
              </a:rPr>
              <a:t>the</a:t>
            </a:r>
            <a:r>
              <a:rPr lang="sk-SK" dirty="0">
                <a:effectLst/>
              </a:rPr>
              <a:t> </a:t>
            </a:r>
            <a:r>
              <a:rPr lang="sk-SK" dirty="0" err="1">
                <a:effectLst/>
              </a:rPr>
              <a:t>dynamics</a:t>
            </a:r>
            <a:r>
              <a:rPr lang="sk-SK" dirty="0">
                <a:effectLst/>
              </a:rPr>
              <a:t> of </a:t>
            </a:r>
            <a:r>
              <a:rPr lang="sk-SK" dirty="0" err="1">
                <a:effectLst/>
              </a:rPr>
              <a:t>tick-borne</a:t>
            </a:r>
            <a:r>
              <a:rPr lang="sk-SK" dirty="0">
                <a:effectLst/>
              </a:rPr>
              <a:t> </a:t>
            </a:r>
            <a:r>
              <a:rPr lang="sk-SK" dirty="0" err="1">
                <a:effectLst/>
              </a:rPr>
              <a:t>encephalitis</a:t>
            </a:r>
            <a:r>
              <a:rPr lang="sk-SK" dirty="0">
                <a:effectLst/>
              </a:rPr>
              <a:t> in Slovakia in 2012-2016. </a:t>
            </a:r>
            <a:r>
              <a:rPr lang="sk-SK" dirty="0" err="1">
                <a:effectLst/>
              </a:rPr>
              <a:t>Epidemiol</a:t>
            </a:r>
            <a:r>
              <a:rPr lang="sk-SK" dirty="0">
                <a:effectLst/>
              </a:rPr>
              <a:t> </a:t>
            </a:r>
            <a:r>
              <a:rPr lang="sk-SK" dirty="0" err="1">
                <a:effectLst/>
              </a:rPr>
              <a:t>Mikrobiol</a:t>
            </a:r>
            <a:r>
              <a:rPr lang="sk-SK" dirty="0">
                <a:effectLst/>
              </a:rPr>
              <a:t> </a:t>
            </a:r>
            <a:r>
              <a:rPr lang="sk-SK" dirty="0" err="1">
                <a:effectLst/>
              </a:rPr>
              <a:t>Imunol</a:t>
            </a:r>
            <a:r>
              <a:rPr lang="sk-SK" dirty="0">
                <a:effectLst/>
              </a:rPr>
              <a:t> </a:t>
            </a:r>
            <a:r>
              <a:rPr lang="sk-SK" dirty="0" err="1">
                <a:effectLst/>
              </a:rPr>
              <a:t>Cas</a:t>
            </a:r>
            <a:r>
              <a:rPr lang="sk-SK" dirty="0">
                <a:effectLst/>
              </a:rPr>
              <a:t> </a:t>
            </a:r>
            <a:r>
              <a:rPr lang="sk-SK" dirty="0" err="1">
                <a:effectLst/>
              </a:rPr>
              <a:t>Spol</a:t>
            </a:r>
            <a:r>
              <a:rPr lang="sk-SK" dirty="0">
                <a:effectLst/>
              </a:rPr>
              <a:t> pro </a:t>
            </a:r>
            <a:r>
              <a:rPr lang="sk-SK" dirty="0" err="1">
                <a:effectLst/>
              </a:rPr>
              <a:t>Epidemiol</a:t>
            </a:r>
            <a:r>
              <a:rPr lang="sk-SK" dirty="0">
                <a:effectLst/>
              </a:rPr>
              <a:t> a </a:t>
            </a:r>
            <a:r>
              <a:rPr lang="sk-SK" dirty="0" err="1">
                <a:effectLst/>
              </a:rPr>
              <a:t>Mikrobiol</a:t>
            </a:r>
            <a:r>
              <a:rPr lang="sk-SK" dirty="0">
                <a:effectLst/>
              </a:rPr>
              <a:t> </a:t>
            </a:r>
            <a:r>
              <a:rPr lang="sk-SK" dirty="0" err="1">
                <a:effectLst/>
              </a:rPr>
              <a:t>Ces</a:t>
            </a:r>
            <a:r>
              <a:rPr lang="sk-SK" dirty="0">
                <a:effectLst/>
              </a:rPr>
              <a:t> </a:t>
            </a:r>
            <a:r>
              <a:rPr lang="sk-SK" dirty="0" err="1">
                <a:effectLst/>
              </a:rPr>
              <a:t>Lek</a:t>
            </a:r>
            <a:r>
              <a:rPr lang="sk-SK" dirty="0">
                <a:effectLst/>
              </a:rPr>
              <a:t> </a:t>
            </a:r>
            <a:r>
              <a:rPr lang="sk-SK" dirty="0" err="1">
                <a:effectLst/>
              </a:rPr>
              <a:t>Spol</a:t>
            </a:r>
            <a:r>
              <a:rPr lang="sk-SK" dirty="0">
                <a:effectLst/>
              </a:rPr>
              <a:t> JE </a:t>
            </a:r>
            <a:r>
              <a:rPr lang="sk-SK" dirty="0" err="1">
                <a:effectLst/>
              </a:rPr>
              <a:t>Purkyne</a:t>
            </a:r>
            <a:r>
              <a:rPr lang="sk-SK" dirty="0">
                <a:effectLst/>
              </a:rPr>
              <a:t>. 2023;72(2):78–85. </a:t>
            </a:r>
          </a:p>
          <a:p>
            <a:endParaRPr lang="sk-SK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56081453-61E4-06A1-F45B-5FEE8F8B6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268" y="5778929"/>
            <a:ext cx="8312587" cy="1008380"/>
          </a:xfrm>
        </p:spPr>
        <p:txBody>
          <a:bodyPr/>
          <a:lstStyle/>
          <a:p>
            <a:r>
              <a:rPr lang="sk-SK" dirty="0"/>
              <a:t>Odporúčaná literatúra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4F827B94-D226-A69A-A4FF-C5B091232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4F83-A9A5-C942-A03F-560C803C3F5D}" type="datetime1">
              <a:rPr lang="sk-SK" smtClean="0"/>
              <a:t>6.9.2023</a:t>
            </a:fld>
            <a:endParaRPr lang="en-GB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D5701362-9FD1-5F25-31D3-E718B177FE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A5B1C560-D9E7-7EF5-7523-C122EA47959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0D1485A6-E700-9DEB-D1C0-80CA88278B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783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202"/>
    </mc:Choice>
    <mc:Fallback>
      <p:transition spd="slow" advTm="112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obsah 6">
            <a:extLst>
              <a:ext uri="{FF2B5EF4-FFF2-40B4-BE49-F238E27FC236}">
                <a16:creationId xmlns:a16="http://schemas.microsoft.com/office/drawing/2014/main" id="{C4A91BDB-B5F5-ADC3-867E-0FEE901840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6448" y="756287"/>
            <a:ext cx="8211829" cy="4033519"/>
          </a:xfrm>
        </p:spPr>
        <p:txBody>
          <a:bodyPr>
            <a:normAutofit/>
          </a:bodyPr>
          <a:lstStyle/>
          <a:p>
            <a:r>
              <a:rPr lang="sk-SK" dirty="0" err="1"/>
              <a:t>One</a:t>
            </a:r>
            <a:r>
              <a:rPr lang="sk-SK" dirty="0"/>
              <a:t> Health je interdisciplinárny prístup, ktorý uznáva vzájomnú prepojenosť zdravia ľudí, zvierat a životného prostredia.</a:t>
            </a:r>
          </a:p>
          <a:p>
            <a:r>
              <a:rPr lang="sk-SK" dirty="0" err="1"/>
              <a:t>One</a:t>
            </a:r>
            <a:r>
              <a:rPr lang="sk-SK" dirty="0"/>
              <a:t> Health (CDC) je </a:t>
            </a:r>
            <a:r>
              <a:rPr lang="sk-SK" dirty="0" err="1"/>
              <a:t>kolaboratívny</a:t>
            </a:r>
            <a:r>
              <a:rPr lang="sk-SK" dirty="0"/>
              <a:t>, </a:t>
            </a:r>
            <a:r>
              <a:rPr lang="sk-SK" dirty="0" err="1"/>
              <a:t>multisektorový</a:t>
            </a:r>
            <a:r>
              <a:rPr lang="sk-SK" dirty="0"/>
              <a:t> a </a:t>
            </a:r>
            <a:r>
              <a:rPr lang="sk-SK" dirty="0" err="1"/>
              <a:t>transdisciplinárny</a:t>
            </a:r>
            <a:r>
              <a:rPr lang="sk-SK" dirty="0"/>
              <a:t> prístup – pracujúci na miestnej, regionálnej, národnej a globálnej úrovni – s cieľom dosiahnuť optimálne zdravotné výsledky uznávajúc prepojenie medzi ľuďmi, zvieratami, rastlinami a ich zdieľaným prostredím.</a:t>
            </a: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0A7C4D8A-5182-EB4D-BD35-17201B840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Čo je </a:t>
            </a:r>
            <a:r>
              <a:rPr lang="sk-SK" dirty="0" err="1"/>
              <a:t>One</a:t>
            </a:r>
            <a:r>
              <a:rPr lang="sk-SK" dirty="0"/>
              <a:t> Health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7D199E4B-D604-2744-97E1-BD268C836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0CC28-288E-7B4C-AD5C-7F26B61FD9BC}" type="datetime1">
              <a:rPr lang="sk-SK" smtClean="0"/>
              <a:t>6.9.2023</a:t>
            </a:fld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067C5BC5-1663-264D-A8AC-136D89CECB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44478E-25D6-4334-A519-EED7046972D9}" type="slidenum">
              <a:rPr lang="sk-SK" smtClean="0"/>
              <a:pPr/>
              <a:t>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7EA930FA-053D-8943-BE21-6AF09EF2211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sk-SK"/>
              <a:t>rusnak.truni.sk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2CAFFE1-6597-8CCC-2DBF-60AE2432AA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397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637"/>
    </mc:Choice>
    <mc:Fallback>
      <p:transition spd="slow" advTm="1556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sah 1">
            <a:extLst>
              <a:ext uri="{FF2B5EF4-FFF2-40B4-BE49-F238E27FC236}">
                <a16:creationId xmlns:a16="http://schemas.microsoft.com/office/drawing/2014/main" id="{C0279CAC-C487-8E83-A058-36C35BF472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6448" y="756287"/>
            <a:ext cx="8211829" cy="4445908"/>
          </a:xfrm>
        </p:spPr>
        <p:txBody>
          <a:bodyPr>
            <a:normAutofit fontScale="92500" lnSpcReduction="20000"/>
          </a:bodyPr>
          <a:lstStyle/>
          <a:p>
            <a:r>
              <a:rPr lang="sk-SK" dirty="0"/>
              <a:t>Ľudská populácia rastie a rozširuje sa do nových geografických oblastí. Výsledkom je, že viac ľudí žije v úzkom kontakte s voľne žijúcimi a domácimi zvieratami, a to ako hospodárskymi zvieratami, tak aj domácimi zvieratami. Zvieratá hrajú v našich životoch dôležitú úlohu, či už ide o jedlo, vlákninu, živobytie, cestovanie, šport, vzdelanie alebo spoločnosť. Blízky kontakt so zvieratami a ich prostredím poskytuje viac príležitostí na prenos chorôb medzi zvieratami a ľuďmi.</a:t>
            </a:r>
          </a:p>
          <a:p>
            <a:r>
              <a:rPr lang="sk-SK" dirty="0"/>
              <a:t>Zem zažila zmeny v klíme a využívaní pôdy, ako je odlesňovanie a intenzívne poľnohospodárske postupy. Narušenie podmienok prostredia a biotopov môže poskytnúť nové príležitosti na prenos chorôb na zvieratá.</a:t>
            </a:r>
          </a:p>
          <a:p>
            <a:r>
              <a:rPr lang="sk-SK" dirty="0"/>
              <a:t>V dôsledku medzinárodného cestovania a obchodu sa zvýšil pohyb ľudí, zvierat a živočíšnych produktov. V dôsledku toho sa choroby môžu rýchlo šíriť cez hranice a po celom svete.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FD5BF772-8940-98FE-B66C-324494189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910" y="6181580"/>
            <a:ext cx="8312587" cy="1008380"/>
          </a:xfrm>
        </p:spPr>
        <p:txBody>
          <a:bodyPr/>
          <a:lstStyle/>
          <a:p>
            <a:r>
              <a:rPr lang="sk-SK" dirty="0"/>
              <a:t>Čo podnietilo vznik tejto koncepcie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A4D7D1E6-0DB2-32CE-BB4E-ED5D82584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4F83-A9A5-C942-A03F-560C803C3F5D}" type="datetime1">
              <a:rPr lang="sk-SK" smtClean="0"/>
              <a:t>6.9.2023</a:t>
            </a:fld>
            <a:endParaRPr lang="en-GB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D4104FA7-2A31-7FF5-6E33-D1331625FC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EC7279BC-5DBF-5E15-4036-F7E9490D8FC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651E0DDC-555E-D367-A948-1D24283730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197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376"/>
    </mc:Choice>
    <mc:Fallback>
      <p:transition spd="slow" advTm="121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sah 1">
            <a:extLst>
              <a:ext uri="{FF2B5EF4-FFF2-40B4-BE49-F238E27FC236}">
                <a16:creationId xmlns:a16="http://schemas.microsoft.com/office/drawing/2014/main" id="{BEFEDCCA-87AE-A566-77BD-FCD1ADE9CE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90" y="756287"/>
            <a:ext cx="8312587" cy="5261454"/>
          </a:xfrm>
        </p:spPr>
        <p:txBody>
          <a:bodyPr>
            <a:normAutofit fontScale="85000" lnSpcReduction="20000"/>
          </a:bodyPr>
          <a:lstStyle/>
          <a:p>
            <a:r>
              <a:rPr lang="sk-SK" dirty="0"/>
              <a:t>Tieto zmeny viedli k šíreniu existujúcich alebo známych (endemických) a nových alebo vznikajúcich </a:t>
            </a:r>
            <a:r>
              <a:rPr lang="sk-SK" dirty="0" err="1"/>
              <a:t>zoonotických</a:t>
            </a:r>
            <a:r>
              <a:rPr lang="sk-SK" dirty="0"/>
              <a:t> chorôb, čo sú choroby, ktoré sa môžu šíriť medzi zvieratami a ľuďmi. Každý rok sú milióny ľudí a zvierat na celom svete postihnuté </a:t>
            </a:r>
            <a:r>
              <a:rPr lang="sk-SK" dirty="0" err="1"/>
              <a:t>zoonotickými</a:t>
            </a:r>
            <a:r>
              <a:rPr lang="sk-SK" dirty="0"/>
              <a:t> chorobami. </a:t>
            </a:r>
          </a:p>
          <a:p>
            <a:pPr lvl="1"/>
            <a:r>
              <a:rPr lang="sk-SK" dirty="0"/>
              <a:t>Besnota</a:t>
            </a:r>
          </a:p>
          <a:p>
            <a:pPr lvl="1"/>
            <a:r>
              <a:rPr lang="sk-SK" dirty="0"/>
              <a:t>Infekcia salmonelou</a:t>
            </a:r>
          </a:p>
          <a:p>
            <a:pPr lvl="1"/>
            <a:r>
              <a:rPr lang="sk-SK" dirty="0"/>
              <a:t>Infekcia vírusom západného Nílu</a:t>
            </a:r>
          </a:p>
          <a:p>
            <a:pPr lvl="1"/>
            <a:r>
              <a:rPr lang="sk-SK" dirty="0"/>
              <a:t>Q horúčka (</a:t>
            </a:r>
            <a:r>
              <a:rPr lang="sk-SK" dirty="0" err="1"/>
              <a:t>Coxiella</a:t>
            </a:r>
            <a:r>
              <a:rPr lang="sk-SK" dirty="0"/>
              <a:t> </a:t>
            </a:r>
            <a:r>
              <a:rPr lang="sk-SK" dirty="0" err="1"/>
              <a:t>burnetii</a:t>
            </a:r>
            <a:r>
              <a:rPr lang="sk-SK" dirty="0"/>
              <a:t>)</a:t>
            </a:r>
          </a:p>
          <a:p>
            <a:pPr lvl="1"/>
            <a:r>
              <a:rPr lang="sk-SK" dirty="0" err="1"/>
              <a:t>Antrax</a:t>
            </a:r>
            <a:endParaRPr lang="sk-SK" dirty="0"/>
          </a:p>
          <a:p>
            <a:pPr lvl="1"/>
            <a:r>
              <a:rPr lang="sk-SK" dirty="0"/>
              <a:t>Brucelóza</a:t>
            </a:r>
          </a:p>
          <a:p>
            <a:pPr lvl="1"/>
            <a:r>
              <a:rPr lang="sk-SK" dirty="0" err="1"/>
              <a:t>Lymská</a:t>
            </a:r>
            <a:r>
              <a:rPr lang="sk-SK" dirty="0"/>
              <a:t> borelióza</a:t>
            </a:r>
          </a:p>
          <a:p>
            <a:pPr lvl="1"/>
            <a:r>
              <a:rPr lang="sk-SK" dirty="0"/>
              <a:t>Kožného ochorenia</a:t>
            </a:r>
          </a:p>
          <a:p>
            <a:pPr lvl="1"/>
            <a:r>
              <a:rPr lang="sk-SK" dirty="0" err="1"/>
              <a:t>Ebola</a:t>
            </a:r>
            <a:endParaRPr lang="sk-SK" dirty="0"/>
          </a:p>
          <a:p>
            <a:r>
              <a:rPr lang="sk-SK" dirty="0"/>
              <a:t>Zvieratá tiež zdieľajú našu náchylnosť k niektorým chorobám a environmentálnym rizikám. Z tohto dôvodu môžu niekedy slúžiť ako včasné varovné signály potenciálneho ľudského ochorenia. Napríklad vtáky často zomierajú na vírus West </a:t>
            </a:r>
            <a:r>
              <a:rPr lang="sk-SK" dirty="0" err="1"/>
              <a:t>Nile</a:t>
            </a:r>
            <a:r>
              <a:rPr lang="sk-SK" dirty="0"/>
              <a:t> skôr, ako ľudia v rovnakej oblasti ochorejú na infekciu vírusom West </a:t>
            </a:r>
            <a:r>
              <a:rPr lang="sk-SK" dirty="0" err="1"/>
              <a:t>Nile</a:t>
            </a:r>
            <a:r>
              <a:rPr lang="sk-SK" dirty="0"/>
              <a:t>.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96624C2C-C6E6-126B-FFC8-10BFAEE0A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268" y="5778929"/>
            <a:ext cx="8312587" cy="1008380"/>
          </a:xfrm>
        </p:spPr>
        <p:txBody>
          <a:bodyPr/>
          <a:lstStyle/>
          <a:p>
            <a:r>
              <a:rPr lang="sk-SK" dirty="0"/>
              <a:t>Človek a zvieratá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1BB0EF06-078E-E2FA-B3E5-4C2E4FFC8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4F83-A9A5-C942-A03F-560C803C3F5D}" type="datetime1">
              <a:rPr lang="sk-SK" smtClean="0"/>
              <a:t>6.9.2023</a:t>
            </a:fld>
            <a:endParaRPr lang="en-GB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4FB29A3F-A001-321B-E181-83B0A3CF89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25102CA3-FB34-4FED-F63F-2FAACDBE05E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pic>
        <p:nvPicPr>
          <p:cNvPr id="2050" name="Picture 2" descr="Testy potvrdili prítomnosť vtáčej chrípky v prípade uhynutých čajok, ktoré  našli na brehu Liptovskej Mary - Správy RTVS">
            <a:extLst>
              <a:ext uri="{FF2B5EF4-FFF2-40B4-BE49-F238E27FC236}">
                <a16:creationId xmlns:a16="http://schemas.microsoft.com/office/drawing/2014/main" id="{325C4384-2BAA-6240-2B55-08F4CE8BC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173" y="2313864"/>
            <a:ext cx="3810000" cy="214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3ED01027-CD9C-24F7-E785-BABCDB9379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287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826"/>
    </mc:Choice>
    <mc:Fallback>
      <p:transition spd="slow" advTm="54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sah 1">
            <a:extLst>
              <a:ext uri="{FF2B5EF4-FFF2-40B4-BE49-F238E27FC236}">
                <a16:creationId xmlns:a16="http://schemas.microsoft.com/office/drawing/2014/main" id="{22A401D0-32F4-2B37-AD81-E4BDBF0A66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90" y="756286"/>
            <a:ext cx="8312587" cy="5187313"/>
          </a:xfrm>
        </p:spPr>
        <p:txBody>
          <a:bodyPr>
            <a:normAutofit fontScale="77500" lnSpcReduction="20000"/>
          </a:bodyPr>
          <a:lstStyle/>
          <a:p>
            <a:r>
              <a:rPr lang="sk-SK" dirty="0"/>
              <a:t>Vznikajúce, znovu sa objavujúce a endemické </a:t>
            </a:r>
            <a:r>
              <a:rPr lang="sk-SK" dirty="0" err="1"/>
              <a:t>zoonotické</a:t>
            </a:r>
            <a:r>
              <a:rPr lang="sk-SK" dirty="0"/>
              <a:t> choroby, zanedbávané tropické choroby, choroby prenášané vektormi, </a:t>
            </a:r>
            <a:r>
              <a:rPr lang="sk-SK" dirty="0" err="1"/>
              <a:t>antimikrobiálna</a:t>
            </a:r>
            <a:r>
              <a:rPr lang="sk-SK" dirty="0"/>
              <a:t> rezistencia, bezpečnosť potravín a potravinová bezpečnosť, kontaminácia životného prostredia, zmena klímy a iné zdravotné hrozby, ktoré zdieľajú ľudia, zvieratá a životné prostredie. </a:t>
            </a:r>
          </a:p>
          <a:p>
            <a:r>
              <a:rPr lang="sk-SK" dirty="0" err="1"/>
              <a:t>Antibimikrobiálne</a:t>
            </a:r>
            <a:r>
              <a:rPr lang="sk-SK" dirty="0"/>
              <a:t> rezistentné baktérie sa môžu rýchlo šíriť komunitami, zásobovaním potravinami, zdravotníckymi zariadeniami a prostredím (pôda, voda), čo sťažuje liečbu určitých infekcií u zvierat a ľudí.</a:t>
            </a:r>
          </a:p>
          <a:p>
            <a:r>
              <a:rPr lang="sk-SK" dirty="0"/>
              <a:t>Choroby prenášané vektormi sú na vzostupe s vyššími teplotami a rozšírenými biotopmi komárov a kliešťov.</a:t>
            </a:r>
          </a:p>
          <a:p>
            <a:r>
              <a:rPr lang="sk-SK" dirty="0"/>
              <a:t>Choroby potravinových zvierat môžu ohroziť zásoby, živobytie a ekonomiky.</a:t>
            </a:r>
          </a:p>
          <a:p>
            <a:r>
              <a:rPr lang="sk-SK" dirty="0"/>
              <a:t>Väzba medzi človekom a zvieraťom môže pomôcť zlepšiť duševnú pohodu.</a:t>
            </a:r>
          </a:p>
          <a:p>
            <a:r>
              <a:rPr lang="sk-SK" dirty="0"/>
              <a:t>Kontaminácia vody používanej na pitie, rekreáciu a iné môže spôsobiť ochorenie ľudí a zvierat.</a:t>
            </a:r>
          </a:p>
          <a:p>
            <a:r>
              <a:rPr lang="sk-SK" dirty="0"/>
              <a:t>Dokonca aj oblasti chronických chorôb, duševného zdravia, úrazov, zdravia z povolania a neprenosných chorôb môžu ťažiť z prístupu </a:t>
            </a:r>
            <a:r>
              <a:rPr lang="sk-SK" dirty="0" err="1"/>
              <a:t>One</a:t>
            </a:r>
            <a:r>
              <a:rPr lang="sk-SK" dirty="0"/>
              <a:t> Health, ktorý zahŕňa spoluprácu medzi disciplínami a sektormi.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0710C27-AA13-D881-E899-5FCDFD4F9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448" y="5776893"/>
            <a:ext cx="8312587" cy="1008380"/>
          </a:xfrm>
        </p:spPr>
        <p:txBody>
          <a:bodyPr/>
          <a:lstStyle/>
          <a:p>
            <a:r>
              <a:rPr lang="sk-SK" dirty="0"/>
              <a:t>Hlavné témy </a:t>
            </a:r>
            <a:r>
              <a:rPr lang="sk-SK" dirty="0" err="1"/>
              <a:t>One</a:t>
            </a:r>
            <a:r>
              <a:rPr lang="sk-SK" dirty="0"/>
              <a:t> Health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0A6D2D13-2BE1-147A-12C8-CFA4845F4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4F83-A9A5-C942-A03F-560C803C3F5D}" type="datetime1">
              <a:rPr lang="sk-SK" smtClean="0"/>
              <a:t>6.9.2023</a:t>
            </a:fld>
            <a:endParaRPr lang="en-GB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EFA3897B-9BF5-632C-B3B7-C9C475E041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92D7ADF5-F36A-3014-A627-775859FA5DE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6EE7DDE0-907A-887C-5105-564ABE4474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129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8448"/>
    </mc:Choice>
    <mc:Fallback>
      <p:transition spd="slow" advTm="168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sah 1">
            <a:extLst>
              <a:ext uri="{FF2B5EF4-FFF2-40B4-BE49-F238E27FC236}">
                <a16:creationId xmlns:a16="http://schemas.microsoft.com/office/drawing/2014/main" id="{0D32EBD8-E48B-DB41-6A58-751D1BCB73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90" y="756287"/>
            <a:ext cx="8312587" cy="4717756"/>
          </a:xfrm>
        </p:spPr>
        <p:txBody>
          <a:bodyPr>
            <a:normAutofit fontScale="92500" lnSpcReduction="10000"/>
          </a:bodyPr>
          <a:lstStyle/>
          <a:p>
            <a:r>
              <a:rPr lang="sk-SK" dirty="0"/>
              <a:t>Úspešné zásahy v oblasti zdravia verejnosti si vyžadujú spoluprácu partnerov v oblasti zdravia ľudí, zvierat a životného prostredia. </a:t>
            </a:r>
          </a:p>
          <a:p>
            <a:r>
              <a:rPr lang="sk-SK" dirty="0"/>
              <a:t>Profesionáli v oblasti ľudského zdravia (lekári, zdravotné sestry, odborníci v oblasti zdravia verejnosti, epidemiológovia), zdravia zvierat (veterinári, poloprofesionáli, poľnohospodárski pracovníci), životného prostredia (ekológovia, odborníci na divokú zver) a iných odborných oblastí potrebujú komunikovať, spolupracovať a koordinovať činnosti. </a:t>
            </a:r>
          </a:p>
          <a:p>
            <a:r>
              <a:rPr lang="sk-SK" dirty="0"/>
              <a:t>Ďalšími relevantnými hráčmi v prístupe </a:t>
            </a:r>
            <a:r>
              <a:rPr lang="sk-SK" dirty="0" err="1"/>
              <a:t>One</a:t>
            </a:r>
            <a:r>
              <a:rPr lang="sk-SK" dirty="0"/>
              <a:t> Health by mohli byť orgány činné v trestnom konaní, tvorcovia politík, poľnohospodárstvo, komunity a dokonca aj majitelia domácich zvierat. </a:t>
            </a:r>
          </a:p>
          <a:p>
            <a:r>
              <a:rPr lang="sk-SK" dirty="0"/>
              <a:t>Žiadna osoba, organizácia alebo sektor nemôže riešiť problémy len na rozhraní zviera-človek-životné prostredie.</a:t>
            </a:r>
          </a:p>
          <a:p>
            <a:endParaRPr lang="sk-SK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64E652ED-5A8E-7596-AF92-2B20CAB47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622" y="5835836"/>
            <a:ext cx="8312587" cy="1008380"/>
          </a:xfrm>
        </p:spPr>
        <p:txBody>
          <a:bodyPr/>
          <a:lstStyle/>
          <a:p>
            <a:r>
              <a:rPr lang="sk-SK" dirty="0"/>
              <a:t>Postupy </a:t>
            </a:r>
            <a:r>
              <a:rPr lang="sk-SK" dirty="0" err="1"/>
              <a:t>One</a:t>
            </a:r>
            <a:r>
              <a:rPr lang="sk-SK" dirty="0"/>
              <a:t> Health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95687B54-71EB-F4FA-8082-78C7B13E1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4F83-A9A5-C942-A03F-560C803C3F5D}" type="datetime1">
              <a:rPr lang="sk-SK" smtClean="0"/>
              <a:t>6.9.2023</a:t>
            </a:fld>
            <a:endParaRPr lang="en-GB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FA1D9D03-37DA-65C0-F26B-37DF7FF4CD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E8D5CCFD-1E85-2ED6-3974-A2E8C853C38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46E8304F-5B56-D632-1A6A-231AFD50BE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507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530"/>
    </mc:Choice>
    <mc:Fallback>
      <p:transition spd="slow" advTm="87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sah 1">
            <a:extLst>
              <a:ext uri="{FF2B5EF4-FFF2-40B4-BE49-F238E27FC236}">
                <a16:creationId xmlns:a16="http://schemas.microsoft.com/office/drawing/2014/main" id="{F189F90F-6E68-AB78-19F6-ADD9B9DFF4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90" y="756287"/>
            <a:ext cx="8312587" cy="4621740"/>
          </a:xfrm>
        </p:spPr>
        <p:txBody>
          <a:bodyPr>
            <a:normAutofit/>
          </a:bodyPr>
          <a:lstStyle/>
          <a:p>
            <a:r>
              <a:rPr lang="sk-SK" dirty="0"/>
              <a:t>Zabrániť prepuknutiu </a:t>
            </a:r>
            <a:r>
              <a:rPr lang="sk-SK" dirty="0" err="1"/>
              <a:t>zoonotickej</a:t>
            </a:r>
            <a:r>
              <a:rPr lang="sk-SK" dirty="0"/>
              <a:t> choroby u zvierat a ľudí.</a:t>
            </a:r>
          </a:p>
          <a:p>
            <a:r>
              <a:rPr lang="sk-SK" dirty="0"/>
              <a:t>Zlepšiť bezpečnosť a ochranu potravín.</a:t>
            </a:r>
          </a:p>
          <a:p>
            <a:r>
              <a:rPr lang="sk-SK" dirty="0"/>
              <a:t>Znížiť infekcie rezistentné na </a:t>
            </a:r>
            <a:r>
              <a:rPr lang="sk-SK" dirty="0" err="1"/>
              <a:t>antibimikrobiálne</a:t>
            </a:r>
            <a:r>
              <a:rPr lang="sk-SK" dirty="0"/>
              <a:t> látky a zlepšiť zdravie ľudí a zvierat.</a:t>
            </a:r>
          </a:p>
          <a:p>
            <a:r>
              <a:rPr lang="sk-SK" dirty="0"/>
              <a:t>Chrániť globálnu zdravotnú bezpečnosť.</a:t>
            </a:r>
          </a:p>
          <a:p>
            <a:r>
              <a:rPr lang="sk-SK" dirty="0"/>
              <a:t>Chrániť biodiverzitu a ochranu.</a:t>
            </a:r>
          </a:p>
          <a:p>
            <a:r>
              <a:rPr lang="sk-SK" dirty="0"/>
              <a:t>Podporou spolupráce naprieč všetkými sektormi môže prístup </a:t>
            </a:r>
            <a:r>
              <a:rPr lang="sk-SK" dirty="0" err="1"/>
              <a:t>One</a:t>
            </a:r>
            <a:r>
              <a:rPr lang="sk-SK" dirty="0"/>
              <a:t> Health dosiahnuť najlepšie zdravotné výsledky pre ľudí, zvieratá a rastliny v zdieľanom prostredí.</a:t>
            </a:r>
          </a:p>
          <a:p>
            <a:endParaRPr lang="sk-SK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C8AEE80-D24C-44C1-4B32-5574879E0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Prístup môže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4757C208-428A-DE1F-1353-F9C5174C0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4F83-A9A5-C942-A03F-560C803C3F5D}" type="datetime1">
              <a:rPr lang="sk-SK" smtClean="0"/>
              <a:t>6.9.2023</a:t>
            </a:fld>
            <a:endParaRPr lang="en-GB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9176A5D1-6761-031C-5621-90DB0B526C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295D9659-3EEE-0425-81BB-723DA216BEC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A1CFC0C8-2D89-A2D7-91A4-B2D4DE0BD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616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760"/>
    </mc:Choice>
    <mc:Fallback>
      <p:transition spd="slow" advTm="577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790F361B-8E74-162E-A35E-9881489D5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930" y="5835836"/>
            <a:ext cx="8312587" cy="1008380"/>
          </a:xfrm>
        </p:spPr>
        <p:txBody>
          <a:bodyPr/>
          <a:lstStyle/>
          <a:p>
            <a:r>
              <a:rPr lang="sk-SK" dirty="0"/>
              <a:t>Príklad </a:t>
            </a:r>
            <a:r>
              <a:rPr lang="sk-SK" dirty="0" err="1"/>
              <a:t>E.Coli</a:t>
            </a:r>
            <a:endParaRPr lang="sk-SK" dirty="0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19D1A132-96AE-8663-0F2F-5C3453409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4F83-A9A5-C942-A03F-560C803C3F5D}" type="datetime1">
              <a:rPr lang="sk-SK" smtClean="0"/>
              <a:t>6.9.2023</a:t>
            </a:fld>
            <a:endParaRPr lang="en-GB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7CBB5949-08F3-4768-AD01-1D79E36B86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44CC36A3-535B-AA07-62DC-C2C17C78AF7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pic>
        <p:nvPicPr>
          <p:cNvPr id="8" name="Obrázok 7" descr="Obrázok, na ktorom je animák, strom, animovaná rozprávka, animácia&#10;&#10;Automaticky generovaný popis">
            <a:extLst>
              <a:ext uri="{FF2B5EF4-FFF2-40B4-BE49-F238E27FC236}">
                <a16:creationId xmlns:a16="http://schemas.microsoft.com/office/drawing/2014/main" id="{310D49F0-2968-4E7E-43DB-AEF69C9ADC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30" y="168066"/>
            <a:ext cx="7772400" cy="2610221"/>
          </a:xfrm>
          <a:prstGeom prst="rect">
            <a:avLst/>
          </a:prstGeom>
        </p:spPr>
      </p:pic>
      <p:graphicFrame>
        <p:nvGraphicFramePr>
          <p:cNvPr id="10" name="Tabuľka 10">
            <a:extLst>
              <a:ext uri="{FF2B5EF4-FFF2-40B4-BE49-F238E27FC236}">
                <a16:creationId xmlns:a16="http://schemas.microsoft.com/office/drawing/2014/main" id="{333E4A94-86BE-1171-DEB2-81B905A0C9E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0793106"/>
              </p:ext>
            </p:extLst>
          </p:nvPr>
        </p:nvGraphicFramePr>
        <p:xfrm>
          <a:off x="906828" y="3039195"/>
          <a:ext cx="794061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6870">
                  <a:extLst>
                    <a:ext uri="{9D8B030D-6E8A-4147-A177-3AD203B41FA5}">
                      <a16:colId xmlns:a16="http://schemas.microsoft.com/office/drawing/2014/main" val="3375271809"/>
                    </a:ext>
                  </a:extLst>
                </a:gridCol>
                <a:gridCol w="2646870">
                  <a:extLst>
                    <a:ext uri="{9D8B030D-6E8A-4147-A177-3AD203B41FA5}">
                      <a16:colId xmlns:a16="http://schemas.microsoft.com/office/drawing/2014/main" val="2519739245"/>
                    </a:ext>
                  </a:extLst>
                </a:gridCol>
                <a:gridCol w="2646870">
                  <a:extLst>
                    <a:ext uri="{9D8B030D-6E8A-4147-A177-3AD203B41FA5}">
                      <a16:colId xmlns:a16="http://schemas.microsoft.com/office/drawing/2014/main" val="9612532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k-SK" dirty="0"/>
                        <a:t>Kravy sa pasú vedľa poľa so šalátom. Kravy môžu prenášať E. </a:t>
                      </a:r>
                      <a:r>
                        <a:rPr lang="sk-SK" dirty="0" err="1"/>
                        <a:t>coli</a:t>
                      </a:r>
                      <a:r>
                        <a:rPr lang="sk-SK" dirty="0"/>
                        <a:t>, ale stále vyzerajú zdravo.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0078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dirty="0"/>
                        <a:t>E. </a:t>
                      </a:r>
                      <a:r>
                        <a:rPr lang="sk-SK" dirty="0" err="1"/>
                        <a:t>coli</a:t>
                      </a:r>
                      <a:r>
                        <a:rPr lang="sk-SK" dirty="0"/>
                        <a:t> z kravského hnoja na neďalekej farme môže kontaminovať šaláty.</a:t>
                      </a:r>
                    </a:p>
                    <a:p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0078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dirty="0"/>
                        <a:t>Ľudia jedia kontaminovaný šalát a môžu sa nakaziť E. </a:t>
                      </a:r>
                      <a:r>
                        <a:rPr lang="sk-SK" dirty="0" err="1"/>
                        <a:t>coli</a:t>
                      </a:r>
                      <a:r>
                        <a:rPr lang="sk-SK" dirty="0"/>
                        <a:t>. Výsledkom môže byť vážne ochorenie alebo niekedy smrť.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6334922"/>
                  </a:ext>
                </a:extLst>
              </a:tr>
            </a:tbl>
          </a:graphicData>
        </a:graphic>
      </p:graphicFrame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548D65E-1D2E-BAF4-10E1-CBB5499B2F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52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381"/>
    </mc:Choice>
    <mc:Fallback>
      <p:transition spd="slow" advTm="1113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sah 1">
            <a:extLst>
              <a:ext uri="{FF2B5EF4-FFF2-40B4-BE49-F238E27FC236}">
                <a16:creationId xmlns:a16="http://schemas.microsoft.com/office/drawing/2014/main" id="{5FEF4292-9B25-A89F-2FBA-3C12A2A222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270" y="372889"/>
            <a:ext cx="8574007" cy="5496570"/>
          </a:xfrm>
        </p:spPr>
        <p:txBody>
          <a:bodyPr>
            <a:normAutofit fontScale="92500" lnSpcReduction="20000"/>
          </a:bodyPr>
          <a:lstStyle/>
          <a:p>
            <a:r>
              <a:rPr lang="sk-SK" dirty="0"/>
              <a:t>Kvôli úzkemu prepojeniu medzi ľuďmi a zvieratami je dôležité uvedomiť si bežné spôsoby, ako sa ľudia môžu nakaziť baktériami, ktoré môžu spôsobiť </a:t>
            </a:r>
            <a:r>
              <a:rPr lang="sk-SK" dirty="0" err="1"/>
              <a:t>zoonotické</a:t>
            </a:r>
            <a:r>
              <a:rPr lang="sk-SK" dirty="0"/>
              <a:t> ochorenia. </a:t>
            </a:r>
          </a:p>
          <a:p>
            <a:pPr lvl="1"/>
            <a:r>
              <a:rPr lang="sk-SK" i="1" dirty="0"/>
              <a:t>Priamy kontakt</a:t>
            </a:r>
            <a:r>
              <a:rPr lang="sk-SK" dirty="0"/>
              <a:t>: Kontakt so slinami, krvou, močom, sliznicami, výkalmi alebo inými telesnými tekutinami infikovaného zvieraťa. Príklady zahŕňajú hladkanie alebo dotýkanie sa zvierat a uhryznutie alebo škrabanie.</a:t>
            </a:r>
          </a:p>
          <a:p>
            <a:pPr lvl="1"/>
            <a:r>
              <a:rPr lang="sk-SK" i="1" dirty="0"/>
              <a:t>Nepriamy kontakt: </a:t>
            </a:r>
            <a:r>
              <a:rPr lang="sk-SK" dirty="0"/>
              <a:t>Prichádza do kontaktu s oblasťami, kde žijú a potulujú sa zvieratá, alebo s predmetmi alebo povrchmi, ktoré boli kontaminované choroboplodnými zárodkami. Príklady zahŕňajú vodu z akvárií, biotopy pre domáce zvieratá, kurníky, stodoly, rastliny a pôdu, ako aj krmivo pre domáce zvieratá a nádoby na vodu.</a:t>
            </a:r>
          </a:p>
          <a:p>
            <a:pPr lvl="1"/>
            <a:r>
              <a:rPr lang="sk-SK" i="1" dirty="0"/>
              <a:t>Prenášané vektormi</a:t>
            </a:r>
            <a:r>
              <a:rPr lang="sk-SK" dirty="0"/>
              <a:t>: Uhryznutie kliešťom alebo hmyzom ako komár alebo blcha.</a:t>
            </a:r>
          </a:p>
          <a:p>
            <a:pPr lvl="1"/>
            <a:r>
              <a:rPr lang="sk-SK" i="1" dirty="0"/>
              <a:t>Z potravín</a:t>
            </a:r>
            <a:r>
              <a:rPr lang="sk-SK" dirty="0"/>
              <a:t>: Každý rok ochorie 1 zo 6 Američanov z konzumácie kontaminovaných potravín. Jedenie alebo pitie niečoho nebezpečného, ako je nepasterizované (surové) mlieko, nedostatočne tepelne spracované mäso alebo vajcia alebo surové ovocie a zelenina, ktoré sú kontaminované výkalmi infikovaného zvieraťa. Kontaminované potraviny môžu spôsobiť ochorenie u ľudí a zvierat, vrátane domácich zvierat.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2E4AC778-5807-4CA1-E2F9-3B089933A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622" y="6340026"/>
            <a:ext cx="8312587" cy="1008380"/>
          </a:xfrm>
        </p:spPr>
        <p:txBody>
          <a:bodyPr/>
          <a:lstStyle/>
          <a:p>
            <a:r>
              <a:rPr lang="sk-SK" sz="4800" dirty="0"/>
              <a:t>Ako sa ochorenia šíria medzi zvieratami a ľuďmi?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45FBDCA9-CB0A-7AFD-45C1-E67E19E5D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4F83-A9A5-C942-A03F-560C803C3F5D}" type="datetime1">
              <a:rPr lang="sk-SK" smtClean="0"/>
              <a:t>6.9.2023</a:t>
            </a:fld>
            <a:endParaRPr lang="en-GB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0736DA76-F864-94D3-D410-E89992A420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0D13A5F7-5885-03AF-93AE-8D7BC7D742F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E29A5B8E-D4AD-0B7E-9703-49DFC984CA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363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250"/>
    </mc:Choice>
    <mc:Fallback>
      <p:transition spd="slow" advTm="138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rtin_Trnava_prednasky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ácia2" id="{E1632062-1FA9-9544-9EF3-FB0837E571F8}" vid="{A3C71F72-6A57-2744-BB06-A6F4C439330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Martin_Trnava_prednasky</Template>
  <TotalTime>116</TotalTime>
  <Words>1397</Words>
  <Application>Microsoft Macintosh PowerPoint</Application>
  <PresentationFormat>Vlastná</PresentationFormat>
  <Paragraphs>107</Paragraphs>
  <Slides>12</Slides>
  <Notes>0</Notes>
  <HiddenSlides>0</HiddenSlides>
  <MMClips>12</MMClips>
  <ScaleCrop>false</ScaleCrop>
  <HeadingPairs>
    <vt:vector size="6" baseType="variant">
      <vt:variant>
        <vt:lpstr>Použité písma</vt:lpstr>
      </vt:variant>
      <vt:variant>
        <vt:i4>6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12</vt:i4>
      </vt:variant>
    </vt:vector>
  </HeadingPairs>
  <TitlesOfParts>
    <vt:vector size="19" baseType="lpstr">
      <vt:lpstr>Arial</vt:lpstr>
      <vt:lpstr>Calibri</vt:lpstr>
      <vt:lpstr>Palatino Linotype</vt:lpstr>
      <vt:lpstr>radnikalight</vt:lpstr>
      <vt:lpstr>radnikamedium</vt:lpstr>
      <vt:lpstr>Wingdings</vt:lpstr>
      <vt:lpstr>Martin_Trnava_prednasky</vt:lpstr>
      <vt:lpstr>Jedno zdravie: princípy, ciele, prípady</vt:lpstr>
      <vt:lpstr>Čo je One Health</vt:lpstr>
      <vt:lpstr>Čo podnietilo vznik tejto koncepcie</vt:lpstr>
      <vt:lpstr>Človek a zvieratá</vt:lpstr>
      <vt:lpstr>Hlavné témy One Health</vt:lpstr>
      <vt:lpstr>Postupy One Health</vt:lpstr>
      <vt:lpstr>Prístup môže</vt:lpstr>
      <vt:lpstr>Príklad E.Coli</vt:lpstr>
      <vt:lpstr>Ako sa ochorenia šíria medzi zvieratami a ľuďmi?</vt:lpstr>
      <vt:lpstr>Prezentácia programu PowerPoint</vt:lpstr>
      <vt:lpstr>Zhrnutie</vt:lpstr>
      <vt:lpstr>Odporúčaná literatúra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Jedno zdravie: princípy, ciele, prípady</dc:title>
  <dc:subject/>
  <dc:creator>Rusnák Martin</dc:creator>
  <cp:keywords/>
  <dc:description/>
  <cp:lastModifiedBy>Rusnák Martin</cp:lastModifiedBy>
  <cp:revision>14</cp:revision>
  <dcterms:created xsi:type="dcterms:W3CDTF">2023-09-04T09:32:35Z</dcterms:created>
  <dcterms:modified xsi:type="dcterms:W3CDTF">2023-09-06T09:30:08Z</dcterms:modified>
  <cp:category/>
</cp:coreProperties>
</file>