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330" r:id="rId2"/>
    <p:sldId id="337" r:id="rId3"/>
    <p:sldId id="272" r:id="rId4"/>
    <p:sldId id="310" r:id="rId5"/>
    <p:sldId id="308" r:id="rId6"/>
    <p:sldId id="336" r:id="rId7"/>
    <p:sldId id="273" r:id="rId8"/>
    <p:sldId id="309" r:id="rId9"/>
    <p:sldId id="318" r:id="rId10"/>
    <p:sldId id="331" r:id="rId11"/>
    <p:sldId id="329" r:id="rId12"/>
    <p:sldId id="321" r:id="rId13"/>
    <p:sldId id="327" r:id="rId14"/>
    <p:sldId id="326" r:id="rId15"/>
    <p:sldId id="287" r:id="rId16"/>
    <p:sldId id="325" r:id="rId17"/>
    <p:sldId id="285" r:id="rId18"/>
    <p:sldId id="335" r:id="rId19"/>
  </p:sldIdLst>
  <p:sldSz cx="9144000" cy="6858000" type="screen4x3"/>
  <p:notesSz cx="6858000" cy="9144000"/>
  <p:defaultTextStyle>
    <a:defPPr>
      <a:defRPr lang="sk-SK"/>
    </a:defPPr>
    <a:lvl1pPr marL="0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3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6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07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69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31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92" algn="l" defTabSz="9143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5" autoAdjust="0"/>
  </p:normalViewPr>
  <p:slideViewPr>
    <p:cSldViewPr>
      <p:cViewPr varScale="1">
        <p:scale>
          <a:sx n="104" d="100"/>
          <a:sy n="104" d="100"/>
        </p:scale>
        <p:origin x="17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1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1F5D9-7DB9-3245-ACD9-68E2D09A9055}" type="datetimeFigureOut">
              <a:rPr lang="en-US" smtClean="0"/>
              <a:t>10/15/20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C0DD4-2C7F-ED41-B376-80F8901D5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4057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4331A-9B12-45C8-B903-D72953D506AB}" type="datetimeFigureOut">
              <a:rPr lang="sk-SK" smtClean="0"/>
              <a:pPr/>
              <a:t>15.10.20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86EF7-8E06-4887-A446-77B26026126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13664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3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46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07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69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31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92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Turkington, C. and B. Ashby (2007). 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GB" sz="120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Encyclopedia</a:t>
            </a:r>
            <a:r>
              <a:rPr lang="en-GB" sz="1200" u="sng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Infectious Diseases</a:t>
            </a:r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Facts On File, Incorporated</a:t>
            </a:r>
            <a:r>
              <a:rPr lang="en-GB">
                <a:effectLst/>
              </a:rPr>
              <a:t> </a:t>
            </a: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86EF7-8E06-4887-A446-77B260261260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180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2" y="3213432"/>
            <a:ext cx="457200" cy="926786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pPr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3A82-ACD8-5B49-9EF8-9289671E7AE1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D366-4AF1-4746-9C39-861A506373A7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31FE-158E-3247-8E4D-37DE08D2B9B8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BC3C-7372-45CB-AC7E-5C03862A0EE7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3"/>
            <a:ext cx="2133600" cy="5181600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2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4205-A67B-924C-9032-84F63005ED5F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2C6B-D7B4-4470-96B0-FB5B90C36687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6BCD-28C4-8540-A8A1-28C318245F8B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9083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1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D61D-7F83-294D-A440-149D6BF49E28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246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1909-21CF-A843-B560-35C4D0CD24BB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70" y="658370"/>
            <a:ext cx="3273552" cy="3429000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2" y="658368"/>
            <a:ext cx="3273552" cy="3432175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8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124" indent="0">
              <a:buNone/>
              <a:defRPr sz="2000" b="1"/>
            </a:lvl2pPr>
            <a:lvl3pPr marL="914246" indent="0">
              <a:buNone/>
              <a:defRPr sz="1800" b="1"/>
            </a:lvl3pPr>
            <a:lvl4pPr marL="1371370" indent="0">
              <a:buNone/>
              <a:defRPr sz="1600" b="1"/>
            </a:lvl4pPr>
            <a:lvl5pPr marL="1828492" indent="0">
              <a:buNone/>
              <a:defRPr sz="1600" b="1"/>
            </a:lvl5pPr>
            <a:lvl6pPr marL="2285614" indent="0">
              <a:buNone/>
              <a:defRPr sz="1600" b="1"/>
            </a:lvl6pPr>
            <a:lvl7pPr marL="2742738" indent="0">
              <a:buNone/>
              <a:defRPr sz="1600" b="1"/>
            </a:lvl7pPr>
            <a:lvl8pPr marL="3199861" indent="0">
              <a:buNone/>
              <a:defRPr sz="1600" b="1"/>
            </a:lvl8pPr>
            <a:lvl9pPr marL="3656984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2" y="661978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124" indent="0">
              <a:buNone/>
              <a:defRPr sz="2000" b="1"/>
            </a:lvl2pPr>
            <a:lvl3pPr marL="914246" indent="0">
              <a:buNone/>
              <a:defRPr sz="1800" b="1"/>
            </a:lvl3pPr>
            <a:lvl4pPr marL="1371370" indent="0">
              <a:buNone/>
              <a:defRPr sz="1600" b="1"/>
            </a:lvl4pPr>
            <a:lvl5pPr marL="1828492" indent="0">
              <a:buNone/>
              <a:defRPr sz="1600" b="1"/>
            </a:lvl5pPr>
            <a:lvl6pPr marL="2285614" indent="0">
              <a:buNone/>
              <a:defRPr sz="1600" b="1"/>
            </a:lvl6pPr>
            <a:lvl7pPr marL="2742738" indent="0">
              <a:buNone/>
              <a:defRPr sz="1600" b="1"/>
            </a:lvl7pPr>
            <a:lvl8pPr marL="3199861" indent="0">
              <a:buNone/>
              <a:defRPr sz="1600" b="1"/>
            </a:lvl8pPr>
            <a:lvl9pPr marL="3656984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2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3"/>
            <a:ext cx="457200" cy="80733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3"/>
            <a:ext cx="457200" cy="80733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CC611-3EB0-EB41-9F1D-88B11DA5B51B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45C3F-23D6-4420-B72D-D1DE680834B2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4475-8392-2847-A7D4-987F90ED4F0E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4033-4DF4-E348-86CC-947B93158E7F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FC4B8-150F-463D-96B8-86E8E877A23E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9"/>
            <a:ext cx="457200" cy="107644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8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124" indent="0">
              <a:buNone/>
              <a:defRPr sz="1200"/>
            </a:lvl2pPr>
            <a:lvl3pPr marL="914246" indent="0">
              <a:buNone/>
              <a:defRPr sz="1000"/>
            </a:lvl3pPr>
            <a:lvl4pPr marL="1371370" indent="0">
              <a:buNone/>
              <a:defRPr sz="900"/>
            </a:lvl4pPr>
            <a:lvl5pPr marL="1828492" indent="0">
              <a:buNone/>
              <a:defRPr sz="900"/>
            </a:lvl5pPr>
            <a:lvl6pPr marL="2285614" indent="0">
              <a:buNone/>
              <a:defRPr sz="900"/>
            </a:lvl6pPr>
            <a:lvl7pPr marL="2742738" indent="0">
              <a:buNone/>
              <a:defRPr sz="900"/>
            </a:lvl7pPr>
            <a:lvl8pPr marL="3199861" indent="0">
              <a:buNone/>
              <a:defRPr sz="900"/>
            </a:lvl8pPr>
            <a:lvl9pPr marL="3656984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9942-755D-6E40-AE27-24AD26221C73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124" indent="0">
              <a:buNone/>
              <a:defRPr sz="2800"/>
            </a:lvl2pPr>
            <a:lvl3pPr marL="914246" indent="0">
              <a:buNone/>
              <a:defRPr sz="2400"/>
            </a:lvl3pPr>
            <a:lvl4pPr marL="1371370" indent="0">
              <a:buNone/>
              <a:defRPr sz="2000"/>
            </a:lvl4pPr>
            <a:lvl5pPr marL="1828492" indent="0">
              <a:buNone/>
              <a:defRPr sz="2000"/>
            </a:lvl5pPr>
            <a:lvl6pPr marL="2285614" indent="0">
              <a:buNone/>
              <a:defRPr sz="2000"/>
            </a:lvl6pPr>
            <a:lvl7pPr marL="2742738" indent="0">
              <a:buNone/>
              <a:defRPr sz="2000"/>
            </a:lvl7pPr>
            <a:lvl8pPr marL="3199861" indent="0">
              <a:buNone/>
              <a:defRPr sz="2000"/>
            </a:lvl8pPr>
            <a:lvl9pPr marL="3656984" indent="0">
              <a:buNone/>
              <a:defRPr sz="2000"/>
            </a:lvl9pPr>
          </a:lstStyle>
          <a:p>
            <a:r>
              <a:rPr lang="cs-CZ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2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124" indent="0">
              <a:buNone/>
              <a:defRPr sz="1200"/>
            </a:lvl2pPr>
            <a:lvl3pPr marL="914246" indent="0">
              <a:buNone/>
              <a:defRPr sz="1000"/>
            </a:lvl3pPr>
            <a:lvl4pPr marL="1371370" indent="0">
              <a:buNone/>
              <a:defRPr sz="900"/>
            </a:lvl4pPr>
            <a:lvl5pPr marL="1828492" indent="0">
              <a:buNone/>
              <a:defRPr sz="900"/>
            </a:lvl5pPr>
            <a:lvl6pPr marL="2285614" indent="0">
              <a:buNone/>
              <a:defRPr sz="900"/>
            </a:lvl6pPr>
            <a:lvl7pPr marL="2742738" indent="0">
              <a:buNone/>
              <a:defRPr sz="900"/>
            </a:lvl7pPr>
            <a:lvl8pPr marL="3199861" indent="0">
              <a:buNone/>
              <a:defRPr sz="900"/>
            </a:lvl8pPr>
            <a:lvl9pPr marL="3656984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5"/>
            <a:ext cx="457200" cy="80733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 Unicode MS" charset="0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4B4C2-A23D-BF4C-BCA4-E9074CA04275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75293-B81F-479D-8DFF-1D0DC9796D73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algn="ctr"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algn="ctr"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6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algn="ctr"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6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algn="ctr"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24" tIns="45713" rIns="91424" bIns="45713" rtlCol="0" anchor="b">
            <a:noAutofit/>
          </a:bodyPr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3"/>
            <a:ext cx="6096000" cy="3657599"/>
          </a:xfrm>
          <a:prstGeom prst="rect">
            <a:avLst/>
          </a:prstGeom>
        </p:spPr>
        <p:txBody>
          <a:bodyPr vert="horz" lIns="91424" tIns="45713" rIns="91424" bIns="45713" rtlCol="0" anchor="ctr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60233" y="6154740"/>
            <a:ext cx="1645568" cy="365125"/>
          </a:xfrm>
          <a:prstGeom prst="rect">
            <a:avLst/>
          </a:prstGeom>
        </p:spPr>
        <p:txBody>
          <a:bodyPr vert="horz" lIns="91424" tIns="45713" rIns="91424" bIns="45713" rtlCol="0" anchor="t"/>
          <a:lstStyle>
            <a:lvl1pPr algn="r"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512727C-410D-C749-AA2B-A08EC75DB51E}" type="datetime4">
              <a:rPr lang="sk-SK" smtClean="0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t>15. októbra 2020</a:t>
            </a:fld>
            <a:endParaRPr lang="en-GB" dirty="0">
              <a:solidFill>
                <a:prstClr val="white">
                  <a:alpha val="60000"/>
                </a:prstClr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1959" y="6154739"/>
            <a:ext cx="1296145" cy="365124"/>
          </a:xfrm>
          <a:prstGeom prst="rect">
            <a:avLst/>
          </a:prstGeom>
        </p:spPr>
        <p:txBody>
          <a:bodyPr vert="horz" lIns="91424" tIns="45713" rIns="91424" bIns="45713" rtlCol="0" anchor="t"/>
          <a:lstStyle>
            <a:lvl1pPr algn="l"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GB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t>rusnak.truni.sk</a:t>
            </a:r>
            <a:endParaRPr lang="en-GB" dirty="0">
              <a:solidFill>
                <a:prstClr val="white">
                  <a:alpha val="60000"/>
                </a:prstClr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1" y="6154741"/>
            <a:ext cx="746760" cy="365125"/>
          </a:xfrm>
          <a:prstGeom prst="rect">
            <a:avLst/>
          </a:prstGeom>
        </p:spPr>
        <p:txBody>
          <a:bodyPr vert="horz" lIns="91424" tIns="45713" rIns="91424" bIns="9144" rtlCol="0" anchor="b"/>
          <a:lstStyle>
            <a:lvl1pPr algn="l" defTabSz="414737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7C3CC7-D778-443F-883F-F6921BFC0479}" type="slidenum">
              <a:rPr lang="en-GB" smtClean="0">
                <a:solidFill>
                  <a:prstClr val="white">
                    <a:alpha val="60000"/>
                  </a:prstClr>
                </a:solidFill>
                <a:latin typeface="Arial" charset="0"/>
                <a:cs typeface="Arial Unicode MS" charset="0"/>
              </a:rPr>
              <a:pPr/>
              <a:t>‹#›</a:t>
            </a:fld>
            <a:endParaRPr lang="en-GB" dirty="0">
              <a:solidFill>
                <a:prstClr val="white">
                  <a:alpha val="60000"/>
                </a:prstClr>
              </a:solidFill>
              <a:latin typeface="Arial" charset="0"/>
              <a:cs typeface="Arial Unicode MS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246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274" indent="-255988" algn="l" defTabSz="914246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972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670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370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643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628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39903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176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163" indent="-255988" algn="l" defTabSz="914246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4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6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0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92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14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38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61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84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INFEKČNÉ OCHORENIA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52B2-8122-C84C-9626-CFB863D11CA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844824"/>
            <a:ext cx="7690048" cy="3456384"/>
          </a:xfrm>
        </p:spPr>
        <p:txBody>
          <a:bodyPr>
            <a:noAutofit/>
          </a:bodyPr>
          <a:lstStyle/>
          <a:p>
            <a:r>
              <a:rPr lang="sk-SK" dirty="0"/>
              <a:t>Mechanizmus vstupu mikroorganizmov do makroorganizmu:</a:t>
            </a:r>
          </a:p>
          <a:p>
            <a:pPr lvl="1"/>
            <a:r>
              <a:rPr lang="sk-SK" dirty="0" err="1"/>
              <a:t>Ingescia</a:t>
            </a:r>
            <a:endParaRPr lang="sk-SK" dirty="0"/>
          </a:p>
          <a:p>
            <a:pPr lvl="1"/>
            <a:r>
              <a:rPr lang="sk-SK" dirty="0"/>
              <a:t>Inhalácia</a:t>
            </a:r>
          </a:p>
          <a:p>
            <a:pPr lvl="1"/>
            <a:r>
              <a:rPr lang="sk-SK" dirty="0" err="1"/>
              <a:t>Inokulácia</a:t>
            </a:r>
            <a:endParaRPr lang="sk-SK" dirty="0"/>
          </a:p>
          <a:p>
            <a:endParaRPr lang="sk-SK" sz="1800" dirty="0">
              <a:latin typeface="Candara" pitchFamily="34" charset="0"/>
            </a:endParaRPr>
          </a:p>
          <a:p>
            <a:pPr>
              <a:buNone/>
            </a:pPr>
            <a:endParaRPr lang="sk-SK" sz="1800" dirty="0">
              <a:latin typeface="Candara" pitchFamily="34" charset="0"/>
            </a:endParaRPr>
          </a:p>
          <a:p>
            <a:r>
              <a:rPr lang="sk-SK" dirty="0"/>
              <a:t>Pre vznik ochorenia je však potrebná aj zodpovedajúca infekčná dávka, veľkosť </a:t>
            </a:r>
            <a:r>
              <a:rPr lang="sk-SK" dirty="0" err="1"/>
              <a:t>inokula</a:t>
            </a:r>
            <a:r>
              <a:rPr lang="sk-SK" dirty="0"/>
              <a:t> - (200 baktérií </a:t>
            </a:r>
            <a:r>
              <a:rPr lang="sk-SK" dirty="0" err="1"/>
              <a:t>Schigella</a:t>
            </a:r>
            <a:r>
              <a:rPr lang="sk-SK" dirty="0"/>
              <a:t> </a:t>
            </a:r>
            <a:r>
              <a:rPr lang="sk-SK" dirty="0" err="1"/>
              <a:t>sp</a:t>
            </a:r>
            <a:r>
              <a:rPr lang="sk-SK" dirty="0"/>
              <a:t>., 108 </a:t>
            </a:r>
            <a:r>
              <a:rPr lang="sk-SK" dirty="0" err="1"/>
              <a:t>Vibrio</a:t>
            </a:r>
            <a:r>
              <a:rPr lang="sk-SK" dirty="0"/>
              <a:t> </a:t>
            </a:r>
            <a:r>
              <a:rPr lang="sk-SK" dirty="0" err="1"/>
              <a:t>cholerae</a:t>
            </a:r>
            <a:r>
              <a:rPr lang="sk-SK" dirty="0"/>
              <a:t>)</a:t>
            </a:r>
          </a:p>
          <a:p>
            <a:endParaRPr lang="sk-SK" dirty="0"/>
          </a:p>
          <a:p>
            <a:r>
              <a:rPr lang="sk-SK" dirty="0"/>
              <a:t>Prenos môže byť priamy alebo nepriamy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32856" y="601683"/>
            <a:ext cx="7543800" cy="914400"/>
          </a:xfrm>
        </p:spPr>
        <p:txBody>
          <a:bodyPr/>
          <a:lstStyle/>
          <a:p>
            <a:r>
              <a:rPr lang="sk-SK" dirty="0"/>
              <a:t>Expozícia a prenos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99EF-8921-AD4E-AB4B-BCF993A86654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16832"/>
            <a:ext cx="6048672" cy="3888432"/>
          </a:xfrm>
        </p:spPr>
        <p:txBody>
          <a:bodyPr>
            <a:normAutofit lnSpcReduction="10000"/>
          </a:bodyPr>
          <a:lstStyle/>
          <a:p>
            <a:r>
              <a:rPr lang="sk-SK" dirty="0"/>
              <a:t>Priamy prenos – nutná súčasná prítomnosť zdroja nákazy a vnímavého hostiteľa</a:t>
            </a:r>
          </a:p>
          <a:p>
            <a:pPr>
              <a:buNone/>
            </a:pPr>
            <a:r>
              <a:rPr lang="sk-SK" dirty="0"/>
              <a:t> - priamy kontakt – dotykom kože, alebo slizníc (svrab, </a:t>
            </a:r>
            <a:r>
              <a:rPr lang="sk-SK" dirty="0" err="1"/>
              <a:t>mononukleóza</a:t>
            </a:r>
            <a:r>
              <a:rPr lang="sk-SK" dirty="0"/>
              <a:t>)</a:t>
            </a:r>
          </a:p>
          <a:p>
            <a:pPr>
              <a:buNone/>
            </a:pPr>
            <a:r>
              <a:rPr lang="sk-SK" dirty="0"/>
              <a:t> - kvapôčková infekcia (pri kýchaní, kašlaní)</a:t>
            </a:r>
          </a:p>
          <a:p>
            <a:pPr>
              <a:buNone/>
            </a:pPr>
            <a:r>
              <a:rPr lang="sk-SK" dirty="0"/>
              <a:t>- pohryzenie, poškrabanie zvieraťom (besnota)</a:t>
            </a:r>
          </a:p>
          <a:p>
            <a:pPr>
              <a:buFontTx/>
              <a:buChar char="-"/>
            </a:pPr>
            <a:r>
              <a:rPr lang="sk-SK" dirty="0" err="1"/>
              <a:t>transplacentárny</a:t>
            </a:r>
            <a:r>
              <a:rPr lang="sk-SK" dirty="0"/>
              <a:t> prenos (v tehotenstve cez placentu)</a:t>
            </a:r>
          </a:p>
          <a:p>
            <a:pPr>
              <a:buNone/>
            </a:pPr>
            <a:r>
              <a:rPr lang="sk-SK" dirty="0"/>
              <a:t> - </a:t>
            </a:r>
            <a:r>
              <a:rPr lang="sk-SK" dirty="0" err="1"/>
              <a:t>perinatálne</a:t>
            </a:r>
            <a:r>
              <a:rPr lang="sk-SK" dirty="0"/>
              <a:t> – počas pôrodu  (aspirácia – vdýchnutie plodovej vody)</a:t>
            </a:r>
          </a:p>
          <a:p>
            <a:pPr>
              <a:buNone/>
            </a:pPr>
            <a:r>
              <a:rPr lang="sk-SK" dirty="0"/>
              <a:t> - materským mliekom </a:t>
            </a:r>
          </a:p>
          <a:p>
            <a:endParaRPr lang="sk-SK" dirty="0">
              <a:latin typeface="Candara" pitchFamily="34" charset="0"/>
            </a:endParaRPr>
          </a:p>
          <a:p>
            <a:endParaRPr lang="sk-SK" dirty="0">
              <a:latin typeface="Candara" pitchFamily="34" charset="0"/>
            </a:endParaRPr>
          </a:p>
          <a:p>
            <a:endParaRPr lang="sk-SK" dirty="0">
              <a:latin typeface="Candar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7543800" cy="914400"/>
          </a:xfrm>
        </p:spPr>
        <p:txBody>
          <a:bodyPr/>
          <a:lstStyle/>
          <a:p>
            <a:r>
              <a:rPr lang="sk-SK" dirty="0"/>
              <a:t>Priamy prenos</a:t>
            </a:r>
          </a:p>
        </p:txBody>
      </p:sp>
      <p:pic>
        <p:nvPicPr>
          <p:cNvPr id="7" name="Picture 5" descr="1129283060_alergie-kychnu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907704" cy="1973213"/>
          </a:xfrm>
          <a:prstGeom prst="rect">
            <a:avLst/>
          </a:prstGeom>
          <a:noFill/>
        </p:spPr>
      </p:pic>
      <p:pic>
        <p:nvPicPr>
          <p:cNvPr id="8" name="Picture 6" descr="104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988840"/>
            <a:ext cx="1907704" cy="1944687"/>
          </a:xfrm>
          <a:prstGeom prst="rect">
            <a:avLst/>
          </a:prstGeom>
          <a:noFill/>
        </p:spPr>
      </p:pic>
      <p:pic>
        <p:nvPicPr>
          <p:cNvPr id="9" name="Picture 5" descr="7439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236296" y="3933056"/>
            <a:ext cx="1907704" cy="1872208"/>
          </a:xfrm>
          <a:prstGeom prst="rect">
            <a:avLst/>
          </a:prstGeom>
          <a:noFill/>
          <a:ln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3A3B-7EFB-9940-BBD9-7C2276509F47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11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84784"/>
            <a:ext cx="7762056" cy="444968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cs-CZ" sz="2000" dirty="0">
              <a:effectLst/>
              <a:latin typeface="Candara" pitchFamily="34" charset="0"/>
            </a:endParaRPr>
          </a:p>
          <a:p>
            <a:pPr>
              <a:lnSpc>
                <a:spcPct val="80000"/>
              </a:lnSpc>
            </a:pPr>
            <a:r>
              <a:rPr lang="sk-SK" dirty="0"/>
              <a:t>Nepriamy prenos – nezávisí na prítomnosti zdroja nákazy</a:t>
            </a:r>
          </a:p>
          <a:p>
            <a:pPr>
              <a:lnSpc>
                <a:spcPct val="80000"/>
              </a:lnSpc>
            </a:pPr>
            <a:endParaRPr lang="sk-SK" dirty="0"/>
          </a:p>
          <a:p>
            <a:pPr>
              <a:lnSpc>
                <a:spcPct val="80000"/>
              </a:lnSpc>
              <a:buNone/>
            </a:pPr>
            <a:r>
              <a:rPr lang="sk-SK" dirty="0"/>
              <a:t> - kontaminované predmety (hračky, prádlo, zdravotnícka technika -  endoskopy…)</a:t>
            </a:r>
          </a:p>
          <a:p>
            <a:pPr>
              <a:lnSpc>
                <a:spcPct val="80000"/>
              </a:lnSpc>
              <a:buNone/>
            </a:pPr>
            <a:r>
              <a:rPr lang="sk-SK" dirty="0"/>
              <a:t> - injekčné ihly</a:t>
            </a:r>
          </a:p>
          <a:p>
            <a:pPr>
              <a:lnSpc>
                <a:spcPct val="80000"/>
              </a:lnSpc>
              <a:buNone/>
            </a:pPr>
            <a:r>
              <a:rPr lang="sk-SK" dirty="0"/>
              <a:t> - </a:t>
            </a:r>
            <a:r>
              <a:rPr lang="sk-SK" dirty="0" err="1"/>
              <a:t>vehikuly</a:t>
            </a:r>
            <a:r>
              <a:rPr lang="sk-SK" dirty="0"/>
              <a:t> – voda, potraviny, pôda, primárna alebo sekundárna kontaminácia</a:t>
            </a:r>
          </a:p>
          <a:p>
            <a:pPr>
              <a:lnSpc>
                <a:spcPct val="80000"/>
              </a:lnSpc>
              <a:buNone/>
            </a:pPr>
            <a:r>
              <a:rPr lang="sk-SK" dirty="0"/>
              <a:t> - biologické produkty (krv, transplantáty…)</a:t>
            </a:r>
          </a:p>
          <a:p>
            <a:pPr>
              <a:lnSpc>
                <a:spcPct val="80000"/>
              </a:lnSpc>
            </a:pPr>
            <a:endParaRPr lang="sk-SK" dirty="0"/>
          </a:p>
          <a:p>
            <a:pPr>
              <a:lnSpc>
                <a:spcPct val="80000"/>
              </a:lnSpc>
              <a:buNone/>
            </a:pPr>
            <a:r>
              <a:rPr lang="sk-SK" dirty="0"/>
              <a:t>Napríklad: hepatitídy B,C, infekcia HIV, </a:t>
            </a:r>
            <a:r>
              <a:rPr lang="sk-SK" dirty="0" err="1"/>
              <a:t>toxoplazmóza</a:t>
            </a:r>
            <a:endParaRPr lang="sk-SK" dirty="0"/>
          </a:p>
          <a:p>
            <a:pPr>
              <a:lnSpc>
                <a:spcPct val="80000"/>
              </a:lnSpc>
              <a:buNone/>
            </a:pPr>
            <a:endParaRPr lang="sk-SK" dirty="0"/>
          </a:p>
          <a:p>
            <a:pPr>
              <a:lnSpc>
                <a:spcPct val="80000"/>
              </a:lnSpc>
              <a:buFontTx/>
              <a:buNone/>
            </a:pPr>
            <a:endParaRPr lang="sk-SK" dirty="0"/>
          </a:p>
          <a:p>
            <a:pPr>
              <a:lnSpc>
                <a:spcPct val="80000"/>
              </a:lnSpc>
              <a:buNone/>
            </a:pPr>
            <a:r>
              <a:rPr lang="sk-SK" dirty="0"/>
              <a:t> -vektory (mechanický </a:t>
            </a:r>
            <a:r>
              <a:rPr lang="sk-SK" dirty="0" err="1"/>
              <a:t>x</a:t>
            </a:r>
            <a:r>
              <a:rPr lang="sk-SK" dirty="0"/>
              <a:t> biologický prenos)</a:t>
            </a:r>
          </a:p>
          <a:p>
            <a:pPr>
              <a:lnSpc>
                <a:spcPct val="80000"/>
              </a:lnSpc>
              <a:buNone/>
            </a:pPr>
            <a:r>
              <a:rPr lang="sk-SK" dirty="0"/>
              <a:t>- </a:t>
            </a:r>
            <a:r>
              <a:rPr lang="sk-SK" dirty="0" err="1"/>
              <a:t>Lymská</a:t>
            </a:r>
            <a:r>
              <a:rPr lang="sk-SK" dirty="0"/>
              <a:t> </a:t>
            </a:r>
            <a:r>
              <a:rPr lang="sk-SK" dirty="0" err="1"/>
              <a:t>borelióza</a:t>
            </a:r>
            <a:r>
              <a:rPr lang="sk-SK" dirty="0"/>
              <a:t>, japonská encefalitída, malária, </a:t>
            </a:r>
            <a:r>
              <a:rPr lang="sk-SK" dirty="0" err="1"/>
              <a:t>Chagasova</a:t>
            </a:r>
            <a:r>
              <a:rPr lang="sk-SK" dirty="0"/>
              <a:t> choroba …</a:t>
            </a:r>
          </a:p>
          <a:p>
            <a:pPr>
              <a:lnSpc>
                <a:spcPct val="80000"/>
              </a:lnSpc>
              <a:buFontTx/>
              <a:buNone/>
            </a:pPr>
            <a:endParaRPr lang="sk-SK" dirty="0"/>
          </a:p>
          <a:p>
            <a:pPr>
              <a:lnSpc>
                <a:spcPct val="80000"/>
              </a:lnSpc>
              <a:buNone/>
            </a:pPr>
            <a:r>
              <a:rPr lang="sk-SK" dirty="0"/>
              <a:t> - vzduchom – infekčné aerosoly </a:t>
            </a:r>
          </a:p>
          <a:p>
            <a:pPr>
              <a:buNone/>
            </a:pPr>
            <a:endParaRPr lang="sk-SK" dirty="0">
              <a:effectLst/>
              <a:latin typeface="Candar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7543800" cy="576064"/>
          </a:xfrm>
        </p:spPr>
        <p:txBody>
          <a:bodyPr/>
          <a:lstStyle/>
          <a:p>
            <a:r>
              <a:rPr lang="sk-SK" dirty="0"/>
              <a:t>Nepriamy prenos</a:t>
            </a:r>
          </a:p>
        </p:txBody>
      </p:sp>
      <p:pic>
        <p:nvPicPr>
          <p:cNvPr id="7" name="Picture 10" descr="unfed-and-engorged-tick-85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5949280"/>
            <a:ext cx="1440160" cy="908720"/>
          </a:xfrm>
          <a:prstGeom prst="rect">
            <a:avLst/>
          </a:prstGeom>
          <a:noFill/>
        </p:spPr>
      </p:pic>
      <p:pic>
        <p:nvPicPr>
          <p:cNvPr id="8" name="Picture 8" descr="mosqui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5949281"/>
            <a:ext cx="1441450" cy="908720"/>
          </a:xfrm>
          <a:prstGeom prst="rect">
            <a:avLst/>
          </a:prstGeom>
          <a:noFill/>
        </p:spPr>
      </p:pic>
      <p:pic>
        <p:nvPicPr>
          <p:cNvPr id="9" name="Picture 12" descr="blec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5949280"/>
            <a:ext cx="1501775" cy="908720"/>
          </a:xfrm>
          <a:prstGeom prst="rect">
            <a:avLst/>
          </a:prstGeom>
          <a:noFill/>
        </p:spPr>
      </p:pic>
      <p:pic>
        <p:nvPicPr>
          <p:cNvPr id="10" name="Picture 17" descr="0025774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5949280"/>
            <a:ext cx="1312416" cy="908720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0F60-651F-C348-A81A-431F15704188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12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k-SK" dirty="0"/>
              <a:t>Premorenosť</a:t>
            </a:r>
          </a:p>
          <a:p>
            <a:pPr lvl="1">
              <a:lnSpc>
                <a:spcPct val="80000"/>
              </a:lnSpc>
            </a:pPr>
            <a:r>
              <a:rPr lang="sk-SK" dirty="0"/>
              <a:t>pomer počtu imúnnych jedincov, ktorí získali aktívnu imunitu prirodzeným spôsobom, </a:t>
            </a:r>
            <a:r>
              <a:rPr lang="sk-SK" dirty="0" err="1"/>
              <a:t>t</a:t>
            </a:r>
            <a:r>
              <a:rPr lang="sk-SK" dirty="0"/>
              <a:t>.</a:t>
            </a:r>
            <a:r>
              <a:rPr lang="sk-SK" dirty="0" err="1"/>
              <a:t>j</a:t>
            </a:r>
            <a:r>
              <a:rPr lang="sk-SK" dirty="0"/>
              <a:t>. po styku s infekčným agens, ku všetkým jedincom danej populácie (%)</a:t>
            </a:r>
          </a:p>
          <a:p>
            <a:pPr>
              <a:lnSpc>
                <a:spcPct val="80000"/>
              </a:lnSpc>
              <a:buFontTx/>
              <a:buNone/>
            </a:pPr>
            <a:endParaRPr lang="sk-SK" dirty="0"/>
          </a:p>
          <a:p>
            <a:pPr>
              <a:lnSpc>
                <a:spcPct val="80000"/>
              </a:lnSpc>
              <a:buFontTx/>
              <a:buNone/>
            </a:pPr>
            <a:endParaRPr lang="sk-SK" dirty="0"/>
          </a:p>
          <a:p>
            <a:pPr>
              <a:lnSpc>
                <a:spcPct val="80000"/>
              </a:lnSpc>
            </a:pPr>
            <a:r>
              <a:rPr lang="sk-SK" dirty="0"/>
              <a:t>Kolektívna imunita (</a:t>
            </a:r>
            <a:r>
              <a:rPr lang="sk-SK" dirty="0" err="1"/>
              <a:t>herd</a:t>
            </a:r>
            <a:r>
              <a:rPr lang="sk-SK" dirty="0"/>
              <a:t> </a:t>
            </a:r>
            <a:r>
              <a:rPr lang="sk-SK" dirty="0" err="1"/>
              <a:t>immunity</a:t>
            </a:r>
            <a:r>
              <a:rPr lang="sk-SK" dirty="0"/>
              <a:t>) </a:t>
            </a:r>
          </a:p>
          <a:p>
            <a:pPr lvl="1">
              <a:lnSpc>
                <a:spcPct val="80000"/>
              </a:lnSpc>
            </a:pPr>
            <a:r>
              <a:rPr lang="sk-SK" dirty="0"/>
              <a:t>stav aktívnej imunity v populácii (prirodzene i umelo získanej – po styku s agensom alebo po očkovaní)</a:t>
            </a:r>
          </a:p>
          <a:p>
            <a:pPr>
              <a:lnSpc>
                <a:spcPct val="80000"/>
              </a:lnSpc>
              <a:buNone/>
            </a:pPr>
            <a:endParaRPr lang="sk-SK" dirty="0"/>
          </a:p>
          <a:p>
            <a:pPr>
              <a:lnSpc>
                <a:spcPct val="80000"/>
              </a:lnSpc>
            </a:pPr>
            <a:r>
              <a:rPr lang="sk-SK" dirty="0"/>
              <a:t>Vyjadruje sa ako percento imúnnych v populácii, pri určitom dosiahnutí sa prenos agens zastavuje, nevznikajú epidémie a možno sledovať len výskyt sporadických ochorení</a:t>
            </a:r>
          </a:p>
          <a:p>
            <a:pPr>
              <a:lnSpc>
                <a:spcPct val="80000"/>
              </a:lnSpc>
              <a:buNone/>
            </a:pPr>
            <a:endParaRPr lang="cs-CZ" sz="2000" dirty="0">
              <a:latin typeface="Candara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cs-CZ" sz="2000" dirty="0">
              <a:latin typeface="Candara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sk-SK" dirty="0"/>
              <a:t>Vnímavosť populácie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AF2A-97E2-4141-B3A8-8744F4393F83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13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772816"/>
            <a:ext cx="7543800" cy="648072"/>
          </a:xfrm>
        </p:spPr>
        <p:txBody>
          <a:bodyPr/>
          <a:lstStyle/>
          <a:p>
            <a:r>
              <a:rPr lang="cs-CZ" dirty="0"/>
              <a:t>Dynamika </a:t>
            </a:r>
            <a:r>
              <a:rPr lang="cs-CZ" dirty="0" err="1"/>
              <a:t>šírenia</a:t>
            </a:r>
            <a:r>
              <a:rPr lang="cs-CZ" dirty="0"/>
              <a:t> </a:t>
            </a:r>
            <a:r>
              <a:rPr lang="cs-CZ" dirty="0" err="1"/>
              <a:t>infekcií</a:t>
            </a:r>
            <a:r>
              <a:rPr lang="cs-CZ" dirty="0"/>
              <a:t> v </a:t>
            </a:r>
            <a:r>
              <a:rPr lang="cs-CZ" dirty="0" err="1"/>
              <a:t>populácii</a:t>
            </a:r>
            <a:endParaRPr lang="cs-CZ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20888"/>
            <a:ext cx="8229600" cy="31682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dirty="0"/>
              <a:t> - </a:t>
            </a:r>
            <a:r>
              <a:rPr lang="sk-SK" dirty="0"/>
              <a:t>závisí od nasledovných faktorov: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Vlastnosti etiologického agens – rezistencia na vonkajšie vplyvy, virulencia, kontagiozita;</a:t>
            </a:r>
          </a:p>
          <a:p>
            <a:pPr>
              <a:lnSpc>
                <a:spcPct val="90000"/>
              </a:lnSpc>
            </a:pPr>
            <a:r>
              <a:rPr lang="sk-SK" dirty="0"/>
              <a:t>Počet a typ zdrojov infekcie;</a:t>
            </a:r>
          </a:p>
          <a:p>
            <a:pPr>
              <a:lnSpc>
                <a:spcPct val="90000"/>
              </a:lnSpc>
            </a:pPr>
            <a:r>
              <a:rPr lang="sk-SK" dirty="0"/>
              <a:t>Spôsob prenosu infekcie;</a:t>
            </a:r>
          </a:p>
          <a:p>
            <a:pPr>
              <a:lnSpc>
                <a:spcPct val="90000"/>
              </a:lnSpc>
            </a:pPr>
            <a:r>
              <a:rPr lang="sk-SK" dirty="0"/>
              <a:t>Proporcia vnímavých osôb v populácii.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1D5B-356B-3D44-82F0-39B8DBB5C3DA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14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12776"/>
            <a:ext cx="7618040" cy="4536504"/>
          </a:xfrm>
        </p:spPr>
        <p:txBody>
          <a:bodyPr>
            <a:normAutofit/>
          </a:bodyPr>
          <a:lstStyle/>
          <a:p>
            <a:r>
              <a:rPr lang="sk-SK" dirty="0"/>
              <a:t>Pokiaľ sú niektoré infekčné choroby v populácii vzácne (napr., besnota, mor), iné ochorenia sa vyskytujú častejšie;</a:t>
            </a:r>
          </a:p>
          <a:p>
            <a:r>
              <a:rPr lang="sk-SK" b="1" dirty="0">
                <a:solidFill>
                  <a:srgbClr val="FFFF00"/>
                </a:solidFill>
              </a:rPr>
              <a:t>Sporadický výskyt </a:t>
            </a:r>
            <a:r>
              <a:rPr lang="sk-SK" dirty="0"/>
              <a:t>– ide o výskyt ochorenia, ktoré sa vyskytuje nepravidelne a zriedka;</a:t>
            </a:r>
          </a:p>
          <a:p>
            <a:r>
              <a:rPr lang="sk-SK" b="1" dirty="0">
                <a:solidFill>
                  <a:srgbClr val="FFFF00"/>
                </a:solidFill>
              </a:rPr>
              <a:t>Endemický výskyt</a:t>
            </a:r>
            <a:r>
              <a:rPr lang="sk-SK" dirty="0"/>
              <a:t> - odkazuje na stálu prítomnosť infekčného agens v populácii v určitej geografickej oblasti;</a:t>
            </a:r>
          </a:p>
          <a:p>
            <a:r>
              <a:rPr lang="sk-SK" b="1" dirty="0">
                <a:solidFill>
                  <a:srgbClr val="FFFF00"/>
                </a:solidFill>
              </a:rPr>
              <a:t>Epidémia</a:t>
            </a:r>
            <a:r>
              <a:rPr lang="sk-SK" dirty="0"/>
              <a:t> – označujeme, keď výskyt ochorenia v populácii stúpa nad očakávanú úroveň;</a:t>
            </a:r>
          </a:p>
          <a:p>
            <a:r>
              <a:rPr lang="sk-SK" b="1" dirty="0">
                <a:solidFill>
                  <a:srgbClr val="FFFF00"/>
                </a:solidFill>
              </a:rPr>
              <a:t>Pandémia</a:t>
            </a:r>
            <a:r>
              <a:rPr lang="sk-SK" dirty="0"/>
              <a:t>  - odkazuje na epidémiu, ktorá sa rozšírila do viacerých krajín či kontinentov, zvyčajne postihuje veľké množstvo ľudí.</a:t>
            </a:r>
          </a:p>
          <a:p>
            <a:endParaRPr lang="sk-SK" dirty="0">
              <a:latin typeface="Candara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543800" cy="936104"/>
          </a:xfrm>
        </p:spPr>
        <p:txBody>
          <a:bodyPr/>
          <a:lstStyle/>
          <a:p>
            <a:r>
              <a:rPr lang="sk-SK" dirty="0"/>
              <a:t>Šírenie infekcií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7C7C-4A36-694D-BE27-123D452EFD99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19137"/>
          </a:xfrm>
        </p:spPr>
        <p:txBody>
          <a:bodyPr/>
          <a:lstStyle/>
          <a:p>
            <a:r>
              <a:rPr lang="cs-CZ" dirty="0" err="1"/>
              <a:t>Epidémie</a:t>
            </a:r>
            <a:endParaRPr lang="cs-CZ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713788" cy="50405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k-SK" dirty="0"/>
              <a:t>Prípady s epidemiologickou súvislosťou</a:t>
            </a:r>
          </a:p>
          <a:p>
            <a:pPr>
              <a:lnSpc>
                <a:spcPct val="80000"/>
              </a:lnSpc>
            </a:pPr>
            <a:endParaRPr lang="sk-SK" dirty="0"/>
          </a:p>
          <a:p>
            <a:pPr>
              <a:lnSpc>
                <a:spcPct val="80000"/>
              </a:lnSpc>
            </a:pPr>
            <a:r>
              <a:rPr lang="sk-SK" dirty="0"/>
              <a:t>Epidemická krivka </a:t>
            </a:r>
            <a:r>
              <a:rPr lang="sk-SK" dirty="0">
                <a:sym typeface="Wingdings" pitchFamily="2" charset="2"/>
              </a:rPr>
              <a:t> možnosť odvodiť pravdepodobnú dobu expozície, zdroj nákazy</a:t>
            </a:r>
          </a:p>
          <a:p>
            <a:pPr lvl="1">
              <a:lnSpc>
                <a:spcPct val="80000"/>
              </a:lnSpc>
            </a:pPr>
            <a:r>
              <a:rPr lang="sk-SK" dirty="0"/>
              <a:t>Krátká expozícia, krátká inkubačná doba </a:t>
            </a:r>
            <a:r>
              <a:rPr lang="sk-SK" dirty="0">
                <a:sym typeface="Wingdings" pitchFamily="2" charset="2"/>
              </a:rPr>
              <a:t> </a:t>
            </a:r>
            <a:r>
              <a:rPr lang="sk-SK" dirty="0"/>
              <a:t>ľavostranná asymetrická krivka – nahromadenie prípadov na začiatkou epidémie, protrahovaný koniec</a:t>
            </a:r>
          </a:p>
          <a:p>
            <a:pPr lvl="1">
              <a:lnSpc>
                <a:spcPct val="80000"/>
              </a:lnSpc>
            </a:pPr>
            <a:endParaRPr lang="sk-SK" dirty="0"/>
          </a:p>
          <a:p>
            <a:pPr lvl="1">
              <a:lnSpc>
                <a:spcPct val="80000"/>
              </a:lnSpc>
            </a:pPr>
            <a:r>
              <a:rPr lang="sk-SK" dirty="0"/>
              <a:t>Dlhodobá expozícia, opakovaná/sústavná </a:t>
            </a:r>
            <a:r>
              <a:rPr lang="sk-SK" dirty="0">
                <a:sym typeface="Wingdings" pitchFamily="2" charset="2"/>
              </a:rPr>
              <a:t> veľké časové rozloženie, niekoľko vrcholov</a:t>
            </a:r>
          </a:p>
          <a:p>
            <a:pPr lvl="1">
              <a:lnSpc>
                <a:spcPct val="80000"/>
              </a:lnSpc>
            </a:pPr>
            <a:endParaRPr lang="sk-SK" dirty="0"/>
          </a:p>
          <a:p>
            <a:pPr>
              <a:lnSpc>
                <a:spcPct val="80000"/>
              </a:lnSpc>
              <a:buNone/>
            </a:pPr>
            <a:r>
              <a:rPr lang="sk-SK" dirty="0"/>
              <a:t>Trvanie epidémie je ovplyvnené:</a:t>
            </a:r>
          </a:p>
          <a:p>
            <a:pPr lvl="1">
              <a:lnSpc>
                <a:spcPct val="80000"/>
              </a:lnSpc>
            </a:pPr>
            <a:r>
              <a:rPr lang="sk-SK" dirty="0"/>
              <a:t>Počtom vnímavých jedincov</a:t>
            </a:r>
          </a:p>
          <a:p>
            <a:pPr lvl="1">
              <a:lnSpc>
                <a:spcPct val="80000"/>
              </a:lnSpc>
            </a:pPr>
            <a:r>
              <a:rPr lang="sk-SK" dirty="0"/>
              <a:t>Dobou trvania expozície</a:t>
            </a:r>
          </a:p>
          <a:p>
            <a:pPr lvl="1">
              <a:lnSpc>
                <a:spcPct val="80000"/>
              </a:lnSpc>
            </a:pPr>
            <a:r>
              <a:rPr lang="sk-SK" dirty="0"/>
              <a:t>Dĺžkou inkubačnej doby ochorenia</a:t>
            </a:r>
            <a:endParaRPr lang="cs-CZ" sz="1800" dirty="0">
              <a:latin typeface="Candara" pitchFamily="34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endParaRPr lang="cs-CZ" sz="2000" dirty="0">
              <a:latin typeface="Candar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endParaRPr lang="cs-CZ" sz="2000" dirty="0">
              <a:latin typeface="Candar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90C4-05AF-2C4E-9140-8441B589822C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16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348880"/>
            <a:ext cx="7834064" cy="3384376"/>
          </a:xfrm>
        </p:spPr>
        <p:txBody>
          <a:bodyPr>
            <a:noAutofit/>
          </a:bodyPr>
          <a:lstStyle/>
          <a:p>
            <a:pPr>
              <a:buNone/>
            </a:pPr>
            <a:endParaRPr lang="sk-SK" sz="1800" dirty="0">
              <a:latin typeface="Candara" pitchFamily="34" charset="0"/>
            </a:endParaRPr>
          </a:p>
          <a:p>
            <a:r>
              <a:rPr lang="sk-SK" dirty="0"/>
              <a:t>Všeobecne kontrolné opatrenia sú zvyčajne zamerané na články epidemického procesu;</a:t>
            </a:r>
          </a:p>
          <a:p>
            <a:r>
              <a:rPr lang="sk-SK" dirty="0"/>
              <a:t>Pri niektorých ochoreniach je najvhodnejšou intervenciou znižovanie alebo odstraňovanie agens priamo pri zdroji;</a:t>
            </a:r>
          </a:p>
          <a:p>
            <a:r>
              <a:rPr lang="sk-SK" dirty="0"/>
              <a:t>V prípade intervencií zameraných na spôsob prenosu je preferovaná izolácia človeka s infekciu;</a:t>
            </a:r>
          </a:p>
          <a:p>
            <a:r>
              <a:rPr lang="sk-SK" dirty="0"/>
              <a:t>V prípade prenosu prostredníctvom nosičov je účinná dekontaminácia prostredia.</a:t>
            </a:r>
            <a:endParaRPr lang="sk-SK" sz="1800" dirty="0">
              <a:latin typeface="Candara" pitchFamily="34" charset="0"/>
            </a:endParaRPr>
          </a:p>
          <a:p>
            <a:endParaRPr lang="sk-SK" sz="1800" dirty="0">
              <a:latin typeface="Candara" pitchFamily="34" charset="0"/>
            </a:endParaRPr>
          </a:p>
          <a:p>
            <a:endParaRPr lang="sk-SK" sz="1800" dirty="0">
              <a:latin typeface="Candara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340768"/>
            <a:ext cx="7543800" cy="576064"/>
          </a:xfrm>
        </p:spPr>
        <p:txBody>
          <a:bodyPr/>
          <a:lstStyle/>
          <a:p>
            <a:r>
              <a:rPr lang="sk-SK" dirty="0"/>
              <a:t>Stratégie prevencie infekčných ochorení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8443-8EC8-0342-A8D9-BDA73213ED78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685803"/>
            <a:ext cx="7258000" cy="4615405"/>
          </a:xfrm>
        </p:spPr>
        <p:txBody>
          <a:bodyPr>
            <a:normAutofit/>
          </a:bodyPr>
          <a:lstStyle/>
          <a:p>
            <a:r>
              <a:rPr lang="sk-SK" dirty="0"/>
              <a:t>Niektoré stratégie, ktoré chránia  pred vektormi, napríklad. </a:t>
            </a:r>
            <a:r>
              <a:rPr lang="sk-SK" dirty="0" err="1"/>
              <a:t>moskytiéry</a:t>
            </a:r>
            <a:r>
              <a:rPr lang="sk-SK" dirty="0"/>
              <a:t> proti komárom ako prevencia malárie;</a:t>
            </a:r>
          </a:p>
          <a:p>
            <a:r>
              <a:rPr lang="sk-SK" dirty="0"/>
              <a:t>V zdravotníckych zariadeniach napr. používanie rukavíc a adekvátna hygiena rúk ako prevencia </a:t>
            </a:r>
            <a:r>
              <a:rPr lang="sk-SK" dirty="0" err="1"/>
              <a:t>nozokomiálnych</a:t>
            </a:r>
            <a:r>
              <a:rPr lang="sk-SK" dirty="0"/>
              <a:t> nákaz;</a:t>
            </a:r>
          </a:p>
          <a:p>
            <a:r>
              <a:rPr lang="sk-SK" dirty="0" err="1"/>
              <a:t>Repelenty</a:t>
            </a:r>
            <a:r>
              <a:rPr lang="sk-SK" dirty="0"/>
              <a:t> proti hmyzu, ako prevencia kliešťovej encefalitídy alebo </a:t>
            </a:r>
            <a:r>
              <a:rPr lang="sk-SK" dirty="0" err="1"/>
              <a:t>lymskej</a:t>
            </a:r>
            <a:r>
              <a:rPr lang="sk-SK" dirty="0"/>
              <a:t> </a:t>
            </a:r>
            <a:r>
              <a:rPr lang="sk-SK" dirty="0" err="1"/>
              <a:t>boreliózy</a:t>
            </a:r>
            <a:r>
              <a:rPr lang="sk-SK" dirty="0"/>
              <a:t>;</a:t>
            </a:r>
          </a:p>
          <a:p>
            <a:r>
              <a:rPr lang="sk-SK" dirty="0"/>
              <a:t>Niektoré zásahy majú za cieľ zvýšiť obranyschopnosť hostiteľa - očkovanie podporuje rozvoj špecifických protilátok, ktoré chránia proti infekcii.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6BCD-28C4-8540-A8A1-28C318245F8B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18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95091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id="{09202A65-DEAB-6548-BB5E-1ED9467A1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441" y="2132856"/>
            <a:ext cx="7452360" cy="4021883"/>
          </a:xfrm>
        </p:spPr>
        <p:txBody>
          <a:bodyPr>
            <a:normAutofit lnSpcReduction="10000"/>
          </a:bodyPr>
          <a:lstStyle/>
          <a:p>
            <a:r>
              <a:rPr lang="sk-SK" sz="2800" dirty="0"/>
              <a:t>Sú vyvolané infekčným agensom, ktorý sa dostáva do organizmu a vyvolá v ňom zmeny, a tie sa prejavia za krátky čas v podobe napr. zápalovej reakcie, zvýšenej telesnej teploty či špecifických procesov na koži a slizniciach.</a:t>
            </a:r>
          </a:p>
          <a:p>
            <a:r>
              <a:rPr lang="sk-SK" sz="2800" dirty="0"/>
              <a:t>Tieto ochorenia môžu spôsobiť epidémie pre ich rýchly prenos medzi ľuďmi, ktorých blízkosť poskytuje mnoho možností kontaktu.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E790FBB-6D95-1F45-BD5E-F3FF049A3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52736"/>
            <a:ext cx="7543800" cy="914400"/>
          </a:xfrm>
        </p:spPr>
        <p:txBody>
          <a:bodyPr/>
          <a:lstStyle/>
          <a:p>
            <a:r>
              <a:rPr lang="sk-SK" dirty="0"/>
              <a:t>Charakteristiky infekčných ochorení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F72793B5-465B-A14B-A652-1BB0B237C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4475-8392-2847-A7D4-987F90ED4F0E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1387A4BA-316B-114F-81C6-5D3F7CD84A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2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F295BE5-0948-1D4A-98E9-000669575B1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78746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865181"/>
            <a:ext cx="8271849" cy="3096344"/>
          </a:xfrm>
        </p:spPr>
        <p:txBody>
          <a:bodyPr>
            <a:normAutofit/>
          </a:bodyPr>
          <a:lstStyle/>
          <a:p>
            <a:r>
              <a:rPr lang="sk-SK" sz="2800" dirty="0"/>
              <a:t>Infekcie sú  výsledkom interakcie agens, hostiteľa a životného prostredia;</a:t>
            </a:r>
          </a:p>
          <a:p>
            <a:r>
              <a:rPr lang="sk-SK" sz="2800" dirty="0"/>
              <a:t>Prenos nastane, keď mikroorganizmus vnikne do vnímavého hostiteľa.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2599" y="260648"/>
            <a:ext cx="5550791" cy="2414390"/>
          </a:xfrm>
        </p:spPr>
        <p:txBody>
          <a:bodyPr/>
          <a:lstStyle/>
          <a:p>
            <a:r>
              <a:rPr lang="sk-SK" sz="5400" b="1" dirty="0"/>
              <a:t>Tradičný epidemiologický model</a:t>
            </a:r>
            <a:endParaRPr lang="sk-SK" dirty="0"/>
          </a:p>
        </p:txBody>
      </p:sp>
      <p:pic>
        <p:nvPicPr>
          <p:cNvPr id="4" name="Zástupný symbol pro obsah 6" descr="epidemiologia.png"/>
          <p:cNvPicPr>
            <a:picLocks noChangeAspect="1"/>
          </p:cNvPicPr>
          <p:nvPr/>
        </p:nvPicPr>
        <p:blipFill>
          <a:blip r:embed="rId2" cstate="print"/>
          <a:srcRect r="22187" b="44687"/>
          <a:stretch>
            <a:fillRect/>
          </a:stretch>
        </p:blipFill>
        <p:spPr>
          <a:xfrm>
            <a:off x="5883390" y="260648"/>
            <a:ext cx="2928011" cy="202312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9AD0-360B-0144-AA15-2C5E2CE4B530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3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7834064" cy="1872208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cs-CZ" dirty="0" err="1"/>
              <a:t>Prítomnosť</a:t>
            </a:r>
            <a:r>
              <a:rPr lang="cs-CZ" dirty="0"/>
              <a:t> </a:t>
            </a:r>
            <a:r>
              <a:rPr lang="cs-CZ" dirty="0" err="1"/>
              <a:t>zdroja</a:t>
            </a:r>
            <a:r>
              <a:rPr lang="cs-CZ" dirty="0"/>
              <a:t> </a:t>
            </a:r>
            <a:r>
              <a:rPr lang="cs-CZ" dirty="0" err="1"/>
              <a:t>pôvodcu</a:t>
            </a:r>
            <a:r>
              <a:rPr lang="cs-CZ" dirty="0"/>
              <a:t> nákazy</a:t>
            </a:r>
          </a:p>
          <a:p>
            <a:pPr marL="609600" indent="-609600">
              <a:buFontTx/>
              <a:buAutoNum type="alphaUcPeriod"/>
            </a:pPr>
            <a:r>
              <a:rPr lang="cs-CZ" dirty="0" err="1"/>
              <a:t>Uskutočnenie</a:t>
            </a:r>
            <a:r>
              <a:rPr lang="cs-CZ" dirty="0"/>
              <a:t> </a:t>
            </a:r>
            <a:r>
              <a:rPr lang="cs-CZ" dirty="0" err="1"/>
              <a:t>prenosu</a:t>
            </a:r>
            <a:r>
              <a:rPr lang="cs-CZ" dirty="0"/>
              <a:t> </a:t>
            </a:r>
            <a:r>
              <a:rPr lang="cs-CZ" dirty="0" err="1"/>
              <a:t>pôvodcu</a:t>
            </a:r>
            <a:r>
              <a:rPr lang="cs-CZ" dirty="0"/>
              <a:t> nákazy</a:t>
            </a:r>
          </a:p>
          <a:p>
            <a:pPr marL="609600" indent="-609600">
              <a:buFontTx/>
              <a:buAutoNum type="alphaUcPeriod"/>
            </a:pPr>
            <a:r>
              <a:rPr lang="cs-CZ" dirty="0" err="1"/>
              <a:t>Prítomnosť</a:t>
            </a:r>
            <a:r>
              <a:rPr lang="cs-CZ" dirty="0"/>
              <a:t> </a:t>
            </a:r>
            <a:r>
              <a:rPr lang="cs-CZ" dirty="0" err="1"/>
              <a:t>vnímavej</a:t>
            </a:r>
            <a:r>
              <a:rPr lang="cs-CZ" dirty="0"/>
              <a:t> </a:t>
            </a:r>
            <a:r>
              <a:rPr lang="cs-CZ" dirty="0" err="1"/>
              <a:t>populácie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5576" y="1484784"/>
            <a:ext cx="7543800" cy="914400"/>
          </a:xfrm>
        </p:spPr>
        <p:txBody>
          <a:bodyPr/>
          <a:lstStyle/>
          <a:p>
            <a:r>
              <a:rPr lang="sk-SK" dirty="0"/>
              <a:t>Základné podmienky vzniku epidemického prenosu</a:t>
            </a:r>
          </a:p>
        </p:txBody>
      </p:sp>
      <p:pic>
        <p:nvPicPr>
          <p:cNvPr id="7" name="Picture 4" descr="swine-flu dite prase ki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483768" y="3789040"/>
            <a:ext cx="4608512" cy="2736304"/>
          </a:xfrm>
          <a:prstGeom prst="rect">
            <a:avLst/>
          </a:prstGeom>
          <a:noFill/>
          <a:ln/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563888" y="4509120"/>
            <a:ext cx="576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355976" y="5013176"/>
            <a:ext cx="349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292080" y="4365104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3DBA-4FDD-6148-A176-8EDB8BD8E4D7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4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556792"/>
            <a:ext cx="7618040" cy="4248472"/>
          </a:xfrm>
        </p:spPr>
        <p:txBody>
          <a:bodyPr>
            <a:normAutofit fontScale="92500"/>
          </a:bodyPr>
          <a:lstStyle/>
          <a:p>
            <a:r>
              <a:rPr lang="sk-SK" dirty="0"/>
              <a:t>Musí existovať rezervoár alebo zdroj infekcie kde pôvodca prežíva;</a:t>
            </a:r>
          </a:p>
          <a:p>
            <a:r>
              <a:rPr lang="sk-SK" dirty="0"/>
              <a:t>Pôvodcovia nákazy musia mať možnosť šíriť sa rôznymi cestami od rezervoáru smerom k človeku (priamo alebo nepriamo);</a:t>
            </a:r>
          </a:p>
          <a:p>
            <a:r>
              <a:rPr lang="sk-SK" dirty="0"/>
              <a:t>Následne sa šíria v ľudskom organizme, množia sa a uvoľňujú pre organizmus toxické látky a spúšťajú proces infekcie</a:t>
            </a:r>
          </a:p>
          <a:p>
            <a:pPr>
              <a:buNone/>
            </a:pPr>
            <a:r>
              <a:rPr lang="sk-SK" b="1" dirty="0"/>
              <a:t>Vývoj ochorení je ovplyvnený</a:t>
            </a:r>
            <a:r>
              <a:rPr lang="sk-SK" dirty="0"/>
              <a:t>:</a:t>
            </a:r>
          </a:p>
          <a:p>
            <a:pPr lvl="1"/>
            <a:r>
              <a:rPr lang="sk-SK" dirty="0"/>
              <a:t>Obranyschopnosťou hostiteľa –</a:t>
            </a:r>
            <a:r>
              <a:rPr lang="sk-SK" b="1" dirty="0">
                <a:solidFill>
                  <a:srgbClr val="FFFF00"/>
                </a:solidFill>
              </a:rPr>
              <a:t>imunita</a:t>
            </a:r>
            <a:r>
              <a:rPr lang="sk-SK" dirty="0"/>
              <a:t>;</a:t>
            </a:r>
          </a:p>
          <a:p>
            <a:pPr lvl="1"/>
            <a:r>
              <a:rPr lang="sk-SK" dirty="0"/>
              <a:t>Faktormi </a:t>
            </a:r>
            <a:r>
              <a:rPr lang="sk-SK" b="1" dirty="0">
                <a:solidFill>
                  <a:srgbClr val="FFFF00"/>
                </a:solidFill>
              </a:rPr>
              <a:t>patogenity</a:t>
            </a:r>
            <a:r>
              <a:rPr lang="sk-SK" dirty="0"/>
              <a:t> a </a:t>
            </a:r>
            <a:r>
              <a:rPr lang="sk-SK" b="1" dirty="0">
                <a:solidFill>
                  <a:srgbClr val="FFFF00"/>
                </a:solidFill>
              </a:rPr>
              <a:t>virulencie</a:t>
            </a:r>
            <a:r>
              <a:rPr lang="sk-SK" dirty="0"/>
              <a:t> mikroorganizmu;</a:t>
            </a:r>
          </a:p>
          <a:p>
            <a:pPr lvl="2">
              <a:buNone/>
            </a:pPr>
            <a:r>
              <a:rPr lang="sk-SK" dirty="0"/>
              <a:t>• Patogenita = schopnosť vyvolať ochorenie;</a:t>
            </a:r>
          </a:p>
          <a:p>
            <a:pPr lvl="2">
              <a:buNone/>
            </a:pPr>
            <a:r>
              <a:rPr lang="sk-SK" dirty="0"/>
              <a:t>• Virulencia = miera patogenity, kvantitatívna , určená infekčnou dávkou.</a:t>
            </a:r>
          </a:p>
          <a:p>
            <a:endParaRPr lang="sk-SK" dirty="0">
              <a:latin typeface="Candar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548680"/>
            <a:ext cx="7543800" cy="792088"/>
          </a:xfrm>
        </p:spPr>
        <p:txBody>
          <a:bodyPr/>
          <a:lstStyle/>
          <a:p>
            <a:r>
              <a:rPr lang="sk-SK" sz="4000" dirty="0"/>
              <a:t>Pre vznik infekcie je potrebné: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9239A-3894-B042-9A56-675E9D2B254D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685803"/>
            <a:ext cx="7690048" cy="3657599"/>
          </a:xfrm>
        </p:spPr>
        <p:txBody>
          <a:bodyPr>
            <a:normAutofit fontScale="92500"/>
          </a:bodyPr>
          <a:lstStyle/>
          <a:p>
            <a:r>
              <a:rPr lang="sk-SK" dirty="0"/>
              <a:t>Každé ochorenie, ktoré sa prenáša z jednej osoby alebo zvieraťa na druhú, buď priamo - kontaktom s výkalmi alebo močom alebo inými telesnými výlučkami - alebo nepriamo prostredníctvom objektov alebo látok, ako sú kontaminované poháre, hračky alebo voda. Môže sa prenášať aj cez blchy, muchy, komáre, kliešte alebo iný hmyz. </a:t>
            </a:r>
          </a:p>
          <a:p>
            <a:r>
              <a:rPr lang="sk-SK" dirty="0"/>
              <a:t>Medzi prenosné choroby patria ochorenia spôsobené baktériami, </a:t>
            </a:r>
            <a:r>
              <a:rPr lang="sk-SK" dirty="0" err="1"/>
              <a:t>chlamýdiami</a:t>
            </a:r>
            <a:r>
              <a:rPr lang="sk-SK" dirty="0"/>
              <a:t>, parazitmi, hubami, </a:t>
            </a:r>
            <a:r>
              <a:rPr lang="sk-SK" dirty="0" err="1"/>
              <a:t>ricketsiami</a:t>
            </a:r>
            <a:r>
              <a:rPr lang="sk-SK" dirty="0"/>
              <a:t> a vírusmi. </a:t>
            </a:r>
          </a:p>
          <a:p>
            <a:r>
              <a:rPr lang="sk-SK" dirty="0"/>
              <a:t>Medzi infekčné ochorenia, ktoré však nie sú prenosné z človeka alebo iného hostiteľa na človeka radíme napríklad </a:t>
            </a:r>
            <a:r>
              <a:rPr lang="sk-SK" dirty="0" err="1"/>
              <a:t>antrax</a:t>
            </a:r>
            <a:r>
              <a:rPr lang="sk-SK" dirty="0"/>
              <a:t>, alebo tetanus.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1" y="5157192"/>
            <a:ext cx="7543800" cy="914400"/>
          </a:xfrm>
        </p:spPr>
        <p:txBody>
          <a:bodyPr/>
          <a:lstStyle/>
          <a:p>
            <a:r>
              <a:rPr lang="sk-SK" dirty="0"/>
              <a:t>Prenosné / nákazlivé ochorenia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6BCD-28C4-8540-A8A1-28C318245F8B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6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47329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7560840" cy="4608512"/>
          </a:xfrm>
        </p:spPr>
        <p:txBody>
          <a:bodyPr>
            <a:normAutofit lnSpcReduction="10000"/>
          </a:bodyPr>
          <a:lstStyle/>
          <a:p>
            <a:r>
              <a:rPr lang="sk-SK" dirty="0"/>
              <a:t>Rezervoárom infekčného agens je lokalita, v ktorej agens normálne žije, rastie, a množí sa; Môžu to byť ľudia, zvieratá alebo životné prostredie;</a:t>
            </a:r>
          </a:p>
          <a:p>
            <a:r>
              <a:rPr lang="sk-SK" dirty="0"/>
              <a:t>Rezervoár môže, ale nemusí byť zdrojom infekcie, napríklad rezervoárom </a:t>
            </a:r>
            <a:r>
              <a:rPr lang="sk-SK" dirty="0" err="1"/>
              <a:t>Clostridium</a:t>
            </a:r>
            <a:r>
              <a:rPr lang="sk-SK" dirty="0"/>
              <a:t> </a:t>
            </a:r>
            <a:r>
              <a:rPr lang="sk-SK" dirty="0" err="1"/>
              <a:t>botulinum</a:t>
            </a:r>
            <a:r>
              <a:rPr lang="sk-SK" dirty="0"/>
              <a:t> je pôda, ale  zdrojom väčšiny infekcií  (botulizmus) je nesprávne konzervované jedlo, obsahujúce spory C. </a:t>
            </a:r>
            <a:r>
              <a:rPr lang="sk-SK" dirty="0" err="1"/>
              <a:t>Botulinum</a:t>
            </a:r>
            <a:r>
              <a:rPr lang="sk-SK" dirty="0"/>
              <a:t>;</a:t>
            </a:r>
          </a:p>
          <a:p>
            <a:r>
              <a:rPr lang="sk-SK" dirty="0"/>
              <a:t>Rezervoárom môže byť aj prostredie a jeho zložky, ako pôda, voda, rastliny, napr. pôvodca legionárskej choroby (</a:t>
            </a:r>
            <a:r>
              <a:rPr lang="sk-SK" dirty="0" err="1"/>
              <a:t>Legionella</a:t>
            </a:r>
            <a:r>
              <a:rPr lang="sk-SK" dirty="0"/>
              <a:t> </a:t>
            </a:r>
            <a:r>
              <a:rPr lang="sk-SK" dirty="0" err="1"/>
              <a:t>pneumophila</a:t>
            </a:r>
            <a:r>
              <a:rPr lang="sk-SK" dirty="0"/>
              <a:t>)  je často v chladiacich, alebo odparovacích zariadeniach a dodávkach vody;</a:t>
            </a:r>
          </a:p>
          <a:p>
            <a:r>
              <a:rPr lang="sk-SK" dirty="0"/>
              <a:t>Ľudské  rezervoáre – choroby sú prenášané z osoby na osobu (sexuálne prenosné choroby, osýpky, mumps, streptokokové infekcie, a mnoho respiračných infekcií).</a:t>
            </a:r>
          </a:p>
          <a:p>
            <a:pPr>
              <a:buNone/>
            </a:pPr>
            <a:endParaRPr lang="sk-SK" dirty="0">
              <a:latin typeface="Candara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543800" cy="432048"/>
          </a:xfrm>
        </p:spPr>
        <p:txBody>
          <a:bodyPr/>
          <a:lstStyle/>
          <a:p>
            <a:r>
              <a:rPr lang="sk-SK" dirty="0"/>
              <a:t>Rezervoáre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5ED7-9314-5140-8D0C-9AB09F0D7ED8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7834064" cy="3600400"/>
          </a:xfrm>
        </p:spPr>
        <p:txBody>
          <a:bodyPr>
            <a:noAutofit/>
          </a:bodyPr>
          <a:lstStyle/>
          <a:p>
            <a:r>
              <a:rPr lang="sk-SK" dirty="0"/>
              <a:t>Zdrojom nákazy môže byť:</a:t>
            </a:r>
          </a:p>
          <a:p>
            <a:pPr>
              <a:buNone/>
            </a:pPr>
            <a:r>
              <a:rPr lang="sk-SK" dirty="0"/>
              <a:t> - chorý človek</a:t>
            </a:r>
          </a:p>
          <a:p>
            <a:pPr>
              <a:buNone/>
            </a:pPr>
            <a:r>
              <a:rPr lang="sk-SK" dirty="0"/>
              <a:t> - zdravý nosič</a:t>
            </a:r>
          </a:p>
          <a:p>
            <a:pPr>
              <a:buNone/>
            </a:pPr>
            <a:r>
              <a:rPr lang="sk-SK" dirty="0"/>
              <a:t> - rekonvalescent</a:t>
            </a:r>
          </a:p>
          <a:p>
            <a:pPr>
              <a:buNone/>
            </a:pPr>
            <a:r>
              <a:rPr lang="sk-SK" dirty="0"/>
              <a:t> - zviera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Nosičmi ochorenia nemusí byť len chorá osoba, ale aj zdravý nosič – neprejavujú sa u neho príznaky;</a:t>
            </a:r>
          </a:p>
          <a:p>
            <a:r>
              <a:rPr lang="sk-SK" dirty="0"/>
              <a:t>Chronické nosičstvo je časté napr. pri víruse hepatitídy typu B alebo </a:t>
            </a:r>
            <a:r>
              <a:rPr lang="sk-SK" dirty="0" err="1"/>
              <a:t>Salmonella</a:t>
            </a:r>
            <a:r>
              <a:rPr lang="sk-SK" dirty="0"/>
              <a:t> </a:t>
            </a:r>
            <a:r>
              <a:rPr lang="sk-SK" dirty="0" err="1"/>
              <a:t>typhi</a:t>
            </a:r>
            <a:r>
              <a:rPr lang="sk-SK" dirty="0"/>
              <a:t> - pôvodcu týfu.</a:t>
            </a:r>
          </a:p>
          <a:p>
            <a:pPr>
              <a:buNone/>
            </a:pPr>
            <a:endParaRPr lang="sk-SK" sz="1800" dirty="0">
              <a:latin typeface="Candar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7543800" cy="914400"/>
          </a:xfrm>
        </p:spPr>
        <p:txBody>
          <a:bodyPr/>
          <a:lstStyle/>
          <a:p>
            <a:r>
              <a:rPr lang="sk-SK" dirty="0"/>
              <a:t>Zdroj nákazy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F446-1B9A-8C4C-B5E2-67FB36E57FA9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8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772816"/>
            <a:ext cx="7618040" cy="36575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dirty="0"/>
              <a:t>Vstupné brány infekcie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Koža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Respiračný trakt</a:t>
            </a:r>
          </a:p>
          <a:p>
            <a:pPr lvl="1">
              <a:lnSpc>
                <a:spcPct val="90000"/>
              </a:lnSpc>
            </a:pPr>
            <a:r>
              <a:rPr lang="sk-SK" dirty="0" err="1"/>
              <a:t>Alimentárny</a:t>
            </a:r>
            <a:r>
              <a:rPr lang="sk-SK" dirty="0"/>
              <a:t> trakt</a:t>
            </a:r>
          </a:p>
          <a:p>
            <a:pPr lvl="1">
              <a:lnSpc>
                <a:spcPct val="90000"/>
              </a:lnSpc>
            </a:pPr>
            <a:r>
              <a:rPr lang="sk-SK" dirty="0" err="1"/>
              <a:t>Urogenitálny</a:t>
            </a:r>
            <a:r>
              <a:rPr lang="sk-SK" dirty="0"/>
              <a:t> trakt</a:t>
            </a:r>
          </a:p>
          <a:p>
            <a:pPr lvl="1">
              <a:lnSpc>
                <a:spcPct val="90000"/>
              </a:lnSpc>
            </a:pPr>
            <a:r>
              <a:rPr lang="sk-SK" dirty="0"/>
              <a:t>Spojivka</a:t>
            </a:r>
          </a:p>
          <a:p>
            <a:pPr lvl="1">
              <a:lnSpc>
                <a:spcPct val="90000"/>
              </a:lnSpc>
            </a:pPr>
            <a:r>
              <a:rPr lang="sk-SK" dirty="0" err="1"/>
              <a:t>Trnasplacentárny</a:t>
            </a:r>
            <a:r>
              <a:rPr lang="sk-SK" dirty="0"/>
              <a:t> prenos</a:t>
            </a:r>
          </a:p>
          <a:p>
            <a:pPr lvl="1">
              <a:lnSpc>
                <a:spcPct val="90000"/>
              </a:lnSpc>
            </a:pPr>
            <a:endParaRPr lang="cs-CZ" sz="2400" dirty="0">
              <a:latin typeface="Candara" pitchFamily="34" charset="0"/>
            </a:endParaRPr>
          </a:p>
          <a:p>
            <a:pPr>
              <a:buNone/>
            </a:pPr>
            <a:endParaRPr lang="sk-SK" dirty="0">
              <a:latin typeface="Candar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7543800" cy="914400"/>
          </a:xfrm>
        </p:spPr>
        <p:txBody>
          <a:bodyPr/>
          <a:lstStyle/>
          <a:p>
            <a:r>
              <a:rPr lang="sk-SK" dirty="0"/>
              <a:t>Brány vstupu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B5B9-EBBB-884C-A4F4-B87E71FBD8B9}" type="datetime4">
              <a:rPr lang="sk-SK" smtClean="0">
                <a:solidFill>
                  <a:prstClr val="white">
                    <a:alpha val="60000"/>
                  </a:prstClr>
                </a:solidFill>
              </a:rPr>
              <a:t>15. októbra 2020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>
                <a:solidFill>
                  <a:prstClr val="white">
                    <a:alpha val="60000"/>
                  </a:prstClr>
                </a:solidFill>
              </a:rPr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944" y="1484784"/>
            <a:ext cx="4664200" cy="44694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tin_Trnava_prednask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2549</TotalTime>
  <Words>1244</Words>
  <Application>Microsoft Macintosh PowerPoint</Application>
  <PresentationFormat>Prezentácia na obrazovke (4:3)</PresentationFormat>
  <Paragraphs>184</Paragraphs>
  <Slides>18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5" baseType="lpstr">
      <vt:lpstr>Arial</vt:lpstr>
      <vt:lpstr>Calibri</vt:lpstr>
      <vt:lpstr>Candara</vt:lpstr>
      <vt:lpstr>Comic Sans MS</vt:lpstr>
      <vt:lpstr>Palatino Linotype</vt:lpstr>
      <vt:lpstr>Wingdings</vt:lpstr>
      <vt:lpstr>Martin_Trnava_prednasky</vt:lpstr>
      <vt:lpstr>INFEKČNÉ OCHORENIA</vt:lpstr>
      <vt:lpstr>Charakteristiky infekčných ochorení</vt:lpstr>
      <vt:lpstr>Tradičný epidemiologický model</vt:lpstr>
      <vt:lpstr>Základné podmienky vzniku epidemického prenosu</vt:lpstr>
      <vt:lpstr>Pre vznik infekcie je potrebné:</vt:lpstr>
      <vt:lpstr>Prenosné / nákazlivé ochorenia</vt:lpstr>
      <vt:lpstr>Rezervoáre</vt:lpstr>
      <vt:lpstr>Zdroj nákazy</vt:lpstr>
      <vt:lpstr>Brány vstupu</vt:lpstr>
      <vt:lpstr>Expozícia a prenos</vt:lpstr>
      <vt:lpstr>Priamy prenos</vt:lpstr>
      <vt:lpstr>Nepriamy prenos</vt:lpstr>
      <vt:lpstr>Vnímavosť populácie</vt:lpstr>
      <vt:lpstr>Dynamika šírenia infekcií v populácii</vt:lpstr>
      <vt:lpstr>Šírenie infekcií</vt:lpstr>
      <vt:lpstr>Epidémie</vt:lpstr>
      <vt:lpstr>Stratégie prevencie infekčných ochorení</vt:lpstr>
      <vt:lpstr>Prezentácia programu PowerPoint</vt:lpstr>
    </vt:vector>
  </TitlesOfParts>
  <Manager>Rusnák</Manager>
  <Company>FZaSP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Infekčné ochorenia</dc:title>
  <dc:subject>prednáška pre EPI I</dc:subject>
  <dc:creator>Rusnák, Garabášová</dc:creator>
  <cp:keywords/>
  <dc:description/>
  <cp:lastModifiedBy>Martin Rusnak</cp:lastModifiedBy>
  <cp:revision>75</cp:revision>
  <dcterms:created xsi:type="dcterms:W3CDTF">2014-10-23T10:56:41Z</dcterms:created>
  <dcterms:modified xsi:type="dcterms:W3CDTF">2020-10-15T08:45:34Z</dcterms:modified>
  <cp:category>prednáška</cp:category>
</cp:coreProperties>
</file>