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303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9" r:id="rId11"/>
    <p:sldId id="350" r:id="rId12"/>
    <p:sldId id="344" r:id="rId13"/>
    <p:sldId id="345" r:id="rId14"/>
    <p:sldId id="346" r:id="rId15"/>
    <p:sldId id="347" r:id="rId16"/>
    <p:sldId id="302" r:id="rId17"/>
    <p:sldId id="263" r:id="rId18"/>
    <p:sldId id="304" r:id="rId19"/>
    <p:sldId id="265" r:id="rId20"/>
    <p:sldId id="269" r:id="rId21"/>
    <p:sldId id="268" r:id="rId22"/>
    <p:sldId id="267" r:id="rId23"/>
  </p:sldIdLst>
  <p:sldSz cx="9144000" cy="6858000" type="screen4x3"/>
  <p:notesSz cx="6858000" cy="9144000"/>
  <p:defaultTextStyle>
    <a:defPPr>
      <a:defRPr lang="sk-SK"/>
    </a:defPPr>
    <a:lvl1pPr marL="0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7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69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1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54" autoAdjust="0"/>
  </p:normalViewPr>
  <p:slideViewPr>
    <p:cSldViewPr>
      <p:cViewPr varScale="1">
        <p:scale>
          <a:sx n="103" d="100"/>
          <a:sy n="103" d="100"/>
        </p:scale>
        <p:origin x="17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1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1F5D9-7DB9-3245-ACD9-68E2D09A9055}" type="datetimeFigureOut">
              <a:rPr lang="en-US" smtClean="0"/>
              <a:t>10/15/20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C0DD4-2C7F-ED41-B376-80F8901D5D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4057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4331A-9B12-45C8-B903-D72953D506AB}" type="datetimeFigureOut">
              <a:rPr lang="sk-SK" smtClean="0"/>
              <a:pPr/>
              <a:t>15.10.20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86EF7-8E06-4887-A446-77B26026126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1366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7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1871F-0A25-9147-8A08-9079383FFAD3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423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2" y="3213432"/>
            <a:ext cx="457200" cy="926786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3A82-ACD8-5B49-9EF8-9289671E7AE1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31FE-158E-3247-8E4D-37DE08D2B9B8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3"/>
            <a:ext cx="2133600" cy="5181600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2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4205-A67B-924C-9032-84F63005ED5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908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FD61D-7F83-294D-A440-149D6BF49E28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246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1909-21CF-A843-B560-35C4D0CD24B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70" y="658370"/>
            <a:ext cx="3273552" cy="34290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2" y="658368"/>
            <a:ext cx="3273552" cy="3432175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8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4" indent="0">
              <a:buNone/>
              <a:defRPr sz="1600" b="1"/>
            </a:lvl6pPr>
            <a:lvl7pPr marL="2742738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2" y="661978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4" indent="0">
              <a:buNone/>
              <a:defRPr sz="1600" b="1"/>
            </a:lvl6pPr>
            <a:lvl7pPr marL="2742738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2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3"/>
            <a:ext cx="457200" cy="807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3"/>
            <a:ext cx="457200" cy="807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CC611-3EB0-EB41-9F1D-88B11DA5B51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4475-8392-2847-A7D4-987F90ED4F0E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4033-4DF4-E348-86CC-947B93158E7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9"/>
            <a:ext cx="457200" cy="10764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8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4" indent="0">
              <a:buNone/>
              <a:defRPr sz="900"/>
            </a:lvl6pPr>
            <a:lvl7pPr marL="2742738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9942-755D-6E40-AE27-24AD26221C73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4" indent="0">
              <a:buNone/>
              <a:defRPr sz="2000"/>
            </a:lvl6pPr>
            <a:lvl7pPr marL="2742738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2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4" indent="0">
              <a:buNone/>
              <a:defRPr sz="900"/>
            </a:lvl6pPr>
            <a:lvl7pPr marL="2742738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5"/>
            <a:ext cx="457200" cy="807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B4C2-A23D-BF4C-BCA4-E9074CA04275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6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6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3"/>
            <a:ext cx="6096000" cy="3657599"/>
          </a:xfrm>
          <a:prstGeom prst="rect">
            <a:avLst/>
          </a:prstGeom>
        </p:spPr>
        <p:txBody>
          <a:bodyPr vert="horz" lIns="91424" tIns="45713" rIns="91424" bIns="45713" rtlCol="0" anchor="ctr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0233" y="6154740"/>
            <a:ext cx="1645568" cy="365125"/>
          </a:xfrm>
          <a:prstGeom prst="rect">
            <a:avLst/>
          </a:prstGeom>
        </p:spPr>
        <p:txBody>
          <a:bodyPr vert="horz" lIns="91424" tIns="45713" rIns="91424" bIns="45713" rtlCol="0" anchor="t"/>
          <a:lstStyle>
            <a:lvl1pPr algn="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512727C-410D-C749-AA2B-A08EC75DB51E}" type="datetime4">
              <a:rPr lang="sk-SK" smtClean="0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t>15. októbra 2020</a:t>
            </a:fld>
            <a:endParaRPr lang="en-GB" dirty="0">
              <a:solidFill>
                <a:prstClr val="white">
                  <a:alpha val="60000"/>
                </a:prstClr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1959" y="6154739"/>
            <a:ext cx="1296145" cy="365124"/>
          </a:xfrm>
          <a:prstGeom prst="rect">
            <a:avLst/>
          </a:prstGeom>
        </p:spPr>
        <p:txBody>
          <a:bodyPr vert="horz" lIns="91424" tIns="45713" rIns="91424" bIns="45713" rtlCol="0" anchor="t"/>
          <a:lstStyle>
            <a:lvl1pPr algn="l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t>rusnak.truni.sk</a:t>
            </a:r>
            <a:endParaRPr lang="en-GB" dirty="0">
              <a:solidFill>
                <a:prstClr val="white">
                  <a:alpha val="60000"/>
                </a:prstClr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1" y="6154741"/>
            <a:ext cx="746760" cy="365125"/>
          </a:xfrm>
          <a:prstGeom prst="rect">
            <a:avLst/>
          </a:prstGeom>
        </p:spPr>
        <p:txBody>
          <a:bodyPr vert="horz" lIns="91424" tIns="45713" rIns="91424" bIns="9144" rtlCol="0" anchor="b"/>
          <a:lstStyle>
            <a:lvl1pPr algn="l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pPr/>
              <a:t>‹#›</a:t>
            </a:fld>
            <a:endParaRPr lang="en-GB" dirty="0">
              <a:solidFill>
                <a:prstClr val="white">
                  <a:alpha val="60000"/>
                </a:prstClr>
              </a:solidFill>
              <a:latin typeface="Arial" charset="0"/>
              <a:cs typeface="Arial Unicode MS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4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74" indent="-255988" algn="l" defTabSz="914246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972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670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370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643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628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39903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176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163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8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348880"/>
            <a:ext cx="7543800" cy="2773127"/>
          </a:xfrm>
        </p:spPr>
        <p:txBody>
          <a:bodyPr/>
          <a:lstStyle/>
          <a:p>
            <a:r>
              <a:rPr lang="sk-SK" dirty="0"/>
              <a:t>Úvod do druhov ochorení: Infekčné a neinfekčné ochorenia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5432" y="5483881"/>
            <a:ext cx="6172200" cy="835397"/>
          </a:xfrm>
        </p:spPr>
        <p:txBody>
          <a:bodyPr>
            <a:normAutofit fontScale="85000" lnSpcReduction="10000"/>
          </a:bodyPr>
          <a:lstStyle/>
          <a:p>
            <a:r>
              <a:rPr lang="sk-SK" dirty="0" err="1"/>
              <a:t>Mgr</a:t>
            </a:r>
            <a:r>
              <a:rPr lang="sk-SK" dirty="0"/>
              <a:t>. Mária </a:t>
            </a:r>
            <a:r>
              <a:rPr lang="sk-SK" dirty="0" err="1"/>
              <a:t>Garabášová</a:t>
            </a:r>
            <a:r>
              <a:rPr lang="sk-SK" dirty="0"/>
              <a:t> a prof. MUDr. Martin </a:t>
            </a:r>
            <a:r>
              <a:rPr lang="sk-SK" dirty="0" err="1"/>
              <a:t>Rusnák</a:t>
            </a:r>
            <a:r>
              <a:rPr lang="sk-SK" dirty="0"/>
              <a:t>, </a:t>
            </a:r>
            <a:r>
              <a:rPr lang="sk-SK" dirty="0" err="1"/>
              <a:t>CSc</a:t>
            </a:r>
            <a:endParaRPr lang="sk-SK" dirty="0"/>
          </a:p>
          <a:p>
            <a:r>
              <a:rPr lang="sk-SK" dirty="0"/>
              <a:t>Základy epidemiológie - propedeutika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425610" y="259789"/>
            <a:ext cx="4287567" cy="1191760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dirty="0"/>
              <a:t>TRNAVSKÁ UNIVERZITA V TRNAVE</a:t>
            </a:r>
          </a:p>
          <a:p>
            <a:pPr algn="ctr">
              <a:lnSpc>
                <a:spcPct val="100000"/>
              </a:lnSpc>
            </a:pPr>
            <a:r>
              <a:rPr lang="sk-SK" dirty="0"/>
              <a:t>Fakulta zdravotníctva a sociálnej práce</a:t>
            </a:r>
          </a:p>
          <a:p>
            <a:pPr algn="ctr">
              <a:lnSpc>
                <a:spcPct val="100000"/>
              </a:lnSpc>
            </a:pPr>
            <a:r>
              <a:rPr lang="sk-SK" dirty="0"/>
              <a:t>Katedra verejného zdravotníctva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5576" y="764704"/>
            <a:ext cx="7618040" cy="4032448"/>
          </a:xfrm>
        </p:spPr>
        <p:txBody>
          <a:bodyPr>
            <a:normAutofit/>
          </a:bodyPr>
          <a:lstStyle/>
          <a:p>
            <a:r>
              <a:rPr lang="sk-SK" dirty="0"/>
              <a:t>Napriek značnému poklesu </a:t>
            </a:r>
            <a:r>
              <a:rPr lang="sk-SK" b="1" dirty="0">
                <a:solidFill>
                  <a:srgbClr val="FFFF00"/>
                </a:solidFill>
              </a:rPr>
              <a:t>infekčných ochorení </a:t>
            </a:r>
            <a:r>
              <a:rPr lang="sk-SK" dirty="0"/>
              <a:t>oproti minulosti sa v posledných 2 – 3 desaťročiach do popredia dostávajú nové infekčné ochorenia (AIDS, hemoragické horúčky </a:t>
            </a:r>
            <a:r>
              <a:rPr lang="sk-SK" dirty="0" err="1"/>
              <a:t>Ebola</a:t>
            </a:r>
            <a:r>
              <a:rPr lang="sk-SK" dirty="0"/>
              <a:t>..), alebo sa opätovne vo zvýšenej miere začínajú objavovať „staré“ infekcie – tzv. znovu sa objavujúce (</a:t>
            </a:r>
            <a:r>
              <a:rPr lang="sk-SK" dirty="0" err="1"/>
              <a:t>reemerging</a:t>
            </a:r>
            <a:r>
              <a:rPr lang="sk-SK" dirty="0"/>
              <a:t>) infekcie (syfilis, tuberkulóza a ďalšie).</a:t>
            </a:r>
          </a:p>
          <a:p>
            <a:r>
              <a:rPr lang="sk-SK" dirty="0"/>
              <a:t>Napriek rozvoju očkovania sa stále nemáme možnosť brániť pri niektorých ochoreniach.</a:t>
            </a:r>
            <a:endParaRPr lang="sk-SK" dirty="0">
              <a:effectLst/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4653-7559-B646-B863-49CD78BBF767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83568" y="5229200"/>
            <a:ext cx="7543800" cy="914400"/>
          </a:xfrm>
        </p:spPr>
        <p:txBody>
          <a:bodyPr/>
          <a:lstStyle/>
          <a:p>
            <a:r>
              <a:rPr lang="sk-SK" dirty="0"/>
              <a:t>Súčasný stav</a:t>
            </a:r>
          </a:p>
        </p:txBody>
      </p:sp>
    </p:spTree>
    <p:extLst>
      <p:ext uri="{BB962C8B-B14F-4D97-AF65-F5344CB8AC3E}">
        <p14:creationId xmlns:p14="http://schemas.microsoft.com/office/powerpoint/2010/main" val="58501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C49F1-AD7B-3D41-8EF5-8EA5A379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B32337E-A325-1943-B10F-FBAA1E2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4475-8392-2847-A7D4-987F90ED4F0E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D93B2A9-F034-E74E-8A4D-E286114CE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11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063A6F-B6C3-7F4B-9E2C-D18F255FE1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1026" name="Picture 2" descr="Coronavirus Questions Answered: What We Know About COVID-19 | Time">
            <a:extLst>
              <a:ext uri="{FF2B5EF4-FFF2-40B4-BE49-F238E27FC236}">
                <a16:creationId xmlns:a16="http://schemas.microsoft.com/office/drawing/2014/main" id="{883E3F2E-3B81-ED47-83A6-964C3BCC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338134"/>
            <a:ext cx="7543800" cy="39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5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Infarkt na srdci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12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5524770" cy="3603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077072"/>
            <a:ext cx="2554538" cy="1194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04664"/>
            <a:ext cx="301910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Astma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13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5201622" cy="3896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974" y="476672"/>
            <a:ext cx="3602026" cy="1651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072" y="2276873"/>
            <a:ext cx="4344832" cy="38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Bolesti chrbta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14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3476848" cy="4500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76672"/>
            <a:ext cx="25400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068960"/>
            <a:ext cx="3751064" cy="28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15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5942207" cy="3240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9249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916832"/>
            <a:ext cx="7978080" cy="3960440"/>
          </a:xfrm>
        </p:spPr>
        <p:txBody>
          <a:bodyPr/>
          <a:lstStyle/>
          <a:p>
            <a:r>
              <a:rPr lang="sk-SK" sz="2600" dirty="0"/>
              <a:t>podľa etiológie na:</a:t>
            </a:r>
          </a:p>
          <a:p>
            <a:pPr lvl="1"/>
            <a:r>
              <a:rPr lang="sk-SK" sz="2200" dirty="0"/>
              <a:t>infekčné - prenosné (</a:t>
            </a:r>
            <a:r>
              <a:rPr lang="sk-SK" sz="2200" dirty="0" err="1"/>
              <a:t>communicable</a:t>
            </a:r>
            <a:r>
              <a:rPr lang="sk-SK" sz="2200" dirty="0"/>
              <a:t>)</a:t>
            </a:r>
          </a:p>
          <a:p>
            <a:pPr lvl="1"/>
            <a:r>
              <a:rPr lang="sk-SK" sz="2200" dirty="0" err="1"/>
              <a:t>neinfekčné</a:t>
            </a:r>
            <a:r>
              <a:rPr lang="sk-SK" sz="2200" dirty="0"/>
              <a:t> – neprenosné (</a:t>
            </a:r>
            <a:r>
              <a:rPr lang="sk-SK" sz="2200" dirty="0" err="1"/>
              <a:t>non-communicable</a:t>
            </a:r>
            <a:r>
              <a:rPr lang="sk-SK" sz="2200" dirty="0"/>
              <a:t>)</a:t>
            </a:r>
          </a:p>
          <a:p>
            <a:pPr lvl="1" eaLnBrk="1" hangingPunct="1"/>
            <a:endParaRPr lang="sk-SK" sz="2400" dirty="0"/>
          </a:p>
          <a:p>
            <a:r>
              <a:rPr lang="sk-SK" sz="2500" dirty="0"/>
              <a:t>Mnoho neprenosných chorôb môže však byť následkom infekcie (napr. cirhóza pečene a karcinóm pečene ako následok hepatitídy). </a:t>
            </a:r>
            <a:endParaRPr lang="cs-CZ" sz="2500" dirty="0"/>
          </a:p>
          <a:p>
            <a:pPr eaLnBrk="1" hangingPunct="1"/>
            <a:endParaRPr lang="cs-CZ" dirty="0">
              <a:latin typeface="Candara" pitchFamily="34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k-SK" dirty="0"/>
              <a:t>Rozdelenie ochorení</a:t>
            </a:r>
            <a:endParaRPr lang="cs-CZ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29C5-EE2B-3248-AF21-4AC99505B7E1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16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204864"/>
            <a:ext cx="7834064" cy="4176464"/>
          </a:xfrm>
        </p:spPr>
        <p:txBody>
          <a:bodyPr>
            <a:normAutofit/>
          </a:bodyPr>
          <a:lstStyle/>
          <a:p>
            <a:r>
              <a:rPr lang="pl-PL" dirty="0">
                <a:latin typeface="Candara" pitchFamily="34" charset="0"/>
              </a:rPr>
              <a:t>Prirodzený priebeh ochorenia sa týka priebehu ochorenia u jedinca v priebehu času, v </a:t>
            </a:r>
            <a:r>
              <a:rPr lang="pl-PL" dirty="0" err="1">
                <a:latin typeface="Candara" pitchFamily="34" charset="0"/>
              </a:rPr>
              <a:t>neprítomnosti</a:t>
            </a:r>
            <a:r>
              <a:rPr lang="pl-PL" dirty="0">
                <a:latin typeface="Candara" pitchFamily="34" charset="0"/>
              </a:rPr>
              <a:t> </a:t>
            </a:r>
            <a:r>
              <a:rPr lang="pl-PL" dirty="0" err="1">
                <a:latin typeface="Candara" pitchFamily="34" charset="0"/>
              </a:rPr>
              <a:t>liečby</a:t>
            </a:r>
            <a:endParaRPr lang="pl-PL" dirty="0">
              <a:latin typeface="Candara" pitchFamily="34" charset="0"/>
            </a:endParaRPr>
          </a:p>
          <a:p>
            <a:r>
              <a:rPr lang="pl-PL" dirty="0">
                <a:latin typeface="Candara" pitchFamily="34" charset="0"/>
              </a:rPr>
              <a:t>Napríklad, bez liečby infekcie HIV dochádza k spektru klinických príznakov začínajúc sérokonverziou a končí fázou AIDS, ktoré zvyčajne </a:t>
            </a:r>
            <a:r>
              <a:rPr lang="pl-PL" dirty="0" err="1">
                <a:latin typeface="Candara" pitchFamily="34" charset="0"/>
              </a:rPr>
              <a:t>končí</a:t>
            </a:r>
            <a:r>
              <a:rPr lang="pl-PL" dirty="0">
                <a:latin typeface="Candara" pitchFamily="34" charset="0"/>
              </a:rPr>
              <a:t> </a:t>
            </a:r>
            <a:r>
              <a:rPr lang="pl-PL" dirty="0" err="1">
                <a:latin typeface="Candara" pitchFamily="34" charset="0"/>
              </a:rPr>
              <a:t>smrťou</a:t>
            </a:r>
            <a:endParaRPr lang="pl-PL" dirty="0">
              <a:latin typeface="Candara" pitchFamily="34" charset="0"/>
            </a:endParaRPr>
          </a:p>
          <a:p>
            <a:r>
              <a:rPr lang="pl-PL" dirty="0">
                <a:latin typeface="Candara" pitchFamily="34" charset="0"/>
              </a:rPr>
              <a:t>Vätčšina ochorení má charakteristický  prirodzený priebeh, aj keď časový rámec a špecifické prejavy choroby sa môžu líšiť od jednotlivca k jednotlivcovi a sú ovplyvnené preventívnymi a terapeutickými opatreniami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7543800" cy="914400"/>
          </a:xfrm>
        </p:spPr>
        <p:txBody>
          <a:bodyPr/>
          <a:lstStyle/>
          <a:p>
            <a:r>
              <a:rPr lang="sk-SK" sz="4000" dirty="0"/>
              <a:t>Prirodzený priebeh </a:t>
            </a:r>
            <a:r>
              <a:rPr lang="sk-SK" sz="4000"/>
              <a:t>ochorenia a </a:t>
            </a:r>
            <a:r>
              <a:rPr lang="sk-SK" sz="4000" dirty="0"/>
              <a:t>spektrum ochorení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EDAF7-CC98-674E-90A3-7099D71DE807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chlape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587" t="30023" r="11927" b="33063"/>
          <a:stretch>
            <a:fillRect/>
          </a:stretch>
        </p:blipFill>
        <p:spPr>
          <a:xfrm>
            <a:off x="323528" y="2564904"/>
            <a:ext cx="8424936" cy="324036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1412776"/>
            <a:ext cx="7543800" cy="792088"/>
          </a:xfrm>
        </p:spPr>
        <p:txBody>
          <a:bodyPr/>
          <a:lstStyle/>
          <a:p>
            <a:r>
              <a:rPr lang="sk-SK" dirty="0"/>
              <a:t>Prirodzený priebeh ochorenia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055F-F9CF-5845-855E-6BD4156C957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18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7906072" cy="3096344"/>
          </a:xfrm>
        </p:spPr>
        <p:txBody>
          <a:bodyPr>
            <a:noAutofit/>
          </a:bodyPr>
          <a:lstStyle/>
          <a:p>
            <a:r>
              <a:rPr lang="sk-SK" dirty="0"/>
              <a:t>Proces začína expozíciou alebo akumuláciou faktorov dostatočných pre proces ochorenia u vnímavého hostiteľa</a:t>
            </a:r>
          </a:p>
          <a:p>
            <a:r>
              <a:rPr lang="sk-SK" dirty="0"/>
              <a:t>Pre infekčné ochorenia je expozíciou mikroorganizmus</a:t>
            </a:r>
          </a:p>
          <a:p>
            <a:r>
              <a:rPr lang="sk-SK" dirty="0"/>
              <a:t>U neinfekčných ochorení napr. u nádorových ochorení môže byť expozíciou faktor, ktorý spúšťa proces, napr. azbestové vlákna alebo zložky v tabakovom dyme (pri karcinóme pľúc), alebo faktor, ktorý podporuje proces, ako je estrogén (pre karcinóm </a:t>
            </a:r>
            <a:r>
              <a:rPr lang="sk-SK" dirty="0" err="1"/>
              <a:t>endometria</a:t>
            </a:r>
            <a:r>
              <a:rPr lang="sk-SK" dirty="0"/>
              <a:t>)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43800" cy="914400"/>
          </a:xfrm>
        </p:spPr>
        <p:txBody>
          <a:bodyPr/>
          <a:lstStyle/>
          <a:p>
            <a:r>
              <a:rPr lang="sk-SK" dirty="0"/>
              <a:t>Priebeh ochorenia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AD4F-BCC2-E34F-9D1E-558B5DCCDA22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19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Zástupný symbol pro obsah 6" descr="chlapec.png"/>
          <p:cNvPicPr>
            <a:picLocks noChangeAspect="1"/>
          </p:cNvPicPr>
          <p:nvPr/>
        </p:nvPicPr>
        <p:blipFill>
          <a:blip r:embed="rId2" cstate="print"/>
          <a:srcRect l="4587" t="30023" r="11927" b="33063"/>
          <a:stretch>
            <a:fillRect/>
          </a:stretch>
        </p:blipFill>
        <p:spPr>
          <a:xfrm>
            <a:off x="2555776" y="4365104"/>
            <a:ext cx="4320480" cy="166172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584" y="685803"/>
            <a:ext cx="7402016" cy="3463277"/>
          </a:xfrm>
        </p:spPr>
        <p:txBody>
          <a:bodyPr/>
          <a:lstStyle/>
          <a:p>
            <a:r>
              <a:rPr lang="sk-SK" dirty="0"/>
              <a:t>Vysvetliť základné pojmy</a:t>
            </a:r>
          </a:p>
          <a:p>
            <a:r>
              <a:rPr lang="sk-SK" dirty="0"/>
              <a:t>Ozrejmiť rozdiel medzi infekčnými a </a:t>
            </a:r>
            <a:r>
              <a:rPr lang="sk-SK" dirty="0" err="1"/>
              <a:t>neinfekčnými</a:t>
            </a:r>
            <a:r>
              <a:rPr lang="sk-SK" dirty="0"/>
              <a:t> ochoreniami</a:t>
            </a:r>
          </a:p>
          <a:p>
            <a:r>
              <a:rPr lang="sk-SK" dirty="0"/>
              <a:t>Popísať charakteristiky infekčných ochorení</a:t>
            </a:r>
          </a:p>
          <a:p>
            <a:r>
              <a:rPr lang="sk-SK" dirty="0"/>
              <a:t>Uviesť charakteristiky </a:t>
            </a:r>
            <a:r>
              <a:rPr lang="sk-SK" dirty="0" err="1"/>
              <a:t>neinfekčných</a:t>
            </a:r>
            <a:r>
              <a:rPr lang="sk-SK" dirty="0"/>
              <a:t> ochorení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Edukačné ciele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2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</p:spTree>
    <p:extLst>
      <p:ext uri="{BB962C8B-B14F-4D97-AF65-F5344CB8AC3E}">
        <p14:creationId xmlns:p14="http://schemas.microsoft.com/office/powerpoint/2010/main" val="3426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7762056" cy="3960440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Inkubačná doba </a:t>
            </a:r>
            <a:r>
              <a:rPr lang="pl-PL" dirty="0" err="1"/>
              <a:t>predstavuje</a:t>
            </a:r>
            <a:r>
              <a:rPr lang="pl-PL" dirty="0"/>
              <a:t> obdobie od vstupu mikroorganizmov do makroorganizmu po objavenie sa prvných príznakov (vypuknutím choroby), p</a:t>
            </a:r>
            <a:r>
              <a:rPr lang="sk-SK" dirty="0" err="1"/>
              <a:t>ri</a:t>
            </a:r>
            <a:r>
              <a:rPr lang="sk-SK" dirty="0"/>
              <a:t> </a:t>
            </a:r>
            <a:r>
              <a:rPr lang="sk-SK" dirty="0" err="1"/>
              <a:t>neinfekčných</a:t>
            </a:r>
            <a:r>
              <a:rPr lang="sk-SK" dirty="0"/>
              <a:t> chorobách hovoríme o </a:t>
            </a:r>
            <a:r>
              <a:rPr lang="sk-SK" b="1" dirty="0">
                <a:solidFill>
                  <a:srgbClr val="FFFF00"/>
                </a:solidFill>
              </a:rPr>
              <a:t>dobe</a:t>
            </a:r>
            <a:r>
              <a:rPr lang="sk-SK" dirty="0"/>
              <a:t> </a:t>
            </a:r>
            <a:r>
              <a:rPr lang="sk-SK" b="1" dirty="0">
                <a:solidFill>
                  <a:srgbClr val="FFFF00"/>
                </a:solidFill>
              </a:rPr>
              <a:t>latencie</a:t>
            </a:r>
            <a:endParaRPr lang="sk-SK" dirty="0"/>
          </a:p>
          <a:p>
            <a:r>
              <a:rPr lang="sk-SK" dirty="0"/>
              <a:t>V týchto fázach hovoríme o </a:t>
            </a:r>
            <a:r>
              <a:rPr lang="sk-SK" dirty="0" err="1">
                <a:solidFill>
                  <a:srgbClr val="FFFF00"/>
                </a:solidFill>
              </a:rPr>
              <a:t>asymptomatickom</a:t>
            </a:r>
            <a:r>
              <a:rPr lang="sk-SK" dirty="0">
                <a:solidFill>
                  <a:srgbClr val="FFFF00"/>
                </a:solidFill>
              </a:rPr>
              <a:t> období</a:t>
            </a:r>
            <a:r>
              <a:rPr lang="sk-SK" dirty="0"/>
              <a:t>, alebo </a:t>
            </a:r>
            <a:r>
              <a:rPr lang="sk-SK" dirty="0" err="1">
                <a:solidFill>
                  <a:srgbClr val="FFFF00"/>
                </a:solidFill>
              </a:rPr>
              <a:t>inaparnetnom</a:t>
            </a:r>
            <a:r>
              <a:rPr lang="sk-SK" dirty="0"/>
              <a:t> období (bez príznakov)  - toto obdobie môže trvať aj niekoľko desaťročí pri určitých chronických ochoreniach</a:t>
            </a:r>
          </a:p>
          <a:p>
            <a:endParaRPr lang="sk-SK" dirty="0">
              <a:latin typeface="Candara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543800" cy="1440160"/>
          </a:xfrm>
        </p:spPr>
        <p:txBody>
          <a:bodyPr/>
          <a:lstStyle/>
          <a:p>
            <a:r>
              <a:rPr lang="sk-SK" dirty="0"/>
              <a:t>Priebeh ochorenia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177F5-C7B9-5C47-A98A-5C224992FF74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Zástupný symbol pro obsah 6" descr="chlapec.png"/>
          <p:cNvPicPr>
            <a:picLocks noChangeAspect="1"/>
          </p:cNvPicPr>
          <p:nvPr/>
        </p:nvPicPr>
        <p:blipFill>
          <a:blip r:embed="rId2" cstate="print"/>
          <a:srcRect l="4587" t="30023" r="11927" b="33063"/>
          <a:stretch>
            <a:fillRect/>
          </a:stretch>
        </p:blipFill>
        <p:spPr>
          <a:xfrm>
            <a:off x="2483768" y="4437112"/>
            <a:ext cx="4608512" cy="17725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7690048" cy="3657599"/>
          </a:xfrm>
        </p:spPr>
        <p:txBody>
          <a:bodyPr>
            <a:normAutofit/>
          </a:bodyPr>
          <a:lstStyle/>
          <a:p>
            <a:r>
              <a:rPr lang="sk-SK" dirty="0"/>
              <a:t>Aj keď ochorenie nie je zrejmé v priebehu inkubačnej doby, niektoré patologické zmeny sa môžu zistiť v laboratóriu, alebo metódami </a:t>
            </a:r>
            <a:r>
              <a:rPr lang="sk-SK" dirty="0" err="1"/>
              <a:t>skríningu</a:t>
            </a:r>
            <a:r>
              <a:rPr lang="sk-SK" dirty="0"/>
              <a:t> (preosievania populácie);</a:t>
            </a:r>
          </a:p>
          <a:p>
            <a:r>
              <a:rPr lang="sk-SK" dirty="0"/>
              <a:t>Väčšina skríningových programov sa pokúša identifikovať chorobný proces v tejto fáze, pretože intervencie v tomto ranom štádiu sú účinnejšie ako liečba potom, čo došlo k progresii ochorenia.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47D-2D01-CD4A-B52A-BDBE7854567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21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8" name="Zástupný symbol pro obsah 6" descr="chlapec.png"/>
          <p:cNvPicPr>
            <a:picLocks noChangeAspect="1"/>
          </p:cNvPicPr>
          <p:nvPr/>
        </p:nvPicPr>
        <p:blipFill>
          <a:blip r:embed="rId2" cstate="print"/>
          <a:srcRect l="4587" t="30023" r="11927" b="33063"/>
          <a:stretch>
            <a:fillRect/>
          </a:stretch>
        </p:blipFill>
        <p:spPr>
          <a:xfrm>
            <a:off x="1187624" y="3645024"/>
            <a:ext cx="6552728" cy="25202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84785"/>
            <a:ext cx="7690048" cy="3312368"/>
          </a:xfrm>
        </p:spPr>
        <p:txBody>
          <a:bodyPr>
            <a:normAutofit/>
          </a:bodyPr>
          <a:lstStyle/>
          <a:p>
            <a:r>
              <a:rPr lang="sk-SK" dirty="0"/>
              <a:t>Po </a:t>
            </a:r>
            <a:r>
              <a:rPr lang="sk-SK" dirty="0" err="1"/>
              <a:t>subklinickej</a:t>
            </a:r>
            <a:r>
              <a:rPr lang="sk-SK" dirty="0"/>
              <a:t> fáze dochádza k rozvoju príznakov a klinickej fáze ochorenia - väčšina diagnóz sa stanovuje  práve v tejto fáze;</a:t>
            </a:r>
          </a:p>
          <a:p>
            <a:r>
              <a:rPr lang="sk-SK" dirty="0"/>
              <a:t>U niektorých ľudí však chorobný proces nemusí prejsť do klinicky zjavného ochorenia, v iných prípadoch však môže byť závažný a končiť smrťou (fatálne);</a:t>
            </a:r>
          </a:p>
          <a:p>
            <a:r>
              <a:rPr lang="sk-SK" dirty="0"/>
              <a:t>Chorobný proces môže skončiť uzdravením, invaliditou alebo úmrtím.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543800" cy="914400"/>
          </a:xfrm>
        </p:spPr>
        <p:txBody>
          <a:bodyPr/>
          <a:lstStyle/>
          <a:p>
            <a:r>
              <a:rPr lang="sk-SK" dirty="0"/>
              <a:t>Priebeh ochorenia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0056-A23B-BE42-B473-65BD0E955147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22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8" name="Zástupný symbol pro obsah 6" descr="chlapec.png"/>
          <p:cNvPicPr>
            <a:picLocks noChangeAspect="1"/>
          </p:cNvPicPr>
          <p:nvPr/>
        </p:nvPicPr>
        <p:blipFill>
          <a:blip r:embed="rId2" cstate="print"/>
          <a:srcRect l="4587" t="30023" r="11927" b="33063"/>
          <a:stretch>
            <a:fillRect/>
          </a:stretch>
        </p:blipFill>
        <p:spPr>
          <a:xfrm>
            <a:off x="2771800" y="4293096"/>
            <a:ext cx="5616624" cy="21602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543800" cy="914400"/>
          </a:xfrm>
        </p:spPr>
        <p:txBody>
          <a:bodyPr/>
          <a:lstStyle/>
          <a:p>
            <a:r>
              <a:rPr lang="sk-SK" sz="4400" dirty="0"/>
              <a:t>Ochorenia v minulosti a dnes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3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2"/>
            <a:ext cx="5760640" cy="45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4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1"/>
            <a:ext cx="5141075" cy="36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20688"/>
            <a:ext cx="3335926" cy="2248806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580112" y="3284984"/>
            <a:ext cx="2664296" cy="1080120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>
            <a:lvl1pPr algn="l" defTabSz="914246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4400" dirty="0" err="1"/>
              <a:t>Yersinia</a:t>
            </a:r>
            <a:r>
              <a:rPr lang="sk-SK" sz="4400" dirty="0"/>
              <a:t> </a:t>
            </a:r>
            <a:r>
              <a:rPr lang="sk-SK" sz="4400" dirty="0" err="1"/>
              <a:t>pestis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748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941168"/>
            <a:ext cx="7543800" cy="914400"/>
          </a:xfrm>
        </p:spPr>
        <p:txBody>
          <a:bodyPr/>
          <a:lstStyle/>
          <a:p>
            <a:r>
              <a:rPr lang="sk-SK" dirty="0"/>
              <a:t>Malária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5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5348601" cy="3786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04664"/>
            <a:ext cx="3413188" cy="3223566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652120" y="3861048"/>
            <a:ext cx="3491880" cy="1080120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>
            <a:lvl1pPr algn="l" defTabSz="914246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4400" dirty="0" err="1"/>
              <a:t>Plasmodium</a:t>
            </a:r>
            <a:r>
              <a:rPr lang="sk-SK" sz="4400" dirty="0"/>
              <a:t> </a:t>
            </a:r>
            <a:r>
              <a:rPr lang="sk-SK" sz="4400" dirty="0" err="1"/>
              <a:t>falciparum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39625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Lepra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6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5904811" cy="3877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9" y="2060849"/>
            <a:ext cx="3059831" cy="2160239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3563888" y="4149080"/>
            <a:ext cx="5580112" cy="648072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>
            <a:lvl1pPr algn="l" defTabSz="914246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4000" dirty="0" err="1"/>
              <a:t>Mycobacterium</a:t>
            </a:r>
            <a:r>
              <a:rPr lang="sk-SK" sz="4000" dirty="0"/>
              <a:t> </a:t>
            </a:r>
            <a:r>
              <a:rPr lang="sk-SK" sz="4000" dirty="0" err="1"/>
              <a:t>leprae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17946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Španielska chrípka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4838788" cy="33123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836712"/>
            <a:ext cx="3072341" cy="2016224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2555776" y="4149080"/>
            <a:ext cx="6588224" cy="648072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>
            <a:lvl1pPr algn="l" defTabSz="914246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4000" dirty="0"/>
              <a:t>Influenza A (H1N1) </a:t>
            </a:r>
            <a:r>
              <a:rPr lang="sk-SK" sz="4000" dirty="0" err="1"/>
              <a:t>virus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38944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Obrna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8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5285980" cy="3528392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149900" y="3933056"/>
            <a:ext cx="3960440" cy="914400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>
            <a:lvl1pPr algn="l" defTabSz="914246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 err="1"/>
              <a:t>Polio</a:t>
            </a:r>
            <a:r>
              <a:rPr lang="sk-SK" dirty="0"/>
              <a:t> </a:t>
            </a:r>
            <a:r>
              <a:rPr lang="sk-SK" dirty="0" err="1"/>
              <a:t>virus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384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Ebola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6BCD-28C4-8540-A8A1-28C318245F8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t>15. októbra 2020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9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alpha val="60000"/>
                  </a:prstClr>
                </a:solidFill>
              </a:rPr>
              <a:t>rusnak.truni.sk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6336704" cy="4752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564904"/>
            <a:ext cx="2352737" cy="108012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466780" y="3933056"/>
            <a:ext cx="3670572" cy="914400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>
            <a:lvl1pPr algn="l" defTabSz="914246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3200" dirty="0" err="1"/>
              <a:t>Ebola-vírus</a:t>
            </a:r>
            <a:r>
              <a:rPr lang="sk-SK" sz="3200" dirty="0"/>
              <a:t>, </a:t>
            </a:r>
            <a:r>
              <a:rPr lang="sk-SK" sz="3200" dirty="0" err="1"/>
              <a:t>Ebola</a:t>
            </a:r>
            <a:r>
              <a:rPr lang="sk-SK" sz="3200" dirty="0"/>
              <a:t>, </a:t>
            </a:r>
            <a:r>
              <a:rPr lang="sk-SK" sz="3200" dirty="0" err="1"/>
              <a:t>Sudan-Zaire-vírus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27641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2561</TotalTime>
  <Words>667</Words>
  <Application>Microsoft Macintosh PowerPoint</Application>
  <PresentationFormat>Prezentácia na obrazovke (4:3)</PresentationFormat>
  <Paragraphs>120</Paragraphs>
  <Slides>22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8" baseType="lpstr">
      <vt:lpstr>Arial</vt:lpstr>
      <vt:lpstr>Calibri</vt:lpstr>
      <vt:lpstr>Candara</vt:lpstr>
      <vt:lpstr>Palatino Linotype</vt:lpstr>
      <vt:lpstr>Wingdings</vt:lpstr>
      <vt:lpstr>Martin_Trnava_prednasky</vt:lpstr>
      <vt:lpstr>Úvod do druhov ochorení: Infekčné a neinfekčné ochorenia</vt:lpstr>
      <vt:lpstr>Edukačné ciele</vt:lpstr>
      <vt:lpstr>Ochorenia v minulosti a dnes</vt:lpstr>
      <vt:lpstr>Mor</vt:lpstr>
      <vt:lpstr>Malária</vt:lpstr>
      <vt:lpstr>Lepra</vt:lpstr>
      <vt:lpstr>Španielska chrípka</vt:lpstr>
      <vt:lpstr>Obrna</vt:lpstr>
      <vt:lpstr>Ebola</vt:lpstr>
      <vt:lpstr>Súčasný stav</vt:lpstr>
      <vt:lpstr>COVID-19</vt:lpstr>
      <vt:lpstr>Infarkt na srdci</vt:lpstr>
      <vt:lpstr>Astma</vt:lpstr>
      <vt:lpstr>Bolesti chrbta</vt:lpstr>
      <vt:lpstr>Úraz</vt:lpstr>
      <vt:lpstr>Rozdelenie ochorení</vt:lpstr>
      <vt:lpstr>Prirodzený priebeh ochorenia a spektrum ochorení</vt:lpstr>
      <vt:lpstr>Prirodzený priebeh ochorenia</vt:lpstr>
      <vt:lpstr>Priebeh ochorenia</vt:lpstr>
      <vt:lpstr>Priebeh ochorenia</vt:lpstr>
      <vt:lpstr>Prezentácia programu PowerPoint</vt:lpstr>
      <vt:lpstr>Priebeh ochorenia</vt:lpstr>
    </vt:vector>
  </TitlesOfParts>
  <Manager>Rusnák</Manager>
  <Company>FZaSP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typov ochorení </dc:title>
  <dc:subject>prednáška EPI I propedeutika</dc:subject>
  <dc:creator>Rusnák a Garabášová</dc:creator>
  <cp:keywords/>
  <dc:description/>
  <cp:lastModifiedBy>Martin Rusnak</cp:lastModifiedBy>
  <cp:revision>74</cp:revision>
  <dcterms:created xsi:type="dcterms:W3CDTF">2014-10-23T10:56:41Z</dcterms:created>
  <dcterms:modified xsi:type="dcterms:W3CDTF">2020-10-15T09:02:52Z</dcterms:modified>
  <cp:category>prednáška</cp:category>
</cp:coreProperties>
</file>