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367" r:id="rId2"/>
    <p:sldId id="397" r:id="rId3"/>
    <p:sldId id="398" r:id="rId4"/>
    <p:sldId id="399" r:id="rId5"/>
    <p:sldId id="400" r:id="rId6"/>
    <p:sldId id="406" r:id="rId7"/>
    <p:sldId id="419" r:id="rId8"/>
    <p:sldId id="408" r:id="rId9"/>
    <p:sldId id="417" r:id="rId10"/>
    <p:sldId id="418" r:id="rId11"/>
    <p:sldId id="420" r:id="rId12"/>
    <p:sldId id="421" r:id="rId13"/>
    <p:sldId id="422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8122" autoAdjust="0"/>
  </p:normalViewPr>
  <p:slideViewPr>
    <p:cSldViewPr>
      <p:cViewPr varScale="1">
        <p:scale>
          <a:sx n="139" d="100"/>
          <a:sy n="139" d="100"/>
        </p:scale>
        <p:origin x="-228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32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F4A64-0F83-D548-8864-F0AF7C8E274D}" type="datetimeFigureOut">
              <a:rPr lang="en-US" smtClean="0"/>
              <a:t>6.5.15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9C3BE-32EE-2443-92EF-33556C9E2E9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27633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4331A-9B12-45C8-B903-D72953D506AB}" type="datetimeFigureOut">
              <a:rPr lang="sk-SK" smtClean="0"/>
              <a:pPr/>
              <a:t>6.5.15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86EF7-8E06-4887-A446-77B26026126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321026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1" y="3214776"/>
            <a:ext cx="457200" cy="92409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AD6A0-BE71-2540-A5FE-7C836C093F2B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6,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65D366-4AF1-4746-9C39-861A506373A7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2DFD-4F0A-5146-8DF9-494B942FFB8A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6,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BC3C-7372-45CB-AC7E-5C03862A0EE7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2"/>
            <a:ext cx="2133600" cy="5181600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1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3F010-53E7-4B4E-A7E1-8B66A4CDB02C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6,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2C6B-D7B4-4470-96B0-FB5B90C36687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E328-BF9F-E74E-8B4D-C2124D161E5C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6,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8"/>
            <a:ext cx="457200" cy="9056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B1E5-CCB9-DD49-94DF-694B590565AC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6,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D8D926-BC77-48DB-9B94-D8C2D2386DF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323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EA05-4019-604A-8A7D-72922642EBDE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6,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6CE37E-CBC8-4448-B085-1F6586CB95B8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9" y="658369"/>
            <a:ext cx="3273552" cy="3429000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1" y="658368"/>
            <a:ext cx="3273552" cy="3432175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7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6" indent="0">
              <a:buNone/>
              <a:defRPr sz="1600" b="1"/>
            </a:lvl5pPr>
            <a:lvl6pPr marL="2285807" indent="0">
              <a:buNone/>
              <a:defRPr sz="1600" b="1"/>
            </a:lvl6pPr>
            <a:lvl7pPr marL="2742969" indent="0">
              <a:buNone/>
              <a:defRPr sz="1600" b="1"/>
            </a:lvl7pPr>
            <a:lvl8pPr marL="3200131" indent="0">
              <a:buNone/>
              <a:defRPr sz="1600" b="1"/>
            </a:lvl8pPr>
            <a:lvl9pPr marL="3657292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1" y="661977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6" indent="0">
              <a:buNone/>
              <a:defRPr sz="1600" b="1"/>
            </a:lvl5pPr>
            <a:lvl6pPr marL="2285807" indent="0">
              <a:buNone/>
              <a:defRPr sz="1600" b="1"/>
            </a:lvl6pPr>
            <a:lvl7pPr marL="2742969" indent="0">
              <a:buNone/>
              <a:defRPr sz="1600" b="1"/>
            </a:lvl7pPr>
            <a:lvl8pPr marL="3200131" indent="0">
              <a:buNone/>
              <a:defRPr sz="1600" b="1"/>
            </a:lvl8pPr>
            <a:lvl9pPr marL="3657292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1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82330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82330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851A-5EA2-6141-A05F-384611C3F023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6,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245C3F-23D6-4420-B72D-D1DE680834B2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EB43-43DA-624B-A916-F9E41BBAF5E4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6,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44478E-25D6-4334-A519-EED7046972D9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CCE5F-13B2-9C46-B686-E75D6FE71AB3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6,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0FC4B8-150F-463D-96B8-86E8E877A23E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09773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6" indent="0">
              <a:buNone/>
              <a:defRPr sz="900"/>
            </a:lvl5pPr>
            <a:lvl6pPr marL="2285807" indent="0">
              <a:buNone/>
              <a:defRPr sz="900"/>
            </a:lvl6pPr>
            <a:lvl7pPr marL="2742969" indent="0">
              <a:buNone/>
              <a:defRPr sz="900"/>
            </a:lvl7pPr>
            <a:lvl8pPr marL="3200131" indent="0">
              <a:buNone/>
              <a:defRPr sz="900"/>
            </a:lvl8pPr>
            <a:lvl9pPr marL="3657292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AF562-61C3-3C42-8105-011DE31A68C8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6,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6E8336-881F-4F52-AF42-3EE20DD441E2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6" indent="0">
              <a:buNone/>
              <a:defRPr sz="2000"/>
            </a:lvl5pPr>
            <a:lvl6pPr marL="2285807" indent="0">
              <a:buNone/>
              <a:defRPr sz="2000"/>
            </a:lvl6pPr>
            <a:lvl7pPr marL="2742969" indent="0">
              <a:buNone/>
              <a:defRPr sz="2000"/>
            </a:lvl7pPr>
            <a:lvl8pPr marL="3200131" indent="0">
              <a:buNone/>
              <a:defRPr sz="2000"/>
            </a:lvl8pPr>
            <a:lvl9pPr marL="3657292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1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6" indent="0">
              <a:buNone/>
              <a:defRPr sz="900"/>
            </a:lvl5pPr>
            <a:lvl6pPr marL="2285807" indent="0">
              <a:buNone/>
              <a:defRPr sz="900"/>
            </a:lvl6pPr>
            <a:lvl7pPr marL="2742969" indent="0">
              <a:buNone/>
              <a:defRPr sz="900"/>
            </a:lvl7pPr>
            <a:lvl8pPr marL="3200131" indent="0">
              <a:buNone/>
              <a:defRPr sz="900"/>
            </a:lvl8pPr>
            <a:lvl9pPr marL="3657292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82330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6B05-562E-164B-82DE-7954C0D4A234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6,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175293-B81F-479D-8DFF-1D0DC9796D73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6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5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32" tIns="45717" rIns="91432" bIns="45717" rtlCol="0" anchor="b">
            <a:no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2"/>
            <a:ext cx="6096000" cy="3657599"/>
          </a:xfrm>
          <a:prstGeom prst="rect">
            <a:avLst/>
          </a:prstGeom>
        </p:spPr>
        <p:txBody>
          <a:bodyPr vert="horz" lIns="91432" tIns="45717" rIns="91432" bIns="45717" rtlCol="0" anchor="ctr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9"/>
            <a:ext cx="2133600" cy="365125"/>
          </a:xfrm>
          <a:prstGeom prst="rect">
            <a:avLst/>
          </a:prstGeom>
        </p:spPr>
        <p:txBody>
          <a:bodyPr vert="horz" lIns="91432" tIns="45717" rIns="91432" bIns="45717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 defTabSz="414772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fld id="{A8A769A0-9778-5A4D-BFFA-4ACB870DE2E8}" type="datetime4">
              <a:rPr lang="sk-SK" smtClean="0">
                <a:solidFill>
                  <a:prstClr val="white">
                    <a:alpha val="60000"/>
                  </a:prstClr>
                </a:solidFill>
                <a:latin typeface="Arial" charset="0"/>
                <a:cs typeface="Arial Unicode MS" charset="0"/>
              </a:rPr>
              <a:t>May 6, 2015</a:t>
            </a:fld>
            <a:endParaRPr lang="en-GB">
              <a:solidFill>
                <a:prstClr val="white">
                  <a:alpha val="60000"/>
                </a:prstClr>
              </a:solidFill>
              <a:latin typeface="Arial" charset="0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7944" y="6154739"/>
            <a:ext cx="1327016" cy="365125"/>
          </a:xfrm>
          <a:prstGeom prst="rect">
            <a:avLst/>
          </a:prstGeom>
        </p:spPr>
        <p:txBody>
          <a:bodyPr vert="horz" lIns="91432" tIns="45717" rIns="91432" bIns="45717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 algn="ctr" defTabSz="414772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GB" smtClean="0">
                <a:solidFill>
                  <a:prstClr val="white">
                    <a:alpha val="60000"/>
                  </a:prstClr>
                </a:solidFill>
                <a:latin typeface="Arial" charset="0"/>
                <a:cs typeface="Arial Unicode MS" charset="0"/>
              </a:rPr>
              <a:t>rusnak.truni.sk</a:t>
            </a:r>
            <a:endParaRPr lang="en-GB" dirty="0">
              <a:solidFill>
                <a:prstClr val="white">
                  <a:alpha val="60000"/>
                </a:prstClr>
              </a:solidFill>
              <a:latin typeface="Arial" charset="0"/>
              <a:cs typeface="Arial Unicode M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584" y="6165304"/>
            <a:ext cx="864096" cy="304800"/>
          </a:xfrm>
          <a:prstGeom prst="rect">
            <a:avLst/>
          </a:prstGeom>
        </p:spPr>
        <p:txBody>
          <a:bodyPr vert="horz" lIns="91432" tIns="45717" rIns="91432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 defTabSz="414772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fld id="{097C3CC7-D778-443F-883F-F6921BFC0479}" type="slidenum">
              <a:rPr lang="en-GB" smtClean="0">
                <a:solidFill>
                  <a:prstClr val="white">
                    <a:alpha val="60000"/>
                  </a:prstClr>
                </a:solidFill>
                <a:latin typeface="Arial" charset="0"/>
                <a:cs typeface="Arial Unicode MS" charset="0"/>
              </a:rPr>
              <a:pPr defTabSz="414772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</a:pPr>
              <a:t>‹#›</a:t>
            </a:fld>
            <a:endParaRPr lang="en-GB" dirty="0">
              <a:solidFill>
                <a:prstClr val="white">
                  <a:alpha val="60000"/>
                </a:prstClr>
              </a:solidFill>
              <a:latin typeface="Arial" charset="0"/>
              <a:cs typeface="Arial Unicode MS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914323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297" indent="-256010" algn="l" defTabSz="914323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26" indent="-256010" algn="l" defTabSz="914323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755" indent="-256010" algn="l" defTabSz="914323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485" indent="-256010" algn="l" defTabSz="914323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781" indent="-256010" algn="l" defTabSz="914323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794" indent="-256010" algn="l" defTabSz="914323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092" indent="-256010" algn="l" defTabSz="914323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388" indent="-256010" algn="l" defTabSz="914323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401" indent="-256010" algn="l" defTabSz="914323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6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69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1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476673"/>
            <a:ext cx="7690048" cy="3240359"/>
          </a:xfrm>
        </p:spPr>
        <p:txBody>
          <a:bodyPr>
            <a:normAutofit/>
          </a:bodyPr>
          <a:lstStyle/>
          <a:p>
            <a:r>
              <a:rPr lang="sk-SK" dirty="0" smtClean="0"/>
              <a:t>Štúdia </a:t>
            </a:r>
            <a:r>
              <a:rPr lang="sk-SK" dirty="0" err="1"/>
              <a:t>Framingham</a:t>
            </a:r>
            <a:r>
              <a:rPr lang="sk-SK" dirty="0"/>
              <a:t> je príkladom </a:t>
            </a:r>
            <a:r>
              <a:rPr lang="sk-SK" dirty="0" err="1"/>
              <a:t>kohortovej</a:t>
            </a:r>
            <a:r>
              <a:rPr lang="sk-SK" dirty="0"/>
              <a:t> štúdie, ktorá sledovala viac ako 5000 obyvateľov </a:t>
            </a:r>
            <a:r>
              <a:rPr lang="sk-SK" dirty="0" err="1"/>
              <a:t>Framinghamu</a:t>
            </a:r>
            <a:r>
              <a:rPr lang="sk-SK" dirty="0"/>
              <a:t>, v súvislosti s rizikovými faktormi pre </a:t>
            </a:r>
            <a:r>
              <a:rPr lang="sk-SK" dirty="0" err="1"/>
              <a:t>kardio</a:t>
            </a:r>
            <a:r>
              <a:rPr lang="sk-SK" dirty="0"/>
              <a:t> – vaskulárne </a:t>
            </a:r>
            <a:r>
              <a:rPr lang="sk-SK" dirty="0" smtClean="0"/>
              <a:t>ochorenia;</a:t>
            </a:r>
          </a:p>
          <a:p>
            <a:r>
              <a:rPr lang="sk-SK" dirty="0"/>
              <a:t>Vzorka 5000 mladých mužov bola sledovaná </a:t>
            </a:r>
            <a:r>
              <a:rPr lang="sk-SK" b="1" dirty="0">
                <a:solidFill>
                  <a:srgbClr val="FFFF00"/>
                </a:solidFill>
              </a:rPr>
              <a:t>prospektívne</a:t>
            </a:r>
            <a:r>
              <a:rPr lang="sk-SK" dirty="0"/>
              <a:t> </a:t>
            </a:r>
            <a:r>
              <a:rPr lang="sk-SK" dirty="0" smtClean="0"/>
              <a:t>počas </a:t>
            </a:r>
            <a:r>
              <a:rPr lang="sk-SK" dirty="0"/>
              <a:t>desiatich rokov s cieľom odhadnúť riziko úrazu mozgu pri športových činnostiach vykonávaných za a bez použitia prilby. </a:t>
            </a:r>
            <a:r>
              <a:rPr lang="sk-SK" dirty="0" smtClean="0"/>
              <a:t>Určite riziko úrazu hlavy s prilbou a bez prilby a nakoľko prilba chráni pred úrazom.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F8C4F-FC18-BD49-ACEA-12E2A02D9C60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6,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619425"/>
              </p:ext>
            </p:extLst>
          </p:nvPr>
        </p:nvGraphicFramePr>
        <p:xfrm>
          <a:off x="2483768" y="4077072"/>
          <a:ext cx="295232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4109"/>
                <a:gridCol w="984109"/>
                <a:gridCol w="98410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Úraz hlavy</a:t>
                      </a:r>
                      <a:endParaRPr lang="sk-SK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Prilba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+</a:t>
                      </a:r>
                      <a:endParaRPr lang="sk-SK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-</a:t>
                      </a:r>
                      <a:endParaRPr lang="sk-SK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+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2276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-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356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2358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6" y="685803"/>
            <a:ext cx="7474024" cy="2383158"/>
          </a:xfrm>
        </p:spPr>
        <p:txBody>
          <a:bodyPr>
            <a:normAutofit fontScale="92500" lnSpcReduction="20000"/>
          </a:bodyPr>
          <a:lstStyle/>
          <a:p>
            <a:pPr marL="18287" indent="0">
              <a:buNone/>
            </a:pPr>
            <a:r>
              <a:rPr lang="sk-SK" dirty="0" smtClean="0"/>
              <a:t>Na 7 kožných klinikách v USA bola robená štúdia, ktorá sa pokúšala zistiť, či pridávanie selénu do stravy ovplyvní vznik rakoviny. Bolo vybraných 1312 pacientov, ktorí boli náhodne rozdelení na liečenú a neliečenú skupinu. Potom metódou dvojitého zaslepenia (nevedel ani pacient ani </a:t>
            </a:r>
            <a:r>
              <a:rPr lang="sk-SK" dirty="0" err="1" smtClean="0"/>
              <a:t>ošetrujúci</a:t>
            </a:r>
            <a:r>
              <a:rPr lang="sk-SK" dirty="0" smtClean="0"/>
              <a:t> lekár) bol podávaný selén alebo </a:t>
            </a:r>
            <a:r>
              <a:rPr lang="sk-SK" dirty="0" err="1" smtClean="0"/>
              <a:t>placebo</a:t>
            </a:r>
            <a:r>
              <a:rPr lang="sk-SK" dirty="0"/>
              <a:t>. </a:t>
            </a:r>
            <a:endParaRPr lang="sk-SK" dirty="0" smtClean="0"/>
          </a:p>
          <a:p>
            <a:pPr marL="18287" indent="0">
              <a:buNone/>
            </a:pPr>
            <a:r>
              <a:rPr lang="sk-SK" sz="1300" dirty="0" smtClean="0"/>
              <a:t>CLARK</a:t>
            </a:r>
            <a:r>
              <a:rPr lang="sk-SK" sz="1300" dirty="0"/>
              <a:t>, L. C., COMBS, G. F., JR., TURNBULL, B. W., SLATE, E. H., CHALKER, D. K., CHOW, J., DAVIS, L. S., GLOVER, R. A., GRAHAM, G. F., GROSS, E. G., KRONGRAD, A., LESHER, J. L., JR., PARK, H. K., SANDERS, B. B., JR., SMITH, C. L. &amp; TAYLOR, J. R. 1996. </a:t>
            </a:r>
            <a:r>
              <a:rPr lang="sk-SK" sz="1300" dirty="0" err="1"/>
              <a:t>Effects</a:t>
            </a:r>
            <a:r>
              <a:rPr lang="sk-SK" sz="1300" dirty="0"/>
              <a:t> </a:t>
            </a:r>
            <a:r>
              <a:rPr lang="sk-SK" sz="1300" dirty="0" err="1"/>
              <a:t>of</a:t>
            </a:r>
            <a:r>
              <a:rPr lang="sk-SK" sz="1300" dirty="0"/>
              <a:t> </a:t>
            </a:r>
            <a:r>
              <a:rPr lang="sk-SK" sz="1300" dirty="0" err="1"/>
              <a:t>selenium</a:t>
            </a:r>
            <a:r>
              <a:rPr lang="sk-SK" sz="1300" dirty="0"/>
              <a:t> </a:t>
            </a:r>
            <a:r>
              <a:rPr lang="sk-SK" sz="1300" dirty="0" err="1"/>
              <a:t>supplementation</a:t>
            </a:r>
            <a:r>
              <a:rPr lang="sk-SK" sz="1300" dirty="0"/>
              <a:t> </a:t>
            </a:r>
            <a:r>
              <a:rPr lang="sk-SK" sz="1300" dirty="0" err="1"/>
              <a:t>for</a:t>
            </a:r>
            <a:r>
              <a:rPr lang="sk-SK" sz="1300" dirty="0"/>
              <a:t> </a:t>
            </a:r>
            <a:r>
              <a:rPr lang="sk-SK" sz="1300" dirty="0" err="1"/>
              <a:t>cancer</a:t>
            </a:r>
            <a:r>
              <a:rPr lang="sk-SK" sz="1300" dirty="0"/>
              <a:t> </a:t>
            </a:r>
            <a:r>
              <a:rPr lang="sk-SK" sz="1300" dirty="0" err="1"/>
              <a:t>prevention</a:t>
            </a:r>
            <a:r>
              <a:rPr lang="sk-SK" sz="1300" dirty="0"/>
              <a:t> </a:t>
            </a:r>
            <a:r>
              <a:rPr lang="sk-SK" sz="1300" dirty="0" err="1"/>
              <a:t>in</a:t>
            </a:r>
            <a:r>
              <a:rPr lang="sk-SK" sz="1300" dirty="0"/>
              <a:t> </a:t>
            </a:r>
            <a:r>
              <a:rPr lang="sk-SK" sz="1300" dirty="0" err="1"/>
              <a:t>patients</a:t>
            </a:r>
            <a:r>
              <a:rPr lang="sk-SK" sz="1300" dirty="0"/>
              <a:t> </a:t>
            </a:r>
            <a:r>
              <a:rPr lang="sk-SK" sz="1300" dirty="0" err="1"/>
              <a:t>with</a:t>
            </a:r>
            <a:r>
              <a:rPr lang="sk-SK" sz="1300" dirty="0"/>
              <a:t> </a:t>
            </a:r>
            <a:r>
              <a:rPr lang="sk-SK" sz="1300" dirty="0" err="1"/>
              <a:t>carcinoma</a:t>
            </a:r>
            <a:r>
              <a:rPr lang="sk-SK" sz="1300" dirty="0"/>
              <a:t> </a:t>
            </a:r>
            <a:r>
              <a:rPr lang="sk-SK" sz="1300" dirty="0" err="1"/>
              <a:t>of</a:t>
            </a:r>
            <a:r>
              <a:rPr lang="sk-SK" sz="1300" dirty="0"/>
              <a:t> </a:t>
            </a:r>
            <a:r>
              <a:rPr lang="sk-SK" sz="1300" dirty="0" err="1"/>
              <a:t>the</a:t>
            </a:r>
            <a:r>
              <a:rPr lang="sk-SK" sz="1300" dirty="0"/>
              <a:t> skin. A </a:t>
            </a:r>
            <a:r>
              <a:rPr lang="sk-SK" sz="1300" dirty="0" err="1"/>
              <a:t>randomized</a:t>
            </a:r>
            <a:r>
              <a:rPr lang="sk-SK" sz="1300" dirty="0"/>
              <a:t> </a:t>
            </a:r>
            <a:r>
              <a:rPr lang="sk-SK" sz="1300" dirty="0" err="1"/>
              <a:t>controlled</a:t>
            </a:r>
            <a:r>
              <a:rPr lang="sk-SK" sz="1300" dirty="0"/>
              <a:t> </a:t>
            </a:r>
            <a:r>
              <a:rPr lang="sk-SK" sz="1300" dirty="0" err="1"/>
              <a:t>trial</a:t>
            </a:r>
            <a:r>
              <a:rPr lang="sk-SK" sz="1300" dirty="0"/>
              <a:t>. </a:t>
            </a:r>
            <a:r>
              <a:rPr lang="sk-SK" sz="1300" dirty="0" err="1"/>
              <a:t>Nutritional</a:t>
            </a:r>
            <a:r>
              <a:rPr lang="sk-SK" sz="1300" dirty="0"/>
              <a:t> </a:t>
            </a:r>
            <a:r>
              <a:rPr lang="sk-SK" sz="1300" dirty="0" err="1"/>
              <a:t>Prevention</a:t>
            </a:r>
            <a:r>
              <a:rPr lang="sk-SK" sz="1300" dirty="0"/>
              <a:t> </a:t>
            </a:r>
            <a:r>
              <a:rPr lang="sk-SK" sz="1300" dirty="0" err="1"/>
              <a:t>of</a:t>
            </a:r>
            <a:r>
              <a:rPr lang="sk-SK" sz="1300" dirty="0"/>
              <a:t> </a:t>
            </a:r>
            <a:r>
              <a:rPr lang="sk-SK" sz="1300" dirty="0" err="1"/>
              <a:t>Cancer</a:t>
            </a:r>
            <a:r>
              <a:rPr lang="sk-SK" sz="1300" dirty="0"/>
              <a:t> Study </a:t>
            </a:r>
            <a:r>
              <a:rPr lang="sk-SK" sz="1300" dirty="0" err="1"/>
              <a:t>Group</a:t>
            </a:r>
            <a:r>
              <a:rPr lang="sk-SK" sz="1300" dirty="0"/>
              <a:t>. JAMA, 276, 1957-63.</a:t>
            </a:r>
          </a:p>
          <a:p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E328-BF9F-E74E-8B4D-C2124D161E5C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6,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10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583673"/>
              </p:ext>
            </p:extLst>
          </p:nvPr>
        </p:nvGraphicFramePr>
        <p:xfrm>
          <a:off x="1763688" y="3356992"/>
          <a:ext cx="396044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792088"/>
                <a:gridCol w="792088"/>
                <a:gridCol w="936105"/>
              </a:tblGrid>
              <a:tr h="370840">
                <a:tc rowSpan="2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sk-SK" dirty="0" smtClean="0"/>
                        <a:t>Rakovina</a:t>
                      </a:r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sk-SK" dirty="0" smtClean="0"/>
                        <a:t>Spolu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ÁNO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NIE</a:t>
                      </a:r>
                      <a:endParaRPr lang="sk-SK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SE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59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594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653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Placebo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104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555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659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Spolu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163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1149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1312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492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E328-BF9F-E74E-8B4D-C2124D161E5C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6,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11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1196752"/>
            <a:ext cx="5664200" cy="1435100"/>
          </a:xfrm>
          <a:prstGeom prst="rect">
            <a:avLst/>
          </a:prstGeom>
        </p:spPr>
      </p:pic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755576" y="3068960"/>
            <a:ext cx="7474024" cy="2736304"/>
          </a:xfrm>
        </p:spPr>
        <p:txBody>
          <a:bodyPr>
            <a:normAutofit/>
          </a:bodyPr>
          <a:lstStyle/>
          <a:p>
            <a:r>
              <a:rPr lang="sk-SK" dirty="0" smtClean="0"/>
              <a:t>Záver: podávanie selénu znižuje riziko vzniku rakoviny.</a:t>
            </a:r>
          </a:p>
          <a:p>
            <a:pPr marL="18287" indent="0">
              <a:buNone/>
            </a:pPr>
            <a:endParaRPr lang="sk-SK" dirty="0" smtClean="0"/>
          </a:p>
          <a:p>
            <a:r>
              <a:rPr lang="sk-SK" dirty="0" smtClean="0"/>
              <a:t>Výsledným efektom takýchto štúdií môžu </a:t>
            </a:r>
            <a:r>
              <a:rPr lang="sk-SK" dirty="0"/>
              <a:t>byť  </a:t>
            </a:r>
            <a:r>
              <a:rPr lang="sk-SK" dirty="0" smtClean="0"/>
              <a:t>nižšie </a:t>
            </a:r>
            <a:r>
              <a:rPr lang="sk-SK" dirty="0"/>
              <a:t>finančné náklady, nižší výskyt komplikácií, skrátenie času hospitalizácie, dlhšie prežívanie pacientov, vyššia kvalita života..</a:t>
            </a:r>
            <a:endParaRPr lang="sk-SK" dirty="0">
              <a:effectLst/>
              <a:latin typeface="Candara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1925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484784"/>
            <a:ext cx="7920880" cy="3657599"/>
          </a:xfrm>
        </p:spPr>
        <p:txBody>
          <a:bodyPr>
            <a:normAutofit fontScale="92500"/>
          </a:bodyPr>
          <a:lstStyle/>
          <a:p>
            <a:r>
              <a:rPr lang="sk-SK" dirty="0"/>
              <a:t>V roku 1986, NCI financovala </a:t>
            </a:r>
            <a:r>
              <a:rPr lang="sk-SK" dirty="0" smtClean="0"/>
              <a:t>intervenčnú štúdiu odvykania </a:t>
            </a:r>
            <a:r>
              <a:rPr lang="sk-SK" dirty="0"/>
              <a:t>od </a:t>
            </a:r>
            <a:r>
              <a:rPr lang="sk-SK" dirty="0" smtClean="0"/>
              <a:t>fajčenia s názvom COMMIT;</a:t>
            </a:r>
          </a:p>
          <a:p>
            <a:r>
              <a:rPr lang="sk-SK" dirty="0" smtClean="0"/>
              <a:t>Štúdia bola uskutočnená vo forme </a:t>
            </a:r>
            <a:r>
              <a:rPr lang="sk-SK" dirty="0" err="1" smtClean="0"/>
              <a:t>randomizovanej</a:t>
            </a:r>
            <a:r>
              <a:rPr lang="sk-SK" dirty="0"/>
              <a:t> </a:t>
            </a:r>
            <a:r>
              <a:rPr lang="sk-SK" dirty="0" smtClean="0"/>
              <a:t>kontrolovanej </a:t>
            </a:r>
            <a:r>
              <a:rPr lang="sk-SK" dirty="0"/>
              <a:t>štúdie na </a:t>
            </a:r>
            <a:r>
              <a:rPr lang="sk-SK" dirty="0" smtClean="0"/>
              <a:t>založenej </a:t>
            </a:r>
            <a:r>
              <a:rPr lang="sk-SK" dirty="0"/>
              <a:t>na </a:t>
            </a:r>
            <a:r>
              <a:rPr lang="sk-SK" dirty="0" err="1" smtClean="0"/>
              <a:t>proaktívnom</a:t>
            </a:r>
            <a:r>
              <a:rPr lang="sk-SK" dirty="0" smtClean="0"/>
              <a:t> </a:t>
            </a:r>
            <a:r>
              <a:rPr lang="sk-SK" dirty="0"/>
              <a:t>úsilí o dosiahnutie </a:t>
            </a:r>
            <a:r>
              <a:rPr lang="sk-SK" dirty="0" smtClean="0"/>
              <a:t>fajčiarov </a:t>
            </a:r>
            <a:r>
              <a:rPr lang="sk-SK" dirty="0"/>
              <a:t>prostredníctvom existujúcich spoločenských inštitúcií</a:t>
            </a:r>
            <a:r>
              <a:rPr lang="sk-SK" dirty="0" smtClean="0"/>
              <a:t>.</a:t>
            </a:r>
          </a:p>
          <a:p>
            <a:r>
              <a:rPr lang="sk-SK" dirty="0" smtClean="0"/>
              <a:t>Komunita </a:t>
            </a:r>
            <a:r>
              <a:rPr lang="sk-SK" dirty="0"/>
              <a:t>bola vybraná ako </a:t>
            </a:r>
            <a:r>
              <a:rPr lang="sk-SK" dirty="0" smtClean="0"/>
              <a:t>jednotka </a:t>
            </a:r>
            <a:r>
              <a:rPr lang="sk-SK" dirty="0"/>
              <a:t>náhodnosti. Obe komunity v rámci </a:t>
            </a:r>
            <a:r>
              <a:rPr lang="sk-SK" dirty="0" smtClean="0"/>
              <a:t>každého </a:t>
            </a:r>
            <a:r>
              <a:rPr lang="sk-SK" dirty="0"/>
              <a:t>z 11 vybraných párov </a:t>
            </a:r>
            <a:r>
              <a:rPr lang="sk-SK" dirty="0" smtClean="0"/>
              <a:t>boli utvorené vzhľadom na </a:t>
            </a:r>
            <a:r>
              <a:rPr lang="sk-SK" dirty="0"/>
              <a:t>geografickú polohu (</a:t>
            </a:r>
            <a:r>
              <a:rPr lang="sk-SK" dirty="0" smtClean="0"/>
              <a:t>štát </a:t>
            </a:r>
            <a:r>
              <a:rPr lang="sk-SK" dirty="0"/>
              <a:t>alebo provincia), </a:t>
            </a:r>
            <a:r>
              <a:rPr lang="sk-SK" dirty="0" smtClean="0"/>
              <a:t>veľkosti </a:t>
            </a:r>
            <a:r>
              <a:rPr lang="sk-SK" dirty="0"/>
              <a:t>a všeobecných </a:t>
            </a:r>
            <a:r>
              <a:rPr lang="sk-SK" dirty="0" err="1"/>
              <a:t>sociodemografických</a:t>
            </a:r>
            <a:r>
              <a:rPr lang="sk-SK" dirty="0"/>
              <a:t> faktoroch</a:t>
            </a:r>
            <a:r>
              <a:rPr lang="sk-SK" dirty="0" smtClean="0"/>
              <a:t>.</a:t>
            </a:r>
          </a:p>
          <a:p>
            <a:r>
              <a:rPr lang="sk-SK" sz="1700" dirty="0"/>
              <a:t>1995. </a:t>
            </a:r>
            <a:r>
              <a:rPr lang="sk-SK" sz="1700" dirty="0" err="1"/>
              <a:t>Community</a:t>
            </a:r>
            <a:r>
              <a:rPr lang="sk-SK" sz="1700" dirty="0"/>
              <a:t> </a:t>
            </a:r>
            <a:r>
              <a:rPr lang="sk-SK" sz="1700" dirty="0" err="1"/>
              <a:t>Intervention</a:t>
            </a:r>
            <a:r>
              <a:rPr lang="sk-SK" sz="1700" dirty="0"/>
              <a:t> </a:t>
            </a:r>
            <a:r>
              <a:rPr lang="sk-SK" sz="1700" dirty="0" err="1"/>
              <a:t>Trial</a:t>
            </a:r>
            <a:r>
              <a:rPr lang="sk-SK" sz="1700" dirty="0"/>
              <a:t> </a:t>
            </a:r>
            <a:r>
              <a:rPr lang="sk-SK" sz="1700" dirty="0" err="1"/>
              <a:t>for</a:t>
            </a:r>
            <a:r>
              <a:rPr lang="sk-SK" sz="1700" dirty="0"/>
              <a:t> Smoking </a:t>
            </a:r>
            <a:r>
              <a:rPr lang="sk-SK" sz="1700" dirty="0" err="1"/>
              <a:t>Cessation</a:t>
            </a:r>
            <a:r>
              <a:rPr lang="sk-SK" sz="1700" dirty="0"/>
              <a:t> (COMMIT): I. </a:t>
            </a:r>
            <a:r>
              <a:rPr lang="sk-SK" sz="1700" dirty="0" err="1"/>
              <a:t>cohort</a:t>
            </a:r>
            <a:r>
              <a:rPr lang="sk-SK" sz="1700" dirty="0"/>
              <a:t> </a:t>
            </a:r>
            <a:r>
              <a:rPr lang="sk-SK" sz="1700" dirty="0" err="1"/>
              <a:t>results</a:t>
            </a:r>
            <a:r>
              <a:rPr lang="sk-SK" sz="1700" dirty="0"/>
              <a:t> </a:t>
            </a:r>
            <a:r>
              <a:rPr lang="sk-SK" sz="1700" dirty="0" err="1"/>
              <a:t>from</a:t>
            </a:r>
            <a:r>
              <a:rPr lang="sk-SK" sz="1700" dirty="0"/>
              <a:t> a </a:t>
            </a:r>
            <a:r>
              <a:rPr lang="sk-SK" sz="1700" dirty="0" err="1"/>
              <a:t>four-year</a:t>
            </a:r>
            <a:r>
              <a:rPr lang="sk-SK" sz="1700" dirty="0"/>
              <a:t> </a:t>
            </a:r>
            <a:r>
              <a:rPr lang="sk-SK" sz="1700" dirty="0" err="1"/>
              <a:t>community</a:t>
            </a:r>
            <a:r>
              <a:rPr lang="sk-SK" sz="1700" dirty="0"/>
              <a:t> </a:t>
            </a:r>
            <a:r>
              <a:rPr lang="sk-SK" sz="1700" dirty="0" err="1"/>
              <a:t>intervention</a:t>
            </a:r>
            <a:r>
              <a:rPr lang="sk-SK" sz="1700" dirty="0"/>
              <a:t>. </a:t>
            </a:r>
            <a:r>
              <a:rPr lang="sk-SK" sz="1700" dirty="0" err="1"/>
              <a:t>Am</a:t>
            </a:r>
            <a:r>
              <a:rPr lang="sk-SK" sz="1700" dirty="0"/>
              <a:t> J </a:t>
            </a:r>
            <a:r>
              <a:rPr lang="sk-SK" sz="1700" dirty="0" err="1"/>
              <a:t>Public</a:t>
            </a:r>
            <a:r>
              <a:rPr lang="sk-SK" sz="1700" dirty="0"/>
              <a:t> </a:t>
            </a:r>
            <a:r>
              <a:rPr lang="sk-SK" sz="1700" dirty="0" err="1"/>
              <a:t>Health</a:t>
            </a:r>
            <a:r>
              <a:rPr lang="sk-SK" sz="1700" dirty="0"/>
              <a:t>, 85, 183-92.</a:t>
            </a:r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E328-BF9F-E74E-8B4D-C2124D161E5C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6,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12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203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E328-BF9F-E74E-8B4D-C2124D161E5C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6,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13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0200" y="0"/>
            <a:ext cx="33812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12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20272" y="6309320"/>
            <a:ext cx="1285528" cy="365125"/>
          </a:xfrm>
        </p:spPr>
        <p:txBody>
          <a:bodyPr/>
          <a:lstStyle/>
          <a:p>
            <a:fld id="{BDD6E328-BF9F-E74E-8B4D-C2124D161E5C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6, 2015</a:t>
            </a:fld>
            <a:endParaRPr lang="en-GB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11560" y="6237312"/>
            <a:ext cx="720080" cy="288032"/>
          </a:xfrm>
        </p:spPr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2</a:t>
            </a:fld>
            <a:endParaRPr lang="en-GB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39952" y="6309320"/>
            <a:ext cx="1255008" cy="365125"/>
          </a:xfrm>
        </p:spPr>
        <p:txBody>
          <a:bodyPr/>
          <a:lstStyle/>
          <a:p>
            <a:r>
              <a:rPr lang="en-GB" dirty="0" err="1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 dirty="0">
              <a:solidFill>
                <a:prstClr val="white">
                  <a:alpha val="60000"/>
                </a:prst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501523"/>
              </p:ext>
            </p:extLst>
          </p:nvPr>
        </p:nvGraphicFramePr>
        <p:xfrm>
          <a:off x="2843808" y="404664"/>
          <a:ext cx="331236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"/>
                <a:gridCol w="828092"/>
                <a:gridCol w="828092"/>
                <a:gridCol w="82809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Úraz hlavy</a:t>
                      </a:r>
                      <a:endParaRPr lang="sk-SK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Prilba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+</a:t>
                      </a:r>
                      <a:endParaRPr lang="sk-SK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-</a:t>
                      </a:r>
                      <a:endParaRPr lang="sk-SK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R</a:t>
                      </a:r>
                      <a:endParaRPr lang="sk-SK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+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2276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0,0044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-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356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2358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0,13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67544" y="1988840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Relatívne riziko úrazu mozgu pri nepoužívaní prilby oproti jej </a:t>
            </a:r>
            <a:r>
              <a:rPr lang="sk-SK" dirty="0" smtClean="0"/>
              <a:t>používaniu:</a:t>
            </a:r>
            <a:endParaRPr lang="sk-SK" dirty="0"/>
          </a:p>
        </p:txBody>
      </p:sp>
      <p:sp>
        <p:nvSpPr>
          <p:cNvPr id="15" name="TextBox 14"/>
          <p:cNvSpPr txBox="1"/>
          <p:nvPr/>
        </p:nvSpPr>
        <p:spPr>
          <a:xfrm>
            <a:off x="611560" y="3861048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Relatívne riziko úrazu mozgu pri používaní prilby oproti jej </a:t>
            </a:r>
            <a:r>
              <a:rPr lang="sk-SK" dirty="0" smtClean="0"/>
              <a:t>nepoužívaniu:</a:t>
            </a:r>
            <a:endParaRPr lang="sk-SK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2492896"/>
            <a:ext cx="4026768" cy="118972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784" y="4365104"/>
            <a:ext cx="4248472" cy="1174457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39552" y="558924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Záver: Nepoužívanie prilby bicyklistami zvyšuje riziko TBI 29,5 krát, jej používanie znižuje riziko 0,03 krát.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82092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E328-BF9F-E74E-8B4D-C2124D161E5C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6,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3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395536" y="908720"/>
            <a:ext cx="7812360" cy="3292824"/>
            <a:chOff x="1331640" y="908720"/>
            <a:chExt cx="7812360" cy="3292824"/>
          </a:xfrm>
        </p:grpSpPr>
        <p:grpSp>
          <p:nvGrpSpPr>
            <p:cNvPr id="40" name="Group 39"/>
            <p:cNvGrpSpPr/>
            <p:nvPr/>
          </p:nvGrpSpPr>
          <p:grpSpPr>
            <a:xfrm>
              <a:off x="1331640" y="908720"/>
              <a:ext cx="5811425" cy="3292824"/>
              <a:chOff x="3131840" y="1484784"/>
              <a:chExt cx="5811425" cy="3292824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6876256" y="3284984"/>
                <a:ext cx="19442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k-SK" sz="2400" dirty="0" smtClean="0"/>
                  <a:t>Prípady</a:t>
                </a:r>
                <a:endParaRPr lang="sk-SK" sz="2400" dirty="0"/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>
                <a:off x="3131840" y="2636912"/>
                <a:ext cx="4738884" cy="30496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  <a:headEnd type="triangle" w="lg" len="lg"/>
                <a:tailEnd type="oval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884368" y="2132856"/>
                <a:ext cx="0" cy="386041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oval"/>
                <a:tailEnd type="stealt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6876256" y="1484784"/>
                <a:ext cx="2067009" cy="7012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k-SK" sz="1400" dirty="0" smtClean="0"/>
                  <a:t>Začiatok štúdie, registrácia účastníkov</a:t>
                </a:r>
                <a:endParaRPr lang="sk-SK" sz="1400" dirty="0"/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 flipV="1">
                <a:off x="7884368" y="2852936"/>
                <a:ext cx="0" cy="289530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oval"/>
                <a:tailEnd type="stealt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3491880" y="2708920"/>
                <a:ext cx="842115" cy="4125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k-SK" sz="1400" dirty="0" smtClean="0"/>
                  <a:t>Čas</a:t>
                </a:r>
                <a:endParaRPr lang="sk-SK" sz="14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211960" y="2132856"/>
                <a:ext cx="22322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k-SK" sz="1400" dirty="0" smtClean="0"/>
                  <a:t>Zisťovanie histórie expozície</a:t>
                </a:r>
                <a:endParaRPr lang="sk-SK" sz="1400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7236296" y="4149080"/>
                <a:ext cx="129614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k-SK" sz="2000" dirty="0" smtClean="0"/>
                  <a:t>Kontroly</a:t>
                </a:r>
                <a:endParaRPr lang="sk-SK" sz="2000" dirty="0"/>
              </a:p>
            </p:txBody>
          </p:sp>
          <p:grpSp>
            <p:nvGrpSpPr>
              <p:cNvPr id="34" name="Group 33"/>
              <p:cNvGrpSpPr/>
              <p:nvPr/>
            </p:nvGrpSpPr>
            <p:grpSpPr>
              <a:xfrm>
                <a:off x="5148064" y="3140968"/>
                <a:ext cx="2088232" cy="772544"/>
                <a:chOff x="5148064" y="3140968"/>
                <a:chExt cx="2088232" cy="772544"/>
              </a:xfrm>
            </p:grpSpPr>
            <p:cxnSp>
              <p:nvCxnSpPr>
                <p:cNvPr id="21" name="Straight Connector 20"/>
                <p:cNvCxnSpPr>
                  <a:endCxn id="23" idx="3"/>
                </p:cNvCxnSpPr>
                <p:nvPr/>
              </p:nvCxnSpPr>
              <p:spPr>
                <a:xfrm flipH="1" flipV="1">
                  <a:off x="6602626" y="3347220"/>
                  <a:ext cx="633670" cy="1537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headEnd type="oval"/>
                  <a:tailEnd type="stealt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TextBox 22"/>
                <p:cNvSpPr txBox="1"/>
                <p:nvPr/>
              </p:nvSpPr>
              <p:spPr>
                <a:xfrm>
                  <a:off x="5148064" y="3140968"/>
                  <a:ext cx="1454562" cy="41250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sk-SK" sz="1400" dirty="0" smtClean="0"/>
                    <a:t>Exponovaní</a:t>
                  </a:r>
                  <a:endParaRPr lang="sk-SK" sz="1400" dirty="0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5148064" y="3501008"/>
                  <a:ext cx="1454562" cy="41250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sk-SK" sz="1400" dirty="0" smtClean="0"/>
                    <a:t>Neexponovaní</a:t>
                  </a:r>
                  <a:endParaRPr lang="sk-SK" sz="1400" dirty="0"/>
                </a:p>
              </p:txBody>
            </p:sp>
            <p:cxnSp>
              <p:nvCxnSpPr>
                <p:cNvPr id="30" name="Straight Connector 29"/>
                <p:cNvCxnSpPr>
                  <a:endCxn id="25" idx="3"/>
                </p:cNvCxnSpPr>
                <p:nvPr/>
              </p:nvCxnSpPr>
              <p:spPr>
                <a:xfrm flipH="1">
                  <a:off x="6602626" y="3573016"/>
                  <a:ext cx="633670" cy="13424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headEnd type="oval"/>
                  <a:tailEnd type="stealt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" name="Group 34"/>
              <p:cNvGrpSpPr/>
              <p:nvPr/>
            </p:nvGrpSpPr>
            <p:grpSpPr>
              <a:xfrm>
                <a:off x="5220072" y="4005064"/>
                <a:ext cx="2088232" cy="772544"/>
                <a:chOff x="5148064" y="3140968"/>
                <a:chExt cx="2088232" cy="772544"/>
              </a:xfrm>
            </p:grpSpPr>
            <p:cxnSp>
              <p:nvCxnSpPr>
                <p:cNvPr id="36" name="Straight Connector 35"/>
                <p:cNvCxnSpPr>
                  <a:endCxn id="37" idx="3"/>
                </p:cNvCxnSpPr>
                <p:nvPr/>
              </p:nvCxnSpPr>
              <p:spPr>
                <a:xfrm flipH="1" flipV="1">
                  <a:off x="6602626" y="3347220"/>
                  <a:ext cx="633670" cy="1537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headEnd type="oval"/>
                  <a:tailEnd type="stealt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" name="TextBox 36"/>
                <p:cNvSpPr txBox="1"/>
                <p:nvPr/>
              </p:nvSpPr>
              <p:spPr>
                <a:xfrm>
                  <a:off x="5148064" y="3140968"/>
                  <a:ext cx="1454562" cy="41250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sk-SK" sz="1400" dirty="0" smtClean="0"/>
                    <a:t>Exponovaní</a:t>
                  </a:r>
                  <a:endParaRPr lang="sk-SK" sz="1400" dirty="0"/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5148064" y="3501008"/>
                  <a:ext cx="1454562" cy="41250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sk-SK" sz="1400" dirty="0" smtClean="0"/>
                    <a:t>Neexponovaní</a:t>
                  </a:r>
                  <a:endParaRPr lang="sk-SK" sz="1400" dirty="0"/>
                </a:p>
              </p:txBody>
            </p:sp>
            <p:cxnSp>
              <p:nvCxnSpPr>
                <p:cNvPr id="39" name="Straight Connector 38"/>
                <p:cNvCxnSpPr>
                  <a:endCxn id="38" idx="3"/>
                </p:cNvCxnSpPr>
                <p:nvPr/>
              </p:nvCxnSpPr>
              <p:spPr>
                <a:xfrm flipH="1">
                  <a:off x="6602626" y="3573016"/>
                  <a:ext cx="633670" cy="13424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headEnd type="oval"/>
                  <a:tailEnd type="stealt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1" name="Cloud 40"/>
            <p:cNvSpPr/>
            <p:nvPr/>
          </p:nvSpPr>
          <p:spPr>
            <a:xfrm>
              <a:off x="7308304" y="1196752"/>
              <a:ext cx="1835696" cy="1728192"/>
            </a:xfrm>
            <a:prstGeom prst="clou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 smtClean="0"/>
                <a:t>Populácia</a:t>
              </a:r>
              <a:endParaRPr lang="sk-SK" dirty="0"/>
            </a:p>
          </p:txBody>
        </p:sp>
        <p:cxnSp>
          <p:nvCxnSpPr>
            <p:cNvPr id="42" name="Straight Connector 41"/>
            <p:cNvCxnSpPr/>
            <p:nvPr/>
          </p:nvCxnSpPr>
          <p:spPr>
            <a:xfrm flipH="1">
              <a:off x="6660232" y="2348880"/>
              <a:ext cx="1065718" cy="648072"/>
            </a:xfrm>
            <a:prstGeom prst="line">
              <a:avLst/>
            </a:prstGeom>
            <a:ln w="25400">
              <a:solidFill>
                <a:schemeClr val="tx1"/>
              </a:solidFill>
              <a:headEnd type="oval"/>
              <a:tailEnd type="stealt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endCxn id="27" idx="3"/>
            </p:cNvCxnSpPr>
            <p:nvPr/>
          </p:nvCxnSpPr>
          <p:spPr>
            <a:xfrm flipH="1">
              <a:off x="6732240" y="2564904"/>
              <a:ext cx="1425758" cy="1208167"/>
            </a:xfrm>
            <a:prstGeom prst="line">
              <a:avLst/>
            </a:prstGeom>
            <a:ln w="25400">
              <a:solidFill>
                <a:schemeClr val="tx1"/>
              </a:solidFill>
              <a:headEnd type="oval"/>
              <a:tailEnd type="stealt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81800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685803"/>
            <a:ext cx="7834064" cy="1807093"/>
          </a:xfrm>
        </p:spPr>
        <p:txBody>
          <a:bodyPr>
            <a:normAutofit fontScale="92500" lnSpcReduction="10000"/>
          </a:bodyPr>
          <a:lstStyle/>
          <a:p>
            <a:pPr marL="18287" indent="0">
              <a:buNone/>
            </a:pPr>
            <a:r>
              <a:rPr lang="sk-SK" dirty="0" smtClean="0"/>
              <a:t>Zo </a:t>
            </a:r>
            <a:r>
              <a:rPr lang="sk-SK" dirty="0"/>
              <a:t>súboru hospitalizovaných v nemocniciach bolo vybraných 366 pacientov po úraze mozgu. Z nich 10 udávalo, že použili ochrannú prilbu. Kontrolnú </a:t>
            </a:r>
            <a:r>
              <a:rPr lang="sk-SK" dirty="0" smtClean="0"/>
              <a:t>skupinu </a:t>
            </a:r>
            <a:r>
              <a:rPr lang="sk-SK" dirty="0"/>
              <a:t>tvorilo 400 ľudí podobného profilu, ktorí nemali úraz hlavy, ale utrpeli za rovnaké obdobie iný úraz, z nich 40 udalo použitie prilby v dobe úrazu</a:t>
            </a:r>
            <a:r>
              <a:rPr lang="sk-SK" dirty="0" smtClean="0"/>
              <a:t>. Zistite pomer šancí medzi používaním a nepoužívaním prilby.</a:t>
            </a:r>
            <a:endParaRPr lang="sk-S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dirty="0"/>
              <a:t>Retrospektívna štúdia používania prilby a jej vplyvu na úraz </a:t>
            </a:r>
            <a:r>
              <a:rPr lang="sk-SK" sz="3200" dirty="0" smtClean="0"/>
              <a:t>mozgu</a:t>
            </a:r>
            <a:endParaRPr lang="sk-SK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E328-BF9F-E74E-8B4D-C2124D161E5C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6,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4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823113"/>
              </p:ext>
            </p:extLst>
          </p:nvPr>
        </p:nvGraphicFramePr>
        <p:xfrm>
          <a:off x="2411760" y="2996952"/>
          <a:ext cx="3672408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008112"/>
                <a:gridCol w="151216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Prípady TBI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Kontroly (bez TBI)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Prilba +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40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Prilba -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356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360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328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E328-BF9F-E74E-8B4D-C2124D161E5C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6,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165157"/>
              </p:ext>
            </p:extLst>
          </p:nvPr>
        </p:nvGraphicFramePr>
        <p:xfrm>
          <a:off x="2843808" y="332656"/>
          <a:ext cx="3672408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008112"/>
                <a:gridCol w="151216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Prípady TBI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Kontroly (bez TBI)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Prilba +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40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Prilba -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356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360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2852936"/>
            <a:ext cx="3384376" cy="126772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3568" y="1988840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Šanca mať úraz mozgu keď je hlava chránená prilbou voči nechránenej hlave je 0.3 krát menšia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5157192"/>
            <a:ext cx="3848100" cy="14351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55576" y="4365104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Šanca mať úraz mozgu keď nie je hlava chránená prilbou voči chránenej hlave je skoro 4 krát väčšia </a:t>
            </a:r>
          </a:p>
        </p:txBody>
      </p:sp>
    </p:spTree>
    <p:extLst>
      <p:ext uri="{BB962C8B-B14F-4D97-AF65-F5344CB8AC3E}">
        <p14:creationId xmlns:p14="http://schemas.microsoft.com/office/powerpoint/2010/main" val="50174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6" y="620688"/>
            <a:ext cx="7992888" cy="1584176"/>
          </a:xfrm>
        </p:spPr>
        <p:txBody>
          <a:bodyPr/>
          <a:lstStyle/>
          <a:p>
            <a:pPr marL="18287" indent="0">
              <a:buNone/>
            </a:pPr>
            <a:r>
              <a:rPr lang="sk-SK" dirty="0" smtClean="0"/>
              <a:t>Prierezová štúdia bola použitá na zistenie či použitie hormónov má vplyv na rakovinu prsníka. V danej populácii bola oslovená vzorka 11 000 žien, u ktorých sa pýtali na užívanie hormónov a prítomnosť stavu s rakovinou prsníka.</a:t>
            </a:r>
            <a:endParaRPr lang="sk-S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7584" y="5949280"/>
            <a:ext cx="7543800" cy="273968"/>
          </a:xfrm>
        </p:spPr>
        <p:txBody>
          <a:bodyPr/>
          <a:lstStyle/>
          <a:p>
            <a:r>
              <a:rPr lang="sk-SK" sz="900" dirty="0" smtClean="0"/>
              <a:t>Podľa </a:t>
            </a:r>
            <a:r>
              <a:rPr lang="sk-SK" sz="900" dirty="0"/>
              <a:t>OLSEN, J., CHRISTENSEN, K., MURRAY, J. &amp; EKBOM, A. 2010. </a:t>
            </a:r>
            <a:r>
              <a:rPr lang="sk-SK" sz="900" i="1" dirty="0" err="1"/>
              <a:t>An</a:t>
            </a:r>
            <a:r>
              <a:rPr lang="sk-SK" sz="900" i="1" dirty="0"/>
              <a:t> </a:t>
            </a:r>
            <a:r>
              <a:rPr lang="sk-SK" sz="900" i="1" dirty="0" err="1"/>
              <a:t>Introduction</a:t>
            </a:r>
            <a:r>
              <a:rPr lang="sk-SK" sz="900" i="1" dirty="0"/>
              <a:t> to </a:t>
            </a:r>
            <a:r>
              <a:rPr lang="sk-SK" sz="900" i="1" dirty="0" err="1"/>
              <a:t>Epidemiology</a:t>
            </a:r>
            <a:r>
              <a:rPr lang="sk-SK" sz="900" i="1" dirty="0"/>
              <a:t> </a:t>
            </a:r>
            <a:r>
              <a:rPr lang="sk-SK" sz="900" i="1" dirty="0" err="1"/>
              <a:t>for</a:t>
            </a:r>
            <a:r>
              <a:rPr lang="sk-SK" sz="900" i="1" dirty="0"/>
              <a:t> </a:t>
            </a:r>
            <a:r>
              <a:rPr lang="sk-SK" sz="900" i="1" dirty="0" err="1"/>
              <a:t>Health</a:t>
            </a:r>
            <a:r>
              <a:rPr lang="sk-SK" sz="900" i="1" dirty="0"/>
              <a:t> </a:t>
            </a:r>
            <a:r>
              <a:rPr lang="sk-SK" sz="900" i="1" dirty="0" err="1"/>
              <a:t>Professionals</a:t>
            </a:r>
            <a:r>
              <a:rPr lang="sk-SK" sz="900" dirty="0"/>
              <a:t>, </a:t>
            </a:r>
            <a:r>
              <a:rPr lang="sk-SK" sz="900" dirty="0" err="1"/>
              <a:t>Springer</a:t>
            </a:r>
            <a:r>
              <a:rPr lang="sk-SK" sz="900" dirty="0" smtClean="0"/>
              <a:t>.</a:t>
            </a:r>
            <a:endParaRPr lang="sk-SK" sz="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E328-BF9F-E74E-8B4D-C2124D161E5C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6,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6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163649"/>
              </p:ext>
            </p:extLst>
          </p:nvPr>
        </p:nvGraphicFramePr>
        <p:xfrm>
          <a:off x="1331640" y="2636912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sk-SK" dirty="0" smtClean="0"/>
                        <a:t>Hormonálna liečba</a:t>
                      </a:r>
                      <a:endParaRPr lang="sk-SK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sk-SK" dirty="0" smtClean="0"/>
                        <a:t>Rakovina prsníka</a:t>
                      </a:r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SPOLU</a:t>
                      </a:r>
                      <a:endParaRPr lang="sk-SK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ÁNO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NIE</a:t>
                      </a:r>
                      <a:endParaRPr lang="sk-SK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ÁNO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1200"/>
                        </a:spcAft>
                      </a:pPr>
                      <a:r>
                        <a:rPr lang="sk-SK" dirty="0" smtClean="0"/>
                        <a:t>300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1200"/>
                        </a:spcAft>
                      </a:pPr>
                      <a:r>
                        <a:rPr lang="sk-SK" dirty="0" smtClean="0"/>
                        <a:t>2000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1200"/>
                        </a:spcAft>
                      </a:pPr>
                      <a:r>
                        <a:rPr lang="sk-SK" dirty="0" smtClean="0"/>
                        <a:t>2300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NIE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1200"/>
                        </a:spcAft>
                      </a:pPr>
                      <a:r>
                        <a:rPr lang="sk-SK" dirty="0" smtClean="0"/>
                        <a:t>700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1200"/>
                        </a:spcAft>
                      </a:pPr>
                      <a:r>
                        <a:rPr lang="sk-SK" dirty="0" smtClean="0"/>
                        <a:t>8000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1200"/>
                        </a:spcAft>
                      </a:pPr>
                      <a:r>
                        <a:rPr lang="sk-SK" dirty="0" smtClean="0"/>
                        <a:t>8700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SPOLU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1200"/>
                        </a:spcAft>
                      </a:pPr>
                      <a:r>
                        <a:rPr lang="sk-SK" dirty="0" smtClean="0"/>
                        <a:t>1000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1200"/>
                        </a:spcAft>
                      </a:pPr>
                      <a:r>
                        <a:rPr lang="sk-SK" dirty="0" smtClean="0"/>
                        <a:t>10000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1200"/>
                        </a:spcAft>
                      </a:pPr>
                      <a:r>
                        <a:rPr lang="sk-SK" dirty="0" smtClean="0"/>
                        <a:t>11000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442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7584" y="5949280"/>
            <a:ext cx="7543800" cy="273968"/>
          </a:xfrm>
        </p:spPr>
        <p:txBody>
          <a:bodyPr/>
          <a:lstStyle/>
          <a:p>
            <a:r>
              <a:rPr lang="sk-SK" sz="900" dirty="0" smtClean="0"/>
              <a:t>Podľa </a:t>
            </a:r>
            <a:r>
              <a:rPr lang="sk-SK" sz="900" dirty="0"/>
              <a:t>OLSEN, J., CHRISTENSEN, K., MURRAY, J. &amp; EKBOM, A. 2010. </a:t>
            </a:r>
            <a:r>
              <a:rPr lang="sk-SK" sz="900" i="1" dirty="0" err="1"/>
              <a:t>An</a:t>
            </a:r>
            <a:r>
              <a:rPr lang="sk-SK" sz="900" i="1" dirty="0"/>
              <a:t> </a:t>
            </a:r>
            <a:r>
              <a:rPr lang="sk-SK" sz="900" i="1" dirty="0" err="1"/>
              <a:t>Introduction</a:t>
            </a:r>
            <a:r>
              <a:rPr lang="sk-SK" sz="900" i="1" dirty="0"/>
              <a:t> to </a:t>
            </a:r>
            <a:r>
              <a:rPr lang="sk-SK" sz="900" i="1" dirty="0" err="1"/>
              <a:t>Epidemiology</a:t>
            </a:r>
            <a:r>
              <a:rPr lang="sk-SK" sz="900" i="1" dirty="0"/>
              <a:t> </a:t>
            </a:r>
            <a:r>
              <a:rPr lang="sk-SK" sz="900" i="1" dirty="0" err="1"/>
              <a:t>for</a:t>
            </a:r>
            <a:r>
              <a:rPr lang="sk-SK" sz="900" i="1" dirty="0"/>
              <a:t> </a:t>
            </a:r>
            <a:r>
              <a:rPr lang="sk-SK" sz="900" i="1" dirty="0" err="1"/>
              <a:t>Health</a:t>
            </a:r>
            <a:r>
              <a:rPr lang="sk-SK" sz="900" i="1" dirty="0"/>
              <a:t> </a:t>
            </a:r>
            <a:r>
              <a:rPr lang="sk-SK" sz="900" i="1" dirty="0" err="1"/>
              <a:t>Professionals</a:t>
            </a:r>
            <a:r>
              <a:rPr lang="sk-SK" sz="900" dirty="0"/>
              <a:t>, </a:t>
            </a:r>
            <a:r>
              <a:rPr lang="sk-SK" sz="900" dirty="0" err="1"/>
              <a:t>Springer</a:t>
            </a:r>
            <a:r>
              <a:rPr lang="sk-SK" sz="900" dirty="0" smtClean="0"/>
              <a:t>.</a:t>
            </a:r>
            <a:endParaRPr lang="sk-SK" sz="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E328-BF9F-E74E-8B4D-C2124D161E5C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6,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7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1124744"/>
            <a:ext cx="4464496" cy="109132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5536" y="3140968"/>
            <a:ext cx="8208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/>
              <a:t>Riziko hormonálnej liečby pre vznik rakoviny prsníka je 1,6 krát vyššie ako bez nej. Inou interpretáciou je, že hormonálna liečba predlžuje život pacientiek s rakovinou prsníka a preto je ich v populácii viac.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013829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6" y="260648"/>
            <a:ext cx="7474024" cy="2232248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Veľa sa hovorí o rakovine mozgu spôsobenej nadmerným používaním mobilných telefónov. V USA bola uskutočnená ekologická štúdia vývoja rakoviny mozgu a používateľov mobilných telefónov</a:t>
            </a:r>
            <a:r>
              <a:rPr lang="sk-SK" dirty="0"/>
              <a:t>. </a:t>
            </a:r>
            <a:r>
              <a:rPr lang="sk-SK" sz="1200" dirty="0"/>
              <a:t>INSKIP, P. D., HOOVER, R. N. &amp; DEVESA, S. S. 2010. </a:t>
            </a:r>
            <a:r>
              <a:rPr lang="sk-SK" sz="1200" dirty="0" err="1"/>
              <a:t>Brain</a:t>
            </a:r>
            <a:r>
              <a:rPr lang="sk-SK" sz="1200" dirty="0"/>
              <a:t> </a:t>
            </a:r>
            <a:r>
              <a:rPr lang="sk-SK" sz="1200" dirty="0" err="1"/>
              <a:t>cancer</a:t>
            </a:r>
            <a:r>
              <a:rPr lang="sk-SK" sz="1200" dirty="0"/>
              <a:t> </a:t>
            </a:r>
            <a:r>
              <a:rPr lang="sk-SK" sz="1200" dirty="0" err="1"/>
              <a:t>incidence</a:t>
            </a:r>
            <a:r>
              <a:rPr lang="sk-SK" sz="1200" dirty="0"/>
              <a:t> </a:t>
            </a:r>
            <a:r>
              <a:rPr lang="sk-SK" sz="1200" dirty="0" err="1"/>
              <a:t>trends</a:t>
            </a:r>
            <a:r>
              <a:rPr lang="sk-SK" sz="1200" dirty="0"/>
              <a:t> </a:t>
            </a:r>
            <a:r>
              <a:rPr lang="sk-SK" sz="1200" dirty="0" err="1"/>
              <a:t>in</a:t>
            </a:r>
            <a:r>
              <a:rPr lang="sk-SK" sz="1200" dirty="0"/>
              <a:t> </a:t>
            </a:r>
            <a:r>
              <a:rPr lang="sk-SK" sz="1200" dirty="0" err="1"/>
              <a:t>relation</a:t>
            </a:r>
            <a:r>
              <a:rPr lang="sk-SK" sz="1200" dirty="0"/>
              <a:t> to </a:t>
            </a:r>
            <a:r>
              <a:rPr lang="sk-SK" sz="1200" dirty="0" err="1"/>
              <a:t>cellular</a:t>
            </a:r>
            <a:r>
              <a:rPr lang="sk-SK" sz="1200" dirty="0"/>
              <a:t> </a:t>
            </a:r>
            <a:r>
              <a:rPr lang="sk-SK" sz="1200" dirty="0" err="1"/>
              <a:t>telephone</a:t>
            </a:r>
            <a:r>
              <a:rPr lang="sk-SK" sz="1200" dirty="0"/>
              <a:t> </a:t>
            </a:r>
            <a:r>
              <a:rPr lang="sk-SK" sz="1200" dirty="0" err="1"/>
              <a:t>use</a:t>
            </a:r>
            <a:r>
              <a:rPr lang="sk-SK" sz="1200" dirty="0"/>
              <a:t> </a:t>
            </a:r>
            <a:r>
              <a:rPr lang="sk-SK" sz="1200" dirty="0" err="1"/>
              <a:t>in</a:t>
            </a:r>
            <a:r>
              <a:rPr lang="sk-SK" sz="1200" dirty="0"/>
              <a:t> </a:t>
            </a:r>
            <a:r>
              <a:rPr lang="sk-SK" sz="1200" dirty="0" err="1"/>
              <a:t>the</a:t>
            </a:r>
            <a:r>
              <a:rPr lang="sk-SK" sz="1200" dirty="0"/>
              <a:t> </a:t>
            </a:r>
            <a:r>
              <a:rPr lang="sk-SK" sz="1200" dirty="0" err="1"/>
              <a:t>United</a:t>
            </a:r>
            <a:r>
              <a:rPr lang="sk-SK" sz="1200" dirty="0"/>
              <a:t> </a:t>
            </a:r>
            <a:r>
              <a:rPr lang="sk-SK" sz="1200" dirty="0" err="1"/>
              <a:t>States</a:t>
            </a:r>
            <a:r>
              <a:rPr lang="sk-SK" sz="1200" dirty="0"/>
              <a:t>. </a:t>
            </a:r>
            <a:r>
              <a:rPr lang="sk-SK" sz="1200" dirty="0" err="1"/>
              <a:t>Neuro</a:t>
            </a:r>
            <a:r>
              <a:rPr lang="sk-SK" sz="1200" dirty="0"/>
              <a:t> </a:t>
            </a:r>
            <a:r>
              <a:rPr lang="sk-SK" sz="1200" dirty="0" err="1"/>
              <a:t>Oncol</a:t>
            </a:r>
            <a:r>
              <a:rPr lang="sk-SK" sz="1200" dirty="0"/>
              <a:t>, 12, 1147-51.</a:t>
            </a:r>
          </a:p>
          <a:p>
            <a:r>
              <a:rPr lang="sk-SK" dirty="0" smtClean="0"/>
              <a:t>Záver: nárast používania mobilných telefónov </a:t>
            </a:r>
            <a:r>
              <a:rPr lang="sk-SK" dirty="0" err="1" smtClean="0"/>
              <a:t>nespôsobil</a:t>
            </a:r>
            <a:r>
              <a:rPr lang="sk-SK" dirty="0" smtClean="0"/>
              <a:t> nárast výskytu rakoviny mozgu.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E328-BF9F-E74E-8B4D-C2124D161E5C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6,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8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2564904"/>
            <a:ext cx="5525120" cy="395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482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E328-BF9F-E74E-8B4D-C2124D161E5C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May 6, 2015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rusnak.truni.sk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539552" y="548680"/>
            <a:ext cx="8064896" cy="4968552"/>
            <a:chOff x="539552" y="332656"/>
            <a:chExt cx="8064896" cy="4968552"/>
          </a:xfrm>
        </p:grpSpPr>
        <p:sp>
          <p:nvSpPr>
            <p:cNvPr id="7" name="Rectangle 6"/>
            <p:cNvSpPr/>
            <p:nvPr/>
          </p:nvSpPr>
          <p:spPr>
            <a:xfrm>
              <a:off x="2843808" y="332656"/>
              <a:ext cx="2592288" cy="7200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 smtClean="0"/>
                <a:t>Identifikácia vhodných kandidátov</a:t>
              </a:r>
              <a:endParaRPr lang="sk-SK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843808" y="1268760"/>
              <a:ext cx="2592288" cy="7200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 smtClean="0"/>
                <a:t>Získanie informovaného súhlasu</a:t>
              </a:r>
              <a:endParaRPr lang="sk-SK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843808" y="2276872"/>
              <a:ext cx="2592288" cy="7200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 smtClean="0"/>
                <a:t>Náhodný výber</a:t>
              </a:r>
              <a:endParaRPr lang="sk-SK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4067944" y="1052736"/>
              <a:ext cx="0" cy="21602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4067944" y="1988840"/>
              <a:ext cx="0" cy="21602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4067944" y="2996952"/>
              <a:ext cx="0" cy="21602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>
              <a:off x="2627784" y="3212976"/>
              <a:ext cx="1440160" cy="93610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156176" y="4005064"/>
              <a:ext cx="0" cy="64807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4067944" y="3212976"/>
              <a:ext cx="2088232" cy="7920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6156176" y="4005064"/>
              <a:ext cx="57606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5436096" y="4653136"/>
              <a:ext cx="1584176" cy="6480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 smtClean="0"/>
                <a:t>Výsledok</a:t>
              </a:r>
              <a:endParaRPr lang="sk-SK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732240" y="3717032"/>
              <a:ext cx="1872208" cy="6480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 err="1" smtClean="0"/>
                <a:t>Nespolupráca</a:t>
              </a:r>
              <a:endParaRPr lang="sk-SK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39552" y="3717032"/>
              <a:ext cx="1728192" cy="6480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 err="1" smtClean="0"/>
                <a:t>Nespolupráca</a:t>
              </a:r>
              <a:endParaRPr lang="sk-SK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763688" y="4653136"/>
              <a:ext cx="1584176" cy="6480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 smtClean="0"/>
                <a:t>Výsledok</a:t>
              </a:r>
              <a:endParaRPr lang="sk-SK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2627784" y="4149080"/>
              <a:ext cx="0" cy="50405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H="1">
              <a:off x="2267744" y="4149080"/>
              <a:ext cx="3600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 rot="1169981">
              <a:off x="4602639" y="3165617"/>
              <a:ext cx="11197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 smtClean="0"/>
                <a:t>LIEČBA</a:t>
              </a:r>
              <a:endParaRPr lang="sk-SK" dirty="0"/>
            </a:p>
          </p:txBody>
        </p:sp>
        <p:sp>
          <p:nvSpPr>
            <p:cNvPr id="45" name="TextBox 44"/>
            <p:cNvSpPr txBox="1"/>
            <p:nvPr/>
          </p:nvSpPr>
          <p:spPr>
            <a:xfrm rot="19596424">
              <a:off x="2546168" y="3265335"/>
              <a:ext cx="13477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 smtClean="0"/>
                <a:t>PLACEBO</a:t>
              </a:r>
              <a:endParaRPr lang="sk-SK" dirty="0"/>
            </a:p>
          </p:txBody>
        </p:sp>
      </p:grpSp>
    </p:spTree>
    <p:extLst>
      <p:ext uri="{BB962C8B-B14F-4D97-AF65-F5344CB8AC3E}">
        <p14:creationId xmlns:p14="http://schemas.microsoft.com/office/powerpoint/2010/main" val="2007396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dnask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4565</TotalTime>
  <Words>948</Words>
  <Application>Microsoft Macintosh PowerPoint</Application>
  <PresentationFormat>On-screen Show (4:3)</PresentationFormat>
  <Paragraphs>154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Prednasky</vt:lpstr>
      <vt:lpstr>PowerPoint Presentation</vt:lpstr>
      <vt:lpstr>PowerPoint Presentation</vt:lpstr>
      <vt:lpstr>PowerPoint Presentation</vt:lpstr>
      <vt:lpstr>Retrospektívna štúdia používania prilby a jej vplyvu na úraz mozgu</vt:lpstr>
      <vt:lpstr>PowerPoint Presentation</vt:lpstr>
      <vt:lpstr>Podľa OLSEN, J., CHRISTENSEN, K., MURRAY, J. &amp; EKBOM, A. 2010. An Introduction to Epidemiology for Health Professionals, Springer.</vt:lpstr>
      <vt:lpstr>Podľa OLSEN, J., CHRISTENSEN, K., MURRAY, J. &amp; EKBOM, A. 2010. An Introduction to Epidemiology for Health Professionals, Springer.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Rusnák</Manager>
  <Company>FZaSP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Príklady k analytické epidemiologické štúdie</dc:title>
  <dc:subject>prednáška EPI I propedeutika</dc:subject>
  <dc:creator>Rusnák a Garabášová</dc:creator>
  <cp:keywords/>
  <dc:description/>
  <cp:lastModifiedBy>Martin Rusnák</cp:lastModifiedBy>
  <cp:revision>142</cp:revision>
  <dcterms:created xsi:type="dcterms:W3CDTF">2014-10-23T10:56:41Z</dcterms:created>
  <dcterms:modified xsi:type="dcterms:W3CDTF">2015-05-06T14:11:00Z</dcterms:modified>
  <cp:category>prednáška</cp:category>
</cp:coreProperties>
</file>