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98" r:id="rId2"/>
    <p:sldId id="260" r:id="rId3"/>
    <p:sldId id="299" r:id="rId4"/>
    <p:sldId id="300" r:id="rId5"/>
    <p:sldId id="301" r:id="rId6"/>
    <p:sldId id="302" r:id="rId7"/>
    <p:sldId id="303" r:id="rId8"/>
    <p:sldId id="261" r:id="rId9"/>
    <p:sldId id="322" r:id="rId10"/>
    <p:sldId id="257" r:id="rId11"/>
    <p:sldId id="269" r:id="rId12"/>
    <p:sldId id="316" r:id="rId13"/>
    <p:sldId id="317" r:id="rId14"/>
    <p:sldId id="318" r:id="rId15"/>
    <p:sldId id="319" r:id="rId16"/>
    <p:sldId id="320" r:id="rId17"/>
    <p:sldId id="321" r:id="rId18"/>
    <p:sldId id="274" r:id="rId19"/>
    <p:sldId id="275" r:id="rId20"/>
    <p:sldId id="280" r:id="rId21"/>
    <p:sldId id="313" r:id="rId22"/>
    <p:sldId id="323" r:id="rId23"/>
    <p:sldId id="314" r:id="rId24"/>
    <p:sldId id="276" r:id="rId25"/>
    <p:sldId id="324" r:id="rId26"/>
    <p:sldId id="277" r:id="rId27"/>
    <p:sldId id="307" r:id="rId28"/>
    <p:sldId id="304" r:id="rId29"/>
    <p:sldId id="308" r:id="rId30"/>
    <p:sldId id="309" r:id="rId31"/>
    <p:sldId id="278" r:id="rId32"/>
    <p:sldId id="279" r:id="rId33"/>
    <p:sldId id="312" r:id="rId34"/>
    <p:sldId id="283" r:id="rId35"/>
    <p:sldId id="284" r:id="rId36"/>
    <p:sldId id="285" r:id="rId37"/>
    <p:sldId id="281" r:id="rId38"/>
    <p:sldId id="287" r:id="rId39"/>
    <p:sldId id="289" r:id="rId40"/>
    <p:sldId id="290" r:id="rId41"/>
    <p:sldId id="263" r:id="rId42"/>
    <p:sldId id="292" r:id="rId43"/>
    <p:sldId id="296" r:id="rId44"/>
    <p:sldId id="294" r:id="rId45"/>
    <p:sldId id="295" r:id="rId46"/>
  </p:sldIdLst>
  <p:sldSz cx="9144000" cy="6858000" type="screen4x3"/>
  <p:notesSz cx="6858000" cy="9144000"/>
  <p:defaultTextStyle>
    <a:defPPr>
      <a:defRPr lang="sk-SK"/>
    </a:defPPr>
    <a:lvl1pPr marL="0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7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B13393-9D71-4944-A696-75A809D35A3A}">
          <p14:sldIdLst>
            <p14:sldId id="298"/>
          </p14:sldIdLst>
        </p14:section>
        <p14:section name="Štruktúra predmetu a semestra" id="{3A049DE2-0CF3-1242-A9EA-C7C94773F030}">
          <p14:sldIdLst>
            <p14:sldId id="260"/>
            <p14:sldId id="299"/>
            <p14:sldId id="300"/>
            <p14:sldId id="301"/>
          </p14:sldIdLst>
        </p14:section>
        <p14:section name="Untitled Section" id="{14CB7441-26DC-6E48-B8E6-2ACE7F9B4402}">
          <p14:sldIdLst>
            <p14:sldId id="302"/>
            <p14:sldId id="303"/>
            <p14:sldId id="261"/>
          </p14:sldIdLst>
        </p14:section>
        <p14:section name="ZV a EPI" id="{07DF5E23-1DE6-6D46-995A-B3D091D8EF0E}">
          <p14:sldIdLst>
            <p14:sldId id="322"/>
            <p14:sldId id="257"/>
            <p14:sldId id="269"/>
            <p14:sldId id="316"/>
            <p14:sldId id="317"/>
            <p14:sldId id="318"/>
            <p14:sldId id="319"/>
            <p14:sldId id="320"/>
          </p14:sldIdLst>
        </p14:section>
        <p14:section name="Základy epidemiológie" id="{246453D0-AA1C-A641-B0A7-8F94A95724AA}">
          <p14:sldIdLst>
            <p14:sldId id="321"/>
            <p14:sldId id="274"/>
            <p14:sldId id="275"/>
            <p14:sldId id="280"/>
            <p14:sldId id="313"/>
            <p14:sldId id="323"/>
            <p14:sldId id="314"/>
            <p14:sldId id="276"/>
            <p14:sldId id="324"/>
            <p14:sldId id="277"/>
            <p14:sldId id="307"/>
            <p14:sldId id="304"/>
            <p14:sldId id="308"/>
            <p14:sldId id="309"/>
            <p14:sldId id="278"/>
            <p14:sldId id="279"/>
            <p14:sldId id="312"/>
            <p14:sldId id="283"/>
            <p14:sldId id="284"/>
            <p14:sldId id="285"/>
            <p14:sldId id="281"/>
            <p14:sldId id="287"/>
            <p14:sldId id="289"/>
            <p14:sldId id="290"/>
            <p14:sldId id="263"/>
            <p14:sldId id="292"/>
            <p14:sldId id="296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/>
    <p:restoredTop sz="94636"/>
  </p:normalViewPr>
  <p:slideViewPr>
    <p:cSldViewPr>
      <p:cViewPr varScale="1">
        <p:scale>
          <a:sx n="135" d="100"/>
          <a:sy n="135" d="100"/>
        </p:scale>
        <p:origin x="9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A358A-08AF-4141-BD57-5001C00AEAF5}" type="datetimeFigureOut">
              <a:rPr lang="en-US" smtClean="0"/>
              <a:t>9/23/20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9E0CD-214D-4A45-8D7F-0DAC3CBB21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4261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4331A-9B12-45C8-B903-D72953D506AB}" type="datetimeFigureOut">
              <a:rPr lang="sk-SK" smtClean="0"/>
              <a:pPr/>
              <a:t>23.9.20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6EF7-8E06-4887-A446-77B26026126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659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7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871F-0A25-9147-8A08-9079383FFAD3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423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86EF7-8E06-4887-A446-77B260261260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55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2" y="3213432"/>
            <a:ext cx="457200" cy="926786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7475-70AA-8445-BC6D-9A7B386265A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8BE5-1866-6841-BE58-68B9BFD789C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3"/>
            <a:ext cx="2133600" cy="5181600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2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BB6E-9232-D84C-AEA7-4BC7BFE8A3C3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908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691-5742-794F-B8DD-E1E42FEC67E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246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6104-772C-324B-A383-B91BB66E505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70" y="658370"/>
            <a:ext cx="3273552" cy="342900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2" y="658368"/>
            <a:ext cx="3273552" cy="343217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8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24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70" indent="0">
              <a:buNone/>
              <a:defRPr sz="1600" b="1"/>
            </a:lvl4pPr>
            <a:lvl5pPr marL="1828492" indent="0">
              <a:buNone/>
              <a:defRPr sz="1600" b="1"/>
            </a:lvl5pPr>
            <a:lvl6pPr marL="2285614" indent="0">
              <a:buNone/>
              <a:defRPr sz="1600" b="1"/>
            </a:lvl6pPr>
            <a:lvl7pPr marL="2742738" indent="0">
              <a:buNone/>
              <a:defRPr sz="1600" b="1"/>
            </a:lvl7pPr>
            <a:lvl8pPr marL="3199861" indent="0">
              <a:buNone/>
              <a:defRPr sz="1600" b="1"/>
            </a:lvl8pPr>
            <a:lvl9pPr marL="3656984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2" y="661978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24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70" indent="0">
              <a:buNone/>
              <a:defRPr sz="1600" b="1"/>
            </a:lvl4pPr>
            <a:lvl5pPr marL="1828492" indent="0">
              <a:buNone/>
              <a:defRPr sz="1600" b="1"/>
            </a:lvl5pPr>
            <a:lvl6pPr marL="2285614" indent="0">
              <a:buNone/>
              <a:defRPr sz="1600" b="1"/>
            </a:lvl6pPr>
            <a:lvl7pPr marL="2742738" indent="0">
              <a:buNone/>
              <a:defRPr sz="1600" b="1"/>
            </a:lvl7pPr>
            <a:lvl8pPr marL="3199861" indent="0">
              <a:buNone/>
              <a:defRPr sz="1600" b="1"/>
            </a:lvl8pPr>
            <a:lvl9pPr marL="3656984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2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3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3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161E-F01E-E44D-96BE-07AAF0FE02FD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BA8-64D8-1C4F-B762-36EEAFBD4806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A07-C602-D543-9F16-2A3B43EAD89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9"/>
            <a:ext cx="457200" cy="10764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24" indent="0">
              <a:buNone/>
              <a:defRPr sz="1200"/>
            </a:lvl2pPr>
            <a:lvl3pPr marL="914246" indent="0">
              <a:buNone/>
              <a:defRPr sz="1000"/>
            </a:lvl3pPr>
            <a:lvl4pPr marL="1371370" indent="0">
              <a:buNone/>
              <a:defRPr sz="900"/>
            </a:lvl4pPr>
            <a:lvl5pPr marL="1828492" indent="0">
              <a:buNone/>
              <a:defRPr sz="900"/>
            </a:lvl5pPr>
            <a:lvl6pPr marL="2285614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D124-66B5-D249-A2B9-F9EA62944B88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24" indent="0">
              <a:buNone/>
              <a:defRPr sz="2800"/>
            </a:lvl2pPr>
            <a:lvl3pPr marL="914246" indent="0">
              <a:buNone/>
              <a:defRPr sz="2400"/>
            </a:lvl3pPr>
            <a:lvl4pPr marL="1371370" indent="0">
              <a:buNone/>
              <a:defRPr sz="2000"/>
            </a:lvl4pPr>
            <a:lvl5pPr marL="1828492" indent="0">
              <a:buNone/>
              <a:defRPr sz="2000"/>
            </a:lvl5pPr>
            <a:lvl6pPr marL="2285614" indent="0">
              <a:buNone/>
              <a:defRPr sz="2000"/>
            </a:lvl6pPr>
            <a:lvl7pPr marL="2742738" indent="0">
              <a:buNone/>
              <a:defRPr sz="2000"/>
            </a:lvl7pPr>
            <a:lvl8pPr marL="3199861" indent="0">
              <a:buNone/>
              <a:defRPr sz="2000"/>
            </a:lvl8pPr>
            <a:lvl9pPr marL="3656984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2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24" indent="0">
              <a:buNone/>
              <a:defRPr sz="1200"/>
            </a:lvl2pPr>
            <a:lvl3pPr marL="914246" indent="0">
              <a:buNone/>
              <a:defRPr sz="1000"/>
            </a:lvl3pPr>
            <a:lvl4pPr marL="1371370" indent="0">
              <a:buNone/>
              <a:defRPr sz="900"/>
            </a:lvl4pPr>
            <a:lvl5pPr marL="1828492" indent="0">
              <a:buNone/>
              <a:defRPr sz="900"/>
            </a:lvl5pPr>
            <a:lvl6pPr marL="2285614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5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DE3-848F-0149-A2E9-2DAD20D28852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6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24" tIns="45713" rIns="91424" bIns="45713" rtlCol="0" anchor="b">
            <a:no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3"/>
            <a:ext cx="6096000" cy="3657599"/>
          </a:xfrm>
          <a:prstGeom prst="rect">
            <a:avLst/>
          </a:prstGeom>
        </p:spPr>
        <p:txBody>
          <a:bodyPr vert="horz" lIns="91424" tIns="45713" rIns="91424" bIns="45713" rtlCol="0" anchor="ctr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6257" y="6154740"/>
            <a:ext cx="1429544" cy="365125"/>
          </a:xfrm>
          <a:prstGeom prst="rect">
            <a:avLst/>
          </a:prstGeom>
        </p:spPr>
        <p:txBody>
          <a:bodyPr vert="horz" lIns="91424" tIns="45713" rIns="91424" bIns="45713" rtlCol="0" anchor="t"/>
          <a:lstStyle>
            <a:lvl1pPr algn="r"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E5EEFF9-FADE-C54D-9550-0B5211040AFD}" type="datetime4">
              <a:rPr lang="sk-SK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23. septembra 2020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7944" y="6154739"/>
            <a:ext cx="1224136" cy="365124"/>
          </a:xfrm>
          <a:prstGeom prst="rect">
            <a:avLst/>
          </a:prstGeom>
        </p:spPr>
        <p:txBody>
          <a:bodyPr vert="horz" lIns="91424" tIns="45713" rIns="91424" bIns="45713" rtlCol="0" anchor="t"/>
          <a:lstStyle>
            <a:lvl1pPr algn="l"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dirty="0" err="1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1" y="6154741"/>
            <a:ext cx="746760" cy="365125"/>
          </a:xfrm>
          <a:prstGeom prst="rect">
            <a:avLst/>
          </a:prstGeom>
        </p:spPr>
        <p:txBody>
          <a:bodyPr vert="horz" lIns="91424" tIns="45713" rIns="91424" bIns="9144" rtlCol="0" anchor="b"/>
          <a:lstStyle>
            <a:lvl1pPr algn="l"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pPr/>
              <a:t>‹#›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24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74" indent="-255988" algn="l" defTabSz="914246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972" indent="-255988" algn="l" defTabSz="914246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670" indent="-255988" algn="l" defTabSz="914246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370" indent="-255988" algn="l" defTabSz="914246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643" indent="-255988" algn="l" defTabSz="914246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628" indent="-255988" algn="l" defTabSz="914246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39903" indent="-255988" algn="l" defTabSz="914246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176" indent="-255988" algn="l" defTabSz="914246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163" indent="-255988" algn="l" defTabSz="914246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2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8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1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hia/evidence/doh/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ophss/csels/dsepd/SS1978/SS197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829458"/>
            <a:ext cx="7543800" cy="1239502"/>
          </a:xfrm>
        </p:spPr>
        <p:txBody>
          <a:bodyPr/>
          <a:lstStyle/>
          <a:p>
            <a:pPr algn="ctr"/>
            <a:r>
              <a:rPr lang="sk-SK" sz="3600" dirty="0"/>
              <a:t>Epidemiológia: </a:t>
            </a:r>
            <a:br>
              <a:rPr lang="sk-SK" sz="3600" dirty="0"/>
            </a:br>
            <a:r>
              <a:rPr lang="sk-SK" sz="3600" dirty="0"/>
              <a:t>Základná vedecká disciplína, ktorá skúma zdravie verejnosti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839" y="3258866"/>
            <a:ext cx="6172200" cy="835397"/>
          </a:xfrm>
        </p:spPr>
        <p:txBody>
          <a:bodyPr>
            <a:normAutofit/>
          </a:bodyPr>
          <a:lstStyle/>
          <a:p>
            <a:r>
              <a:rPr lang="sk-SK" dirty="0">
                <a:latin typeface="Candara" pitchFamily="34" charset="0"/>
              </a:rPr>
              <a:t>prof. MUDr. Martin Rusnák, </a:t>
            </a:r>
            <a:r>
              <a:rPr lang="sk-SK" dirty="0" err="1">
                <a:latin typeface="Candara" pitchFamily="34" charset="0"/>
              </a:rPr>
              <a:t>CSc</a:t>
            </a:r>
            <a:endParaRPr lang="sk-SK" dirty="0">
              <a:latin typeface="Candara" pitchFamily="34" charset="0"/>
            </a:endParaRPr>
          </a:p>
          <a:p>
            <a:r>
              <a:rPr lang="sk-SK" dirty="0">
                <a:latin typeface="Candara" pitchFamily="34" charset="0"/>
              </a:rPr>
              <a:t>Základy epidemiológie - propedeutika</a:t>
            </a: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425610" y="259789"/>
            <a:ext cx="4287567" cy="1191760"/>
          </a:xfrm>
          <a:prstGeom prst="rect">
            <a:avLst/>
          </a:prstGeom>
          <a:noFill/>
        </p:spPr>
        <p:txBody>
          <a:bodyPr wrap="none" lIns="82954" tIns="41477" rIns="82954" bIns="41477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TRNAVSKÁ UNIVERZITA V TRNAVE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Fakulta zdravotníctva a sociálnej práce</a:t>
            </a:r>
          </a:p>
          <a:p>
            <a:pPr algn="ctr">
              <a:lnSpc>
                <a:spcPct val="100000"/>
              </a:lnSpc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Katedra verejného zdravotníctva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d3f1iyfxxz8i1e.cloudfront.net/courses/course_image/a84fdbdc64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792" y="4284169"/>
            <a:ext cx="4013683" cy="2259878"/>
          </a:xfrm>
          <a:prstGeom prst="rect">
            <a:avLst/>
          </a:prstGeom>
          <a:noFill/>
        </p:spPr>
      </p:pic>
      <p:pic>
        <p:nvPicPr>
          <p:cNvPr id="1026" name="Picture 2" descr="Home | School of Epidemiology and Public Health | University of Ottawa">
            <a:extLst>
              <a:ext uri="{FF2B5EF4-FFF2-40B4-BE49-F238E27FC236}">
                <a16:creationId xmlns:a16="http://schemas.microsoft.com/office/drawing/2014/main" id="{2D16764E-3DB9-AE4B-8B54-ADC96EC5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3309"/>
            <a:ext cx="4775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692696"/>
            <a:ext cx="7618040" cy="3888432"/>
          </a:xfrm>
        </p:spPr>
        <p:txBody>
          <a:bodyPr>
            <a:noAutofit/>
          </a:bodyPr>
          <a:lstStyle/>
          <a:p>
            <a:r>
              <a:rPr lang="sk-SK" sz="2600" dirty="0">
                <a:latin typeface="Candara" pitchFamily="34" charset="0"/>
              </a:rPr>
              <a:t>Epidemiológia je jeden z nosných pilierov </a:t>
            </a:r>
          </a:p>
          <a:p>
            <a:pPr marL="419065" indent="-58733">
              <a:buNone/>
            </a:pPr>
            <a:r>
              <a:rPr lang="sk-SK" sz="2600" dirty="0">
                <a:latin typeface="Candara" pitchFamily="34" charset="0"/>
              </a:rPr>
              <a:t>odboru Verejné zdravotníctvo</a:t>
            </a:r>
          </a:p>
          <a:p>
            <a:r>
              <a:rPr lang="sk-SK" sz="2600" dirty="0">
                <a:latin typeface="Candara" pitchFamily="34" charset="0"/>
              </a:rPr>
              <a:t>Základná veda zdravia verejnosti</a:t>
            </a:r>
          </a:p>
          <a:p>
            <a:r>
              <a:rPr lang="sk-SK" sz="2600" dirty="0">
                <a:latin typeface="Candara" pitchFamily="34" charset="0"/>
              </a:rPr>
              <a:t>Zaoberá sa skúmaním výskytu a rozdelenia infekčných a iných spoločensky závažných ochorení, ktoré sa vyskytujú v populácii, navrhuje opatrenia na ochranu a zlepšenie zdravia a kontroluje ich účinnosť</a:t>
            </a:r>
          </a:p>
          <a:p>
            <a:endParaRPr lang="sk-SK" sz="26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Epidemiológia v zdraví verejnosti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B86-DFD0-0E43-B1B1-B0BEE5AC0E49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25602" name="AutoShape 2" descr="http://dhhs.ne.gov/publichealth/EPI/PublishingImages/101821776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5606" name="Picture 6" descr="http://dhhs.ne.gov/publichealth/EPI/PublishingImages/10182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974" y="1"/>
            <a:ext cx="1889026" cy="20277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85803"/>
            <a:ext cx="7762056" cy="511946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sk-SK" sz="2800" dirty="0">
              <a:latin typeface="Candara" pitchFamily="34" charset="0"/>
            </a:endParaRPr>
          </a:p>
          <a:p>
            <a:r>
              <a:rPr lang="sk-SK" sz="2800" dirty="0">
                <a:latin typeface="Candara" pitchFamily="34" charset="0"/>
              </a:rPr>
              <a:t>Kvantitatívna disciplína, ktorá sa opiera o praktické znalosti pravdepodobnosti, štatistiky a výskumných metód</a:t>
            </a:r>
          </a:p>
          <a:p>
            <a:endParaRPr lang="sk-SK" sz="2800" dirty="0">
              <a:latin typeface="Candara" pitchFamily="34" charset="0"/>
            </a:endParaRPr>
          </a:p>
          <a:p>
            <a:r>
              <a:rPr lang="sk-SK" sz="2800" dirty="0">
                <a:latin typeface="Candara" pitchFamily="34" charset="0"/>
              </a:rPr>
              <a:t>Používa prístup k hľadaniu súvislostí medzi príčinou a následkom, najčastejšie na štatistickom (</a:t>
            </a:r>
            <a:r>
              <a:rPr lang="sk-SK" sz="2800" dirty="0" err="1">
                <a:latin typeface="Candara" pitchFamily="34" charset="0"/>
              </a:rPr>
              <a:t>pravdepodobnostnom</a:t>
            </a:r>
            <a:r>
              <a:rPr lang="sk-SK" sz="2800" dirty="0">
                <a:latin typeface="Candara" pitchFamily="34" charset="0"/>
              </a:rPr>
              <a:t>) základe</a:t>
            </a:r>
          </a:p>
          <a:p>
            <a:pPr>
              <a:buNone/>
            </a:pPr>
            <a:endParaRPr lang="sk-SK" sz="2800" dirty="0">
              <a:latin typeface="Candara" pitchFamily="34" charset="0"/>
            </a:endParaRPr>
          </a:p>
          <a:p>
            <a:r>
              <a:rPr lang="sk-SK" sz="2800" dirty="0">
                <a:latin typeface="Candara" pitchFamily="34" charset="0"/>
              </a:rPr>
              <a:t>Poskytuje základ pre riadenie a praktickú aplikáciu vhodných opatrení v oblasti zdravia verejnosti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826-8FED-7E46-A68D-6CE8B5F2D68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A967B6B-F8B1-9D43-B762-E0D3A11C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53" y="152400"/>
            <a:ext cx="7690048" cy="436085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Najefektívnejšou metódou vykonávania týchto operácií je skôr integrovaný prístup ako vertikálne programy.</a:t>
            </a:r>
          </a:p>
          <a:p>
            <a:r>
              <a:rPr lang="sk-SK" dirty="0"/>
              <a:t>Tieto operácie sa sústreďujú okolo troch hlavných oblastí poskytovania služieb: </a:t>
            </a:r>
          </a:p>
          <a:p>
            <a:pPr lvl="1"/>
            <a:r>
              <a:rPr lang="sk-SK" dirty="0"/>
              <a:t>ochrana zdravia, </a:t>
            </a:r>
          </a:p>
          <a:p>
            <a:pPr lvl="1"/>
            <a:r>
              <a:rPr lang="sk-SK" dirty="0"/>
              <a:t>prevencia chorôb a </a:t>
            </a:r>
          </a:p>
          <a:p>
            <a:pPr lvl="1"/>
            <a:r>
              <a:rPr lang="sk-SK" dirty="0"/>
              <a:t>podpora zdravia. </a:t>
            </a:r>
          </a:p>
          <a:p>
            <a:r>
              <a:rPr lang="sk-SK" dirty="0"/>
              <a:t>Sú založené na dôkladných informáciách o zdraví verejnosti, ktoré sa získavajú pomocou šetrení.</a:t>
            </a:r>
          </a:p>
          <a:p>
            <a:pPr marL="18286" indent="0">
              <a:buNone/>
            </a:pPr>
            <a:endParaRPr lang="sk-SK" sz="1800" dirty="0"/>
          </a:p>
          <a:p>
            <a:pPr marL="18286" indent="0">
              <a:buNone/>
            </a:pPr>
            <a:r>
              <a:rPr lang="sk-SK" sz="1800" dirty="0"/>
              <a:t>Zdroj: WHO EURO (no </a:t>
            </a:r>
            <a:r>
              <a:rPr lang="sk-SK" sz="1800" dirty="0" err="1"/>
              <a:t>date</a:t>
            </a:r>
            <a:r>
              <a:rPr lang="sk-SK" sz="1800" dirty="0"/>
              <a:t>) </a:t>
            </a:r>
            <a:r>
              <a:rPr lang="sk-SK" sz="1800" i="1" dirty="0" err="1"/>
              <a:t>The</a:t>
            </a:r>
            <a:r>
              <a:rPr lang="sk-SK" sz="1800" i="1" dirty="0"/>
              <a:t> 10 </a:t>
            </a:r>
            <a:r>
              <a:rPr lang="sk-SK" sz="1800" i="1" dirty="0" err="1"/>
              <a:t>Essential</a:t>
            </a:r>
            <a:r>
              <a:rPr lang="sk-SK" sz="1800" i="1" dirty="0"/>
              <a:t> </a:t>
            </a:r>
            <a:r>
              <a:rPr lang="sk-SK" sz="1800" i="1" dirty="0" err="1"/>
              <a:t>Public</a:t>
            </a:r>
            <a:r>
              <a:rPr lang="sk-SK" sz="1800" i="1" dirty="0"/>
              <a:t> </a:t>
            </a:r>
            <a:r>
              <a:rPr lang="sk-SK" sz="1800" i="1" dirty="0" err="1"/>
              <a:t>Health</a:t>
            </a:r>
            <a:r>
              <a:rPr lang="sk-SK" sz="1800" i="1" dirty="0"/>
              <a:t> </a:t>
            </a:r>
            <a:r>
              <a:rPr lang="sk-SK" sz="1800" i="1" dirty="0" err="1"/>
              <a:t>Operations</a:t>
            </a:r>
            <a:r>
              <a:rPr lang="sk-SK" sz="1800" dirty="0"/>
              <a:t>. </a:t>
            </a:r>
            <a:r>
              <a:rPr lang="sk-SK" sz="1800" dirty="0" err="1"/>
              <a:t>Available</a:t>
            </a:r>
            <a:r>
              <a:rPr lang="sk-SK" sz="1800" dirty="0"/>
              <a:t> at: </a:t>
            </a:r>
            <a:r>
              <a:rPr lang="sk-SK" sz="1800" dirty="0" err="1"/>
              <a:t>https</a:t>
            </a:r>
            <a:r>
              <a:rPr lang="sk-SK" sz="1800" dirty="0"/>
              <a:t>://</a:t>
            </a:r>
            <a:r>
              <a:rPr lang="sk-SK" sz="1800" dirty="0" err="1"/>
              <a:t>www.euro.who.int</a:t>
            </a:r>
            <a:r>
              <a:rPr lang="sk-SK" sz="1800" dirty="0"/>
              <a:t>/</a:t>
            </a:r>
            <a:r>
              <a:rPr lang="sk-SK" sz="1800" dirty="0" err="1"/>
              <a:t>en</a:t>
            </a:r>
            <a:r>
              <a:rPr lang="sk-SK" sz="1800" dirty="0"/>
              <a:t>/</a:t>
            </a:r>
            <a:r>
              <a:rPr lang="sk-SK" sz="1800" dirty="0" err="1"/>
              <a:t>health-topics</a:t>
            </a:r>
            <a:r>
              <a:rPr lang="sk-SK" sz="1800" dirty="0"/>
              <a:t>/</a:t>
            </a:r>
            <a:r>
              <a:rPr lang="sk-SK" sz="1800" dirty="0" err="1"/>
              <a:t>Health-systems</a:t>
            </a:r>
            <a:r>
              <a:rPr lang="sk-SK" sz="1800" dirty="0"/>
              <a:t>/</a:t>
            </a:r>
            <a:r>
              <a:rPr lang="sk-SK" sz="1800" dirty="0" err="1"/>
              <a:t>public-health-services</a:t>
            </a:r>
            <a:r>
              <a:rPr lang="sk-SK" sz="1800" dirty="0"/>
              <a:t>/</a:t>
            </a:r>
            <a:r>
              <a:rPr lang="sk-SK" sz="1800" dirty="0" err="1"/>
              <a:t>policy</a:t>
            </a:r>
            <a:r>
              <a:rPr lang="sk-SK" sz="1800" dirty="0"/>
              <a:t>/the-10-essential-public-health-operations (Cit: 03. september 2020).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CF48DCE-83E4-5848-BD8F-B00C436B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5240339"/>
            <a:ext cx="7543800" cy="914400"/>
          </a:xfrm>
        </p:spPr>
        <p:txBody>
          <a:bodyPr/>
          <a:lstStyle/>
          <a:p>
            <a:r>
              <a:rPr lang="sk-SK" dirty="0"/>
              <a:t>10 základných operácií zdravia verejnosti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313DF5-DAAD-F84F-BFBD-1451BBE9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BE930C4-8F37-9040-B69E-2953FBD07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9CFA7C6-97D8-D34D-AFE0-825EB427C0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1964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6DEF020-D1DD-5149-BC02-C28E5C57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5" y="5240339"/>
            <a:ext cx="7543800" cy="914400"/>
          </a:xfrm>
        </p:spPr>
        <p:txBody>
          <a:bodyPr/>
          <a:lstStyle/>
          <a:p>
            <a:r>
              <a:rPr lang="sk-SK" sz="2800" dirty="0"/>
              <a:t>Zhluknutie základných operácií zdravia verejnosti (EPHOS) - na poskytovanie služieb zdravia verejnosti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0584D7-4A86-D54A-82D3-29D227A4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D6754B8-11D6-4342-A76C-F2142D586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5D9C60-8D89-8449-A5EB-DE7B6B00CD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F5B443F-DB76-B545-9505-34A6C038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91" y="116632"/>
            <a:ext cx="8432418" cy="46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BF589CB-2C4A-BF4B-AD2C-B38B4C80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A61E9F9-C53C-FA4D-A81E-12B99D84B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86F6E-52AB-6042-BD02-4F4D57216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F41FEAB0-61C1-0A43-8835-55D2F1BBC2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658369"/>
            <a:ext cx="4294194" cy="5496369"/>
          </a:xfrm>
        </p:spPr>
        <p:txBody>
          <a:bodyPr>
            <a:normAutofit lnSpcReduction="10000"/>
          </a:bodyPr>
          <a:lstStyle/>
          <a:p>
            <a:r>
              <a:rPr lang="en-GB" dirty="0">
                <a:effectLst/>
              </a:rPr>
              <a:t>EPHO1: Surveillance of population health and wellbeing</a:t>
            </a:r>
          </a:p>
          <a:p>
            <a:r>
              <a:rPr lang="en-GB" dirty="0">
                <a:effectLst/>
              </a:rPr>
              <a:t>EPHO2: Monitoring and response to health hazards and emergencies</a:t>
            </a:r>
          </a:p>
          <a:p>
            <a:r>
              <a:rPr lang="en-GB" dirty="0">
                <a:effectLst/>
              </a:rPr>
              <a:t>EPHO3: Health protection including environmental occupational, food safety and others</a:t>
            </a:r>
          </a:p>
          <a:p>
            <a:r>
              <a:rPr lang="en-GB" dirty="0">
                <a:effectLst/>
              </a:rPr>
              <a:t>EPHO4: Health Promotion including action to address social determinants and health inequity</a:t>
            </a:r>
          </a:p>
          <a:p>
            <a:r>
              <a:rPr lang="en-GB" dirty="0">
                <a:effectLst/>
              </a:rPr>
              <a:t>EPHO5: Disease prevention, including early detection of illness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64894D21-D7CF-2545-B018-92D6328CAC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7984" y="658368"/>
            <a:ext cx="4392488" cy="536292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EPHO1: Dohľad nad zdravím a pohodou obyvateľstva</a:t>
            </a:r>
          </a:p>
          <a:p>
            <a:r>
              <a:rPr lang="sk-SK" dirty="0"/>
              <a:t>EPHO2: Monitorovanie a reakcia na zdravotné riziká a mimoriadne situácie</a:t>
            </a:r>
          </a:p>
          <a:p>
            <a:r>
              <a:rPr lang="sk-SK" dirty="0"/>
              <a:t>EPHO3: Ochrana zdravia vrátane ochrany životného prostredia, bezpečnosti potravín a ďalších</a:t>
            </a:r>
          </a:p>
          <a:p>
            <a:r>
              <a:rPr lang="sk-SK" dirty="0"/>
              <a:t>EPHO4: Podpora zdravia vrátane opatrení na riešenie sociálnych determinantov a nerovnosti v zdraví</a:t>
            </a:r>
          </a:p>
          <a:p>
            <a:r>
              <a:rPr lang="sk-SK" dirty="0"/>
              <a:t>EPHO5: Prevencia chorôb vrátane včasného zistenia choroby</a:t>
            </a:r>
          </a:p>
        </p:txBody>
      </p:sp>
    </p:spTree>
    <p:extLst>
      <p:ext uri="{BB962C8B-B14F-4D97-AF65-F5344CB8AC3E}">
        <p14:creationId xmlns:p14="http://schemas.microsoft.com/office/powerpoint/2010/main" val="15343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BEB1C1E-2BE2-D84B-A73F-419B5775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6104-772C-324B-A383-B91BB66E505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4709859-F25B-1046-B4A4-B6D2D7E5C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E4A4BD0-262B-4E44-B0FA-D67EFE8803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FA7CB58-3EFE-B948-BCC1-0E40CFA124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658370"/>
            <a:ext cx="4294194" cy="5362918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EPHO6: Assuring governance for health and wellbeing</a:t>
            </a:r>
          </a:p>
          <a:p>
            <a:r>
              <a:rPr lang="en-GB" dirty="0">
                <a:effectLst/>
              </a:rPr>
              <a:t>EPHO7: Assuring a sufficient and competent public health workforce</a:t>
            </a:r>
          </a:p>
          <a:p>
            <a:r>
              <a:rPr lang="en-GB" dirty="0">
                <a:effectLst/>
              </a:rPr>
              <a:t>EPHO8: Assuring sustainable organisational structures and financing </a:t>
            </a:r>
          </a:p>
          <a:p>
            <a:r>
              <a:rPr lang="en-GB" dirty="0">
                <a:effectLst/>
              </a:rPr>
              <a:t>EPHO9: Advocacy communication and social mobilisation for health</a:t>
            </a:r>
          </a:p>
          <a:p>
            <a:r>
              <a:rPr lang="en-GB" dirty="0">
                <a:effectLst/>
              </a:rPr>
              <a:t>EPHO10: Advancing public health research to inform policy and practice</a:t>
            </a:r>
          </a:p>
          <a:p>
            <a:endParaRPr lang="sk-SK" dirty="0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40B575C-8C78-AD47-8659-FA660394E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02584" y="524917"/>
            <a:ext cx="4202750" cy="536291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EPHO6: Zabezpečenie riadenia pre zdravie a pohodu</a:t>
            </a:r>
          </a:p>
          <a:p>
            <a:r>
              <a:rPr lang="sk-SK" dirty="0"/>
              <a:t>EPHO7: Zabezpečenie dostatočnej a kompetentnej pracovnej sily v oblasti zdravia verejnosti</a:t>
            </a:r>
          </a:p>
          <a:p>
            <a:r>
              <a:rPr lang="sk-SK" dirty="0"/>
              <a:t>EPHO8: Zabezpečenie udržateľných organizačných štruktúr a financovania</a:t>
            </a:r>
          </a:p>
          <a:p>
            <a:r>
              <a:rPr lang="sk-SK" dirty="0"/>
              <a:t>EPHO9: Komunikácia advokácie a sociálna mobilizácia pre zdravie</a:t>
            </a:r>
          </a:p>
          <a:p>
            <a:r>
              <a:rPr lang="sk-SK" dirty="0"/>
              <a:t>EPHO10: Podpora výskumu v oblasti zdravia verejnosti s cieľom poskytnúť informácie o politike a praxi</a:t>
            </a:r>
          </a:p>
        </p:txBody>
      </p:sp>
    </p:spTree>
    <p:extLst>
      <p:ext uri="{BB962C8B-B14F-4D97-AF65-F5344CB8AC3E}">
        <p14:creationId xmlns:p14="http://schemas.microsoft.com/office/powerpoint/2010/main" val="32494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F145CA-7805-C848-A377-023D28104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1" y="685803"/>
            <a:ext cx="7452359" cy="4399381"/>
          </a:xfrm>
        </p:spPr>
        <p:txBody>
          <a:bodyPr/>
          <a:lstStyle/>
          <a:p>
            <a:pPr marL="475486" indent="-457200">
              <a:buFont typeface="+mj-lt"/>
              <a:buAutoNum type="alphaUcPeriod"/>
            </a:pPr>
            <a:r>
              <a:rPr lang="sk-SK" dirty="0"/>
              <a:t>Metódy v oblasti verejného zdravia</a:t>
            </a:r>
          </a:p>
          <a:p>
            <a:pPr marL="475486" indent="-457200">
              <a:buFont typeface="+mj-lt"/>
              <a:buAutoNum type="alphaUcPeriod"/>
            </a:pPr>
            <a:r>
              <a:rPr lang="sk-SK" dirty="0"/>
              <a:t>Zdravie obyvateľstva a jeho sociálne a ekonomické determinanty</a:t>
            </a:r>
          </a:p>
          <a:p>
            <a:pPr marL="475486" indent="-457200">
              <a:buFont typeface="+mj-lt"/>
              <a:buAutoNum type="alphaUcPeriod"/>
            </a:pPr>
            <a:r>
              <a:rPr lang="sk-SK" dirty="0"/>
              <a:t>Zdravie obyvateľstva a jeho materiálne - fyzikálne, rádiologické, chemické a biologické - environmentálne determinanty</a:t>
            </a:r>
          </a:p>
          <a:p>
            <a:pPr marL="475486" indent="-457200">
              <a:buFont typeface="+mj-lt"/>
              <a:buAutoNum type="alphaUcPeriod"/>
            </a:pPr>
            <a:r>
              <a:rPr lang="sk-SK" dirty="0"/>
              <a:t>Politika v oblasti zdravia; ekonomika; organizačná teória, vedenie a riadenie</a:t>
            </a:r>
          </a:p>
          <a:p>
            <a:pPr marL="475486" indent="-457200">
              <a:buFont typeface="+mj-lt"/>
              <a:buAutoNum type="alphaUcPeriod"/>
            </a:pPr>
            <a:r>
              <a:rPr lang="sk-SK" dirty="0"/>
              <a:t>Podpora zdravia, ochrana zdravia a prevencia chorôb</a:t>
            </a:r>
          </a:p>
          <a:p>
            <a:pPr marL="475486" indent="-457200">
              <a:buFont typeface="+mj-lt"/>
              <a:buAutoNum type="alphaUcPeriod"/>
            </a:pPr>
            <a:r>
              <a:rPr lang="sk-SK" dirty="0"/>
              <a:t>Etika</a:t>
            </a:r>
            <a:endParaRPr lang="en-GB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C1F548C0-EEA0-3848-8E52-230EB2F4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31944"/>
            <a:ext cx="7543800" cy="914400"/>
          </a:xfrm>
        </p:spPr>
        <p:txBody>
          <a:bodyPr/>
          <a:lstStyle/>
          <a:p>
            <a:r>
              <a:rPr lang="en-GB" sz="3600" dirty="0" err="1"/>
              <a:t>Kompetencie</a:t>
            </a:r>
            <a:r>
              <a:rPr lang="en-GB" sz="3600" dirty="0"/>
              <a:t> </a:t>
            </a:r>
            <a:r>
              <a:rPr lang="en-GB" sz="3600" dirty="0" err="1"/>
              <a:t>verejného</a:t>
            </a:r>
            <a:r>
              <a:rPr lang="en-GB" sz="3600" dirty="0"/>
              <a:t> </a:t>
            </a:r>
            <a:r>
              <a:rPr lang="en-GB" sz="3600" dirty="0" err="1"/>
              <a:t>zdravotníka</a:t>
            </a:r>
            <a:br>
              <a:rPr lang="en-GB" sz="3600" dirty="0"/>
            </a:br>
            <a:r>
              <a:rPr lang="sk-SK" sz="1600" dirty="0" err="1"/>
              <a:t>Foldspang</a:t>
            </a:r>
            <a:r>
              <a:rPr lang="sk-SK" sz="1600" dirty="0"/>
              <a:t>, A., </a:t>
            </a:r>
            <a:r>
              <a:rPr lang="sk-SK" sz="1600" dirty="0" err="1"/>
              <a:t>Birt</a:t>
            </a:r>
            <a:r>
              <a:rPr lang="sk-SK" sz="1600" dirty="0"/>
              <a:t>, C. A. a </a:t>
            </a:r>
            <a:r>
              <a:rPr lang="sk-SK" sz="1600" dirty="0" err="1"/>
              <a:t>Otok</a:t>
            </a:r>
            <a:r>
              <a:rPr lang="sk-SK" sz="1600" dirty="0"/>
              <a:t>, R. (2018) “</a:t>
            </a:r>
            <a:r>
              <a:rPr lang="sk-SK" sz="1600" dirty="0" err="1"/>
              <a:t>ASPHER’s</a:t>
            </a:r>
            <a:r>
              <a:rPr lang="sk-SK" sz="1600" dirty="0"/>
              <a:t> </a:t>
            </a:r>
            <a:r>
              <a:rPr lang="sk-SK" sz="1600" dirty="0" err="1"/>
              <a:t>European</a:t>
            </a:r>
            <a:r>
              <a:rPr lang="sk-SK" sz="1600" dirty="0"/>
              <a:t> List of </a:t>
            </a:r>
            <a:r>
              <a:rPr lang="sk-SK" sz="1600" dirty="0" err="1"/>
              <a:t>Core</a:t>
            </a:r>
            <a:r>
              <a:rPr lang="sk-SK" sz="1600" dirty="0"/>
              <a:t> </a:t>
            </a:r>
            <a:r>
              <a:rPr lang="sk-SK" sz="1600" dirty="0" err="1"/>
              <a:t>Competences</a:t>
            </a:r>
            <a:r>
              <a:rPr lang="sk-SK" sz="1600" dirty="0"/>
              <a:t> </a:t>
            </a:r>
            <a:r>
              <a:rPr lang="sk-SK" sz="1600" dirty="0" err="1"/>
              <a:t>for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Public</a:t>
            </a:r>
            <a:r>
              <a:rPr lang="sk-SK" sz="1600" dirty="0"/>
              <a:t> </a:t>
            </a:r>
            <a:r>
              <a:rPr lang="sk-SK" sz="1600" dirty="0" err="1"/>
              <a:t>Health</a:t>
            </a:r>
            <a:r>
              <a:rPr lang="sk-SK" sz="1600" dirty="0"/>
              <a:t> Professional”, </a:t>
            </a:r>
            <a:r>
              <a:rPr lang="sk-SK" sz="1600" i="1" dirty="0" err="1"/>
              <a:t>Scand</a:t>
            </a:r>
            <a:r>
              <a:rPr lang="sk-SK" sz="1600" i="1" dirty="0"/>
              <a:t> J </a:t>
            </a:r>
            <a:r>
              <a:rPr lang="sk-SK" sz="1600" i="1" dirty="0" err="1"/>
              <a:t>Public</a:t>
            </a:r>
            <a:r>
              <a:rPr lang="sk-SK" sz="1600" i="1" dirty="0"/>
              <a:t> </a:t>
            </a:r>
            <a:r>
              <a:rPr lang="sk-SK" sz="1600" i="1" dirty="0" err="1"/>
              <a:t>Health</a:t>
            </a:r>
            <a:r>
              <a:rPr lang="sk-SK" sz="1600" dirty="0"/>
              <a:t>, 46, s. 1–52.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F03E0DA-2DB0-AE4C-8E8C-479D30E0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6104-772C-324B-A383-B91BB66E505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84AA83-EBE6-5542-B0E1-C72C51E89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0AC6E16-2A38-8B45-A53A-AB22111111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86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9E15097-8DFA-3B4E-B0B1-5B457C84A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Terminológia</a:t>
            </a:r>
            <a:endParaRPr lang="en-GB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5EA35C1-F4AE-2B4F-830A-97B3AB88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691-5742-794F-B8DD-E1E42FEC67E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DB7E531-6C6B-A34E-BB35-14662DE07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5D24B1-96B9-AC4E-9F02-4D5A344D37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677402-215F-734E-8288-FFC047FA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Základy</a:t>
            </a:r>
            <a:r>
              <a:rPr lang="en-GB" dirty="0"/>
              <a:t> </a:t>
            </a:r>
            <a:r>
              <a:rPr lang="en-GB" dirty="0" err="1"/>
              <a:t>epidemiológie</a:t>
            </a:r>
            <a:endParaRPr lang="en-GB" dirty="0"/>
          </a:p>
        </p:txBody>
      </p:sp>
      <p:pic>
        <p:nvPicPr>
          <p:cNvPr id="2050" name="Picture 2" descr="Epidemiology- History, Objectives and Types | Epidemiology | Microbe Notes">
            <a:extLst>
              <a:ext uri="{FF2B5EF4-FFF2-40B4-BE49-F238E27FC236}">
                <a16:creationId xmlns:a16="http://schemas.microsoft.com/office/drawing/2014/main" id="{3E29B8B3-50F2-D346-B575-48E2BEB1F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025"/>
            <a:ext cx="393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685803"/>
            <a:ext cx="7258000" cy="4039341"/>
          </a:xfrm>
        </p:spPr>
        <p:txBody>
          <a:bodyPr>
            <a:normAutofit/>
          </a:bodyPr>
          <a:lstStyle/>
          <a:p>
            <a:r>
              <a:rPr lang="sk-SK" sz="2800" dirty="0" err="1">
                <a:solidFill>
                  <a:srgbClr val="FFFF00"/>
                </a:solidFill>
                <a:latin typeface="Candara" pitchFamily="34" charset="0"/>
              </a:rPr>
              <a:t>Epi</a:t>
            </a:r>
            <a:r>
              <a:rPr lang="sk-SK" sz="2800" dirty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sk-SK" sz="2800" dirty="0">
                <a:latin typeface="Candara" pitchFamily="34" charset="0"/>
              </a:rPr>
              <a:t>– nad/medzi, </a:t>
            </a:r>
            <a:r>
              <a:rPr lang="sk-SK" sz="2800" dirty="0" err="1">
                <a:solidFill>
                  <a:srgbClr val="FFFF00"/>
                </a:solidFill>
                <a:latin typeface="Candara" pitchFamily="34" charset="0"/>
              </a:rPr>
              <a:t>demos</a:t>
            </a:r>
            <a:r>
              <a:rPr lang="sk-SK" sz="2800" dirty="0">
                <a:latin typeface="Candara" pitchFamily="34" charset="0"/>
              </a:rPr>
              <a:t> - ľud a </a:t>
            </a:r>
            <a:r>
              <a:rPr lang="sk-SK" sz="2800" dirty="0" err="1">
                <a:solidFill>
                  <a:srgbClr val="FFFF00"/>
                </a:solidFill>
                <a:latin typeface="Candara" pitchFamily="34" charset="0"/>
              </a:rPr>
              <a:t>logos</a:t>
            </a:r>
            <a:r>
              <a:rPr lang="sk-SK" sz="2800" dirty="0">
                <a:latin typeface="Candara" pitchFamily="34" charset="0"/>
              </a:rPr>
              <a:t> – veda</a:t>
            </a:r>
          </a:p>
          <a:p>
            <a:r>
              <a:rPr lang="pt-BR" sz="2800" i="1" dirty="0">
                <a:latin typeface="Candara" pitchFamily="34" charset="0"/>
              </a:rPr>
              <a:t>veda o tom, čo postihuje, </a:t>
            </a:r>
            <a:r>
              <a:rPr lang="pt-BR" sz="2800" i="1" dirty="0" err="1">
                <a:latin typeface="Candara" pitchFamily="34" charset="0"/>
              </a:rPr>
              <a:t>napáda</a:t>
            </a:r>
            <a:r>
              <a:rPr lang="pt-BR" sz="2800" i="1" dirty="0">
                <a:latin typeface="Candara" pitchFamily="34" charset="0"/>
              </a:rPr>
              <a:t> </a:t>
            </a:r>
            <a:r>
              <a:rPr lang="pt-BR" sz="2800" i="1" dirty="0" err="1">
                <a:latin typeface="Candara" pitchFamily="34" charset="0"/>
              </a:rPr>
              <a:t>ľudí</a:t>
            </a:r>
            <a:endParaRPr lang="pt-BR" sz="2800" i="1" dirty="0">
              <a:latin typeface="Candara" pitchFamily="34" charset="0"/>
            </a:endParaRPr>
          </a:p>
          <a:p>
            <a:r>
              <a:rPr lang="sk-SK" sz="2800" dirty="0">
                <a:latin typeface="Candara" pitchFamily="34" charset="0"/>
              </a:rPr>
              <a:t>grécky pôvod</a:t>
            </a:r>
          </a:p>
          <a:p>
            <a:endParaRPr lang="sk-SK" sz="28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Epidemiológia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B1C-794C-5942-8E78-DE1E30C1D139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221088"/>
            <a:ext cx="2032000" cy="16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685803"/>
            <a:ext cx="7258000" cy="3657599"/>
          </a:xfrm>
        </p:spPr>
        <p:txBody>
          <a:bodyPr>
            <a:normAutofit/>
          </a:bodyPr>
          <a:lstStyle/>
          <a:p>
            <a:pPr marL="18286" indent="0">
              <a:buNone/>
            </a:pPr>
            <a:r>
              <a:rPr lang="sk-SK" sz="2800" dirty="0">
                <a:latin typeface="Candara" pitchFamily="34" charset="0"/>
              </a:rPr>
              <a:t>Štúdium rozdelenia a určujúcich faktorov stavov a udalostí, ktoré súvisia so zdravím v určitej populácii a tiež použitím výsledkov tohto štúdia na riešenie problémov zdravia</a:t>
            </a:r>
            <a:endParaRPr lang="sk-SK" sz="2800" dirty="0">
              <a:latin typeface="Candar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>
                <a:latin typeface="Garamond" pitchFamily="18" charset="0"/>
              </a:rPr>
              <a:t>(</a:t>
            </a:r>
            <a:r>
              <a:rPr lang="en-US" sz="2800" b="1" dirty="0" err="1">
                <a:latin typeface="Garamond" pitchFamily="18" charset="0"/>
              </a:rPr>
              <a:t>Porta</a:t>
            </a:r>
            <a:r>
              <a:rPr lang="en-US" sz="2800" b="1" dirty="0">
                <a:latin typeface="Garamond" pitchFamily="18" charset="0"/>
              </a:rPr>
              <a:t>, Last: </a:t>
            </a:r>
            <a:r>
              <a:rPr lang="en-US" sz="2800" b="1" dirty="0" err="1">
                <a:latin typeface="Garamond" pitchFamily="18" charset="0"/>
              </a:rPr>
              <a:t>Slovník</a:t>
            </a: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b="1" dirty="0" err="1">
                <a:latin typeface="Garamond" pitchFamily="18" charset="0"/>
              </a:rPr>
              <a:t>epidemiológie</a:t>
            </a:r>
            <a:r>
              <a:rPr lang="en-US" sz="2800" b="1" dirty="0">
                <a:latin typeface="Garamond" pitchFamily="18" charset="0"/>
              </a:rPr>
              <a:t>)</a:t>
            </a:r>
            <a:endParaRPr lang="en-US" sz="2800" dirty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Definícia epidemiológie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D425-120D-B343-BF39-2056BCE73B4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685803"/>
            <a:ext cx="7546032" cy="4255365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Candara" pitchFamily="34" charset="0"/>
              </a:rPr>
              <a:t>Uviesť jednu zo základných vied verejného zdravia </a:t>
            </a:r>
          </a:p>
          <a:p>
            <a:r>
              <a:rPr lang="sk-SK" sz="2800" dirty="0">
                <a:latin typeface="Candara" pitchFamily="34" charset="0"/>
              </a:rPr>
              <a:t>Poskytnúť terminológiu</a:t>
            </a:r>
          </a:p>
          <a:p>
            <a:r>
              <a:rPr lang="sk-SK" sz="2800" dirty="0">
                <a:latin typeface="Candara" pitchFamily="34" charset="0"/>
              </a:rPr>
              <a:t>Predstaviť prehľad o základných princípoch epidemiológie, koncepcií, epidemiologických metódach a úlohách epidemiológie a jej postavení vo verejnom zdravotníctve, monitoringu výskytu a šírenia chorôb a meraní zdravotného stavu v populácii</a:t>
            </a:r>
          </a:p>
          <a:p>
            <a:endParaRPr lang="sk-SK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Cieľ predmetu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DA8-B639-2D47-A6B9-3E3EB26E4DA7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692696"/>
            <a:ext cx="7690048" cy="4104456"/>
          </a:xfrm>
        </p:spPr>
        <p:txBody>
          <a:bodyPr>
            <a:noAutofit/>
          </a:bodyPr>
          <a:lstStyle/>
          <a:p>
            <a:r>
              <a:rPr lang="sk-SK" dirty="0"/>
              <a:t>Rozdiel vo vnímaní objektu medzi klinikom a epidemiológom:</a:t>
            </a:r>
          </a:p>
          <a:p>
            <a:pPr lvl="1"/>
            <a:r>
              <a:rPr lang="sk-SK" dirty="0"/>
              <a:t>Klinik sa prednostne stará o zdravie jedinca, pacient = jednotlivec, výkony: prevencia ochorenia, diagnostika, liečba a starostlivosť u jednotlivca; </a:t>
            </a:r>
          </a:p>
          <a:p>
            <a:pPr lvl="1"/>
            <a:r>
              <a:rPr lang="sk-SK" dirty="0"/>
              <a:t>Epidemiológa znepokojuje najmä kolektívne zdravie ľudí v </a:t>
            </a:r>
            <a:r>
              <a:rPr lang="sk-SK" b="1" dirty="0"/>
              <a:t>komunite alebo populácii</a:t>
            </a:r>
            <a:r>
              <a:rPr lang="sk-SK" dirty="0"/>
              <a:t>, pacient = komunita, výkony: identifikácia expozície alebo zdroja, ktorý spôsobil ochorenie; počet ďalších osôb, ktorí môžu byť potenciálne exponovaní a na intervencie aby sa zabránilo ďalším prípadom alebo recidíve.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543800" cy="914400"/>
          </a:xfrm>
        </p:spPr>
        <p:txBody>
          <a:bodyPr/>
          <a:lstStyle/>
          <a:p>
            <a:r>
              <a:rPr lang="sk-SK" dirty="0"/>
              <a:t>Objekt skúmania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9528-C7B2-0942-874E-F60314C5E92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20679420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685803"/>
            <a:ext cx="7452360" cy="3657599"/>
          </a:xfrm>
        </p:spPr>
        <p:txBody>
          <a:bodyPr>
            <a:normAutofit/>
          </a:bodyPr>
          <a:lstStyle/>
          <a:p>
            <a:r>
              <a:rPr lang="sk-SK" dirty="0"/>
              <a:t>Všetci obyvatelia danej krajiny alebo oblasti posudzovaní ako celok. Celkový počet obyvateľov danej krajiny alebo oblasti.</a:t>
            </a:r>
          </a:p>
          <a:p>
            <a:r>
              <a:rPr lang="sk-SK" dirty="0"/>
              <a:t>(Pri výberovom pokračovaní /“</a:t>
            </a:r>
            <a:r>
              <a:rPr lang="sk-SK" dirty="0" err="1"/>
              <a:t>sampling</a:t>
            </a:r>
            <a:r>
              <a:rPr lang="sk-SK" dirty="0"/>
              <a:t>“): Celý súbor jednotiek (základný súbor „</a:t>
            </a:r>
            <a:r>
              <a:rPr lang="sk-SK" dirty="0" err="1"/>
              <a:t>universe</a:t>
            </a:r>
            <a:r>
              <a:rPr lang="sk-SK" dirty="0"/>
              <a:t>“), z ktorého pochádza výberový súbor. Nemusí ísť nutne o populáciu osôb. Jednotkami môžu byť inštitúcie, záznamy, čísla, zvieratá i javy. Výberový́ súbor má dávať výsledky, ktoré sú reprezentatívne pre celú populáciu.{</a:t>
            </a:r>
            <a:r>
              <a:rPr lang="sk-SK" dirty="0" err="1"/>
              <a:t>Last</a:t>
            </a:r>
            <a:r>
              <a:rPr lang="sk-SK" dirty="0"/>
              <a:t>, 1999 #33}</a:t>
            </a: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1" y="5013176"/>
            <a:ext cx="7543800" cy="914400"/>
          </a:xfrm>
        </p:spPr>
        <p:txBody>
          <a:bodyPr/>
          <a:lstStyle/>
          <a:p>
            <a:r>
              <a:rPr lang="sk-SK" dirty="0"/>
              <a:t>Populácia (</a:t>
            </a:r>
            <a:r>
              <a:rPr lang="sk-SK" dirty="0" err="1"/>
              <a:t>Population</a:t>
            </a:r>
            <a:r>
              <a:rPr lang="sk-SK" dirty="0"/>
              <a:t>, súbor)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201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685803"/>
            <a:ext cx="7452360" cy="5191469"/>
          </a:xfrm>
        </p:spPr>
        <p:txBody>
          <a:bodyPr>
            <a:normAutofit/>
          </a:bodyPr>
          <a:lstStyle/>
          <a:p>
            <a:r>
              <a:rPr lang="sk-SK" dirty="0"/>
              <a:t>Populácia - skupina ľudí, ktorí majú jednu alebo viaceré spoločné charakteristiky:</a:t>
            </a:r>
          </a:p>
          <a:p>
            <a:pPr lvl="1"/>
            <a:r>
              <a:rPr lang="sk-SK" dirty="0"/>
              <a:t>populácia žien (pohlavie), </a:t>
            </a:r>
          </a:p>
          <a:p>
            <a:pPr lvl="1"/>
            <a:r>
              <a:rPr lang="sk-SK" dirty="0"/>
              <a:t>populácia detí (vek), </a:t>
            </a:r>
          </a:p>
          <a:p>
            <a:pPr lvl="1"/>
            <a:r>
              <a:rPr lang="sk-SK" dirty="0"/>
              <a:t>populácia obyvateľov mesta Trnava (geografia),</a:t>
            </a:r>
          </a:p>
          <a:p>
            <a:pPr lvl="1"/>
            <a:r>
              <a:rPr lang="sk-SK" dirty="0"/>
              <a:t>populácia ľudí, ktorí pracujú s dobytkom (expozícia),</a:t>
            </a:r>
          </a:p>
          <a:p>
            <a:pPr lvl="1"/>
            <a:r>
              <a:rPr lang="sk-SK" dirty="0"/>
              <a:t>populácia pacientov po úraze mozgu (zdravotný problém).</a:t>
            </a:r>
          </a:p>
          <a:p>
            <a:r>
              <a:rPr lang="sk-SK" dirty="0"/>
              <a:t>Väčšina ukazovateľov, s ktorými epidemiológ pracuje pozostáva z kombinácie počtu prípadov a veľkosti populácie v riziku. Práve veľkosť populácie v riziku ochorenia alebo stavu je dôležitým parametrom pre správnu interpretáciu ukazovateľa.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6826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685803"/>
            <a:ext cx="7452360" cy="5191469"/>
          </a:xfrm>
        </p:spPr>
        <p:txBody>
          <a:bodyPr>
            <a:normAutofit/>
          </a:bodyPr>
          <a:lstStyle/>
          <a:p>
            <a:r>
              <a:rPr lang="sk-SK" dirty="0"/>
              <a:t>Pre výpočet ukazovateľa, ktorý hovorí o výskyte nádorov maternice, nepoužijeme celú populáciu, ale len jej časť ženského pohlavia. Rovnako pri šetrení výskytu ochorení, ktorým predchádzame očkovaním sa zameriame na skupinu detí v určitom veku. </a:t>
            </a:r>
          </a:p>
          <a:p>
            <a:r>
              <a:rPr lang="sk-SK" dirty="0"/>
              <a:t>Celkový počet obyvateľov, napríklad pri chrípkovej epidémii je populáciu v riziku počet obyvateľov v danej oblasti. Tento sa odvíja od sčítania ľudu a každoročných odhadov, ktoré vykonávajú demografi na základe pohybu obyvateľstva medzi dvoma sčítaniami ľudu.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089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474024" cy="4392488"/>
          </a:xfrm>
        </p:spPr>
        <p:txBody>
          <a:bodyPr>
            <a:normAutofit/>
          </a:bodyPr>
          <a:lstStyle/>
          <a:p>
            <a:r>
              <a:rPr lang="sk-SK" sz="2400" dirty="0"/>
              <a:t>Opiera sa o systematický a objektívny prístup k zberu dát, ich analýze, testovaní hypotéz a interpretácii </a:t>
            </a:r>
          </a:p>
          <a:p>
            <a:r>
              <a:rPr lang="sk-SK" sz="2400" dirty="0"/>
              <a:t>Základné epidemiologické metódy majú tendenciu sa spoliehať na starostlivé pozorovanie a použitie správneho porovnania skupín pre posúdenie, či to, čo bolo pozorované (ako je napríklad počet prípadov ochorenia v určitej oblasti počas určitého časového obdobia, alebo frekvencia expozície u osôb s ochorením) sa líši od toho, čo by sa dalo očakávať.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59" y="553893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sk-SK" dirty="0"/>
              <a:t>Štúdium ochorení v populácii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CBB-5544-444E-BE0A-8607E423587D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556792"/>
            <a:ext cx="7474024" cy="3096344"/>
          </a:xfrm>
        </p:spPr>
        <p:txBody>
          <a:bodyPr>
            <a:normAutofit/>
          </a:bodyPr>
          <a:lstStyle/>
          <a:p>
            <a:pPr marL="18286" indent="0">
              <a:buNone/>
            </a:pPr>
            <a:r>
              <a:rPr lang="sk-SK" dirty="0"/>
              <a:t>Ešte v šesťdesiatych rokoch uplynulého storočia sa presne nevedelo čo spôsobuje tak výrazný nárast srdcovo-cievnych ochorení. Vo </a:t>
            </a:r>
            <a:r>
              <a:rPr lang="sk-SK" dirty="0" err="1"/>
              <a:t>Framinghamskej</a:t>
            </a:r>
            <a:r>
              <a:rPr lang="sk-SK" dirty="0"/>
              <a:t> štúdii sa začalo s dlhodobým, prakticky celoživotným pozorovaním skupiny ľudí v rôznom veku, podozrievali sa tuky, cukor, pohyb, fajčenie, pohlavie a iné faktory, na ne bol zameraný zber údajov a ich analýza, postupne sa ukázali a vyčíslili vplyvy.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59" y="553893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sk-SK" dirty="0"/>
              <a:t>Štúdium ochorení v populácii - príklad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CBB-5544-444E-BE0A-8607E423587D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3074" name="Picture 2" descr="Framingham Heart Study (@FraminghamStudy) | Twitter">
            <a:extLst>
              <a:ext uri="{FF2B5EF4-FFF2-40B4-BE49-F238E27FC236}">
                <a16:creationId xmlns:a16="http://schemas.microsoft.com/office/drawing/2014/main" id="{67A4F600-3D34-A645-A6B9-09C5BFA4F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48" y="4170363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4990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85803"/>
            <a:ext cx="7690048" cy="3657599"/>
          </a:xfrm>
        </p:spPr>
        <p:txBody>
          <a:bodyPr>
            <a:noAutofit/>
          </a:bodyPr>
          <a:lstStyle/>
          <a:p>
            <a:pPr algn="just"/>
            <a:r>
              <a:rPr lang="sk-SK" dirty="0"/>
              <a:t>Epidemiológia sa zaoberá výskytom udalostí, ktoré súvisia so zdravím v populácii;</a:t>
            </a:r>
          </a:p>
          <a:p>
            <a:pPr algn="just"/>
            <a:r>
              <a:rPr lang="sk-SK" dirty="0"/>
              <a:t>Výskyt sa vzťahuje nielen k rade zdravotných udalostí ako je počet prípadov meningitídy alebo diabetu u obyvateľstva, ale vzťahuje toto číslo aj na veľkosť populácie, čo umožňuje porovnať výskyt ochorení v rôznych populáciách;</a:t>
            </a:r>
          </a:p>
          <a:p>
            <a:pPr algn="just"/>
            <a:r>
              <a:rPr lang="sk-SK" dirty="0"/>
              <a:t>Výskyt udalostí sa vzťahuje na čas, miesto a osoby, čo sú základné charakteristiky v epidemiológii;</a:t>
            </a:r>
            <a:endParaRPr lang="sk-SK" sz="2400" dirty="0">
              <a:latin typeface="Candar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Distribúcia (rozloženie)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0BDC-539B-DA40-B85D-088A2CEDBD27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Rozloženie na veľkosť populácie (na 100 tisíc obyvateľov)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6228184" cy="31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8640"/>
            <a:ext cx="7134820" cy="57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85803"/>
            <a:ext cx="7690048" cy="4327373"/>
          </a:xfrm>
        </p:spPr>
        <p:txBody>
          <a:bodyPr>
            <a:normAutofit/>
          </a:bodyPr>
          <a:lstStyle/>
          <a:p>
            <a:r>
              <a:rPr lang="sk-SK" dirty="0"/>
              <a:t>Určujúca zložka alebo určujúci činiteľ</a:t>
            </a:r>
          </a:p>
          <a:p>
            <a:r>
              <a:rPr lang="sk-SK" dirty="0"/>
              <a:t>Mnohé faktory sa môžu spojiť a ovplyvniť zdravie jednotlivcov a komunít . </a:t>
            </a:r>
          </a:p>
          <a:p>
            <a:r>
              <a:rPr lang="sk-SK" dirty="0"/>
              <a:t>Značné dopady na zdravie môžu mať faktory ako napríklad miesto kde žijeme, stav nášho životného prostredia, genetika, naše príjmy a úroveň vzdelania, a naše vzťahy s priateľmi a rodinou majú.</a:t>
            </a:r>
          </a:p>
          <a:p>
            <a:r>
              <a:rPr lang="sk-SK" dirty="0"/>
              <a:t>Prístup a využívania služieb zdravotnej starostlivosti často majú menší vplyv, než sa vo všeobecnosti predpokladá.</a:t>
            </a:r>
          </a:p>
          <a:p>
            <a:r>
              <a:rPr lang="sk-SK" sz="1400" dirty="0"/>
              <a:t>Zdroj: WHO </a:t>
            </a:r>
            <a:r>
              <a:rPr lang="sk-SK" sz="1400" dirty="0">
                <a:hlinkClick r:id="rId2"/>
              </a:rPr>
              <a:t>http://www.who.int/hia/evidence/doh/en/</a:t>
            </a:r>
            <a:r>
              <a:rPr lang="sk-SK" sz="1400" dirty="0"/>
              <a:t>; LALONDE, M. 1974. A </a:t>
            </a:r>
            <a:r>
              <a:rPr lang="sk-SK" sz="1400" dirty="0" err="1"/>
              <a:t>new</a:t>
            </a:r>
            <a:r>
              <a:rPr lang="sk-SK" sz="1400" dirty="0"/>
              <a:t> </a:t>
            </a:r>
            <a:r>
              <a:rPr lang="sk-SK" sz="1400" dirty="0" err="1"/>
              <a:t>perspective</a:t>
            </a:r>
            <a:r>
              <a:rPr lang="sk-SK" sz="1400" dirty="0"/>
              <a:t> on </a:t>
            </a:r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health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Canadians</a:t>
            </a:r>
            <a:r>
              <a:rPr lang="sk-SK" sz="1400" dirty="0"/>
              <a:t>. A </a:t>
            </a:r>
            <a:r>
              <a:rPr lang="sk-SK" sz="1400" dirty="0" err="1"/>
              <a:t>working</a:t>
            </a:r>
            <a:r>
              <a:rPr lang="sk-SK" sz="1400" dirty="0"/>
              <a:t> </a:t>
            </a:r>
            <a:r>
              <a:rPr lang="sk-SK" sz="1400" dirty="0" err="1"/>
              <a:t>document</a:t>
            </a:r>
            <a:r>
              <a:rPr lang="sk-SK" sz="1400" dirty="0"/>
              <a:t>. </a:t>
            </a:r>
            <a:r>
              <a:rPr lang="sk-SK" sz="1400" dirty="0" err="1"/>
              <a:t>In</a:t>
            </a:r>
            <a:r>
              <a:rPr lang="sk-SK" sz="1400" dirty="0"/>
              <a:t>: CANADA, G. O. (</a:t>
            </a:r>
            <a:r>
              <a:rPr lang="sk-SK" sz="1400" dirty="0" err="1"/>
              <a:t>ed</a:t>
            </a:r>
            <a:r>
              <a:rPr lang="sk-SK" sz="1400" dirty="0"/>
              <a:t>.). </a:t>
            </a:r>
            <a:r>
              <a:rPr lang="sk-SK" sz="1400" dirty="0" err="1"/>
              <a:t>Ottawa</a:t>
            </a:r>
            <a:endParaRPr lang="sk-SK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Determinant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876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685803"/>
            <a:ext cx="7258000" cy="3657599"/>
          </a:xfrm>
        </p:spPr>
        <p:txBody>
          <a:bodyPr>
            <a:normAutofit/>
          </a:bodyPr>
          <a:lstStyle/>
          <a:p>
            <a:r>
              <a:rPr lang="sk-SK" dirty="0"/>
              <a:t>Predmet sa delí na viacero semestrov:</a:t>
            </a:r>
          </a:p>
          <a:p>
            <a:r>
              <a:rPr lang="sk-SK" dirty="0"/>
              <a:t>BA:</a:t>
            </a:r>
          </a:p>
          <a:p>
            <a:pPr lvl="1"/>
            <a:r>
              <a:rPr lang="sk-SK" dirty="0"/>
              <a:t>EPI I: základný prehľad</a:t>
            </a:r>
          </a:p>
          <a:p>
            <a:pPr lvl="1"/>
            <a:r>
              <a:rPr lang="sk-SK" dirty="0"/>
              <a:t>EPI II: riešenie epidémií v praxi</a:t>
            </a:r>
          </a:p>
          <a:p>
            <a:pPr lvl="1"/>
            <a:r>
              <a:rPr lang="sk-SK" dirty="0"/>
              <a:t>EPI III: infekčné a </a:t>
            </a:r>
            <a:r>
              <a:rPr lang="sk-SK" dirty="0" err="1"/>
              <a:t>neinfekčné</a:t>
            </a:r>
            <a:r>
              <a:rPr lang="sk-SK" dirty="0"/>
              <a:t> chorenia</a:t>
            </a:r>
          </a:p>
          <a:p>
            <a:r>
              <a:rPr lang="sk-SK" dirty="0"/>
              <a:t>MGR:</a:t>
            </a:r>
          </a:p>
          <a:p>
            <a:pPr lvl="1"/>
            <a:r>
              <a:rPr lang="sk-SK" dirty="0"/>
              <a:t>Design epidemiologickej štúdie</a:t>
            </a:r>
          </a:p>
          <a:p>
            <a:pPr lvl="1"/>
            <a:r>
              <a:rPr lang="sk-SK" dirty="0"/>
              <a:t>Surveillance infekčných ochorení</a:t>
            </a:r>
          </a:p>
          <a:p>
            <a:pPr lvl="1"/>
            <a:r>
              <a:rPr lang="sk-SK" dirty="0"/>
              <a:t>Spracovanie dát v epidemiológii</a:t>
            </a:r>
          </a:p>
          <a:p>
            <a:pPr lvl="1"/>
            <a:r>
              <a:rPr lang="sk-SK" dirty="0"/>
              <a:t>Epidemiológia neinfekčných ochorení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1" y="5237296"/>
            <a:ext cx="7543800" cy="914400"/>
          </a:xfrm>
        </p:spPr>
        <p:txBody>
          <a:bodyPr/>
          <a:lstStyle/>
          <a:p>
            <a:r>
              <a:rPr lang="sk-SK" dirty="0"/>
              <a:t>Rozdelenie predmetu počas štúdia VZ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6D1-34F5-F04B-BF43-F1CF51933DEB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2664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60648"/>
            <a:ext cx="4965559" cy="5328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68" y="5877272"/>
            <a:ext cx="70202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00" dirty="0"/>
              <a:t>HANCOCK, T. 1985. </a:t>
            </a:r>
            <a:r>
              <a:rPr lang="sk-SK" sz="900" dirty="0" err="1"/>
              <a:t>Beyond</a:t>
            </a:r>
            <a:r>
              <a:rPr lang="sk-SK" sz="900" dirty="0"/>
              <a:t> </a:t>
            </a:r>
            <a:r>
              <a:rPr lang="sk-SK" sz="900" dirty="0" err="1"/>
              <a:t>health</a:t>
            </a:r>
            <a:r>
              <a:rPr lang="sk-SK" sz="900" dirty="0"/>
              <a:t> </a:t>
            </a:r>
            <a:r>
              <a:rPr lang="sk-SK" sz="900" dirty="0" err="1"/>
              <a:t>care</a:t>
            </a:r>
            <a:r>
              <a:rPr lang="sk-SK" sz="900" dirty="0"/>
              <a:t>: </a:t>
            </a:r>
            <a:r>
              <a:rPr lang="sk-SK" sz="900" dirty="0" err="1"/>
              <a:t>from</a:t>
            </a:r>
            <a:r>
              <a:rPr lang="sk-SK" sz="900" dirty="0"/>
              <a:t> </a:t>
            </a:r>
            <a:r>
              <a:rPr lang="sk-SK" sz="900" dirty="0" err="1"/>
              <a:t>public</a:t>
            </a:r>
            <a:r>
              <a:rPr lang="sk-SK" sz="900" dirty="0"/>
              <a:t> </a:t>
            </a:r>
            <a:r>
              <a:rPr lang="sk-SK" sz="900" dirty="0" err="1"/>
              <a:t>health</a:t>
            </a:r>
            <a:r>
              <a:rPr lang="sk-SK" sz="900" dirty="0"/>
              <a:t> </a:t>
            </a:r>
            <a:r>
              <a:rPr lang="sk-SK" sz="900" dirty="0" err="1"/>
              <a:t>policy</a:t>
            </a:r>
            <a:r>
              <a:rPr lang="sk-SK" sz="900" dirty="0"/>
              <a:t> to </a:t>
            </a:r>
            <a:r>
              <a:rPr lang="sk-SK" sz="900" dirty="0" err="1"/>
              <a:t>healthy</a:t>
            </a:r>
            <a:r>
              <a:rPr lang="sk-SK" sz="900" dirty="0"/>
              <a:t> </a:t>
            </a:r>
            <a:r>
              <a:rPr lang="sk-SK" sz="900" dirty="0" err="1"/>
              <a:t>public</a:t>
            </a:r>
            <a:r>
              <a:rPr lang="sk-SK" sz="900" dirty="0"/>
              <a:t> </a:t>
            </a:r>
            <a:r>
              <a:rPr lang="sk-SK" sz="900" dirty="0" err="1"/>
              <a:t>policy</a:t>
            </a:r>
            <a:r>
              <a:rPr lang="sk-SK" sz="900" dirty="0"/>
              <a:t>. </a:t>
            </a:r>
            <a:r>
              <a:rPr lang="sk-SK" sz="900" i="1" dirty="0" err="1"/>
              <a:t>Can</a:t>
            </a:r>
            <a:r>
              <a:rPr lang="sk-SK" sz="900" i="1" dirty="0"/>
              <a:t> J </a:t>
            </a:r>
            <a:r>
              <a:rPr lang="sk-SK" sz="900" i="1" dirty="0" err="1"/>
              <a:t>Public</a:t>
            </a:r>
            <a:r>
              <a:rPr lang="sk-SK" sz="900" i="1" dirty="0"/>
              <a:t> </a:t>
            </a:r>
            <a:r>
              <a:rPr lang="sk-SK" sz="900" i="1" dirty="0" err="1"/>
              <a:t>Health</a:t>
            </a:r>
            <a:r>
              <a:rPr lang="sk-SK" sz="900" i="1" dirty="0"/>
              <a:t>,</a:t>
            </a:r>
            <a:r>
              <a:rPr lang="sk-SK" sz="900" dirty="0"/>
              <a:t> 76 </a:t>
            </a:r>
            <a:r>
              <a:rPr lang="sk-SK" sz="900" dirty="0" err="1"/>
              <a:t>Suppl</a:t>
            </a:r>
            <a:r>
              <a:rPr lang="sk-SK" sz="900" dirty="0"/>
              <a:t> 1</a:t>
            </a:r>
            <a:r>
              <a:rPr lang="sk-SK" sz="900" b="1" dirty="0"/>
              <a:t>,</a:t>
            </a:r>
            <a:r>
              <a:rPr lang="sk-SK" sz="900" dirty="0"/>
              <a:t> 9-11.</a:t>
            </a:r>
          </a:p>
        </p:txBody>
      </p:sp>
    </p:spTree>
    <p:extLst>
      <p:ext uri="{BB962C8B-B14F-4D97-AF65-F5344CB8AC3E}">
        <p14:creationId xmlns:p14="http://schemas.microsoft.com/office/powerpoint/2010/main" val="2653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Autofit/>
          </a:bodyPr>
          <a:lstStyle/>
          <a:p>
            <a:r>
              <a:rPr lang="sk-SK" sz="2400" dirty="0">
                <a:latin typeface="Candara" pitchFamily="34" charset="0"/>
              </a:rPr>
              <a:t>Ochorenia a ďalšie udalosti súvisiace so zdravím sa nevyskytujú náhodne, ale dochádza k nim vtedy, keď dôjde k nahromadeniu rizikových faktorov a determinantov, ktoré majú vplyv na výskyt ochorenia</a:t>
            </a:r>
          </a:p>
          <a:p>
            <a:pPr>
              <a:buNone/>
            </a:pPr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Determinanty zdravia</a:t>
            </a:r>
          </a:p>
          <a:p>
            <a:r>
              <a:rPr lang="sk-SK" sz="2400" dirty="0">
                <a:latin typeface="Candara" pitchFamily="34" charset="0"/>
              </a:rPr>
              <a:t>Faktory určujúce zdravie, ktorými sú životné prostredie, pracovné prostredie, genetické faktory, zdravotná starostlivosť, ochrana a podpora zdravia a spôsob života </a:t>
            </a:r>
          </a:p>
          <a:p>
            <a:pPr>
              <a:buNone/>
            </a:pPr>
            <a:endParaRPr lang="sk-SK" sz="1200" dirty="0">
              <a:latin typeface="Candara" pitchFamily="34" charset="0"/>
            </a:endParaRPr>
          </a:p>
          <a:p>
            <a:pPr>
              <a:buNone/>
            </a:pPr>
            <a:r>
              <a:rPr lang="sk-SK" sz="1400" dirty="0">
                <a:latin typeface="Candara" pitchFamily="34" charset="0"/>
              </a:rPr>
              <a:t>(Zákon 355/2007 o ochrane, podpore a rozvoji verejného zdravia) </a:t>
            </a:r>
          </a:p>
          <a:p>
            <a:pPr>
              <a:buNone/>
            </a:pPr>
            <a:endParaRPr lang="sk-SK" sz="1200" dirty="0">
              <a:latin typeface="Candara" pitchFamily="34" charset="0"/>
            </a:endParaRPr>
          </a:p>
          <a:p>
            <a:r>
              <a:rPr lang="sk-SK" sz="2400" dirty="0">
                <a:latin typeface="Candara" pitchFamily="34" charset="0"/>
              </a:rPr>
              <a:t>Faktory fyzikálne, biologické, chemické, sociálne, kultúrne, </a:t>
            </a:r>
            <a:r>
              <a:rPr lang="sk-SK" sz="2400" dirty="0" err="1">
                <a:latin typeface="Candara" pitchFamily="34" charset="0"/>
              </a:rPr>
              <a:t>behaviorálne</a:t>
            </a:r>
            <a:r>
              <a:rPr lang="sk-SK" sz="2400" dirty="0">
                <a:latin typeface="Candara" pitchFamily="34" charset="0"/>
              </a:rPr>
              <a:t> </a:t>
            </a:r>
          </a:p>
          <a:p>
            <a:endParaRPr lang="sk-SK" sz="2400" dirty="0">
              <a:latin typeface="Candar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947A-6F88-5548-A9BD-76DC1B3D9538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685803"/>
            <a:ext cx="7402016" cy="4831429"/>
          </a:xfrm>
        </p:spPr>
        <p:txBody>
          <a:bodyPr>
            <a:noAutofit/>
          </a:bodyPr>
          <a:lstStyle/>
          <a:p>
            <a:r>
              <a:rPr lang="sk-SK" sz="2000" dirty="0">
                <a:latin typeface="Candara" pitchFamily="34" charset="0"/>
              </a:rPr>
              <a:t>Epidemiológia sa pôvodne zaoberala výhradne výskytom prenosných ochorení, ako najčastejšou príčinou ochorení a smrti;</a:t>
            </a:r>
          </a:p>
          <a:p>
            <a:r>
              <a:rPr lang="sk-SK" sz="2000" dirty="0">
                <a:latin typeface="Candara" pitchFamily="34" charset="0"/>
              </a:rPr>
              <a:t>V druhej polovici 20. storočia boli epidemiologické metódy rozvinuté a aplikované aj na chronické neinfekčné choroby, úrazy, vrodené vady, choroby z povolania a ochorenia spôsobené životným prostredím;</a:t>
            </a:r>
          </a:p>
          <a:p>
            <a:r>
              <a:rPr lang="sk-SK" sz="2000" dirty="0">
                <a:latin typeface="Candara" pitchFamily="34" charset="0"/>
              </a:rPr>
              <a:t>Epidemiológovia sa sústredili aj na správanie týkajúce sa zdravia (ako je napr. používanie bezpečnostných pásov);</a:t>
            </a:r>
          </a:p>
          <a:p>
            <a:r>
              <a:rPr lang="sk-SK" sz="2000" dirty="0">
                <a:latin typeface="Candara" pitchFamily="34" charset="0"/>
              </a:rPr>
              <a:t>Rozvojom molekulárnych metód umožnil skúmať genetické </a:t>
            </a:r>
            <a:r>
              <a:rPr lang="sk-SK" sz="2000" dirty="0" err="1">
                <a:latin typeface="Candara" pitchFamily="34" charset="0"/>
              </a:rPr>
              <a:t>markery</a:t>
            </a:r>
            <a:r>
              <a:rPr lang="sk-SK" sz="2000" dirty="0">
                <a:latin typeface="Candara" pitchFamily="34" charset="0"/>
              </a:rPr>
              <a:t> rizika ochorenia;</a:t>
            </a:r>
          </a:p>
          <a:p>
            <a:r>
              <a:rPr lang="sk-SK" sz="2000" dirty="0">
                <a:latin typeface="Candara" pitchFamily="34" charset="0"/>
              </a:rPr>
              <a:t>Termín </a:t>
            </a:r>
            <a:r>
              <a:rPr lang="sk-SK" sz="2000" b="1" dirty="0">
                <a:solidFill>
                  <a:srgbClr val="FFFF00"/>
                </a:solidFill>
                <a:latin typeface="Candara" pitchFamily="34" charset="0"/>
              </a:rPr>
              <a:t>stavy a javy spojené so zdravím </a:t>
            </a:r>
            <a:r>
              <a:rPr lang="sk-SK" sz="2000" dirty="0">
                <a:latin typeface="Candara" pitchFamily="34" charset="0"/>
              </a:rPr>
              <a:t>môžu byť vnímané ako niečo, čo ovplyvňuje  zdravie obyvateľov.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543800" cy="698376"/>
          </a:xfrm>
        </p:spPr>
        <p:txBody>
          <a:bodyPr/>
          <a:lstStyle/>
          <a:p>
            <a:r>
              <a:rPr lang="sk-SK" sz="4000" dirty="0"/>
              <a:t>Stavy a javy spojené so zdravím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3E00-DA40-DB42-950F-CFA865543EC1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620688"/>
            <a:ext cx="6096000" cy="4680520"/>
          </a:xfrm>
        </p:spPr>
        <p:txBody>
          <a:bodyPr/>
          <a:lstStyle/>
          <a:p>
            <a:r>
              <a:rPr lang="sk-SK" dirty="0"/>
              <a:t>Vek moru a hladomoru</a:t>
            </a:r>
          </a:p>
          <a:p>
            <a:pPr lvl="1"/>
            <a:r>
              <a:rPr lang="sk-SK" dirty="0"/>
              <a:t>Vysoká miera úmrtnosti</a:t>
            </a:r>
          </a:p>
          <a:p>
            <a:pPr lvl="1"/>
            <a:r>
              <a:rPr lang="sk-SK" dirty="0"/>
              <a:t>Široké výkyvy v miere úmrtnosti</a:t>
            </a:r>
          </a:p>
          <a:p>
            <a:pPr lvl="1"/>
            <a:r>
              <a:rPr lang="sk-SK" dirty="0"/>
              <a:t>Malý rast počtu obyvateľov</a:t>
            </a:r>
          </a:p>
          <a:p>
            <a:pPr lvl="1"/>
            <a:r>
              <a:rPr lang="sk-SK" dirty="0"/>
              <a:t>Veľmi nízke dožívanie</a:t>
            </a:r>
          </a:p>
          <a:p>
            <a:r>
              <a:rPr lang="sk-SK" dirty="0"/>
              <a:t>Vek </a:t>
            </a:r>
            <a:r>
              <a:rPr lang="sk-SK" dirty="0" err="1"/>
              <a:t>ustupujúcej</a:t>
            </a:r>
            <a:r>
              <a:rPr lang="sk-SK" dirty="0"/>
              <a:t> pandémie</a:t>
            </a:r>
          </a:p>
          <a:p>
            <a:pPr lvl="1"/>
            <a:r>
              <a:rPr lang="sk-SK" dirty="0"/>
              <a:t>Epidémie a infekčné ochorenia sú menej časté</a:t>
            </a:r>
          </a:p>
          <a:p>
            <a:pPr lvl="1"/>
            <a:r>
              <a:rPr lang="sk-SK" dirty="0"/>
              <a:t>Začínajú sa objavovať chronické degeneratívne ochorenia</a:t>
            </a:r>
          </a:p>
          <a:p>
            <a:r>
              <a:rPr lang="sk-SK" dirty="0"/>
              <a:t>Vek degeneratívnych a človekom spôsobených ochorení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5301208"/>
            <a:ext cx="7543800" cy="914400"/>
          </a:xfrm>
        </p:spPr>
        <p:txBody>
          <a:bodyPr/>
          <a:lstStyle/>
          <a:p>
            <a:r>
              <a:rPr lang="sk-SK" dirty="0"/>
              <a:t>Etapy výskytu ochorení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585" y="116632"/>
            <a:ext cx="374441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7762056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/>
              <a:t>Popisný (deskripcia)</a:t>
            </a:r>
          </a:p>
          <a:p>
            <a:r>
              <a:rPr lang="sk-SK" dirty="0"/>
              <a:t>Skúmanie šírenia choroby v populácii a jeho rozloženia z hľadiska času, miesta a </a:t>
            </a:r>
            <a:r>
              <a:rPr lang="sk-SK" dirty="0" err="1"/>
              <a:t>osoby</a:t>
            </a:r>
            <a:r>
              <a:rPr lang="sk-SK" dirty="0"/>
              <a:t>.</a:t>
            </a:r>
          </a:p>
          <a:p>
            <a:pPr>
              <a:buNone/>
            </a:pPr>
            <a:r>
              <a:rPr lang="sk-SK" b="1" dirty="0"/>
              <a:t>Analytický (rozklad)</a:t>
            </a:r>
          </a:p>
          <a:p>
            <a:r>
              <a:rPr lang="sk-SK" dirty="0"/>
              <a:t>Overovanie predpokladu (hypotézy) o vzťahu choroby a potenciálnej príčiny prostredníctvom epidemiologickej štúdie, ktorá sa týka expozície a špecifického ochorenia.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Základné postupy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3E0E-BCFD-AF47-AF42-9D48AD0F722E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13314" name="Picture 2" descr="http://www.population-health.manchester.ac.uk/images/01home/Epidemiolog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3491880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685803"/>
            <a:ext cx="7330008" cy="3657599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Candara" pitchFamily="34" charset="0"/>
              </a:rPr>
              <a:t>....popisuje distribúciu zdravia a chorôb v populácii z hľadiska</a:t>
            </a:r>
          </a:p>
          <a:p>
            <a:endParaRPr lang="sk-SK" sz="2800" dirty="0">
              <a:latin typeface="Candara" pitchFamily="34" charset="0"/>
            </a:endParaRPr>
          </a:p>
          <a:p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V čom </a:t>
            </a:r>
            <a:r>
              <a:rPr lang="sk-SK" sz="2800" dirty="0">
                <a:latin typeface="Candara" pitchFamily="34" charset="0"/>
              </a:rPr>
              <a:t>je problém a </a:t>
            </a:r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aká</a:t>
            </a:r>
            <a:r>
              <a:rPr lang="sk-SK" sz="2800" dirty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sk-SK" sz="2800" dirty="0">
                <a:latin typeface="Candara" pitchFamily="34" charset="0"/>
              </a:rPr>
              <a:t>je jeho </a:t>
            </a:r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frekvencia</a:t>
            </a:r>
            <a:r>
              <a:rPr lang="sk-SK" sz="2800" dirty="0">
                <a:latin typeface="Candara" pitchFamily="34" charset="0"/>
              </a:rPr>
              <a:t>? </a:t>
            </a:r>
          </a:p>
          <a:p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Koho</a:t>
            </a:r>
            <a:r>
              <a:rPr lang="sk-SK" sz="2800" dirty="0">
                <a:latin typeface="Candara" pitchFamily="34" charset="0"/>
              </a:rPr>
              <a:t> sa problém týka? </a:t>
            </a:r>
          </a:p>
          <a:p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Kde</a:t>
            </a:r>
            <a:r>
              <a:rPr lang="sk-SK" sz="2800" dirty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sk-SK" sz="2800" dirty="0">
                <a:latin typeface="Candara" pitchFamily="34" charset="0"/>
              </a:rPr>
              <a:t>a </a:t>
            </a:r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kedy</a:t>
            </a:r>
            <a:r>
              <a:rPr lang="sk-SK" sz="28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sk-SK" sz="2800" dirty="0">
                <a:latin typeface="Candara" pitchFamily="34" charset="0"/>
              </a:rPr>
              <a:t>k nemu došlo? </a:t>
            </a:r>
          </a:p>
          <a:p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Prečo</a:t>
            </a:r>
            <a:r>
              <a:rPr lang="sk-SK" sz="2800" dirty="0">
                <a:latin typeface="Candara" pitchFamily="34" charset="0"/>
              </a:rPr>
              <a:t> k nemu došlo v konkrétnej populácii?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Postup epidemiológie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CB29-952F-D741-886E-1F99D909B731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685803"/>
            <a:ext cx="7402016" cy="4471389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rgbClr val="FFFF00"/>
                </a:solidFill>
                <a:latin typeface="Candara" pitchFamily="34" charset="0"/>
              </a:rPr>
              <a:t>V čom</a:t>
            </a:r>
            <a:r>
              <a:rPr lang="sk-SK" sz="24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sk-SK" sz="2400" dirty="0">
                <a:latin typeface="Candara" pitchFamily="34" charset="0"/>
              </a:rPr>
              <a:t>je problém a </a:t>
            </a:r>
            <a:r>
              <a:rPr lang="sk-SK" sz="2400" dirty="0">
                <a:solidFill>
                  <a:srgbClr val="FFFF00"/>
                </a:solidFill>
                <a:latin typeface="Candara" pitchFamily="34" charset="0"/>
              </a:rPr>
              <a:t>aká</a:t>
            </a:r>
            <a:r>
              <a:rPr lang="sk-SK" sz="2400" dirty="0">
                <a:latin typeface="Candara" pitchFamily="34" charset="0"/>
              </a:rPr>
              <a:t> je jeho </a:t>
            </a:r>
            <a:r>
              <a:rPr lang="sk-SK" sz="2400" dirty="0">
                <a:solidFill>
                  <a:srgbClr val="FFFF00"/>
                </a:solidFill>
                <a:latin typeface="Candara" pitchFamily="34" charset="0"/>
              </a:rPr>
              <a:t>frekvencia</a:t>
            </a:r>
            <a:r>
              <a:rPr lang="sk-SK" sz="2400" dirty="0">
                <a:latin typeface="Candara" pitchFamily="34" charset="0"/>
              </a:rPr>
              <a:t>?</a:t>
            </a:r>
          </a:p>
          <a:p>
            <a:pPr lvl="1"/>
            <a:r>
              <a:rPr lang="sk-SK" sz="2200" i="1" dirty="0">
                <a:latin typeface="Candara" pitchFamily="34" charset="0"/>
              </a:rPr>
              <a:t>Zápal príušných žliaz a jeho vysoký výskyt na univerzite (vyjadrenie ako pomerné číslo počet prípadov/počet študentov)</a:t>
            </a:r>
          </a:p>
          <a:p>
            <a:r>
              <a:rPr lang="sk-SK" sz="2400" b="1" dirty="0">
                <a:solidFill>
                  <a:srgbClr val="FFFF00"/>
                </a:solidFill>
                <a:latin typeface="Candara" pitchFamily="34" charset="0"/>
              </a:rPr>
              <a:t>Koho</a:t>
            </a:r>
            <a:r>
              <a:rPr lang="sk-SK" sz="2400" dirty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sk-SK" sz="2400" dirty="0">
                <a:latin typeface="Candara" pitchFamily="34" charset="0"/>
              </a:rPr>
              <a:t>sa problém týka? </a:t>
            </a:r>
          </a:p>
          <a:p>
            <a:pPr lvl="1"/>
            <a:r>
              <a:rPr lang="sk-SK" sz="2200" i="1" dirty="0">
                <a:latin typeface="Candara" pitchFamily="34" charset="0"/>
              </a:rPr>
              <a:t>Študenti, ktorí neboli očkovaní</a:t>
            </a:r>
          </a:p>
          <a:p>
            <a:r>
              <a:rPr lang="sk-SK" sz="2400" dirty="0">
                <a:solidFill>
                  <a:srgbClr val="FFFF00"/>
                </a:solidFill>
                <a:latin typeface="Candara" pitchFamily="34" charset="0"/>
              </a:rPr>
              <a:t>Kde</a:t>
            </a:r>
            <a:r>
              <a:rPr lang="sk-SK" sz="2400" dirty="0">
                <a:latin typeface="Candara" pitchFamily="34" charset="0"/>
              </a:rPr>
              <a:t> a </a:t>
            </a:r>
            <a:r>
              <a:rPr lang="sk-SK" sz="2400" dirty="0">
                <a:solidFill>
                  <a:srgbClr val="FFFF00"/>
                </a:solidFill>
                <a:latin typeface="Candara" pitchFamily="34" charset="0"/>
              </a:rPr>
              <a:t>kedy</a:t>
            </a:r>
            <a:r>
              <a:rPr lang="sk-SK" sz="24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sk-SK" sz="2400" dirty="0">
                <a:latin typeface="Candara" pitchFamily="34" charset="0"/>
              </a:rPr>
              <a:t>k nemu došlo? </a:t>
            </a:r>
          </a:p>
          <a:p>
            <a:pPr lvl="1"/>
            <a:r>
              <a:rPr lang="sk-SK" sz="2200" i="1" dirty="0">
                <a:latin typeface="Candara" pitchFamily="34" charset="0"/>
              </a:rPr>
              <a:t>Univerzita, začiatok školského roka</a:t>
            </a:r>
          </a:p>
          <a:p>
            <a:r>
              <a:rPr lang="sk-SK" sz="2400" dirty="0">
                <a:solidFill>
                  <a:srgbClr val="FFFF00"/>
                </a:solidFill>
                <a:latin typeface="Candara" pitchFamily="34" charset="0"/>
              </a:rPr>
              <a:t>Prečo</a:t>
            </a:r>
            <a:r>
              <a:rPr lang="sk-SK" sz="2400" dirty="0">
                <a:latin typeface="Candara" pitchFamily="34" charset="0"/>
              </a:rPr>
              <a:t> k nemu došlo v konkrétnej populácii?</a:t>
            </a:r>
          </a:p>
          <a:p>
            <a:pPr lvl="1"/>
            <a:r>
              <a:rPr lang="sk-SK" sz="2200" i="1" dirty="0">
                <a:latin typeface="Candara" pitchFamily="34" charset="0"/>
              </a:rPr>
              <a:t>Vysoký počet neočkovaných študentov v tesnej blízkosti – kvapôčkový prenos</a:t>
            </a:r>
          </a:p>
          <a:p>
            <a:endParaRPr lang="sk-SK" sz="2400" dirty="0">
              <a:latin typeface="Candara" pitchFamily="34" charset="0"/>
            </a:endParaRPr>
          </a:p>
          <a:p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Mumps (príušnice) -študenti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9660-01CC-6D4E-BE03-DDE924E7C555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6096000" cy="4536504"/>
          </a:xfrm>
        </p:spPr>
        <p:txBody>
          <a:bodyPr>
            <a:normAutofit fontScale="92500" lnSpcReduction="20000"/>
          </a:bodyPr>
          <a:lstStyle/>
          <a:p>
            <a:r>
              <a:rPr lang="sk-SK" sz="2400" dirty="0">
                <a:latin typeface="Candara" pitchFamily="34" charset="0"/>
              </a:rPr>
              <a:t>Epidemiológia nielen študuje rozloženie ochorení ale aj používa výsledky štúdia na kontrolu zdravotných problémov, teda nie je len "štúdium" zdravia v populácii, ale zahŕňa aj uplatnenie výsledkov získaných zo štúdií  pre kontrolu ochorení (predchádzanie, liečbu, atď ochorení);</a:t>
            </a:r>
          </a:p>
          <a:p>
            <a:r>
              <a:rPr lang="sk-SK" sz="2400" dirty="0">
                <a:latin typeface="Candara" pitchFamily="34" charset="0"/>
              </a:rPr>
              <a:t>Epidemiológ používa vedecké metódy popisnej a analytickej epidemiológie pre „diagnostikovanie" zdravia komunity a navrhuje intervencie v oblasti verejného zdravia na kontrolu a prevenciu chorôb;</a:t>
            </a:r>
          </a:p>
          <a:p>
            <a:r>
              <a:rPr lang="sk-SK" sz="2400" dirty="0">
                <a:latin typeface="Candara" pitchFamily="34" charset="0"/>
              </a:rPr>
              <a:t>Kontrola v epidemiológii znamená celý komplex aktivít  o</a:t>
            </a:r>
            <a:r>
              <a:rPr lang="pl-PL" sz="2400" dirty="0">
                <a:latin typeface="Candara" pitchFamily="34" charset="0"/>
              </a:rPr>
              <a:t>d sledovania po opatrenia, intervencie a vyhodnotenie ich </a:t>
            </a:r>
            <a:r>
              <a:rPr lang="sk-SK" sz="2400" dirty="0">
                <a:latin typeface="Candara" pitchFamily="34" charset="0"/>
              </a:rPr>
              <a:t>účinnosti.</a:t>
            </a:r>
          </a:p>
          <a:p>
            <a:endParaRPr lang="sk-SK" dirty="0">
              <a:latin typeface="Candar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Intervencia = ovplyvnenie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AEC2-0A7D-EA44-B1EF-D44C60FF030D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559" y="332656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99830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685803"/>
            <a:ext cx="7402016" cy="4183357"/>
          </a:xfrm>
        </p:spPr>
        <p:txBody>
          <a:bodyPr>
            <a:normAutofit/>
          </a:bodyPr>
          <a:lstStyle/>
          <a:p>
            <a:endParaRPr lang="sk-SK" sz="2800" dirty="0">
              <a:latin typeface="Candara" pitchFamily="34" charset="0"/>
            </a:endParaRPr>
          </a:p>
          <a:p>
            <a:r>
              <a:rPr lang="sk-SK" sz="2800" dirty="0">
                <a:solidFill>
                  <a:srgbClr val="FFFF00"/>
                </a:solidFill>
                <a:latin typeface="Candara" pitchFamily="34" charset="0"/>
              </a:rPr>
              <a:t>podporovať, chrániť, udržiavať, a obnovovať zdravie</a:t>
            </a:r>
          </a:p>
          <a:p>
            <a:pPr>
              <a:buNone/>
            </a:pPr>
            <a:endParaRPr lang="sk-SK" sz="2800" dirty="0">
              <a:latin typeface="Candara" pitchFamily="34" charset="0"/>
            </a:endParaRPr>
          </a:p>
          <a:p>
            <a:r>
              <a:rPr lang="sk-SK" sz="2800" dirty="0">
                <a:latin typeface="Candara" pitchFamily="34" charset="0"/>
              </a:rPr>
              <a:t>hlavným cieľom je prispievať k znižovaniu chorobnosti a úmrtnosti, k ochrane a upevňovaniu zdravia ako aj k predĺženiu života a jeho kvality u jednotlivcov a populácie</a:t>
            </a:r>
            <a:endParaRPr lang="sk-SK" sz="2800" dirty="0"/>
          </a:p>
          <a:p>
            <a:endParaRPr lang="sk-SK" sz="28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sk-SK" dirty="0"/>
              <a:t>Zhrnutie cieľa epidemiológie: zdravie...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B6D0-4D5B-5D41-8478-67B7FA4FA34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685803"/>
            <a:ext cx="7402016" cy="4327373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Candara" pitchFamily="34" charset="0"/>
              </a:rPr>
              <a:t>Popis a podávanie správ o prirodzenom priebehu choroby, zdravotnom postihnutí, zranení, úmrtiach;</a:t>
            </a:r>
          </a:p>
          <a:p>
            <a:r>
              <a:rPr lang="sk-SK" sz="2800" dirty="0">
                <a:latin typeface="Candara" pitchFamily="34" charset="0"/>
              </a:rPr>
              <a:t>Pomoc pri plánovaní a rozvoji zdravotníckych služieb a programov;</a:t>
            </a:r>
          </a:p>
          <a:p>
            <a:r>
              <a:rPr lang="sk-SK" sz="2800" dirty="0">
                <a:latin typeface="Candara" pitchFamily="34" charset="0"/>
              </a:rPr>
              <a:t>Poskytovanie údajov pre administráciu a plánovanie služieb pre zdravie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Využitie epidemiológie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626D-F979-A14F-B6B3-758CBFB10A50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3"/>
            <a:ext cx="7618040" cy="4183357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Prednášky</a:t>
            </a:r>
          </a:p>
          <a:p>
            <a:pPr lvl="1"/>
            <a:r>
              <a:rPr lang="sk-SK" dirty="0"/>
              <a:t>Úvod: </a:t>
            </a:r>
          </a:p>
          <a:p>
            <a:pPr lvl="2"/>
            <a:r>
              <a:rPr lang="sk-SK" dirty="0"/>
              <a:t>Epidemiológia: Základná vedecká disciplína, ktorá skúma zdravie verejnosti</a:t>
            </a:r>
          </a:p>
          <a:p>
            <a:pPr lvl="1"/>
            <a:r>
              <a:rPr lang="sk-SK" dirty="0"/>
              <a:t>Zdravie a choroba:</a:t>
            </a:r>
          </a:p>
          <a:p>
            <a:pPr lvl="2"/>
            <a:r>
              <a:rPr lang="sk-SK" dirty="0"/>
              <a:t>Základné charakteristiky v epidemiológii</a:t>
            </a:r>
          </a:p>
          <a:p>
            <a:pPr lvl="2"/>
            <a:r>
              <a:rPr lang="sk-SK" dirty="0"/>
              <a:t>Príčinnosť</a:t>
            </a:r>
          </a:p>
          <a:p>
            <a:pPr lvl="2"/>
            <a:r>
              <a:rPr lang="sk-SK" dirty="0"/>
              <a:t>Infekčné a </a:t>
            </a:r>
            <a:r>
              <a:rPr lang="sk-SK" dirty="0" err="1"/>
              <a:t>neinfekčné</a:t>
            </a:r>
            <a:r>
              <a:rPr lang="sk-SK" dirty="0"/>
              <a:t> ochorenia</a:t>
            </a:r>
          </a:p>
          <a:p>
            <a:pPr lvl="1"/>
            <a:r>
              <a:rPr lang="sk-SK" dirty="0"/>
              <a:t>Metódy a postupy</a:t>
            </a:r>
          </a:p>
          <a:p>
            <a:pPr lvl="2"/>
            <a:r>
              <a:rPr lang="sk-SK" dirty="0"/>
              <a:t>Deskriptívna epidemiológia (ukazovatele, </a:t>
            </a:r>
            <a:r>
              <a:rPr lang="sk-SK" dirty="0" err="1"/>
              <a:t>monitoring</a:t>
            </a:r>
            <a:r>
              <a:rPr lang="sk-SK" dirty="0"/>
              <a:t> zdravia)</a:t>
            </a:r>
          </a:p>
          <a:p>
            <a:pPr lvl="2"/>
            <a:r>
              <a:rPr lang="sk-SK" dirty="0"/>
              <a:t>Analytická epidemiológia: Príčina a následok</a:t>
            </a:r>
          </a:p>
          <a:p>
            <a:pPr lvl="2"/>
            <a:r>
              <a:rPr lang="sk-SK" dirty="0"/>
              <a:t>Epidemiologické štúdie</a:t>
            </a:r>
          </a:p>
          <a:p>
            <a:pPr lvl="1"/>
            <a:r>
              <a:rPr lang="sk-SK" dirty="0"/>
              <a:t>Uplatnenie</a:t>
            </a:r>
          </a:p>
          <a:p>
            <a:pPr lvl="2"/>
            <a:r>
              <a:rPr lang="sk-SK" dirty="0"/>
              <a:t>Praktická epidemiológia - riešenie epidémií</a:t>
            </a:r>
          </a:p>
          <a:p>
            <a:pPr lvl="2"/>
            <a:r>
              <a:rPr lang="sk-SK" dirty="0"/>
              <a:t>Epidemiológia chorôb zo životného a pracovného prostredia</a:t>
            </a:r>
          </a:p>
          <a:p>
            <a:pPr lvl="2"/>
            <a:r>
              <a:rPr lang="sk-SK" dirty="0"/>
              <a:t>Klinická epidemiológia</a:t>
            </a:r>
          </a:p>
          <a:p>
            <a:pPr lvl="2"/>
            <a:r>
              <a:rPr lang="sk-SK" dirty="0"/>
              <a:t>Epidemiológia a politika zdravia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543800" cy="914400"/>
          </a:xfrm>
        </p:spPr>
        <p:txBody>
          <a:bodyPr/>
          <a:lstStyle/>
          <a:p>
            <a:r>
              <a:rPr lang="sk-SK" sz="4400" dirty="0"/>
              <a:t>Program semestra EPI I – propedeutika epidemiológie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81B-00E4-9046-9BC1-0991F66A8533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565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685803"/>
            <a:ext cx="7474024" cy="4399381"/>
          </a:xfrm>
        </p:spPr>
        <p:txBody>
          <a:bodyPr>
            <a:normAutofit/>
          </a:bodyPr>
          <a:lstStyle/>
          <a:p>
            <a:r>
              <a:rPr lang="sk-SK" dirty="0"/>
              <a:t>Získanie, interpretácia a využitie informácií o zdraví na podporu zdravia a zníženie ochorení;</a:t>
            </a:r>
          </a:p>
          <a:p>
            <a:r>
              <a:rPr lang="sk-SK" dirty="0"/>
              <a:t>Základ pre rozvoj kontroly a preventívnych opatrení u ohrozených skupín;</a:t>
            </a:r>
          </a:p>
          <a:p>
            <a:r>
              <a:rPr lang="sk-SK" dirty="0"/>
              <a:t>„Úplná hodnota epidemiológie je dosiahnutá iba vtedy, ak jej výsledky sú použité v rámci činností v oblasti verejného zdravia, čo má za následok zdravšiu populáciu.„ (</a:t>
            </a:r>
            <a:r>
              <a:rPr lang="en-US" dirty="0" err="1"/>
              <a:t>Koplan</a:t>
            </a:r>
            <a:r>
              <a:rPr lang="en-US" dirty="0"/>
              <a:t> et al. 1999</a:t>
            </a:r>
            <a:r>
              <a:rPr lang="sk-SK" dirty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Význam epidemiológie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42B8-82F1-964C-829D-524B7D1B5B85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85803"/>
            <a:ext cx="7762056" cy="4471389"/>
          </a:xfrm>
        </p:spPr>
        <p:txBody>
          <a:bodyPr>
            <a:normAutofit/>
          </a:bodyPr>
          <a:lstStyle/>
          <a:p>
            <a:r>
              <a:rPr lang="sk-SK" sz="2400" dirty="0"/>
              <a:t>Vydáva Ministerstvo zdravotníctva Slovenskej republiky podľa § 45, ods. 1 písm. a) zákona č. 576/2004 Z. z. o zdravotnej starostlivosti, službách súvisiacich s poskytovaním zdravotnej starostlivosti a o zmene a doplnení niektorých zákonov v znení neskorších predpisov;</a:t>
            </a:r>
          </a:p>
          <a:p>
            <a:r>
              <a:rPr lang="sk-SK" sz="2400" dirty="0"/>
              <a:t>Koncepcia obsahuje predmet činnosti, náplň práce, metódy práce a organizačnú štruktúru odboru epidemiológie.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/>
              <a:t>Koncepcia odboru epidemiológie v SR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3644-D674-F243-86C7-91DE6B61473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685803"/>
            <a:ext cx="7546032" cy="43993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k-SK" sz="2000" dirty="0">
                <a:latin typeface="Candara" pitchFamily="34" charset="0"/>
              </a:rPr>
              <a:t>Epidemiológia je jedna z hlavných častí odboru verejné zdravotníctvo;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latin typeface="Candara" pitchFamily="34" charset="0"/>
              </a:rPr>
              <a:t>Organizačne je začlenená v rámci Úradov verejného zdravotníctva  (ÚVZ) </a:t>
            </a:r>
          </a:p>
          <a:p>
            <a:pPr lvl="1">
              <a:lnSpc>
                <a:spcPct val="90000"/>
              </a:lnSpc>
            </a:pPr>
            <a:r>
              <a:rPr lang="sk-SK" sz="2200" dirty="0">
                <a:latin typeface="Candara" pitchFamily="34" charset="0"/>
              </a:rPr>
              <a:t>Oddelenia epidemiológie infekčných chorôb</a:t>
            </a:r>
          </a:p>
          <a:p>
            <a:pPr lvl="1">
              <a:lnSpc>
                <a:spcPct val="90000"/>
              </a:lnSpc>
            </a:pPr>
            <a:r>
              <a:rPr lang="sk-SK" sz="2200" dirty="0">
                <a:latin typeface="Candara" pitchFamily="34" charset="0"/>
              </a:rPr>
              <a:t>Oddelenia neinfekčných chorôb</a:t>
            </a:r>
          </a:p>
          <a:p>
            <a:pPr lvl="1">
              <a:lnSpc>
                <a:spcPct val="90000"/>
              </a:lnSpc>
            </a:pPr>
            <a:r>
              <a:rPr lang="sk-SK" sz="2200" dirty="0">
                <a:latin typeface="Candara" pitchFamily="34" charset="0"/>
              </a:rPr>
              <a:t>Epidemiológiou neinfekčných chorôb sa zaoberajú  iné oddelenia ÚVZ (Oddelenie podpory zdravia)</a:t>
            </a:r>
            <a:endParaRPr lang="sk-SK" sz="2000" dirty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sk-SK" sz="2000" dirty="0">
                <a:latin typeface="Candara" pitchFamily="34" charset="0"/>
              </a:rPr>
              <a:t>Oddelenia epidemiológie</a:t>
            </a:r>
          </a:p>
          <a:p>
            <a:pPr lvl="1">
              <a:lnSpc>
                <a:spcPct val="90000"/>
              </a:lnSpc>
            </a:pPr>
            <a:r>
              <a:rPr lang="sk-SK" sz="2000" dirty="0">
                <a:latin typeface="Candara" pitchFamily="34" charset="0"/>
              </a:rPr>
              <a:t>Národný onkologický ústav</a:t>
            </a:r>
          </a:p>
          <a:p>
            <a:pPr lvl="1">
              <a:lnSpc>
                <a:spcPct val="90000"/>
              </a:lnSpc>
            </a:pPr>
            <a:r>
              <a:rPr lang="sk-SK" sz="2000" dirty="0">
                <a:latin typeface="Candara" pitchFamily="34" charset="0"/>
              </a:rPr>
              <a:t>Ústavy epidemiológie  na Lekárskych fakultách.</a:t>
            </a:r>
          </a:p>
          <a:p>
            <a:endParaRPr lang="sk-SK" sz="20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Postavenie epidemiológie v SR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321-010B-9D4C-BA24-78D6E28C3AD8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685803"/>
            <a:ext cx="7474024" cy="41833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Intenzívny vývoj epidemiológie – základ pre vznik </a:t>
            </a:r>
            <a:r>
              <a:rPr lang="sk-SK" dirty="0" err="1"/>
              <a:t>subšpecializácií</a:t>
            </a:r>
            <a:endParaRPr lang="sk-SK" dirty="0"/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V súčasnosti sa najčastejšie stretávame s týmito </a:t>
            </a:r>
            <a:r>
              <a:rPr lang="sk-SK" dirty="0" err="1"/>
              <a:t>subšpecializáciami</a:t>
            </a:r>
            <a:r>
              <a:rPr lang="sk-SK" dirty="0"/>
              <a:t>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Infekčných chorôb,       </a:t>
            </a:r>
          </a:p>
          <a:p>
            <a:pPr lvl="1">
              <a:lnSpc>
                <a:spcPct val="90000"/>
              </a:lnSpc>
            </a:pPr>
            <a:r>
              <a:rPr lang="sk-SK" dirty="0" err="1"/>
              <a:t>Neinfekčných</a:t>
            </a:r>
            <a:r>
              <a:rPr lang="sk-SK" dirty="0"/>
              <a:t> (neprenosných) chorôb,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Životného prostredia</a:t>
            </a:r>
          </a:p>
          <a:p>
            <a:pPr lvl="1">
              <a:lnSpc>
                <a:spcPct val="90000"/>
              </a:lnSpc>
            </a:pPr>
            <a:r>
              <a:rPr lang="sk-SK" dirty="0" err="1"/>
              <a:t>Farmakoepidemiológia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/>
              <a:t>Genetická (molekulárna) 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Klinická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Výživy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Subšpecializácie</a:t>
            </a:r>
            <a:r>
              <a:rPr lang="sk-SK" sz="4000" dirty="0"/>
              <a:t> epidemiológie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E0C-895F-9649-ABAD-EAEF78544D50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7543800" cy="785813"/>
          </a:xfrm>
        </p:spPr>
        <p:txBody>
          <a:bodyPr/>
          <a:lstStyle/>
          <a:p>
            <a:pPr algn="ctr" eaLnBrk="1" hangingPunct="1"/>
            <a:r>
              <a:rPr lang="sk-SK" sz="2800" dirty="0"/>
              <a:t>Postavenie a vzťah epidemiológie k okoliu</a:t>
            </a:r>
            <a:endParaRPr lang="cs-CZ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95289" y="1341438"/>
            <a:ext cx="8497886" cy="4895850"/>
            <a:chOff x="395289" y="1341438"/>
            <a:chExt cx="8497886" cy="4895850"/>
          </a:xfrm>
        </p:grpSpPr>
        <p:sp>
          <p:nvSpPr>
            <p:cNvPr id="17412" name="Rectangle 6"/>
            <p:cNvSpPr>
              <a:spLocks noChangeArrowheads="1"/>
            </p:cNvSpPr>
            <p:nvPr/>
          </p:nvSpPr>
          <p:spPr bwMode="auto">
            <a:xfrm>
              <a:off x="3059114" y="3500439"/>
              <a:ext cx="2879725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pPr algn="ctr"/>
              <a:r>
                <a:rPr lang="sk-SK" sz="2400" b="1" dirty="0"/>
                <a:t>EPIDEMIOLÓGIA</a:t>
              </a:r>
              <a:endParaRPr lang="cs-CZ" sz="2400" b="1" dirty="0"/>
            </a:p>
          </p:txBody>
        </p:sp>
        <p:sp>
          <p:nvSpPr>
            <p:cNvPr id="17413" name="Rectangle 7"/>
            <p:cNvSpPr>
              <a:spLocks noChangeArrowheads="1"/>
            </p:cNvSpPr>
            <p:nvPr/>
          </p:nvSpPr>
          <p:spPr bwMode="auto">
            <a:xfrm>
              <a:off x="5076825" y="1341438"/>
              <a:ext cx="2305050" cy="57626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pPr algn="ctr"/>
              <a:r>
                <a:rPr lang="sk-SK" b="1" dirty="0"/>
                <a:t>Demografia</a:t>
              </a:r>
              <a:endParaRPr lang="cs-CZ" b="1" dirty="0"/>
            </a:p>
          </p:txBody>
        </p:sp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5651500" y="2205039"/>
              <a:ext cx="2305050" cy="57626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pPr algn="ctr"/>
              <a:r>
                <a:rPr lang="sk-SK" b="1" dirty="0"/>
                <a:t>Štatistika</a:t>
              </a:r>
              <a:endParaRPr lang="cs-CZ" b="1" dirty="0"/>
            </a:p>
          </p:txBody>
        </p:sp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395289" y="2997200"/>
              <a:ext cx="2305050" cy="576263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pPr algn="ctr"/>
              <a:r>
                <a:rPr lang="sk-SK" b="1" dirty="0"/>
                <a:t>Etika</a:t>
              </a:r>
              <a:endParaRPr lang="cs-CZ" b="1" dirty="0"/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827088" y="2060576"/>
              <a:ext cx="2305050" cy="576263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pPr algn="ctr"/>
              <a:r>
                <a:rPr lang="sk-SK" b="1" dirty="0"/>
                <a:t>Sociológia</a:t>
              </a:r>
              <a:endParaRPr lang="cs-CZ" b="1" dirty="0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2484439" y="1341438"/>
              <a:ext cx="2305050" cy="57626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pPr algn="ctr"/>
              <a:r>
                <a:rPr lang="sk-SK" b="1" dirty="0"/>
                <a:t>Klinická medicína</a:t>
              </a:r>
              <a:endParaRPr lang="cs-CZ" b="1" dirty="0"/>
            </a:p>
          </p:txBody>
        </p:sp>
        <p:sp>
          <p:nvSpPr>
            <p:cNvPr id="17418" name="Rectangle 12"/>
            <p:cNvSpPr>
              <a:spLocks noChangeArrowheads="1"/>
            </p:cNvSpPr>
            <p:nvPr/>
          </p:nvSpPr>
          <p:spPr bwMode="auto">
            <a:xfrm>
              <a:off x="5076825" y="5661025"/>
              <a:ext cx="2305050" cy="576263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pPr algn="ctr"/>
              <a:r>
                <a:rPr lang="sk-SK" b="1" dirty="0"/>
                <a:t>Psychológia</a:t>
              </a:r>
              <a:endParaRPr lang="cs-CZ" b="1" dirty="0"/>
            </a:p>
          </p:txBody>
        </p:sp>
        <p:sp>
          <p:nvSpPr>
            <p:cNvPr id="17419" name="Rectangle 13"/>
            <p:cNvSpPr>
              <a:spLocks noChangeArrowheads="1"/>
            </p:cNvSpPr>
            <p:nvPr/>
          </p:nvSpPr>
          <p:spPr bwMode="auto">
            <a:xfrm>
              <a:off x="827088" y="4868864"/>
              <a:ext cx="2305050" cy="57626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pPr algn="ctr"/>
              <a:r>
                <a:rPr lang="sk-SK" b="1" dirty="0"/>
                <a:t>Zdravotná výchova</a:t>
              </a:r>
              <a:endParaRPr lang="cs-CZ" b="1" dirty="0"/>
            </a:p>
          </p:txBody>
        </p:sp>
        <p:sp>
          <p:nvSpPr>
            <p:cNvPr id="17420" name="Rectangle 14"/>
            <p:cNvSpPr>
              <a:spLocks noChangeArrowheads="1"/>
            </p:cNvSpPr>
            <p:nvPr/>
          </p:nvSpPr>
          <p:spPr bwMode="auto">
            <a:xfrm>
              <a:off x="6156325" y="3141663"/>
              <a:ext cx="2736850" cy="230505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r>
                <a:rPr lang="sk-SK" b="1" dirty="0" err="1"/>
                <a:t>Nezdravotnícke</a:t>
              </a:r>
              <a:r>
                <a:rPr lang="sk-SK" b="1" dirty="0"/>
                <a:t> sektory:</a:t>
              </a:r>
            </a:p>
            <a:p>
              <a:r>
                <a:rPr lang="sk-SK" b="1" dirty="0"/>
                <a:t>Kultúra–masmédiá</a:t>
              </a:r>
            </a:p>
            <a:p>
              <a:r>
                <a:rPr lang="sk-SK" b="1" dirty="0"/>
                <a:t>Priemysel</a:t>
              </a:r>
            </a:p>
            <a:p>
              <a:r>
                <a:rPr lang="sk-SK" b="1" dirty="0"/>
                <a:t>Poľnohospodárstvo</a:t>
              </a:r>
            </a:p>
            <a:p>
              <a:r>
                <a:rPr lang="sk-SK" b="1" dirty="0"/>
                <a:t>Školstvo</a:t>
              </a:r>
            </a:p>
            <a:p>
              <a:r>
                <a:rPr lang="sk-SK" b="1" dirty="0"/>
                <a:t>Mimovládne organizácie,   </a:t>
              </a:r>
            </a:p>
            <a:p>
              <a:r>
                <a:rPr lang="sk-SK" b="1" dirty="0"/>
                <a:t>asociácie</a:t>
              </a:r>
              <a:endParaRPr lang="cs-CZ" b="1" dirty="0"/>
            </a:p>
          </p:txBody>
        </p:sp>
        <p:sp>
          <p:nvSpPr>
            <p:cNvPr id="17421" name="Rectangle 15"/>
            <p:cNvSpPr>
              <a:spLocks noChangeArrowheads="1"/>
            </p:cNvSpPr>
            <p:nvPr/>
          </p:nvSpPr>
          <p:spPr bwMode="auto">
            <a:xfrm>
              <a:off x="395289" y="3933825"/>
              <a:ext cx="2305050" cy="576263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pPr algn="ctr"/>
              <a:r>
                <a:rPr lang="sk-SK" b="1" dirty="0"/>
                <a:t>Zdravotné poisťovne</a:t>
              </a:r>
              <a:endParaRPr lang="cs-CZ" b="1" dirty="0"/>
            </a:p>
          </p:txBody>
        </p:sp>
        <p:sp>
          <p:nvSpPr>
            <p:cNvPr id="17422" name="Rectangle 16"/>
            <p:cNvSpPr>
              <a:spLocks noChangeArrowheads="1"/>
            </p:cNvSpPr>
            <p:nvPr/>
          </p:nvSpPr>
          <p:spPr bwMode="auto">
            <a:xfrm>
              <a:off x="2555876" y="5661025"/>
              <a:ext cx="2305050" cy="576263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7" rIns="91432" bIns="45717" anchor="ctr"/>
            <a:lstStyle/>
            <a:p>
              <a:pPr algn="ctr"/>
              <a:r>
                <a:rPr lang="sk-SK" b="1" dirty="0"/>
                <a:t>Hygienické odbory</a:t>
              </a:r>
              <a:endParaRPr lang="cs-CZ" b="1" dirty="0"/>
            </a:p>
          </p:txBody>
        </p:sp>
        <p:sp>
          <p:nvSpPr>
            <p:cNvPr id="17423" name="Line 17"/>
            <p:cNvSpPr>
              <a:spLocks noChangeShapeType="1"/>
            </p:cNvSpPr>
            <p:nvPr/>
          </p:nvSpPr>
          <p:spPr bwMode="auto">
            <a:xfrm flipH="1" flipV="1">
              <a:off x="2700338" y="3357564"/>
              <a:ext cx="358775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7" rIns="91432" bIns="45717"/>
            <a:lstStyle/>
            <a:p>
              <a:endParaRPr lang="sk-SK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 flipH="1">
              <a:off x="3995738" y="4508501"/>
              <a:ext cx="215900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7" rIns="91432" bIns="45717"/>
            <a:lstStyle/>
            <a:p>
              <a:endParaRPr lang="sk-SK"/>
            </a:p>
          </p:txBody>
        </p:sp>
        <p:sp>
          <p:nvSpPr>
            <p:cNvPr id="17425" name="Line 19"/>
            <p:cNvSpPr>
              <a:spLocks noChangeShapeType="1"/>
            </p:cNvSpPr>
            <p:nvPr/>
          </p:nvSpPr>
          <p:spPr bwMode="auto">
            <a:xfrm flipH="1">
              <a:off x="2700338" y="4221163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7" rIns="91432" bIns="45717"/>
            <a:lstStyle/>
            <a:p>
              <a:endParaRPr lang="sk-SK"/>
            </a:p>
          </p:txBody>
        </p:sp>
        <p:sp>
          <p:nvSpPr>
            <p:cNvPr id="17426" name="Line 20"/>
            <p:cNvSpPr>
              <a:spLocks noChangeShapeType="1"/>
            </p:cNvSpPr>
            <p:nvPr/>
          </p:nvSpPr>
          <p:spPr bwMode="auto">
            <a:xfrm flipH="1" flipV="1">
              <a:off x="3995738" y="1916113"/>
              <a:ext cx="215900" cy="151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7" rIns="91432" bIns="45717"/>
            <a:lstStyle/>
            <a:p>
              <a:endParaRPr lang="sk-SK"/>
            </a:p>
          </p:txBody>
        </p:sp>
        <p:sp>
          <p:nvSpPr>
            <p:cNvPr id="17427" name="Line 21"/>
            <p:cNvSpPr>
              <a:spLocks noChangeShapeType="1"/>
            </p:cNvSpPr>
            <p:nvPr/>
          </p:nvSpPr>
          <p:spPr bwMode="auto">
            <a:xfrm flipH="1" flipV="1">
              <a:off x="3132139" y="2349500"/>
              <a:ext cx="503237" cy="1150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7" rIns="91432" bIns="45717"/>
            <a:lstStyle/>
            <a:p>
              <a:endParaRPr lang="sk-SK"/>
            </a:p>
          </p:txBody>
        </p:sp>
        <p:sp>
          <p:nvSpPr>
            <p:cNvPr id="17428" name="Line 22"/>
            <p:cNvSpPr>
              <a:spLocks noChangeShapeType="1"/>
            </p:cNvSpPr>
            <p:nvPr/>
          </p:nvSpPr>
          <p:spPr bwMode="auto">
            <a:xfrm flipV="1">
              <a:off x="5940425" y="4005264"/>
              <a:ext cx="215900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7" rIns="91432" bIns="45717"/>
            <a:lstStyle/>
            <a:p>
              <a:endParaRPr lang="sk-SK"/>
            </a:p>
          </p:txBody>
        </p:sp>
        <p:sp>
          <p:nvSpPr>
            <p:cNvPr id="17429" name="Line 23"/>
            <p:cNvSpPr>
              <a:spLocks noChangeShapeType="1"/>
            </p:cNvSpPr>
            <p:nvPr/>
          </p:nvSpPr>
          <p:spPr bwMode="auto">
            <a:xfrm flipV="1">
              <a:off x="5292726" y="2781300"/>
              <a:ext cx="719138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7" rIns="91432" bIns="45717"/>
            <a:lstStyle/>
            <a:p>
              <a:endParaRPr lang="sk-SK"/>
            </a:p>
          </p:txBody>
        </p:sp>
        <p:sp>
          <p:nvSpPr>
            <p:cNvPr id="17430" name="Line 24"/>
            <p:cNvSpPr>
              <a:spLocks noChangeShapeType="1"/>
            </p:cNvSpPr>
            <p:nvPr/>
          </p:nvSpPr>
          <p:spPr bwMode="auto">
            <a:xfrm>
              <a:off x="5148264" y="4508501"/>
              <a:ext cx="503237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7" rIns="91432" bIns="45717"/>
            <a:lstStyle/>
            <a:p>
              <a:endParaRPr lang="sk-SK"/>
            </a:p>
          </p:txBody>
        </p:sp>
        <p:sp>
          <p:nvSpPr>
            <p:cNvPr id="17431" name="Line 25"/>
            <p:cNvSpPr>
              <a:spLocks noChangeShapeType="1"/>
            </p:cNvSpPr>
            <p:nvPr/>
          </p:nvSpPr>
          <p:spPr bwMode="auto">
            <a:xfrm flipV="1">
              <a:off x="4859338" y="1916114"/>
              <a:ext cx="504825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7" rIns="91432" bIns="45717"/>
            <a:lstStyle/>
            <a:p>
              <a:endParaRPr lang="sk-SK"/>
            </a:p>
          </p:txBody>
        </p:sp>
        <p:sp>
          <p:nvSpPr>
            <p:cNvPr id="17432" name="Line 26"/>
            <p:cNvSpPr>
              <a:spLocks noChangeShapeType="1"/>
            </p:cNvSpPr>
            <p:nvPr/>
          </p:nvSpPr>
          <p:spPr bwMode="auto">
            <a:xfrm flipH="1">
              <a:off x="3059114" y="4437064"/>
              <a:ext cx="217487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7" rIns="91432" bIns="45717"/>
            <a:lstStyle/>
            <a:p>
              <a:endParaRPr lang="sk-SK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FBD6-BB5E-4447-BD2A-934E0563ECF3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685803"/>
            <a:ext cx="7546032" cy="4183357"/>
          </a:xfrm>
        </p:spPr>
        <p:txBody>
          <a:bodyPr/>
          <a:lstStyle/>
          <a:p>
            <a:pPr>
              <a:buNone/>
            </a:pPr>
            <a:endParaRPr lang="sk-SK" dirty="0"/>
          </a:p>
          <a:p>
            <a:r>
              <a:rPr lang="sk-SK" dirty="0"/>
              <a:t>Proces semestra a očakávané výsledky</a:t>
            </a:r>
          </a:p>
          <a:p>
            <a:r>
              <a:rPr lang="sk-SK" dirty="0"/>
              <a:t>Čo je štúdium ochorení v populácii</a:t>
            </a:r>
          </a:p>
          <a:p>
            <a:r>
              <a:rPr lang="sk-SK" dirty="0"/>
              <a:t>Prečo a ako ich študuje epidemiológia</a:t>
            </a:r>
          </a:p>
          <a:p>
            <a:r>
              <a:rPr lang="sk-SK" dirty="0"/>
              <a:t>Aké charakteristiky, ktoré používa</a:t>
            </a:r>
          </a:p>
          <a:p>
            <a:r>
              <a:rPr lang="sk-SK" dirty="0"/>
              <a:t>Terminológia</a:t>
            </a:r>
          </a:p>
          <a:p>
            <a:r>
              <a:rPr lang="sk-SK" dirty="0"/>
              <a:t>Postavenie v </a:t>
            </a:r>
            <a:r>
              <a:rPr lang="sk-SK" dirty="0" err="1"/>
              <a:t>systéme</a:t>
            </a:r>
            <a:r>
              <a:rPr lang="sk-SK" dirty="0"/>
              <a:t> zdravotníckych služieb</a:t>
            </a:r>
          </a:p>
          <a:p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Súhrn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7470-3F63-B14A-87D4-02A081B82303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685803"/>
            <a:ext cx="7113984" cy="4903437"/>
          </a:xfrm>
        </p:spPr>
        <p:txBody>
          <a:bodyPr>
            <a:normAutofit/>
          </a:bodyPr>
          <a:lstStyle/>
          <a:p>
            <a:r>
              <a:rPr lang="sk-SK" dirty="0"/>
              <a:t>CVIČENIA</a:t>
            </a:r>
          </a:p>
          <a:p>
            <a:pPr lvl="1"/>
            <a:r>
              <a:rPr lang="sk-SK" dirty="0"/>
              <a:t>Príklady veľkých epidémií</a:t>
            </a:r>
          </a:p>
          <a:p>
            <a:pPr lvl="2"/>
            <a:r>
              <a:rPr lang="sk-SK" dirty="0" err="1"/>
              <a:t>John</a:t>
            </a:r>
            <a:r>
              <a:rPr lang="sk-SK" dirty="0"/>
              <a:t> </a:t>
            </a:r>
            <a:r>
              <a:rPr lang="sk-SK" dirty="0" err="1"/>
              <a:t>Snow</a:t>
            </a:r>
            <a:r>
              <a:rPr lang="sk-SK" dirty="0"/>
              <a:t> a epidémia cholery v Londýne</a:t>
            </a:r>
          </a:p>
          <a:p>
            <a:pPr lvl="2"/>
            <a:r>
              <a:rPr lang="sk-SK" dirty="0"/>
              <a:t>Mor v Európe, AIDS</a:t>
            </a:r>
          </a:p>
          <a:p>
            <a:pPr lvl="2"/>
            <a:r>
              <a:rPr lang="sk-SK" dirty="0"/>
              <a:t>Španielska chrípka, EBOLA</a:t>
            </a:r>
          </a:p>
          <a:p>
            <a:pPr lvl="1"/>
            <a:r>
              <a:rPr lang="sk-SK" dirty="0"/>
              <a:t>Výpočty mier a ich interpretácia</a:t>
            </a:r>
          </a:p>
          <a:p>
            <a:pPr lvl="1"/>
            <a:r>
              <a:rPr lang="sk-SK" dirty="0"/>
              <a:t>Návrhy štúdií</a:t>
            </a:r>
          </a:p>
          <a:p>
            <a:pPr lvl="2"/>
            <a:r>
              <a:rPr lang="sk-SK" dirty="0"/>
              <a:t>Observačná</a:t>
            </a:r>
          </a:p>
          <a:p>
            <a:pPr lvl="2"/>
            <a:r>
              <a:rPr lang="sk-SK" dirty="0"/>
              <a:t>Analytická</a:t>
            </a:r>
          </a:p>
          <a:p>
            <a:pPr lvl="2"/>
            <a:r>
              <a:rPr lang="sk-SK" dirty="0"/>
              <a:t>Prospektívna</a:t>
            </a:r>
          </a:p>
          <a:p>
            <a:pPr lvl="2"/>
            <a:r>
              <a:rPr lang="sk-SK" dirty="0"/>
              <a:t>Retrospektívna</a:t>
            </a:r>
          </a:p>
          <a:p>
            <a:pPr lvl="2"/>
            <a:r>
              <a:rPr lang="sk-SK" dirty="0"/>
              <a:t>Skúšanie liečiv</a:t>
            </a:r>
          </a:p>
          <a:p>
            <a:pPr lvl="2"/>
            <a:r>
              <a:rPr lang="sk-SK" dirty="0"/>
              <a:t>Longitudinálna</a:t>
            </a:r>
          </a:p>
          <a:p>
            <a:pPr lvl="1"/>
            <a:r>
              <a:rPr lang="sk-SK" dirty="0"/>
              <a:t>Opakovanie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6515-BBCB-0E40-BEA3-88FD8C3F4616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588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Priebežné testy</a:t>
            </a:r>
          </a:p>
          <a:p>
            <a:r>
              <a:rPr lang="sk-SK" dirty="0"/>
              <a:t>Zadania</a:t>
            </a:r>
          </a:p>
          <a:p>
            <a:r>
              <a:rPr lang="sk-SK" dirty="0"/>
              <a:t>Skúška vo forme testu s mnohonásobnými odpoveďami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Overovanie vedomostí počas semestra a ukončenie EPI 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77FF-842A-0C45-82A1-5C23EDEB8D27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1223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685803"/>
            <a:ext cx="7330008" cy="4543397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Prednášky na stránke </a:t>
            </a:r>
            <a:r>
              <a:rPr lang="sk-SK" dirty="0" err="1"/>
              <a:t>rusnak</a:t>
            </a:r>
            <a:r>
              <a:rPr lang="sk-SK" dirty="0"/>
              <a:t>.</a:t>
            </a:r>
            <a:r>
              <a:rPr lang="sk-SK" dirty="0" err="1"/>
              <a:t>truni</a:t>
            </a:r>
            <a:r>
              <a:rPr lang="sk-SK" dirty="0"/>
              <a:t>.</a:t>
            </a:r>
            <a:r>
              <a:rPr lang="sk-SK" dirty="0" err="1"/>
              <a:t>sk</a:t>
            </a:r>
            <a:endParaRPr lang="sk-SK" dirty="0"/>
          </a:p>
          <a:p>
            <a:r>
              <a:rPr lang="sk-SK" dirty="0"/>
              <a:t>Materiály v MOODLE katedry</a:t>
            </a:r>
          </a:p>
          <a:p>
            <a:r>
              <a:rPr lang="sk-SK" dirty="0"/>
              <a:t>Knihy:</a:t>
            </a:r>
          </a:p>
          <a:p>
            <a:pPr lvl="1"/>
            <a:r>
              <a:rPr lang="sk-SK" b="1" dirty="0"/>
              <a:t>Rusnák, M. et al. (2020) Propedeutika epidemiológie. 1st vyd. Zostavil M. Rusnák et al. Trnava, Slovakia: </a:t>
            </a:r>
            <a:r>
              <a:rPr lang="sk-SK" b="1" dirty="0" err="1"/>
              <a:t>Typi</a:t>
            </a:r>
            <a:r>
              <a:rPr lang="sk-SK" b="1" dirty="0"/>
              <a:t> </a:t>
            </a:r>
            <a:r>
              <a:rPr lang="sk-SK" b="1" dirty="0" err="1"/>
              <a:t>Universitatis</a:t>
            </a:r>
            <a:r>
              <a:rPr lang="sk-SK" b="1" dirty="0"/>
              <a:t> </a:t>
            </a:r>
            <a:r>
              <a:rPr lang="sk-SK" b="1" dirty="0" err="1"/>
              <a:t>Tyrnaviensis</a:t>
            </a:r>
            <a:r>
              <a:rPr lang="sk-SK" b="1" dirty="0"/>
              <a:t> a VEDA. Možno kúpiť u pani </a:t>
            </a:r>
            <a:r>
              <a:rPr lang="sk-SK" b="1" dirty="0" err="1"/>
              <a:t>Krištofiakovej</a:t>
            </a:r>
            <a:r>
              <a:rPr lang="sk-SK" b="1" dirty="0"/>
              <a:t> (</a:t>
            </a:r>
            <a:r>
              <a:rPr lang="sk-SK" b="1" dirty="0" err="1"/>
              <a:t>III.poschodie</a:t>
            </a:r>
            <a:r>
              <a:rPr lang="sk-SK" b="1" dirty="0"/>
              <a:t>).</a:t>
            </a:r>
          </a:p>
          <a:p>
            <a:pPr marL="383984" lvl="1" indent="0">
              <a:buNone/>
            </a:pPr>
            <a:endParaRPr lang="sk-SK" dirty="0"/>
          </a:p>
          <a:p>
            <a:pPr lvl="1"/>
            <a:r>
              <a:rPr lang="sk-SK" dirty="0"/>
              <a:t>CDC 2011. </a:t>
            </a:r>
            <a:r>
              <a:rPr lang="sk-SK" dirty="0" err="1"/>
              <a:t>Principles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Epidemiology</a:t>
            </a:r>
            <a:r>
              <a:rPr lang="sk-SK" dirty="0"/>
              <a:t> </a:t>
            </a:r>
            <a:r>
              <a:rPr lang="sk-SK" dirty="0" err="1"/>
              <a:t>in</a:t>
            </a:r>
            <a:r>
              <a:rPr lang="sk-SK" dirty="0"/>
              <a:t> </a:t>
            </a: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Practice</a:t>
            </a:r>
            <a:r>
              <a:rPr lang="sk-SK" dirty="0"/>
              <a:t>. </a:t>
            </a:r>
            <a:r>
              <a:rPr lang="sk-SK" dirty="0" err="1"/>
              <a:t>Third</a:t>
            </a:r>
            <a:r>
              <a:rPr lang="sk-SK" dirty="0"/>
              <a:t> </a:t>
            </a:r>
            <a:r>
              <a:rPr lang="sk-SK" dirty="0" err="1"/>
              <a:t>Edition</a:t>
            </a:r>
            <a:r>
              <a:rPr lang="sk-SK" dirty="0"/>
              <a:t>.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Introduction</a:t>
            </a:r>
            <a:r>
              <a:rPr lang="sk-SK" dirty="0"/>
              <a:t> to </a:t>
            </a:r>
            <a:r>
              <a:rPr lang="sk-SK" dirty="0" err="1"/>
              <a:t>Applied</a:t>
            </a:r>
            <a:r>
              <a:rPr lang="sk-SK" dirty="0"/>
              <a:t> </a:t>
            </a:r>
            <a:r>
              <a:rPr lang="sk-SK" dirty="0" err="1"/>
              <a:t>Epidemiology</a:t>
            </a:r>
            <a:r>
              <a:rPr lang="sk-SK" dirty="0"/>
              <a:t> </a:t>
            </a:r>
            <a:r>
              <a:rPr lang="sk-SK" dirty="0" err="1"/>
              <a:t>and</a:t>
            </a:r>
            <a:r>
              <a:rPr lang="sk-SK" dirty="0"/>
              <a:t> </a:t>
            </a:r>
            <a:r>
              <a:rPr lang="sk-SK" dirty="0" err="1"/>
              <a:t>Biostatistics</a:t>
            </a:r>
            <a:r>
              <a:rPr lang="sk-SK" dirty="0"/>
              <a:t>, CDC. Voľne prístupná na: </a:t>
            </a:r>
            <a:r>
              <a:rPr lang="sk-SK" dirty="0">
                <a:hlinkClick r:id="rId2"/>
              </a:rPr>
              <a:t>http://www.cdc.gov/ophss/csels/dsepd/SS1978/SS1978.pdf</a:t>
            </a:r>
            <a:endParaRPr lang="sk-SK" dirty="0"/>
          </a:p>
          <a:p>
            <a:pPr lvl="1"/>
            <a:r>
              <a:rPr lang="sk-SK" dirty="0"/>
              <a:t>GORDIS, L. 2008. </a:t>
            </a:r>
            <a:r>
              <a:rPr lang="sk-SK" i="1" dirty="0" err="1"/>
              <a:t>Epidemiology</a:t>
            </a:r>
            <a:r>
              <a:rPr lang="sk-SK" dirty="0"/>
              <a:t>, </a:t>
            </a:r>
            <a:r>
              <a:rPr lang="sk-SK" dirty="0" err="1"/>
              <a:t>Saunders</a:t>
            </a:r>
            <a:r>
              <a:rPr lang="sk-SK" dirty="0"/>
              <a:t>.</a:t>
            </a:r>
          </a:p>
          <a:p>
            <a:pPr lvl="1"/>
            <a:r>
              <a:rPr lang="sk-SK" dirty="0"/>
              <a:t>PORTA, M., GREENLAND, S. &amp; LAST, J. M. (</a:t>
            </a:r>
            <a:r>
              <a:rPr lang="sk-SK" dirty="0" err="1"/>
              <a:t>eds</a:t>
            </a:r>
            <a:r>
              <a:rPr lang="sk-SK" dirty="0"/>
              <a:t>.) 2008 </a:t>
            </a:r>
            <a:r>
              <a:rPr lang="sk-SK" i="1" dirty="0"/>
              <a:t>A </a:t>
            </a:r>
            <a:r>
              <a:rPr lang="sk-SK" i="1" dirty="0" err="1"/>
              <a:t>Dictionary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</a:t>
            </a:r>
            <a:r>
              <a:rPr lang="sk-SK" i="1" dirty="0" err="1"/>
              <a:t>Epidemiology</a:t>
            </a:r>
            <a:r>
              <a:rPr lang="sk-SK" i="1" dirty="0"/>
              <a:t>.</a:t>
            </a:r>
            <a:r>
              <a:rPr lang="sk-SK" dirty="0"/>
              <a:t> Oxford: Oxford </a:t>
            </a:r>
            <a:r>
              <a:rPr lang="sk-SK" dirty="0" err="1"/>
              <a:t>University</a:t>
            </a:r>
            <a:r>
              <a:rPr lang="sk-SK" dirty="0"/>
              <a:t> </a:t>
            </a:r>
            <a:r>
              <a:rPr lang="sk-SK" dirty="0" err="1"/>
              <a:t>Press</a:t>
            </a:r>
            <a:r>
              <a:rPr lang="sk-SK" dirty="0"/>
              <a:t>, </a:t>
            </a:r>
            <a:r>
              <a:rPr lang="sk-SK" dirty="0" err="1"/>
              <a:t>New</a:t>
            </a:r>
            <a:r>
              <a:rPr lang="sk-SK" dirty="0"/>
              <a:t> </a:t>
            </a:r>
            <a:r>
              <a:rPr lang="sk-SK" dirty="0" err="1"/>
              <a:t>York</a:t>
            </a:r>
            <a:r>
              <a:rPr lang="sk-SK" dirty="0"/>
              <a:t>.</a:t>
            </a:r>
          </a:p>
          <a:p>
            <a:pPr lvl="1"/>
            <a:r>
              <a:rPr lang="sk-SK" dirty="0"/>
              <a:t>ŽÁČEK, A. 1984. </a:t>
            </a:r>
            <a:r>
              <a:rPr lang="sk-SK" i="1" dirty="0" err="1"/>
              <a:t>Metody</a:t>
            </a:r>
            <a:r>
              <a:rPr lang="sk-SK" i="1" dirty="0"/>
              <a:t> studia zdraví a nemocí v </a:t>
            </a:r>
            <a:r>
              <a:rPr lang="sk-SK" i="1" dirty="0" err="1"/>
              <a:t>populaci</a:t>
            </a:r>
            <a:r>
              <a:rPr lang="sk-SK" i="1" dirty="0"/>
              <a:t>, </a:t>
            </a:r>
            <a:r>
              <a:rPr lang="sk-SK" dirty="0"/>
              <a:t>Praha, </a:t>
            </a:r>
            <a:r>
              <a:rPr lang="sk-SK" dirty="0" err="1"/>
              <a:t>Avicenum</a:t>
            </a:r>
            <a:r>
              <a:rPr lang="sk-SK" dirty="0"/>
              <a:t>. (jednotlivé kapitoly budú dostupné na webe prednášok)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543800" cy="914400"/>
          </a:xfrm>
        </p:spPr>
        <p:txBody>
          <a:bodyPr/>
          <a:lstStyle/>
          <a:p>
            <a:r>
              <a:rPr lang="sk-SK" dirty="0"/>
              <a:t>Odporúčané zdroje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C4E9-42AB-C649-8A71-8F5E60EDB4A2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9166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685803"/>
            <a:ext cx="6480720" cy="4183357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Candara" pitchFamily="34" charset="0"/>
              </a:rPr>
              <a:t>Termín pre úvodný kurz</a:t>
            </a:r>
            <a:r>
              <a:rPr lang="sk-SK" sz="2800" b="1" dirty="0">
                <a:latin typeface="Candara" pitchFamily="34" charset="0"/>
              </a:rPr>
              <a:t>, </a:t>
            </a:r>
            <a:r>
              <a:rPr lang="sk-SK" sz="2800" dirty="0">
                <a:latin typeface="Candara" pitchFamily="34" charset="0"/>
              </a:rPr>
              <a:t>predbežné vzdelávanie, úvod do štúdia odboru, vedy</a:t>
            </a:r>
          </a:p>
          <a:p>
            <a:r>
              <a:rPr lang="sk-SK" sz="2800" dirty="0">
                <a:latin typeface="Candara" pitchFamily="34" charset="0"/>
              </a:rPr>
              <a:t>Slúži k uvedeniu do vedeckej metodiky a vedeckého jazyka</a:t>
            </a:r>
          </a:p>
          <a:p>
            <a:r>
              <a:rPr lang="sk-SK" sz="2800" dirty="0" err="1">
                <a:latin typeface="Candara" pitchFamily="34" charset="0"/>
              </a:rPr>
              <a:t>Gréckeho</a:t>
            </a:r>
            <a:r>
              <a:rPr lang="sk-SK" sz="2800" dirty="0">
                <a:latin typeface="Candara" pitchFamily="34" charset="0"/>
              </a:rPr>
              <a:t> pôvodu: </a:t>
            </a:r>
            <a:r>
              <a:rPr lang="en-US" sz="2800" i="1" dirty="0" err="1">
                <a:solidFill>
                  <a:srgbClr val="FFFF00"/>
                </a:solidFill>
                <a:latin typeface="Candara" pitchFamily="34" charset="0"/>
              </a:rPr>
              <a:t>pró</a:t>
            </a:r>
            <a:r>
              <a:rPr lang="en-US" sz="2800" dirty="0">
                <a:latin typeface="Candara" pitchFamily="34" charset="0"/>
              </a:rPr>
              <a:t> </a:t>
            </a:r>
            <a:r>
              <a:rPr lang="en-US" sz="2800" dirty="0" err="1">
                <a:latin typeface="Candara" pitchFamily="34" charset="0"/>
              </a:rPr>
              <a:t>pred</a:t>
            </a:r>
            <a:r>
              <a:rPr lang="sk-SK" sz="2800" dirty="0">
                <a:latin typeface="Candara" pitchFamily="34" charset="0"/>
              </a:rPr>
              <a:t> -</a:t>
            </a:r>
            <a:r>
              <a:rPr lang="en-US" sz="2800" dirty="0">
                <a:solidFill>
                  <a:srgbClr val="FFFF00"/>
                </a:solidFill>
                <a:latin typeface="Candara" pitchFamily="34" charset="0"/>
              </a:rPr>
              <a:t> p</a:t>
            </a:r>
            <a:r>
              <a:rPr lang="sk-SK" sz="2800" dirty="0" err="1">
                <a:solidFill>
                  <a:srgbClr val="FFFF00"/>
                </a:solidFill>
                <a:latin typeface="Candara" pitchFamily="34" charset="0"/>
              </a:rPr>
              <a:t>aideutikós</a:t>
            </a:r>
            <a:r>
              <a:rPr lang="en-US" sz="2800" dirty="0">
                <a:latin typeface="Candara" pitchFamily="34" charset="0"/>
              </a:rPr>
              <a:t> </a:t>
            </a:r>
            <a:r>
              <a:rPr lang="en-US" sz="2800" dirty="0" err="1">
                <a:latin typeface="Candara" pitchFamily="34" charset="0"/>
              </a:rPr>
              <a:t>vyučovať</a:t>
            </a:r>
            <a:endParaRPr lang="sk-SK" sz="2800" dirty="0">
              <a:latin typeface="Candara" pitchFamily="34" charset="0"/>
            </a:endParaRPr>
          </a:p>
          <a:p>
            <a:endParaRPr lang="sk-SK" sz="28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Propedeutika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A5DA-1661-CD42-A22D-732EA8518FF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692696"/>
            <a:ext cx="2032000" cy="254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C3FE959-14DF-1544-B329-D524A7772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040DF97-C155-AA47-AA9B-F9B0B3B6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691-5742-794F-B8DD-E1E42FEC67E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23.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A1D3F49-2448-7C42-AB22-B9648FD0D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95083BC-A30D-9E48-AAFA-044530657F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9CE2B6F-9879-B24E-84EE-D88628EE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Zdravie</a:t>
            </a:r>
            <a:r>
              <a:rPr lang="en-GB" dirty="0"/>
              <a:t> </a:t>
            </a:r>
            <a:r>
              <a:rPr lang="en-GB" dirty="0" err="1"/>
              <a:t>verejnosti</a:t>
            </a:r>
            <a:r>
              <a:rPr lang="en-GB" dirty="0"/>
              <a:t> a </a:t>
            </a:r>
            <a:r>
              <a:rPr lang="en-GB" dirty="0" err="1"/>
              <a:t>epidemiológia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3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2912</Words>
  <Application>Microsoft Macintosh PowerPoint</Application>
  <PresentationFormat>Prezentácia na obrazovke (4:3)</PresentationFormat>
  <Paragraphs>405</Paragraphs>
  <Slides>45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53" baseType="lpstr">
      <vt:lpstr>Arial</vt:lpstr>
      <vt:lpstr>Calibri</vt:lpstr>
      <vt:lpstr>Candara</vt:lpstr>
      <vt:lpstr>Garamond</vt:lpstr>
      <vt:lpstr>Palatino Linotype</vt:lpstr>
      <vt:lpstr>Times New Roman</vt:lpstr>
      <vt:lpstr>Wingdings</vt:lpstr>
      <vt:lpstr>Martin_Trnava_prednasky</vt:lpstr>
      <vt:lpstr>Epidemiológia:  Základná vedecká disciplína, ktorá skúma zdravie verejnosti</vt:lpstr>
      <vt:lpstr>Cieľ predmetu</vt:lpstr>
      <vt:lpstr>Rozdelenie predmetu počas štúdia VZ</vt:lpstr>
      <vt:lpstr>Program semestra EPI I – propedeutika epidemiológie</vt:lpstr>
      <vt:lpstr>Prezentácia programu PowerPoint</vt:lpstr>
      <vt:lpstr>Overovanie vedomostí počas semestra a ukončenie EPI I</vt:lpstr>
      <vt:lpstr>Odporúčané zdroje</vt:lpstr>
      <vt:lpstr>Propedeutika</vt:lpstr>
      <vt:lpstr>Zdravie verejnosti a epidemiológia</vt:lpstr>
      <vt:lpstr>Epidemiológia v zdraví verejnosti</vt:lpstr>
      <vt:lpstr>Prezentácia programu PowerPoint</vt:lpstr>
      <vt:lpstr>10 základných operácií zdravia verejnosti</vt:lpstr>
      <vt:lpstr>Zhluknutie základných operácií zdravia verejnosti (EPHOS) - na poskytovanie služieb zdravia verejnosti</vt:lpstr>
      <vt:lpstr>Prezentácia programu PowerPoint</vt:lpstr>
      <vt:lpstr>Prezentácia programu PowerPoint</vt:lpstr>
      <vt:lpstr>Kompetencie verejného zdravotníka Foldspang, A., Birt, C. A. a Otok, R. (2018) “ASPHER’s European List of Core Competences for the Public Health Professional”, Scand J Public Health, 46, s. 1–52.</vt:lpstr>
      <vt:lpstr>Základy epidemiológie</vt:lpstr>
      <vt:lpstr>Epidemiológia</vt:lpstr>
      <vt:lpstr>Definícia epidemiológie </vt:lpstr>
      <vt:lpstr>Objekt skúmania</vt:lpstr>
      <vt:lpstr>Populácia (Population, súbor)</vt:lpstr>
      <vt:lpstr>Prezentácia programu PowerPoint</vt:lpstr>
      <vt:lpstr>Prezentácia programu PowerPoint</vt:lpstr>
      <vt:lpstr>Štúdium ochorení v populácii</vt:lpstr>
      <vt:lpstr>Štúdium ochorení v populácii - príklad</vt:lpstr>
      <vt:lpstr>Distribúcia (rozloženie)</vt:lpstr>
      <vt:lpstr>Rozloženie na veľkosť populácie (na 100 tisíc obyvateľov)</vt:lpstr>
      <vt:lpstr>Prezentácia programu PowerPoint</vt:lpstr>
      <vt:lpstr>Determinant</vt:lpstr>
      <vt:lpstr>Prezentácia programu PowerPoint</vt:lpstr>
      <vt:lpstr>Prezentácia programu PowerPoint</vt:lpstr>
      <vt:lpstr>Stavy a javy spojené so zdravím </vt:lpstr>
      <vt:lpstr>Etapy výskytu ochorení</vt:lpstr>
      <vt:lpstr>Základné postupy</vt:lpstr>
      <vt:lpstr>Postup epidemiológie</vt:lpstr>
      <vt:lpstr>Mumps (príušnice) -študenti</vt:lpstr>
      <vt:lpstr>Intervencia = ovplyvnenie</vt:lpstr>
      <vt:lpstr>Zhrnutie cieľa epidemiológie: zdravie...</vt:lpstr>
      <vt:lpstr>Využitie epidemiológie</vt:lpstr>
      <vt:lpstr>Význam epidemiológie</vt:lpstr>
      <vt:lpstr>Koncepcia odboru epidemiológie v SR</vt:lpstr>
      <vt:lpstr>Postavenie epidemiológie v SR</vt:lpstr>
      <vt:lpstr>Subšpecializácie epidemiológie</vt:lpstr>
      <vt:lpstr>Postavenie a vzťah epidemiológie k okoliu</vt:lpstr>
      <vt:lpstr>Súhrn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mery</dc:creator>
  <cp:lastModifiedBy>Martin Rusnak</cp:lastModifiedBy>
  <cp:revision>64</cp:revision>
  <dcterms:created xsi:type="dcterms:W3CDTF">2014-10-23T10:56:41Z</dcterms:created>
  <dcterms:modified xsi:type="dcterms:W3CDTF">2020-09-23T13:41:32Z</dcterms:modified>
</cp:coreProperties>
</file>