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73" r:id="rId2"/>
    <p:sldId id="275" r:id="rId3"/>
    <p:sldId id="283" r:id="rId4"/>
    <p:sldId id="277" r:id="rId5"/>
    <p:sldId id="276" r:id="rId6"/>
    <p:sldId id="274" r:id="rId7"/>
    <p:sldId id="278" r:id="rId8"/>
    <p:sldId id="284" r:id="rId9"/>
    <p:sldId id="259" r:id="rId10"/>
    <p:sldId id="262" r:id="rId11"/>
    <p:sldId id="285" r:id="rId12"/>
    <p:sldId id="260" r:id="rId13"/>
    <p:sldId id="261" r:id="rId14"/>
    <p:sldId id="265" r:id="rId15"/>
    <p:sldId id="267" r:id="rId16"/>
    <p:sldId id="268" r:id="rId17"/>
    <p:sldId id="270" r:id="rId18"/>
    <p:sldId id="263" r:id="rId19"/>
    <p:sldId id="279" r:id="rId20"/>
    <p:sldId id="280" r:id="rId21"/>
    <p:sldId id="281" r:id="rId22"/>
    <p:sldId id="282" r:id="rId23"/>
    <p:sldId id="286" r:id="rId24"/>
    <p:sldId id="271" r:id="rId25"/>
    <p:sldId id="269" r:id="rId26"/>
    <p:sldId id="25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48A54-DFA4-9248-8826-2FAA9D34EC68}" v="1" dt="2024-09-13T15:20:4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5558"/>
  </p:normalViewPr>
  <p:slideViewPr>
    <p:cSldViewPr snapToGrid="0">
      <p:cViewPr varScale="1">
        <p:scale>
          <a:sx n="127" d="100"/>
          <a:sy n="127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9CDDE723-DAED-AEF7-536F-BD49A6E4E5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09F0FF7-89F2-F2E1-E745-70159B8269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C234-400A-E947-8091-7FE691ED3E52}" type="datetime1">
              <a:rPr lang="sk-SK" smtClean="0"/>
              <a:t>13.9.2024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1B27F32-39F2-6A29-1DA9-D42362019B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/>
              <a:t>Martin a Viera Rusnák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C26FE7B-4220-EC36-75D6-FED8BD75CD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99FA-D28C-0B46-A6F5-A183E44335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30196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AFE79-E256-7648-BB0C-26FD8393A1F4}" type="datetime1">
              <a:rPr lang="sk-SK" smtClean="0"/>
              <a:t>13.9.2024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/>
              <a:t>Martin a Viera Rusnák</a:t>
            </a:r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CA7F-468E-CC4A-A84A-613303881A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43171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BA3B-E3BF-0B45-9D6F-58F45B8F457E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3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3027-396B-4C4A-8DDD-30D7D3CC3703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5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7A72-2C29-5B46-BD7B-615789D53002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6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760-5444-9544-B92B-4ECD9D263775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6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E69-D717-F442-8D85-617063F94BB6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E2E1-015C-934B-BCED-15B04D955BBB}" type="datetime1">
              <a:rPr lang="sk-SK" smtClean="0"/>
              <a:t>13.9.2024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1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A6F1-772C-AF42-976D-745B15FAF384}" type="datetime1">
              <a:rPr lang="sk-SK" smtClean="0"/>
              <a:t>13.9.2024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4E5-C130-5E48-A334-D2C9B215C12D}" type="datetime1">
              <a:rPr lang="sk-SK" smtClean="0"/>
              <a:t>13.9.2024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1396-22C3-C34D-A456-3B5B704F9216}" type="datetime1">
              <a:rPr lang="sk-SK" smtClean="0"/>
              <a:t>13.9.2024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A68-1FA5-8741-B0ED-A1B85AD218D8}" type="datetime1">
              <a:rPr lang="sk-SK" smtClean="0"/>
              <a:t>13.9.2024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9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434899E-C2FB-B940-88FE-81190C3BC0E1}" type="datetime1">
              <a:rPr lang="sk-SK" smtClean="0"/>
              <a:t>13.9.2024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8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A48D-232F-EA46-B03F-4F280199D005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martin.rusnak@truni.sk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rmkc.jrc.ec.europa.eu/overview/about-the-drm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77F452-D9DF-7C8C-D82E-481D97DEE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8896" y="643467"/>
            <a:ext cx="6818352" cy="4127545"/>
          </a:xfrm>
        </p:spPr>
        <p:txBody>
          <a:bodyPr anchor="ctr">
            <a:normAutofit/>
          </a:bodyPr>
          <a:lstStyle/>
          <a:p>
            <a:r>
              <a:rPr lang="sk-SK" sz="4100" b="0" i="0" dirty="0"/>
              <a:t>V čom spočíva nebezpečenstvo AI pre zdravie populácie</a:t>
            </a:r>
            <a:br>
              <a:rPr lang="sk-SK" sz="4100" b="0" i="0" dirty="0"/>
            </a:br>
            <a:r>
              <a:rPr lang="sk-SK" sz="4400" i="0" dirty="0"/>
              <a:t>A ako by sa mali pripraviť služby epidemiológie</a:t>
            </a:r>
            <a:endParaRPr lang="sk-SK" sz="4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BC59EB-EA73-943B-B332-708B34170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896" y="5118231"/>
            <a:ext cx="5975956" cy="9776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1000">
                <a:solidFill>
                  <a:srgbClr val="FFFFFF"/>
                </a:solidFill>
              </a:rPr>
              <a:t>Prof. MUDr Martin Rusnák, CSc</a:t>
            </a:r>
          </a:p>
          <a:p>
            <a:pPr>
              <a:lnSpc>
                <a:spcPct val="110000"/>
              </a:lnSpc>
            </a:pPr>
            <a:r>
              <a:rPr lang="sk-SK" sz="1000">
                <a:solidFill>
                  <a:srgbClr val="FFFFFF"/>
                </a:solidFill>
              </a:rPr>
              <a:t>Prof. MUDr. Viera Rusnáková, CSc</a:t>
            </a:r>
          </a:p>
          <a:p>
            <a:pPr>
              <a:lnSpc>
                <a:spcPct val="110000"/>
              </a:lnSpc>
            </a:pPr>
            <a:r>
              <a:rPr lang="sk-SK" sz="1000">
                <a:solidFill>
                  <a:srgbClr val="FFFFFF"/>
                </a:solidFill>
              </a:rPr>
              <a:t>Katedra verejného zdravotníctva, Trnavská univerzita</a:t>
            </a:r>
            <a:endParaRPr lang="en-US" sz="10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sk-SK" sz="1000">
              <a:solidFill>
                <a:srgbClr val="FFFFFF"/>
              </a:solidFill>
            </a:endParaRPr>
          </a:p>
        </p:txBody>
      </p:sp>
      <p:pic>
        <p:nvPicPr>
          <p:cNvPr id="7" name="Obrázok 6" descr="Obrázok, na ktorom je maľovanie, umenie&#10;&#10;Automaticky generovaný popis">
            <a:extLst>
              <a:ext uri="{FF2B5EF4-FFF2-40B4-BE49-F238E27FC236}">
                <a16:creationId xmlns:a16="http://schemas.microsoft.com/office/drawing/2014/main" id="{5FD83F0D-4DD9-D2C4-0218-DA0E0506F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66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2228-161F-8111-EC52-5101191B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Riziko zneužitia štátnymi alebo neštátnymi aktérmi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8DFD2-425D-5387-6193-88D79D2F7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pre autonómne systémy: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riadené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drony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alebo iné doručovacie systémy môžu byť teoreticky použité na nasadenie biologických látok, čo pridáva novú dimenziu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bioteroristickým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útokom. Schopnosť presne zacieliť populácie pomocou AI zvyšuje riziká spojené s biologickými zbraňami.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1A876B-5D46-9D27-FC23-1206849E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91D1-F49D-854E-924F-7B93FA3EAFA9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12458E7-F650-C72E-4C95-81E13C00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DC01B20-FDF3-B51B-8B57-29D61BB7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Rectangle 412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26" name="Picture 412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28" name="Straight Connector 412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0" name="Straight Connector 412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32" name="Rectangle 4131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4" name="Rectangle 4133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927E2C-3EEF-4C60-C74F-E4F1C24B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 dirty="0" err="1"/>
              <a:t>Potenciál</a:t>
            </a:r>
            <a:r>
              <a:rPr lang="en-US" sz="3400" dirty="0"/>
              <a:t> </a:t>
            </a:r>
            <a:r>
              <a:rPr lang="en-US" sz="3400" dirty="0" err="1"/>
              <a:t>umelej</a:t>
            </a:r>
            <a:r>
              <a:rPr lang="en-US" sz="3400" dirty="0"/>
              <a:t> </a:t>
            </a:r>
            <a:r>
              <a:rPr lang="en-US" sz="3400" dirty="0" err="1"/>
              <a:t>inteligencie</a:t>
            </a:r>
            <a:r>
              <a:rPr lang="en-US" sz="3400" dirty="0"/>
              <a:t> </a:t>
            </a:r>
            <a:r>
              <a:rPr lang="en-US" sz="3400" dirty="0" err="1"/>
              <a:t>čeliť</a:t>
            </a:r>
            <a:r>
              <a:rPr lang="en-US" sz="3400" dirty="0"/>
              <a:t> </a:t>
            </a:r>
            <a:r>
              <a:rPr lang="en-US" sz="3400" dirty="0" err="1"/>
              <a:t>bioterorizmu</a:t>
            </a:r>
            <a:endParaRPr lang="en-US" sz="3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838FB6-250F-D9A7-586F-7BA7A13A0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617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6A18DC-1979-66F2-1602-EB5D37BA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9981" y="329309"/>
            <a:ext cx="417950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9CD8B21-19AC-2351-58E1-0D3CBBE6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501" y="798973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cxnSp>
        <p:nvCxnSpPr>
          <p:cNvPr id="4136" name="Straight Connector 4135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Mitigate the Potential Legal Risks of ESG and DEIA Programs">
            <a:extLst>
              <a:ext uri="{FF2B5EF4-FFF2-40B4-BE49-F238E27FC236}">
                <a16:creationId xmlns:a16="http://schemas.microsoft.com/office/drawing/2014/main" id="{B1ED4396-278A-3883-44F7-BC67D195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259" y="1722298"/>
            <a:ext cx="4960442" cy="278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16DC80-6FAB-7F23-EA61-9C490765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2524" y="5485654"/>
            <a:ext cx="4176493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0041E69-D717-F442-8D85-617063F94BB6}" type="datetime1">
              <a:rPr lang="sk-SK" smtClean="0"/>
              <a:pPr algn="l">
                <a:spcAft>
                  <a:spcPts val="600"/>
                </a:spcAft>
              </a:pPr>
              <a:t>13.9.2024</a:t>
            </a:fld>
            <a:endParaRPr lang="en-US"/>
          </a:p>
        </p:txBody>
      </p:sp>
      <p:pic>
        <p:nvPicPr>
          <p:cNvPr id="4138" name="Picture 4137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40" name="Straight Connector 4139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1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BE7C-7EA1-A59B-FE98-F5A985DD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Zlepšená detekcia a prevencia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0CE1-8888-120C-FA27-9950162A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v surveillance: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Technológie AI môžu monitorovať globálne vzorce vypuknutia chorôb, environmentálne faktory a laboratórnu aktivitu s cieľom zistiť nezvyčajné vzorce naznačujúce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bioteroristickú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činnosť. AI poháňané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biosledovacie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systémy môžu pomôcť identifikovať potenciálne hrozby skôr, ako prerastú do plnohodnotných útokov.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Prediktívna analýza: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môže analyzovať obrovské množstvo dát, vrátane sociálnych médií, cestovných záznamov a zdravotníckych údajov, aby predpovedala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bioteroristické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udalosti alebo vznik nebezpečných patogénov.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2D2EBE-C4D0-7D60-BCF5-66F05A8F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525B-214E-0145-9A9B-B6852A145B1A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A3E926D-1410-F7B9-8BD3-84708594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ACCC3A-05B0-4A9F-588F-7AB4CB62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8856-2322-0166-48B8-D5540BB6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Zlepšená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reakcia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na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bioterorizmus</a:t>
            </a:r>
            <a:endParaRPr lang="en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0129-088B-766F-6751-494A9D8B8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AI v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plánovaní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reakcie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Počas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útoku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môže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byť AI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použitá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na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modelovanie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šírenia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biologických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látok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simuláciu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dopadov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rôznych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opatrení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na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obmedzenie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šírenia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poskytovanie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reálnych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odporúčaní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pre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rozhodovacích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činiteľov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To by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mohlo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zlepšiť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efektivitu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presnosť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reakcií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na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bioteroristické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incidenty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Vývoj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</a:rPr>
              <a:t>protiopatrení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AI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riadené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platformy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na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objavovanie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liekov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môžu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urýchliť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identifikáciu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vakcín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alebo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antidot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v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reakcii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na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biologický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útok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Analýzou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genómov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patogénov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dokáže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pomôcť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pri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navrhovaní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lekárskych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protiopatrení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optimalizovať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liečebné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stratégie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A15E858-45F3-1434-EB27-62380628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E1AC-FE7D-5745-AC1D-337D0728130F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168BDC5-13AD-D083-ED34-E5FB394B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CCD88ED-2E00-6FE4-72E0-45CB3C7E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AA96-166D-B88A-CA7C-7D33E32E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Rýchlejšia a presnejšia diagnostika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7A0B-4DC0-EF53-E165-C40CA0C1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v lekárskej diagnostike a zobrazovaní: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systémy môžu analyzovať lekárske snímky a klinické údaje, aby detegovali choroby presnejšie a rýchlejšie než tradičné metódy. To je obzvlášť dôležité v počiatočných fázach vypuknutia, keď môže včasná diagnostika zabrániť šíreniu.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Spracovanie prirodzeného jazyka (NLP):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poháňané NLP nástroje môžu skenovať vedeckú literatúru a klinické správy na identifikáciu skorých príznakov nových chorôb alebo vypuknutí, čo pomáha epidemiológom sledovať vznikajúce ochorenia.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CDFF37E-B280-B95D-4226-FCD08B1C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BA2-C41F-5D4D-992A-419F97538DE7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A882BB-DFF0-2EEF-9D19-413D7C34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5EC5F9-8414-E632-26A1-4F3E86E2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0286-1B6E-ADE1-5768-5CC67E0C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Modelovanie a predpovedanie epidémií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EB80-1FDE-1ADB-6F2A-7E1920D37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v prediktívnom modelovaní: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zlepšuje schopnosť modelovať, ako sa choroby šíria v populáciách. Využitím reálnych dát z rôznych zdrojov môžu AI modely poskytovať presnejšie predpovede o šírení chorôb a potenciálnych ohniskách.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Optimalizácia intervencií: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môže pomôcť simulovať účinky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verejnozdravotných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zásahov (ako sociálne dištancovanie, očkovacie kampane a karantény) a odporúčať najefektívnejšie stratégie na kontrolu vypuknutí.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CFA646-2E18-17A6-6512-8B1AE2DE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118-8E6D-AC49-A900-2241D2C9DD97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CEFE32-4E48-0860-1054-DE9A99D6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41382AD-6DD0-54F1-78F6-4D42A439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8123-3274-61C6-8051-07A13DA0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Zlepšená alokácia zdrojov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E950-24A4-3080-0A05-C427BEBDE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pre logistiku zdravotnej starostlivosti: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môže optimalizovať alokáciu zdrojov počas epidémie, ako je distribúcia vakcín, liekov a zdravotníckeho personálu. To pomáha zabezpečiť, že kritické zdroje sú smerované tam, kde sú najviac potrebné, čím sa znižuje dopad vypuknutia.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v sledovaní kontaktov: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Počas epidémií môžu AI riadené systémy sledovania kontaktov rýchlo a efektívne sledovať jednotlivcov, ktorí boli vystavení infekčným chorobám, čo umožňuje rýchlejšiu izoláciu potenciálnych prenášačov a znižuje šírenie.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FE06CC-002E-A8E1-03C2-19C5688A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FC83-2704-1440-A5AA-6C5DAD057F23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40C420-A952-E201-8756-7A6DCD6C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E5F18F-B1E0-DEA6-D225-636999E2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4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5DD7-7ED3-BA7E-21C2-4390F054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Zrýchlený VÝVOJ liekov a vakcín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31A6-7AAD-5A3A-FF5D-3C38024B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v biomedicínskom výskume: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transformuje objav liekov tým, že umožňuje rýchle skenovanie zlúčenín a predpovedanie ich účinnosti proti vznikajúcim patogénom. Počas vypuknutí, ako bola pandémia COVID-19, boli AI platformy použité na urýchlenie výskumu a vývoja vakcín, čo významne skrátilo čas do ich uvedenia na trh.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Analýza </a:t>
            </a:r>
            <a:r>
              <a:rPr lang="sk-SK" b="1" i="0" u="none" strike="noStrike" dirty="0" err="1">
                <a:solidFill>
                  <a:srgbClr val="000000"/>
                </a:solidFill>
                <a:effectLst/>
              </a:rPr>
              <a:t>genómových</a:t>
            </a: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 dát: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môže analyzovať genómy patogénov, identifikovať mutácie, sledovať evolúciu chorôb a predpovedať budúce vypuknutia, čo je kľúčové pre vývoj vakcín a plánovanie verejného zdravia.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47A6055-0E47-3C57-04D1-60C032FE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6827-6F2C-9243-9554-0ACAFE96DC34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90A2F8-F2C5-8C02-6ADC-AA3025F9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EFEBF1-A46F-B28B-E655-D80F5F15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F3060-1B2F-99F5-CB0F-24A6D9FF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Zlepšený dohľad nad chorobami a včasná detekcia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2F19-8F36-C83F-87EE-F0D8E7859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AI pre predikciu epidémií: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algoritmy, najmä tie založené na strojovom učení, môžu predpovedať vypuknutie chorôb analýzou veľkých dátových súborov z rôznych zdrojov (napr. klimatické dáta, ľudská mobilita, sociálne médiá a zdravotnícke systémy). To umožňuje skoršiu detekciu potenciálnych epidémií a rýchlejšie zásahy.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Monitorovanie v reálnom čase: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môže spracovávať zdravotné údaje v reálnom čase, aby identifikovala začiatok ochorení skôr, než sa rozšíria. Nositeľné zariadenia a inteligentné zariadenia môžu zbierať zdravotné údaje a AI ich môže analyzovať na včasné varovanie pred epidémiou alebo pandémiou.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5FE04B-22CE-7666-49B7-20EE0781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A22-CB0E-B84E-AAF9-5DE382843C42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5D8C78-C8D9-445E-C18F-4C7AC82E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370BBF7-7312-ACE3-C8B5-F66C8296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 descr="Obrázok, na ktorom je text, snímka obrazovky, diagram&#10;&#10;Automaticky generovaný popis">
            <a:extLst>
              <a:ext uri="{FF2B5EF4-FFF2-40B4-BE49-F238E27FC236}">
                <a16:creationId xmlns:a16="http://schemas.microsoft.com/office/drawing/2014/main" id="{F2C123D6-E161-85A6-95ED-4FC569AD7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 r="-1" b="8588"/>
          <a:stretch/>
        </p:blipFill>
        <p:spPr>
          <a:xfrm>
            <a:off x="-1428" y="202240"/>
            <a:ext cx="12191675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32BA3C2-1B70-CA67-D3D3-9C7113C1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2"/>
            <a:ext cx="5279490" cy="6015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FFFFFE"/>
                </a:solidFill>
              </a:rPr>
              <a:t>https://</a:t>
            </a:r>
            <a:r>
              <a:rPr lang="en-US" sz="1800" dirty="0" err="1">
                <a:solidFill>
                  <a:srgbClr val="FFFFFE"/>
                </a:solidFill>
              </a:rPr>
              <a:t>medisys.newsbrief.eu</a:t>
            </a:r>
            <a:r>
              <a:rPr lang="en-US" sz="1800" dirty="0">
                <a:solidFill>
                  <a:srgbClr val="FFFFFE"/>
                </a:solidFill>
              </a:rPr>
              <a:t>/</a:t>
            </a:r>
            <a:r>
              <a:rPr lang="en-US" sz="1800" dirty="0" err="1">
                <a:solidFill>
                  <a:srgbClr val="FFFFFE"/>
                </a:solidFill>
              </a:rPr>
              <a:t>medisys</a:t>
            </a:r>
            <a:r>
              <a:rPr lang="en-US" sz="1800" dirty="0">
                <a:solidFill>
                  <a:srgbClr val="FFFFFE"/>
                </a:solidFill>
              </a:rPr>
              <a:t>/</a:t>
            </a:r>
            <a:r>
              <a:rPr lang="en-US" sz="1800" dirty="0" err="1">
                <a:solidFill>
                  <a:srgbClr val="FFFFFE"/>
                </a:solidFill>
              </a:rPr>
              <a:t>clusteredition</a:t>
            </a:r>
            <a:r>
              <a:rPr lang="en-US" sz="1800" dirty="0">
                <a:solidFill>
                  <a:srgbClr val="FFFFFE"/>
                </a:solidFill>
              </a:rPr>
              <a:t>/</a:t>
            </a:r>
            <a:r>
              <a:rPr lang="en-US" sz="1800" dirty="0" err="1">
                <a:solidFill>
                  <a:srgbClr val="FFFFFE"/>
                </a:solidFill>
              </a:rPr>
              <a:t>en</a:t>
            </a:r>
            <a:r>
              <a:rPr lang="en-US" sz="1800" dirty="0">
                <a:solidFill>
                  <a:srgbClr val="FFFFFE"/>
                </a:solidFill>
              </a:rPr>
              <a:t>/24hrs.html#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16E5F7-2327-986A-867F-6FDA3AAD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2467" y="5073596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E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F5BC88-AE9A-97A1-67DE-89A82F75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10" y="6354276"/>
            <a:ext cx="3117281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E"/>
                </a:solidFill>
              </a:rPr>
              <a:t>martin.rusnak@truni.sk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7E3D2E-7410-78BA-4762-36B5A57C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7359" y="6355339"/>
            <a:ext cx="1996544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3162760-5444-9544-B92B-4ECD9D263775}" type="datetime1">
              <a:rPr lang="sk-SK">
                <a:solidFill>
                  <a:srgbClr val="FFFFFE"/>
                </a:solidFill>
              </a:rPr>
              <a:pPr>
                <a:spcAft>
                  <a:spcPts val="600"/>
                </a:spcAft>
              </a:pPr>
              <a:t>13.9.2024</a:t>
            </a:fld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4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37581DB-FDF9-26AD-BE7C-76830A75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sk-SK" dirty="0" err="1"/>
              <a:t>Bioterorizmus</a:t>
            </a:r>
            <a:endParaRPr lang="sk-SK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7757C8-B764-740E-335C-A5D9F9D4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sk-SK" dirty="0" err="1"/>
              <a:t>Bioterorizmus</a:t>
            </a:r>
            <a:r>
              <a:rPr lang="sk-SK" dirty="0"/>
              <a:t> predstavuje používanie biologických látok, ako sú vírusy, baktérie alebo toxíny, na úmyselné šírenie chorôb medzi ľuďmi, zvieratami alebo rastlinami s cieľom spôsobiť chaos, paniku alebo smrť. </a:t>
            </a:r>
          </a:p>
          <a:p>
            <a:pPr>
              <a:lnSpc>
                <a:spcPct val="110000"/>
              </a:lnSpc>
            </a:pPr>
            <a:r>
              <a:rPr lang="sk-SK" dirty="0"/>
              <a:t> Vo svete došlo k viacerým známym incidentom </a:t>
            </a:r>
            <a:r>
              <a:rPr lang="sk-SK" dirty="0" err="1"/>
              <a:t>bioterorizmu</a:t>
            </a:r>
            <a:r>
              <a:rPr lang="sk-SK" dirty="0"/>
              <a:t>.</a:t>
            </a:r>
          </a:p>
          <a:p>
            <a:pPr>
              <a:lnSpc>
                <a:spcPct val="110000"/>
              </a:lnSpc>
            </a:pPr>
            <a:r>
              <a:rPr lang="sk-SK" dirty="0" err="1"/>
              <a:t>Bioterorizmus</a:t>
            </a:r>
            <a:r>
              <a:rPr lang="sk-SK" dirty="0"/>
              <a:t> zostáva jednou z hrozieb, proti ktorej sa musí medzinárodná komunita a vlády aktívne brániť.</a:t>
            </a:r>
          </a:p>
        </p:txBody>
      </p:sp>
      <p:pic>
        <p:nvPicPr>
          <p:cNvPr id="3074" name="Picture 2" descr="Arme biologice. Rãzboi biologic. Bioterorism. - Repere Medicale">
            <a:extLst>
              <a:ext uri="{FF2B5EF4-FFF2-40B4-BE49-F238E27FC236}">
                <a16:creationId xmlns:a16="http://schemas.microsoft.com/office/drawing/2014/main" id="{EB6E3965-A8E1-E0D7-4B21-F482F8F4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759895"/>
            <a:ext cx="4960442" cy="27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308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AE690F9-D8C1-DB6D-6312-39BFE469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8C21-7181-884C-8F09-6C8C113363AB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91890-A367-A93D-13BB-DAE5853C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1767D89-860D-7CA9-412C-AF18485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344E4-A4AB-31CB-AC67-37625EBD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MEDISYS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CB0A8D-898D-4CE7-9BE5-D8440D73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sk-SK" sz="2200" b="1" i="0" u="none" strike="noStrike" dirty="0" err="1">
                <a:solidFill>
                  <a:srgbClr val="000000"/>
                </a:solidFill>
                <a:effectLst/>
              </a:rPr>
              <a:t>Medical</a:t>
            </a:r>
            <a:r>
              <a:rPr lang="sk-SK" sz="2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k-SK" sz="2200" b="1" i="0" u="none" strike="noStrike" dirty="0" err="1">
                <a:solidFill>
                  <a:srgbClr val="000000"/>
                </a:solidFill>
                <a:effectLst/>
              </a:rPr>
              <a:t>Information</a:t>
            </a:r>
            <a:r>
              <a:rPr lang="sk-SK" sz="2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k-SK" sz="2200" b="1" i="0" u="none" strike="noStrike" dirty="0" err="1">
                <a:solidFill>
                  <a:srgbClr val="000000"/>
                </a:solidFill>
                <a:effectLst/>
              </a:rPr>
              <a:t>System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 (Zdravotnícky informačný systém), bol pôvodne vyvinutý Spoločným výskumným centrom Európskej komisie (JRC) na zhromažďovanie a analýzu správ, úradných oznámení a ďalších zdrojov informácií súvisiacich s verejným zdravím, vznikajúcimi chorobami a hrozbami </a:t>
            </a:r>
            <a:r>
              <a:rPr lang="sk-SK" sz="2200" b="0" i="0" u="none" strike="noStrike" dirty="0" err="1">
                <a:solidFill>
                  <a:srgbClr val="000000"/>
                </a:solidFill>
                <a:effectLst/>
              </a:rPr>
              <a:t>bioterorizmu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Nástroj pre zdravotnícke orgány a vlády, ponúka včasnú detekciu, monitorovanie v reálnom čase a analýzu údajov na boj proti </a:t>
            </a:r>
            <a:r>
              <a:rPr lang="sk-SK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bioterorizmu</a:t>
            </a:r>
            <a:r>
              <a:rPr lang="sk-SK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tým, že včas identifikuje hrozby a umožňuje efektívnu reakciu.</a:t>
            </a:r>
            <a:endParaRPr lang="sk-SK" sz="22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sk-SK" sz="2200" b="1" i="0" u="none" strike="noStrike" dirty="0">
                <a:solidFill>
                  <a:srgbClr val="000000"/>
                </a:solidFill>
                <a:effectLst/>
              </a:rPr>
              <a:t>Zber a monitorovanie údajov:</a:t>
            </a:r>
            <a:br>
              <a:rPr lang="sk-SK" sz="2200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sz="2200" b="0" i="0" u="none" strike="noStrike" dirty="0" err="1">
                <a:solidFill>
                  <a:srgbClr val="000000"/>
                </a:solidFill>
                <a:effectLst/>
              </a:rPr>
              <a:t>MediSys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 nepretržite skenuje a zhromažďuje obrovské množstvo verejných údajov, vrátane správ, príspevkov na sociálnych médiách a vládnych správ. Špecificky monitoruje informácie týkajúce sa chorôb, zdravotných rizík a udalostí súvisiacich s </a:t>
            </a:r>
            <a:r>
              <a:rPr lang="sk-SK" sz="2200" b="0" i="0" u="none" strike="noStrike" dirty="0" err="1">
                <a:solidFill>
                  <a:srgbClr val="000000"/>
                </a:solidFill>
                <a:effectLst/>
              </a:rPr>
              <a:t>bioterorizmom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sk-SK" sz="2200" b="1" i="0" u="none" strike="noStrike" dirty="0">
                <a:solidFill>
                  <a:srgbClr val="000000"/>
                </a:solidFill>
                <a:effectLst/>
              </a:rPr>
              <a:t>Upozornenia v reálnom čase:</a:t>
            </a:r>
            <a:br>
              <a:rPr lang="sk-SK" sz="2200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Systém používa automatizované algoritmy na detekciu nezvyčajných vzorcov, ako sú prepuknutia chorôb alebo potenciálne </a:t>
            </a:r>
            <a:r>
              <a:rPr lang="sk-SK" sz="2200" b="0" i="0" u="none" strike="noStrike" dirty="0" err="1">
                <a:solidFill>
                  <a:srgbClr val="000000"/>
                </a:solidFill>
                <a:effectLst/>
              </a:rPr>
              <a:t>bioteroristické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 aktivity, a môže zasielať upozornenia verejným zdravotníckym orgánom v reálnom čase. Zvýrazňuje anomálie a nárast diskusií o verejnom zdraví, čo môže signalizovať </a:t>
            </a:r>
            <a:r>
              <a:rPr lang="sk-SK" sz="2200" b="0" i="0" u="none" strike="noStrike" dirty="0" err="1">
                <a:solidFill>
                  <a:srgbClr val="000000"/>
                </a:solidFill>
                <a:effectLst/>
              </a:rPr>
              <a:t>bioteroristickú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 udalosť alebo pandémiu.</a:t>
            </a:r>
          </a:p>
          <a:p>
            <a:pPr algn="l">
              <a:buFont typeface="+mj-lt"/>
              <a:buAutoNum type="arabicPeriod"/>
            </a:pPr>
            <a:r>
              <a:rPr lang="sk-SK" sz="2200" b="1" i="0" u="none" strike="noStrike" dirty="0">
                <a:solidFill>
                  <a:srgbClr val="000000"/>
                </a:solidFill>
                <a:effectLst/>
              </a:rPr>
              <a:t>Jazykové a geografické pokrytie:</a:t>
            </a:r>
            <a:br>
              <a:rPr lang="sk-SK" sz="2200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sz="2200" b="0" i="0" u="none" strike="noStrike" dirty="0" err="1">
                <a:solidFill>
                  <a:srgbClr val="000000"/>
                </a:solidFill>
                <a:effectLst/>
              </a:rPr>
              <a:t>MediSys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 podporuje viacjazyčné zdroje a má globálny dosah, čo umožňuje monitorovať udalosti verejného zdravia z celého sveta. To je obzvlášť dôležité pri sledovaní globálnych hrozieb </a:t>
            </a:r>
            <a:r>
              <a:rPr lang="sk-SK" sz="2200" b="0" i="0" u="none" strike="noStrike" dirty="0" err="1">
                <a:solidFill>
                  <a:srgbClr val="000000"/>
                </a:solidFill>
                <a:effectLst/>
              </a:rPr>
              <a:t>bioterorizmu</a:t>
            </a: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 alebo epidémií.</a:t>
            </a:r>
          </a:p>
          <a:p>
            <a:pPr algn="l">
              <a:buFont typeface="+mj-lt"/>
              <a:buAutoNum type="arabicPeriod"/>
            </a:pPr>
            <a:r>
              <a:rPr lang="sk-SK" sz="2200" b="1" i="0" u="none" strike="noStrike" dirty="0">
                <a:solidFill>
                  <a:srgbClr val="000000"/>
                </a:solidFill>
                <a:effectLst/>
              </a:rPr>
              <a:t>Klasifikácia a vizualizácia:</a:t>
            </a:r>
            <a:br>
              <a:rPr lang="sk-SK" sz="2200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sz="2200" b="0" i="0" u="none" strike="noStrike" dirty="0">
                <a:solidFill>
                  <a:srgbClr val="000000"/>
                </a:solidFill>
                <a:effectLst/>
              </a:rPr>
              <a:t>Systém kategorizuje informácie podľa zdravotných tém, čo umožňuje používateľom filtrovať a zamerať sa na konkrétne oblasti záujmu, ako sú infekčné choroby, chemické útoky alebo biologické zbrane. Poskytuje tiež vizuálne nástroje na mapovanie prepuknutí a hrozieb, čo pomáha orgánom pochopiť šírenie udalostí.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4A96581-DB81-6FE3-292C-9E23C6CC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760-5444-9544-B92B-4ECD9D263775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95D960-7A80-2320-6682-153B732C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015D5C2-720F-C3AD-EDF3-10311C1C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077B4-BA51-EE86-4745-9FD8B090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>
                <a:solidFill>
                  <a:srgbClr val="000000"/>
                </a:solidFill>
                <a:effectLst/>
              </a:rPr>
              <a:t>MEDISYS </a:t>
            </a:r>
            <a:br>
              <a:rPr lang="sk-SK" b="1" i="0" u="none" strike="noStrike">
                <a:solidFill>
                  <a:srgbClr val="000000"/>
                </a:solidFill>
                <a:effectLst/>
              </a:rPr>
            </a:br>
            <a:r>
              <a:rPr lang="sk-SK" b="1" i="0" u="none" strike="noStrike">
                <a:solidFill>
                  <a:srgbClr val="000000"/>
                </a:solidFill>
                <a:effectLst/>
              </a:rPr>
              <a:t>v </a:t>
            </a: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boji proti </a:t>
            </a:r>
            <a:r>
              <a:rPr lang="sk-SK" b="1" i="0" u="none" strike="noStrike" dirty="0" err="1">
                <a:solidFill>
                  <a:srgbClr val="000000"/>
                </a:solidFill>
                <a:effectLst/>
              </a:rPr>
              <a:t>bioterorizmu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92D9A0-4ED9-C7CF-DA22-FF9C2A50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Včasná detekcia </a:t>
            </a:r>
            <a:r>
              <a:rPr lang="sk-SK" b="1" i="0" u="none" strike="noStrike" dirty="0" err="1">
                <a:solidFill>
                  <a:srgbClr val="000000"/>
                </a:solidFill>
                <a:effectLst/>
              </a:rPr>
              <a:t>bioteroristických</a:t>
            </a: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 udalostí:</a:t>
            </a:r>
            <a:br>
              <a:rPr lang="sk-SK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MediSys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pomáha pri včasnom odhalení potenciálnych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bioteroristických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aktivít monitorovaním správ a údajov pre abnormálne vzorce chorôb. Ak sa napríklad náhle zvýši počet správ o nezvyčajných infekciách v určitej oblasti,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MediSys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môže upozorniť zdravotnícke orgány, ktoré môžu následne vyšetrovať, či je príčinou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bioteroristický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útok.</a:t>
            </a:r>
          </a:p>
          <a:p>
            <a:pPr algn="l">
              <a:buFont typeface="+mj-lt"/>
              <a:buAutoNum type="arabicPeriod"/>
            </a:pP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Rýchla reakcia a koordinácia:</a:t>
            </a:r>
            <a:br>
              <a:rPr lang="sk-SK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Po detekcii potenciálnej hrozby umožňuje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MediSys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rýchlu komunikáciu a koordináciu medzi medzinárodnými zdravotníckymi organizáciami, národnými vládami a záchrannými tímami. To umožňuje rýchlejšie zvládnutie udalosti a obmedzenie jej šírenia.</a:t>
            </a:r>
          </a:p>
          <a:p>
            <a:pPr algn="l">
              <a:buFont typeface="+mj-lt"/>
              <a:buAutoNum type="arabicPeriod"/>
            </a:pP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Sledovanie a monitorovanie prepuknutí:</a:t>
            </a:r>
            <a:br>
              <a:rPr lang="sk-SK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Bioterorizmus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často zahŕňa vypustenie patogénov, ktoré môžu spôsobiť rozsiahle prepuknutie chorôb.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MediSys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umožňuje zdravotníckym orgánom sledovať tieto prepuknutia v reálnom čase, čo uľahčuje identifikáciu zdroja a rozsahu útoku, ako aj najviac postihnutých oblastí.</a:t>
            </a:r>
          </a:p>
          <a:p>
            <a:pPr algn="l">
              <a:buFont typeface="+mj-lt"/>
              <a:buAutoNum type="arabicPeriod"/>
            </a:pP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Informovanosť verejnosti a bezpečnosť:</a:t>
            </a:r>
            <a:br>
              <a:rPr lang="sk-SK" b="0" i="0" u="none" strike="noStrike" dirty="0">
                <a:solidFill>
                  <a:srgbClr val="000000"/>
                </a:solidFill>
                <a:effectLst/>
              </a:rPr>
            </a:b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Poskytovaním transparentných informácií a aktuálnych upozornení na potenciálne hrozby môže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MediSys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tiež pomôcť informovať verejnosť a predísť panike počas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bioteroristickej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udalosti. Presné a včasné informácie môžu zmierniť šírenie dezinformácií a pomôcť občanom prijať vhodné bezpečnostné opatrenia.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E9E070-7AF1-4559-EB3C-FEF8A8F8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760-5444-9544-B92B-4ECD9D263775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185CDE-88CC-FEBB-9541-94532A57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82E7AC-1B7E-1516-C496-1B76EC55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47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FC7B5-4AC0-BE42-A601-795FC09D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k-SK" b="0" i="0" u="none" strike="noStrike" err="1">
                <a:effectLst/>
                <a:latin typeface="-webkit-standard"/>
              </a:rPr>
              <a:t>EpidemiologickÉ</a:t>
            </a:r>
            <a:r>
              <a:rPr lang="sk-SK" b="0" i="0" u="none" strike="noStrike">
                <a:effectLst/>
                <a:latin typeface="-webkit-standard"/>
              </a:rPr>
              <a:t> Spravodajstvo (</a:t>
            </a:r>
            <a:r>
              <a:rPr lang="sk-SK" b="0" i="0" u="none" strike="noStrike" err="1">
                <a:effectLst/>
                <a:latin typeface="-webkit-standard"/>
              </a:rPr>
              <a:t>epidemiological</a:t>
            </a:r>
            <a:r>
              <a:rPr lang="sk-SK" b="0" i="0" u="none" strike="noStrike">
                <a:effectLst/>
                <a:latin typeface="-webkit-standard"/>
              </a:rPr>
              <a:t> </a:t>
            </a:r>
            <a:r>
              <a:rPr lang="sk-SK" b="0" i="0" u="none" strike="noStrike" err="1">
                <a:effectLst/>
                <a:latin typeface="-webkit-standard"/>
              </a:rPr>
              <a:t>intelligence</a:t>
            </a:r>
            <a:r>
              <a:rPr lang="sk-SK" b="0" i="0" u="none" strike="noStrike">
                <a:effectLst/>
                <a:latin typeface="-webkit-standard"/>
              </a:rPr>
              <a:t>)</a:t>
            </a:r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66AA6F-94E8-F4FA-DFE1-C1227D22C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martin.rusnak@truni.sk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FDDB92-F225-924F-1855-CB7C1F7F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162760-5444-9544-B92B-4ECD9D263775}" type="datetime1">
              <a:rPr lang="sk-SK" smtClean="0"/>
              <a:pPr>
                <a:spcAft>
                  <a:spcPts val="600"/>
                </a:spcAft>
              </a:pPr>
              <a:t>13.9.2024</a:t>
            </a:fld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5DBD19-9D63-AF72-292D-D3F7BEFA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56C2CE-A861-49A7-9F53-F63F8E51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93" y="2015734"/>
            <a:ext cx="496044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1400" b="0" i="0" u="none" strike="noStrike" dirty="0">
                <a:effectLst/>
                <a:latin typeface="-webkit-standard"/>
              </a:rPr>
              <a:t>Proces zhromažďovania, analyzovania a interpretovania údajov o výskyte a šírení chorôb. </a:t>
            </a:r>
          </a:p>
          <a:p>
            <a:pPr>
              <a:lnSpc>
                <a:spcPct val="110000"/>
              </a:lnSpc>
            </a:pPr>
            <a:r>
              <a:rPr lang="sk-SK" sz="1400" b="0" i="0" u="none" strike="noStrike" dirty="0">
                <a:effectLst/>
                <a:latin typeface="-webkit-standard"/>
              </a:rPr>
              <a:t>Zahŕňa sledovanie, odhaľovanie a hodnotenie zdravotných hrozieb s cieľom prijímať účinné opatrenia na prevenciu a kontrolu epidémií. </a:t>
            </a:r>
          </a:p>
          <a:p>
            <a:pPr>
              <a:lnSpc>
                <a:spcPct val="110000"/>
              </a:lnSpc>
            </a:pPr>
            <a:r>
              <a:rPr lang="sk-SK" sz="1400" b="0" i="0" u="none" strike="noStrike" dirty="0">
                <a:effectLst/>
                <a:latin typeface="-webkit-standard"/>
              </a:rPr>
              <a:t>Využíva rôzne zdroje dát, vrátane tradičných zdravotných systémov, hlásení od zdravotníkov, ale aj moderné technológie, ako sú sociálne médiá, monitorovanie pohybu populácií alebo analýza genetických sekvencií vírusov.</a:t>
            </a:r>
            <a:endParaRPr lang="sk-SK" sz="1400" dirty="0"/>
          </a:p>
        </p:txBody>
      </p:sp>
      <p:pic>
        <p:nvPicPr>
          <p:cNvPr id="1026" name="Picture 2" descr="Epidemic Intelligence from Open Sources - European Commission">
            <a:extLst>
              <a:ext uri="{FF2B5EF4-FFF2-40B4-BE49-F238E27FC236}">
                <a16:creationId xmlns:a16="http://schemas.microsoft.com/office/drawing/2014/main" id="{DCCF667E-9CC0-453E-FAD4-69710390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711748"/>
            <a:ext cx="4960443" cy="20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5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277A76-C639-A118-FD93-40058DC9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/>
              <a:t>Na záver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82CCE3-23D9-BD4A-2209-293E6FB40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729" y="5016709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5EE80C-E811-27B6-8E4C-D04CD8FF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501" y="798973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3074" name="Picture 2" descr="3 Ways to Write Better Conclusions | Grammarly Blog">
            <a:extLst>
              <a:ext uri="{FF2B5EF4-FFF2-40B4-BE49-F238E27FC236}">
                <a16:creationId xmlns:a16="http://schemas.microsoft.com/office/drawing/2014/main" id="{9A625092-17A2-156B-1172-2591F59E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2473" y="643992"/>
            <a:ext cx="6945928" cy="36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E49A2F-8A01-B0A8-6227-808DD70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6730" y="5474328"/>
            <a:ext cx="5206807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martin.rusnak@truni.sk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C41DFA-45C8-3EC6-9DEF-22703C3B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1564" y="5485654"/>
            <a:ext cx="2865573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041E69-D717-F442-8D85-617063F94BB6}" type="datetime1">
              <a:rPr lang="sk-SK" smtClean="0"/>
              <a:pPr>
                <a:spcAft>
                  <a:spcPts val="600"/>
                </a:spcAft>
              </a:pPr>
              <a:t>13.9.2024</a:t>
            </a:fld>
            <a:endParaRPr lang="en-US"/>
          </a:p>
        </p:txBody>
      </p:sp>
      <p:pic>
        <p:nvPicPr>
          <p:cNvPr id="3093" name="Picture 3092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95" name="Straight Connector 3094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0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41C2-8087-13C0-4019-86D5E3C4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transformácia epidemiológie, riziká, spravodajstvo</a:t>
            </a:r>
            <a:endParaRPr lang="en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B3DF-6ABC-CB9E-C8D7-5938A050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AI má transformačný potenciál v prevencii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bioterorizmu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 aj v epidemiológii, ponúka významné zlepšenia v monitorovaní, diagnostike a reakciách. </a:t>
            </a:r>
          </a:p>
          <a:p>
            <a:r>
              <a:rPr lang="sk-SK" dirty="0">
                <a:solidFill>
                  <a:srgbClr val="000000"/>
                </a:solidFill>
              </a:rPr>
              <a:t>Z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avádza aj nové riziká, najmä v súvislosti s vývojom biologických zbraní a ochranou súkromia v oblasti správy zdravotných údajov.</a:t>
            </a:r>
          </a:p>
          <a:p>
            <a:r>
              <a:rPr lang="sk-SK" dirty="0">
                <a:solidFill>
                  <a:srgbClr val="000000"/>
                </a:solidFill>
              </a:rPr>
              <a:t>Potrebné posilniť epidemiologickú inteligenciu = </a:t>
            </a:r>
            <a:r>
              <a:rPr lang="sk-SK" dirty="0" err="1">
                <a:solidFill>
                  <a:srgbClr val="000000"/>
                </a:solidFill>
              </a:rPr>
              <a:t>epi</a:t>
            </a:r>
            <a:r>
              <a:rPr lang="sk-SK" dirty="0">
                <a:solidFill>
                  <a:srgbClr val="000000"/>
                </a:solidFill>
              </a:rPr>
              <a:t> spravodajstvo na Slovensku vytvorením centra, výchovou ľudí, prípravou informačných kanálov, prípravou plánov skorej  reakcie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C4A2723-CC69-990A-4075-38F6034D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C534-28D3-6B4D-A621-B139608D2181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F27A2D-AF7A-EAEF-13F7-9AEBE064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5DD2F19-BDA1-F647-A9A6-67044B4D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4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0EB8-A401-D162-7413-6681AB21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Výzvy a etické otázky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672F-A8B8-E692-2D3A-4E537A3AA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>
                <a:solidFill>
                  <a:srgbClr val="000000"/>
                </a:solidFill>
              </a:rPr>
              <a:t>Z</a:t>
            </a:r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aujatosti a spoľahlivosť AI: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modely môžu byť zaujaté, ak sú trénované na neúplných alebo skreslených dátach, čo môže viesť k chybným predpovediam v epidemiológii aj detekcii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bioterorizmu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. Zabezpečenie transparentnosti a spravodlivosti v rozhodnutiach AI je kľúčové.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Otázky súkromia: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Technológie AI, ktoré sa spoliehajú na osobné zdravotné údaje na sledovanie chorôb alebo sledovanie kontaktov, môžu vyvolať problémy so súkromím. Vyváženie potrieb verejného zdravia s právami jednotlivcov je kľúčovou výzvou.</a:t>
            </a:r>
          </a:p>
          <a:p>
            <a:r>
              <a:rPr lang="sk-SK" b="1" i="0" u="none" strike="noStrike" dirty="0">
                <a:solidFill>
                  <a:srgbClr val="000000"/>
                </a:solidFill>
                <a:effectLst/>
              </a:rPr>
              <a:t>Dilema dvojakého použitia: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 AI má potenciál pre užitočné aj škodlivé použitie. Zatiaľ čo môže zlepšiť zdravotné výsledky a zamedziť </a:t>
            </a:r>
            <a:r>
              <a:rPr lang="sk-SK" b="0" i="0" u="none" strike="noStrike" dirty="0" err="1">
                <a:solidFill>
                  <a:srgbClr val="000000"/>
                </a:solidFill>
                <a:effectLst/>
              </a:rPr>
              <a:t>bioterorizmu</a:t>
            </a:r>
            <a:r>
              <a:rPr lang="sk-SK" b="0" i="0" u="none" strike="noStrike" dirty="0">
                <a:solidFill>
                  <a:srgbClr val="000000"/>
                </a:solidFill>
                <a:effectLst/>
              </a:rPr>
              <a:t>, môže byť tiež zneužitá na zlé účely, čo vyvoláva otázky o tom, ako regulovať a monitorovať jej aplikácie.</a:t>
            </a:r>
          </a:p>
          <a:p>
            <a:endParaRPr lang="en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212BBC4-D8A1-23AE-634B-6A6E7CE2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5838-0C9E-3C4E-B45E-8B0F74F1F733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FB7B48-38BD-D44B-4712-9C3A4299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07ADDE0-9601-7B62-F5D8-5AC798C6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09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457C53-5DC2-C8B0-7C40-35D4E9CB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sk-SK" dirty="0"/>
              <a:t>Zdroje</a:t>
            </a:r>
            <a:endParaRPr lang="en-SK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6D40-687E-6D41-5CFC-6DF71DC8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6" y="1853755"/>
            <a:ext cx="6833156" cy="41059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k-SK" sz="1400" dirty="0">
                <a:effectLst/>
              </a:rPr>
              <a:t>BRENT R, MCKELVEY, JR. TG, MATHENY J. </a:t>
            </a:r>
            <a:r>
              <a:rPr lang="sk-SK" sz="1400" dirty="0" err="1">
                <a:effectLst/>
              </a:rPr>
              <a:t>The</a:t>
            </a:r>
            <a:r>
              <a:rPr lang="sk-SK" sz="1400" dirty="0">
                <a:effectLst/>
              </a:rPr>
              <a:t> New </a:t>
            </a:r>
            <a:r>
              <a:rPr lang="sk-SK" sz="1400" dirty="0" err="1">
                <a:effectLst/>
              </a:rPr>
              <a:t>Bioweapons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How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Synthetic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Biology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Could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Destabilize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the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World</a:t>
            </a:r>
            <a:r>
              <a:rPr lang="sk-SK" sz="1400" dirty="0">
                <a:effectLst/>
              </a:rPr>
              <a:t>. </a:t>
            </a:r>
            <a:r>
              <a:rPr lang="sk-SK" sz="1400" dirty="0" err="1">
                <a:effectLst/>
              </a:rPr>
              <a:t>Foreign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Aff</a:t>
            </a:r>
            <a:r>
              <a:rPr lang="sk-SK" sz="1400" dirty="0">
                <a:effectLst/>
              </a:rPr>
              <a:t>. 2024;103(5):148–56. </a:t>
            </a:r>
          </a:p>
          <a:p>
            <a:pPr>
              <a:lnSpc>
                <a:spcPct val="110000"/>
              </a:lnSpc>
            </a:pPr>
            <a:r>
              <a:rPr lang="sk-SK" sz="1400" dirty="0" err="1">
                <a:effectLst/>
              </a:rPr>
              <a:t>Hibino</a:t>
            </a:r>
            <a:r>
              <a:rPr lang="sk-SK" sz="1400" dirty="0">
                <a:effectLst/>
              </a:rPr>
              <a:t> H, </a:t>
            </a:r>
            <a:r>
              <a:rPr lang="sk-SK" sz="1400" dirty="0" err="1">
                <a:effectLst/>
              </a:rPr>
              <a:t>Herstein</a:t>
            </a:r>
            <a:r>
              <a:rPr lang="sk-SK" sz="1400" dirty="0">
                <a:effectLst/>
              </a:rPr>
              <a:t> JJ, Stern KL, </a:t>
            </a:r>
            <a:r>
              <a:rPr lang="sk-SK" sz="1400" dirty="0" err="1">
                <a:effectLst/>
              </a:rPr>
              <a:t>Matsuzawa</a:t>
            </a:r>
            <a:r>
              <a:rPr lang="sk-SK" sz="1400" dirty="0">
                <a:effectLst/>
              </a:rPr>
              <a:t> Y, </a:t>
            </a:r>
            <a:r>
              <a:rPr lang="sk-SK" sz="1400" dirty="0" err="1">
                <a:effectLst/>
              </a:rPr>
              <a:t>Moroika</a:t>
            </a:r>
            <a:r>
              <a:rPr lang="sk-SK" sz="1400" dirty="0">
                <a:effectLst/>
              </a:rPr>
              <a:t> S, </a:t>
            </a:r>
            <a:r>
              <a:rPr lang="sk-SK" sz="1400" dirty="0" err="1">
                <a:effectLst/>
              </a:rPr>
              <a:t>Sugihara</a:t>
            </a:r>
            <a:r>
              <a:rPr lang="sk-SK" sz="1400" dirty="0">
                <a:effectLst/>
              </a:rPr>
              <a:t> J, et al. </a:t>
            </a:r>
            <a:r>
              <a:rPr lang="sk-SK" sz="1400" dirty="0" err="1">
                <a:effectLst/>
              </a:rPr>
              <a:t>Strengthening</a:t>
            </a:r>
            <a:r>
              <a:rPr lang="sk-SK" sz="1400" dirty="0">
                <a:effectLst/>
              </a:rPr>
              <a:t> International </a:t>
            </a:r>
            <a:r>
              <a:rPr lang="sk-SK" sz="1400" dirty="0" err="1">
                <a:effectLst/>
              </a:rPr>
              <a:t>Collaboration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for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Global</a:t>
            </a:r>
            <a:r>
              <a:rPr lang="sk-SK" sz="1400" dirty="0">
                <a:effectLst/>
              </a:rPr>
              <a:t> Health </a:t>
            </a:r>
            <a:r>
              <a:rPr lang="sk-SK" sz="1400" dirty="0" err="1">
                <a:effectLst/>
              </a:rPr>
              <a:t>Security</a:t>
            </a:r>
            <a:r>
              <a:rPr lang="sk-SK" sz="1400" dirty="0">
                <a:effectLst/>
              </a:rPr>
              <a:t>: </a:t>
            </a:r>
            <a:r>
              <a:rPr lang="sk-SK" sz="1400" dirty="0" err="1">
                <a:effectLst/>
              </a:rPr>
              <a:t>The</a:t>
            </a:r>
            <a:r>
              <a:rPr lang="sk-SK" sz="1400" dirty="0">
                <a:effectLst/>
              </a:rPr>
              <a:t> Role of </a:t>
            </a:r>
            <a:r>
              <a:rPr lang="sk-SK" sz="1400" dirty="0" err="1">
                <a:effectLst/>
              </a:rPr>
              <a:t>the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Infectious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Disease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Emergency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Specialist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Training</a:t>
            </a:r>
            <a:r>
              <a:rPr lang="sk-SK" sz="1400" dirty="0">
                <a:effectLst/>
              </a:rPr>
              <a:t> Program and NETEC </a:t>
            </a:r>
            <a:r>
              <a:rPr lang="sk-SK" sz="1400" dirty="0" err="1">
                <a:effectLst/>
              </a:rPr>
              <a:t>Partnership</a:t>
            </a:r>
            <a:r>
              <a:rPr lang="sk-SK" sz="1400" dirty="0">
                <a:effectLst/>
              </a:rPr>
              <a:t>. </a:t>
            </a:r>
            <a:r>
              <a:rPr lang="sk-SK" sz="1400" dirty="0" err="1">
                <a:effectLst/>
              </a:rPr>
              <a:t>Heal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Secur</a:t>
            </a:r>
            <a:r>
              <a:rPr lang="sk-SK" sz="1400" dirty="0">
                <a:effectLst/>
              </a:rPr>
              <a:t>. 2024; </a:t>
            </a:r>
          </a:p>
          <a:p>
            <a:pPr>
              <a:lnSpc>
                <a:spcPct val="110000"/>
              </a:lnSpc>
            </a:pPr>
            <a:r>
              <a:rPr lang="sk-SK" sz="1400" dirty="0" err="1">
                <a:effectLst/>
              </a:rPr>
              <a:t>Crowe</a:t>
            </a:r>
            <a:r>
              <a:rPr lang="sk-SK" sz="1400" dirty="0">
                <a:effectLst/>
              </a:rPr>
              <a:t> K. </a:t>
            </a:r>
            <a:r>
              <a:rPr lang="sk-SK" sz="1400" dirty="0" err="1">
                <a:effectLst/>
              </a:rPr>
              <a:t>Salad</a:t>
            </a:r>
            <a:r>
              <a:rPr lang="sk-SK" sz="1400" dirty="0">
                <a:effectLst/>
              </a:rPr>
              <a:t> Bar </a:t>
            </a:r>
            <a:r>
              <a:rPr lang="sk-SK" sz="1400" dirty="0" err="1">
                <a:effectLst/>
              </a:rPr>
              <a:t>Salmonella</a:t>
            </a:r>
            <a:r>
              <a:rPr lang="sk-SK" sz="1400" dirty="0">
                <a:effectLst/>
              </a:rPr>
              <a:t>. </a:t>
            </a:r>
            <a:r>
              <a:rPr lang="sk-SK" sz="1400" dirty="0" err="1">
                <a:effectLst/>
              </a:rPr>
              <a:t>Forensic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Exam</a:t>
            </a:r>
            <a:r>
              <a:rPr lang="sk-SK" sz="1400" dirty="0">
                <a:effectLst/>
              </a:rPr>
              <a:t> [Internet]. 2007;16(2):25. </a:t>
            </a:r>
            <a:r>
              <a:rPr lang="sk-SK" sz="1400" dirty="0" err="1">
                <a:effectLst/>
              </a:rPr>
              <a:t>Available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from</a:t>
            </a:r>
            <a:r>
              <a:rPr lang="sk-SK" sz="1400" dirty="0">
                <a:effectLst/>
              </a:rPr>
              <a:t>: </a:t>
            </a:r>
            <a:r>
              <a:rPr lang="sk-SK" sz="1400" dirty="0" err="1">
                <a:effectLst/>
              </a:rPr>
              <a:t>https</a:t>
            </a:r>
            <a:r>
              <a:rPr lang="sk-SK" sz="1400" dirty="0">
                <a:effectLst/>
              </a:rPr>
              <a:t>://</a:t>
            </a:r>
            <a:r>
              <a:rPr lang="sk-SK" sz="1400" dirty="0" err="1">
                <a:effectLst/>
              </a:rPr>
              <a:t>www.proquest.com</a:t>
            </a:r>
            <a:r>
              <a:rPr lang="sk-SK" sz="1400" dirty="0">
                <a:effectLst/>
              </a:rPr>
              <a:t>/</a:t>
            </a:r>
            <a:r>
              <a:rPr lang="sk-SK" sz="1400" dirty="0" err="1">
                <a:effectLst/>
              </a:rPr>
              <a:t>docview</a:t>
            </a:r>
            <a:r>
              <a:rPr lang="sk-SK" sz="1400" dirty="0">
                <a:effectLst/>
              </a:rPr>
              <a:t>/207647663/</a:t>
            </a:r>
            <a:r>
              <a:rPr lang="sk-SK" sz="1400" dirty="0" err="1">
                <a:effectLst/>
              </a:rPr>
              <a:t>fulltextPDF</a:t>
            </a:r>
            <a:r>
              <a:rPr lang="sk-SK" sz="1400" dirty="0">
                <a:effectLst/>
              </a:rPr>
              <a:t>/54A3A06FB6424072PQ/1?accountid=17176&amp;sourcetype=</a:t>
            </a:r>
            <a:r>
              <a:rPr lang="sk-SK" sz="1400" dirty="0" err="1">
                <a:effectLst/>
              </a:rPr>
              <a:t>Scholarly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Journals</a:t>
            </a:r>
            <a:endParaRPr lang="sk-SK" sz="1400" dirty="0"/>
          </a:p>
          <a:p>
            <a:pPr>
              <a:lnSpc>
                <a:spcPct val="110000"/>
              </a:lnSpc>
            </a:pPr>
            <a:r>
              <a:rPr lang="sk-SK" sz="1400" dirty="0" err="1">
                <a:effectLst/>
              </a:rPr>
              <a:t>Schep</a:t>
            </a:r>
            <a:r>
              <a:rPr lang="sk-SK" sz="1400" dirty="0">
                <a:effectLst/>
              </a:rPr>
              <a:t> LJ, </a:t>
            </a:r>
            <a:r>
              <a:rPr lang="sk-SK" sz="1400" dirty="0" err="1">
                <a:effectLst/>
              </a:rPr>
              <a:t>Temple</a:t>
            </a:r>
            <a:r>
              <a:rPr lang="sk-SK" sz="1400" dirty="0">
                <a:effectLst/>
              </a:rPr>
              <a:t> WA, </a:t>
            </a:r>
            <a:r>
              <a:rPr lang="sk-SK" sz="1400" dirty="0" err="1">
                <a:effectLst/>
              </a:rPr>
              <a:t>Butt</a:t>
            </a:r>
            <a:r>
              <a:rPr lang="sk-SK" sz="1400" dirty="0">
                <a:effectLst/>
              </a:rPr>
              <a:t> GA, </a:t>
            </a:r>
            <a:r>
              <a:rPr lang="sk-SK" sz="1400" dirty="0" err="1">
                <a:effectLst/>
              </a:rPr>
              <a:t>Beasley</a:t>
            </a:r>
            <a:r>
              <a:rPr lang="sk-SK" sz="1400" dirty="0">
                <a:effectLst/>
              </a:rPr>
              <a:t> MD. </a:t>
            </a:r>
            <a:r>
              <a:rPr lang="sk-SK" sz="1400" dirty="0" err="1">
                <a:effectLst/>
              </a:rPr>
              <a:t>Ricin</a:t>
            </a:r>
            <a:r>
              <a:rPr lang="sk-SK" sz="1400" dirty="0">
                <a:effectLst/>
              </a:rPr>
              <a:t> as a </a:t>
            </a:r>
            <a:r>
              <a:rPr lang="sk-SK" sz="1400" dirty="0" err="1">
                <a:effectLst/>
              </a:rPr>
              <a:t>weapon</a:t>
            </a:r>
            <a:r>
              <a:rPr lang="sk-SK" sz="1400" dirty="0">
                <a:effectLst/>
              </a:rPr>
              <a:t> of </a:t>
            </a:r>
            <a:r>
              <a:rPr lang="sk-SK" sz="1400" dirty="0" err="1">
                <a:effectLst/>
              </a:rPr>
              <a:t>mass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terror</a:t>
            </a:r>
            <a:r>
              <a:rPr lang="sk-SK" sz="1400" dirty="0">
                <a:effectLst/>
              </a:rPr>
              <a:t> — </a:t>
            </a:r>
            <a:r>
              <a:rPr lang="sk-SK" sz="1400" dirty="0" err="1">
                <a:effectLst/>
              </a:rPr>
              <a:t>Separating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fact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from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fiction</a:t>
            </a:r>
            <a:r>
              <a:rPr lang="sk-SK" sz="1400" dirty="0">
                <a:effectLst/>
              </a:rPr>
              <a:t>. </a:t>
            </a:r>
            <a:r>
              <a:rPr lang="sk-SK" sz="1400" dirty="0" err="1">
                <a:effectLst/>
              </a:rPr>
              <a:t>Environ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Int</a:t>
            </a:r>
            <a:r>
              <a:rPr lang="sk-SK" sz="1400" dirty="0">
                <a:effectLst/>
              </a:rPr>
              <a:t>. 2009;35(8):1267–1271. </a:t>
            </a:r>
          </a:p>
          <a:p>
            <a:pPr>
              <a:lnSpc>
                <a:spcPct val="110000"/>
              </a:lnSpc>
            </a:pPr>
            <a:r>
              <a:rPr lang="sk-SK" sz="1400" dirty="0">
                <a:effectLst/>
              </a:rPr>
              <a:t>EU </a:t>
            </a:r>
            <a:r>
              <a:rPr lang="sk-SK" sz="1400" dirty="0" err="1">
                <a:effectLst/>
              </a:rPr>
              <a:t>Joint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Research</a:t>
            </a:r>
            <a:r>
              <a:rPr lang="sk-SK" sz="1400" dirty="0">
                <a:effectLst/>
              </a:rPr>
              <a:t> Centre. DRMKC - </a:t>
            </a:r>
            <a:r>
              <a:rPr lang="sk-SK" sz="1400" dirty="0" err="1">
                <a:effectLst/>
              </a:rPr>
              <a:t>Disaster</a:t>
            </a:r>
            <a:r>
              <a:rPr lang="sk-SK" sz="1400" dirty="0">
                <a:effectLst/>
              </a:rPr>
              <a:t> Risk Management </a:t>
            </a:r>
            <a:r>
              <a:rPr lang="sk-SK" sz="1400" dirty="0" err="1">
                <a:effectLst/>
              </a:rPr>
              <a:t>Knowledge</a:t>
            </a:r>
            <a:r>
              <a:rPr lang="sk-SK" sz="1400" dirty="0">
                <a:effectLst/>
              </a:rPr>
              <a:t> Centre [Internet]. 2024 [</a:t>
            </a:r>
            <a:r>
              <a:rPr lang="sk-SK" sz="1400" dirty="0" err="1">
                <a:effectLst/>
              </a:rPr>
              <a:t>cited</a:t>
            </a:r>
            <a:r>
              <a:rPr lang="sk-SK" sz="1400" dirty="0">
                <a:effectLst/>
              </a:rPr>
              <a:t> 2024 </a:t>
            </a:r>
            <a:r>
              <a:rPr lang="sk-SK" sz="1400" dirty="0" err="1">
                <a:effectLst/>
              </a:rPr>
              <a:t>Sep</a:t>
            </a:r>
            <a:r>
              <a:rPr lang="sk-SK" sz="1400" dirty="0">
                <a:effectLst/>
              </a:rPr>
              <a:t> 13]. </a:t>
            </a:r>
            <a:r>
              <a:rPr lang="sk-SK" sz="1400" dirty="0" err="1">
                <a:effectLst/>
              </a:rPr>
              <a:t>Available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from</a:t>
            </a:r>
            <a:r>
              <a:rPr lang="sk-SK" sz="1400" dirty="0">
                <a:effectLst/>
              </a:rPr>
              <a:t>: </a:t>
            </a:r>
            <a:r>
              <a:rPr lang="sk-SK" sz="1400" dirty="0">
                <a:effectLst/>
                <a:hlinkClick r:id="rId2"/>
              </a:rPr>
              <a:t>https://drmkc.jrc.ec.europa.eu/overview/about-the-drmkc</a:t>
            </a:r>
            <a:endParaRPr lang="sk-SK" sz="140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sk-SK" sz="1400" dirty="0">
                <a:effectLst/>
              </a:rPr>
              <a:t>﻿1. </a:t>
            </a:r>
            <a:r>
              <a:rPr lang="sk-SK" sz="1400" dirty="0" err="1">
                <a:effectLst/>
              </a:rPr>
              <a:t>Chaves</a:t>
            </a:r>
            <a:r>
              <a:rPr lang="sk-SK" sz="1400" dirty="0">
                <a:effectLst/>
              </a:rPr>
              <a:t> De Lima R, </a:t>
            </a:r>
            <a:r>
              <a:rPr lang="sk-SK" sz="1400" dirty="0" err="1">
                <a:effectLst/>
              </a:rPr>
              <a:t>Sinclair</a:t>
            </a:r>
            <a:r>
              <a:rPr lang="sk-SK" sz="1400" dirty="0">
                <a:effectLst/>
              </a:rPr>
              <a:t> L, </a:t>
            </a:r>
            <a:r>
              <a:rPr lang="sk-SK" sz="1400" dirty="0" err="1">
                <a:effectLst/>
              </a:rPr>
              <a:t>Megger</a:t>
            </a:r>
            <a:r>
              <a:rPr lang="sk-SK" sz="1400" dirty="0">
                <a:effectLst/>
              </a:rPr>
              <a:t> R, </a:t>
            </a:r>
            <a:r>
              <a:rPr lang="sk-SK" sz="1400" dirty="0" err="1">
                <a:effectLst/>
              </a:rPr>
              <a:t>Alessandro</a:t>
            </a:r>
            <a:r>
              <a:rPr lang="sk-SK" sz="1400" dirty="0">
                <a:effectLst/>
              </a:rPr>
              <a:t> M, </a:t>
            </a:r>
            <a:r>
              <a:rPr lang="sk-SK" sz="1400" dirty="0" err="1">
                <a:effectLst/>
              </a:rPr>
              <a:t>Maciel</a:t>
            </a:r>
            <a:r>
              <a:rPr lang="sk-SK" sz="1400" dirty="0">
                <a:effectLst/>
              </a:rPr>
              <a:t> G, </a:t>
            </a:r>
            <a:r>
              <a:rPr lang="sk-SK" sz="1400" dirty="0" err="1">
                <a:effectLst/>
              </a:rPr>
              <a:t>Fernando</a:t>
            </a:r>
            <a:r>
              <a:rPr lang="sk-SK" sz="1400" dirty="0">
                <a:effectLst/>
              </a:rPr>
              <a:t> Da </a:t>
            </a:r>
            <a:r>
              <a:rPr lang="sk-SK" sz="1400" dirty="0" err="1">
                <a:effectLst/>
              </a:rPr>
              <a:t>Costa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Vasconcelos</a:t>
            </a:r>
            <a:r>
              <a:rPr lang="sk-SK" sz="1400" dirty="0">
                <a:effectLst/>
              </a:rPr>
              <a:t> P, et al. </a:t>
            </a:r>
            <a:r>
              <a:rPr lang="sk-SK" sz="1400" dirty="0" err="1">
                <a:effectLst/>
              </a:rPr>
              <a:t>Artificial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intelligence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challenges</a:t>
            </a:r>
            <a:r>
              <a:rPr lang="sk-SK" sz="1400" dirty="0">
                <a:effectLst/>
              </a:rPr>
              <a:t> in </a:t>
            </a:r>
            <a:r>
              <a:rPr lang="sk-SK" sz="1400" dirty="0" err="1">
                <a:effectLst/>
              </a:rPr>
              <a:t>the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face</a:t>
            </a:r>
            <a:r>
              <a:rPr lang="sk-SK" sz="1400" dirty="0">
                <a:effectLst/>
              </a:rPr>
              <a:t> of </a:t>
            </a:r>
            <a:r>
              <a:rPr lang="sk-SK" sz="1400" dirty="0" err="1">
                <a:effectLst/>
              </a:rPr>
              <a:t>biological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threats</a:t>
            </a:r>
            <a:r>
              <a:rPr lang="sk-SK" sz="1400" dirty="0">
                <a:effectLst/>
              </a:rPr>
              <a:t>: </a:t>
            </a:r>
            <a:r>
              <a:rPr lang="sk-SK" sz="1400" dirty="0" err="1">
                <a:effectLst/>
              </a:rPr>
              <a:t>emerging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catastrophic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risks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for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public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health</a:t>
            </a:r>
            <a:r>
              <a:rPr lang="sk-SK" sz="1400" dirty="0">
                <a:effectLst/>
              </a:rPr>
              <a:t>. Front </a:t>
            </a:r>
            <a:r>
              <a:rPr lang="sk-SK" sz="1400" dirty="0" err="1">
                <a:effectLst/>
              </a:rPr>
              <a:t>Artif</a:t>
            </a:r>
            <a:r>
              <a:rPr lang="sk-SK" sz="1400" dirty="0">
                <a:effectLst/>
              </a:rPr>
              <a:t> </a:t>
            </a:r>
            <a:r>
              <a:rPr lang="sk-SK" sz="1400" dirty="0" err="1">
                <a:effectLst/>
              </a:rPr>
              <a:t>Intell</a:t>
            </a:r>
            <a:r>
              <a:rPr lang="sk-SK" sz="1400" dirty="0">
                <a:effectLst/>
              </a:rPr>
              <a:t>. 2024;7:1382356:6. </a:t>
            </a:r>
          </a:p>
          <a:p>
            <a:pPr>
              <a:lnSpc>
                <a:spcPct val="110000"/>
              </a:lnSpc>
            </a:pPr>
            <a:endParaRPr lang="sk-SK" sz="1600" dirty="0">
              <a:effectLst/>
            </a:endParaRPr>
          </a:p>
          <a:p>
            <a:pPr>
              <a:lnSpc>
                <a:spcPct val="110000"/>
              </a:lnSpc>
            </a:pPr>
            <a:endParaRPr lang="sk-SK" sz="1700" dirty="0">
              <a:effectLst/>
            </a:endParaRPr>
          </a:p>
          <a:p>
            <a:pPr>
              <a:lnSpc>
                <a:spcPct val="110000"/>
              </a:lnSpc>
            </a:pPr>
            <a:endParaRPr lang="sk-SK" sz="1700" dirty="0">
              <a:effectLst/>
            </a:endParaRPr>
          </a:p>
          <a:p>
            <a:pPr>
              <a:lnSpc>
                <a:spcPct val="110000"/>
              </a:lnSpc>
            </a:pPr>
            <a:endParaRPr lang="en-SK" sz="1700"/>
          </a:p>
        </p:txBody>
      </p:sp>
      <p:pic>
        <p:nvPicPr>
          <p:cNvPr id="2050" name="Picture 2" descr="Metric Bibliography archive – US Metric Association">
            <a:extLst>
              <a:ext uri="{FF2B5EF4-FFF2-40B4-BE49-F238E27FC236}">
                <a16:creationId xmlns:a16="http://schemas.microsoft.com/office/drawing/2014/main" id="{6AF16C4A-F7F9-49E2-F585-A111645F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0415" y="2458129"/>
            <a:ext cx="3664438" cy="20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2C1A1DD-2FC0-3EE5-02B2-90A6F348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78F0-A7BC-0644-B505-B460AF1914F3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177F9C-E381-E091-A17D-DFF0D377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4A10600-A98B-0110-99C4-59B43AE1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E6C83B-A805-CD43-F592-B037240A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Bioterorizmus - prípady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6836E6-4895-9D40-03CA-5765DEFF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617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200" cap="all"/>
              <a:t>Výsledky. Medzi rokmi 1970 a 2019 bolo zaznamenaných 33 teroristických útokov zahŕňajúcich biologické agensy, ktoré spôsobili 9 úmrtí a 806 zranení. 21 udalostí sa odohralo v Spojených štátoch, 3 v Keni, 2 vo Veľkej Británii a Pakistane a po jednej udalosti v Japonsku, Kolumbii, Izraeli, Rusku a Tunisku.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7BC881-0D67-7D58-AAA3-3B0450B2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9981" y="329309"/>
            <a:ext cx="417950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EF5EA4E-6E3A-EB22-9683-400A2B4F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501" y="798973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ill Gates avertisment bioterorism: 30 de milioane de oameni vor muri în  epidemie | DCNews">
            <a:extLst>
              <a:ext uri="{FF2B5EF4-FFF2-40B4-BE49-F238E27FC236}">
                <a16:creationId xmlns:a16="http://schemas.microsoft.com/office/drawing/2014/main" id="{C81D4409-EFB5-9DF1-16B9-56539089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470414"/>
            <a:ext cx="4960442" cy="33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F3C0A0-EF59-E29D-7495-C9BE4F6B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2524" y="5485654"/>
            <a:ext cx="4176493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0041E69-D717-F442-8D85-617063F94BB6}" type="datetime1">
              <a:rPr lang="sk-SK" smtClean="0"/>
              <a:pPr algn="l">
                <a:spcAft>
                  <a:spcPts val="600"/>
                </a:spcAft>
              </a:pPr>
              <a:t>13.9.2024</a:t>
            </a:fld>
            <a:endParaRPr lang="en-US"/>
          </a:p>
        </p:txBody>
      </p:sp>
      <p:pic>
        <p:nvPicPr>
          <p:cNvPr id="2069" name="Picture 206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4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83A7F-61D4-2F9E-7199-C0788EA6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k-SK" dirty="0"/>
              <a:t>Známe prípady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296210-0A17-8FD8-624C-273A1613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martin.rusnak@truni.sk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00FECF-7006-7545-96C7-4AAB05DC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DF84EB-F7A2-4B4C-B821-B0BE3ECEDC90}" type="datetime1">
              <a:rPr lang="sk-SK" smtClean="0"/>
              <a:pPr>
                <a:spcAft>
                  <a:spcPts val="600"/>
                </a:spcAft>
              </a:pPr>
              <a:t>13.9.2024</a:t>
            </a:fld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8CDAD1-8AD2-1CB5-D2FC-3BB8C14D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CD7DD2-D9D2-EA25-56CA-8A22E9AB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58" y="2015734"/>
            <a:ext cx="6783205" cy="34506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1600" b="1" dirty="0" err="1"/>
              <a:t>Salmonella</a:t>
            </a:r>
            <a:r>
              <a:rPr lang="sk-SK" sz="1600" b="1" dirty="0"/>
              <a:t> útok v USA (1984)</a:t>
            </a:r>
            <a:br>
              <a:rPr lang="sk-SK" sz="1600" b="1" dirty="0"/>
            </a:br>
            <a:r>
              <a:rPr lang="sk-SK" sz="1600" dirty="0"/>
              <a:t>V roku 1984 utrpelo 751 ľudí otravu jedlom v meste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Dalles</a:t>
            </a:r>
            <a:r>
              <a:rPr lang="sk-SK" sz="1600" dirty="0"/>
              <a:t> v štáte Oregon, USA, kvôli úmyselnej kontaminácii šalátových barov v desiatich miestnych reštauráciách baktériou </a:t>
            </a:r>
            <a:r>
              <a:rPr lang="sk-SK" sz="1600" dirty="0" err="1"/>
              <a:t>Salmonella</a:t>
            </a:r>
            <a:r>
              <a:rPr lang="sk-SK" sz="1600" dirty="0"/>
              <a:t>. Skupina prominentných nasledovníkov </a:t>
            </a:r>
            <a:r>
              <a:rPr lang="sk-SK" sz="1600" dirty="0" err="1"/>
              <a:t>Rajneesha</a:t>
            </a:r>
            <a:r>
              <a:rPr lang="sk-SK" sz="1600" dirty="0"/>
              <a:t> (neskôr známeho ako </a:t>
            </a:r>
            <a:r>
              <a:rPr lang="sk-SK" sz="1600" dirty="0" err="1"/>
              <a:t>Osho</a:t>
            </a:r>
            <a:r>
              <a:rPr lang="sk-SK" sz="1600" dirty="0"/>
              <a:t>) vedená Ma </a:t>
            </a:r>
            <a:r>
              <a:rPr lang="sk-SK" sz="1600" dirty="0" err="1"/>
              <a:t>Anand</a:t>
            </a:r>
            <a:r>
              <a:rPr lang="sk-SK" sz="1600" dirty="0"/>
              <a:t> </a:t>
            </a:r>
            <a:r>
              <a:rPr lang="sk-SK" sz="1600" dirty="0" err="1"/>
              <a:t>Sheelou</a:t>
            </a:r>
            <a:r>
              <a:rPr lang="sk-SK" sz="1600" dirty="0"/>
              <a:t> dúfala, že zneškodní voličov mesta, aby ich vlastní kandidáti zvíťazili vo voľbách v okrese </a:t>
            </a:r>
            <a:r>
              <a:rPr lang="sk-SK" sz="1600" dirty="0" err="1"/>
              <a:t>Wasco</a:t>
            </a:r>
            <a:r>
              <a:rPr lang="sk-SK" sz="1600" dirty="0"/>
              <a:t> v roku 1984. Výsledkom útoku bolo, že 751 ľudí dostalo salmonelózu, z ktorých 45 bolo hospitalizovaných, ale nikto nezomrel. Počiatočné vyšetrovanie orgánov verejného zdravotníctva v Oregone a Centra pre kontrolu a prevenciu chorôb nevylúčilo možnosť úmyselnej kontaminácie a tento čin bol potvrdený o rok neskôr, 28. februára 1985. V laboratóriu </a:t>
            </a:r>
            <a:r>
              <a:rPr lang="sk-SK" sz="1600" dirty="0" err="1"/>
              <a:t>Rajneeshpuram</a:t>
            </a:r>
            <a:r>
              <a:rPr lang="sk-SK" sz="1600" dirty="0"/>
              <a:t> sa našiel vzor baktérií, ktorý zodpovedal kontaminantu, ktorý spôsobil ochorenie obyvateľov mesta. Dvaja vedúci predstavitelia </a:t>
            </a:r>
            <a:r>
              <a:rPr lang="sk-SK" sz="1600" dirty="0" err="1"/>
              <a:t>Rajneeshpuram</a:t>
            </a:r>
            <a:r>
              <a:rPr lang="sk-SK" sz="1600" dirty="0"/>
              <a:t> boli odsúdení za pokus o vraždu a odpykali si 29 mesiacov z 20-ročného trestu v federálnej väznici s minimálnym stupňom stráženia.</a:t>
            </a:r>
          </a:p>
        </p:txBody>
      </p:sp>
      <p:pic>
        <p:nvPicPr>
          <p:cNvPr id="4098" name="Picture 2" descr="Aum Shinriky members around leader">
            <a:extLst>
              <a:ext uri="{FF2B5EF4-FFF2-40B4-BE49-F238E27FC236}">
                <a16:creationId xmlns:a16="http://schemas.microsoft.com/office/drawing/2014/main" id="{4041D5AC-5386-FC1E-9316-9063A432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756" y="2640828"/>
            <a:ext cx="2926098" cy="22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5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83A7F-61D4-2F9E-7199-C0788EA6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Známe prípady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CD7DD2-D9D2-EA25-56CA-8A22E9AB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/>
              <a:t>Listy s ricínom (2003 a 2013, USA)</a:t>
            </a:r>
            <a:br>
              <a:rPr lang="sk-SK" b="1" dirty="0"/>
            </a:br>
            <a:r>
              <a:rPr lang="sk-SK" dirty="0"/>
              <a:t>Dňa 15. októbra 2003 bol v triediacom centre pošty v </a:t>
            </a:r>
            <a:r>
              <a:rPr lang="sk-SK" dirty="0" err="1"/>
              <a:t>Greenville</a:t>
            </a:r>
            <a:r>
              <a:rPr lang="sk-SK" dirty="0"/>
              <a:t> v Južnej Karolíne, neďaleko medzinárodného letiska </a:t>
            </a:r>
            <a:r>
              <a:rPr lang="sk-SK" dirty="0" err="1"/>
              <a:t>Greenville-Spartanburg</a:t>
            </a:r>
            <a:r>
              <a:rPr lang="sk-SK" dirty="0"/>
              <a:t>, objavený balíček. Balíček obsahoval list a malú kovovú nádobku s práškom ricínu. Na obálke, v ktorej bola nádobka, bol napísaný strojom vytlačený odkaz: „Pozor, ricínový jed uzavretý v zapečatenej nádobe. Neotvárajte bez náležitej ochrany.“ Prítomnosť ricínu bola potvrdená Centrom pre kontrolu a prevenciu chorôb 21. októbra.</a:t>
            </a:r>
          </a:p>
          <a:p>
            <a:r>
              <a:rPr lang="sk-SK" dirty="0"/>
              <a:t>V roku 2013 boli odoslané listy obsahujúce toxín ricín americkým politikom, vrátane prezidenta Baracka Obamu. Ricín je jedovatý proteín získavaný zo semien rastliny </a:t>
            </a:r>
            <a:r>
              <a:rPr lang="sk-SK" dirty="0" err="1"/>
              <a:t>ricínovníka</a:t>
            </a:r>
            <a:r>
              <a:rPr lang="sk-SK" dirty="0"/>
              <a:t>, ktorý môže byť smrteľný, ak sa vstrebe do tela. Incident vyvolal veľkú pozornosť, ale našťastie sa nikomu nič nestalo.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00FECF-7006-7545-96C7-4AAB05DC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84EB-F7A2-4B4C-B821-B0BE3ECEDC90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296210-0A17-8FD8-624C-273A1613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8CDAD1-8AD2-1CB5-D2FC-3BB8C14D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7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83A7F-61D4-2F9E-7199-C0788EA6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k-SK" dirty="0"/>
              <a:t>Známe prípady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40B4BB6-DA10-0ACF-0CA3-03AFFFF1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martin.rusnak@truni.sk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2E8BAD-D35C-7FBA-B034-5F541E70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E9CF13-936F-5348-BE5D-341057B24CDB}" type="datetime1">
              <a:rPr lang="sk-SK" smtClean="0"/>
              <a:pPr>
                <a:spcAft>
                  <a:spcPts val="600"/>
                </a:spcAft>
              </a:pPr>
              <a:t>13.9.2024</a:t>
            </a:fld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84AC153-2B3D-6ABA-67A8-9C032745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CD7DD2-D9D2-EA25-56CA-8A22E9AB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Útok s </a:t>
            </a:r>
            <a:r>
              <a:rPr lang="sk-SK" b="1" dirty="0" err="1"/>
              <a:t>antraxom</a:t>
            </a:r>
            <a:r>
              <a:rPr lang="sk-SK" b="1" dirty="0"/>
              <a:t> v USA (2001)</a:t>
            </a:r>
            <a:br>
              <a:rPr lang="sk-SK" b="1" dirty="0"/>
            </a:br>
            <a:r>
              <a:rPr lang="sk-SK" dirty="0"/>
              <a:t>Jeden z najznámejších prípadov </a:t>
            </a:r>
            <a:r>
              <a:rPr lang="sk-SK" dirty="0" err="1"/>
              <a:t>bioterorizmu</a:t>
            </a:r>
            <a:r>
              <a:rPr lang="sk-SK" dirty="0"/>
              <a:t> sa odohral krátko po útokoch z 11. septembra 2001. Anonymné listy obsahujúce spóry </a:t>
            </a:r>
            <a:r>
              <a:rPr lang="sk-SK" dirty="0" err="1"/>
              <a:t>antraxu</a:t>
            </a:r>
            <a:r>
              <a:rPr lang="sk-SK" dirty="0"/>
              <a:t> (baktéria </a:t>
            </a:r>
            <a:r>
              <a:rPr lang="sk-SK" dirty="0" err="1"/>
              <a:t>Bacillus</a:t>
            </a:r>
            <a:r>
              <a:rPr lang="sk-SK" dirty="0"/>
              <a:t> </a:t>
            </a:r>
            <a:r>
              <a:rPr lang="sk-SK" dirty="0" err="1"/>
              <a:t>anthracis</a:t>
            </a:r>
            <a:r>
              <a:rPr lang="sk-SK" dirty="0"/>
              <a:t>) boli odoslané na niekoľko miest v Spojených štátoch vrátane médií a vládnych úradov. </a:t>
            </a:r>
            <a:r>
              <a:rPr lang="sk-SK" dirty="0" err="1"/>
              <a:t>Antrax</a:t>
            </a:r>
            <a:r>
              <a:rPr lang="sk-SK" dirty="0"/>
              <a:t> spôsobil smrť 5 ľudí a nakazil ďalších 17. Útočník nikdy nebol jednoznačne identifikovaný, hoci podozrenie padlo na vedca pracujúceho s biologickými zbraňami.</a:t>
            </a:r>
          </a:p>
        </p:txBody>
      </p:sp>
      <p:pic>
        <p:nvPicPr>
          <p:cNvPr id="5122" name="Picture 2" descr="The Anthrax Attacks' Review: Strange Behavior and an Incriminating Flask -  The New York Times">
            <a:extLst>
              <a:ext uri="{FF2B5EF4-FFF2-40B4-BE49-F238E27FC236}">
                <a16:creationId xmlns:a16="http://schemas.microsoft.com/office/drawing/2014/main" id="{A756D189-C9BE-C296-C5AA-FEF2AF93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756" y="2277991"/>
            <a:ext cx="2926098" cy="29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3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83A7F-61D4-2F9E-7199-C0788EA6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k-SK" dirty="0"/>
              <a:t>Známe prípady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40B4BB6-DA10-0ACF-0CA3-03AFFFF1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martin.rusnak@truni.sk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2E8BAD-D35C-7FBA-B034-5F541E70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E9CF13-936F-5348-BE5D-341057B24CDB}" type="datetime1">
              <a:rPr lang="sk-SK" smtClean="0"/>
              <a:pPr>
                <a:spcAft>
                  <a:spcPts val="600"/>
                </a:spcAft>
              </a:pPr>
              <a:t>13.9.2024</a:t>
            </a:fld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84AC153-2B3D-6ABA-67A8-9C032745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CD7DD2-D9D2-EA25-56CA-8A22E9AB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Útok sekty </a:t>
            </a:r>
            <a:r>
              <a:rPr lang="sk-SK" b="1" dirty="0" err="1"/>
              <a:t>Óm</a:t>
            </a:r>
            <a:r>
              <a:rPr lang="sk-SK" b="1" dirty="0"/>
              <a:t> </a:t>
            </a:r>
            <a:r>
              <a:rPr lang="sk-SK" b="1" dirty="0" err="1"/>
              <a:t>Šinrikjó</a:t>
            </a:r>
            <a:r>
              <a:rPr lang="sk-SK" b="1" dirty="0"/>
              <a:t> v Japonsku (1993–1995)</a:t>
            </a:r>
            <a:br>
              <a:rPr lang="sk-SK" b="1" dirty="0"/>
            </a:br>
            <a:r>
              <a:rPr lang="sk-SK" dirty="0"/>
              <a:t>Japonská sekta </a:t>
            </a:r>
            <a:r>
              <a:rPr lang="sk-SK" dirty="0" err="1"/>
              <a:t>Óm</a:t>
            </a:r>
            <a:r>
              <a:rPr lang="sk-SK" dirty="0"/>
              <a:t> </a:t>
            </a:r>
            <a:r>
              <a:rPr lang="sk-SK" dirty="0" err="1"/>
              <a:t>Šinrikjó</a:t>
            </a:r>
            <a:r>
              <a:rPr lang="sk-SK" dirty="0"/>
              <a:t>, známa najmä pre chemický útok nervovým plynom </a:t>
            </a:r>
            <a:r>
              <a:rPr lang="sk-SK" dirty="0" err="1"/>
              <a:t>sarínom</a:t>
            </a:r>
            <a:r>
              <a:rPr lang="sk-SK" dirty="0"/>
              <a:t> v tokijskom metre v roku 1995, sa predtým pokúšala vykonať </a:t>
            </a:r>
            <a:r>
              <a:rPr lang="sk-SK" dirty="0" err="1"/>
              <a:t>bioteroristické</a:t>
            </a:r>
            <a:r>
              <a:rPr lang="sk-SK" dirty="0"/>
              <a:t> útoky pomocou baktérií, vrátane </a:t>
            </a:r>
            <a:r>
              <a:rPr lang="sk-SK" dirty="0" err="1"/>
              <a:t>antraxu</a:t>
            </a:r>
            <a:r>
              <a:rPr lang="sk-SK" dirty="0"/>
              <a:t> a </a:t>
            </a:r>
            <a:r>
              <a:rPr lang="sk-SK" dirty="0" err="1"/>
              <a:t>botulotoxínu</a:t>
            </a:r>
            <a:r>
              <a:rPr lang="sk-SK" dirty="0"/>
              <a:t>. Ich pokusy zlyhali, pretože baktérie neboli dostatočne účinné alebo správne pripravené na šírenie.</a:t>
            </a:r>
          </a:p>
        </p:txBody>
      </p:sp>
      <p:pic>
        <p:nvPicPr>
          <p:cNvPr id="6146" name="Picture 2" descr="V Japonsku popravili zvyšných odsúdencov zo sekty Óm šinrikjó">
            <a:extLst>
              <a:ext uri="{FF2B5EF4-FFF2-40B4-BE49-F238E27FC236}">
                <a16:creationId xmlns:a16="http://schemas.microsoft.com/office/drawing/2014/main" id="{E2ED10F7-1D22-BF04-DFAB-A6697315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139" y="2576257"/>
            <a:ext cx="3500715" cy="23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0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9" name="Picture 512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3C3883-4F89-7765-D7E6-951CB94A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/>
              <a:t>Potenciál Umelej Inteligencie ŠKODIŤ ZDRAVIU OBYVATEĽSTVA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F50769-03E1-4F1F-9725-A6C1235D8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617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2CD8CF-81FD-629E-A9ED-2A611B22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9981" y="329309"/>
            <a:ext cx="4179506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09F085-B014-1379-9F92-8190E269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501" y="798973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Mass influx' of refugees due to European war seen as potential risk to  Ireland – The Irish Times">
            <a:extLst>
              <a:ext uri="{FF2B5EF4-FFF2-40B4-BE49-F238E27FC236}">
                <a16:creationId xmlns:a16="http://schemas.microsoft.com/office/drawing/2014/main" id="{95C717AD-F2EC-1396-BAF2-FA1360DD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485490"/>
            <a:ext cx="4960442" cy="33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B64E08-77BA-3923-D58A-AF3FC440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2524" y="5485654"/>
            <a:ext cx="4176493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0041E69-D717-F442-8D85-617063F94BB6}" type="datetime1">
              <a:rPr lang="sk-SK" smtClean="0"/>
              <a:pPr algn="l">
                <a:spcAft>
                  <a:spcPts val="600"/>
                </a:spcAft>
              </a:pPr>
              <a:t>13.9.2024</a:t>
            </a:fld>
            <a:endParaRPr lang="en-US"/>
          </a:p>
        </p:txBody>
      </p:sp>
      <p:pic>
        <p:nvPicPr>
          <p:cNvPr id="5141" name="Picture 5140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43" name="Straight Connector 5142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7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5E0D-DEDD-0168-7A81-7168B217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k-SK" b="1" i="0" u="none" strike="noStrike">
                <a:effectLst/>
              </a:rPr>
              <a:t>Zvýšené riziko vývoja biologických zbraní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760D-4520-960C-B361-7276997E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1600" b="1" i="0" u="none" strike="noStrike">
                <a:effectLst/>
              </a:rPr>
              <a:t>AI v biologickom výskume:</a:t>
            </a:r>
            <a:r>
              <a:rPr lang="sk-SK" sz="1600" b="0" i="0" u="none" strike="noStrike">
                <a:effectLst/>
              </a:rPr>
              <a:t> AI môže urýchliť výskum v syntetickej biológii a genetickom inžinierstve, čo potenciálne umožňuje </a:t>
            </a:r>
            <a:r>
              <a:rPr lang="sk-SK" sz="1600" b="0" i="0" u="none" strike="noStrike" err="1">
                <a:effectLst/>
              </a:rPr>
              <a:t>zlomyselným</a:t>
            </a:r>
            <a:r>
              <a:rPr lang="sk-SK" sz="1600" b="0" i="0" u="none" strike="noStrike">
                <a:effectLst/>
              </a:rPr>
              <a:t> aktérom vytvárať nové biologické zbrane. Pomocou AI riadených algoritmov je jednoduchšie modelovať štruktúru nebezpečných patogénov alebo navrhovať nové smrteľné kmene, ktoré môžu byť použité ako zbrane.</a:t>
            </a:r>
          </a:p>
          <a:p>
            <a:pPr>
              <a:lnSpc>
                <a:spcPct val="110000"/>
              </a:lnSpc>
            </a:pPr>
            <a:r>
              <a:rPr lang="sk-SK" sz="1600" b="1" i="0" u="none" strike="noStrike">
                <a:effectLst/>
              </a:rPr>
              <a:t>Automatizácia vývoja zbraní:</a:t>
            </a:r>
            <a:r>
              <a:rPr lang="sk-SK" sz="1600" b="0" i="0" u="none" strike="noStrike">
                <a:effectLst/>
              </a:rPr>
              <a:t> AI môže byť použitá na automatizáciu úloh, ktoré boli predtým prácne, ako je syntéza DNA alebo analýza skladania proteínov. To môže znížiť bariéry pre jednotlivcov alebo skupiny pri vytváraní biologických látok s úmyslom poškodiť.</a:t>
            </a:r>
          </a:p>
          <a:p>
            <a:pPr>
              <a:lnSpc>
                <a:spcPct val="110000"/>
              </a:lnSpc>
            </a:pPr>
            <a:endParaRPr lang="en-SK" sz="1600"/>
          </a:p>
        </p:txBody>
      </p:sp>
      <p:pic>
        <p:nvPicPr>
          <p:cNvPr id="1026" name="Picture 2" descr="Milestone moment: David Baker's team used generative AI to redesign  antibodies, and AI entered the US">
            <a:extLst>
              <a:ext uri="{FF2B5EF4-FFF2-40B4-BE49-F238E27FC236}">
                <a16:creationId xmlns:a16="http://schemas.microsoft.com/office/drawing/2014/main" id="{E631A1E5-C097-B757-31D5-14CE34CA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139" y="2769592"/>
            <a:ext cx="3500715" cy="19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51FD11-58D3-DC2F-BAE7-3240588F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3541-7546-2D43-812B-DBA493D9106C}" type="datetime1">
              <a:rPr lang="sk-SK" smtClean="0"/>
              <a:t>13.9.2024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955465-F3D2-1188-1DD4-A9A9D5B2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martin.rusnak@truni.sk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C8A2968-B13F-F731-3619-8E96E316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5891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{173E6DB6-D197-3E41-914E-69E2DCE55B6A}tf10001119</Template>
  <TotalTime>200</TotalTime>
  <Words>2556</Words>
  <Application>Microsoft Macintosh PowerPoint</Application>
  <PresentationFormat>Širokouhlá</PresentationFormat>
  <Paragraphs>156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-webkit-standard</vt:lpstr>
      <vt:lpstr>Arial</vt:lpstr>
      <vt:lpstr>Calibri</vt:lpstr>
      <vt:lpstr>Gill Sans MT</vt:lpstr>
      <vt:lpstr>Galéria</vt:lpstr>
      <vt:lpstr>V čom spočíva nebezpečenstvo AI pre zdravie populácie A ako by sa mali pripraviť služby epidemiológie</vt:lpstr>
      <vt:lpstr>Bioterorizmus</vt:lpstr>
      <vt:lpstr>Bioterorizmus - prípady</vt:lpstr>
      <vt:lpstr>Známe prípady</vt:lpstr>
      <vt:lpstr>Známe prípady</vt:lpstr>
      <vt:lpstr>Známe prípady</vt:lpstr>
      <vt:lpstr>Známe prípady</vt:lpstr>
      <vt:lpstr>Potenciál Umelej Inteligencie ŠKODIŤ ZDRAVIU OBYVATEĽSTVA</vt:lpstr>
      <vt:lpstr>Zvýšené riziko vývoja biologických zbraní</vt:lpstr>
      <vt:lpstr>Riziko zneužitia štátnymi alebo neštátnymi aktérmi</vt:lpstr>
      <vt:lpstr>Potenciál umelej inteligencie čeliť bioterorizmu</vt:lpstr>
      <vt:lpstr>Zlepšená detekcia a prevencia</vt:lpstr>
      <vt:lpstr>Zlepšená reakcia na bioterorizmus</vt:lpstr>
      <vt:lpstr>Rýchlejšia a presnejšia diagnostika</vt:lpstr>
      <vt:lpstr>Modelovanie a predpovedanie epidémií</vt:lpstr>
      <vt:lpstr>Zlepšená alokácia zdrojov</vt:lpstr>
      <vt:lpstr>Zrýchlený VÝVOJ liekov a vakcín</vt:lpstr>
      <vt:lpstr>Zlepšený dohľad nad chorobami a včasná detekcia</vt:lpstr>
      <vt:lpstr>https://medisys.newsbrief.eu/medisys/clusteredition/en/24hrs.html#</vt:lpstr>
      <vt:lpstr>MEDISYS</vt:lpstr>
      <vt:lpstr>MEDISYS  v boji proti bioterorizmu</vt:lpstr>
      <vt:lpstr>EpidemiologickÉ Spravodajstvo (epidemiological intelligence)</vt:lpstr>
      <vt:lpstr>Na záver</vt:lpstr>
      <vt:lpstr>transformácia epidemiológie, riziká, spravodajstvo</vt:lpstr>
      <vt:lpstr>Výzvy a etické 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čom spočíva nebezpečenstvo AI pre zdravie populácie</dc:title>
  <dc:creator/>
  <cp:lastModifiedBy>Rusnák Martin</cp:lastModifiedBy>
  <cp:revision>7</cp:revision>
  <dcterms:created xsi:type="dcterms:W3CDTF">2024-09-05T14:15:25Z</dcterms:created>
  <dcterms:modified xsi:type="dcterms:W3CDTF">2024-09-13T16:04:59Z</dcterms:modified>
</cp:coreProperties>
</file>