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alaria/publications/world_malaria_report/en/" TargetMode="External"/><Relationship Id="rId2" Type="http://schemas.openxmlformats.org/officeDocument/2006/relationships/hyperlink" Target="http://www.ruvzpp.sk/oddelenia/epi/vt_chripk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immunization/diseases/mumps/en/" TargetMode="External"/><Relationship Id="rId5" Type="http://schemas.openxmlformats.org/officeDocument/2006/relationships/hyperlink" Target="http://www.cdc.gov/mumps/hcp.html" TargetMode="External"/><Relationship Id="rId4" Type="http://schemas.openxmlformats.org/officeDocument/2006/relationships/hyperlink" Target="http://www.ehagroup.com/resources/pathogens/avian-influenz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Povinne </a:t>
            </a:r>
            <a:r>
              <a:rPr lang="sk-SK" dirty="0" err="1"/>
              <a:t>hlÁsenÉ</a:t>
            </a:r>
            <a:r>
              <a:rPr lang="sk-SK" dirty="0"/>
              <a:t> ochorenia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Monika </a:t>
            </a:r>
            <a:r>
              <a:rPr lang="sk-SK" dirty="0" err="1"/>
              <a:t>JanČovičová</a:t>
            </a:r>
            <a:r>
              <a:rPr lang="sk-SK" dirty="0"/>
              <a:t> </a:t>
            </a:r>
          </a:p>
          <a:p>
            <a:r>
              <a:rPr lang="sk-SK" dirty="0"/>
              <a:t>Trnavská univerzita</a:t>
            </a:r>
          </a:p>
          <a:p>
            <a:r>
              <a:rPr lang="sk-SK" dirty="0"/>
              <a:t>Epidemiológia </a:t>
            </a:r>
            <a:r>
              <a:rPr lang="sk-SK" dirty="0" err="1"/>
              <a:t>ii.</a:t>
            </a:r>
            <a:r>
              <a:rPr lang="sk-SK" dirty="0"/>
              <a:t>, 2. ročník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201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82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8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" name="Group 9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" name="Rectangle 5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7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1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2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Line 16"/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4" name="Freeform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2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Rectangle 2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6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1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" name="Group 10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1411" y="2717188"/>
            <a:ext cx="4689234" cy="261424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mumps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36727" y="2249487"/>
            <a:ext cx="471068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vírusové ochorenie spôsobené paramyxovírusu, člen rodiny Rubulavirus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klinické príznaky: zvyčajne zahŕňa bolesť, citlivosť, a opuchy v jednej alebo oboch príušných slinných žliaz (tvár a čeľusť oblasti)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Očkovanie proti mumpsu je solídnou ochranou pre ochorením, očkovanie sa vykonáva v najskôr v 15. mesiaci života.</a:t>
            </a:r>
          </a:p>
        </p:txBody>
      </p:sp>
    </p:spTree>
    <p:extLst>
      <p:ext uri="{BB962C8B-B14F-4D97-AF65-F5344CB8AC3E}">
        <p14:creationId xmlns:p14="http://schemas.microsoft.com/office/powerpoint/2010/main" val="26513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mumps</a:t>
            </a: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122" y="458997"/>
            <a:ext cx="4187687" cy="5848724"/>
          </a:xfrm>
          <a:prstGeom prst="rect">
            <a:avLst/>
          </a:prstGeo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Smrť z mumpsu je mimoriadne vzácny.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Liečba nekomplikovaného mumpsu prebieha doma, podávanie liekov proti bolesti, znižovanie teploty, dostatok teplých tekutín, domáci pokojový režim, je možné aplikovať vlažné obklady na oblasť príušnej žľazy.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Prevencia: očkovanie</a:t>
            </a:r>
          </a:p>
        </p:txBody>
      </p:sp>
    </p:spTree>
    <p:extLst>
      <p:ext uri="{BB962C8B-B14F-4D97-AF65-F5344CB8AC3E}">
        <p14:creationId xmlns:p14="http://schemas.microsoft.com/office/powerpoint/2010/main" val="199564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159026"/>
            <a:ext cx="11516138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1499"/>
          </a:xfrm>
        </p:spPr>
        <p:txBody>
          <a:bodyPr/>
          <a:lstStyle/>
          <a:p>
            <a:r>
              <a:rPr lang="sk-SK"/>
              <a:t>zdroje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630017"/>
            <a:ext cx="9905999" cy="4863548"/>
          </a:xfrm>
        </p:spPr>
        <p:txBody>
          <a:bodyPr/>
          <a:lstStyle/>
          <a:p>
            <a:r>
              <a:rPr lang="sk-SK" sz="1800" dirty="0">
                <a:effectLst/>
              </a:rPr>
              <a:t>Anna </a:t>
            </a:r>
            <a:r>
              <a:rPr lang="sk-SK" sz="1800" dirty="0" err="1">
                <a:effectLst/>
              </a:rPr>
              <a:t>Strehárová</a:t>
            </a:r>
            <a:r>
              <a:rPr lang="sk-SK" sz="1800" dirty="0">
                <a:effectLst/>
              </a:rPr>
              <a:t> a kolektív. – Aktuálne kapitoly z </a:t>
            </a:r>
            <a:r>
              <a:rPr lang="sk-SK" sz="1800" dirty="0" err="1">
                <a:effectLst/>
              </a:rPr>
              <a:t>infektológie</a:t>
            </a:r>
            <a:r>
              <a:rPr lang="sk-SK" sz="1800" dirty="0">
                <a:effectLst/>
              </a:rPr>
              <a:t>, Trnava : </a:t>
            </a:r>
            <a:r>
              <a:rPr lang="sk-SK" sz="1800" dirty="0" err="1">
                <a:effectLst/>
              </a:rPr>
              <a:t>Typi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Unversitatis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Tyrnaviensis</a:t>
            </a:r>
            <a:r>
              <a:rPr lang="sk-SK" sz="1800" dirty="0">
                <a:effectLst/>
              </a:rPr>
              <a:t>, 2007, 292 s., ISBN 978-80-8082-108-1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</a:rPr>
              <a:t>Regionálny úrad verejného zdravotníctva so sídlom v Poprade – vtáčia chrípka </a:t>
            </a:r>
            <a:r>
              <a:rPr lang="sk-SK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http://www.ruvzpp.sk/oddelenia/epi/vt_chripka.htm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dirty="0">
                <a:effectLst/>
                <a:hlinkClick r:id="rId3"/>
              </a:rPr>
              <a:t>http://www.who.int/malaria/publications/world_malaria_report/en/</a:t>
            </a:r>
            <a:endParaRPr lang="sk-SK" sz="1800" dirty="0">
              <a:effectLst/>
            </a:endParaRPr>
          </a:p>
          <a:p>
            <a:r>
              <a:rPr lang="sk-SK" sz="1800" dirty="0">
                <a:hlinkClick r:id="rId4"/>
              </a:rPr>
              <a:t>http://www.ehagroup.com/resources/pathogens/avian-influenza/</a:t>
            </a:r>
            <a:endParaRPr lang="sk-SK" sz="1800" dirty="0"/>
          </a:p>
          <a:p>
            <a:r>
              <a:rPr lang="sk-SK" sz="1800" dirty="0">
                <a:hlinkClick r:id="rId5"/>
              </a:rPr>
              <a:t>http://www.cdc.gov/mumps/hcp.html</a:t>
            </a:r>
            <a:endParaRPr lang="sk-SK" sz="1800" dirty="0"/>
          </a:p>
          <a:p>
            <a:r>
              <a:rPr lang="sk-SK" sz="1800" dirty="0">
                <a:hlinkClick r:id="rId6"/>
              </a:rPr>
              <a:t>http://www.who.int/immunization/diseases/mumps/en/</a:t>
            </a:r>
            <a:endParaRPr lang="sk-SK" sz="1800" dirty="0"/>
          </a:p>
          <a:p>
            <a:endParaRPr lang="sk-SK" sz="1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620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43" y="2420813"/>
            <a:ext cx="11648661" cy="1478570"/>
          </a:xfrm>
        </p:spPr>
        <p:txBody>
          <a:bodyPr>
            <a:normAutofit/>
          </a:bodyPr>
          <a:lstStyle/>
          <a:p>
            <a:r>
              <a:rPr lang="sk-SK" sz="7200" dirty="0"/>
              <a:t> ĎAKUJEM ZA POZORNOSŤ !</a:t>
            </a:r>
          </a:p>
        </p:txBody>
      </p:sp>
    </p:spTree>
    <p:extLst>
      <p:ext uri="{BB962C8B-B14F-4D97-AF65-F5344CB8AC3E}">
        <p14:creationId xmlns:p14="http://schemas.microsoft.com/office/powerpoint/2010/main" val="370656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/>
              <a:t>Obsah: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800" dirty="0"/>
              <a:t>Vtáčia chrípka</a:t>
            </a:r>
          </a:p>
          <a:p>
            <a:r>
              <a:rPr lang="sk-SK" sz="4800" dirty="0"/>
              <a:t>Mumps</a:t>
            </a:r>
          </a:p>
          <a:p>
            <a:r>
              <a:rPr lang="sk-SK" sz="4800" dirty="0"/>
              <a:t>Malária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0" y="1357803"/>
            <a:ext cx="6332602" cy="41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82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8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" name="Group 9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" name="Rectangle 5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7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1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2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Line 16"/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4" name="Freeform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2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Rectangle 2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6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1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" name="Group 10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7192" r="17183" b="-3"/>
          <a:stretch/>
        </p:blipFill>
        <p:spPr>
          <a:xfrm>
            <a:off x="1141411" y="2249487"/>
            <a:ext cx="3494597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Vtáčia</a:t>
            </a:r>
            <a:r>
              <a:rPr lang="en-US" sz="3600" dirty="0"/>
              <a:t> </a:t>
            </a:r>
            <a:r>
              <a:rPr lang="en-US" sz="3600" dirty="0" err="1"/>
              <a:t>Chrípka</a:t>
            </a:r>
            <a:endParaRPr lang="en-US" sz="36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infekčné</a:t>
            </a:r>
            <a:r>
              <a:rPr lang="en-US" dirty="0"/>
              <a:t> </a:t>
            </a:r>
            <a:r>
              <a:rPr lang="en-US" dirty="0" err="1"/>
              <a:t>ochorenie</a:t>
            </a:r>
            <a:r>
              <a:rPr lang="en-US" dirty="0"/>
              <a:t> </a:t>
            </a:r>
            <a:r>
              <a:rPr lang="en-US" dirty="0" err="1"/>
              <a:t>spôsobené</a:t>
            </a:r>
            <a:r>
              <a:rPr lang="en-US" dirty="0"/>
              <a:t> </a:t>
            </a:r>
            <a:r>
              <a:rPr lang="en-US" dirty="0" err="1"/>
              <a:t>vírusom</a:t>
            </a:r>
            <a:r>
              <a:rPr lang="en-US" dirty="0"/>
              <a:t> </a:t>
            </a:r>
            <a:r>
              <a:rPr lang="en-US" dirty="0" err="1"/>
              <a:t>chrípky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A (H5N1)</a:t>
            </a:r>
            <a:endParaRPr lang="en-US" altLang="sk-SK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sk-SK" dirty="0"/>
              <a:t>1878,1961, 1997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sk-SK" dirty="0" err="1"/>
              <a:t>prirodzený</a:t>
            </a:r>
            <a:r>
              <a:rPr lang="en-US" altLang="sk-SK" dirty="0"/>
              <a:t> </a:t>
            </a:r>
            <a:r>
              <a:rPr lang="en-US" altLang="sk-SK" dirty="0" err="1"/>
              <a:t>hostiteľ</a:t>
            </a:r>
            <a:r>
              <a:rPr lang="en-US" altLang="sk-SK" dirty="0"/>
              <a:t> </a:t>
            </a:r>
            <a:r>
              <a:rPr lang="en-US" altLang="sk-SK" dirty="0" err="1"/>
              <a:t>divoko</a:t>
            </a:r>
            <a:r>
              <a:rPr lang="en-US" altLang="sk-SK" dirty="0"/>
              <a:t> </a:t>
            </a:r>
            <a:r>
              <a:rPr lang="en-US" altLang="sk-SK" dirty="0" err="1"/>
              <a:t>žijúce</a:t>
            </a:r>
            <a:r>
              <a:rPr lang="en-US" altLang="sk-SK" dirty="0"/>
              <a:t> </a:t>
            </a:r>
            <a:r>
              <a:rPr lang="en-US" altLang="sk-SK" dirty="0" err="1"/>
              <a:t>vtáctvo</a:t>
            </a:r>
            <a:endParaRPr lang="en-US" altLang="sk-SK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sk-SK" dirty="0" err="1"/>
              <a:t>rezervoár</a:t>
            </a:r>
            <a:r>
              <a:rPr lang="en-US" altLang="sk-SK" dirty="0"/>
              <a:t> – </a:t>
            </a:r>
            <a:r>
              <a:rPr lang="en-US" altLang="sk-SK" dirty="0" err="1"/>
              <a:t>sťahovacie</a:t>
            </a:r>
            <a:r>
              <a:rPr lang="en-US" altLang="sk-SK" dirty="0"/>
              <a:t> </a:t>
            </a:r>
            <a:r>
              <a:rPr lang="en-US" altLang="sk-SK" dirty="0" err="1"/>
              <a:t>vtáctvo</a:t>
            </a:r>
            <a:r>
              <a:rPr lang="en-US" altLang="sk-SK" dirty="0"/>
              <a:t>, </a:t>
            </a:r>
            <a:r>
              <a:rPr lang="en-US" altLang="sk-SK" dirty="0" err="1"/>
              <a:t>kačice</a:t>
            </a:r>
            <a:r>
              <a:rPr lang="en-US" altLang="sk-SK" dirty="0"/>
              <a:t>, </a:t>
            </a:r>
            <a:r>
              <a:rPr lang="en-US" altLang="sk-SK" dirty="0" err="1"/>
              <a:t>labute</a:t>
            </a:r>
            <a:r>
              <a:rPr lang="en-US" altLang="sk-SK" dirty="0"/>
              <a:t>, </a:t>
            </a:r>
            <a:r>
              <a:rPr lang="en-US" altLang="sk-SK" dirty="0" err="1"/>
              <a:t>vírus</a:t>
            </a:r>
            <a:r>
              <a:rPr lang="en-US" altLang="sk-SK" dirty="0"/>
              <a:t> </a:t>
            </a:r>
            <a:r>
              <a:rPr lang="en-US" altLang="sk-SK" dirty="0" err="1"/>
              <a:t>celosvetovo</a:t>
            </a:r>
            <a:r>
              <a:rPr lang="en-US" altLang="sk-SK" dirty="0"/>
              <a:t> </a:t>
            </a:r>
            <a:r>
              <a:rPr lang="en-US" altLang="sk-SK" dirty="0" err="1"/>
              <a:t>cirkuluje</a:t>
            </a:r>
            <a:r>
              <a:rPr lang="en-US" altLang="sk-SK" dirty="0"/>
              <a:t> </a:t>
            </a:r>
            <a:r>
              <a:rPr lang="en-US" altLang="sk-SK" dirty="0" err="1"/>
              <a:t>medzi</a:t>
            </a:r>
            <a:r>
              <a:rPr lang="en-US" altLang="sk-SK" dirty="0"/>
              <a:t> </a:t>
            </a:r>
            <a:r>
              <a:rPr lang="en-US" altLang="sk-SK" dirty="0" err="1"/>
              <a:t>vtákmi</a:t>
            </a:r>
            <a:r>
              <a:rPr lang="en-US" altLang="sk-SK" dirty="0"/>
              <a:t> a </a:t>
            </a:r>
            <a:r>
              <a:rPr lang="en-US" altLang="sk-SK" dirty="0" err="1"/>
              <a:t>prenáša</a:t>
            </a:r>
            <a:r>
              <a:rPr lang="en-US" altLang="sk-SK" dirty="0"/>
              <a:t> </a:t>
            </a:r>
            <a:r>
              <a:rPr lang="en-US" altLang="sk-SK" dirty="0" err="1"/>
              <a:t>sa</a:t>
            </a:r>
            <a:r>
              <a:rPr lang="en-US" altLang="sk-SK" dirty="0"/>
              <a:t> </a:t>
            </a:r>
            <a:r>
              <a:rPr lang="en-US" altLang="sk-SK" dirty="0" err="1"/>
              <a:t>aj</a:t>
            </a:r>
            <a:r>
              <a:rPr lang="en-US" altLang="sk-SK" dirty="0"/>
              <a:t> </a:t>
            </a:r>
            <a:r>
              <a:rPr lang="en-US" altLang="sk-SK" dirty="0" err="1"/>
              <a:t>na</a:t>
            </a:r>
            <a:r>
              <a:rPr lang="en-US" altLang="sk-SK" dirty="0"/>
              <a:t> </a:t>
            </a:r>
            <a:r>
              <a:rPr lang="en-US" altLang="sk-SK" dirty="0" err="1"/>
              <a:t>domáce</a:t>
            </a:r>
            <a:r>
              <a:rPr lang="en-US" altLang="sk-SK" dirty="0"/>
              <a:t> </a:t>
            </a:r>
            <a:r>
              <a:rPr lang="en-US" altLang="sk-SK" dirty="0" err="1"/>
              <a:t>vtáctvo</a:t>
            </a:r>
            <a:r>
              <a:rPr lang="en-US" altLang="sk-SK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sk-SK" dirty="0" err="1"/>
              <a:t>úzky</a:t>
            </a:r>
            <a:r>
              <a:rPr lang="en-US" altLang="sk-SK" dirty="0"/>
              <a:t> </a:t>
            </a:r>
            <a:r>
              <a:rPr lang="en-US" altLang="sk-SK" dirty="0" err="1"/>
              <a:t>kontakt</a:t>
            </a:r>
            <a:r>
              <a:rPr lang="en-US" altLang="sk-SK" dirty="0"/>
              <a:t> </a:t>
            </a:r>
            <a:r>
              <a:rPr lang="en-US" altLang="sk-SK" dirty="0" err="1"/>
              <a:t>človeka</a:t>
            </a:r>
            <a:r>
              <a:rPr lang="en-US" altLang="sk-SK" dirty="0"/>
              <a:t> a </a:t>
            </a:r>
            <a:r>
              <a:rPr lang="en-US" altLang="sk-SK" dirty="0" err="1"/>
              <a:t>zvierat</a:t>
            </a:r>
            <a:r>
              <a:rPr lang="en-US" altLang="sk-SK" dirty="0"/>
              <a:t>, </a:t>
            </a:r>
            <a:r>
              <a:rPr lang="en-US" altLang="sk-SK" dirty="0" err="1"/>
              <a:t>surovým</a:t>
            </a:r>
            <a:r>
              <a:rPr lang="en-US" altLang="sk-SK" dirty="0"/>
              <a:t> </a:t>
            </a:r>
            <a:r>
              <a:rPr lang="en-US" altLang="sk-SK" dirty="0" err="1"/>
              <a:t>mäsom</a:t>
            </a:r>
            <a:r>
              <a:rPr lang="en-US" altLang="sk-SK" dirty="0"/>
              <a:t>, </a:t>
            </a:r>
            <a:r>
              <a:rPr lang="en-US" altLang="sk-SK" dirty="0" err="1"/>
              <a:t>vdychnutím</a:t>
            </a:r>
            <a:r>
              <a:rPr lang="en-US" altLang="sk-SK" dirty="0"/>
              <a:t> </a:t>
            </a:r>
            <a:r>
              <a:rPr lang="en-US" altLang="sk-SK" dirty="0" err="1"/>
              <a:t>trusu</a:t>
            </a:r>
            <a:endParaRPr lang="en-US" altLang="sk-SK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sk-SK" dirty="0" err="1"/>
              <a:t>prenos</a:t>
            </a:r>
            <a:r>
              <a:rPr lang="en-US" altLang="sk-SK" dirty="0"/>
              <a:t> </a:t>
            </a:r>
            <a:r>
              <a:rPr lang="en-US" altLang="sk-SK" dirty="0" err="1"/>
              <a:t>na</a:t>
            </a:r>
            <a:r>
              <a:rPr lang="en-US" altLang="sk-SK" dirty="0"/>
              <a:t> </a:t>
            </a:r>
            <a:r>
              <a:rPr lang="en-US" altLang="sk-SK" dirty="0" err="1"/>
              <a:t>človeka</a:t>
            </a:r>
            <a:r>
              <a:rPr lang="en-US" altLang="sk-SK" dirty="0"/>
              <a:t> – </a:t>
            </a:r>
            <a:r>
              <a:rPr lang="en-US" altLang="sk-SK" dirty="0" err="1"/>
              <a:t>veľmi</a:t>
            </a:r>
            <a:r>
              <a:rPr lang="en-US" altLang="sk-SK" dirty="0"/>
              <a:t> </a:t>
            </a:r>
            <a:r>
              <a:rPr lang="en-US" altLang="sk-SK" dirty="0" err="1"/>
              <a:t>zriedkavý</a:t>
            </a:r>
            <a:endParaRPr lang="en-US" altLang="sk-SK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sk-SK" dirty="0" err="1"/>
              <a:t>ohrození</a:t>
            </a:r>
            <a:r>
              <a:rPr lang="en-US" altLang="sk-SK" dirty="0"/>
              <a:t> : </a:t>
            </a:r>
            <a:r>
              <a:rPr lang="en-US" altLang="sk-SK" dirty="0" err="1"/>
              <a:t>veterinári</a:t>
            </a:r>
            <a:r>
              <a:rPr lang="en-US" altLang="sk-SK" dirty="0"/>
              <a:t>, </a:t>
            </a:r>
            <a:r>
              <a:rPr lang="en-US" altLang="sk-SK" dirty="0" err="1"/>
              <a:t>hydinári</a:t>
            </a:r>
            <a:r>
              <a:rPr lang="en-US" altLang="sk-SK" dirty="0"/>
              <a:t>, </a:t>
            </a:r>
            <a:r>
              <a:rPr lang="en-US" altLang="sk-SK" dirty="0" err="1"/>
              <a:t>zdravot</a:t>
            </a:r>
            <a:r>
              <a:rPr lang="en-US" altLang="sk-SK" dirty="0"/>
              <a:t>. </a:t>
            </a:r>
            <a:r>
              <a:rPr lang="en-US" altLang="sk-SK" dirty="0" err="1"/>
              <a:t>pracovníci</a:t>
            </a:r>
            <a:endParaRPr lang="en-US" altLang="sk-SK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altLang="sk-SK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sk-SK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1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719283" cy="1478570"/>
          </a:xfrm>
        </p:spPr>
        <p:txBody>
          <a:bodyPr>
            <a:normAutofit fontScale="90000"/>
          </a:bodyPr>
          <a:lstStyle/>
          <a:p>
            <a:r>
              <a:rPr lang="sk-SK" sz="4400" dirty="0"/>
              <a:t>Vtáčia chrípka</a:t>
            </a:r>
            <a:br>
              <a:rPr lang="sk-SK" sz="4400" dirty="0"/>
            </a:br>
            <a:br>
              <a:rPr lang="sk-SK" sz="4400" dirty="0"/>
            </a:br>
            <a:r>
              <a:rPr lang="sk-SK" dirty="0"/>
              <a:t>        ochrana                   </a:t>
            </a:r>
            <a:r>
              <a:rPr lang="sk-SK" dirty="0" err="1"/>
              <a:t>protiepidemické</a:t>
            </a:r>
            <a:r>
              <a:rPr lang="sk-SK" dirty="0"/>
              <a:t> opatrenia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sk-SK" sz="3300" dirty="0">
                <a:effectLst/>
              </a:rPr>
              <a:t>očkovanie proti vírusom ľudskej chrípky</a:t>
            </a:r>
          </a:p>
          <a:p>
            <a:pPr>
              <a:buFont typeface="+mj-lt"/>
              <a:buAutoNum type="arabicPeriod"/>
            </a:pPr>
            <a:r>
              <a:rPr lang="sk-SK" sz="3300" dirty="0">
                <a:effectLst/>
              </a:rPr>
              <a:t>podávanie protivírusových liekov TAMIFLU, RELENZA   </a:t>
            </a:r>
            <a:r>
              <a:rPr lang="sk-SK" sz="3300" baseline="30000" dirty="0">
                <a:effectLst/>
              </a:rPr>
              <a:t>  </a:t>
            </a:r>
            <a:endParaRPr lang="sk-SK" sz="330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sk-SK" sz="3300" dirty="0">
                <a:effectLst/>
              </a:rPr>
              <a:t>očkovanie proti vírusu vtáčej chrípky podľa dostupnosti vakcíny.</a:t>
            </a: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</a:pPr>
            <a:r>
              <a:rPr lang="sk-SK" altLang="sk-SK" sz="3200" dirty="0">
                <a:effectLst/>
              </a:rPr>
              <a:t>Všeobecné opatrenia: hygiena, informácie obyvateľstvu, vyhýbať sa styku s hydinou,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</a:pPr>
            <a:r>
              <a:rPr lang="sk-SK" altLang="sk-SK" sz="3200" dirty="0">
                <a:effectLst/>
              </a:rPr>
              <a:t>Zber epidemiologických údajov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</a:pPr>
            <a:r>
              <a:rPr lang="sk-SK" altLang="sk-SK" sz="3200" dirty="0">
                <a:effectLst/>
              </a:rPr>
              <a:t>Zabezpečenie ohniska nákazy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</a:pPr>
            <a:r>
              <a:rPr lang="sk-SK" altLang="sk-SK" sz="3200" dirty="0">
                <a:effectLst/>
              </a:rPr>
              <a:t>Dostatok ochranných pomôcok, </a:t>
            </a:r>
            <a:r>
              <a:rPr lang="sk-SK" altLang="sk-SK" sz="3200" dirty="0" err="1">
                <a:effectLst/>
              </a:rPr>
              <a:t>virostatík</a:t>
            </a:r>
            <a:endParaRPr lang="sk-SK" altLang="sk-SK" sz="3200" dirty="0">
              <a:effectLst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</a:pPr>
            <a:r>
              <a:rPr lang="sk-SK" altLang="sk-SK" sz="3200" dirty="0" err="1">
                <a:effectLst/>
              </a:rPr>
              <a:t>Pandemický</a:t>
            </a:r>
            <a:r>
              <a:rPr lang="sk-SK" altLang="sk-SK" sz="3200" dirty="0">
                <a:effectLst/>
              </a:rPr>
              <a:t> plán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856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98474"/>
            <a:ext cx="11901268" cy="66500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503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Použitá literatúra: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112542"/>
            <a:ext cx="11957538" cy="65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82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8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" name="Group 9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" name="Rectangle 5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7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1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2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Line 16"/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4" name="Freeform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2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Rectangle 2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6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1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" name="Group 10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Malária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36727" y="2249487"/>
            <a:ext cx="471068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Najčastejšie importovaná nákaza, najrozšírenejšia choroba vo svete.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Choroba sa najčastejšie prenáša infikovaným komárom Anopheles.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/>
              <a:t>Malária je prenášaná komármi, infekčné ochorenie, ktoré postihuje ľudí a iné zvieratá spôsobené parazitickými prvokmi, patriaci do druhu Plasmodium.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9" name="Obrázok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858962"/>
            <a:ext cx="5241351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2">
                  <a:shade val="88000"/>
                  <a:hueMod val="106000"/>
                  <a:satMod val="140000"/>
                  <a:lumMod val="54000"/>
                </a:schemeClr>
                <a:schemeClr val="bg2">
                  <a:tint val="98000"/>
                  <a:hueMod val="82000"/>
                  <a:satMod val="150000"/>
                  <a:lumMod val="16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5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" name="Group 9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" name="Rectangle 5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7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1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2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Line 16"/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4" name="Freeform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8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2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Rectangle 2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5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6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9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1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" name="Group 10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1411" y="2295157"/>
            <a:ext cx="4689234" cy="34583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malária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36727" y="2249487"/>
            <a:ext cx="471068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Klinický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:</a:t>
            </a:r>
            <a:r>
              <a:rPr lang="sk-SK" dirty="0"/>
              <a:t> </a:t>
            </a:r>
            <a:r>
              <a:rPr lang="en-US" dirty="0" err="1"/>
              <a:t>Malárii</a:t>
            </a:r>
            <a:r>
              <a:rPr lang="en-US" dirty="0"/>
              <a:t> </a:t>
            </a:r>
            <a:r>
              <a:rPr lang="en-US" dirty="0" err="1"/>
              <a:t>spôsobuje</a:t>
            </a:r>
            <a:r>
              <a:rPr lang="en-US" dirty="0"/>
              <a:t> </a:t>
            </a:r>
            <a:r>
              <a:rPr lang="en-US" dirty="0" err="1"/>
              <a:t>príznaky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patrí</a:t>
            </a:r>
            <a:r>
              <a:rPr lang="en-US" dirty="0"/>
              <a:t> </a:t>
            </a:r>
            <a:r>
              <a:rPr lang="en-US" dirty="0" err="1"/>
              <a:t>horúčka</a:t>
            </a:r>
            <a:r>
              <a:rPr lang="en-US" dirty="0"/>
              <a:t>, </a:t>
            </a:r>
            <a:r>
              <a:rPr lang="en-US" dirty="0" err="1"/>
              <a:t>únava</a:t>
            </a:r>
            <a:r>
              <a:rPr lang="en-US" dirty="0"/>
              <a:t>, </a:t>
            </a:r>
            <a:r>
              <a:rPr lang="en-US" dirty="0" err="1"/>
              <a:t>vracanie</a:t>
            </a:r>
            <a:r>
              <a:rPr lang="en-US" dirty="0"/>
              <a:t> a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. V </a:t>
            </a:r>
            <a:r>
              <a:rPr lang="en-US" dirty="0" err="1"/>
              <a:t>ťažkých</a:t>
            </a:r>
            <a:r>
              <a:rPr lang="en-US" dirty="0"/>
              <a:t> </a:t>
            </a:r>
            <a:r>
              <a:rPr lang="en-US" dirty="0" err="1"/>
              <a:t>prípadoch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spôsobiť</a:t>
            </a:r>
            <a:r>
              <a:rPr lang="en-US" dirty="0"/>
              <a:t> </a:t>
            </a:r>
            <a:r>
              <a:rPr lang="en-US" dirty="0" err="1"/>
              <a:t>žlté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, </a:t>
            </a:r>
            <a:r>
              <a:rPr lang="en-US" dirty="0" err="1"/>
              <a:t>záchvaty</a:t>
            </a:r>
            <a:r>
              <a:rPr lang="en-US" dirty="0"/>
              <a:t>, </a:t>
            </a:r>
            <a:r>
              <a:rPr lang="en-US" dirty="0" err="1"/>
              <a:t>kóma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smrť</a:t>
            </a:r>
            <a:r>
              <a:rPr lang="en-US" dirty="0"/>
              <a:t>.</a:t>
            </a:r>
            <a:endParaRPr lang="sk-SK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Na </a:t>
            </a:r>
            <a:r>
              <a:rPr lang="en-US" dirty="0" err="1"/>
              <a:t>liečbu</a:t>
            </a:r>
            <a:r>
              <a:rPr lang="en-US" dirty="0"/>
              <a:t> je k </a:t>
            </a:r>
            <a:r>
              <a:rPr lang="en-US" dirty="0" err="1"/>
              <a:t>dispozícii</a:t>
            </a:r>
            <a:r>
              <a:rPr lang="en-US" dirty="0"/>
              <a:t> </a:t>
            </a:r>
            <a:r>
              <a:rPr lang="en-US" dirty="0" err="1"/>
              <a:t>viacero</a:t>
            </a:r>
            <a:r>
              <a:rPr lang="en-US" dirty="0"/>
              <a:t> </a:t>
            </a:r>
            <a:r>
              <a:rPr lang="en-US" dirty="0" err="1"/>
              <a:t>vysoko</a:t>
            </a:r>
            <a:r>
              <a:rPr lang="en-US" dirty="0"/>
              <a:t> </a:t>
            </a:r>
            <a:r>
              <a:rPr lang="en-US" dirty="0" err="1"/>
              <a:t>účinných</a:t>
            </a:r>
            <a:r>
              <a:rPr lang="en-US" dirty="0"/>
              <a:t> </a:t>
            </a:r>
            <a:r>
              <a:rPr lang="en-US" dirty="0" err="1"/>
              <a:t>liekov</a:t>
            </a:r>
            <a:r>
              <a:rPr lang="en-US" dirty="0"/>
              <a:t>. </a:t>
            </a:r>
            <a:r>
              <a:rPr lang="en-US" dirty="0" err="1"/>
              <a:t>Očkovanie</a:t>
            </a:r>
            <a:r>
              <a:rPr lang="en-US" dirty="0"/>
              <a:t> v </a:t>
            </a:r>
            <a:r>
              <a:rPr lang="en-US" dirty="0" err="1"/>
              <a:t>súčasnosti</a:t>
            </a:r>
            <a:r>
              <a:rPr lang="en-US" dirty="0"/>
              <a:t> </a:t>
            </a:r>
            <a:r>
              <a:rPr lang="en-US" dirty="0" err="1"/>
              <a:t>ešte</a:t>
            </a:r>
            <a:r>
              <a:rPr lang="en-US" dirty="0"/>
              <a:t> </a:t>
            </a:r>
            <a:r>
              <a:rPr lang="en-US" dirty="0" err="1"/>
              <a:t>neexistuje</a:t>
            </a:r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dirty="0" err="1"/>
              <a:t>Prevencia</a:t>
            </a:r>
            <a:r>
              <a:rPr lang="en-US" dirty="0"/>
              <a:t> </a:t>
            </a:r>
            <a:r>
              <a:rPr lang="en-US" dirty="0" err="1"/>
              <a:t>chemoprofilaxia</a:t>
            </a:r>
            <a:r>
              <a:rPr lang="en-US" dirty="0"/>
              <a:t>, </a:t>
            </a:r>
            <a:r>
              <a:rPr lang="en-US" dirty="0" err="1"/>
              <a:t>repelenty</a:t>
            </a:r>
            <a:r>
              <a:rPr lang="en-US" dirty="0"/>
              <a:t>, </a:t>
            </a:r>
            <a:r>
              <a:rPr lang="en-US" dirty="0" err="1"/>
              <a:t>insekticída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močariskách</a:t>
            </a:r>
            <a:r>
              <a:rPr lang="en-US" dirty="0"/>
              <a:t>, </a:t>
            </a:r>
            <a:r>
              <a:rPr lang="en-US" dirty="0" err="1"/>
              <a:t>vakcinácia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9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90512"/>
            <a:ext cx="11767931" cy="63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193</TotalTime>
  <Words>334</Words>
  <Application>Microsoft Office PowerPoint</Application>
  <PresentationFormat>Širokouhlá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Obvod</vt:lpstr>
      <vt:lpstr>Povinne hlÁsenÉ ochorenia</vt:lpstr>
      <vt:lpstr>Obsah:</vt:lpstr>
      <vt:lpstr>Vtáčia Chrípka</vt:lpstr>
      <vt:lpstr>Vtáčia chrípka          ochrana                   protiepidemické opatrenia</vt:lpstr>
      <vt:lpstr>Prezentácia programu PowerPoint</vt:lpstr>
      <vt:lpstr>Použitá literatúra:</vt:lpstr>
      <vt:lpstr>Malária</vt:lpstr>
      <vt:lpstr>malária</vt:lpstr>
      <vt:lpstr>Prezentácia programu PowerPoint</vt:lpstr>
      <vt:lpstr>mumps</vt:lpstr>
      <vt:lpstr>mumps</vt:lpstr>
      <vt:lpstr>Prezentácia programu PowerPoint</vt:lpstr>
      <vt:lpstr>zdroje</vt:lpstr>
      <vt:lpstr> ĎAKUJEM ZA POZORNOSŤ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 Jančovičová</dc:creator>
  <cp:lastModifiedBy>Monika Jančovičová</cp:lastModifiedBy>
  <cp:revision>19</cp:revision>
  <dcterms:created xsi:type="dcterms:W3CDTF">2016-12-11T21:14:55Z</dcterms:created>
  <dcterms:modified xsi:type="dcterms:W3CDTF">2016-12-13T19:33:13Z</dcterms:modified>
</cp:coreProperties>
</file>