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0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2587412-C209-49DA-BF04-7C30A09EF239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7C71F8-F785-4ECD-AA70-0EE9B0739F7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7412-C209-49DA-BF04-7C30A09EF239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71F8-F785-4ECD-AA70-0EE9B0739F7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2587412-C209-49DA-BF04-7C30A09EF239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B7C71F8-F785-4ECD-AA70-0EE9B0739F7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7412-C209-49DA-BF04-7C30A09EF239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7C71F8-F785-4ECD-AA70-0EE9B0739F71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7412-C209-49DA-BF04-7C30A09EF239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B7C71F8-F785-4ECD-AA70-0EE9B0739F71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587412-C209-49DA-BF04-7C30A09EF239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7C71F8-F785-4ECD-AA70-0EE9B0739F71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587412-C209-49DA-BF04-7C30A09EF239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B7C71F8-F785-4ECD-AA70-0EE9B0739F71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sk-SK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7412-C209-49DA-BF04-7C30A09EF239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7C71F8-F785-4ECD-AA70-0EE9B0739F7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7412-C209-49DA-BF04-7C30A09EF239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7C71F8-F785-4ECD-AA70-0EE9B0739F7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7412-C209-49DA-BF04-7C30A09EF239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B7C71F8-F785-4ECD-AA70-0EE9B0739F71}" type="slidenum">
              <a:rPr lang="sk-SK" smtClean="0"/>
              <a:t>‹#›</a:t>
            </a:fld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2587412-C209-49DA-BF04-7C30A09EF239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B7C71F8-F785-4ECD-AA70-0EE9B0739F71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587412-C209-49DA-BF04-7C30A09EF239}" type="datetimeFigureOut">
              <a:rPr lang="sk-SK" smtClean="0"/>
              <a:t>8. 11. 2016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B7C71F8-F785-4ECD-AA70-0EE9B0739F7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71604" y="3857628"/>
            <a:ext cx="7267596" cy="2009772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*kliešťová encefalitída*</a:t>
            </a:r>
            <a:br>
              <a:rPr lang="sk-SK" b="1" dirty="0" smtClean="0"/>
            </a:br>
            <a:r>
              <a:rPr lang="sk-SK" b="1" dirty="0" smtClean="0"/>
              <a:t>*Vírusová </a:t>
            </a:r>
            <a:r>
              <a:rPr lang="sk-SK" b="1" dirty="0" smtClean="0"/>
              <a:t>hepatitída typu </a:t>
            </a:r>
            <a:r>
              <a:rPr lang="sk-SK" b="1" dirty="0" smtClean="0"/>
              <a:t>B*</a:t>
            </a:r>
            <a:br>
              <a:rPr lang="sk-SK" b="1" dirty="0" smtClean="0"/>
            </a:br>
            <a:r>
              <a:rPr lang="sk-SK" b="1" dirty="0" smtClean="0"/>
              <a:t>*Detská obrna*</a:t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05060" y="5000637"/>
            <a:ext cx="6638940" cy="1428760"/>
          </a:xfrm>
        </p:spPr>
        <p:txBody>
          <a:bodyPr>
            <a:normAutofit lnSpcReduction="10000"/>
          </a:bodyPr>
          <a:lstStyle/>
          <a:p>
            <a:endParaRPr lang="sk-SK" dirty="0" smtClean="0"/>
          </a:p>
          <a:p>
            <a:r>
              <a:rPr lang="sk-SK" dirty="0" smtClean="0"/>
              <a:t>Natália </a:t>
            </a:r>
            <a:r>
              <a:rPr lang="sk-SK" dirty="0" err="1" smtClean="0"/>
              <a:t>Chvalniková</a:t>
            </a:r>
            <a:endParaRPr lang="sk-SK" dirty="0" smtClean="0"/>
          </a:p>
          <a:p>
            <a:r>
              <a:rPr lang="sk-SK" dirty="0" smtClean="0"/>
              <a:t>2.Bc VZ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153400" cy="1490666"/>
          </a:xfrm>
        </p:spPr>
        <p:txBody>
          <a:bodyPr>
            <a:normAutofit fontScale="90000"/>
          </a:bodyPr>
          <a:lstStyle/>
          <a:p>
            <a:r>
              <a:rPr lang="sk-SK" sz="6000" dirty="0" smtClean="0"/>
              <a:t>Ďakujem za pozornosť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1600" dirty="0" smtClean="0"/>
              <a:t>ZDROJ: </a:t>
            </a:r>
            <a:r>
              <a:rPr lang="sk-SK" sz="1800" dirty="0" smtClean="0"/>
              <a:t>Epidemiologický informačný systém. 2006 </a:t>
            </a:r>
            <a:r>
              <a:rPr lang="sk-SK" sz="1800" dirty="0" smtClean="0"/>
              <a:t>Úrad verejného zdravotníctva Slovenskej </a:t>
            </a:r>
            <a:r>
              <a:rPr lang="sk-SK" sz="1800" dirty="0" smtClean="0"/>
              <a:t>republiky.(</a:t>
            </a:r>
            <a:r>
              <a:rPr lang="sk-SK" sz="1800" dirty="0" err="1" smtClean="0"/>
              <a:t>online</a:t>
            </a:r>
            <a:r>
              <a:rPr lang="sk-SK" sz="1800" dirty="0" smtClean="0"/>
              <a:t>)(cit. 2016.11.07).</a:t>
            </a:r>
            <a:endParaRPr lang="sk-SK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Kliešťová encefalitída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A</a:t>
            </a:r>
            <a:r>
              <a:rPr lang="sk-SK" dirty="0" smtClean="0"/>
              <a:t>kútne </a:t>
            </a:r>
            <a:r>
              <a:rPr lang="sk-SK" dirty="0" err="1" smtClean="0"/>
              <a:t>horúčnaté</a:t>
            </a:r>
            <a:r>
              <a:rPr lang="sk-SK" dirty="0" smtClean="0"/>
              <a:t> ochorenie postihujúce centrálny nervový systém </a:t>
            </a:r>
            <a:endParaRPr lang="sk-SK" dirty="0" smtClean="0"/>
          </a:p>
          <a:p>
            <a:r>
              <a:rPr lang="sk-SK" dirty="0" smtClean="0"/>
              <a:t>U</a:t>
            </a:r>
            <a:r>
              <a:rPr lang="sk-SK" dirty="0" smtClean="0"/>
              <a:t> časti chorých ochorenie prebieha úplne </a:t>
            </a:r>
            <a:r>
              <a:rPr lang="sk-SK" dirty="0" smtClean="0"/>
              <a:t>ľahko. </a:t>
            </a:r>
          </a:p>
          <a:p>
            <a:r>
              <a:rPr lang="sk-SK" dirty="0" smtClean="0"/>
              <a:t>Ochorenie </a:t>
            </a:r>
            <a:r>
              <a:rPr lang="sk-SK" dirty="0" smtClean="0"/>
              <a:t>spôsobuje vírus, ktorý na človeka prenáša kliešť. </a:t>
            </a:r>
            <a:endParaRPr lang="sk-SK" dirty="0" smtClean="0"/>
          </a:p>
          <a:p>
            <a:r>
              <a:rPr lang="sk-SK" dirty="0" smtClean="0"/>
              <a:t>Inkubačný </a:t>
            </a:r>
            <a:r>
              <a:rPr lang="sk-SK" dirty="0" smtClean="0"/>
              <a:t>čas ochorenia sa pohybuje v rozpätí 7 – 14 dní</a:t>
            </a:r>
            <a:r>
              <a:rPr lang="sk-SK" dirty="0" smtClean="0"/>
              <a:t>.</a:t>
            </a:r>
          </a:p>
          <a:p>
            <a:r>
              <a:rPr lang="sk-SK" dirty="0" smtClean="0"/>
              <a:t>Liečba:</a:t>
            </a:r>
            <a:r>
              <a:rPr lang="sk-SK" dirty="0" smtClean="0"/>
              <a:t> </a:t>
            </a:r>
            <a:r>
              <a:rPr lang="sk-SK" dirty="0" smtClean="0"/>
              <a:t>symptomatická</a:t>
            </a:r>
          </a:p>
          <a:p>
            <a:r>
              <a:rPr lang="sk-SK" dirty="0" smtClean="0"/>
              <a:t>Ochorenie </a:t>
            </a:r>
            <a:r>
              <a:rPr lang="sk-SK" dirty="0" smtClean="0"/>
              <a:t>môže zanechať aj trvalé následky a výnimočne končí smrťou</a:t>
            </a:r>
            <a:endParaRPr lang="sk-SK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57158" y="2362200"/>
            <a:ext cx="8153400" cy="4495800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Účinným prostriedkom pred ochorením je očkovanie, ktoré pozostáva z 3 očkovacích dávok očkovacej látky podanej injekčne do svalu. </a:t>
            </a:r>
            <a:endParaRPr lang="sk-SK" dirty="0" smtClean="0"/>
          </a:p>
          <a:p>
            <a:r>
              <a:rPr lang="sk-SK" dirty="0" smtClean="0"/>
              <a:t>Súčasťou </a:t>
            </a:r>
            <a:r>
              <a:rPr lang="sk-SK" dirty="0" smtClean="0"/>
              <a:t>ochrany je aj ochrana pred prisatím kliešťa v prírode a to najmä vhodným oblečením, užívaním </a:t>
            </a:r>
            <a:r>
              <a:rPr lang="sk-SK" dirty="0" err="1" smtClean="0"/>
              <a:t>repelentných</a:t>
            </a:r>
            <a:r>
              <a:rPr lang="sk-SK" dirty="0" smtClean="0"/>
              <a:t> prípravkov a kontrola tela po návrate z prírody a vhodné odstránenie prisatého kliešťa</a:t>
            </a:r>
            <a:r>
              <a:rPr lang="sk-SK" dirty="0" smtClean="0"/>
              <a:t>.</a:t>
            </a:r>
          </a:p>
          <a:p>
            <a:r>
              <a:rPr lang="sk-SK" dirty="0" smtClean="0"/>
              <a:t>Po očkovaní sa môžu objaviť lokálne príznaky ( opuch, začervenanie) a zväčšenie uzlín v blízkosti miesta očkovania</a:t>
            </a:r>
            <a:endParaRPr lang="sk-SK" dirty="0" smtClean="0"/>
          </a:p>
        </p:txBody>
      </p:sp>
      <p:pic>
        <p:nvPicPr>
          <p:cNvPr id="16386" name="Picture 2" descr="Výsledok vyhľadávania obrázkov pre dopyt zápal mozg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1989" y="0"/>
            <a:ext cx="3402011" cy="2268007"/>
          </a:xfrm>
          <a:prstGeom prst="rect">
            <a:avLst/>
          </a:prstGeom>
          <a:noFill/>
        </p:spPr>
      </p:pic>
      <p:pic>
        <p:nvPicPr>
          <p:cNvPr id="16388" name="Picture 4" descr="Výsledok vyhľadávania obrázkov pre dopyt zápal mozg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2308" y="214290"/>
            <a:ext cx="3827036" cy="1785950"/>
          </a:xfrm>
          <a:prstGeom prst="rect">
            <a:avLst/>
          </a:prstGeom>
          <a:noFill/>
        </p:spPr>
      </p:pic>
      <p:pic>
        <p:nvPicPr>
          <p:cNvPr id="16390" name="Picture 6" descr="Výsledok vyhľadávania obrázkov pre dopyt zápal mozgových blá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7306"/>
            <a:ext cx="3000364" cy="1952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 l="19921" t="18701" r="32372" b="14272"/>
          <a:stretch>
            <a:fillRect/>
          </a:stretch>
        </p:blipFill>
        <p:spPr bwMode="auto">
          <a:xfrm>
            <a:off x="142844" y="0"/>
            <a:ext cx="8572528" cy="67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Výsledok vyhľadávania obrázkov pre dopyt kliešťová encefalití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7474926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CF004"/>
                </a:solidFill>
              </a:rPr>
              <a:t>Vírusová hepatitída B</a:t>
            </a:r>
            <a:endParaRPr lang="sk-SK" b="1" dirty="0">
              <a:solidFill>
                <a:srgbClr val="FCF00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153400" cy="4495800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Zápalové </a:t>
            </a:r>
            <a:r>
              <a:rPr lang="sk-SK" dirty="0" err="1" smtClean="0"/>
              <a:t>degeneratívne</a:t>
            </a:r>
            <a:r>
              <a:rPr lang="sk-SK" dirty="0" smtClean="0"/>
              <a:t> ochorenie pečene vyvolané vírusom. </a:t>
            </a:r>
            <a:endParaRPr lang="sk-SK" dirty="0" smtClean="0"/>
          </a:p>
          <a:p>
            <a:r>
              <a:rPr lang="sk-SK" dirty="0" smtClean="0"/>
              <a:t>Priebeh </a:t>
            </a:r>
            <a:r>
              <a:rPr lang="sk-SK" dirty="0" smtClean="0"/>
              <a:t>ochorenia býva ťažší, dlhší ako napr. u žltačky typu A. </a:t>
            </a:r>
            <a:endParaRPr lang="sk-SK" dirty="0" smtClean="0"/>
          </a:p>
          <a:p>
            <a:r>
              <a:rPr lang="sk-SK" dirty="0" smtClean="0"/>
              <a:t>V</a:t>
            </a:r>
            <a:r>
              <a:rPr lang="sk-SK" dirty="0" smtClean="0"/>
              <a:t> klinickom obraze dominujú hnačky, príznaky chrípkové, kĺbové, kožné a nervové, ktoré prevládajú nad príznakmi zo zažívacieho traktu. </a:t>
            </a:r>
            <a:endParaRPr lang="sk-SK" dirty="0" smtClean="0"/>
          </a:p>
          <a:p>
            <a:r>
              <a:rPr lang="sk-SK" dirty="0" smtClean="0"/>
              <a:t>Ochorenie </a:t>
            </a:r>
            <a:r>
              <a:rPr lang="sk-SK" dirty="0" smtClean="0"/>
              <a:t>veľmi často prechádza do chronickej </a:t>
            </a:r>
            <a:r>
              <a:rPr lang="sk-SK" dirty="0" smtClean="0"/>
              <a:t>formy</a:t>
            </a:r>
          </a:p>
          <a:p>
            <a:r>
              <a:rPr lang="sk-SK" dirty="0" smtClean="0"/>
              <a:t>Inkubačný </a:t>
            </a:r>
            <a:r>
              <a:rPr lang="sk-SK" dirty="0" smtClean="0"/>
              <a:t>čas ochorenia je dlhý 50-180 dní, priemerne 90. </a:t>
            </a:r>
            <a:endParaRPr lang="sk-SK" dirty="0" smtClean="0"/>
          </a:p>
          <a:p>
            <a:r>
              <a:rPr lang="sk-SK" dirty="0" smtClean="0"/>
              <a:t>Ochorenie </a:t>
            </a:r>
            <a:r>
              <a:rPr lang="sk-SK" dirty="0" smtClean="0"/>
              <a:t>sa prenáša krvou, pri sexuálnom styku, ale môže sa preniesť aj z matky na dieťa v tehotenstve alebo počas pôrodu.</a:t>
            </a:r>
            <a:endParaRPr lang="sk-SK" dirty="0"/>
          </a:p>
        </p:txBody>
      </p:sp>
      <p:pic>
        <p:nvPicPr>
          <p:cNvPr id="18434" name="Picture 2" descr="Výsledok vyhľadávania obrázkov pre dopyt zltacka 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504507"/>
            <a:ext cx="2071672" cy="1353493"/>
          </a:xfrm>
          <a:prstGeom prst="rect">
            <a:avLst/>
          </a:prstGeom>
          <a:noFill/>
        </p:spPr>
      </p:pic>
      <p:pic>
        <p:nvPicPr>
          <p:cNvPr id="18436" name="Picture 4" descr="Výsledok vyhľadávania obrázkov pre dopyt virusova hepatitida typu 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425440"/>
            <a:ext cx="2238374" cy="1432560"/>
          </a:xfrm>
          <a:prstGeom prst="rect">
            <a:avLst/>
          </a:prstGeom>
          <a:noFill/>
        </p:spPr>
      </p:pic>
      <p:pic>
        <p:nvPicPr>
          <p:cNvPr id="18438" name="Picture 6" descr="Výsledok vyhľadávania obrázkov pre dopyt virusova hepatitida typu 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5499795"/>
            <a:ext cx="2500330" cy="1358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9368" t="16732" r="32096" b="13287"/>
          <a:stretch>
            <a:fillRect/>
          </a:stretch>
        </p:blipFill>
        <p:spPr bwMode="auto">
          <a:xfrm>
            <a:off x="500034" y="101224"/>
            <a:ext cx="8334917" cy="675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Detská obrna-</a:t>
            </a:r>
            <a:r>
              <a:rPr lang="sk-SK" b="1" dirty="0" smtClean="0"/>
              <a:t> </a:t>
            </a:r>
            <a:r>
              <a:rPr lang="sk-SK" b="1" dirty="0" err="1" smtClean="0"/>
              <a:t>Poliomyelitída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Detská obrna je akútne infekčné ochorenie, ktoré pri typickom priebehu vyvoláva chabé obrny kostrového </a:t>
            </a:r>
            <a:r>
              <a:rPr lang="sk-SK" dirty="0" smtClean="0"/>
              <a:t>svalstva.</a:t>
            </a:r>
          </a:p>
          <a:p>
            <a:r>
              <a:rPr lang="sk-SK" dirty="0" smtClean="0"/>
              <a:t>Počas </a:t>
            </a:r>
            <a:r>
              <a:rPr lang="sk-SK" dirty="0" smtClean="0"/>
              <a:t>rekonvalescencie sa môžu niektoré paralýzy zlepšiť. </a:t>
            </a:r>
            <a:endParaRPr lang="sk-SK" dirty="0" smtClean="0"/>
          </a:p>
          <a:p>
            <a:r>
              <a:rPr lang="sk-SK" dirty="0" smtClean="0"/>
              <a:t>Inkubačný </a:t>
            </a:r>
            <a:r>
              <a:rPr lang="sk-SK" dirty="0" smtClean="0"/>
              <a:t>čas ochorenia je 7-12 dní. </a:t>
            </a:r>
            <a:endParaRPr lang="sk-SK" dirty="0" smtClean="0"/>
          </a:p>
          <a:p>
            <a:r>
              <a:rPr lang="sk-SK" dirty="0" smtClean="0"/>
              <a:t>Prameňom </a:t>
            </a:r>
            <a:r>
              <a:rPr lang="sk-SK" dirty="0" smtClean="0"/>
              <a:t>nákazy je vždy človek, často s ľahkou nerozpoznanou formou ochorenia. </a:t>
            </a:r>
            <a:endParaRPr lang="sk-SK" dirty="0" smtClean="0"/>
          </a:p>
          <a:p>
            <a:r>
              <a:rPr lang="sk-SK" dirty="0" smtClean="0"/>
              <a:t>Prenos </a:t>
            </a:r>
            <a:r>
              <a:rPr lang="sk-SK" dirty="0" smtClean="0"/>
              <a:t>nákazy sa uskutočňuje najčastejšie fekálno-orálnou </a:t>
            </a:r>
            <a:r>
              <a:rPr lang="sk-SK" dirty="0" smtClean="0"/>
              <a:t>cestou</a:t>
            </a:r>
          </a:p>
          <a:p>
            <a:r>
              <a:rPr lang="sk-SK" dirty="0" smtClean="0"/>
              <a:t>Pred </a:t>
            </a:r>
            <a:r>
              <a:rPr lang="sk-SK" dirty="0" smtClean="0"/>
              <a:t>zavedením očkovania sa smrtnosť ochorenia pohybovala od 5-14% chorých  malo trvalé následky po prekonaní v podobe obŕn končatín.</a:t>
            </a:r>
            <a:endParaRPr lang="sk-SK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Výsledok vyhľadávania obrázkov pre dopyt detska ob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214290"/>
            <a:ext cx="2214578" cy="1769593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 svete prebieha tzv. </a:t>
            </a:r>
            <a:r>
              <a:rPr lang="sk-SK" dirty="0" err="1" smtClean="0"/>
              <a:t>eradikačný</a:t>
            </a:r>
            <a:r>
              <a:rPr lang="sk-SK" dirty="0" smtClean="0"/>
              <a:t> program, t.j. vykorenenie tejto choroby. </a:t>
            </a:r>
            <a:endParaRPr lang="sk-SK" dirty="0" smtClean="0"/>
          </a:p>
          <a:p>
            <a:r>
              <a:rPr lang="sk-SK" dirty="0" smtClean="0"/>
              <a:t>Ochorenie </a:t>
            </a:r>
            <a:r>
              <a:rPr lang="sk-SK" dirty="0" smtClean="0"/>
              <a:t>sa už nevyskytuje v Európe, podobná situácia je aj v oboch Amerikách. </a:t>
            </a:r>
            <a:endParaRPr lang="sk-SK" dirty="0" smtClean="0"/>
          </a:p>
          <a:p>
            <a:r>
              <a:rPr lang="sk-SK" dirty="0" smtClean="0"/>
              <a:t>Ochorenia </a:t>
            </a:r>
            <a:r>
              <a:rPr lang="sk-SK" dirty="0" smtClean="0"/>
              <a:t>sa však vyskytujú v Afrike a v Ázii a preto jeho zavlečenie je celkom reálne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20482" name="Picture 2" descr="Výsledok vyhľadávania obrázkov pre dopyt detska obr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1415" y="4500570"/>
            <a:ext cx="3542585" cy="2357430"/>
          </a:xfrm>
          <a:prstGeom prst="rect">
            <a:avLst/>
          </a:prstGeom>
          <a:noFill/>
        </p:spPr>
      </p:pic>
      <p:pic>
        <p:nvPicPr>
          <p:cNvPr id="20484" name="Picture 4" descr="Výsledok vyhľadávania obrázkov pre dopyt detska obr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485663"/>
            <a:ext cx="4214810" cy="2372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116</TotalTime>
  <Words>100</Words>
  <Application>Microsoft Office PowerPoint</Application>
  <PresentationFormat>Předvádění na obrazovce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Medián</vt:lpstr>
      <vt:lpstr>*kliešťová encefalitída* *Vírusová hepatitída typu B* *Detská obrna*  </vt:lpstr>
      <vt:lpstr>Kliešťová encefalitída</vt:lpstr>
      <vt:lpstr>Snímek 3</vt:lpstr>
      <vt:lpstr>Snímek 4</vt:lpstr>
      <vt:lpstr>Snímek 5</vt:lpstr>
      <vt:lpstr>Vírusová hepatitída B</vt:lpstr>
      <vt:lpstr>Snímek 7</vt:lpstr>
      <vt:lpstr>Detská obrna- Poliomyelitída</vt:lpstr>
      <vt:lpstr>Snímek 9</vt:lpstr>
      <vt:lpstr>Ďakujem za pozornosť   ZDROJ: Epidemiologický informačný systém. 2006 Úrad verejného zdravotníctva Slovenskej republiky.(online)(cit. 2016.11.07).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*kliešťová encefalitída* *Vírusová hepatitída typu B* *Detská obrna*</dc:title>
  <dc:creator>Doma</dc:creator>
  <cp:lastModifiedBy>Doma</cp:lastModifiedBy>
  <cp:revision>13</cp:revision>
  <dcterms:created xsi:type="dcterms:W3CDTF">2016-11-08T16:54:14Z</dcterms:created>
  <dcterms:modified xsi:type="dcterms:W3CDTF">2016-11-08T18:50:18Z</dcterms:modified>
</cp:coreProperties>
</file>