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6"/>
  </p:notesMasterIdLst>
  <p:sldIdLst>
    <p:sldId id="256" r:id="rId2"/>
    <p:sldId id="259" r:id="rId3"/>
    <p:sldId id="268" r:id="rId4"/>
    <p:sldId id="269" r:id="rId5"/>
    <p:sldId id="270" r:id="rId6"/>
    <p:sldId id="273" r:id="rId7"/>
    <p:sldId id="257" r:id="rId8"/>
    <p:sldId id="258" r:id="rId9"/>
    <p:sldId id="325" r:id="rId10"/>
    <p:sldId id="326" r:id="rId11"/>
    <p:sldId id="324" r:id="rId12"/>
    <p:sldId id="323" r:id="rId13"/>
    <p:sldId id="272" r:id="rId14"/>
    <p:sldId id="260" r:id="rId15"/>
    <p:sldId id="261" r:id="rId16"/>
    <p:sldId id="262" r:id="rId17"/>
    <p:sldId id="263" r:id="rId18"/>
    <p:sldId id="328" r:id="rId19"/>
    <p:sldId id="329" r:id="rId20"/>
    <p:sldId id="330" r:id="rId21"/>
    <p:sldId id="332" r:id="rId22"/>
    <p:sldId id="331" r:id="rId23"/>
    <p:sldId id="333" r:id="rId24"/>
    <p:sldId id="334" r:id="rId25"/>
    <p:sldId id="335" r:id="rId26"/>
    <p:sldId id="267" r:id="rId27"/>
    <p:sldId id="264" r:id="rId28"/>
    <p:sldId id="271" r:id="rId29"/>
    <p:sldId id="265" r:id="rId30"/>
    <p:sldId id="275" r:id="rId31"/>
    <p:sldId id="276" r:id="rId32"/>
    <p:sldId id="280" r:id="rId33"/>
    <p:sldId id="266" r:id="rId34"/>
    <p:sldId id="327" r:id="rId35"/>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5"/>
    <p:restoredTop sz="94663"/>
  </p:normalViewPr>
  <p:slideViewPr>
    <p:cSldViewPr snapToGrid="0" snapToObjects="1">
      <p:cViewPr varScale="1">
        <p:scale>
          <a:sx n="114" d="100"/>
          <a:sy n="114" d="100"/>
        </p:scale>
        <p:origin x="1808" y="176"/>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24DD0669-3EAC-F842-850C-1FFAE37E1C17}" type="datetimeFigureOut">
              <a:rPr lang="en-US" smtClean="0"/>
              <a:t>2/28/23</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8EDDD769-0A41-C44D-A74F-F9371E2120B1}" type="slidenum">
              <a:rPr lang="sk-SK" smtClean="0"/>
              <a:t>‹#›</a:t>
            </a:fld>
            <a:endParaRPr lang="sk-SK"/>
          </a:p>
        </p:txBody>
      </p:sp>
    </p:spTree>
    <p:extLst>
      <p:ext uri="{BB962C8B-B14F-4D97-AF65-F5344CB8AC3E}">
        <p14:creationId xmlns:p14="http://schemas.microsoft.com/office/powerpoint/2010/main" val="22733372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70616" y="396768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cs-CZ" noProof="0"/>
              <a:t>Click to edit Master title style</a:t>
            </a:r>
            <a:endParaRPr lang="en-GB" noProof="0" dirty="0"/>
          </a:p>
        </p:txBody>
      </p:sp>
      <p:sp>
        <p:nvSpPr>
          <p:cNvPr id="3" name="Subtitle 2"/>
          <p:cNvSpPr>
            <a:spLocks noGrp="1"/>
          </p:cNvSpPr>
          <p:nvPr>
            <p:ph type="subTitle" idx="1"/>
          </p:nvPr>
        </p:nvSpPr>
        <p:spPr>
          <a:xfrm>
            <a:off x="2351034" y="3722416"/>
            <a:ext cx="6801208" cy="1597168"/>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cs-CZ" noProof="0"/>
              <a:t>Click to edit Master subtitle style</a:t>
            </a:r>
            <a:endParaRPr lang="en-GB" noProof="0" dirty="0"/>
          </a:p>
        </p:txBody>
      </p:sp>
      <p:sp>
        <p:nvSpPr>
          <p:cNvPr id="15" name="Date Placeholder 14"/>
          <p:cNvSpPr>
            <a:spLocks noGrp="1"/>
          </p:cNvSpPr>
          <p:nvPr>
            <p:ph type="dt" sz="half" idx="10"/>
          </p:nvPr>
        </p:nvSpPr>
        <p:spPr/>
        <p:txBody>
          <a:bodyPr/>
          <a:lstStyle/>
          <a:p>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cs-CZ"/>
              <a:t>Click to edit Master title style</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noProof="0"/>
              <a:t>Click to edit Master text styles</a:t>
            </a:r>
          </a:p>
          <a:p>
            <a:pPr lvl="1"/>
            <a:r>
              <a:rPr lang="cs-CZ" noProof="0"/>
              <a:t>Second level</a:t>
            </a:r>
          </a:p>
          <a:p>
            <a:pPr lvl="2"/>
            <a:r>
              <a:rPr lang="cs-CZ" noProof="0"/>
              <a:t>Third level</a:t>
            </a:r>
          </a:p>
          <a:p>
            <a:pPr lvl="3"/>
            <a:r>
              <a:rPr lang="cs-CZ" noProof="0"/>
              <a:t>Fourth level</a:t>
            </a:r>
          </a:p>
          <a:p>
            <a:pPr lvl="4"/>
            <a:r>
              <a:rPr lang="cs-CZ" noProof="0"/>
              <a:t>Fifth level</a:t>
            </a:r>
            <a:endParaRPr lang="en-GB" noProof="0" dirty="0"/>
          </a:p>
        </p:txBody>
      </p:sp>
      <p:sp>
        <p:nvSpPr>
          <p:cNvPr id="13" name="Title 12"/>
          <p:cNvSpPr>
            <a:spLocks noGrp="1"/>
          </p:cNvSpPr>
          <p:nvPr>
            <p:ph type="title"/>
          </p:nvPr>
        </p:nvSpPr>
        <p:spPr/>
        <p:txBody>
          <a:bodyPr/>
          <a:lstStyle/>
          <a:p>
            <a:r>
              <a:rPr lang="cs-CZ" noProof="0"/>
              <a:t>Click to edit Master title style</a:t>
            </a:r>
            <a:endParaRPr lang="en-GB" noProof="0" dirty="0"/>
          </a:p>
        </p:txBody>
      </p:sp>
      <p:sp>
        <p:nvSpPr>
          <p:cNvPr id="14" name="Date Placeholder 13"/>
          <p:cNvSpPr>
            <a:spLocks noGrp="1"/>
          </p:cNvSpPr>
          <p:nvPr>
            <p:ph type="dt" sz="half" idx="10"/>
          </p:nvPr>
        </p:nvSpPr>
        <p:spPr/>
        <p:txBody>
          <a:bodyPr/>
          <a:lstStyle/>
          <a:p>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dirty="0" err="1"/>
              <a:t>rusnakm@truni.sk</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cs-CZ"/>
              <a:t>Click to edit Master text styles</a:t>
            </a:r>
          </a:p>
        </p:txBody>
      </p:sp>
      <p:sp>
        <p:nvSpPr>
          <p:cNvPr id="12" name="Date Placeholder 11"/>
          <p:cNvSpPr>
            <a:spLocks noGrp="1"/>
          </p:cNvSpPr>
          <p:nvPr>
            <p:ph type="dt" sz="half" idx="10"/>
          </p:nvPr>
        </p:nvSpPr>
        <p:spPr/>
        <p:txBody>
          <a:bodyPr/>
          <a:lstStyle/>
          <a:p>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cs-CZ"/>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cs-CZ"/>
              <a:t>Click to edit Master title style</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a:t>Click to edit Master text styles</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cs-CZ"/>
              <a:t>Click to edit Master text styles</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cs-CZ"/>
              <a:t>Click to edit Master title style</a:t>
            </a:r>
            <a:endParaRPr lang="en-US" dirty="0"/>
          </a:p>
        </p:txBody>
      </p:sp>
      <p:sp>
        <p:nvSpPr>
          <p:cNvPr id="14" name="Date Placeholder 13"/>
          <p:cNvSpPr>
            <a:spLocks noGrp="1"/>
          </p:cNvSpPr>
          <p:nvPr>
            <p:ph type="dt" sz="half" idx="10"/>
          </p:nvPr>
        </p:nvSpPr>
        <p:spPr/>
        <p:txBody>
          <a:bodyPr/>
          <a:lstStyle/>
          <a:p>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Click to edit Master title style</a:t>
            </a:r>
            <a:endParaRPr lang="en-US"/>
          </a:p>
        </p:txBody>
      </p:sp>
      <p:sp>
        <p:nvSpPr>
          <p:cNvPr id="7" name="Date Placeholder 6"/>
          <p:cNvSpPr>
            <a:spLocks noGrp="1"/>
          </p:cNvSpPr>
          <p:nvPr>
            <p:ph type="dt" sz="half" idx="10"/>
          </p:nvPr>
        </p:nvSpPr>
        <p:spPr/>
        <p:txBody>
          <a:bodyPr/>
          <a:lstStyle/>
          <a:p>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a:t>Click to edit Master text styles</a:t>
            </a:r>
          </a:p>
        </p:txBody>
      </p:sp>
      <p:sp>
        <p:nvSpPr>
          <p:cNvPr id="15" name="Date Placeholder 14"/>
          <p:cNvSpPr>
            <a:spLocks noGrp="1"/>
          </p:cNvSpPr>
          <p:nvPr>
            <p:ph type="dt" sz="half" idx="10"/>
          </p:nvPr>
        </p:nvSpPr>
        <p:spPr/>
        <p:txBody>
          <a:bodyPr/>
          <a:lstStyle/>
          <a:p>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cs-CZ"/>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cs-CZ"/>
              <a:t>Drag picture to placeholder or click icon to add</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cs-CZ"/>
              <a:t>Click to edit Master text styles</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cs-CZ"/>
              <a:t>Click to edit Master title style</a:t>
            </a:r>
            <a:endParaRPr lang="en-US"/>
          </a:p>
        </p:txBody>
      </p:sp>
      <p:sp>
        <p:nvSpPr>
          <p:cNvPr id="13" name="Date Placeholder 12"/>
          <p:cNvSpPr>
            <a:spLocks noGrp="1"/>
          </p:cNvSpPr>
          <p:nvPr>
            <p:ph type="dt" sz="half" idx="10"/>
          </p:nvPr>
        </p:nvSpPr>
        <p:spPr/>
        <p:txBody>
          <a:bodyPr/>
          <a:lstStyle/>
          <a:p>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cs-CZ" noProof="0"/>
              <a:t>Click to edit Master title style</a:t>
            </a:r>
            <a:endParaRPr lang="en-GB" noProof="0"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cs-CZ" noProof="0"/>
              <a:t>Click to edit Master text styles</a:t>
            </a:r>
          </a:p>
          <a:p>
            <a:pPr lvl="1"/>
            <a:r>
              <a:rPr lang="cs-CZ" noProof="0"/>
              <a:t>Second level</a:t>
            </a:r>
          </a:p>
          <a:p>
            <a:pPr lvl="2"/>
            <a:r>
              <a:rPr lang="cs-CZ" noProof="0"/>
              <a:t>Third level</a:t>
            </a:r>
          </a:p>
          <a:p>
            <a:pPr lvl="3"/>
            <a:r>
              <a:rPr lang="cs-CZ" noProof="0"/>
              <a:t>Fourth level</a:t>
            </a:r>
          </a:p>
          <a:p>
            <a:pPr lvl="4"/>
            <a:r>
              <a:rPr lang="cs-CZ" noProof="0"/>
              <a:t>Fifth level</a:t>
            </a:r>
            <a:endParaRPr lang="en-GB" noProof="0" dirty="0"/>
          </a:p>
        </p:txBody>
      </p:sp>
      <p:sp>
        <p:nvSpPr>
          <p:cNvPr id="4" name="Date Placeholder 3"/>
          <p:cNvSpPr>
            <a:spLocks noGrp="1"/>
          </p:cNvSpPr>
          <p:nvPr>
            <p:ph type="dt" sz="half" idx="2"/>
          </p:nvPr>
        </p:nvSpPr>
        <p:spPr>
          <a:xfrm>
            <a:off x="7987308" y="6787309"/>
            <a:ext cx="1164934"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endParaRPr lang="en-GB"/>
          </a:p>
        </p:txBody>
      </p:sp>
      <p:sp>
        <p:nvSpPr>
          <p:cNvPr id="5" name="Footer Placeholder 4"/>
          <p:cNvSpPr>
            <a:spLocks noGrp="1"/>
          </p:cNvSpPr>
          <p:nvPr>
            <p:ph type="ftr" sz="quarter" idx="3"/>
          </p:nvPr>
        </p:nvSpPr>
        <p:spPr>
          <a:xfrm>
            <a:off x="2145002" y="6787309"/>
            <a:ext cx="5475399"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dirty="0" err="1"/>
              <a:t>rusnakm@truni.sk</a:t>
            </a:r>
            <a:endParaRPr lang="en-GB" dirty="0"/>
          </a:p>
        </p:txBody>
      </p:sp>
      <p:sp>
        <p:nvSpPr>
          <p:cNvPr id="6" name="Slide Number Placeholder 5"/>
          <p:cNvSpPr>
            <a:spLocks noGrp="1"/>
          </p:cNvSpPr>
          <p:nvPr>
            <p:ph type="sldNum" sz="quarter" idx="4"/>
          </p:nvPr>
        </p:nvSpPr>
        <p:spPr>
          <a:xfrm>
            <a:off x="856449" y="6787310"/>
            <a:ext cx="822862" cy="402652"/>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uvzsr.sk/index.php?option=com_content&amp;view=article&amp;id=3041&amp;Itemid=136"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637" y="6082565"/>
            <a:ext cx="8312587" cy="1008380"/>
          </a:xfrm>
        </p:spPr>
        <p:txBody>
          <a:bodyPr anchor="b">
            <a:normAutofit fontScale="90000"/>
          </a:bodyPr>
          <a:lstStyle/>
          <a:p>
            <a:r>
              <a:rPr lang="sk-SK" dirty="0"/>
              <a:t>Hlásenie prenosných ochorení</a:t>
            </a:r>
          </a:p>
        </p:txBody>
      </p:sp>
      <p:sp>
        <p:nvSpPr>
          <p:cNvPr id="3" name="Subtitle 2"/>
          <p:cNvSpPr>
            <a:spLocks noGrp="1"/>
          </p:cNvSpPr>
          <p:nvPr>
            <p:ph sz="quarter" idx="13"/>
          </p:nvPr>
        </p:nvSpPr>
        <p:spPr>
          <a:xfrm>
            <a:off x="1481152" y="726034"/>
            <a:ext cx="3607159" cy="3781425"/>
          </a:xfrm>
        </p:spPr>
        <p:txBody>
          <a:bodyPr anchor="ctr">
            <a:normAutofit/>
          </a:bodyPr>
          <a:lstStyle/>
          <a:p>
            <a:r>
              <a:rPr lang="sk-SK" dirty="0"/>
              <a:t>Prof. MUDr. Martin Rusnák, </a:t>
            </a:r>
            <a:r>
              <a:rPr lang="sk-SK" dirty="0" err="1"/>
              <a:t>CSc</a:t>
            </a:r>
            <a:endParaRPr lang="sk-SK" dirty="0"/>
          </a:p>
          <a:p>
            <a:r>
              <a:rPr lang="sk-SK" dirty="0"/>
              <a:t>Katedra verejného zdravotníctva FZaSP</a:t>
            </a:r>
          </a:p>
          <a:p>
            <a:r>
              <a:rPr lang="sk-SK" dirty="0"/>
              <a:t>Trnavská univerzita v Trnave</a:t>
            </a:r>
          </a:p>
          <a:p>
            <a:r>
              <a:rPr lang="sk-SK" dirty="0" err="1"/>
              <a:t>rusnakm@truni.sk</a:t>
            </a:r>
            <a:endParaRPr lang="sk-SK" dirty="0"/>
          </a:p>
        </p:txBody>
      </p:sp>
      <p:pic>
        <p:nvPicPr>
          <p:cNvPr id="5" name="Obrázok 4" descr="Obrázok, na ktorom je vnútri, stena, muž, osoba&#10;&#10;Automaticky generovaný popis">
            <a:extLst>
              <a:ext uri="{FF2B5EF4-FFF2-40B4-BE49-F238E27FC236}">
                <a16:creationId xmlns:a16="http://schemas.microsoft.com/office/drawing/2014/main" id="{955F9214-54FD-A162-3A4C-19DB2E58CCDB}"/>
              </a:ext>
            </a:extLst>
          </p:cNvPr>
          <p:cNvPicPr>
            <a:picLocks noChangeAspect="1"/>
          </p:cNvPicPr>
          <p:nvPr/>
        </p:nvPicPr>
        <p:blipFill rotWithShape="1">
          <a:blip r:embed="rId2">
            <a:extLst>
              <a:ext uri="{28A0092B-C50C-407E-A947-70E740481C1C}">
                <a14:useLocalDpi xmlns:a14="http://schemas.microsoft.com/office/drawing/2010/main" val="0"/>
              </a:ext>
            </a:extLst>
          </a:blip>
          <a:srcRect l="10315" r="36314" b="-1"/>
          <a:stretch/>
        </p:blipFill>
        <p:spPr>
          <a:xfrm>
            <a:off x="5541725" y="726033"/>
            <a:ext cx="4293921" cy="4505533"/>
          </a:xfrm>
          <a:prstGeom prst="rect">
            <a:avLst/>
          </a:prstGeom>
          <a:noFill/>
        </p:spPr>
      </p:pic>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7E041AD-DB14-0389-79A1-BFCA857072E8}"/>
              </a:ext>
            </a:extLst>
          </p:cNvPr>
          <p:cNvSpPr>
            <a:spLocks noGrp="1"/>
          </p:cNvSpPr>
          <p:nvPr>
            <p:ph idx="1"/>
          </p:nvPr>
        </p:nvSpPr>
        <p:spPr>
          <a:xfrm>
            <a:off x="755690" y="276602"/>
            <a:ext cx="8312587" cy="5089877"/>
          </a:xfrm>
        </p:spPr>
        <p:txBody>
          <a:bodyPr>
            <a:normAutofit/>
          </a:bodyPr>
          <a:lstStyle/>
          <a:p>
            <a:r>
              <a:rPr lang="sk-SK" sz="1800" b="1" i="1" dirty="0"/>
              <a:t>Klinické kritériá </a:t>
            </a:r>
            <a:r>
              <a:rPr lang="sk-SK" sz="1800" dirty="0"/>
              <a:t>zahŕňajú spoločné a relevantné znaky a symptómy choroby, ktoré buď jednotlivo alebo v kombinácii tvoria jasný alebo indikatívny klinický obraz choroby. Poskytujú všeobecný prehľad ochorenia a nemusia nevyhnutne indikovať všetky znaky potrebné na individuálnu klinickú diagnózu.</a:t>
            </a:r>
          </a:p>
          <a:p>
            <a:r>
              <a:rPr lang="sk-SK" sz="1800" b="1" i="1" dirty="0"/>
              <a:t>Laboratórne kritériá </a:t>
            </a:r>
            <a:r>
              <a:rPr lang="sk-SK" sz="1800" dirty="0"/>
              <a:t>sú zoznamom laboratórnych metód, ktoré sa používajú na potvrdenie prípadu. Na potvrdenie prípadu zvyčajne postačí iba jeden z uvedených testov. Ak je na splnenie laboratórneho potvrdenia potrebná kombinácia metód, je to špecifikované.</a:t>
            </a:r>
          </a:p>
          <a:p>
            <a:r>
              <a:rPr lang="sk-SK" sz="1800" dirty="0"/>
              <a:t>Typ vzorky, ktorá sa má odobrať na laboratórne testy, sa špecifikuje len vtedy, keď sa na potvrdenie diagnózy považujú za relevantné len určité typy vzoriek.</a:t>
            </a:r>
          </a:p>
          <a:p>
            <a:r>
              <a:rPr lang="sk-SK" sz="1800" dirty="0"/>
              <a:t>Pre niektoré dohodnuté výnimočné prípady sú zahrnuté laboratórne kritériá pre pravdepodobný prípad. Tieto laboratórne kritériá pozostávajú zo zoznamu laboratórnych metód, ktoré možno použiť na podporu diagnózy prípadu, ale ktoré nie sú potvrdzujúce.</a:t>
            </a:r>
          </a:p>
        </p:txBody>
      </p:sp>
      <p:sp>
        <p:nvSpPr>
          <p:cNvPr id="3" name="Nadpis 2">
            <a:extLst>
              <a:ext uri="{FF2B5EF4-FFF2-40B4-BE49-F238E27FC236}">
                <a16:creationId xmlns:a16="http://schemas.microsoft.com/office/drawing/2014/main" id="{1621267E-7100-B5E2-CD9A-84E02FAAFF23}"/>
              </a:ext>
            </a:extLst>
          </p:cNvPr>
          <p:cNvSpPr>
            <a:spLocks noGrp="1"/>
          </p:cNvSpPr>
          <p:nvPr>
            <p:ph type="title"/>
          </p:nvPr>
        </p:nvSpPr>
        <p:spPr>
          <a:xfrm>
            <a:off x="881637" y="6142526"/>
            <a:ext cx="8312587" cy="1008380"/>
          </a:xfrm>
        </p:spPr>
        <p:txBody>
          <a:bodyPr/>
          <a:lstStyle/>
          <a:p>
            <a:r>
              <a:rPr lang="sk-SK" dirty="0"/>
              <a:t>Klinické a </a:t>
            </a:r>
            <a:r>
              <a:rPr lang="sk-SK" dirty="0" err="1"/>
              <a:t>lab</a:t>
            </a:r>
            <a:r>
              <a:rPr lang="sk-SK" dirty="0"/>
              <a:t> kritéria definície prípadu</a:t>
            </a:r>
          </a:p>
        </p:txBody>
      </p:sp>
    </p:spTree>
    <p:extLst>
      <p:ext uri="{BB962C8B-B14F-4D97-AF65-F5344CB8AC3E}">
        <p14:creationId xmlns:p14="http://schemas.microsoft.com/office/powerpoint/2010/main" val="137810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7E041AD-DB14-0389-79A1-BFCA857072E8}"/>
              </a:ext>
            </a:extLst>
          </p:cNvPr>
          <p:cNvSpPr>
            <a:spLocks noGrp="1"/>
          </p:cNvSpPr>
          <p:nvPr>
            <p:ph idx="1"/>
          </p:nvPr>
        </p:nvSpPr>
        <p:spPr>
          <a:xfrm>
            <a:off x="755690" y="269823"/>
            <a:ext cx="8312587" cy="5291528"/>
          </a:xfrm>
        </p:spPr>
        <p:txBody>
          <a:bodyPr>
            <a:normAutofit fontScale="92500"/>
          </a:bodyPr>
          <a:lstStyle/>
          <a:p>
            <a:r>
              <a:rPr lang="sk-SK" sz="1600" dirty="0"/>
              <a:t>Epidemiologické kritériá sa považujú za splnené, ak možno preukázať </a:t>
            </a:r>
            <a:r>
              <a:rPr lang="sk-SK" sz="1600" b="1" i="1" dirty="0"/>
              <a:t>epidemiologickú súvislosť</a:t>
            </a:r>
            <a:r>
              <a:rPr lang="sk-SK" sz="1600" dirty="0"/>
              <a:t>.</a:t>
            </a:r>
          </a:p>
          <a:p>
            <a:pPr marL="477358" indent="-457200">
              <a:buFont typeface="+mj-lt"/>
              <a:buAutoNum type="arabicPeriod"/>
            </a:pPr>
            <a:r>
              <a:rPr lang="sk-SK" sz="1600" dirty="0"/>
              <a:t>Prenos z človeka na človeka: skutočnosť, že osoba mala kontakt s laboratórne potvrdeným prípadom ochorenia u človeka takým spôsobom, že mala možnosť získať infekciu;</a:t>
            </a:r>
          </a:p>
          <a:p>
            <a:pPr marL="477358" indent="-457200">
              <a:buFont typeface="+mj-lt"/>
              <a:buAutoNum type="arabicPeriod"/>
            </a:pPr>
            <a:r>
              <a:rPr lang="sk-SK" sz="1600" i="1" dirty="0"/>
              <a:t>Prenos zo zvieraťa na človeka</a:t>
            </a:r>
            <a:r>
              <a:rPr lang="sk-SK" sz="1600" dirty="0"/>
              <a:t>: skutočnosť, že osoba mala kontakt so zvieraťom s laboratórne potvrdenou infekciou/kolonizáciou takým spôsobom, že mala možnosť získať infekciu;</a:t>
            </a:r>
          </a:p>
          <a:p>
            <a:pPr marL="477358" indent="-457200">
              <a:buFont typeface="+mj-lt"/>
              <a:buAutoNum type="arabicPeriod"/>
            </a:pPr>
            <a:r>
              <a:rPr lang="sk-SK" sz="1600" i="1" dirty="0"/>
              <a:t>Vystavenie spoločnému zdroju</a:t>
            </a:r>
            <a:r>
              <a:rPr lang="sk-SK" sz="1600" dirty="0"/>
              <a:t>: skutočnosť, že osoba bola vystavená rovnakému spoločnému zdroju alebo nosiču infekcie ako potvrdený prípad u človeka;</a:t>
            </a:r>
          </a:p>
          <a:p>
            <a:pPr marL="477358" indent="-457200">
              <a:buFont typeface="+mj-lt"/>
              <a:buAutoNum type="arabicPeriod"/>
            </a:pPr>
            <a:r>
              <a:rPr lang="sk-SK" sz="1600" i="1" dirty="0"/>
              <a:t>Vystavenie kontaminovanej potrave/pitnej vode</a:t>
            </a:r>
            <a:r>
              <a:rPr lang="sk-SK" sz="1600" dirty="0"/>
              <a:t>: skutočnosť, že osoba skonzumovala potraviny alebo pitnú vodu s laboratórne potvrdenou kontamináciou alebo skonzumovala potenciálne kontaminované produkty zo zvieraťa s laboratórne potvrdenou infekciou/kolonizáciou;</a:t>
            </a:r>
          </a:p>
          <a:p>
            <a:pPr marL="477358" indent="-457200">
              <a:buFont typeface="+mj-lt"/>
              <a:buAutoNum type="arabicPeriod"/>
            </a:pPr>
            <a:r>
              <a:rPr lang="sk-SK" sz="1600" i="1" dirty="0"/>
              <a:t>Environmentálna expozícia</a:t>
            </a:r>
            <a:r>
              <a:rPr lang="sk-SK" sz="1600" dirty="0"/>
              <a:t>: skutočnosť, že osoba sa kúpala vo vode alebo mala kontakt s kontaminovaným environmentálnym zdrojom, ktorý bol laboratórne potvrdený;</a:t>
            </a:r>
          </a:p>
          <a:p>
            <a:pPr marL="477358" indent="-457200">
              <a:buFont typeface="+mj-lt"/>
              <a:buAutoNum type="arabicPeriod"/>
            </a:pPr>
            <a:r>
              <a:rPr lang="sk-SK" sz="1600" i="1" dirty="0"/>
              <a:t>Laboratórna expozícia</a:t>
            </a:r>
            <a:r>
              <a:rPr lang="sk-SK" sz="1600" dirty="0"/>
              <a:t>: skutočnosť, že osoba pracovala v laboratóriu, kde existuje možnosť expozície.</a:t>
            </a:r>
          </a:p>
          <a:p>
            <a:r>
              <a:rPr lang="sk-SK" sz="1600" dirty="0"/>
              <a:t>Osobu možno považovať za epidemiologicky spojenú s potvrdeným prípadom, ak je laboratórne potvrdený aspoň jeden prípad v reťazci prenosu. V prípade prepuknutia </a:t>
            </a:r>
            <a:r>
              <a:rPr lang="sk-SK" sz="1600" dirty="0" err="1"/>
              <a:t>feko</a:t>
            </a:r>
            <a:r>
              <a:rPr lang="sk-SK" sz="1600" dirty="0"/>
              <a:t>-orálnych infekcií alebo infekcií prenášaných vzduchom nie je nevyhnutne potrebné stanoviť reťazec prenosu, aby sa prípad považoval za epidemiologicky spojený.</a:t>
            </a:r>
          </a:p>
        </p:txBody>
      </p:sp>
      <p:sp>
        <p:nvSpPr>
          <p:cNvPr id="3" name="Nadpis 2">
            <a:extLst>
              <a:ext uri="{FF2B5EF4-FFF2-40B4-BE49-F238E27FC236}">
                <a16:creationId xmlns:a16="http://schemas.microsoft.com/office/drawing/2014/main" id="{1621267E-7100-B5E2-CD9A-84E02FAAFF23}"/>
              </a:ext>
            </a:extLst>
          </p:cNvPr>
          <p:cNvSpPr>
            <a:spLocks noGrp="1"/>
          </p:cNvSpPr>
          <p:nvPr>
            <p:ph type="title"/>
          </p:nvPr>
        </p:nvSpPr>
        <p:spPr>
          <a:xfrm>
            <a:off x="881637" y="6142526"/>
            <a:ext cx="8312587" cy="1008380"/>
          </a:xfrm>
        </p:spPr>
        <p:txBody>
          <a:bodyPr/>
          <a:lstStyle/>
          <a:p>
            <a:r>
              <a:rPr lang="sk-SK" dirty="0"/>
              <a:t>Epidemiologické kritériá a epidemiologická súvislosť</a:t>
            </a:r>
          </a:p>
        </p:txBody>
      </p:sp>
    </p:spTree>
    <p:extLst>
      <p:ext uri="{BB962C8B-B14F-4D97-AF65-F5344CB8AC3E}">
        <p14:creationId xmlns:p14="http://schemas.microsoft.com/office/powerpoint/2010/main" val="354100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494C1C6-7E60-DD00-B7FC-EC993028011F}"/>
              </a:ext>
            </a:extLst>
          </p:cNvPr>
          <p:cNvSpPr>
            <a:spLocks noGrp="1"/>
          </p:cNvSpPr>
          <p:nvPr>
            <p:ph idx="1"/>
          </p:nvPr>
        </p:nvSpPr>
        <p:spPr>
          <a:xfrm>
            <a:off x="856448" y="756287"/>
            <a:ext cx="7627985" cy="4010585"/>
          </a:xfrm>
        </p:spPr>
        <p:txBody>
          <a:bodyPr>
            <a:normAutofit fontScale="92500" lnSpcReduction="20000"/>
          </a:bodyPr>
          <a:lstStyle/>
          <a:p>
            <a:r>
              <a:rPr lang="sk-SK" sz="2800" b="1" i="1" dirty="0"/>
              <a:t>potvrdené prenosné ochorenie</a:t>
            </a:r>
            <a:r>
              <a:rPr lang="sk-SK" sz="2800" dirty="0"/>
              <a:t>, ak ide o prípad overený laboratórnym dôkazom (ďalej len „potvrdený prípad“),</a:t>
            </a:r>
          </a:p>
          <a:p>
            <a:r>
              <a:rPr lang="sk-SK" sz="2800" b="1" i="1" dirty="0"/>
              <a:t>pravdepodobné prenosné ochorenie</a:t>
            </a:r>
            <a:r>
              <a:rPr lang="sk-SK" sz="2800" dirty="0"/>
              <a:t>, ak ide o prípad s jasnou klinickou symptomatológiou, alebo klinický prípad v epidemiologickej súvislosti s potvrdeným prípadom,</a:t>
            </a:r>
          </a:p>
          <a:p>
            <a:r>
              <a:rPr lang="sk-SK" sz="2800" b="1" i="1" dirty="0"/>
              <a:t>možné prenosné ochorenie</a:t>
            </a:r>
            <a:r>
              <a:rPr lang="sk-SK" sz="2800" dirty="0"/>
              <a:t>, ak ide o prípad s klinickým obrazom, ktorý by mohol svedčiť o ochorení; nejde o potvrdený prípad ani o pravdepodobný prípad.</a:t>
            </a:r>
            <a:endParaRPr lang="en-GB" sz="2800" dirty="0"/>
          </a:p>
        </p:txBody>
      </p:sp>
      <p:sp>
        <p:nvSpPr>
          <p:cNvPr id="3" name="Nadpis 2">
            <a:extLst>
              <a:ext uri="{FF2B5EF4-FFF2-40B4-BE49-F238E27FC236}">
                <a16:creationId xmlns:a16="http://schemas.microsoft.com/office/drawing/2014/main" id="{7DF74F73-AF79-88A4-5F37-785F06DA3D1E}"/>
              </a:ext>
            </a:extLst>
          </p:cNvPr>
          <p:cNvSpPr>
            <a:spLocks noGrp="1"/>
          </p:cNvSpPr>
          <p:nvPr>
            <p:ph type="title"/>
          </p:nvPr>
        </p:nvSpPr>
        <p:spPr>
          <a:xfrm>
            <a:off x="881637" y="5977633"/>
            <a:ext cx="8312587" cy="1008380"/>
          </a:xfrm>
        </p:spPr>
        <p:txBody>
          <a:bodyPr/>
          <a:lstStyle/>
          <a:p>
            <a:r>
              <a:rPr lang="sk-SK" dirty="0"/>
              <a:t>Klasifikácia prípadov hlásených ochorení</a:t>
            </a:r>
            <a:br>
              <a:rPr lang="sk-SK" dirty="0"/>
            </a:br>
            <a:r>
              <a:rPr lang="sk-SK" sz="4000" b="1" dirty="0"/>
              <a:t>Vyhláška č. 585/2008 Z. z.</a:t>
            </a:r>
            <a:endParaRPr lang="en-GB" dirty="0"/>
          </a:p>
        </p:txBody>
      </p:sp>
    </p:spTree>
    <p:extLst>
      <p:ext uri="{BB962C8B-B14F-4D97-AF65-F5344CB8AC3E}">
        <p14:creationId xmlns:p14="http://schemas.microsoft.com/office/powerpoint/2010/main" val="317808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158D6C7-125A-BA0E-81E2-971F901BBA40}"/>
              </a:ext>
            </a:extLst>
          </p:cNvPr>
          <p:cNvSpPr>
            <a:spLocks noGrp="1"/>
          </p:cNvSpPr>
          <p:nvPr>
            <p:ph type="body" idx="1"/>
          </p:nvPr>
        </p:nvSpPr>
        <p:spPr>
          <a:xfrm>
            <a:off x="5037931" y="4705958"/>
            <a:ext cx="4114311" cy="2447459"/>
          </a:xfrm>
        </p:spPr>
        <p:txBody>
          <a:bodyPr>
            <a:normAutofit/>
          </a:bodyPr>
          <a:lstStyle/>
          <a:p>
            <a:r>
              <a:rPr lang="sk-SK" dirty="0">
                <a:effectLst/>
              </a:rPr>
              <a:t>EUROPEAN COMMISSION. EU </a:t>
            </a:r>
            <a:r>
              <a:rPr lang="sk-SK" dirty="0" err="1">
                <a:effectLst/>
              </a:rPr>
              <a:t>case</a:t>
            </a:r>
            <a:r>
              <a:rPr lang="sk-SK" dirty="0">
                <a:effectLst/>
              </a:rPr>
              <a:t> </a:t>
            </a:r>
            <a:r>
              <a:rPr lang="sk-SK" dirty="0" err="1">
                <a:effectLst/>
              </a:rPr>
              <a:t>definitions</a:t>
            </a:r>
            <a:r>
              <a:rPr lang="sk-SK" dirty="0">
                <a:effectLst/>
              </a:rPr>
              <a:t> [Internet]. 2018. </a:t>
            </a:r>
            <a:r>
              <a:rPr lang="sk-SK" dirty="0" err="1">
                <a:effectLst/>
              </a:rPr>
              <a:t>Available</a:t>
            </a:r>
            <a:r>
              <a:rPr lang="sk-SK" dirty="0">
                <a:effectLst/>
              </a:rPr>
              <a:t> </a:t>
            </a:r>
            <a:r>
              <a:rPr lang="sk-SK" dirty="0" err="1">
                <a:effectLst/>
              </a:rPr>
              <a:t>from</a:t>
            </a:r>
            <a:r>
              <a:rPr lang="sk-SK" dirty="0">
                <a:effectLst/>
              </a:rPr>
              <a:t>: </a:t>
            </a:r>
            <a:r>
              <a:rPr lang="sk-SK" dirty="0" err="1">
                <a:effectLst/>
              </a:rPr>
              <a:t>https</a:t>
            </a:r>
            <a:r>
              <a:rPr lang="sk-SK" dirty="0">
                <a:effectLst/>
              </a:rPr>
              <a:t>://</a:t>
            </a:r>
            <a:r>
              <a:rPr lang="sk-SK" dirty="0" err="1">
                <a:effectLst/>
              </a:rPr>
              <a:t>www.ecdc.europa.eu</a:t>
            </a:r>
            <a:r>
              <a:rPr lang="sk-SK" dirty="0">
                <a:effectLst/>
              </a:rPr>
              <a:t>/</a:t>
            </a:r>
            <a:r>
              <a:rPr lang="sk-SK" dirty="0" err="1">
                <a:effectLst/>
              </a:rPr>
              <a:t>en</a:t>
            </a:r>
            <a:r>
              <a:rPr lang="sk-SK" dirty="0">
                <a:effectLst/>
              </a:rPr>
              <a:t>/surveillance-and-</a:t>
            </a:r>
            <a:r>
              <a:rPr lang="sk-SK" dirty="0" err="1">
                <a:effectLst/>
              </a:rPr>
              <a:t>disease</a:t>
            </a:r>
            <a:r>
              <a:rPr lang="sk-SK" dirty="0">
                <a:effectLst/>
              </a:rPr>
              <a:t>-</a:t>
            </a:r>
            <a:r>
              <a:rPr lang="sk-SK" dirty="0" err="1">
                <a:effectLst/>
              </a:rPr>
              <a:t>data</a:t>
            </a:r>
            <a:r>
              <a:rPr lang="sk-SK" dirty="0">
                <a:effectLst/>
              </a:rPr>
              <a:t>/</a:t>
            </a:r>
            <a:r>
              <a:rPr lang="sk-SK" dirty="0" err="1">
                <a:effectLst/>
              </a:rPr>
              <a:t>eu-case-definitions</a:t>
            </a:r>
            <a:endParaRPr lang="sk-SK" dirty="0">
              <a:effectLst/>
            </a:endParaRPr>
          </a:p>
          <a:p>
            <a:endParaRPr lang="en-GB" dirty="0"/>
          </a:p>
        </p:txBody>
      </p:sp>
      <p:sp>
        <p:nvSpPr>
          <p:cNvPr id="3" name="Title 2"/>
          <p:cNvSpPr>
            <a:spLocks noGrp="1"/>
          </p:cNvSpPr>
          <p:nvPr>
            <p:ph type="title"/>
          </p:nvPr>
        </p:nvSpPr>
        <p:spPr>
          <a:xfrm>
            <a:off x="464695" y="2100791"/>
            <a:ext cx="8704341" cy="2591537"/>
          </a:xfrm>
        </p:spPr>
        <p:txBody>
          <a:bodyPr/>
          <a:lstStyle/>
          <a:p>
            <a:r>
              <a:rPr lang="sk-SK" dirty="0"/>
              <a:t>Ktoré ochorenia sa hlásia</a:t>
            </a:r>
          </a:p>
        </p:txBody>
      </p:sp>
      <p:pic>
        <p:nvPicPr>
          <p:cNvPr id="5" name="Obrázok 4" descr="Obrázok, na ktorom je text, elektronika, počítač&#10;&#10;Automaticky generovaný popis">
            <a:extLst>
              <a:ext uri="{FF2B5EF4-FFF2-40B4-BE49-F238E27FC236}">
                <a16:creationId xmlns:a16="http://schemas.microsoft.com/office/drawing/2014/main" id="{6281742E-7A34-ADB3-0900-5B88D223B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45" y="409432"/>
            <a:ext cx="5951938" cy="3355455"/>
          </a:xfrm>
          <a:prstGeom prst="rect">
            <a:avLst/>
          </a:prstGeom>
        </p:spPr>
      </p:pic>
    </p:spTree>
    <p:extLst>
      <p:ext uri="{BB962C8B-B14F-4D97-AF65-F5344CB8AC3E}">
        <p14:creationId xmlns:p14="http://schemas.microsoft.com/office/powerpoint/2010/main" val="333290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a:t>Zoznam povinne hlásených prenosných ochorení, podozrení</a:t>
            </a:r>
            <a:br>
              <a:rPr lang="sk-SK" dirty="0"/>
            </a:br>
            <a:r>
              <a:rPr lang="sk-SK" dirty="0"/>
              <a:t>na ochorenia a nosičstiev choroboplodných mikroorganizmov</a:t>
            </a:r>
          </a:p>
        </p:txBody>
      </p:sp>
    </p:spTree>
    <p:extLst>
      <p:ext uri="{BB962C8B-B14F-4D97-AF65-F5344CB8AC3E}">
        <p14:creationId xmlns:p14="http://schemas.microsoft.com/office/powerpoint/2010/main" val="396007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6800" y="203200"/>
            <a:ext cx="5397500" cy="7150100"/>
          </a:xfrm>
          <a:prstGeom prst="rect">
            <a:avLst/>
          </a:prstGeom>
        </p:spPr>
      </p:pic>
    </p:spTree>
    <p:extLst>
      <p:ext uri="{BB962C8B-B14F-4D97-AF65-F5344CB8AC3E}">
        <p14:creationId xmlns:p14="http://schemas.microsoft.com/office/powerpoint/2010/main" val="113041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6800" y="165100"/>
            <a:ext cx="5397500" cy="7226300"/>
          </a:xfrm>
          <a:prstGeom prst="rect">
            <a:avLst/>
          </a:prstGeom>
        </p:spPr>
      </p:pic>
    </p:spTree>
    <p:extLst>
      <p:ext uri="{BB962C8B-B14F-4D97-AF65-F5344CB8AC3E}">
        <p14:creationId xmlns:p14="http://schemas.microsoft.com/office/powerpoint/2010/main" val="92567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2200" y="2235200"/>
            <a:ext cx="5334000" cy="3086100"/>
          </a:xfrm>
          <a:prstGeom prst="rect">
            <a:avLst/>
          </a:prstGeom>
        </p:spPr>
      </p:pic>
    </p:spTree>
    <p:extLst>
      <p:ext uri="{BB962C8B-B14F-4D97-AF65-F5344CB8AC3E}">
        <p14:creationId xmlns:p14="http://schemas.microsoft.com/office/powerpoint/2010/main" val="196673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43D1B09-FBFC-56B8-183C-720658255815}"/>
              </a:ext>
            </a:extLst>
          </p:cNvPr>
          <p:cNvSpPr>
            <a:spLocks noGrp="1"/>
          </p:cNvSpPr>
          <p:nvPr>
            <p:ph idx="1"/>
          </p:nvPr>
        </p:nvSpPr>
        <p:spPr>
          <a:xfrm>
            <a:off x="613317" y="756287"/>
            <a:ext cx="8454960" cy="4033519"/>
          </a:xfrm>
        </p:spPr>
        <p:txBody>
          <a:bodyPr>
            <a:normAutofit fontScale="92500" lnSpcReduction="20000"/>
          </a:bodyPr>
          <a:lstStyle/>
          <a:p>
            <a:r>
              <a:rPr lang="en-GB" dirty="0"/>
              <a:t>﻿﻿</a:t>
            </a:r>
            <a:r>
              <a:rPr lang="sk-SK" dirty="0"/>
              <a:t>A02.0 </a:t>
            </a:r>
            <a:r>
              <a:rPr lang="sk-SK" dirty="0" err="1"/>
              <a:t>Salmonellosis</a:t>
            </a:r>
            <a:r>
              <a:rPr lang="sk-SK" dirty="0"/>
              <a:t> ODÔVODNENIE DOHĽADU </a:t>
            </a:r>
          </a:p>
          <a:p>
            <a:r>
              <a:rPr lang="sk-SK" dirty="0"/>
              <a:t>Salmonelóza je jednou z hlavných príčin chorôb prenášaných potravinami. </a:t>
            </a:r>
          </a:p>
          <a:p>
            <a:r>
              <a:rPr lang="sk-SK" dirty="0"/>
              <a:t>Detekcia a kontrola ohnísk je komplikovaná skutočnosťou, že existuje viac ako 2200 </a:t>
            </a:r>
            <a:r>
              <a:rPr lang="sk-SK" dirty="0" err="1"/>
              <a:t>sérotypov</a:t>
            </a:r>
            <a:r>
              <a:rPr lang="sk-SK" dirty="0"/>
              <a:t> druhov </a:t>
            </a:r>
            <a:r>
              <a:rPr lang="sk-SK" dirty="0" err="1"/>
              <a:t>Salmonella</a:t>
            </a:r>
            <a:r>
              <a:rPr lang="sk-SK" dirty="0"/>
              <a:t>, z ktorých niekoľko má viacero </a:t>
            </a:r>
            <a:r>
              <a:rPr lang="sk-SK" dirty="0" err="1"/>
              <a:t>fágových</a:t>
            </a:r>
            <a:r>
              <a:rPr lang="sk-SK" dirty="0"/>
              <a:t> typov. </a:t>
            </a:r>
          </a:p>
          <a:p>
            <a:r>
              <a:rPr lang="sk-SK" dirty="0"/>
              <a:t>Laboratórne sledovanie salmonelózy s definitívnou typizáciou a </a:t>
            </a:r>
            <a:r>
              <a:rPr lang="sk-SK" dirty="0" err="1"/>
              <a:t>antibiogrammi</a:t>
            </a:r>
            <a:r>
              <a:rPr lang="sk-SK" dirty="0"/>
              <a:t> umožňuje rýchlu identifikáciu zhlukov. </a:t>
            </a:r>
          </a:p>
          <a:p>
            <a:r>
              <a:rPr lang="sk-SK" dirty="0"/>
              <a:t>Vyšetrovanie sa potom môže sústrediť na jednotlivé prípady infikované „epidemickým“ kmeňom a vedú k lepšej identifikácii rizikových faktorov a súvisiacich potravín. </a:t>
            </a:r>
          </a:p>
          <a:p>
            <a:r>
              <a:rPr lang="sk-SK" dirty="0"/>
              <a:t>Využitie molekulárnych metód môže viesť k ešte presnejšej identifikácii „epidemických“ kmeňov.</a:t>
            </a:r>
          </a:p>
        </p:txBody>
      </p:sp>
      <p:sp>
        <p:nvSpPr>
          <p:cNvPr id="3" name="Nadpis 2">
            <a:extLst>
              <a:ext uri="{FF2B5EF4-FFF2-40B4-BE49-F238E27FC236}">
                <a16:creationId xmlns:a16="http://schemas.microsoft.com/office/drawing/2014/main" id="{D4FCCB4D-7039-69F8-5BE1-70B9BE0A5294}"/>
              </a:ext>
            </a:extLst>
          </p:cNvPr>
          <p:cNvSpPr>
            <a:spLocks noGrp="1"/>
          </p:cNvSpPr>
          <p:nvPr>
            <p:ph type="title"/>
          </p:nvPr>
        </p:nvSpPr>
        <p:spPr/>
        <p:txBody>
          <a:bodyPr/>
          <a:lstStyle/>
          <a:p>
            <a:r>
              <a:rPr lang="en-GB" sz="2800" dirty="0" err="1"/>
              <a:t>Príklady</a:t>
            </a:r>
            <a:r>
              <a:rPr lang="en-GB" sz="2800" dirty="0"/>
              <a:t> z </a:t>
            </a:r>
            <a:r>
              <a:rPr lang="sk-SK" sz="2800" dirty="0">
                <a:effectLst/>
              </a:rPr>
              <a:t>1. </a:t>
            </a:r>
            <a:r>
              <a:rPr lang="sk-SK" sz="2800" dirty="0" err="1">
                <a:effectLst/>
              </a:rPr>
              <a:t>World</a:t>
            </a:r>
            <a:r>
              <a:rPr lang="sk-SK" sz="2800" dirty="0">
                <a:effectLst/>
              </a:rPr>
              <a:t> Health </a:t>
            </a:r>
            <a:r>
              <a:rPr lang="sk-SK" sz="2800" dirty="0" err="1">
                <a:effectLst/>
              </a:rPr>
              <a:t>Organization</a:t>
            </a:r>
            <a:r>
              <a:rPr lang="sk-SK" sz="2800" dirty="0">
                <a:effectLst/>
              </a:rPr>
              <a:t>. WHO </a:t>
            </a:r>
            <a:r>
              <a:rPr lang="sk-SK" sz="2800" dirty="0" err="1">
                <a:effectLst/>
              </a:rPr>
              <a:t>Recommended</a:t>
            </a:r>
            <a:r>
              <a:rPr lang="sk-SK" sz="2800" dirty="0">
                <a:effectLst/>
              </a:rPr>
              <a:t> Surveillance </a:t>
            </a:r>
            <a:r>
              <a:rPr lang="sk-SK" sz="2800" dirty="0" err="1">
                <a:effectLst/>
              </a:rPr>
              <a:t>Standards</a:t>
            </a:r>
            <a:r>
              <a:rPr lang="sk-SK" sz="2800" dirty="0">
                <a:effectLst/>
              </a:rPr>
              <a:t>, </a:t>
            </a:r>
            <a:r>
              <a:rPr lang="sk-SK" sz="1600" dirty="0">
                <a:effectLst/>
              </a:rPr>
              <a:t>2nd </a:t>
            </a:r>
            <a:r>
              <a:rPr lang="sk-SK" sz="1600" dirty="0" err="1">
                <a:effectLst/>
              </a:rPr>
              <a:t>Edition</a:t>
            </a:r>
            <a:r>
              <a:rPr lang="sk-SK" sz="1600" dirty="0">
                <a:effectLst/>
              </a:rPr>
              <a:t> [Internet]. </a:t>
            </a:r>
            <a:r>
              <a:rPr lang="sk-SK" sz="1600" dirty="0" err="1">
                <a:effectLst/>
              </a:rPr>
              <a:t>Geneva</a:t>
            </a:r>
            <a:r>
              <a:rPr lang="sk-SK" sz="1600" dirty="0">
                <a:effectLst/>
              </a:rPr>
              <a:t>, </a:t>
            </a:r>
            <a:r>
              <a:rPr lang="sk-SK" sz="1600" dirty="0" err="1">
                <a:effectLst/>
              </a:rPr>
              <a:t>Switzerland</a:t>
            </a:r>
            <a:r>
              <a:rPr lang="sk-SK" sz="1600" dirty="0">
                <a:effectLst/>
              </a:rPr>
              <a:t>; 2021 p. 144. </a:t>
            </a:r>
            <a:r>
              <a:rPr lang="sk-SK" sz="1600" dirty="0" err="1">
                <a:effectLst/>
              </a:rPr>
              <a:t>Available</a:t>
            </a:r>
            <a:r>
              <a:rPr lang="sk-SK" sz="1600" dirty="0">
                <a:effectLst/>
              </a:rPr>
              <a:t> </a:t>
            </a:r>
            <a:r>
              <a:rPr lang="sk-SK" sz="1600" dirty="0" err="1">
                <a:effectLst/>
              </a:rPr>
              <a:t>from</a:t>
            </a:r>
            <a:r>
              <a:rPr lang="sk-SK" sz="1600" dirty="0">
                <a:effectLst/>
              </a:rPr>
              <a:t>: </a:t>
            </a:r>
            <a:r>
              <a:rPr lang="sk-SK" sz="1600" dirty="0" err="1">
                <a:effectLst/>
              </a:rPr>
              <a:t>https</a:t>
            </a:r>
            <a:r>
              <a:rPr lang="sk-SK" sz="1600" dirty="0">
                <a:effectLst/>
              </a:rPr>
              <a:t>://</a:t>
            </a:r>
            <a:r>
              <a:rPr lang="sk-SK" sz="1600" dirty="0" err="1">
                <a:effectLst/>
              </a:rPr>
              <a:t>data.unaids.org</a:t>
            </a:r>
            <a:r>
              <a:rPr lang="sk-SK" sz="1600" dirty="0">
                <a:effectLst/>
              </a:rPr>
              <a:t>/</a:t>
            </a:r>
            <a:r>
              <a:rPr lang="sk-SK" sz="1600" dirty="0" err="1">
                <a:effectLst/>
              </a:rPr>
              <a:t>publications</a:t>
            </a:r>
            <a:r>
              <a:rPr lang="sk-SK" sz="1600" dirty="0">
                <a:effectLst/>
              </a:rPr>
              <a:t>/irc-pub04/</a:t>
            </a:r>
            <a:r>
              <a:rPr lang="sk-SK" sz="1600" dirty="0" err="1">
                <a:effectLst/>
              </a:rPr>
              <a:t>surveillancestandards_en.pdf</a:t>
            </a:r>
            <a:endParaRPr lang="en-GB" dirty="0"/>
          </a:p>
        </p:txBody>
      </p:sp>
    </p:spTree>
    <p:extLst>
      <p:ext uri="{BB962C8B-B14F-4D97-AF65-F5344CB8AC3E}">
        <p14:creationId xmlns:p14="http://schemas.microsoft.com/office/powerpoint/2010/main" val="2005788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21A48E5-638C-B93D-BA13-76EA422D15F3}"/>
              </a:ext>
            </a:extLst>
          </p:cNvPr>
          <p:cNvSpPr>
            <a:spLocks noGrp="1"/>
          </p:cNvSpPr>
          <p:nvPr>
            <p:ph idx="1"/>
          </p:nvPr>
        </p:nvSpPr>
        <p:spPr>
          <a:xfrm>
            <a:off x="1070517" y="756287"/>
            <a:ext cx="7997760" cy="4033519"/>
          </a:xfrm>
        </p:spPr>
        <p:txBody>
          <a:bodyPr/>
          <a:lstStyle/>
          <a:p>
            <a:r>
              <a:rPr lang="sk-SK" b="1" i="1" dirty="0"/>
              <a:t>Klinický popis</a:t>
            </a:r>
          </a:p>
          <a:p>
            <a:r>
              <a:rPr lang="sk-SK" dirty="0"/>
              <a:t>Ochorenie s nasledujúcimi príznakmi: hnačka, kŕče v bruchu, horúčka, vracanie a nevoľnosť.</a:t>
            </a:r>
          </a:p>
          <a:p>
            <a:r>
              <a:rPr lang="sk-SK" b="1" i="1" dirty="0"/>
              <a:t>Laboratórne kritériá </a:t>
            </a:r>
            <a:r>
              <a:rPr lang="sk-SK" dirty="0"/>
              <a:t>na potvrdenie </a:t>
            </a:r>
          </a:p>
          <a:p>
            <a:r>
              <a:rPr lang="sk-SK" dirty="0"/>
              <a:t>Izolácia </a:t>
            </a:r>
            <a:r>
              <a:rPr lang="sk-SK" dirty="0" err="1"/>
              <a:t>Salmonella</a:t>
            </a:r>
            <a:r>
              <a:rPr lang="sk-SK" dirty="0"/>
              <a:t> </a:t>
            </a:r>
            <a:r>
              <a:rPr lang="sk-SK" dirty="0" err="1"/>
              <a:t>spp</a:t>
            </a:r>
            <a:r>
              <a:rPr lang="sk-SK" dirty="0"/>
              <a:t>. zo stolice alebo krvi pacienta. </a:t>
            </a:r>
          </a:p>
          <a:p>
            <a:r>
              <a:rPr lang="sk-SK" b="1" i="1" dirty="0"/>
              <a:t>Klasifikácia prípadov </a:t>
            </a:r>
          </a:p>
          <a:p>
            <a:pPr lvl="1"/>
            <a:r>
              <a:rPr lang="sk-SK" b="1" i="1" dirty="0"/>
              <a:t>Podozrenie</a:t>
            </a:r>
            <a:r>
              <a:rPr lang="sk-SK" dirty="0"/>
              <a:t>: Jednotlivec s jedným alebo viacerými klinickými znakmi. </a:t>
            </a:r>
          </a:p>
          <a:p>
            <a:pPr lvl="1"/>
            <a:r>
              <a:rPr lang="sk-SK" b="1" i="1" dirty="0"/>
              <a:t>Potvrdené</a:t>
            </a:r>
            <a:r>
              <a:rPr lang="sk-SK" dirty="0"/>
              <a:t>: Podozrenie na prípad s laboratórnym potvrdením.</a:t>
            </a:r>
          </a:p>
        </p:txBody>
      </p:sp>
      <p:sp>
        <p:nvSpPr>
          <p:cNvPr id="3" name="Nadpis 2">
            <a:extLst>
              <a:ext uri="{FF2B5EF4-FFF2-40B4-BE49-F238E27FC236}">
                <a16:creationId xmlns:a16="http://schemas.microsoft.com/office/drawing/2014/main" id="{3E8FFF6E-4B1E-2263-03F2-94EF836DC38E}"/>
              </a:ext>
            </a:extLst>
          </p:cNvPr>
          <p:cNvSpPr>
            <a:spLocks noGrp="1"/>
          </p:cNvSpPr>
          <p:nvPr>
            <p:ph type="title"/>
          </p:nvPr>
        </p:nvSpPr>
        <p:spPr>
          <a:xfrm>
            <a:off x="881637" y="6002496"/>
            <a:ext cx="8312587" cy="1008380"/>
          </a:xfrm>
        </p:spPr>
        <p:txBody>
          <a:bodyPr/>
          <a:lstStyle/>
          <a:p>
            <a:r>
              <a:rPr lang="en-GB" dirty="0"/>
              <a:t>ODPORÚČANÁ DEFINÍCIA PRÍPADU</a:t>
            </a:r>
          </a:p>
        </p:txBody>
      </p:sp>
    </p:spTree>
    <p:extLst>
      <p:ext uri="{BB962C8B-B14F-4D97-AF65-F5344CB8AC3E}">
        <p14:creationId xmlns:p14="http://schemas.microsoft.com/office/powerpoint/2010/main" val="37854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5235" y="756287"/>
            <a:ext cx="7783042" cy="4033519"/>
          </a:xfrm>
        </p:spPr>
        <p:txBody>
          <a:bodyPr/>
          <a:lstStyle/>
          <a:p>
            <a:r>
              <a:rPr lang="sk-SK" dirty="0"/>
              <a:t>Uviesť základy povinného hlásenia ochorení v SR a EU</a:t>
            </a:r>
          </a:p>
          <a:p>
            <a:pPr lvl="1"/>
            <a:r>
              <a:rPr lang="sk-SK" dirty="0"/>
              <a:t>Prečo sa hlásia ochorenia</a:t>
            </a:r>
          </a:p>
          <a:p>
            <a:pPr lvl="1"/>
            <a:r>
              <a:rPr lang="sk-SK" dirty="0"/>
              <a:t>Ktoré ochorenia sa povinne hlásia</a:t>
            </a:r>
          </a:p>
          <a:p>
            <a:pPr lvl="1"/>
            <a:r>
              <a:rPr lang="sk-SK" dirty="0"/>
              <a:t>Kto hlási ochorenia</a:t>
            </a:r>
          </a:p>
          <a:p>
            <a:pPr lvl="1"/>
            <a:r>
              <a:rPr lang="sk-SK" dirty="0"/>
              <a:t>Ako sa ochorenia hlásia</a:t>
            </a:r>
          </a:p>
          <a:p>
            <a:pPr lvl="1"/>
            <a:r>
              <a:rPr lang="sk-SK" dirty="0"/>
              <a:t>Spätná väzba – správy o infekčných ochoreniach</a:t>
            </a:r>
          </a:p>
          <a:p>
            <a:pPr lvl="1"/>
            <a:r>
              <a:rPr lang="sk-SK" dirty="0"/>
              <a:t>Kvalita hlásení</a:t>
            </a:r>
          </a:p>
          <a:p>
            <a:r>
              <a:rPr lang="sk-SK" dirty="0"/>
              <a:t>Zoznámiť sa s legislatívnymi normami</a:t>
            </a:r>
          </a:p>
          <a:p>
            <a:r>
              <a:rPr lang="sk-SK" dirty="0"/>
              <a:t>Poukázať na problémy hlásení a ich riešenia</a:t>
            </a:r>
          </a:p>
        </p:txBody>
      </p:sp>
      <p:sp>
        <p:nvSpPr>
          <p:cNvPr id="3" name="Title 2"/>
          <p:cNvSpPr>
            <a:spLocks noGrp="1"/>
          </p:cNvSpPr>
          <p:nvPr>
            <p:ph type="title"/>
          </p:nvPr>
        </p:nvSpPr>
        <p:spPr/>
        <p:txBody>
          <a:bodyPr/>
          <a:lstStyle/>
          <a:p>
            <a:r>
              <a:rPr lang="sk-SK" dirty="0"/>
              <a:t>Ciele prednášky</a:t>
            </a:r>
          </a:p>
        </p:txBody>
      </p:sp>
    </p:spTree>
    <p:extLst>
      <p:ext uri="{BB962C8B-B14F-4D97-AF65-F5344CB8AC3E}">
        <p14:creationId xmlns:p14="http://schemas.microsoft.com/office/powerpoint/2010/main" val="2591814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2D3E5E3-8EE8-3DAE-7186-E79099D84683}"/>
              </a:ext>
            </a:extLst>
          </p:cNvPr>
          <p:cNvSpPr>
            <a:spLocks noGrp="1"/>
          </p:cNvSpPr>
          <p:nvPr>
            <p:ph idx="1"/>
          </p:nvPr>
        </p:nvSpPr>
        <p:spPr>
          <a:xfrm>
            <a:off x="624468" y="756287"/>
            <a:ext cx="8443809" cy="4406728"/>
          </a:xfrm>
        </p:spPr>
        <p:txBody>
          <a:bodyPr>
            <a:normAutofit fontScale="77500" lnSpcReduction="20000"/>
          </a:bodyPr>
          <a:lstStyle/>
          <a:p>
            <a:r>
              <a:rPr lang="sk-SK" dirty="0"/>
              <a:t>Dohľad nad salmonelózou je laboratórne cvičenie. Vzorky vyšetrované laboratóriami musia pochádzať z prípadov, ktoré sa vyskytujú v zdravotných strediskách, nemocniciach alebo v súkromnej praxi, a praktizujúci si musia byť vedomí dôležitosti žiadania o vyšetrenie vzoriek stolice na účely verejného zdravia, najmä v prípadoch, keď sa prenášajú potraviny alebo voda. existuje podozrenie na prenos. </a:t>
            </a:r>
          </a:p>
          <a:p>
            <a:r>
              <a:rPr lang="sk-SK" dirty="0"/>
              <a:t>Dohľad je založený na sieti laboratórií, ktoré bežne oznamujú údaje o izolácii </a:t>
            </a:r>
            <a:r>
              <a:rPr lang="sk-SK" dirty="0" err="1"/>
              <a:t>Salmonella</a:t>
            </a:r>
            <a:r>
              <a:rPr lang="sk-SK" dirty="0"/>
              <a:t> </a:t>
            </a:r>
            <a:r>
              <a:rPr lang="sk-SK" dirty="0" err="1"/>
              <a:t>spp</a:t>
            </a:r>
            <a:r>
              <a:rPr lang="sk-SK" dirty="0"/>
              <a:t>. na centrálne úrovne. </a:t>
            </a:r>
          </a:p>
          <a:p>
            <a:r>
              <a:rPr lang="sk-SK" dirty="0"/>
              <a:t>Všetky podozrenia na prepuknutie salmonelózy sa musia nahlásiť centrálnej úrovni a vyšetriť. Okrem toho </a:t>
            </a:r>
            <a:r>
              <a:rPr lang="sk-SK" dirty="0" err="1"/>
              <a:t>izoláty</a:t>
            </a:r>
            <a:r>
              <a:rPr lang="sk-SK" dirty="0"/>
              <a:t> </a:t>
            </a:r>
            <a:r>
              <a:rPr lang="sk-SK" dirty="0" err="1"/>
              <a:t>Salmonella</a:t>
            </a:r>
            <a:r>
              <a:rPr lang="sk-SK" dirty="0"/>
              <a:t> </a:t>
            </a:r>
            <a:r>
              <a:rPr lang="sk-SK" dirty="0" err="1"/>
              <a:t>spp</a:t>
            </a:r>
            <a:r>
              <a:rPr lang="sk-SK" dirty="0"/>
              <a:t>. môžu byť zaslané do referenčného laboratória na ďalšiu typizáciu. </a:t>
            </a:r>
          </a:p>
          <a:p>
            <a:r>
              <a:rPr lang="sk-SK" dirty="0"/>
              <a:t>Definitívne údaje o typizácii možno analyzovať na širokom geografickom základe; to umožňuje odhaliť ohniská, ktoré by sa inak nedali zistiť. Na strednej a centrálnej úrovni by sa mal o každom ohnisku zhromaždiť minimálny súbor údajov. Malo by sa to vykonať po vyšetrení ohniska a malo by to zahŕňať kľúčové premenné o povahe a rozsahu prepuknutia choroby (čas, miesto, osoba, možný zdroj). </a:t>
            </a:r>
          </a:p>
        </p:txBody>
      </p:sp>
      <p:sp>
        <p:nvSpPr>
          <p:cNvPr id="3" name="Nadpis 2">
            <a:extLst>
              <a:ext uri="{FF2B5EF4-FFF2-40B4-BE49-F238E27FC236}">
                <a16:creationId xmlns:a16="http://schemas.microsoft.com/office/drawing/2014/main" id="{2EF466B6-1FCF-A0B3-7703-8B73BE7CC347}"/>
              </a:ext>
            </a:extLst>
          </p:cNvPr>
          <p:cNvSpPr>
            <a:spLocks noGrp="1"/>
          </p:cNvSpPr>
          <p:nvPr>
            <p:ph type="title"/>
          </p:nvPr>
        </p:nvSpPr>
        <p:spPr>
          <a:xfrm>
            <a:off x="881637" y="5980193"/>
            <a:ext cx="8312587" cy="1008380"/>
          </a:xfrm>
        </p:spPr>
        <p:txBody>
          <a:bodyPr/>
          <a:lstStyle/>
          <a:p>
            <a:r>
              <a:rPr lang="sk-SK" dirty="0"/>
              <a:t>ODPORÚČANÉ TYPY DOHĽADU: Národné</a:t>
            </a:r>
            <a:endParaRPr lang="en-GB" dirty="0"/>
          </a:p>
        </p:txBody>
      </p:sp>
    </p:spTree>
    <p:extLst>
      <p:ext uri="{BB962C8B-B14F-4D97-AF65-F5344CB8AC3E}">
        <p14:creationId xmlns:p14="http://schemas.microsoft.com/office/powerpoint/2010/main" val="318691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4E7FDF5-56A1-F1C4-8CDE-3B594C50B753}"/>
              </a:ext>
            </a:extLst>
          </p:cNvPr>
          <p:cNvSpPr>
            <a:spLocks noGrp="1"/>
          </p:cNvSpPr>
          <p:nvPr>
            <p:ph type="title"/>
          </p:nvPr>
        </p:nvSpPr>
        <p:spPr>
          <a:xfrm>
            <a:off x="881637" y="6197631"/>
            <a:ext cx="5552617" cy="1008380"/>
          </a:xfrm>
        </p:spPr>
        <p:txBody>
          <a:bodyPr/>
          <a:lstStyle/>
          <a:p>
            <a:r>
              <a:rPr lang="sk-SK" sz="3200" dirty="0">
                <a:effectLst/>
                <a:latin typeface="arial" panose="020B0604020202020204" pitchFamily="34" charset="0"/>
              </a:rPr>
              <a:t>Národné referenčné centrum pre salmonelózy na ÚVZ SR</a:t>
            </a:r>
            <a:endParaRPr lang="en-GB" sz="3200" dirty="0"/>
          </a:p>
        </p:txBody>
      </p:sp>
      <p:pic>
        <p:nvPicPr>
          <p:cNvPr id="2050" name="Picture 2" descr="nrc_salmonela_gavacova">
            <a:extLst>
              <a:ext uri="{FF2B5EF4-FFF2-40B4-BE49-F238E27FC236}">
                <a16:creationId xmlns:a16="http://schemas.microsoft.com/office/drawing/2014/main" id="{E8B0785B-3BE1-F195-4EA4-D8720C45B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674" y="5185317"/>
            <a:ext cx="2899828" cy="2234192"/>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objekt pre obsah 1">
            <a:extLst>
              <a:ext uri="{FF2B5EF4-FFF2-40B4-BE49-F238E27FC236}">
                <a16:creationId xmlns:a16="http://schemas.microsoft.com/office/drawing/2014/main" id="{48151870-B235-AA0E-4649-31E6BD089E45}"/>
              </a:ext>
            </a:extLst>
          </p:cNvPr>
          <p:cNvSpPr>
            <a:spLocks noGrp="1"/>
          </p:cNvSpPr>
          <p:nvPr>
            <p:ph idx="1"/>
          </p:nvPr>
        </p:nvSpPr>
        <p:spPr>
          <a:xfrm>
            <a:off x="624468" y="756286"/>
            <a:ext cx="8443809" cy="5042347"/>
          </a:xfrm>
        </p:spPr>
        <p:txBody>
          <a:bodyPr>
            <a:normAutofit lnSpcReduction="10000"/>
          </a:bodyPr>
          <a:lstStyle/>
          <a:p>
            <a:pPr algn="just"/>
            <a:r>
              <a:rPr lang="sk-SK" sz="1800" dirty="0">
                <a:effectLst/>
                <a:latin typeface="Arial" panose="020B0604020202020204" pitchFamily="34" charset="0"/>
              </a:rPr>
              <a:t>V zmysle § 8 zákona č. 355/2007 Z. z. o ochrane, podpore a rozvoji verejného zdravia a o zmene a doplnení niektorých zákonov v znení neskorších predpisov je Národné referenčné centrum špecializovaným pracoviskom úradu verejného zdravotníctva alebo regionálneho úradu verejného zdravotníctva na riešenie úloh verejného zdravotníctva.</a:t>
            </a:r>
            <a:endParaRPr lang="sk-SK" dirty="0">
              <a:effectLst/>
            </a:endParaRPr>
          </a:p>
          <a:p>
            <a:r>
              <a:rPr lang="sk-SK" sz="1800" u="sng" dirty="0">
                <a:effectLst/>
                <a:latin typeface="Arial" panose="020B0604020202020204" pitchFamily="34" charset="0"/>
              </a:rPr>
              <a:t>Národné referenčné centrum</a:t>
            </a:r>
            <a:endParaRPr lang="sk-SK" dirty="0">
              <a:effectLst/>
            </a:endParaRPr>
          </a:p>
          <a:p>
            <a:r>
              <a:rPr lang="sk-SK" sz="1800" dirty="0">
                <a:effectLst/>
                <a:latin typeface="Arial" panose="020B0604020202020204" pitchFamily="34" charset="0"/>
              </a:rPr>
              <a:t>a)  zabezpečuje špecializovanú nadstavbovú a konečnú laboratórnu diagnostiku a overovanie laboratórnych výsledkov,</a:t>
            </a:r>
            <a:endParaRPr lang="sk-SK" dirty="0">
              <a:effectLst/>
            </a:endParaRPr>
          </a:p>
          <a:p>
            <a:r>
              <a:rPr lang="sk-SK" sz="1800" dirty="0">
                <a:effectLst/>
                <a:latin typeface="Arial" panose="020B0604020202020204" pitchFamily="34" charset="0"/>
              </a:rPr>
              <a:t>b)  stanovuje referenčné metódy a štandardy,</a:t>
            </a:r>
            <a:endParaRPr lang="sk-SK" dirty="0">
              <a:effectLst/>
            </a:endParaRPr>
          </a:p>
          <a:p>
            <a:r>
              <a:rPr lang="sk-SK" sz="1800" dirty="0">
                <a:effectLst/>
                <a:latin typeface="Arial" panose="020B0604020202020204" pitchFamily="34" charset="0"/>
              </a:rPr>
              <a:t>c)  vykonáva expertíznu, metodickú a publikačnú činnosť,</a:t>
            </a:r>
            <a:endParaRPr lang="sk-SK" dirty="0">
              <a:effectLst/>
            </a:endParaRPr>
          </a:p>
          <a:p>
            <a:r>
              <a:rPr lang="sk-SK" sz="1800" dirty="0">
                <a:effectLst/>
                <a:latin typeface="Arial" panose="020B0604020202020204" pitchFamily="34" charset="0"/>
              </a:rPr>
              <a:t>d)  zabezpečuje epidemiologický dohľad,</a:t>
            </a:r>
            <a:endParaRPr lang="sk-SK" dirty="0">
              <a:effectLst/>
            </a:endParaRPr>
          </a:p>
          <a:p>
            <a:r>
              <a:rPr lang="sk-SK" sz="1800" dirty="0" err="1">
                <a:effectLst/>
                <a:latin typeface="Arial" panose="020B0604020202020204" pitchFamily="34" charset="0"/>
              </a:rPr>
              <a:t>e</a:t>
            </a:r>
            <a:r>
              <a:rPr lang="sk-SK" sz="1800" dirty="0">
                <a:effectLst/>
                <a:latin typeface="Arial" panose="020B0604020202020204" pitchFamily="34" charset="0"/>
              </a:rPr>
              <a:t>)  uschováva vzorky biologického materiálu alebo iného materiálu, ktorý obsahuje pôvodcu ochorenia a ktorý bol získaný z potvrdeného prípadu ochorenia,</a:t>
            </a:r>
            <a:endParaRPr lang="sk-SK" dirty="0">
              <a:effectLst/>
            </a:endParaRPr>
          </a:p>
          <a:p>
            <a:r>
              <a:rPr lang="sk-SK" sz="1800" dirty="0">
                <a:effectLst/>
                <a:latin typeface="Arial" panose="020B0604020202020204" pitchFamily="34" charset="0"/>
              </a:rPr>
              <a:t>f)   spolupracuje s príslušnými orgánmi a organizáciami Európskej únie a so Svetovou zdravotníckou organizáciou,</a:t>
            </a:r>
            <a:endParaRPr lang="sk-SK" dirty="0">
              <a:effectLst/>
            </a:endParaRPr>
          </a:p>
          <a:p>
            <a:r>
              <a:rPr lang="sk-SK" sz="1800" dirty="0">
                <a:effectLst/>
                <a:latin typeface="Arial" panose="020B0604020202020204" pitchFamily="34" charset="0"/>
              </a:rPr>
              <a:t>g)  zabezpečuje zaškoľovanie v nových laboratórnych metodikách.</a:t>
            </a:r>
          </a:p>
          <a:p>
            <a:pPr marL="20158" indent="0">
              <a:buNone/>
            </a:pPr>
            <a:r>
              <a:rPr lang="sk-SK" sz="1500" dirty="0">
                <a:effectLst/>
                <a:latin typeface="Arial" panose="020B0604020202020204" pitchFamily="34" charset="0"/>
              </a:rPr>
              <a:t>Zdroj: </a:t>
            </a:r>
            <a:r>
              <a:rPr lang="sk-SK" sz="1500" dirty="0">
                <a:effectLst/>
                <a:latin typeface="Arial" panose="020B0604020202020204" pitchFamily="34" charset="0"/>
                <a:hlinkClick r:id="rId3"/>
              </a:rPr>
              <a:t>https://www.uvzsr.sk/index.php?option=com_content&amp;view=article&amp;id=3041&amp;Itemid=136</a:t>
            </a:r>
            <a:r>
              <a:rPr lang="sk-SK" sz="1500" dirty="0">
                <a:effectLst/>
                <a:latin typeface="Arial" panose="020B0604020202020204" pitchFamily="34" charset="0"/>
              </a:rPr>
              <a:t> </a:t>
            </a:r>
            <a:endParaRPr lang="sk-SK" dirty="0"/>
          </a:p>
        </p:txBody>
      </p:sp>
    </p:spTree>
    <p:extLst>
      <p:ext uri="{BB962C8B-B14F-4D97-AF65-F5344CB8AC3E}">
        <p14:creationId xmlns:p14="http://schemas.microsoft.com/office/powerpoint/2010/main" val="2545701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07FC4E5-BB29-821D-45C1-677D951DBFD3}"/>
              </a:ext>
            </a:extLst>
          </p:cNvPr>
          <p:cNvSpPr>
            <a:spLocks noGrp="1"/>
          </p:cNvSpPr>
          <p:nvPr>
            <p:ph idx="1"/>
          </p:nvPr>
        </p:nvSpPr>
        <p:spPr>
          <a:xfrm>
            <a:off x="856448" y="756287"/>
            <a:ext cx="8211829" cy="4618601"/>
          </a:xfrm>
        </p:spPr>
        <p:txBody>
          <a:bodyPr>
            <a:normAutofit lnSpcReduction="10000"/>
          </a:bodyPr>
          <a:lstStyle/>
          <a:p>
            <a:r>
              <a:rPr lang="sk-SK" dirty="0"/>
              <a:t>Správy o oznámeniach, laboratórnych údajoch a ohniskách sa majú zaslať do globálnej databázy WHO o výskyte chorôb prenášaných potravinami, ako aj do regionálnych programov dohľadu, napr. ECDC. </a:t>
            </a:r>
          </a:p>
          <a:p>
            <a:r>
              <a:rPr lang="sk-SK" dirty="0"/>
              <a:t>Správy o vyšetrovaniach špecifických ohnísk, najmä tých, ktoré zahŕňajú komerčný produkt, do globálnej databázy WHO o prepuknutiach chorôb prenášaných potravinami. </a:t>
            </a:r>
          </a:p>
          <a:p>
            <a:r>
              <a:rPr lang="sk-SK" dirty="0"/>
              <a:t>ENTER-NET (predtým SALM-NET) je medzinárodná sieť, kde sa informácie o laboratórnych izoláciách salmonely a </a:t>
            </a:r>
            <a:r>
              <a:rPr lang="sk-SK" dirty="0" err="1"/>
              <a:t>Escherichia</a:t>
            </a:r>
            <a:r>
              <a:rPr lang="sk-SK" dirty="0"/>
              <a:t> </a:t>
            </a:r>
            <a:r>
              <a:rPr lang="sk-SK" dirty="0" err="1"/>
              <a:t>coli</a:t>
            </a:r>
            <a:r>
              <a:rPr lang="sk-SK" dirty="0"/>
              <a:t> O157 zdieľajú medzi krajinami na rovnakom základe ako v rámci krajín. </a:t>
            </a:r>
          </a:p>
          <a:p>
            <a:r>
              <a:rPr lang="sk-SK" dirty="0"/>
              <a:t>To umožňuje odhaliť ohniská medzinárodného významu a včas varovať krajiny pred kontaminovanými produktmi.</a:t>
            </a:r>
          </a:p>
        </p:txBody>
      </p:sp>
      <p:sp>
        <p:nvSpPr>
          <p:cNvPr id="3" name="Nadpis 2">
            <a:extLst>
              <a:ext uri="{FF2B5EF4-FFF2-40B4-BE49-F238E27FC236}">
                <a16:creationId xmlns:a16="http://schemas.microsoft.com/office/drawing/2014/main" id="{6268635D-F89A-6B63-6C9A-91E0F5FCA88B}"/>
              </a:ext>
            </a:extLst>
          </p:cNvPr>
          <p:cNvSpPr>
            <a:spLocks noGrp="1"/>
          </p:cNvSpPr>
          <p:nvPr>
            <p:ph type="title"/>
          </p:nvPr>
        </p:nvSpPr>
        <p:spPr>
          <a:xfrm>
            <a:off x="881637" y="6002496"/>
            <a:ext cx="8312587" cy="1008380"/>
          </a:xfrm>
        </p:spPr>
        <p:txBody>
          <a:bodyPr/>
          <a:lstStyle/>
          <a:p>
            <a:r>
              <a:rPr lang="sk-SK" sz="4800" dirty="0"/>
              <a:t>ODPORÚČANÉ TYPY DOHĽADU: Medzinárodné</a:t>
            </a:r>
            <a:endParaRPr lang="en-GB" sz="4800" dirty="0"/>
          </a:p>
        </p:txBody>
      </p:sp>
    </p:spTree>
    <p:extLst>
      <p:ext uri="{BB962C8B-B14F-4D97-AF65-F5344CB8AC3E}">
        <p14:creationId xmlns:p14="http://schemas.microsoft.com/office/powerpoint/2010/main" val="1281624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1BCE68C-7437-0FB6-2F7D-CDD0B91A9A4C}"/>
              </a:ext>
            </a:extLst>
          </p:cNvPr>
          <p:cNvSpPr>
            <a:spLocks noGrp="1"/>
          </p:cNvSpPr>
          <p:nvPr>
            <p:ph idx="1"/>
          </p:nvPr>
        </p:nvSpPr>
        <p:spPr>
          <a:xfrm>
            <a:off x="1282390" y="641185"/>
            <a:ext cx="7785887" cy="4488376"/>
          </a:xfrm>
        </p:spPr>
        <p:txBody>
          <a:bodyPr>
            <a:normAutofit fontScale="77500" lnSpcReduction="20000"/>
          </a:bodyPr>
          <a:lstStyle/>
          <a:p>
            <a:r>
              <a:rPr lang="sk-SK" dirty="0"/>
              <a:t>Údaje o prípade (z laboratória) </a:t>
            </a:r>
          </a:p>
          <a:p>
            <a:pPr lvl="1"/>
            <a:r>
              <a:rPr lang="sk-SK" dirty="0"/>
              <a:t>Jedinečný identifikátor, vek, pohlavie, geografické informácie </a:t>
            </a:r>
          </a:p>
          <a:p>
            <a:pPr lvl="1"/>
            <a:r>
              <a:rPr lang="sk-SK" dirty="0"/>
              <a:t>Dátum začiatku ochorenia, dátum odberu vzorky </a:t>
            </a:r>
          </a:p>
          <a:p>
            <a:pPr lvl="1"/>
            <a:r>
              <a:rPr lang="sk-SK" dirty="0"/>
              <a:t>Typ vzorky, identifikovaný organizmus (organizmy) </a:t>
            </a:r>
          </a:p>
          <a:p>
            <a:r>
              <a:rPr lang="sk-SK" dirty="0"/>
              <a:t>Súhrnné údaje (z laboratória) </a:t>
            </a:r>
          </a:p>
          <a:p>
            <a:pPr lvl="1"/>
            <a:r>
              <a:rPr lang="sk-SK" dirty="0"/>
              <a:t>Počet prípadov podľa druhu </a:t>
            </a:r>
            <a:r>
              <a:rPr lang="sk-SK" dirty="0" err="1"/>
              <a:t>Salmonella</a:t>
            </a:r>
            <a:r>
              <a:rPr lang="sk-SK" dirty="0"/>
              <a:t>, geografické oblasť a veková skupina Súhrnné údaje o ohnisku </a:t>
            </a:r>
          </a:p>
          <a:p>
            <a:pPr lvl="1"/>
            <a:r>
              <a:rPr lang="sk-SK" dirty="0"/>
              <a:t>Špecifická salmonela identifikovaná podľa druhu a typu </a:t>
            </a:r>
            <a:r>
              <a:rPr lang="sk-SK" dirty="0" err="1"/>
              <a:t>fága</a:t>
            </a:r>
            <a:r>
              <a:rPr lang="sk-SK" dirty="0"/>
              <a:t> </a:t>
            </a:r>
          </a:p>
          <a:p>
            <a:pPr lvl="1"/>
            <a:r>
              <a:rPr lang="sk-SK" dirty="0"/>
              <a:t>Počet ohrozených / chorých / hospitalizovaných ľudí </a:t>
            </a:r>
          </a:p>
          <a:p>
            <a:pPr lvl="1"/>
            <a:r>
              <a:rPr lang="sk-SK" dirty="0"/>
              <a:t>Počet úmrtí </a:t>
            </a:r>
          </a:p>
          <a:p>
            <a:pPr lvl="1"/>
            <a:r>
              <a:rPr lang="sk-SK" dirty="0"/>
              <a:t>Geografické informácie, miesto prepuknutia (napr. reštaurácia, nemocnica, škola) </a:t>
            </a:r>
          </a:p>
          <a:p>
            <a:pPr lvl="1"/>
            <a:r>
              <a:rPr lang="sk-SK" dirty="0"/>
              <a:t>Dátum prvého a posledného prípadu</a:t>
            </a:r>
          </a:p>
          <a:p>
            <a:pPr lvl="1"/>
            <a:r>
              <a:rPr lang="sk-SK" dirty="0"/>
              <a:t>Príslušná potravina alebo zložka a dôkazy, z ktorých vyplýva (napr. epidemiologické vyšetrovanie, izolácia v potravinách) </a:t>
            </a:r>
          </a:p>
          <a:p>
            <a:pPr lvl="1"/>
            <a:r>
              <a:rPr lang="sk-SK" dirty="0"/>
              <a:t>Faktory </a:t>
            </a:r>
            <a:r>
              <a:rPr lang="sk-SK" dirty="0" err="1"/>
              <a:t>prispievajúce</a:t>
            </a:r>
            <a:r>
              <a:rPr lang="sk-SK" dirty="0"/>
              <a:t> k prepuknutiu choroby (napr. nevhodné skladovanie, nedostatočné zahrievanie, krížová kontaminácia, infikovaný manipulátor s potravinami, environmentálne faktory)</a:t>
            </a:r>
            <a:endParaRPr lang="en-GB" dirty="0"/>
          </a:p>
        </p:txBody>
      </p:sp>
      <p:sp>
        <p:nvSpPr>
          <p:cNvPr id="3" name="Nadpis 2">
            <a:extLst>
              <a:ext uri="{FF2B5EF4-FFF2-40B4-BE49-F238E27FC236}">
                <a16:creationId xmlns:a16="http://schemas.microsoft.com/office/drawing/2014/main" id="{03677F77-417C-0CF0-9730-AD838F19CE35}"/>
              </a:ext>
            </a:extLst>
          </p:cNvPr>
          <p:cNvSpPr>
            <a:spLocks noGrp="1"/>
          </p:cNvSpPr>
          <p:nvPr>
            <p:ph type="title"/>
          </p:nvPr>
        </p:nvSpPr>
        <p:spPr>
          <a:xfrm>
            <a:off x="755690" y="5913285"/>
            <a:ext cx="8312587" cy="1008380"/>
          </a:xfrm>
        </p:spPr>
        <p:txBody>
          <a:bodyPr/>
          <a:lstStyle/>
          <a:p>
            <a:r>
              <a:rPr lang="sk-SK" dirty="0"/>
              <a:t>ODPORÚČANÉ MINIMÁLNE ÚDAJE</a:t>
            </a:r>
            <a:endParaRPr lang="en-GB" dirty="0"/>
          </a:p>
        </p:txBody>
      </p:sp>
    </p:spTree>
    <p:extLst>
      <p:ext uri="{BB962C8B-B14F-4D97-AF65-F5344CB8AC3E}">
        <p14:creationId xmlns:p14="http://schemas.microsoft.com/office/powerpoint/2010/main" val="332057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27553D9-20B0-916B-7707-4A2A28CF4B5B}"/>
              </a:ext>
            </a:extLst>
          </p:cNvPr>
          <p:cNvSpPr>
            <a:spLocks noGrp="1"/>
          </p:cNvSpPr>
          <p:nvPr>
            <p:ph idx="1"/>
          </p:nvPr>
        </p:nvSpPr>
        <p:spPr>
          <a:xfrm>
            <a:off x="858644" y="756287"/>
            <a:ext cx="8209633" cy="5198464"/>
          </a:xfrm>
        </p:spPr>
        <p:txBody>
          <a:bodyPr>
            <a:normAutofit lnSpcReduction="10000"/>
          </a:bodyPr>
          <a:lstStyle/>
          <a:p>
            <a:r>
              <a:rPr lang="sk-SK" dirty="0"/>
              <a:t>Údaje z dohľadu</a:t>
            </a:r>
          </a:p>
          <a:p>
            <a:r>
              <a:rPr lang="sk-SK" dirty="0"/>
              <a:t>Časté preskúmanie laboratórnych údajov o zhlukoch prípadov v čase, mieste alebo osobe </a:t>
            </a:r>
          </a:p>
          <a:p>
            <a:r>
              <a:rPr lang="sk-SK" dirty="0"/>
              <a:t>Všetky podozrivé zhluky sa musia vyšetriť, aby sa zistilo, či došlo k prepuknutiu choroby.</a:t>
            </a:r>
          </a:p>
          <a:p>
            <a:r>
              <a:rPr lang="sk-SK" dirty="0"/>
              <a:t>Výskyt laboratórnych identifikácií podľa týždňa, geografickej oblasti, organizmu, vekovej skupiny a pohlavia (ak je to možné, mapujte výskyt podľa geografickej oblasti). </a:t>
            </a:r>
          </a:p>
          <a:p>
            <a:r>
              <a:rPr lang="sk-SK" i="1" dirty="0"/>
              <a:t>Údaje z vyšetrovania ohniska </a:t>
            </a:r>
          </a:p>
          <a:p>
            <a:r>
              <a:rPr lang="sk-SK" dirty="0"/>
              <a:t>Výskyt prepuknutia choroby podľa druhu, typu </a:t>
            </a:r>
            <a:r>
              <a:rPr lang="sk-SK" dirty="0" err="1"/>
              <a:t>fága</a:t>
            </a:r>
            <a:r>
              <a:rPr lang="sk-SK" dirty="0"/>
              <a:t>, mesiaca, zemepisnej oblasti, miesta prepuknutia, miery napadnutia, trvania ohniska, príslušných potravín a faktorov </a:t>
            </a:r>
            <a:r>
              <a:rPr lang="sk-SK" dirty="0" err="1"/>
              <a:t>prispievajúcich</a:t>
            </a:r>
            <a:r>
              <a:rPr lang="sk-SK" dirty="0"/>
              <a:t> k prepuknutiu choroby.</a:t>
            </a:r>
          </a:p>
        </p:txBody>
      </p:sp>
      <p:sp>
        <p:nvSpPr>
          <p:cNvPr id="3" name="Nadpis 2">
            <a:extLst>
              <a:ext uri="{FF2B5EF4-FFF2-40B4-BE49-F238E27FC236}">
                <a16:creationId xmlns:a16="http://schemas.microsoft.com/office/drawing/2014/main" id="{210665F8-BB38-87BD-1615-D287B3B29FCB}"/>
              </a:ext>
            </a:extLst>
          </p:cNvPr>
          <p:cNvSpPr>
            <a:spLocks noGrp="1"/>
          </p:cNvSpPr>
          <p:nvPr>
            <p:ph type="title"/>
          </p:nvPr>
        </p:nvSpPr>
        <p:spPr>
          <a:xfrm>
            <a:off x="755690" y="6302373"/>
            <a:ext cx="8312587" cy="1008380"/>
          </a:xfrm>
        </p:spPr>
        <p:txBody>
          <a:bodyPr/>
          <a:lstStyle/>
          <a:p>
            <a:r>
              <a:rPr lang="sk-SK" sz="3600" dirty="0"/>
              <a:t>ODPORÚČANÉ ANALÝZY ÚDAJOV, PREZENTÁCIA, SPRÁVY</a:t>
            </a:r>
            <a:endParaRPr lang="en-GB" sz="3600" dirty="0"/>
          </a:p>
        </p:txBody>
      </p:sp>
    </p:spTree>
    <p:extLst>
      <p:ext uri="{BB962C8B-B14F-4D97-AF65-F5344CB8AC3E}">
        <p14:creationId xmlns:p14="http://schemas.microsoft.com/office/powerpoint/2010/main" val="1581511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7B6B896-EEA1-8F8A-7C53-81A7FD0F95E4}"/>
              </a:ext>
            </a:extLst>
          </p:cNvPr>
          <p:cNvSpPr>
            <a:spLocks noGrp="1"/>
          </p:cNvSpPr>
          <p:nvPr>
            <p:ph idx="1"/>
          </p:nvPr>
        </p:nvSpPr>
        <p:spPr>
          <a:xfrm>
            <a:off x="755690" y="756287"/>
            <a:ext cx="8312587" cy="4819323"/>
          </a:xfrm>
        </p:spPr>
        <p:txBody>
          <a:bodyPr>
            <a:normAutofit/>
          </a:bodyPr>
          <a:lstStyle/>
          <a:p>
            <a:r>
              <a:rPr lang="sk-SK" dirty="0"/>
              <a:t>Určiť rozsah problému verejného zdravia </a:t>
            </a:r>
          </a:p>
          <a:p>
            <a:r>
              <a:rPr lang="sk-SK" dirty="0"/>
              <a:t>Včas odhaliť zhluky / prepuknutie choroby </a:t>
            </a:r>
          </a:p>
          <a:p>
            <a:r>
              <a:rPr lang="sk-SK" dirty="0"/>
              <a:t>Sledovať trendy v salmonelóze v priebehu času </a:t>
            </a:r>
          </a:p>
          <a:p>
            <a:r>
              <a:rPr lang="sk-SK" dirty="0"/>
              <a:t>Identifikovať vysoko rizikové potraviny, vysoko rizikové potravinové praktiky a vysoko rizikové populácie pre špecifické patogény</a:t>
            </a:r>
          </a:p>
          <a:p>
            <a:r>
              <a:rPr lang="sk-SK" dirty="0"/>
              <a:t>Identifikujte vznik nových druhov a typov </a:t>
            </a:r>
            <a:r>
              <a:rPr lang="sk-SK" dirty="0" err="1"/>
              <a:t>fágov</a:t>
            </a:r>
            <a:r>
              <a:rPr lang="sk-SK" dirty="0"/>
              <a:t> </a:t>
            </a:r>
          </a:p>
          <a:p>
            <a:r>
              <a:rPr lang="sk-SK" dirty="0"/>
              <a:t>Usmerňujte tvorbu potravinovej politiky a monitorujte vplyv </a:t>
            </a:r>
            <a:r>
              <a:rPr lang="sk-SK"/>
              <a:t>kontrolných opatrení</a:t>
            </a:r>
          </a:p>
          <a:p>
            <a:r>
              <a:rPr lang="sk-SK"/>
              <a:t>Posúdiť </a:t>
            </a:r>
            <a:r>
              <a:rPr lang="sk-SK" dirty="0"/>
              <a:t>riziká a stanoviť štandardy</a:t>
            </a:r>
          </a:p>
        </p:txBody>
      </p:sp>
      <p:sp>
        <p:nvSpPr>
          <p:cNvPr id="3" name="Nadpis 2">
            <a:extLst>
              <a:ext uri="{FF2B5EF4-FFF2-40B4-BE49-F238E27FC236}">
                <a16:creationId xmlns:a16="http://schemas.microsoft.com/office/drawing/2014/main" id="{EF47B42D-9F97-047F-EF74-5E234C9DFFC4}"/>
              </a:ext>
            </a:extLst>
          </p:cNvPr>
          <p:cNvSpPr>
            <a:spLocks noGrp="1"/>
          </p:cNvSpPr>
          <p:nvPr>
            <p:ph type="title"/>
          </p:nvPr>
        </p:nvSpPr>
        <p:spPr>
          <a:xfrm>
            <a:off x="990263" y="6180915"/>
            <a:ext cx="8312587" cy="1008380"/>
          </a:xfrm>
        </p:spPr>
        <p:txBody>
          <a:bodyPr/>
          <a:lstStyle/>
          <a:p>
            <a:r>
              <a:rPr lang="sk-SK" sz="4000" dirty="0"/>
              <a:t>ZÁKLADNÉ POUŽITIE ÚDAJOV NA ROZHODOVANIE</a:t>
            </a:r>
            <a:endParaRPr lang="en-GB" sz="4000" dirty="0"/>
          </a:p>
        </p:txBody>
      </p:sp>
    </p:spTree>
    <p:extLst>
      <p:ext uri="{BB962C8B-B14F-4D97-AF65-F5344CB8AC3E}">
        <p14:creationId xmlns:p14="http://schemas.microsoft.com/office/powerpoint/2010/main" val="2498842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440A440B-07C7-F017-C2D8-7B14A875ED33}"/>
              </a:ext>
            </a:extLst>
          </p:cNvPr>
          <p:cNvSpPr>
            <a:spLocks noGrp="1"/>
          </p:cNvSpPr>
          <p:nvPr>
            <p:ph type="body" idx="1"/>
          </p:nvPr>
        </p:nvSpPr>
        <p:spPr>
          <a:xfrm>
            <a:off x="5037931" y="4705959"/>
            <a:ext cx="4114311" cy="1979654"/>
          </a:xfrm>
        </p:spPr>
        <p:txBody>
          <a:bodyPr>
            <a:normAutofit fontScale="92500" lnSpcReduction="20000"/>
          </a:bodyPr>
          <a:lstStyle/>
          <a:p>
            <a:r>
              <a:rPr lang="en-GB" dirty="0" err="1"/>
              <a:t>obrázok</a:t>
            </a:r>
            <a:r>
              <a:rPr lang="en-GB" dirty="0"/>
              <a:t> zo </a:t>
            </a:r>
            <a:r>
              <a:rPr lang="sk-SK" dirty="0" err="1"/>
              <a:t>Jung</a:t>
            </a:r>
            <a:r>
              <a:rPr lang="sk-SK" dirty="0"/>
              <a:t>, J., Im, J.H., </a:t>
            </a:r>
            <a:r>
              <a:rPr lang="sk-SK" dirty="0" err="1"/>
              <a:t>Ko</a:t>
            </a:r>
            <a:r>
              <a:rPr lang="sk-SK" dirty="0"/>
              <a:t>, YJ. </a:t>
            </a:r>
            <a:r>
              <a:rPr lang="sk-SK" i="1" dirty="0"/>
              <a:t>et al.</a:t>
            </a:r>
            <a:r>
              <a:rPr lang="sk-SK" dirty="0"/>
              <a:t> </a:t>
            </a:r>
            <a:r>
              <a:rPr lang="sk-SK" dirty="0" err="1"/>
              <a:t>Complementing</a:t>
            </a:r>
            <a:r>
              <a:rPr lang="sk-SK" dirty="0"/>
              <a:t> </a:t>
            </a:r>
            <a:r>
              <a:rPr lang="sk-SK" dirty="0" err="1"/>
              <a:t>conventional</a:t>
            </a:r>
            <a:r>
              <a:rPr lang="sk-SK" dirty="0"/>
              <a:t> </a:t>
            </a:r>
            <a:r>
              <a:rPr lang="sk-SK" dirty="0" err="1"/>
              <a:t>infectious</a:t>
            </a:r>
            <a:r>
              <a:rPr lang="sk-SK" dirty="0"/>
              <a:t> </a:t>
            </a:r>
            <a:r>
              <a:rPr lang="sk-SK" dirty="0" err="1"/>
              <a:t>disease</a:t>
            </a:r>
            <a:r>
              <a:rPr lang="sk-SK" dirty="0"/>
              <a:t> surveillance </a:t>
            </a:r>
            <a:r>
              <a:rPr lang="sk-SK" dirty="0" err="1"/>
              <a:t>with</a:t>
            </a:r>
            <a:r>
              <a:rPr lang="sk-SK" dirty="0"/>
              <a:t> </a:t>
            </a:r>
            <a:r>
              <a:rPr lang="sk-SK" dirty="0" err="1"/>
              <a:t>national</a:t>
            </a:r>
            <a:r>
              <a:rPr lang="sk-SK" dirty="0"/>
              <a:t> </a:t>
            </a:r>
            <a:r>
              <a:rPr lang="sk-SK" dirty="0" err="1"/>
              <a:t>health</a:t>
            </a:r>
            <a:r>
              <a:rPr lang="sk-SK" dirty="0"/>
              <a:t> </a:t>
            </a:r>
            <a:r>
              <a:rPr lang="sk-SK" dirty="0" err="1"/>
              <a:t>insurance</a:t>
            </a:r>
            <a:r>
              <a:rPr lang="sk-SK" dirty="0"/>
              <a:t> </a:t>
            </a:r>
            <a:r>
              <a:rPr lang="sk-SK" dirty="0" err="1"/>
              <a:t>claims</a:t>
            </a:r>
            <a:r>
              <a:rPr lang="sk-SK" dirty="0"/>
              <a:t> </a:t>
            </a:r>
            <a:r>
              <a:rPr lang="sk-SK" dirty="0" err="1"/>
              <a:t>data</a:t>
            </a:r>
            <a:r>
              <a:rPr lang="sk-SK" dirty="0"/>
              <a:t> in </a:t>
            </a:r>
            <a:r>
              <a:rPr lang="sk-SK" dirty="0" err="1"/>
              <a:t>the</a:t>
            </a:r>
            <a:r>
              <a:rPr lang="sk-SK" dirty="0"/>
              <a:t> </a:t>
            </a:r>
            <a:r>
              <a:rPr lang="sk-SK" dirty="0" err="1"/>
              <a:t>Republic</a:t>
            </a:r>
            <a:r>
              <a:rPr lang="sk-SK" dirty="0"/>
              <a:t> of </a:t>
            </a:r>
            <a:r>
              <a:rPr lang="sk-SK" dirty="0" err="1"/>
              <a:t>Korea</a:t>
            </a:r>
            <a:r>
              <a:rPr lang="sk-SK" dirty="0"/>
              <a:t>. </a:t>
            </a:r>
            <a:r>
              <a:rPr lang="sk-SK" i="1" dirty="0" err="1"/>
              <a:t>Sci</a:t>
            </a:r>
            <a:r>
              <a:rPr lang="sk-SK" i="1" dirty="0"/>
              <a:t> </a:t>
            </a:r>
            <a:r>
              <a:rPr lang="sk-SK" i="1" dirty="0" err="1"/>
              <a:t>Rep</a:t>
            </a:r>
            <a:r>
              <a:rPr lang="sk-SK" dirty="0"/>
              <a:t> </a:t>
            </a:r>
            <a:r>
              <a:rPr lang="sk-SK" b="1" dirty="0"/>
              <a:t>9</a:t>
            </a:r>
            <a:r>
              <a:rPr lang="sk-SK" dirty="0"/>
              <a:t>, 8750 (2019). </a:t>
            </a:r>
            <a:r>
              <a:rPr lang="sk-SK" dirty="0" err="1"/>
              <a:t>https</a:t>
            </a:r>
            <a:r>
              <a:rPr lang="sk-SK" dirty="0"/>
              <a:t>://</a:t>
            </a:r>
            <a:r>
              <a:rPr lang="sk-SK" dirty="0" err="1"/>
              <a:t>doi.org</a:t>
            </a:r>
            <a:r>
              <a:rPr lang="sk-SK" dirty="0"/>
              <a:t>/10.1038/s41598-019-45409-3</a:t>
            </a:r>
            <a:endParaRPr lang="en-GB" dirty="0"/>
          </a:p>
        </p:txBody>
      </p:sp>
      <p:sp>
        <p:nvSpPr>
          <p:cNvPr id="3" name="Title 2"/>
          <p:cNvSpPr>
            <a:spLocks noGrp="1"/>
          </p:cNvSpPr>
          <p:nvPr>
            <p:ph type="title"/>
          </p:nvPr>
        </p:nvSpPr>
        <p:spPr/>
        <p:txBody>
          <a:bodyPr/>
          <a:lstStyle/>
          <a:p>
            <a:r>
              <a:rPr lang="sk-SK" dirty="0"/>
              <a:t>Hlásenie</a:t>
            </a:r>
          </a:p>
        </p:txBody>
      </p:sp>
      <p:pic>
        <p:nvPicPr>
          <p:cNvPr id="5" name="Obrázok 4">
            <a:extLst>
              <a:ext uri="{FF2B5EF4-FFF2-40B4-BE49-F238E27FC236}">
                <a16:creationId xmlns:a16="http://schemas.microsoft.com/office/drawing/2014/main" id="{D5815282-9D83-7D9F-0784-6FD848758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86" y="764498"/>
            <a:ext cx="9436433" cy="2248525"/>
          </a:xfrm>
          <a:prstGeom prst="rect">
            <a:avLst/>
          </a:prstGeom>
        </p:spPr>
      </p:pic>
    </p:spTree>
    <p:extLst>
      <p:ext uri="{BB962C8B-B14F-4D97-AF65-F5344CB8AC3E}">
        <p14:creationId xmlns:p14="http://schemas.microsoft.com/office/powerpoint/2010/main" val="21503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3232" y="747133"/>
            <a:ext cx="9586396" cy="6201200"/>
          </a:xfrm>
          <a:prstGeom prst="rect">
            <a:avLst/>
          </a:prstGeom>
        </p:spPr>
      </p:pic>
    </p:spTree>
    <p:extLst>
      <p:ext uri="{BB962C8B-B14F-4D97-AF65-F5344CB8AC3E}">
        <p14:creationId xmlns:p14="http://schemas.microsoft.com/office/powerpoint/2010/main" val="3007328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384918" y="515235"/>
            <a:ext cx="1073549" cy="10582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dirty="0"/>
          </a:p>
        </p:txBody>
      </p:sp>
      <p:sp>
        <p:nvSpPr>
          <p:cNvPr id="12" name="Oval 11"/>
          <p:cNvSpPr/>
          <p:nvPr/>
        </p:nvSpPr>
        <p:spPr>
          <a:xfrm>
            <a:off x="4384918" y="666416"/>
            <a:ext cx="1073549" cy="10582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dirty="0"/>
          </a:p>
        </p:txBody>
      </p:sp>
      <p:sp>
        <p:nvSpPr>
          <p:cNvPr id="6" name="Oval 5"/>
          <p:cNvSpPr/>
          <p:nvPr/>
        </p:nvSpPr>
        <p:spPr>
          <a:xfrm>
            <a:off x="4384918" y="806136"/>
            <a:ext cx="1073549" cy="10582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Lekár</a:t>
            </a:r>
          </a:p>
        </p:txBody>
      </p:sp>
      <p:sp>
        <p:nvSpPr>
          <p:cNvPr id="13" name="Rectangle 12"/>
          <p:cNvSpPr/>
          <p:nvPr/>
        </p:nvSpPr>
        <p:spPr>
          <a:xfrm>
            <a:off x="1723727" y="2449139"/>
            <a:ext cx="2479747" cy="10582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Miestne</a:t>
            </a:r>
          </a:p>
          <a:p>
            <a:pPr algn="ctr"/>
            <a:r>
              <a:rPr lang="sk-SK" dirty="0"/>
              <a:t>laboratórium</a:t>
            </a:r>
          </a:p>
        </p:txBody>
      </p:sp>
      <p:sp>
        <p:nvSpPr>
          <p:cNvPr id="14" name="Rectangle 13"/>
          <p:cNvSpPr/>
          <p:nvPr/>
        </p:nvSpPr>
        <p:spPr>
          <a:xfrm>
            <a:off x="483853" y="4340125"/>
            <a:ext cx="2479747" cy="10582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Krajské</a:t>
            </a:r>
          </a:p>
          <a:p>
            <a:pPr algn="ctr"/>
            <a:r>
              <a:rPr lang="sk-SK" dirty="0"/>
              <a:t>laboratórium</a:t>
            </a:r>
          </a:p>
        </p:txBody>
      </p:sp>
      <p:sp>
        <p:nvSpPr>
          <p:cNvPr id="15" name="Rectangle 14"/>
          <p:cNvSpPr/>
          <p:nvPr/>
        </p:nvSpPr>
        <p:spPr>
          <a:xfrm>
            <a:off x="6867058" y="4340125"/>
            <a:ext cx="2479747" cy="10582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Regionálny úrad</a:t>
            </a:r>
          </a:p>
          <a:p>
            <a:pPr algn="ctr"/>
            <a:r>
              <a:rPr lang="sk-SK" dirty="0"/>
              <a:t>Verejného zdravotníctva</a:t>
            </a:r>
          </a:p>
        </p:txBody>
      </p:sp>
      <p:sp>
        <p:nvSpPr>
          <p:cNvPr id="16" name="Rectangle 15"/>
          <p:cNvSpPr/>
          <p:nvPr/>
        </p:nvSpPr>
        <p:spPr>
          <a:xfrm>
            <a:off x="6867058" y="2449139"/>
            <a:ext cx="2479747" cy="10582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Úrad verejného zdravotníctva</a:t>
            </a:r>
          </a:p>
        </p:txBody>
      </p:sp>
      <p:sp>
        <p:nvSpPr>
          <p:cNvPr id="17" name="Rectangle 16"/>
          <p:cNvSpPr/>
          <p:nvPr/>
        </p:nvSpPr>
        <p:spPr>
          <a:xfrm>
            <a:off x="2027331" y="6169420"/>
            <a:ext cx="6228412" cy="10582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Úrad verejného zdravotníctva SR</a:t>
            </a:r>
          </a:p>
          <a:p>
            <a:pPr algn="ctr"/>
            <a:endParaRPr lang="sk-SK" dirty="0"/>
          </a:p>
          <a:p>
            <a:pPr algn="ctr"/>
            <a:r>
              <a:rPr lang="sk-SK" dirty="0"/>
              <a:t>Mikrobiológia				Epidemiológia</a:t>
            </a:r>
          </a:p>
        </p:txBody>
      </p:sp>
      <p:cxnSp>
        <p:nvCxnSpPr>
          <p:cNvPr id="32" name="Straight Arrow Connector 31"/>
          <p:cNvCxnSpPr>
            <a:endCxn id="13" idx="0"/>
          </p:cNvCxnSpPr>
          <p:nvPr/>
        </p:nvCxnSpPr>
        <p:spPr>
          <a:xfrm rot="10800000" flipV="1">
            <a:off x="2963601" y="1360633"/>
            <a:ext cx="1421318" cy="108850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1"/>
          <p:cNvCxnSpPr>
            <a:stCxn id="6" idx="2"/>
          </p:cNvCxnSpPr>
          <p:nvPr/>
        </p:nvCxnSpPr>
        <p:spPr>
          <a:xfrm flipH="1">
            <a:off x="1723729" y="1335271"/>
            <a:ext cx="2661189" cy="0"/>
          </a:xfrm>
          <a:prstGeom prst="straightConnector1">
            <a:avLst/>
          </a:prstGeom>
          <a:ln>
            <a:headEnd type="stealth" w="lg" len="lg"/>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31"/>
          <p:cNvCxnSpPr>
            <a:stCxn id="45" idx="2"/>
          </p:cNvCxnSpPr>
          <p:nvPr/>
        </p:nvCxnSpPr>
        <p:spPr>
          <a:xfrm>
            <a:off x="1466676" y="1771260"/>
            <a:ext cx="4" cy="2568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Arc 44"/>
          <p:cNvSpPr/>
          <p:nvPr/>
        </p:nvSpPr>
        <p:spPr>
          <a:xfrm flipH="1">
            <a:off x="1466676" y="1335271"/>
            <a:ext cx="560653" cy="871978"/>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sk-SK"/>
          </a:p>
        </p:txBody>
      </p:sp>
      <p:sp>
        <p:nvSpPr>
          <p:cNvPr id="48" name="TextBox 47"/>
          <p:cNvSpPr txBox="1"/>
          <p:nvPr/>
        </p:nvSpPr>
        <p:spPr>
          <a:xfrm>
            <a:off x="1723729" y="1559605"/>
            <a:ext cx="1239877" cy="580313"/>
          </a:xfrm>
          <a:prstGeom prst="rect">
            <a:avLst/>
          </a:prstGeom>
          <a:noFill/>
        </p:spPr>
        <p:txBody>
          <a:bodyPr wrap="square" rtlCol="0">
            <a:spAutoFit/>
          </a:bodyPr>
          <a:lstStyle/>
          <a:p>
            <a:r>
              <a:rPr lang="sk-SK" dirty="0">
                <a:solidFill>
                  <a:schemeClr val="tx1"/>
                </a:solidFill>
              </a:rPr>
              <a:t>Vzorky a výsledky</a:t>
            </a:r>
          </a:p>
        </p:txBody>
      </p:sp>
      <p:cxnSp>
        <p:nvCxnSpPr>
          <p:cNvPr id="49" name="Straight Arrow Connector 31"/>
          <p:cNvCxnSpPr>
            <a:endCxn id="6" idx="6"/>
          </p:cNvCxnSpPr>
          <p:nvPr/>
        </p:nvCxnSpPr>
        <p:spPr>
          <a:xfrm flipH="1">
            <a:off x="5458467" y="1335271"/>
            <a:ext cx="2222701" cy="0"/>
          </a:xfrm>
          <a:prstGeom prst="straightConnector1">
            <a:avLst/>
          </a:prstGeom>
          <a:ln>
            <a:headEnd type="stealth" w="lg" len="lg"/>
            <a:tailEnd type="arrow"/>
          </a:ln>
        </p:spPr>
        <p:style>
          <a:lnRef idx="2">
            <a:schemeClr val="accent1"/>
          </a:lnRef>
          <a:fillRef idx="0">
            <a:schemeClr val="accent1"/>
          </a:fillRef>
          <a:effectRef idx="1">
            <a:schemeClr val="accent1"/>
          </a:effectRef>
          <a:fontRef idx="minor">
            <a:schemeClr val="tx1"/>
          </a:fontRef>
        </p:style>
      </p:cxnSp>
      <p:sp>
        <p:nvSpPr>
          <p:cNvPr id="50" name="Arc 49"/>
          <p:cNvSpPr/>
          <p:nvPr/>
        </p:nvSpPr>
        <p:spPr>
          <a:xfrm>
            <a:off x="7303158" y="1335271"/>
            <a:ext cx="710659" cy="66032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sk-SK"/>
          </a:p>
        </p:txBody>
      </p:sp>
      <p:cxnSp>
        <p:nvCxnSpPr>
          <p:cNvPr id="54" name="Straight Arrow Connector 53"/>
          <p:cNvCxnSpPr>
            <a:stCxn id="50" idx="2"/>
          </p:cNvCxnSpPr>
          <p:nvPr/>
        </p:nvCxnSpPr>
        <p:spPr>
          <a:xfrm>
            <a:off x="8013817" y="1665433"/>
            <a:ext cx="0" cy="783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8013817" y="3507409"/>
            <a:ext cx="1" cy="832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1663250" y="5476422"/>
            <a:ext cx="1799328" cy="66398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15" idx="2"/>
          </p:cNvCxnSpPr>
          <p:nvPr/>
        </p:nvCxnSpPr>
        <p:spPr>
          <a:xfrm flipH="1">
            <a:off x="6867058" y="5398395"/>
            <a:ext cx="1239874" cy="7420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2963606" y="4913396"/>
            <a:ext cx="3780096" cy="0"/>
          </a:xfrm>
          <a:prstGeom prst="line">
            <a:avLst/>
          </a:prstGeom>
          <a:ln>
            <a:solidFill>
              <a:schemeClr val="accent1"/>
            </a:solidFill>
            <a:prstDash val="sysDash"/>
            <a:tailEnd type="stealth" w="lg" len="lg"/>
          </a:ln>
        </p:spPr>
        <p:style>
          <a:lnRef idx="2">
            <a:schemeClr val="accent1"/>
          </a:lnRef>
          <a:fillRef idx="0">
            <a:schemeClr val="accent1"/>
          </a:fillRef>
          <a:effectRef idx="1">
            <a:schemeClr val="accent1"/>
          </a:effectRef>
          <a:fontRef idx="minor">
            <a:schemeClr val="tx1"/>
          </a:fontRef>
        </p:style>
      </p:cxnSp>
      <p:sp>
        <p:nvSpPr>
          <p:cNvPr id="73" name="Arc 72"/>
          <p:cNvSpPr/>
          <p:nvPr/>
        </p:nvSpPr>
        <p:spPr>
          <a:xfrm rot="16839386">
            <a:off x="5322573" y="3038744"/>
            <a:ext cx="619937" cy="483781"/>
          </a:xfrm>
          <a:prstGeom prst="arc">
            <a:avLst/>
          </a:pr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k-SK"/>
          </a:p>
        </p:txBody>
      </p:sp>
      <p:cxnSp>
        <p:nvCxnSpPr>
          <p:cNvPr id="75" name="Straight Connector 74"/>
          <p:cNvCxnSpPr/>
          <p:nvPr/>
        </p:nvCxnSpPr>
        <p:spPr>
          <a:xfrm flipV="1">
            <a:off x="5397978" y="3205048"/>
            <a:ext cx="0" cy="170834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a:endCxn id="73" idx="2"/>
          </p:cNvCxnSpPr>
          <p:nvPr/>
        </p:nvCxnSpPr>
        <p:spPr>
          <a:xfrm flipH="1" flipV="1">
            <a:off x="5689861" y="2976012"/>
            <a:ext cx="1053841" cy="2262"/>
          </a:xfrm>
          <a:prstGeom prst="line">
            <a:avLst/>
          </a:prstGeom>
          <a:ln>
            <a:prstDash val="sysDash"/>
            <a:headEnd type="stealth" w="lg"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83853" y="5589107"/>
            <a:ext cx="1421319" cy="821302"/>
          </a:xfrm>
          <a:prstGeom prst="rect">
            <a:avLst/>
          </a:prstGeom>
          <a:noFill/>
        </p:spPr>
        <p:txBody>
          <a:bodyPr wrap="square" rtlCol="0">
            <a:spAutoFit/>
          </a:bodyPr>
          <a:lstStyle/>
          <a:p>
            <a:r>
              <a:rPr lang="sk-SK" dirty="0">
                <a:solidFill>
                  <a:schemeClr val="tx1"/>
                </a:solidFill>
              </a:rPr>
              <a:t>Kultúry pre vzorky a výsledky</a:t>
            </a:r>
          </a:p>
        </p:txBody>
      </p:sp>
      <p:sp>
        <p:nvSpPr>
          <p:cNvPr id="26" name="TextBox 25"/>
          <p:cNvSpPr txBox="1"/>
          <p:nvPr/>
        </p:nvSpPr>
        <p:spPr>
          <a:xfrm>
            <a:off x="3462578" y="4191380"/>
            <a:ext cx="1239877" cy="580313"/>
          </a:xfrm>
          <a:prstGeom prst="rect">
            <a:avLst/>
          </a:prstGeom>
          <a:noFill/>
        </p:spPr>
        <p:txBody>
          <a:bodyPr wrap="square" rtlCol="0">
            <a:spAutoFit/>
          </a:bodyPr>
          <a:lstStyle/>
          <a:p>
            <a:r>
              <a:rPr lang="sk-SK" dirty="0">
                <a:solidFill>
                  <a:schemeClr val="tx1"/>
                </a:solidFill>
              </a:rPr>
              <a:t>Hlásenie ochorení</a:t>
            </a:r>
          </a:p>
        </p:txBody>
      </p:sp>
      <p:sp>
        <p:nvSpPr>
          <p:cNvPr id="27" name="TextBox 26"/>
          <p:cNvSpPr txBox="1"/>
          <p:nvPr/>
        </p:nvSpPr>
        <p:spPr>
          <a:xfrm>
            <a:off x="8255743" y="3629988"/>
            <a:ext cx="1239877" cy="580313"/>
          </a:xfrm>
          <a:prstGeom prst="rect">
            <a:avLst/>
          </a:prstGeom>
          <a:noFill/>
        </p:spPr>
        <p:txBody>
          <a:bodyPr wrap="square" rtlCol="0">
            <a:spAutoFit/>
          </a:bodyPr>
          <a:lstStyle/>
          <a:p>
            <a:r>
              <a:rPr lang="sk-SK" dirty="0">
                <a:solidFill>
                  <a:schemeClr val="tx1"/>
                </a:solidFill>
              </a:rPr>
              <a:t>Hlásenie ochorení</a:t>
            </a:r>
          </a:p>
        </p:txBody>
      </p:sp>
      <p:sp>
        <p:nvSpPr>
          <p:cNvPr id="28" name="TextBox 27"/>
          <p:cNvSpPr txBox="1"/>
          <p:nvPr/>
        </p:nvSpPr>
        <p:spPr>
          <a:xfrm>
            <a:off x="8195265" y="1559605"/>
            <a:ext cx="1239877" cy="580313"/>
          </a:xfrm>
          <a:prstGeom prst="rect">
            <a:avLst/>
          </a:prstGeom>
          <a:noFill/>
        </p:spPr>
        <p:txBody>
          <a:bodyPr wrap="square" rtlCol="0">
            <a:spAutoFit/>
          </a:bodyPr>
          <a:lstStyle/>
          <a:p>
            <a:r>
              <a:rPr lang="sk-SK" dirty="0">
                <a:solidFill>
                  <a:schemeClr val="tx1"/>
                </a:solidFill>
              </a:rPr>
              <a:t>Hlásenie ochorení</a:t>
            </a:r>
          </a:p>
        </p:txBody>
      </p:sp>
      <p:sp>
        <p:nvSpPr>
          <p:cNvPr id="29" name="TextBox 28"/>
          <p:cNvSpPr txBox="1"/>
          <p:nvPr/>
        </p:nvSpPr>
        <p:spPr>
          <a:xfrm>
            <a:off x="8285991" y="5483880"/>
            <a:ext cx="1239877" cy="580313"/>
          </a:xfrm>
          <a:prstGeom prst="rect">
            <a:avLst/>
          </a:prstGeom>
          <a:noFill/>
        </p:spPr>
        <p:txBody>
          <a:bodyPr wrap="square" rtlCol="0">
            <a:spAutoFit/>
          </a:bodyPr>
          <a:lstStyle/>
          <a:p>
            <a:r>
              <a:rPr lang="sk-SK" dirty="0">
                <a:solidFill>
                  <a:schemeClr val="tx1"/>
                </a:solidFill>
              </a:rPr>
              <a:t>Hlásenie ochorení</a:t>
            </a:r>
          </a:p>
        </p:txBody>
      </p:sp>
    </p:spTree>
    <p:extLst>
      <p:ext uri="{BB962C8B-B14F-4D97-AF65-F5344CB8AC3E}">
        <p14:creationId xmlns:p14="http://schemas.microsoft.com/office/powerpoint/2010/main" val="2349366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3905" y="176731"/>
            <a:ext cx="5261902" cy="7137000"/>
          </a:xfrm>
          <a:prstGeom prst="rect">
            <a:avLst/>
          </a:prstGeom>
        </p:spPr>
      </p:pic>
    </p:spTree>
    <p:extLst>
      <p:ext uri="{BB962C8B-B14F-4D97-AF65-F5344CB8AC3E}">
        <p14:creationId xmlns:p14="http://schemas.microsoft.com/office/powerpoint/2010/main" val="373203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a:t>Prečo hlásiť ochorenia</a:t>
            </a:r>
          </a:p>
        </p:txBody>
      </p:sp>
      <p:pic>
        <p:nvPicPr>
          <p:cNvPr id="4" name="Obrázok 3">
            <a:extLst>
              <a:ext uri="{FF2B5EF4-FFF2-40B4-BE49-F238E27FC236}">
                <a16:creationId xmlns:a16="http://schemas.microsoft.com/office/drawing/2014/main" id="{CB24BA8C-E649-D93A-2ACC-F67DA2D68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377" y="1176443"/>
            <a:ext cx="6893308" cy="3860252"/>
          </a:xfrm>
          <a:prstGeom prst="rect">
            <a:avLst/>
          </a:prstGeom>
        </p:spPr>
      </p:pic>
    </p:spTree>
    <p:extLst>
      <p:ext uri="{BB962C8B-B14F-4D97-AF65-F5344CB8AC3E}">
        <p14:creationId xmlns:p14="http://schemas.microsoft.com/office/powerpoint/2010/main" val="628088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4611" y="272127"/>
            <a:ext cx="8142995" cy="7030480"/>
          </a:xfrm>
          <a:prstGeom prst="rect">
            <a:avLst/>
          </a:prstGeom>
        </p:spPr>
      </p:pic>
    </p:spTree>
    <p:extLst>
      <p:ext uri="{BB962C8B-B14F-4D97-AF65-F5344CB8AC3E}">
        <p14:creationId xmlns:p14="http://schemas.microsoft.com/office/powerpoint/2010/main" val="1176866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700" y="0"/>
            <a:ext cx="8511286" cy="7562850"/>
          </a:xfrm>
          <a:prstGeom prst="rect">
            <a:avLst/>
          </a:prstGeom>
        </p:spPr>
      </p:pic>
    </p:spTree>
    <p:extLst>
      <p:ext uri="{BB962C8B-B14F-4D97-AF65-F5344CB8AC3E}">
        <p14:creationId xmlns:p14="http://schemas.microsoft.com/office/powerpoint/2010/main" val="668282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6200"/>
            <a:ext cx="10075863" cy="6893263"/>
          </a:xfrm>
          <a:prstGeom prst="rect">
            <a:avLst/>
          </a:prstGeom>
        </p:spPr>
      </p:pic>
      <p:sp>
        <p:nvSpPr>
          <p:cNvPr id="5" name="TextBox 4"/>
          <p:cNvSpPr txBox="1"/>
          <p:nvPr/>
        </p:nvSpPr>
        <p:spPr>
          <a:xfrm>
            <a:off x="3553296" y="7023210"/>
            <a:ext cx="3687591" cy="339324"/>
          </a:xfrm>
          <a:prstGeom prst="rect">
            <a:avLst/>
          </a:prstGeom>
          <a:noFill/>
        </p:spPr>
        <p:txBody>
          <a:bodyPr wrap="none" rtlCol="0">
            <a:spAutoFit/>
          </a:bodyPr>
          <a:lstStyle/>
          <a:p>
            <a:r>
              <a:rPr lang="sk-SK" dirty="0">
                <a:solidFill>
                  <a:schemeClr val="tx1"/>
                </a:solidFill>
              </a:rPr>
              <a:t>ARO Akútne respiračné ochorenie</a:t>
            </a:r>
          </a:p>
        </p:txBody>
      </p:sp>
    </p:spTree>
    <p:extLst>
      <p:ext uri="{BB962C8B-B14F-4D97-AF65-F5344CB8AC3E}">
        <p14:creationId xmlns:p14="http://schemas.microsoft.com/office/powerpoint/2010/main" val="2576652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9500" y="1231900"/>
            <a:ext cx="7899400" cy="5080000"/>
          </a:xfrm>
          <a:prstGeom prst="rect">
            <a:avLst/>
          </a:prstGeom>
        </p:spPr>
      </p:pic>
    </p:spTree>
    <p:extLst>
      <p:ext uri="{BB962C8B-B14F-4D97-AF65-F5344CB8AC3E}">
        <p14:creationId xmlns:p14="http://schemas.microsoft.com/office/powerpoint/2010/main" val="3749130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7546E11-6F84-9FAC-081A-28CAE97F0766}"/>
              </a:ext>
            </a:extLst>
          </p:cNvPr>
          <p:cNvSpPr>
            <a:spLocks noGrp="1"/>
          </p:cNvSpPr>
          <p:nvPr>
            <p:ph type="title"/>
          </p:nvPr>
        </p:nvSpPr>
        <p:spPr>
          <a:xfrm>
            <a:off x="856448" y="5378027"/>
            <a:ext cx="8312587" cy="1008380"/>
          </a:xfrm>
        </p:spPr>
        <p:txBody>
          <a:bodyPr anchor="b">
            <a:normAutofit/>
          </a:bodyPr>
          <a:lstStyle/>
          <a:p>
            <a:r>
              <a:rPr lang="en-GB" dirty="0" err="1"/>
              <a:t>Zhrnutie</a:t>
            </a:r>
            <a:endParaRPr lang="en-GB" dirty="0"/>
          </a:p>
        </p:txBody>
      </p:sp>
      <p:sp>
        <p:nvSpPr>
          <p:cNvPr id="2" name="Zástupný objekt pre obsah 1">
            <a:extLst>
              <a:ext uri="{FF2B5EF4-FFF2-40B4-BE49-F238E27FC236}">
                <a16:creationId xmlns:a16="http://schemas.microsoft.com/office/drawing/2014/main" id="{C8E1E99F-0AB8-9293-7C28-4EDC3C72C6ED}"/>
              </a:ext>
            </a:extLst>
          </p:cNvPr>
          <p:cNvSpPr>
            <a:spLocks noGrp="1"/>
          </p:cNvSpPr>
          <p:nvPr>
            <p:ph sz="quarter" idx="13"/>
          </p:nvPr>
        </p:nvSpPr>
        <p:spPr>
          <a:xfrm>
            <a:off x="613318" y="726034"/>
            <a:ext cx="4474994" cy="3781425"/>
          </a:xfrm>
        </p:spPr>
        <p:txBody>
          <a:bodyPr anchor="ctr">
            <a:normAutofit/>
          </a:bodyPr>
          <a:lstStyle/>
          <a:p>
            <a:r>
              <a:rPr lang="sk-SK" dirty="0"/>
              <a:t>Ciele hlásenia prenosných ochorení</a:t>
            </a:r>
          </a:p>
          <a:p>
            <a:r>
              <a:rPr lang="sk-SK" dirty="0"/>
              <a:t>Kritériá pre zaradenie do zoznamu</a:t>
            </a:r>
          </a:p>
          <a:p>
            <a:r>
              <a:rPr lang="sk-SK" dirty="0"/>
              <a:t>Definícia prípadu</a:t>
            </a:r>
          </a:p>
          <a:p>
            <a:r>
              <a:rPr lang="sk-SK" dirty="0"/>
              <a:t>Kritériá pre hlásenie</a:t>
            </a:r>
          </a:p>
          <a:p>
            <a:r>
              <a:rPr lang="sk-SK" dirty="0"/>
              <a:t>Systém hlásenia</a:t>
            </a:r>
          </a:p>
        </p:txBody>
      </p:sp>
      <p:pic>
        <p:nvPicPr>
          <p:cNvPr id="1026" name="Picture 2" descr="Máte otázky ? Žiadne ? Super :) Ďakujem za pozornosť Poster | Nieger | Keep  Calm-o-Matic">
            <a:extLst>
              <a:ext uri="{FF2B5EF4-FFF2-40B4-BE49-F238E27FC236}">
                <a16:creationId xmlns:a16="http://schemas.microsoft.com/office/drawing/2014/main" id="{62FA2BF9-F1EF-7057-3F42-9CC6B56DF9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5418" y="726034"/>
            <a:ext cx="3239772" cy="378492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4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438427"/>
            <a:ext cx="8211829" cy="4351380"/>
          </a:xfrm>
        </p:spPr>
        <p:txBody>
          <a:bodyPr>
            <a:normAutofit fontScale="92500" lnSpcReduction="20000"/>
          </a:bodyPr>
          <a:lstStyle/>
          <a:p>
            <a:r>
              <a:rPr lang="sk-SK" dirty="0"/>
              <a:t>História (1882)</a:t>
            </a:r>
          </a:p>
          <a:p>
            <a:r>
              <a:rPr lang="sk-SK" dirty="0"/>
              <a:t>Hlavnými cieľmi systému hlásení </a:t>
            </a:r>
            <a:r>
              <a:rPr lang="sk-SK" b="1" dirty="0">
                <a:solidFill>
                  <a:srgbClr val="FFFF00"/>
                </a:solidFill>
              </a:rPr>
              <a:t>v Kanade </a:t>
            </a:r>
            <a:r>
              <a:rPr lang="sk-SK" dirty="0"/>
              <a:t>je poskytnúť mechanizmus pre sledovanie zdravotného stavu obyvateľstva prostredníctvom identifikovania a reagovania na zmeny v trendoch hlásení špecifických chorôb a poskytovať informácie, ktoré môžu prispieť k rozvoju zdravotnej politiky a plánovania starostlivosti, prevencie a kontrolných programov. Špecifické použitie vnútroštátneho dohľadu nad ochoreniami zahŕňa identifikáciu a kontrolu prepuknutia choroby; rozvoj a realizáciu prevencie populačnej a kontrolnej činnosti a </a:t>
            </a:r>
            <a:r>
              <a:rPr lang="sk-SK" dirty="0" err="1"/>
              <a:t>monitorovanie</a:t>
            </a:r>
            <a:r>
              <a:rPr lang="sk-SK" dirty="0"/>
              <a:t> týchto aktivít; prípravu "štatistík na stanovenie priorít pomoci a príspevky do medzinárodných aktivít dozoru.Podľa SOCKETT, P. N., GARNETT, M. J. &amp; SCOTT, C. 1996. </a:t>
            </a:r>
            <a:r>
              <a:rPr lang="sk-SK" dirty="0" err="1"/>
              <a:t>Communicable</a:t>
            </a:r>
            <a:r>
              <a:rPr lang="sk-SK" dirty="0"/>
              <a:t> </a:t>
            </a:r>
            <a:r>
              <a:rPr lang="sk-SK" dirty="0" err="1"/>
              <a:t>disease</a:t>
            </a:r>
            <a:r>
              <a:rPr lang="sk-SK" dirty="0"/>
              <a:t> surveillance: </a:t>
            </a:r>
            <a:r>
              <a:rPr lang="sk-SK" dirty="0" err="1"/>
              <a:t>Notification</a:t>
            </a:r>
            <a:r>
              <a:rPr lang="sk-SK" dirty="0"/>
              <a:t> </a:t>
            </a:r>
            <a:r>
              <a:rPr lang="sk-SK" dirty="0" err="1"/>
              <a:t>of</a:t>
            </a:r>
            <a:r>
              <a:rPr lang="sk-SK" dirty="0"/>
              <a:t> </a:t>
            </a:r>
            <a:r>
              <a:rPr lang="sk-SK" dirty="0" err="1"/>
              <a:t>infectious</a:t>
            </a:r>
            <a:r>
              <a:rPr lang="sk-SK" dirty="0"/>
              <a:t> </a:t>
            </a:r>
            <a:r>
              <a:rPr lang="sk-SK" dirty="0" err="1"/>
              <a:t>diseases</a:t>
            </a:r>
            <a:r>
              <a:rPr lang="sk-SK" dirty="0"/>
              <a:t> </a:t>
            </a:r>
            <a:r>
              <a:rPr lang="sk-SK" dirty="0" err="1"/>
              <a:t>in</a:t>
            </a:r>
            <a:r>
              <a:rPr lang="sk-SK" dirty="0"/>
              <a:t> </a:t>
            </a:r>
            <a:r>
              <a:rPr lang="sk-SK" dirty="0" err="1"/>
              <a:t>Canada</a:t>
            </a:r>
            <a:r>
              <a:rPr lang="sk-SK" dirty="0"/>
              <a:t>. </a:t>
            </a:r>
            <a:r>
              <a:rPr lang="sk-SK" dirty="0" err="1"/>
              <a:t>Can</a:t>
            </a:r>
            <a:r>
              <a:rPr lang="sk-SK" dirty="0"/>
              <a:t> J </a:t>
            </a:r>
            <a:r>
              <a:rPr lang="sk-SK" dirty="0" err="1"/>
              <a:t>Infect</a:t>
            </a:r>
            <a:r>
              <a:rPr lang="sk-SK" dirty="0"/>
              <a:t> </a:t>
            </a:r>
            <a:r>
              <a:rPr lang="sk-SK" dirty="0" err="1"/>
              <a:t>Dis</a:t>
            </a:r>
            <a:r>
              <a:rPr lang="sk-SK" dirty="0"/>
              <a:t>, 7, 293-5.</a:t>
            </a:r>
          </a:p>
          <a:p>
            <a:endParaRPr lang="sk-SK" dirty="0"/>
          </a:p>
        </p:txBody>
      </p:sp>
      <p:sp>
        <p:nvSpPr>
          <p:cNvPr id="3" name="Title 2"/>
          <p:cNvSpPr>
            <a:spLocks noGrp="1"/>
          </p:cNvSpPr>
          <p:nvPr>
            <p:ph type="title"/>
          </p:nvPr>
        </p:nvSpPr>
        <p:spPr/>
        <p:txBody>
          <a:bodyPr/>
          <a:lstStyle/>
          <a:p>
            <a:r>
              <a:rPr lang="sk-SK" dirty="0"/>
              <a:t>Hlásenie prenosných ochorení - ciele</a:t>
            </a:r>
          </a:p>
        </p:txBody>
      </p:sp>
    </p:spTree>
    <p:extLst>
      <p:ext uri="{BB962C8B-B14F-4D97-AF65-F5344CB8AC3E}">
        <p14:creationId xmlns:p14="http://schemas.microsoft.com/office/powerpoint/2010/main" val="95873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455" y="756287"/>
            <a:ext cx="8508822" cy="5154906"/>
          </a:xfrm>
        </p:spPr>
        <p:txBody>
          <a:bodyPr>
            <a:normAutofit/>
          </a:bodyPr>
          <a:lstStyle/>
          <a:p>
            <a:r>
              <a:rPr lang="sk-SK" dirty="0"/>
              <a:t>S cieľom uľahčiť prevenciu a kontrolu chorôb pod dohľadom povinné hlásenie umožňuje identifikáciu </a:t>
            </a:r>
          </a:p>
          <a:p>
            <a:pPr lvl="1"/>
            <a:r>
              <a:rPr lang="sk-SK" dirty="0"/>
              <a:t>prevládajúcej úrovne výskytu, vplyvov a trendov vývoja pre stanovenie uskutočniteľných cieľov a vyhodnotenie kontrolných programov prevencie a kontroly chorôb; </a:t>
            </a:r>
          </a:p>
          <a:p>
            <a:pPr lvl="1"/>
            <a:r>
              <a:rPr lang="sk-SK" dirty="0"/>
              <a:t>epidemiológie a rizikových faktorov spojených s ochorením a zároveň pomôcť pri rozvoji stratégií intervencie; a </a:t>
            </a:r>
          </a:p>
          <a:p>
            <a:pPr lvl="1"/>
            <a:r>
              <a:rPr lang="sk-SK" dirty="0"/>
              <a:t>ohnísk pre včasné vyšetrenie a kontrolu. </a:t>
            </a:r>
          </a:p>
          <a:p>
            <a:r>
              <a:rPr lang="sk-SK" dirty="0"/>
              <a:t>Pre poskytnutie potrebných informácií o rizikách a trendoch vo výskyte prenosných ochorení vláde (najmä regulačných programov), odborníkom z oblasti zdravotnej starostlivosti, dobrovoľným agentúram a verejnosti.</a:t>
            </a:r>
          </a:p>
        </p:txBody>
      </p:sp>
    </p:spTree>
    <p:extLst>
      <p:ext uri="{BB962C8B-B14F-4D97-AF65-F5344CB8AC3E}">
        <p14:creationId xmlns:p14="http://schemas.microsoft.com/office/powerpoint/2010/main" val="383151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90" y="756287"/>
            <a:ext cx="8312587" cy="4033519"/>
          </a:xfrm>
        </p:spPr>
        <p:txBody>
          <a:bodyPr>
            <a:normAutofit fontScale="92500" lnSpcReduction="10000"/>
          </a:bodyPr>
          <a:lstStyle/>
          <a:p>
            <a:r>
              <a:rPr lang="sk-SK" dirty="0"/>
              <a:t>Požiadavky medzinárodných organizácií (WHO, EU)</a:t>
            </a:r>
          </a:p>
          <a:p>
            <a:r>
              <a:rPr lang="sk-SK" dirty="0"/>
              <a:t>Potreby sektorov mimo zdravotníctva (poľnohospodárstvo, obrana, vnútro, zahraničie)</a:t>
            </a:r>
          </a:p>
          <a:p>
            <a:r>
              <a:rPr lang="sk-SK" dirty="0"/>
              <a:t>Incidencia</a:t>
            </a:r>
          </a:p>
          <a:p>
            <a:r>
              <a:rPr lang="sk-SK" dirty="0" err="1"/>
              <a:t>Obtiažnosť</a:t>
            </a:r>
            <a:r>
              <a:rPr lang="sk-SK" dirty="0"/>
              <a:t>/zotavenie/následky/smrť</a:t>
            </a:r>
          </a:p>
          <a:p>
            <a:r>
              <a:rPr lang="sk-SK" dirty="0"/>
              <a:t>Potenciál rozšírenia na širokú populáciu</a:t>
            </a:r>
          </a:p>
          <a:p>
            <a:r>
              <a:rPr lang="sk-SK" dirty="0" err="1"/>
              <a:t>Socio</a:t>
            </a:r>
            <a:r>
              <a:rPr lang="sk-SK" dirty="0"/>
              <a:t> ekonomické dopady</a:t>
            </a:r>
          </a:p>
          <a:p>
            <a:r>
              <a:rPr lang="sk-SK" dirty="0"/>
              <a:t>Možnosť </a:t>
            </a:r>
            <a:r>
              <a:rPr lang="sk-SK" dirty="0" err="1"/>
              <a:t>predídenia</a:t>
            </a:r>
            <a:endParaRPr lang="sk-SK" dirty="0"/>
          </a:p>
          <a:p>
            <a:r>
              <a:rPr lang="sk-SK" dirty="0"/>
              <a:t>Potenciálny vplyv na politiku zdravia verejnosti</a:t>
            </a:r>
          </a:p>
          <a:p>
            <a:r>
              <a:rPr lang="sk-SK" dirty="0"/>
              <a:t>Vnímanie rizika</a:t>
            </a:r>
          </a:p>
          <a:p>
            <a:r>
              <a:rPr lang="sk-SK" dirty="0"/>
              <a:t>Nové alebo zmenené ochorenia za posledných 5 rokov</a:t>
            </a:r>
          </a:p>
        </p:txBody>
      </p:sp>
      <p:sp>
        <p:nvSpPr>
          <p:cNvPr id="3" name="Title 2"/>
          <p:cNvSpPr>
            <a:spLocks noGrp="1"/>
          </p:cNvSpPr>
          <p:nvPr>
            <p:ph type="title"/>
          </p:nvPr>
        </p:nvSpPr>
        <p:spPr>
          <a:xfrm>
            <a:off x="755690" y="5882217"/>
            <a:ext cx="8312587" cy="1008380"/>
          </a:xfrm>
        </p:spPr>
        <p:txBody>
          <a:bodyPr/>
          <a:lstStyle/>
          <a:p>
            <a:r>
              <a:rPr lang="sk-SK" sz="4400" dirty="0"/>
              <a:t>Kritéria zaradenia do zoznamu povinne hlásených ochorení</a:t>
            </a:r>
          </a:p>
        </p:txBody>
      </p:sp>
    </p:spTree>
    <p:extLst>
      <p:ext uri="{BB962C8B-B14F-4D97-AF65-F5344CB8AC3E}">
        <p14:creationId xmlns:p14="http://schemas.microsoft.com/office/powerpoint/2010/main" val="280598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347" y="508050"/>
            <a:ext cx="8395930" cy="4869977"/>
          </a:xfrm>
        </p:spPr>
        <p:txBody>
          <a:bodyPr>
            <a:noAutofit/>
          </a:bodyPr>
          <a:lstStyle/>
          <a:p>
            <a:pPr marL="20158" indent="0">
              <a:buNone/>
            </a:pPr>
            <a:r>
              <a:rPr lang="sk-SK" sz="2400" dirty="0"/>
              <a:t>Poskytovatelia zdravotnej starostlivosti, zdravotnícki pracovníci, prevádzkovatelia zariadenia sociálnych služieb a prevádzkovatelia zariadenia sociálnoprávnej ochrany detí a sociálnej kurately sú okrem opatrení uvedených v odsekoch 1 a 2 povinní</a:t>
            </a:r>
          </a:p>
          <a:p>
            <a:r>
              <a:rPr lang="sk-SK" sz="2400" dirty="0"/>
              <a:t>Hlásiť výskyt prenosného ochorenia, ktoré podlieha povinnému hláseniu podľa </a:t>
            </a:r>
            <a:r>
              <a:rPr lang="sk-SK" sz="2400" b="1" dirty="0">
                <a:solidFill>
                  <a:srgbClr val="FFFF00"/>
                </a:solidFill>
              </a:rPr>
              <a:t>Zoznamu povinne hlásených prenosných ochorení</a:t>
            </a:r>
            <a:r>
              <a:rPr lang="sk-SK" sz="2400" dirty="0"/>
              <a:t>, podozrení na ochorenia a nosičstiev choroboplodných mikroorganizmov; táto povinnosť sa vzťahuje aj na laboratóriá klinickej mikrobiológie,</a:t>
            </a:r>
          </a:p>
          <a:p>
            <a:r>
              <a:rPr lang="sk-SK" sz="2400" dirty="0"/>
              <a:t>Vykonávať </a:t>
            </a:r>
            <a:r>
              <a:rPr lang="sk-SK" sz="2400" dirty="0">
                <a:solidFill>
                  <a:srgbClr val="FFFF00"/>
                </a:solidFill>
              </a:rPr>
              <a:t>epidemiologický dohľad </a:t>
            </a:r>
            <a:r>
              <a:rPr lang="sk-SK" sz="2400" dirty="0"/>
              <a:t>a predchádzať nemocničným nákazám,</a:t>
            </a:r>
          </a:p>
        </p:txBody>
      </p:sp>
      <p:sp>
        <p:nvSpPr>
          <p:cNvPr id="3" name="Title 2"/>
          <p:cNvSpPr>
            <a:spLocks noGrp="1"/>
          </p:cNvSpPr>
          <p:nvPr>
            <p:ph type="title"/>
          </p:nvPr>
        </p:nvSpPr>
        <p:spPr>
          <a:xfrm>
            <a:off x="856448" y="6065389"/>
            <a:ext cx="8312587" cy="1008380"/>
          </a:xfrm>
        </p:spPr>
        <p:txBody>
          <a:bodyPr/>
          <a:lstStyle/>
          <a:p>
            <a:r>
              <a:rPr lang="sk-SK" dirty="0"/>
              <a:t>Povinnosti hlásenia zo zákona 126/2006</a:t>
            </a:r>
          </a:p>
        </p:txBody>
      </p:sp>
    </p:spTree>
    <p:extLst>
      <p:ext uri="{BB962C8B-B14F-4D97-AF65-F5344CB8AC3E}">
        <p14:creationId xmlns:p14="http://schemas.microsoft.com/office/powerpoint/2010/main" val="145110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642" y="756287"/>
            <a:ext cx="8470635" cy="6072505"/>
          </a:xfrm>
        </p:spPr>
        <p:txBody>
          <a:bodyPr>
            <a:normAutofit/>
          </a:bodyPr>
          <a:lstStyle/>
          <a:p>
            <a:r>
              <a:rPr lang="sk-SK" sz="2400" dirty="0"/>
              <a:t>Vykonávať a kontrolovať </a:t>
            </a:r>
            <a:r>
              <a:rPr lang="sk-SK" sz="2400" dirty="0">
                <a:solidFill>
                  <a:srgbClr val="FFFF00"/>
                </a:solidFill>
              </a:rPr>
              <a:t>opatrenia na predchádzanie vzniku prenosných ochorení a nemocničných nákaz </a:t>
            </a:r>
            <a:r>
              <a:rPr lang="sk-SK" sz="2400" dirty="0"/>
              <a:t>vrátane okamžitého hlásenia epidémií, úmrtí a iných mimoriadnych epidemiologických udalostí regionálnemu úradu verejného zdravotníctva,</a:t>
            </a:r>
          </a:p>
          <a:p>
            <a:r>
              <a:rPr lang="sk-SK" sz="2400" dirty="0"/>
              <a:t>Hlásiť regionálnemu úradu verejného zdravotníctva </a:t>
            </a:r>
            <a:r>
              <a:rPr lang="sk-SK" sz="2400" dirty="0" err="1"/>
              <a:t>profesijné</a:t>
            </a:r>
            <a:r>
              <a:rPr lang="sk-SK" sz="2400" dirty="0"/>
              <a:t> otravy a iné hromadné ochorenia podmienené prácou,</a:t>
            </a:r>
          </a:p>
          <a:p>
            <a:r>
              <a:rPr lang="sk-SK" sz="2400" dirty="0"/>
              <a:t>Zaznamenávať všetky dôležité údaje v súvislosti s predchádzaním vzniku a šíreniu prenosných ochorení do zdravotnej dokumentácie,</a:t>
            </a:r>
          </a:p>
          <a:p>
            <a:r>
              <a:rPr lang="sk-SK" sz="2400" dirty="0"/>
              <a:t>Poskytovať úradu verejného zdravotníctva a regionálnemu úradu </a:t>
            </a:r>
            <a:r>
              <a:rPr lang="sk-SK" sz="2400" dirty="0" err="1"/>
              <a:t>verejnéhao</a:t>
            </a:r>
            <a:r>
              <a:rPr lang="sk-SK" sz="2400" dirty="0"/>
              <a:t> zdravotníctva informácie a údaje potrebné na plnenie ich úloh.</a:t>
            </a:r>
          </a:p>
          <a:p>
            <a:endParaRPr lang="sk-SK" dirty="0"/>
          </a:p>
        </p:txBody>
      </p:sp>
    </p:spTree>
    <p:extLst>
      <p:ext uri="{BB962C8B-B14F-4D97-AF65-F5344CB8AC3E}">
        <p14:creationId xmlns:p14="http://schemas.microsoft.com/office/powerpoint/2010/main" val="118399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C68A752-DAB1-4C5A-3C38-F6904261E30A}"/>
              </a:ext>
            </a:extLst>
          </p:cNvPr>
          <p:cNvSpPr>
            <a:spLocks noGrp="1"/>
          </p:cNvSpPr>
          <p:nvPr>
            <p:ph idx="1"/>
          </p:nvPr>
        </p:nvSpPr>
        <p:spPr>
          <a:xfrm>
            <a:off x="982395" y="0"/>
            <a:ext cx="8211829" cy="4033519"/>
          </a:xfrm>
        </p:spPr>
        <p:txBody>
          <a:bodyPr/>
          <a:lstStyle/>
          <a:p>
            <a:r>
              <a:rPr lang="sk-SK" dirty="0"/>
              <a:t>Prenosné choroby a súvisiace špeciálne zdravotné problémy, ktoré má pokryť sieť epidemiologického dohľadu, sú uvedené v prílohe I (podľa EURÓPSKEJ KOMISIE. EÚ </a:t>
            </a:r>
            <a:r>
              <a:rPr lang="sk-SK" dirty="0" err="1"/>
              <a:t>case</a:t>
            </a:r>
            <a:r>
              <a:rPr lang="sk-SK" dirty="0"/>
              <a:t> </a:t>
            </a:r>
            <a:r>
              <a:rPr lang="sk-SK" dirty="0" err="1"/>
              <a:t>definitions</a:t>
            </a:r>
            <a:r>
              <a:rPr lang="sk-SK" dirty="0"/>
              <a:t> [internet]. 2018.).</a:t>
            </a:r>
          </a:p>
          <a:p>
            <a:r>
              <a:rPr lang="sk-SK" dirty="0"/>
              <a:t>Kritériá pre určenie prípadu ochorenia</a:t>
            </a:r>
          </a:p>
          <a:p>
            <a:pPr lvl="1"/>
            <a:r>
              <a:rPr lang="sk-SK" dirty="0"/>
              <a:t>klinické</a:t>
            </a:r>
          </a:p>
          <a:p>
            <a:pPr lvl="1"/>
            <a:r>
              <a:rPr lang="sk-SK" dirty="0"/>
              <a:t>laboratórne</a:t>
            </a:r>
          </a:p>
          <a:p>
            <a:pPr lvl="1"/>
            <a:r>
              <a:rPr lang="sk-SK" dirty="0"/>
              <a:t>epidemiologické</a:t>
            </a:r>
          </a:p>
        </p:txBody>
      </p:sp>
      <p:sp>
        <p:nvSpPr>
          <p:cNvPr id="3" name="Nadpis 2">
            <a:extLst>
              <a:ext uri="{FF2B5EF4-FFF2-40B4-BE49-F238E27FC236}">
                <a16:creationId xmlns:a16="http://schemas.microsoft.com/office/drawing/2014/main" id="{1F035E74-1F63-6263-5B92-B41167D2B872}"/>
              </a:ext>
            </a:extLst>
          </p:cNvPr>
          <p:cNvSpPr>
            <a:spLocks noGrp="1"/>
          </p:cNvSpPr>
          <p:nvPr>
            <p:ph type="title"/>
          </p:nvPr>
        </p:nvSpPr>
        <p:spPr>
          <a:xfrm>
            <a:off x="881637" y="6052584"/>
            <a:ext cx="8312587" cy="1008380"/>
          </a:xfrm>
        </p:spPr>
        <p:txBody>
          <a:bodyPr/>
          <a:lstStyle/>
          <a:p>
            <a:r>
              <a:rPr lang="en-GB" dirty="0" err="1"/>
              <a:t>Hlásené</a:t>
            </a:r>
            <a:r>
              <a:rPr lang="en-GB" dirty="0"/>
              <a:t> </a:t>
            </a:r>
            <a:r>
              <a:rPr lang="en-GB" dirty="0" err="1"/>
              <a:t>prenosné</a:t>
            </a:r>
            <a:r>
              <a:rPr lang="en-GB" dirty="0"/>
              <a:t> </a:t>
            </a:r>
            <a:r>
              <a:rPr lang="en-GB" dirty="0" err="1"/>
              <a:t>ochorenia-definícia</a:t>
            </a:r>
            <a:r>
              <a:rPr lang="en-GB" dirty="0"/>
              <a:t> </a:t>
            </a:r>
            <a:r>
              <a:rPr lang="en-GB" dirty="0" err="1"/>
              <a:t>prípadu</a:t>
            </a:r>
            <a:br>
              <a:rPr lang="en-GB" dirty="0"/>
            </a:br>
            <a:r>
              <a:rPr lang="sk-SK" sz="2800" dirty="0" err="1"/>
              <a:t>https</a:t>
            </a:r>
            <a:r>
              <a:rPr lang="sk-SK" sz="2800" dirty="0"/>
              <a:t>://</a:t>
            </a:r>
            <a:r>
              <a:rPr lang="sk-SK" sz="2800" dirty="0" err="1"/>
              <a:t>www.ecdc.europa</a:t>
            </a:r>
            <a:r>
              <a:rPr lang="sk-SK" sz="2800" dirty="0"/>
              <a:t> .</a:t>
            </a:r>
            <a:r>
              <a:rPr lang="sk-SK" sz="2800" dirty="0" err="1"/>
              <a:t>eu</a:t>
            </a:r>
            <a:r>
              <a:rPr lang="sk-SK" sz="2800" dirty="0"/>
              <a:t>/</a:t>
            </a:r>
            <a:r>
              <a:rPr lang="sk-SK" sz="2800" dirty="0" err="1"/>
              <a:t>en</a:t>
            </a:r>
            <a:r>
              <a:rPr lang="sk-SK" sz="2800" dirty="0"/>
              <a:t>/surveillance-and-</a:t>
            </a:r>
            <a:r>
              <a:rPr lang="sk-SK" sz="2800" dirty="0" err="1"/>
              <a:t>disease</a:t>
            </a:r>
            <a:r>
              <a:rPr lang="sk-SK" sz="2800" dirty="0"/>
              <a:t>-</a:t>
            </a:r>
            <a:r>
              <a:rPr lang="sk-SK" sz="2800" dirty="0" err="1"/>
              <a:t>data</a:t>
            </a:r>
            <a:r>
              <a:rPr lang="sk-SK" sz="2800" dirty="0"/>
              <a:t>/</a:t>
            </a:r>
            <a:r>
              <a:rPr lang="sk-SK" sz="2800" dirty="0" err="1"/>
              <a:t>eu-case-definitions</a:t>
            </a:r>
            <a:endParaRPr lang="en-GB" dirty="0"/>
          </a:p>
        </p:txBody>
      </p:sp>
    </p:spTree>
    <p:extLst>
      <p:ext uri="{BB962C8B-B14F-4D97-AF65-F5344CB8AC3E}">
        <p14:creationId xmlns:p14="http://schemas.microsoft.com/office/powerpoint/2010/main" val="883706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ENG">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txDef>
      <a:spPr>
        <a:noFill/>
      </a:spPr>
      <a:bodyPr wrap="square" rtlCol="0">
        <a:spAutoFit/>
      </a:bodyPr>
      <a:lstStyle>
        <a:defPPr>
          <a:defRPr dirty="0">
            <a:solidFill>
              <a:schemeClr val="tx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Martin_Trnava_ENG.potx</Template>
  <TotalTime>2111</TotalTime>
  <Words>2146</Words>
  <Application>Microsoft Macintosh PowerPoint</Application>
  <PresentationFormat>Vlastná</PresentationFormat>
  <Paragraphs>161</Paragraphs>
  <Slides>34</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34</vt:i4>
      </vt:variant>
    </vt:vector>
  </HeadingPairs>
  <TitlesOfParts>
    <vt:vector size="40" baseType="lpstr">
      <vt:lpstr>Arial</vt:lpstr>
      <vt:lpstr>Arial</vt:lpstr>
      <vt:lpstr>Calibri</vt:lpstr>
      <vt:lpstr>Palatino Linotype</vt:lpstr>
      <vt:lpstr>Wingdings</vt:lpstr>
      <vt:lpstr>Martin_Trnava_ENG</vt:lpstr>
      <vt:lpstr>Hlásenie prenosných ochorení</vt:lpstr>
      <vt:lpstr>Ciele prednášky</vt:lpstr>
      <vt:lpstr>Prečo hlásiť ochorenia</vt:lpstr>
      <vt:lpstr>Hlásenie prenosných ochorení - ciele</vt:lpstr>
      <vt:lpstr>Prezentácia programu PowerPoint</vt:lpstr>
      <vt:lpstr>Kritéria zaradenia do zoznamu povinne hlásených ochorení</vt:lpstr>
      <vt:lpstr>Povinnosti hlásenia zo zákona 126/2006</vt:lpstr>
      <vt:lpstr>Prezentácia programu PowerPoint</vt:lpstr>
      <vt:lpstr>Hlásené prenosné ochorenia-definícia prípadu https://www.ecdc.europa .eu/en/surveillance-and-disease-data/eu-case-definitions</vt:lpstr>
      <vt:lpstr>Klinické a lab kritéria definície prípadu</vt:lpstr>
      <vt:lpstr>Epidemiologické kritériá a epidemiologická súvislosť</vt:lpstr>
      <vt:lpstr>Klasifikácia prípadov hlásených ochorení Vyhláška č. 585/2008 Z. z.</vt:lpstr>
      <vt:lpstr>Ktoré ochorenia sa hlásia</vt:lpstr>
      <vt:lpstr>Zoznam povinne hlásených prenosných ochorení, podozrení na ochorenia a nosičstiev choroboplodných mikroorganizmov</vt:lpstr>
      <vt:lpstr>Prezentácia programu PowerPoint</vt:lpstr>
      <vt:lpstr>Prezentácia programu PowerPoint</vt:lpstr>
      <vt:lpstr>Prezentácia programu PowerPoint</vt:lpstr>
      <vt:lpstr>Príklady z 1. World Health Organization. WHO Recommended Surveillance Standards, 2nd Edition [Internet]. Geneva, Switzerland; 2021 p. 144. Available from: https://data.unaids.org/publications/irc-pub04/surveillancestandards_en.pdf</vt:lpstr>
      <vt:lpstr>ODPORÚČANÁ DEFINÍCIA PRÍPADU</vt:lpstr>
      <vt:lpstr>ODPORÚČANÉ TYPY DOHĽADU: Národné</vt:lpstr>
      <vt:lpstr>Národné referenčné centrum pre salmonelózy na ÚVZ SR</vt:lpstr>
      <vt:lpstr>ODPORÚČANÉ TYPY DOHĽADU: Medzinárodné</vt:lpstr>
      <vt:lpstr>ODPORÚČANÉ MINIMÁLNE ÚDAJE</vt:lpstr>
      <vt:lpstr>ODPORÚČANÉ ANALÝZY ÚDAJOV, PREZENTÁCIA, SPRÁVY</vt:lpstr>
      <vt:lpstr>ZÁKLADNÉ POUŽITIE ÚDAJOV NA ROZHODOVANIE</vt:lpstr>
      <vt:lpstr>Hlásenie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Zhrnutie</vt:lpstr>
    </vt:vector>
  </TitlesOfParts>
  <Manager/>
  <Company>FZaSP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Hlásenie ochorení</dc:title>
  <dc:subject>prednáška</dc:subject>
  <dc:creator>Martin Rusnák</dc:creator>
  <cp:keywords/>
  <dc:description/>
  <cp:lastModifiedBy>Rusnák Martin</cp:lastModifiedBy>
  <cp:revision>79</cp:revision>
  <dcterms:created xsi:type="dcterms:W3CDTF">2012-03-23T08:51:40Z</dcterms:created>
  <dcterms:modified xsi:type="dcterms:W3CDTF">2023-02-28T08:23:19Z</dcterms:modified>
  <cp:category/>
</cp:coreProperties>
</file>