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68"/>
  </p:notesMasterIdLst>
  <p:sldIdLst>
    <p:sldId id="256" r:id="rId2"/>
    <p:sldId id="259" r:id="rId3"/>
    <p:sldId id="269" r:id="rId4"/>
    <p:sldId id="323" r:id="rId5"/>
    <p:sldId id="325" r:id="rId6"/>
    <p:sldId id="326" r:id="rId7"/>
    <p:sldId id="327" r:id="rId8"/>
    <p:sldId id="324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40" r:id="rId21"/>
    <p:sldId id="274" r:id="rId22"/>
    <p:sldId id="277" r:id="rId23"/>
    <p:sldId id="278" r:id="rId24"/>
    <p:sldId id="279" r:id="rId25"/>
    <p:sldId id="281" r:id="rId26"/>
    <p:sldId id="291" r:id="rId27"/>
    <p:sldId id="283" r:id="rId28"/>
    <p:sldId id="282" r:id="rId29"/>
    <p:sldId id="284" r:id="rId30"/>
    <p:sldId id="285" r:id="rId31"/>
    <p:sldId id="287" r:id="rId32"/>
    <p:sldId id="286" r:id="rId33"/>
    <p:sldId id="288" r:id="rId34"/>
    <p:sldId id="292" r:id="rId35"/>
    <p:sldId id="289" r:id="rId36"/>
    <p:sldId id="290" r:id="rId37"/>
    <p:sldId id="294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295" r:id="rId48"/>
    <p:sldId id="293" r:id="rId49"/>
    <p:sldId id="296" r:id="rId50"/>
    <p:sldId id="306" r:id="rId51"/>
    <p:sldId id="307" r:id="rId52"/>
    <p:sldId id="319" r:id="rId53"/>
    <p:sldId id="308" r:id="rId54"/>
    <p:sldId id="315" r:id="rId55"/>
    <p:sldId id="316" r:id="rId56"/>
    <p:sldId id="317" r:id="rId57"/>
    <p:sldId id="318" r:id="rId58"/>
    <p:sldId id="310" r:id="rId59"/>
    <p:sldId id="320" r:id="rId60"/>
    <p:sldId id="321" r:id="rId61"/>
    <p:sldId id="322" r:id="rId62"/>
    <p:sldId id="311" r:id="rId63"/>
    <p:sldId id="312" r:id="rId64"/>
    <p:sldId id="313" r:id="rId65"/>
    <p:sldId id="314" r:id="rId66"/>
    <p:sldId id="309" r:id="rId67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3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FCE25D-FC7C-E8AF-5BFF-738449920F19}" name="Rusnák Martin" initials="RM" userId="S::1101192@truni.sk::ab40e25b-8674-445f-9176-77ec21acf6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8"/>
    <p:restoredTop sz="94663"/>
  </p:normalViewPr>
  <p:slideViewPr>
    <p:cSldViewPr snapToGrid="0" snapToObjects="1">
      <p:cViewPr varScale="1">
        <p:scale>
          <a:sx n="114" d="100"/>
          <a:sy n="114" d="100"/>
        </p:scale>
        <p:origin x="3120" y="176"/>
      </p:cViewPr>
      <p:guideLst>
        <p:guide orient="horz" pos="2382"/>
        <p:guide pos="31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D0669-3EAC-F842-850C-1FFAE37E1C17}" type="datetimeFigureOut">
              <a:rPr lang="en-US" smtClean="0"/>
              <a:t>3/6/23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54063"/>
            <a:ext cx="50260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DD769-0A41-C44D-A74F-F9371E2120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333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70616" y="396768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cs-CZ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1597168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/>
              <a:t>Click to edit Master subtitle style</a:t>
            </a:r>
            <a:endParaRPr lang="en-GB" noProof="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edit</a:t>
            </a:r>
            <a:r>
              <a:rPr lang="sk-SK" noProof="0" dirty="0"/>
              <a:t> </a:t>
            </a:r>
            <a:r>
              <a:rPr lang="sk-SK" noProof="0" dirty="0" err="1"/>
              <a:t>Master</a:t>
            </a:r>
            <a:r>
              <a:rPr lang="sk-SK" noProof="0" dirty="0"/>
              <a:t> text </a:t>
            </a:r>
            <a:r>
              <a:rPr lang="sk-SK" noProof="0" dirty="0" err="1"/>
              <a:t>styles</a:t>
            </a:r>
            <a:endParaRPr lang="sk-SK" noProof="0" dirty="0"/>
          </a:p>
          <a:p>
            <a:pPr lvl="1"/>
            <a:r>
              <a:rPr lang="sk-SK" noProof="0" dirty="0" err="1"/>
              <a:t>Second</a:t>
            </a:r>
            <a:r>
              <a:rPr lang="sk-SK" noProof="0" dirty="0"/>
              <a:t> level</a:t>
            </a:r>
          </a:p>
          <a:p>
            <a:pPr lvl="2"/>
            <a:r>
              <a:rPr lang="sk-SK" noProof="0" dirty="0" err="1"/>
              <a:t>Third</a:t>
            </a:r>
            <a:r>
              <a:rPr lang="sk-SK" noProof="0" dirty="0"/>
              <a:t> level</a:t>
            </a:r>
          </a:p>
          <a:p>
            <a:pPr lvl="3"/>
            <a:r>
              <a:rPr lang="sk-SK" noProof="0" dirty="0" err="1"/>
              <a:t>Fourth</a:t>
            </a:r>
            <a:r>
              <a:rPr lang="sk-SK" noProof="0" dirty="0"/>
              <a:t> level</a:t>
            </a:r>
          </a:p>
          <a:p>
            <a:pPr lvl="4"/>
            <a:r>
              <a:rPr lang="sk-SK" noProof="0" dirty="0" err="1"/>
              <a:t>Fifth</a:t>
            </a:r>
            <a:r>
              <a:rPr lang="sk-SK" noProof="0" dirty="0"/>
              <a:t>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edit</a:t>
            </a:r>
            <a:r>
              <a:rPr lang="sk-SK" noProof="0" dirty="0"/>
              <a:t> </a:t>
            </a:r>
            <a:r>
              <a:rPr lang="sk-SK" noProof="0" dirty="0" err="1"/>
              <a:t>Master</a:t>
            </a:r>
            <a:r>
              <a:rPr lang="sk-SK" noProof="0" dirty="0"/>
              <a:t> title </a:t>
            </a:r>
            <a:r>
              <a:rPr lang="sk-SK" noProof="0" dirty="0" err="1"/>
              <a:t>style</a:t>
            </a:r>
            <a:endParaRPr lang="sk-SK" noProof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err="1"/>
              <a:t>rusnakm@truni.sk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cs-CZ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cs-CZ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7308" y="6787309"/>
            <a:ext cx="1164934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5002" y="6787309"/>
            <a:ext cx="5475399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 dirty="0" err="1"/>
              <a:t>rusnakm@truni.sk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787310"/>
            <a:ext cx="822862" cy="402652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ecdc.europa.eu/en/publications-and-data/monitoring/weekly-threats-reports" TargetMode="Externa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irmsubscription.com/h/d/4759AAD079391CCC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data.euro.who.int/cisid/?TabID=67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csr/resources/publications/surveillance/whocdscsrisr20012.pdf" TargetMode="External"/><Relationship Id="rId2" Type="http://schemas.openxmlformats.org/officeDocument/2006/relationships/hyperlink" Target="http://www.who.int/csr/resources/publications/surveillance/WHO_CDS_EPR_LYO_2006_2/en/index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000" dirty="0"/>
              <a:t>Spracovanie údajov v surveillance a z hlásení prenosných ochorení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 anchor="ctr">
            <a:normAutofit/>
          </a:bodyPr>
          <a:lstStyle/>
          <a:p>
            <a:r>
              <a:rPr lang="sk-SK" dirty="0"/>
              <a:t>Prof. MUDr. Martin Rusnák, </a:t>
            </a:r>
            <a:r>
              <a:rPr lang="sk-SK" dirty="0" err="1"/>
              <a:t>CSc</a:t>
            </a:r>
            <a:endParaRPr lang="sk-SK" dirty="0"/>
          </a:p>
          <a:p>
            <a:r>
              <a:rPr lang="sk-SK" dirty="0"/>
              <a:t>Katedra verejného zdravotníctva FZaSP</a:t>
            </a:r>
          </a:p>
          <a:p>
            <a:r>
              <a:rPr lang="sk-SK" dirty="0"/>
              <a:t>Trnavská univerzita v Trnave</a:t>
            </a:r>
          </a:p>
          <a:p>
            <a:r>
              <a:rPr lang="sk-SK" dirty="0" err="1"/>
              <a:t>rusnakm@truni.sk</a:t>
            </a:r>
            <a:endParaRPr lang="sk-SK" dirty="0"/>
          </a:p>
        </p:txBody>
      </p:sp>
      <p:pic>
        <p:nvPicPr>
          <p:cNvPr id="1026" name="Picture 2" descr="Automatic Data Processing and Analysis; Right Time to Buy In the Opportunity">
            <a:extLst>
              <a:ext uri="{FF2B5EF4-FFF2-40B4-BE49-F238E27FC236}">
                <a16:creationId xmlns:a16="http://schemas.microsoft.com/office/drawing/2014/main" id="{77654AA2-55F4-81A3-8243-8EBD8497E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9299" y="1645978"/>
            <a:ext cx="4532709" cy="244410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66C6AA7B-CC94-C94E-9D3D-9E7B9D6A7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742470"/>
          </a:xfrm>
        </p:spPr>
        <p:txBody>
          <a:bodyPr>
            <a:normAutofit fontScale="92500"/>
          </a:bodyPr>
          <a:lstStyle/>
          <a:p>
            <a:r>
              <a:rPr lang="sk-SK" dirty="0"/>
              <a:t>Informatický výskum pomohol zlepšiť systémy dohľadu </a:t>
            </a:r>
          </a:p>
          <a:p>
            <a:pPr lvl="1"/>
            <a:r>
              <a:rPr lang="sk-SK" dirty="0"/>
              <a:t>uľahčením prístupu k novým tokom údajov z klinických a iných zdrojov; </a:t>
            </a:r>
          </a:p>
          <a:p>
            <a:pPr lvl="1"/>
            <a:r>
              <a:rPr lang="sk-SK" dirty="0"/>
              <a:t>automatizáciou procesov sledovania, ako je detekcia prípadov z voľného textu a detekcia aberácií; a </a:t>
            </a:r>
          </a:p>
          <a:p>
            <a:pPr lvl="1"/>
            <a:r>
              <a:rPr lang="sk-SK" dirty="0"/>
              <a:t>umožnením rýchleho šírenia informácií vytvorených dohľadom širokému spektru zainteresovaných strán.</a:t>
            </a:r>
          </a:p>
          <a:p>
            <a:r>
              <a:rPr lang="sk-SK" i="1" dirty="0"/>
              <a:t>Pasívne monitorovanie údajov sociálnych médií</a:t>
            </a:r>
            <a:r>
              <a:rPr lang="sk-SK" dirty="0"/>
              <a:t>, ako je Twitter, Facebook, na meranie aktivity chorôb , zdravotného správania alebo nežiaducich udalostí . Tento prístup môže poskytnúť informácie, ktoré môžu pridať hodnotu iným stratégiám dohľadu; údaje však nemusia byť reprezentatívne alebo im môžu chýbať demografické a geografické podrobnosti, ktoré sú dôležité pre niektoré ciele dohľadu.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DB3BE86-F1F8-FD86-B8E3-444C3469B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6070005"/>
            <a:ext cx="8312587" cy="1008380"/>
          </a:xfrm>
        </p:spPr>
        <p:txBody>
          <a:bodyPr/>
          <a:lstStyle/>
          <a:p>
            <a:r>
              <a:rPr lang="sk-SK" sz="4800" dirty="0"/>
              <a:t>Úloha informatiky v monitorovacích systémoch</a:t>
            </a:r>
          </a:p>
        </p:txBody>
      </p:sp>
    </p:spTree>
    <p:extLst>
      <p:ext uri="{BB962C8B-B14F-4D97-AF65-F5344CB8AC3E}">
        <p14:creationId xmlns:p14="http://schemas.microsoft.com/office/powerpoint/2010/main" val="3439128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D36A0F67-6733-D48E-3E01-E53D5F01CD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F4AB20-B4DC-E4CF-0DA9-338770047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27" y="2100791"/>
            <a:ext cx="8662409" cy="2591537"/>
          </a:xfrm>
        </p:spPr>
        <p:txBody>
          <a:bodyPr/>
          <a:lstStyle/>
          <a:p>
            <a:r>
              <a:rPr lang="sk-SK" sz="4800" dirty="0"/>
              <a:t>Dohľad nad neprenosnými – neinfekčnými ochoreniami</a:t>
            </a:r>
          </a:p>
        </p:txBody>
      </p:sp>
      <p:pic>
        <p:nvPicPr>
          <p:cNvPr id="1026" name="Picture 2" descr="What Is Data Processing System? Definition, Cycle, Types &amp; Methods [Updated]">
            <a:extLst>
              <a:ext uri="{FF2B5EF4-FFF2-40B4-BE49-F238E27FC236}">
                <a16:creationId xmlns:a16="http://schemas.microsoft.com/office/drawing/2014/main" id="{FC019E4E-820E-1E14-C93B-4DEF15B79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935" y="187495"/>
            <a:ext cx="5409900" cy="304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519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C7DC1688-4B46-E500-535A-A8E169B76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644573"/>
              </p:ext>
            </p:extLst>
          </p:nvPr>
        </p:nvGraphicFramePr>
        <p:xfrm>
          <a:off x="654908" y="454949"/>
          <a:ext cx="8398968" cy="552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742">
                  <a:extLst>
                    <a:ext uri="{9D8B030D-6E8A-4147-A177-3AD203B41FA5}">
                      <a16:colId xmlns:a16="http://schemas.microsoft.com/office/drawing/2014/main" val="2113410283"/>
                    </a:ext>
                  </a:extLst>
                </a:gridCol>
                <a:gridCol w="2099742">
                  <a:extLst>
                    <a:ext uri="{9D8B030D-6E8A-4147-A177-3AD203B41FA5}">
                      <a16:colId xmlns:a16="http://schemas.microsoft.com/office/drawing/2014/main" val="1946058955"/>
                    </a:ext>
                  </a:extLst>
                </a:gridCol>
                <a:gridCol w="2099742">
                  <a:extLst>
                    <a:ext uri="{9D8B030D-6E8A-4147-A177-3AD203B41FA5}">
                      <a16:colId xmlns:a16="http://schemas.microsoft.com/office/drawing/2014/main" val="716341566"/>
                    </a:ext>
                  </a:extLst>
                </a:gridCol>
                <a:gridCol w="2099742">
                  <a:extLst>
                    <a:ext uri="{9D8B030D-6E8A-4147-A177-3AD203B41FA5}">
                      <a16:colId xmlns:a16="http://schemas.microsoft.com/office/drawing/2014/main" val="2685835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Dohľad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Prenosné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Neprenosné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Rakovina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41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dirty="0"/>
                        <a:t>Hlavný cieľ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Prerušenie prenosu ochorenia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Stanovenie záťaže/prevalencie ochorenia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Stanovenie záťaže/ </a:t>
                      </a:r>
                      <a:r>
                        <a:rPr lang="sk-SK" sz="1800" dirty="0" err="1"/>
                        <a:t>incidencia</a:t>
                      </a:r>
                      <a:r>
                        <a:rPr lang="sk-SK" sz="1800" dirty="0"/>
                        <a:t> ochorenia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100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dirty="0"/>
                        <a:t>Hlavná klasifikácia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Príčinný faktor</a:t>
                      </a:r>
                    </a:p>
                    <a:p>
                      <a:r>
                        <a:rPr lang="sk-SK" sz="1800" dirty="0"/>
                        <a:t>MKCH-10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Orgán alebo funkcia</a:t>
                      </a:r>
                    </a:p>
                    <a:p>
                      <a:r>
                        <a:rPr lang="sk-SK" sz="1800" dirty="0"/>
                        <a:t>MKCH-10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Orgán alebo morfológia</a:t>
                      </a:r>
                    </a:p>
                    <a:p>
                      <a:r>
                        <a:rPr lang="sk-SK" sz="1800" dirty="0"/>
                        <a:t>MKCH-10, ICD-O-3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96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dirty="0"/>
                        <a:t>Zmysel sledovania prípadov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Sledovanie stavu prenosu</a:t>
                      </a:r>
                    </a:p>
                    <a:p>
                      <a:r>
                        <a:rPr lang="sk-SK" sz="1800" dirty="0"/>
                        <a:t>Odhad smrtnosti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Spoznanie chronických komplikácií, stavu zdravia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Identifikácia rozšírenia a recidívy/identifikácia viacerých primárnych/životných stavov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954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dirty="0"/>
                        <a:t>Cieľová populácia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Celonárodne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Regióny, komunity, celonárodne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/>
                        <a:t>Regióny, komunity, celonárodne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258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dirty="0"/>
                        <a:t>Oznamovanie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Okamžite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Ročne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Ročne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682665"/>
                  </a:ext>
                </a:extLst>
              </a:tr>
            </a:tbl>
          </a:graphicData>
        </a:graphic>
      </p:graphicFrame>
      <p:sp>
        <p:nvSpPr>
          <p:cNvPr id="6" name="BlokTextu 5">
            <a:extLst>
              <a:ext uri="{FF2B5EF4-FFF2-40B4-BE49-F238E27FC236}">
                <a16:creationId xmlns:a16="http://schemas.microsoft.com/office/drawing/2014/main" id="{0E4503C4-F323-CF7C-850F-18F5D98705CC}"/>
              </a:ext>
            </a:extLst>
          </p:cNvPr>
          <p:cNvSpPr txBox="1"/>
          <p:nvPr/>
        </p:nvSpPr>
        <p:spPr>
          <a:xfrm>
            <a:off x="469556" y="6292678"/>
            <a:ext cx="9341708" cy="81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 err="1">
                <a:solidFill>
                  <a:schemeClr val="tx1"/>
                </a:solidFill>
              </a:rPr>
              <a:t>Marion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Piñeros</a:t>
            </a:r>
            <a:r>
              <a:rPr lang="sk-SK" dirty="0">
                <a:solidFill>
                  <a:schemeClr val="tx1"/>
                </a:solidFill>
              </a:rPr>
              <a:t>*, </a:t>
            </a:r>
            <a:r>
              <a:rPr lang="sk-SK" dirty="0" err="1">
                <a:solidFill>
                  <a:schemeClr val="tx1"/>
                </a:solidFill>
              </a:rPr>
              <a:t>Ariana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Znaor</a:t>
            </a:r>
            <a:r>
              <a:rPr lang="sk-SK" dirty="0">
                <a:solidFill>
                  <a:schemeClr val="tx1"/>
                </a:solidFill>
              </a:rPr>
              <a:t>, Les </a:t>
            </a:r>
            <a:r>
              <a:rPr lang="sk-SK" dirty="0" err="1">
                <a:solidFill>
                  <a:schemeClr val="tx1"/>
                </a:solidFill>
              </a:rPr>
              <a:t>Mery</a:t>
            </a:r>
            <a:r>
              <a:rPr lang="sk-SK" dirty="0">
                <a:solidFill>
                  <a:schemeClr val="tx1"/>
                </a:solidFill>
              </a:rPr>
              <a:t>, and </a:t>
            </a:r>
            <a:r>
              <a:rPr lang="sk-SK" dirty="0" err="1">
                <a:solidFill>
                  <a:schemeClr val="tx1"/>
                </a:solidFill>
              </a:rPr>
              <a:t>Freddie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Bray</a:t>
            </a:r>
            <a:r>
              <a:rPr lang="sk-SK" dirty="0">
                <a:solidFill>
                  <a:schemeClr val="tx1"/>
                </a:solidFill>
              </a:rPr>
              <a:t>: A </a:t>
            </a:r>
            <a:r>
              <a:rPr lang="sk-SK" dirty="0" err="1">
                <a:solidFill>
                  <a:schemeClr val="tx1"/>
                </a:solidFill>
              </a:rPr>
              <a:t>Global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Cancer</a:t>
            </a:r>
            <a:r>
              <a:rPr lang="sk-SK" dirty="0">
                <a:solidFill>
                  <a:schemeClr val="tx1"/>
                </a:solidFill>
              </a:rPr>
              <a:t> Surveillance </a:t>
            </a:r>
            <a:r>
              <a:rPr lang="sk-SK" dirty="0" err="1">
                <a:solidFill>
                  <a:schemeClr val="tx1"/>
                </a:solidFill>
              </a:rPr>
              <a:t>Framework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Within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Noncommunicable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Disease</a:t>
            </a:r>
            <a:r>
              <a:rPr lang="sk-SK" dirty="0">
                <a:solidFill>
                  <a:schemeClr val="tx1"/>
                </a:solidFill>
              </a:rPr>
              <a:t> Surveillance: </a:t>
            </a:r>
            <a:r>
              <a:rPr lang="sk-SK" dirty="0" err="1">
                <a:solidFill>
                  <a:schemeClr val="tx1"/>
                </a:solidFill>
              </a:rPr>
              <a:t>Making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the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Case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for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Population-Based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Cancer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Registries</a:t>
            </a:r>
            <a:r>
              <a:rPr lang="sk-SK" dirty="0">
                <a:solidFill>
                  <a:schemeClr val="tx1"/>
                </a:solidFill>
              </a:rPr>
              <a:t>. </a:t>
            </a:r>
            <a:r>
              <a:rPr lang="sk-SK" dirty="0" err="1">
                <a:solidFill>
                  <a:schemeClr val="tx1"/>
                </a:solidFill>
              </a:rPr>
              <a:t>Epidemiol</a:t>
            </a:r>
            <a:r>
              <a:rPr lang="sk-SK" dirty="0">
                <a:solidFill>
                  <a:schemeClr val="tx1"/>
                </a:solidFill>
              </a:rPr>
              <a:t> Rev   2017;39:161–169</a:t>
            </a:r>
          </a:p>
        </p:txBody>
      </p:sp>
    </p:spTree>
    <p:extLst>
      <p:ext uri="{BB962C8B-B14F-4D97-AF65-F5344CB8AC3E}">
        <p14:creationId xmlns:p14="http://schemas.microsoft.com/office/powerpoint/2010/main" val="3595257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168404-F057-CA28-438F-37ED0739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90" y="5934082"/>
            <a:ext cx="8312587" cy="1008380"/>
          </a:xfrm>
        </p:spPr>
        <p:txBody>
          <a:bodyPr/>
          <a:lstStyle/>
          <a:p>
            <a:r>
              <a:rPr lang="sk-SK" sz="4800" dirty="0"/>
              <a:t>Stratégia zberu údajov NPO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8E2246C-CE63-644F-D7DE-EC7D72449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6"/>
            <a:ext cx="8312587" cy="5177795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Spoločnou stratégiou zberu údajov sú reprezentatívne prieskumy prevalencie rizikových faktorov. </a:t>
            </a:r>
          </a:p>
          <a:p>
            <a:r>
              <a:rPr lang="sk-SK" dirty="0"/>
              <a:t>Techniky merania sa vyvinuli najmä za posledné 2 desaťročia a pre mnohé krajiny sú teraz k dispozícii porovnateľné informácie z medzinárodných iniciatív </a:t>
            </a:r>
          </a:p>
          <a:p>
            <a:r>
              <a:rPr lang="sk-SK" i="1" dirty="0"/>
              <a:t>Globálny systém dohľadu nad tabakom</a:t>
            </a:r>
            <a:r>
              <a:rPr lang="sk-SK" dirty="0"/>
              <a:t> a </a:t>
            </a:r>
          </a:p>
          <a:p>
            <a:r>
              <a:rPr lang="sk-SK" dirty="0"/>
              <a:t>prieskumy WHO STEPS prístupu k dohľadu. </a:t>
            </a:r>
          </a:p>
          <a:p>
            <a:pPr lvl="1"/>
            <a:r>
              <a:rPr lang="sk-SK" dirty="0"/>
              <a:t>zahŕňa 8 hlavných behaviorálnych, fyzických a biologických rizikových faktorov a snaží sa presadzovať postupný a flexibilný prístup k sledovaniu rizikových faktorov: </a:t>
            </a:r>
          </a:p>
          <a:p>
            <a:pPr lvl="1"/>
            <a:r>
              <a:rPr lang="sk-SK" dirty="0"/>
              <a:t>V kroku 1 demografické a behaviorálne (užívanie tabaku, konzumácia alkoholu, stravovacie návyky, fyzická aktivita a história stavy súvisiace s NCD) rizikové faktory sa zhromažďujú prostredníctvom prieskumu; </a:t>
            </a:r>
          </a:p>
          <a:p>
            <a:pPr lvl="1"/>
            <a:r>
              <a:rPr lang="sk-SK" dirty="0"/>
              <a:t>krok 2 zahŕňa zber fyzických meraní výšky a hmotnosti; a </a:t>
            </a:r>
          </a:p>
          <a:p>
            <a:pPr lvl="1"/>
            <a:r>
              <a:rPr lang="sk-SK" dirty="0"/>
              <a:t>krok 3 zahŕňa biochemické merania.</a:t>
            </a:r>
          </a:p>
        </p:txBody>
      </p:sp>
    </p:spTree>
    <p:extLst>
      <p:ext uri="{BB962C8B-B14F-4D97-AF65-F5344CB8AC3E}">
        <p14:creationId xmlns:p14="http://schemas.microsoft.com/office/powerpoint/2010/main" val="163230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E52A1592-7626-3C14-1CF5-5999B56B2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465" y="756287"/>
            <a:ext cx="7943812" cy="5187313"/>
          </a:xfrm>
        </p:spPr>
        <p:txBody>
          <a:bodyPr>
            <a:normAutofit/>
          </a:bodyPr>
          <a:lstStyle/>
          <a:p>
            <a:r>
              <a:rPr lang="sk-SK" dirty="0"/>
              <a:t>Celosvetovú správu o prevalencii cukrovky zostavila </a:t>
            </a:r>
            <a:r>
              <a:rPr lang="sk-SK" i="1" dirty="0"/>
              <a:t>Svetová nadácia pre diabetes</a:t>
            </a:r>
            <a:r>
              <a:rPr lang="sk-SK" dirty="0"/>
              <a:t>. </a:t>
            </a:r>
          </a:p>
          <a:p>
            <a:r>
              <a:rPr lang="sk-SK" dirty="0"/>
              <a:t>Pozorovanie diabetu sa zameriava na prevalenciu, súvisiacu kvalitu starostlivosti (hlavne v prostredí primárnej zdravotnej starostlivosti) a komplikácie.</a:t>
            </a:r>
          </a:p>
          <a:p>
            <a:r>
              <a:rPr lang="sk-SK" dirty="0"/>
              <a:t>Napriek existujúcim informáciám o prevalencii diabetu na globálnej úrovni existujú aj špecifické výzvy v jeho sledovaní, najmä v súvislosti s definíciou ochorenia, </a:t>
            </a:r>
            <a:r>
              <a:rPr lang="sk-SK" dirty="0" err="1"/>
              <a:t>medzilaboratórnymi</a:t>
            </a:r>
            <a:r>
              <a:rPr lang="sk-SK" dirty="0"/>
              <a:t> variáciami, ak sú založené na biochemických meraniach, a inými, ktoré je ešte potrebné prekonať.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C109879-C2F9-8688-1B7A-CD8B9E513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6070005"/>
            <a:ext cx="8312587" cy="1008380"/>
          </a:xfrm>
        </p:spPr>
        <p:txBody>
          <a:bodyPr/>
          <a:lstStyle/>
          <a:p>
            <a:r>
              <a:rPr lang="sk-SK" dirty="0"/>
              <a:t>Príklad - cukrovka</a:t>
            </a:r>
          </a:p>
        </p:txBody>
      </p:sp>
    </p:spTree>
    <p:extLst>
      <p:ext uri="{BB962C8B-B14F-4D97-AF65-F5344CB8AC3E}">
        <p14:creationId xmlns:p14="http://schemas.microsoft.com/office/powerpoint/2010/main" val="1745120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6825D895-BD2F-C028-94E5-43C4F03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49" y="781001"/>
            <a:ext cx="3652900" cy="4986895"/>
          </a:xfrm>
          <a:prstGeom prst="rect">
            <a:avLst/>
          </a:prstGeom>
          <a:noFill/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DEC2CE69-1FF5-7C1F-BF97-5BF3971AC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605481"/>
            <a:ext cx="5902698" cy="5780926"/>
          </a:xfrm>
        </p:spPr>
        <p:txBody>
          <a:bodyPr/>
          <a:lstStyle/>
          <a:p>
            <a:r>
              <a:rPr lang="sk-SK" dirty="0"/>
              <a:t>Medzinárodná federácia diabetu</a:t>
            </a:r>
            <a:br>
              <a:rPr lang="sk-SK" dirty="0"/>
            </a:br>
            <a:r>
              <a:rPr lang="sk-SK" dirty="0"/>
              <a:t>(International Diabetes </a:t>
            </a:r>
            <a:r>
              <a:rPr lang="sk-SK" dirty="0" err="1"/>
              <a:t>Federation</a:t>
            </a:r>
            <a:r>
              <a:rPr lang="sk-SK" dirty="0"/>
              <a:t>)</a:t>
            </a:r>
            <a:br>
              <a:rPr lang="sk-SK" dirty="0"/>
            </a:br>
            <a:br>
              <a:rPr lang="sk-SK" dirty="0"/>
            </a:br>
            <a:r>
              <a:rPr lang="sk-SK" sz="2000" dirty="0" err="1"/>
              <a:t>https</a:t>
            </a:r>
            <a:r>
              <a:rPr lang="sk-SK" sz="2000" dirty="0"/>
              <a:t>://</a:t>
            </a:r>
            <a:r>
              <a:rPr lang="sk-SK" sz="2000" dirty="0" err="1"/>
              <a:t>diabetesatlas.org</a:t>
            </a:r>
            <a:r>
              <a:rPr lang="sk-SK" sz="2000" dirty="0"/>
              <a:t>/</a:t>
            </a:r>
            <a:r>
              <a:rPr lang="sk-SK" sz="2000" dirty="0" err="1"/>
              <a:t>idfawp</a:t>
            </a:r>
            <a:r>
              <a:rPr lang="sk-SK" sz="2000" dirty="0"/>
              <a:t>/</a:t>
            </a:r>
            <a:r>
              <a:rPr lang="sk-SK" sz="2000" dirty="0" err="1"/>
              <a:t>resource-files</a:t>
            </a:r>
            <a:r>
              <a:rPr lang="sk-SK" sz="2000" dirty="0"/>
              <a:t>/2021/07/IDF_Atlas_10th_Edition_2021.pdf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45349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mapa&#10;&#10;Automaticky generovaný popis">
            <a:extLst>
              <a:ext uri="{FF2B5EF4-FFF2-40B4-BE49-F238E27FC236}">
                <a16:creationId xmlns:a16="http://schemas.microsoft.com/office/drawing/2014/main" id="{980DF005-A435-9A18-FF9B-9B9606A9F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5" y="0"/>
            <a:ext cx="7772400" cy="73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84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31B6BD-4A25-B01C-14A5-FCF3EE7A5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Zdroje údajov o diabete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2BDDE0D-7D94-10CA-A77D-0078AFF4F6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0996" y="726034"/>
            <a:ext cx="4847902" cy="4559644"/>
          </a:xfrm>
        </p:spPr>
        <p:txBody>
          <a:bodyPr>
            <a:normAutofit fontScale="70000" lnSpcReduction="20000"/>
          </a:bodyPr>
          <a:lstStyle/>
          <a:p>
            <a:pPr marL="20158" indent="0">
              <a:buNone/>
            </a:pPr>
            <a:r>
              <a:rPr lang="sk-SK" i="1" dirty="0">
                <a:solidFill>
                  <a:srgbClr val="FFFF00"/>
                </a:solidFill>
              </a:rPr>
              <a:t>Spôsob diagnostiky cukrovky</a:t>
            </a:r>
          </a:p>
          <a:p>
            <a:pPr marL="20158" indent="0">
              <a:buNone/>
            </a:pPr>
            <a:r>
              <a:rPr lang="sk-SK" dirty="0"/>
              <a:t>■  Orálny glukózový tolerančný test (OGTT)</a:t>
            </a:r>
          </a:p>
          <a:p>
            <a:pPr marL="20158" indent="0">
              <a:buNone/>
            </a:pPr>
            <a:r>
              <a:rPr lang="sk-SK" dirty="0"/>
              <a:t>■  Glukóza v krvi nalačno (FBG)</a:t>
            </a:r>
          </a:p>
          <a:p>
            <a:pPr marL="20158" indent="0">
              <a:buNone/>
            </a:pPr>
            <a:r>
              <a:rPr lang="sk-SK" dirty="0"/>
              <a:t>■  Hemoglobín A1c (HbA1c)</a:t>
            </a:r>
          </a:p>
          <a:p>
            <a:pPr marL="20158" indent="0">
              <a:buNone/>
            </a:pPr>
            <a:r>
              <a:rPr lang="sk-SK" dirty="0"/>
              <a:t>■  Osobne hlásený diabetes</a:t>
            </a:r>
          </a:p>
          <a:p>
            <a:pPr marL="20158" indent="0">
              <a:buNone/>
            </a:pPr>
            <a:r>
              <a:rPr lang="sk-SK" dirty="0"/>
              <a:t>■  Zdravotný záznam alebo klinická diagnóza</a:t>
            </a:r>
          </a:p>
          <a:p>
            <a:pPr marL="20158" indent="0">
              <a:buNone/>
            </a:pPr>
            <a:r>
              <a:rPr lang="sk-SK" i="1" dirty="0">
                <a:solidFill>
                  <a:srgbClr val="FFFF00"/>
                </a:solidFill>
              </a:rPr>
              <a:t>Veľkosť vzorky</a:t>
            </a:r>
          </a:p>
          <a:p>
            <a:pPr marL="20158" indent="0">
              <a:buNone/>
            </a:pPr>
            <a:r>
              <a:rPr lang="sk-SK" dirty="0"/>
              <a:t>■  Rovné alebo väčšie ako 5 000 ľudí</a:t>
            </a:r>
          </a:p>
          <a:p>
            <a:pPr marL="20158" indent="0">
              <a:buNone/>
            </a:pPr>
            <a:r>
              <a:rPr lang="sk-SK" dirty="0"/>
              <a:t>■  1 500 až 4 999 ľudí</a:t>
            </a:r>
          </a:p>
          <a:p>
            <a:pPr marL="20158" indent="0">
              <a:buNone/>
            </a:pPr>
            <a:r>
              <a:rPr lang="sk-SK" dirty="0"/>
              <a:t>■  700 až 1 499 ľudí</a:t>
            </a:r>
          </a:p>
          <a:p>
            <a:pPr marL="20158" indent="0">
              <a:buNone/>
            </a:pPr>
            <a:r>
              <a:rPr lang="sk-SK" dirty="0"/>
              <a:t>■  Menej ako 700 ľudí</a:t>
            </a:r>
          </a:p>
          <a:p>
            <a:pPr marL="20158" indent="0">
              <a:buNone/>
            </a:pPr>
            <a:r>
              <a:rPr lang="sk-SK" i="1" dirty="0">
                <a:solidFill>
                  <a:srgbClr val="FFFF00"/>
                </a:solidFill>
              </a:rPr>
              <a:t>Reprezentatívnosť skúmanej vzorky</a:t>
            </a:r>
          </a:p>
          <a:p>
            <a:pPr marL="20158" indent="0">
              <a:buNone/>
            </a:pPr>
            <a:r>
              <a:rPr lang="sk-SK" i="1" dirty="0">
                <a:solidFill>
                  <a:srgbClr val="FFFF00"/>
                </a:solidFill>
              </a:rPr>
              <a:t>■  Národný zástupca</a:t>
            </a:r>
          </a:p>
          <a:p>
            <a:pPr marL="20158" indent="0">
              <a:buNone/>
            </a:pPr>
            <a:r>
              <a:rPr lang="sk-SK" dirty="0"/>
              <a:t>■  Regionálne reprezentatívne</a:t>
            </a:r>
          </a:p>
          <a:p>
            <a:pPr marL="20158" indent="0">
              <a:buNone/>
            </a:pPr>
            <a:r>
              <a:rPr lang="sk-SK" dirty="0"/>
              <a:t>■  Miestny zástupca</a:t>
            </a:r>
          </a:p>
          <a:p>
            <a:pPr marL="20158" indent="0">
              <a:buNone/>
            </a:pPr>
            <a:r>
              <a:rPr lang="sk-SK" dirty="0"/>
              <a:t>■  Zástupca etnickej (alebo inej) špecifickej skupiny</a:t>
            </a:r>
          </a:p>
          <a:p>
            <a:endParaRPr lang="sk-SK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9E63B0C-E050-6B2D-76CF-87D372E8231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58898" y="726034"/>
            <a:ext cx="4431918" cy="3784926"/>
          </a:xfrm>
        </p:spPr>
        <p:txBody>
          <a:bodyPr>
            <a:normAutofit fontScale="77500" lnSpcReduction="20000"/>
          </a:bodyPr>
          <a:lstStyle/>
          <a:p>
            <a:pPr marL="20158" indent="0">
              <a:buNone/>
            </a:pPr>
            <a:r>
              <a:rPr lang="sk-SK" i="1" dirty="0">
                <a:solidFill>
                  <a:srgbClr val="FFFF00"/>
                </a:solidFill>
              </a:rPr>
              <a:t>Vek zdroja údajov</a:t>
            </a:r>
          </a:p>
          <a:p>
            <a:pPr marL="20158" indent="0">
              <a:buNone/>
            </a:pPr>
            <a:r>
              <a:rPr lang="sk-SK" dirty="0"/>
              <a:t>(t. j. čas od vykonania štúdie)</a:t>
            </a:r>
          </a:p>
          <a:p>
            <a:pPr marL="20158" indent="0">
              <a:buNone/>
            </a:pPr>
            <a:r>
              <a:rPr lang="sk-SK" dirty="0"/>
              <a:t>■  Menej ako 5 rokov</a:t>
            </a:r>
          </a:p>
          <a:p>
            <a:pPr marL="20158" indent="0">
              <a:buNone/>
            </a:pPr>
            <a:r>
              <a:rPr lang="sk-SK" dirty="0"/>
              <a:t>■  5 až 9 rokov</a:t>
            </a:r>
          </a:p>
          <a:p>
            <a:pPr marL="20158" indent="0">
              <a:buNone/>
            </a:pPr>
            <a:r>
              <a:rPr lang="sk-SK" dirty="0"/>
              <a:t>■  10 až 19 rokov</a:t>
            </a:r>
          </a:p>
          <a:p>
            <a:pPr marL="20158" indent="0">
              <a:buNone/>
            </a:pPr>
            <a:r>
              <a:rPr lang="sk-SK" dirty="0"/>
              <a:t>■  20 alebo viac rokov</a:t>
            </a:r>
          </a:p>
          <a:p>
            <a:pPr marL="20158" indent="0">
              <a:buNone/>
            </a:pPr>
            <a:r>
              <a:rPr lang="sk-SK" i="1" dirty="0">
                <a:solidFill>
                  <a:srgbClr val="FFFF00"/>
                </a:solidFill>
              </a:rPr>
              <a:t>Typ publikácie</a:t>
            </a:r>
          </a:p>
          <a:p>
            <a:pPr marL="20158" indent="0">
              <a:buNone/>
            </a:pPr>
            <a:r>
              <a:rPr lang="sk-SK" dirty="0"/>
              <a:t>■  Recenzovaná publikácia</a:t>
            </a:r>
          </a:p>
          <a:p>
            <a:pPr marL="20158" indent="0">
              <a:buNone/>
            </a:pPr>
            <a:r>
              <a:rPr lang="sk-SK" dirty="0"/>
              <a:t>■  Národný prieskum zdravia</a:t>
            </a:r>
          </a:p>
          <a:p>
            <a:pPr marL="20158" indent="0">
              <a:buNone/>
            </a:pPr>
            <a:r>
              <a:rPr lang="sk-SK" dirty="0"/>
              <a:t>■  Iná oficiálna správa alebo publikácia od zdravotníckeho regulačného orgánu</a:t>
            </a:r>
          </a:p>
          <a:p>
            <a:pPr marL="20158" indent="0">
              <a:buNone/>
            </a:pPr>
            <a:r>
              <a:rPr lang="sk-SK" dirty="0"/>
              <a:t>■  Nepublikovaná štúdia</a:t>
            </a:r>
          </a:p>
        </p:txBody>
      </p:sp>
    </p:spTree>
    <p:extLst>
      <p:ext uri="{BB962C8B-B14F-4D97-AF65-F5344CB8AC3E}">
        <p14:creationId xmlns:p14="http://schemas.microsoft.com/office/powerpoint/2010/main" val="1546528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Obrázok, na ktorom je stôl&#10;&#10;Automaticky generovaný popis">
            <a:extLst>
              <a:ext uri="{FF2B5EF4-FFF2-40B4-BE49-F238E27FC236}">
                <a16:creationId xmlns:a16="http://schemas.microsoft.com/office/drawing/2014/main" id="{2645E07D-C5C5-8D26-CC5F-DEE2B15FC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1" y="509644"/>
            <a:ext cx="7772400" cy="654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93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F16AE0-C65C-5069-2B57-703208F8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6147461"/>
            <a:ext cx="8312587" cy="1008380"/>
          </a:xfrm>
        </p:spPr>
        <p:txBody>
          <a:bodyPr/>
          <a:lstStyle/>
          <a:p>
            <a:r>
              <a:rPr lang="sk-SK" dirty="0"/>
              <a:t>Dohľad nad rakovinou</a:t>
            </a:r>
            <a:br>
              <a:rPr lang="sk-SK" dirty="0"/>
            </a:br>
            <a:r>
              <a:rPr lang="sk-SK" sz="2400" dirty="0"/>
              <a:t>Zdroj: </a:t>
            </a:r>
            <a:r>
              <a:rPr lang="sk-SK" sz="2400" dirty="0" err="1"/>
              <a:t>Wingo</a:t>
            </a:r>
            <a:r>
              <a:rPr lang="sk-SK" sz="2400" dirty="0"/>
              <a:t> PA, </a:t>
            </a:r>
            <a:r>
              <a:rPr lang="sk-SK" sz="2400" dirty="0" err="1"/>
              <a:t>Howe</a:t>
            </a:r>
            <a:r>
              <a:rPr lang="sk-SK" sz="2400" dirty="0"/>
              <a:t> HL, </a:t>
            </a:r>
            <a:r>
              <a:rPr lang="sk-SK" sz="2400" dirty="0" err="1"/>
              <a:t>Thun</a:t>
            </a:r>
            <a:r>
              <a:rPr lang="sk-SK" sz="2400" dirty="0"/>
              <a:t> MJ, et al. A </a:t>
            </a:r>
            <a:r>
              <a:rPr lang="sk-SK" sz="2400" dirty="0" err="1"/>
              <a:t>national</a:t>
            </a:r>
            <a:r>
              <a:rPr lang="sk-SK" sz="2400" dirty="0"/>
              <a:t> </a:t>
            </a:r>
            <a:r>
              <a:rPr lang="sk-SK" sz="2400" dirty="0" err="1"/>
              <a:t>framework</a:t>
            </a:r>
            <a:r>
              <a:rPr lang="sk-SK" sz="2400" dirty="0"/>
              <a:t> </a:t>
            </a:r>
            <a:r>
              <a:rPr lang="sk-SK" sz="2400" dirty="0" err="1"/>
              <a:t>for</a:t>
            </a:r>
            <a:r>
              <a:rPr lang="sk-SK" sz="2400" dirty="0"/>
              <a:t> </a:t>
            </a:r>
            <a:r>
              <a:rPr lang="sk-SK" sz="2400" dirty="0" err="1"/>
              <a:t>cancer</a:t>
            </a:r>
            <a:r>
              <a:rPr lang="sk-SK" sz="2400" dirty="0"/>
              <a:t> surveillance in </a:t>
            </a:r>
            <a:r>
              <a:rPr lang="sk-SK" sz="2400" dirty="0" err="1"/>
              <a:t>the</a:t>
            </a:r>
            <a:r>
              <a:rPr lang="sk-SK" sz="2400" dirty="0"/>
              <a:t> United </a:t>
            </a:r>
            <a:r>
              <a:rPr lang="sk-SK" sz="2400" dirty="0" err="1"/>
              <a:t>States</a:t>
            </a:r>
            <a:r>
              <a:rPr lang="sk-SK" sz="2400" dirty="0"/>
              <a:t>. </a:t>
            </a:r>
            <a:r>
              <a:rPr lang="sk-SK" sz="2400" dirty="0" err="1"/>
              <a:t>Cancer</a:t>
            </a:r>
            <a:r>
              <a:rPr lang="sk-SK" sz="2400" dirty="0"/>
              <a:t> </a:t>
            </a:r>
            <a:r>
              <a:rPr lang="sk-SK" sz="2400" dirty="0" err="1"/>
              <a:t>Causes</a:t>
            </a:r>
            <a:r>
              <a:rPr lang="sk-SK" sz="2400" dirty="0"/>
              <a:t> </a:t>
            </a:r>
            <a:r>
              <a:rPr lang="sk-SK" sz="2400" dirty="0" err="1"/>
              <a:t>Control</a:t>
            </a:r>
            <a:r>
              <a:rPr lang="sk-SK" sz="2400" dirty="0"/>
              <a:t>. 2005;16(2):151–170.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211C922-178E-A860-3B3A-E5136E9E5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63" y="585954"/>
            <a:ext cx="8928854" cy="39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7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85235" y="756287"/>
            <a:ext cx="7783042" cy="4033519"/>
          </a:xfrm>
        </p:spPr>
        <p:txBody>
          <a:bodyPr>
            <a:normAutofit/>
          </a:bodyPr>
          <a:lstStyle/>
          <a:p>
            <a:r>
              <a:rPr lang="sk-SK" sz="2400" dirty="0"/>
              <a:t>Spracovanie údajov pri surveillance</a:t>
            </a:r>
          </a:p>
          <a:p>
            <a:pPr lvl="1"/>
            <a:r>
              <a:rPr lang="sk-SK" sz="2400" dirty="0"/>
              <a:t>neprenosných ochorení</a:t>
            </a:r>
          </a:p>
          <a:p>
            <a:pPr lvl="1"/>
            <a:r>
              <a:rPr lang="sk-SK" sz="2400" dirty="0"/>
              <a:t>prenosných ochorení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Ciele prednášky</a:t>
            </a:r>
          </a:p>
        </p:txBody>
      </p:sp>
    </p:spTree>
    <p:extLst>
      <p:ext uri="{BB962C8B-B14F-4D97-AF65-F5344CB8AC3E}">
        <p14:creationId xmlns:p14="http://schemas.microsoft.com/office/powerpoint/2010/main" val="2591814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47589"/>
            <a:ext cx="10075863" cy="566767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ímka obrazovky 2014-09-24 o 15.12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0075863" cy="75628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7589" y="1239688"/>
            <a:ext cx="8312587" cy="3544197"/>
          </a:xfrm>
        </p:spPr>
        <p:txBody>
          <a:bodyPr/>
          <a:lstStyle/>
          <a:p>
            <a:r>
              <a:rPr lang="sk-SK" sz="4800" b="1" dirty="0">
                <a:solidFill>
                  <a:srgbClr val="000090"/>
                </a:solidFill>
              </a:rPr>
              <a:t>Ako sa spracúvajú hlásenia v Epidemiologickom informačnom </a:t>
            </a:r>
            <a:r>
              <a:rPr lang="sk-SK" sz="4800" b="1" dirty="0" err="1">
                <a:solidFill>
                  <a:srgbClr val="000090"/>
                </a:solidFill>
              </a:rPr>
              <a:t>systéme</a:t>
            </a:r>
            <a:r>
              <a:rPr lang="sk-SK" sz="4800" b="1" dirty="0">
                <a:solidFill>
                  <a:srgbClr val="000090"/>
                </a:solidFill>
              </a:rPr>
              <a:t> verejného zdravotníctva (EPIS)</a:t>
            </a:r>
          </a:p>
        </p:txBody>
      </p:sp>
    </p:spTree>
    <p:extLst>
      <p:ext uri="{BB962C8B-B14F-4D97-AF65-F5344CB8AC3E}">
        <p14:creationId xmlns:p14="http://schemas.microsoft.com/office/powerpoint/2010/main" val="2183541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200"/>
            <a:ext cx="10075863" cy="612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1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10075863" cy="57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98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5863" cy="5705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31129"/>
            <a:ext cx="10075863" cy="87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95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Výsledky hlásení</a:t>
            </a:r>
          </a:p>
        </p:txBody>
      </p:sp>
      <p:pic>
        <p:nvPicPr>
          <p:cNvPr id="1026" name="Picture 2" descr="Appendix 1b: Example output from Notifiable Diseases Online – chlamydia and gonorrhea by age group, rate per 100,000 population, 2016">
            <a:extLst>
              <a:ext uri="{FF2B5EF4-FFF2-40B4-BE49-F238E27FC236}">
                <a16:creationId xmlns:a16="http://schemas.microsoft.com/office/drawing/2014/main" id="{70AD3944-FCA7-1C45-22D4-081BB694B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20" y="299802"/>
            <a:ext cx="6579615" cy="50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226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7706" y="756287"/>
            <a:ext cx="8100571" cy="4033519"/>
          </a:xfrm>
        </p:spPr>
        <p:txBody>
          <a:bodyPr/>
          <a:lstStyle/>
          <a:p>
            <a:r>
              <a:rPr lang="sk-SK" dirty="0"/>
              <a:t>Absolútne počty hlásených prípadov</a:t>
            </a:r>
          </a:p>
          <a:p>
            <a:r>
              <a:rPr lang="sk-SK" dirty="0"/>
              <a:t>Relatívne počty hlásených prípadov na 100 000 obyvateľov (nie incidencia!!!!)</a:t>
            </a:r>
          </a:p>
          <a:p>
            <a:r>
              <a:rPr lang="sk-SK" dirty="0"/>
              <a:t>Kumulatívne počty (za mesiac, rok)</a:t>
            </a:r>
          </a:p>
          <a:p>
            <a:r>
              <a:rPr lang="sk-SK" dirty="0"/>
              <a:t>Formy:</a:t>
            </a:r>
          </a:p>
          <a:p>
            <a:pPr lvl="1"/>
            <a:r>
              <a:rPr lang="sk-SK" dirty="0"/>
              <a:t>Tabuľka</a:t>
            </a:r>
          </a:p>
          <a:p>
            <a:pPr lvl="1"/>
            <a:r>
              <a:rPr lang="sk-SK" dirty="0"/>
              <a:t>Graf</a:t>
            </a:r>
          </a:p>
          <a:p>
            <a:pPr lvl="1"/>
            <a:r>
              <a:rPr lang="sk-SK" dirty="0"/>
              <a:t>Mapa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Predstavujú sa</a:t>
            </a:r>
          </a:p>
        </p:txBody>
      </p:sp>
    </p:spTree>
    <p:extLst>
      <p:ext uri="{BB962C8B-B14F-4D97-AF65-F5344CB8AC3E}">
        <p14:creationId xmlns:p14="http://schemas.microsoft.com/office/powerpoint/2010/main" val="2676741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ímka obrazovky 2014-09-29 o 8.37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75863" cy="6358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5780" y="6727573"/>
            <a:ext cx="4369798" cy="64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>
                <a:solidFill>
                  <a:schemeClr val="tx1"/>
                </a:solidFill>
              </a:rPr>
              <a:t>Tlačové zostavy</a:t>
            </a:r>
          </a:p>
        </p:txBody>
      </p:sp>
    </p:spTree>
    <p:extLst>
      <p:ext uri="{BB962C8B-B14F-4D97-AF65-F5344CB8AC3E}">
        <p14:creationId xmlns:p14="http://schemas.microsoft.com/office/powerpoint/2010/main" val="3074680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23427"/>
            <a:ext cx="9906000" cy="505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696" y="5679499"/>
            <a:ext cx="8890800" cy="178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A02N - Salmonelová </a:t>
            </a:r>
            <a:r>
              <a:rPr lang="sk-SK" dirty="0" err="1">
                <a:solidFill>
                  <a:schemeClr val="tx1"/>
                </a:solidFill>
              </a:rPr>
              <a:t>enteritída</a:t>
            </a:r>
            <a:r>
              <a:rPr lang="sk-SK" dirty="0">
                <a:solidFill>
                  <a:schemeClr val="tx1"/>
                </a:solidFill>
              </a:rPr>
              <a:t> nosičstvo; </a:t>
            </a:r>
          </a:p>
          <a:p>
            <a:r>
              <a:rPr lang="sk-SK" dirty="0">
                <a:solidFill>
                  <a:schemeClr val="tx1"/>
                </a:solidFill>
              </a:rPr>
              <a:t>A03N </a:t>
            </a:r>
            <a:r>
              <a:rPr lang="sk-SK" dirty="0" err="1">
                <a:solidFill>
                  <a:schemeClr val="tx1"/>
                </a:solidFill>
              </a:rPr>
              <a:t>Šigelóza</a:t>
            </a:r>
            <a:r>
              <a:rPr lang="sk-SK" dirty="0">
                <a:solidFill>
                  <a:schemeClr val="tx1"/>
                </a:solidFill>
              </a:rPr>
              <a:t>, zapríčinená </a:t>
            </a:r>
            <a:r>
              <a:rPr lang="sk-SK" dirty="0" err="1">
                <a:solidFill>
                  <a:schemeClr val="tx1"/>
                </a:solidFill>
              </a:rPr>
              <a:t>shigella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dysenteriae</a:t>
            </a:r>
            <a:r>
              <a:rPr lang="sk-SK" dirty="0">
                <a:solidFill>
                  <a:schemeClr val="tx1"/>
                </a:solidFill>
              </a:rPr>
              <a:t> nosičstvo; </a:t>
            </a:r>
          </a:p>
          <a:p>
            <a:r>
              <a:rPr lang="sk-SK" dirty="0">
                <a:solidFill>
                  <a:schemeClr val="tx1"/>
                </a:solidFill>
              </a:rPr>
              <a:t>A04.0 Infekcia, zapríčinená </a:t>
            </a:r>
            <a:r>
              <a:rPr lang="sk-SK" dirty="0" err="1">
                <a:solidFill>
                  <a:schemeClr val="tx1"/>
                </a:solidFill>
              </a:rPr>
              <a:t>enteropatogénnou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escherichia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coli</a:t>
            </a:r>
            <a:r>
              <a:rPr lang="sk-SK" dirty="0">
                <a:solidFill>
                  <a:schemeClr val="tx1"/>
                </a:solidFill>
              </a:rPr>
              <a:t>;</a:t>
            </a:r>
          </a:p>
          <a:p>
            <a:r>
              <a:rPr lang="sk-SK" dirty="0">
                <a:solidFill>
                  <a:srgbClr val="FFFFFF"/>
                </a:solidFill>
                <a:latin typeface="Lucida Grande"/>
                <a:ea typeface="Lucida Grande"/>
                <a:cs typeface="Lucida Grande"/>
              </a:rPr>
              <a:t>A045.5 </a:t>
            </a:r>
            <a:r>
              <a:rPr lang="sk-SK" dirty="0" err="1">
                <a:solidFill>
                  <a:srgbClr val="FFFFFF"/>
                </a:solidFill>
                <a:latin typeface="Lucida Grande"/>
                <a:ea typeface="Lucida Grande"/>
                <a:cs typeface="Lucida Grande"/>
              </a:rPr>
              <a:t>Enteritída</a:t>
            </a:r>
            <a:r>
              <a:rPr lang="sk-SK" dirty="0">
                <a:solidFill>
                  <a:srgbClr val="FFFFFF"/>
                </a:solidFill>
                <a:latin typeface="Lucida Grande"/>
                <a:ea typeface="Lucida Grande"/>
                <a:cs typeface="Lucida Grande"/>
              </a:rPr>
              <a:t>, zapríčinená </a:t>
            </a:r>
            <a:r>
              <a:rPr lang="sk-SK" dirty="0" err="1">
                <a:solidFill>
                  <a:srgbClr val="FFFFFF"/>
                </a:solidFill>
                <a:latin typeface="Lucida Grande"/>
                <a:ea typeface="Lucida Grande"/>
                <a:cs typeface="Lucida Grande"/>
              </a:rPr>
              <a:t>kampylobakterom</a:t>
            </a:r>
            <a:endParaRPr lang="sk-SK" dirty="0">
              <a:solidFill>
                <a:srgbClr val="FFFFFF"/>
              </a:solidFill>
              <a:latin typeface="Lucida Grande"/>
              <a:ea typeface="Lucida Grande"/>
              <a:cs typeface="Lucida Grande"/>
            </a:endParaRPr>
          </a:p>
          <a:p>
            <a:endParaRPr lang="sk-SK" dirty="0">
              <a:solidFill>
                <a:srgbClr val="FFFFFF"/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sk-SK" dirty="0">
                <a:solidFill>
                  <a:srgbClr val="FFFFFF"/>
                </a:solidFill>
                <a:latin typeface="Lucida Grande"/>
                <a:ea typeface="Lucida Grande"/>
                <a:cs typeface="Lucida Grande"/>
              </a:rPr>
              <a:t>a – absolútny počet</a:t>
            </a:r>
          </a:p>
          <a:p>
            <a:r>
              <a:rPr lang="sk-SK" dirty="0" err="1">
                <a:solidFill>
                  <a:srgbClr val="FFFFFF"/>
                </a:solidFill>
                <a:latin typeface="Lucida Grande"/>
                <a:ea typeface="Lucida Grande"/>
                <a:cs typeface="Lucida Grande"/>
              </a:rPr>
              <a:t>r</a:t>
            </a:r>
            <a:r>
              <a:rPr lang="sk-SK" dirty="0">
                <a:solidFill>
                  <a:srgbClr val="FFFFFF"/>
                </a:solidFill>
                <a:latin typeface="Lucida Grande"/>
                <a:ea typeface="Lucida Grande"/>
                <a:cs typeface="Lucida Grande"/>
              </a:rPr>
              <a:t> – relatívny počet hlásení na 100 000 obyvateľov</a:t>
            </a:r>
            <a:endParaRPr lang="sk-SK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07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266"/>
            <a:ext cx="10075863" cy="5510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733" y="5664903"/>
            <a:ext cx="8890800" cy="1544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A04.6 </a:t>
            </a:r>
            <a:r>
              <a:rPr lang="sk-SK" dirty="0" err="1">
                <a:solidFill>
                  <a:srgbClr val="FFFFFF"/>
                </a:solidFill>
                <a:latin typeface="Lucida Grande"/>
                <a:ea typeface="Lucida Grande"/>
                <a:cs typeface="Lucida Grande"/>
              </a:rPr>
              <a:t>Enteritída</a:t>
            </a:r>
            <a:r>
              <a:rPr lang="sk-SK" dirty="0">
                <a:solidFill>
                  <a:srgbClr val="FFFFFF"/>
                </a:solidFill>
                <a:latin typeface="Lucida Grande"/>
                <a:ea typeface="Lucida Grande"/>
                <a:cs typeface="Lucida Grande"/>
              </a:rPr>
              <a:t>, zapríčinená </a:t>
            </a:r>
            <a:r>
              <a:rPr lang="sk-SK" dirty="0" err="1">
                <a:solidFill>
                  <a:srgbClr val="FFFFFF"/>
                </a:solidFill>
                <a:latin typeface="Lucida Grande"/>
                <a:ea typeface="Lucida Grande"/>
                <a:cs typeface="Lucida Grande"/>
              </a:rPr>
              <a:t>yersinia</a:t>
            </a:r>
            <a:r>
              <a:rPr lang="sk-SK" dirty="0">
                <a:solidFill>
                  <a:srgbClr val="FFFFFF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sk-SK" dirty="0" err="1">
                <a:solidFill>
                  <a:srgbClr val="FFFFFF"/>
                </a:solidFill>
                <a:latin typeface="Lucida Grande"/>
                <a:ea typeface="Lucida Grande"/>
                <a:cs typeface="Lucida Grande"/>
              </a:rPr>
              <a:t>enterocolitica</a:t>
            </a:r>
            <a:endParaRPr lang="sk-SK" dirty="0">
              <a:solidFill>
                <a:srgbClr val="FFFFFF"/>
              </a:solidFill>
            </a:endParaRPr>
          </a:p>
          <a:p>
            <a:r>
              <a:rPr lang="sk-SK" dirty="0">
                <a:solidFill>
                  <a:srgbClr val="FFFFFF"/>
                </a:solidFill>
              </a:rPr>
              <a:t>A09 </a:t>
            </a:r>
            <a:r>
              <a:rPr lang="sk-SK" dirty="0">
                <a:solidFill>
                  <a:srgbClr val="FFFFFF"/>
                </a:solidFill>
                <a:latin typeface="Geneva"/>
                <a:ea typeface="Geneva"/>
                <a:cs typeface="Geneva"/>
              </a:rPr>
              <a:t>Iná a bližšie neurčená </a:t>
            </a:r>
            <a:r>
              <a:rPr lang="sk-SK" dirty="0" err="1">
                <a:solidFill>
                  <a:srgbClr val="FFFFFF"/>
                </a:solidFill>
                <a:latin typeface="Geneva"/>
                <a:ea typeface="Geneva"/>
                <a:cs typeface="Geneva"/>
              </a:rPr>
              <a:t>gastroenteritída</a:t>
            </a:r>
            <a:r>
              <a:rPr lang="sk-SK" dirty="0">
                <a:solidFill>
                  <a:srgbClr val="FFFFFF"/>
                </a:solidFill>
                <a:latin typeface="Geneva"/>
                <a:ea typeface="Geneva"/>
                <a:cs typeface="Geneva"/>
              </a:rPr>
              <a:t> a kolitída infekčného pôvodu</a:t>
            </a:r>
            <a:endParaRPr lang="sk-SK" dirty="0">
              <a:solidFill>
                <a:srgbClr val="FFFFFF"/>
              </a:solidFill>
            </a:endParaRPr>
          </a:p>
          <a:p>
            <a:r>
              <a:rPr lang="sk-SK" dirty="0">
                <a:solidFill>
                  <a:srgbClr val="FFFFFF"/>
                </a:solidFill>
              </a:rPr>
              <a:t>A38 </a:t>
            </a:r>
            <a:r>
              <a:rPr lang="sk-SK" dirty="0">
                <a:solidFill>
                  <a:srgbClr val="FFFFFF"/>
                </a:solidFill>
                <a:latin typeface="Geneva"/>
                <a:ea typeface="Geneva"/>
                <a:cs typeface="Geneva"/>
              </a:rPr>
              <a:t>Šarlach (</a:t>
            </a:r>
            <a:r>
              <a:rPr lang="sk-SK" dirty="0" err="1">
                <a:solidFill>
                  <a:srgbClr val="FFFFFF"/>
                </a:solidFill>
                <a:latin typeface="Geneva"/>
                <a:ea typeface="Geneva"/>
                <a:cs typeface="Geneva"/>
              </a:rPr>
              <a:t>scarlatina</a:t>
            </a:r>
            <a:r>
              <a:rPr lang="sk-SK" dirty="0">
                <a:solidFill>
                  <a:srgbClr val="FFFFFF"/>
                </a:solidFill>
                <a:latin typeface="Geneva"/>
                <a:ea typeface="Geneva"/>
                <a:cs typeface="Geneva"/>
              </a:rPr>
              <a:t>)</a:t>
            </a:r>
            <a:endParaRPr lang="sk-SK" dirty="0">
              <a:solidFill>
                <a:srgbClr val="FFFFFF"/>
              </a:solidFill>
            </a:endParaRPr>
          </a:p>
          <a:p>
            <a:r>
              <a:rPr lang="sk-SK" dirty="0">
                <a:solidFill>
                  <a:srgbClr val="FFFFFF"/>
                </a:solidFill>
              </a:rPr>
              <a:t>B15 </a:t>
            </a:r>
            <a:r>
              <a:rPr lang="sk-SK" dirty="0">
                <a:solidFill>
                  <a:srgbClr val="FFFFFF"/>
                </a:solidFill>
                <a:latin typeface="Geneva"/>
                <a:ea typeface="Geneva"/>
                <a:cs typeface="Geneva"/>
              </a:rPr>
              <a:t>Hepatitída A s pečeňovou kómou</a:t>
            </a:r>
            <a:endParaRPr lang="sk-SK" dirty="0">
              <a:solidFill>
                <a:srgbClr val="FFFFFF"/>
              </a:solidFill>
            </a:endParaRPr>
          </a:p>
          <a:p>
            <a:r>
              <a:rPr lang="sk-SK" dirty="0">
                <a:solidFill>
                  <a:srgbClr val="FFFFFF"/>
                </a:solidFill>
              </a:rPr>
              <a:t>B18.2 </a:t>
            </a:r>
            <a:r>
              <a:rPr lang="sk-SK" dirty="0">
                <a:solidFill>
                  <a:srgbClr val="FFFFFF"/>
                </a:solidFill>
                <a:latin typeface="Lucida Grande"/>
                <a:ea typeface="Lucida Grande"/>
                <a:cs typeface="Lucida Grande"/>
              </a:rPr>
              <a:t>Chronická hepatitída C</a:t>
            </a:r>
            <a:endParaRPr lang="sk-SK" dirty="0">
              <a:solidFill>
                <a:srgbClr val="FFFFFF"/>
              </a:solidFill>
            </a:endParaRPr>
          </a:p>
          <a:p>
            <a:r>
              <a:rPr lang="sk-SK" dirty="0">
                <a:solidFill>
                  <a:srgbClr val="FFFFFF"/>
                </a:solidFill>
              </a:rPr>
              <a:t>B86 </a:t>
            </a:r>
            <a:r>
              <a:rPr lang="sk-SK" dirty="0">
                <a:solidFill>
                  <a:srgbClr val="FFFFFF"/>
                </a:solidFill>
                <a:latin typeface="Geneva"/>
                <a:ea typeface="Geneva"/>
                <a:cs typeface="Geneva"/>
              </a:rPr>
              <a:t>Svrab (</a:t>
            </a:r>
            <a:r>
              <a:rPr lang="sk-SK" dirty="0" err="1">
                <a:solidFill>
                  <a:srgbClr val="FFFFFF"/>
                </a:solidFill>
                <a:latin typeface="Geneva"/>
                <a:ea typeface="Geneva"/>
                <a:cs typeface="Geneva"/>
              </a:rPr>
              <a:t>scabies</a:t>
            </a:r>
            <a:r>
              <a:rPr lang="sk-SK" dirty="0">
                <a:solidFill>
                  <a:srgbClr val="FFFFFF"/>
                </a:solidFill>
                <a:latin typeface="Geneva"/>
                <a:ea typeface="Geneva"/>
                <a:cs typeface="Geneva"/>
              </a:rPr>
              <a:t>)</a:t>
            </a:r>
            <a:endParaRPr lang="sk-SK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14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438426"/>
            <a:ext cx="8211829" cy="5233325"/>
          </a:xfrm>
        </p:spPr>
        <p:txBody>
          <a:bodyPr>
            <a:normAutofit lnSpcReduction="10000"/>
          </a:bodyPr>
          <a:lstStyle/>
          <a:p>
            <a:r>
              <a:rPr lang="sk-SK" i="1" dirty="0">
                <a:solidFill>
                  <a:srgbClr val="FFFF00"/>
                </a:solidFill>
              </a:rPr>
              <a:t>Definícia surveillance</a:t>
            </a:r>
          </a:p>
          <a:p>
            <a:r>
              <a:rPr lang="sk-SK" dirty="0"/>
              <a:t>Proces systematického zberu, usporiadania a analýzy príslušných údajov spolu s rýchlym šírením výsledkov pre tých, ktorí potrebujú vedieť, a to najmä tým, ktorí sú v pozícii, v ktorej prijímajú opatrenia.(WHO,1999)</a:t>
            </a:r>
          </a:p>
          <a:p>
            <a:r>
              <a:rPr lang="sk-SK" dirty="0"/>
              <a:t>Údaje z dohľadu sa používajú na </a:t>
            </a:r>
            <a:r>
              <a:rPr lang="sk-SK" i="1" dirty="0">
                <a:solidFill>
                  <a:srgbClr val="FFFF00"/>
                </a:solidFill>
              </a:rPr>
              <a:t>usmernenie opatrení </a:t>
            </a:r>
            <a:r>
              <a:rPr lang="sk-SK" dirty="0"/>
              <a:t>v oblasti zdravia verejnosti:</a:t>
            </a:r>
          </a:p>
          <a:p>
            <a:r>
              <a:rPr lang="sk-SK" dirty="0"/>
              <a:t>Dôvodom zhromažďovania, analýzy a šírenia informácií o chorobe je kontrola tejto choroby. Zhromažďovanie a analýza by nemali spotrebovávať zdroje, ak nedôjde k žiadnej akcii. Konečným cieľom a konečným hodnotením predchádzajúcich krokov systému sledovania sa preto stáva </a:t>
            </a:r>
            <a:r>
              <a:rPr lang="sk-SK" i="1" dirty="0">
                <a:solidFill>
                  <a:srgbClr val="FFFF00"/>
                </a:solidFill>
              </a:rPr>
              <a:t>primeraná akcia</a:t>
            </a:r>
            <a:r>
              <a:rPr lang="sk-SK" dirty="0"/>
              <a:t>. </a:t>
            </a:r>
          </a:p>
          <a:p>
            <a:pPr marL="20158" indent="0">
              <a:buNone/>
            </a:pPr>
            <a:r>
              <a:rPr lang="sk-SK" dirty="0"/>
              <a:t>﻿</a:t>
            </a:r>
            <a:r>
              <a:rPr lang="sk-SK" sz="1700" dirty="0" err="1"/>
              <a:t>Foege</a:t>
            </a:r>
            <a:r>
              <a:rPr lang="sk-SK" sz="1700" dirty="0"/>
              <a:t> WH, </a:t>
            </a:r>
            <a:r>
              <a:rPr lang="sk-SK" sz="1700" dirty="0" err="1"/>
              <a:t>Hogan</a:t>
            </a:r>
            <a:r>
              <a:rPr lang="sk-SK" sz="1700" dirty="0"/>
              <a:t> RC, Newton LH. 1976. Surveillance </a:t>
            </a:r>
            <a:r>
              <a:rPr lang="sk-SK" sz="1700" dirty="0" err="1"/>
              <a:t>projects</a:t>
            </a:r>
            <a:r>
              <a:rPr lang="sk-SK" sz="1700" dirty="0"/>
              <a:t> </a:t>
            </a:r>
            <a:r>
              <a:rPr lang="sk-SK" sz="1700" dirty="0" err="1"/>
              <a:t>for</a:t>
            </a:r>
            <a:r>
              <a:rPr lang="sk-SK" sz="1700" dirty="0"/>
              <a:t> </a:t>
            </a:r>
            <a:r>
              <a:rPr lang="sk-SK" sz="1700" dirty="0" err="1"/>
              <a:t>selected</a:t>
            </a:r>
            <a:r>
              <a:rPr lang="sk-SK" sz="1700" dirty="0"/>
              <a:t> </a:t>
            </a:r>
            <a:r>
              <a:rPr lang="sk-SK" sz="1700" dirty="0" err="1"/>
              <a:t>diseases</a:t>
            </a:r>
            <a:r>
              <a:rPr lang="sk-SK" sz="1700" dirty="0"/>
              <a:t>. </a:t>
            </a:r>
            <a:r>
              <a:rPr lang="sk-SK" sz="1700" dirty="0" err="1"/>
              <a:t>Int</a:t>
            </a:r>
            <a:r>
              <a:rPr lang="sk-SK" sz="1700" dirty="0"/>
              <a:t>. J. </a:t>
            </a:r>
            <a:r>
              <a:rPr lang="sk-SK" sz="1700" dirty="0" err="1"/>
              <a:t>Epidemiol</a:t>
            </a:r>
            <a:r>
              <a:rPr lang="sk-SK" sz="1700" dirty="0"/>
              <a:t>. 5(1):29–37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690" y="6403638"/>
            <a:ext cx="8312587" cy="1008380"/>
          </a:xfrm>
        </p:spPr>
        <p:txBody>
          <a:bodyPr/>
          <a:lstStyle/>
          <a:p>
            <a:r>
              <a:rPr lang="sk-SK" sz="4000" dirty="0"/>
              <a:t>Surveillance ochorení (prenosných a neprenosných) - ciele</a:t>
            </a:r>
          </a:p>
        </p:txBody>
      </p:sp>
    </p:spTree>
    <p:extLst>
      <p:ext uri="{BB962C8B-B14F-4D97-AF65-F5344CB8AC3E}">
        <p14:creationId xmlns:p14="http://schemas.microsoft.com/office/powerpoint/2010/main" val="958736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700"/>
            <a:ext cx="10075863" cy="574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75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ímka obrazovky 2014-09-29 o 9.01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1800"/>
            <a:ext cx="10075863" cy="66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73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5863" cy="5374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696" y="5679499"/>
            <a:ext cx="8890800" cy="1544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FFFF"/>
                </a:solidFill>
                <a:latin typeface="Arial"/>
                <a:cs typeface="Arial"/>
              </a:rPr>
              <a:t>A02N - Salmonelová </a:t>
            </a:r>
            <a:r>
              <a:rPr lang="sk-SK" dirty="0" err="1">
                <a:solidFill>
                  <a:srgbClr val="FFFFFF"/>
                </a:solidFill>
                <a:latin typeface="Arial"/>
                <a:cs typeface="Arial"/>
              </a:rPr>
              <a:t>enteritída</a:t>
            </a:r>
            <a:r>
              <a:rPr lang="sk-SK" dirty="0">
                <a:solidFill>
                  <a:srgbClr val="FFFFFF"/>
                </a:solidFill>
                <a:latin typeface="Arial"/>
                <a:cs typeface="Arial"/>
              </a:rPr>
              <a:t> nosičstvo; </a:t>
            </a:r>
          </a:p>
          <a:p>
            <a:r>
              <a:rPr lang="sk-SK" dirty="0">
                <a:solidFill>
                  <a:srgbClr val="FFFFFF"/>
                </a:solidFill>
                <a:latin typeface="Arial"/>
                <a:cs typeface="Arial"/>
              </a:rPr>
              <a:t>A03N </a:t>
            </a:r>
            <a:r>
              <a:rPr lang="sk-SK" dirty="0" err="1">
                <a:solidFill>
                  <a:srgbClr val="FFFFFF"/>
                </a:solidFill>
                <a:latin typeface="Arial"/>
                <a:cs typeface="Arial"/>
              </a:rPr>
              <a:t>Šigelóza</a:t>
            </a:r>
            <a:r>
              <a:rPr lang="sk-SK" dirty="0">
                <a:solidFill>
                  <a:srgbClr val="FFFFFF"/>
                </a:solidFill>
                <a:latin typeface="Arial"/>
                <a:cs typeface="Arial"/>
              </a:rPr>
              <a:t>, zapríčinená </a:t>
            </a:r>
            <a:r>
              <a:rPr lang="sk-SK" dirty="0" err="1">
                <a:solidFill>
                  <a:srgbClr val="FFFFFF"/>
                </a:solidFill>
                <a:latin typeface="Arial"/>
                <a:cs typeface="Arial"/>
              </a:rPr>
              <a:t>shigella</a:t>
            </a:r>
            <a:r>
              <a:rPr lang="sk-SK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sk-SK" dirty="0" err="1">
                <a:solidFill>
                  <a:srgbClr val="FFFFFF"/>
                </a:solidFill>
                <a:latin typeface="Arial"/>
                <a:cs typeface="Arial"/>
              </a:rPr>
              <a:t>dysenteriae</a:t>
            </a:r>
            <a:r>
              <a:rPr lang="sk-SK" dirty="0">
                <a:solidFill>
                  <a:srgbClr val="FFFFFF"/>
                </a:solidFill>
                <a:latin typeface="Arial"/>
                <a:cs typeface="Arial"/>
              </a:rPr>
              <a:t> nosičstvo; </a:t>
            </a:r>
          </a:p>
          <a:p>
            <a:r>
              <a:rPr lang="sk-SK" dirty="0">
                <a:solidFill>
                  <a:srgbClr val="FFFFFF"/>
                </a:solidFill>
                <a:latin typeface="Arial"/>
                <a:cs typeface="Arial"/>
              </a:rPr>
              <a:t>A04.0 Infekcia, zapríčinená </a:t>
            </a:r>
            <a:r>
              <a:rPr lang="sk-SK" dirty="0" err="1">
                <a:solidFill>
                  <a:srgbClr val="FFFFFF"/>
                </a:solidFill>
                <a:latin typeface="Arial"/>
                <a:cs typeface="Arial"/>
              </a:rPr>
              <a:t>enteropatogénnou</a:t>
            </a:r>
            <a:r>
              <a:rPr lang="sk-SK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sk-SK" dirty="0" err="1">
                <a:solidFill>
                  <a:srgbClr val="FFFFFF"/>
                </a:solidFill>
                <a:latin typeface="Arial"/>
                <a:cs typeface="Arial"/>
              </a:rPr>
              <a:t>escherichia</a:t>
            </a:r>
            <a:r>
              <a:rPr lang="sk-SK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sk-SK" dirty="0" err="1">
                <a:solidFill>
                  <a:srgbClr val="FFFFFF"/>
                </a:solidFill>
                <a:latin typeface="Arial"/>
                <a:cs typeface="Arial"/>
              </a:rPr>
              <a:t>coli</a:t>
            </a:r>
            <a:r>
              <a:rPr lang="sk-SK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</a:p>
          <a:p>
            <a:r>
              <a:rPr lang="sk-SK" dirty="0">
                <a:solidFill>
                  <a:srgbClr val="FFFFFF"/>
                </a:solidFill>
                <a:latin typeface="Arial"/>
                <a:cs typeface="Arial"/>
              </a:rPr>
              <a:t>A04.1 </a:t>
            </a:r>
            <a:r>
              <a:rPr lang="sk-SK" dirty="0">
                <a:solidFill>
                  <a:srgbClr val="FFFFFF"/>
                </a:solidFill>
                <a:latin typeface="Arial"/>
                <a:ea typeface="Geneva"/>
                <a:cs typeface="Arial"/>
              </a:rPr>
              <a:t>Infekcia, zapríčinená </a:t>
            </a:r>
            <a:r>
              <a:rPr lang="sk-SK" dirty="0" err="1">
                <a:solidFill>
                  <a:srgbClr val="FFFFFF"/>
                </a:solidFill>
                <a:latin typeface="Arial"/>
                <a:ea typeface="Geneva"/>
                <a:cs typeface="Arial"/>
              </a:rPr>
              <a:t>enterotoxikogénnou</a:t>
            </a:r>
            <a:r>
              <a:rPr lang="sk-SK" dirty="0">
                <a:solidFill>
                  <a:srgbClr val="FFFFFF"/>
                </a:solidFill>
                <a:latin typeface="Arial"/>
                <a:ea typeface="Geneva"/>
                <a:cs typeface="Arial"/>
              </a:rPr>
              <a:t> </a:t>
            </a:r>
            <a:r>
              <a:rPr lang="sk-SK" dirty="0" err="1">
                <a:solidFill>
                  <a:srgbClr val="FFFFFF"/>
                </a:solidFill>
                <a:latin typeface="Arial"/>
                <a:ea typeface="Geneva"/>
                <a:cs typeface="Arial"/>
              </a:rPr>
              <a:t>escherichia</a:t>
            </a:r>
            <a:r>
              <a:rPr lang="sk-SK" dirty="0">
                <a:solidFill>
                  <a:srgbClr val="FFFFFF"/>
                </a:solidFill>
                <a:latin typeface="Arial"/>
                <a:ea typeface="Geneva"/>
                <a:cs typeface="Arial"/>
              </a:rPr>
              <a:t> </a:t>
            </a:r>
            <a:r>
              <a:rPr lang="sk-SK" dirty="0" err="1">
                <a:solidFill>
                  <a:srgbClr val="FFFFFF"/>
                </a:solidFill>
                <a:latin typeface="Arial"/>
                <a:ea typeface="Geneva"/>
                <a:cs typeface="Arial"/>
              </a:rPr>
              <a:t>coli</a:t>
            </a:r>
            <a:endParaRPr lang="sk-SK" dirty="0">
              <a:solidFill>
                <a:srgbClr val="FFFFFF"/>
              </a:solidFill>
              <a:latin typeface="Arial"/>
              <a:ea typeface="Geneva"/>
              <a:cs typeface="Arial"/>
            </a:endParaRPr>
          </a:p>
          <a:p>
            <a:r>
              <a:rPr lang="sk-SK" dirty="0">
                <a:solidFill>
                  <a:srgbClr val="FFFFFF"/>
                </a:solidFill>
                <a:latin typeface="Arial"/>
                <a:ea typeface="Geneva"/>
                <a:cs typeface="Arial"/>
              </a:rPr>
              <a:t>A04.3 </a:t>
            </a:r>
            <a:r>
              <a:rPr lang="sk-SK" dirty="0">
                <a:solidFill>
                  <a:srgbClr val="FFFFFF"/>
                </a:solidFill>
                <a:latin typeface="Arial"/>
                <a:ea typeface="Lucida Grande"/>
                <a:cs typeface="Arial"/>
              </a:rPr>
              <a:t>Infekcia, zapríčinená </a:t>
            </a:r>
            <a:r>
              <a:rPr lang="sk-SK" dirty="0" err="1">
                <a:solidFill>
                  <a:srgbClr val="FFFFFF"/>
                </a:solidFill>
                <a:latin typeface="Arial"/>
                <a:ea typeface="Lucida Grande"/>
                <a:cs typeface="Arial"/>
              </a:rPr>
              <a:t>enterohemoragickou</a:t>
            </a:r>
            <a:r>
              <a:rPr lang="sk-SK" dirty="0">
                <a:solidFill>
                  <a:srgbClr val="FFFFFF"/>
                </a:solidFill>
                <a:latin typeface="Arial"/>
                <a:ea typeface="Lucida Grande"/>
                <a:cs typeface="Arial"/>
              </a:rPr>
              <a:t> </a:t>
            </a:r>
            <a:r>
              <a:rPr lang="sk-SK" dirty="0" err="1">
                <a:solidFill>
                  <a:srgbClr val="FFFFFF"/>
                </a:solidFill>
                <a:latin typeface="Arial"/>
                <a:ea typeface="Lucida Grande"/>
                <a:cs typeface="Arial"/>
              </a:rPr>
              <a:t>escherichia</a:t>
            </a:r>
            <a:r>
              <a:rPr lang="sk-SK" dirty="0">
                <a:solidFill>
                  <a:srgbClr val="FFFFFF"/>
                </a:solidFill>
                <a:latin typeface="Arial"/>
                <a:ea typeface="Lucida Grande"/>
                <a:cs typeface="Arial"/>
              </a:rPr>
              <a:t> </a:t>
            </a:r>
            <a:r>
              <a:rPr lang="sk-SK" dirty="0" err="1">
                <a:solidFill>
                  <a:srgbClr val="FFFFFF"/>
                </a:solidFill>
                <a:latin typeface="Arial"/>
                <a:ea typeface="Lucida Grande"/>
                <a:cs typeface="Arial"/>
              </a:rPr>
              <a:t>coli</a:t>
            </a:r>
            <a:endParaRPr lang="sk-SK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sk-SK" dirty="0">
                <a:solidFill>
                  <a:srgbClr val="FFFFFF"/>
                </a:solidFill>
                <a:latin typeface="Arial"/>
                <a:ea typeface="Lucida Grande"/>
                <a:cs typeface="Arial"/>
              </a:rPr>
              <a:t>A045.5 </a:t>
            </a:r>
            <a:r>
              <a:rPr lang="sk-SK" dirty="0" err="1">
                <a:solidFill>
                  <a:srgbClr val="FFFFFF"/>
                </a:solidFill>
                <a:latin typeface="Arial"/>
                <a:ea typeface="Lucida Grande"/>
                <a:cs typeface="Arial"/>
              </a:rPr>
              <a:t>Enteritída</a:t>
            </a:r>
            <a:r>
              <a:rPr lang="sk-SK" dirty="0">
                <a:solidFill>
                  <a:srgbClr val="FFFFFF"/>
                </a:solidFill>
                <a:latin typeface="Arial"/>
                <a:ea typeface="Lucida Grande"/>
                <a:cs typeface="Arial"/>
              </a:rPr>
              <a:t>, zapríčinená </a:t>
            </a:r>
            <a:r>
              <a:rPr lang="sk-SK" dirty="0" err="1">
                <a:solidFill>
                  <a:srgbClr val="FFFFFF"/>
                </a:solidFill>
                <a:latin typeface="Arial"/>
                <a:ea typeface="Lucida Grande"/>
                <a:cs typeface="Arial"/>
              </a:rPr>
              <a:t>kampylobakterom</a:t>
            </a:r>
            <a:endParaRPr lang="sk-SK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6631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ímka obrazovky 2014-09-29 o 9.02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0"/>
            <a:ext cx="9246155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1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5863" cy="5949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7706" y="6410092"/>
            <a:ext cx="4959494" cy="339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solidFill>
                  <a:schemeClr val="tx1"/>
                </a:solidFill>
              </a:rPr>
              <a:t>Zollinger–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Ellisonov</a:t>
            </a:r>
            <a:r>
              <a:rPr lang="sk-SK" dirty="0">
                <a:solidFill>
                  <a:schemeClr val="tx1"/>
                </a:solidFill>
              </a:rPr>
              <a:t> syndróm </a:t>
            </a:r>
          </a:p>
        </p:txBody>
      </p:sp>
    </p:spTree>
    <p:extLst>
      <p:ext uri="{BB962C8B-B14F-4D97-AF65-F5344CB8AC3E}">
        <p14:creationId xmlns:p14="http://schemas.microsoft.com/office/powerpoint/2010/main" val="1396840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ímka obrazovky 2014-09-29 o 9.02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" y="571500"/>
            <a:ext cx="9626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73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ímka obrazovky 2014-09-29 o 9.03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" y="1282700"/>
            <a:ext cx="96266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720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ímka obrazovky 2014-09-29 o 10.37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75863" cy="6209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5401" y="6591509"/>
            <a:ext cx="1844690" cy="64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>
                <a:solidFill>
                  <a:schemeClr val="tx1"/>
                </a:solidFill>
              </a:rPr>
              <a:t>Grafy</a:t>
            </a:r>
          </a:p>
        </p:txBody>
      </p:sp>
    </p:spTree>
    <p:extLst>
      <p:ext uri="{BB962C8B-B14F-4D97-AF65-F5344CB8AC3E}">
        <p14:creationId xmlns:p14="http://schemas.microsoft.com/office/powerpoint/2010/main" val="32016877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7300"/>
            <a:ext cx="10075863" cy="503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139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7300"/>
            <a:ext cx="10075863" cy="503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86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EC10E33D-DD17-E51D-7267-EB253566D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828" y="694503"/>
            <a:ext cx="8030309" cy="4767183"/>
          </a:xfrm>
        </p:spPr>
        <p:txBody>
          <a:bodyPr>
            <a:normAutofit/>
          </a:bodyPr>
          <a:lstStyle/>
          <a:p>
            <a:r>
              <a:rPr lang="sk-SK" sz="2800" dirty="0"/>
              <a:t>pre usmerňovanie rozhodnutia v oblasti zdravia verejnosti v mnohých oblastiach:</a:t>
            </a:r>
          </a:p>
          <a:p>
            <a:pPr lvl="1"/>
            <a:r>
              <a:rPr lang="sk-SK" sz="2800" dirty="0"/>
              <a:t>prevencia chorôb, </a:t>
            </a:r>
          </a:p>
          <a:p>
            <a:pPr lvl="1"/>
            <a:r>
              <a:rPr lang="sk-SK" sz="2800" dirty="0"/>
              <a:t>plánovanie a riadenie preventívnych programov, </a:t>
            </a:r>
          </a:p>
          <a:p>
            <a:pPr lvl="1"/>
            <a:r>
              <a:rPr lang="sk-SK" sz="2800" dirty="0"/>
              <a:t>podpora zdravia, zlepšovania kvality, a </a:t>
            </a:r>
          </a:p>
          <a:p>
            <a:pPr lvl="1"/>
            <a:r>
              <a:rPr lang="sk-SK" sz="2800" dirty="0"/>
              <a:t>prideľovanie zdrojov.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B67C39C-2209-6C2E-31B5-2AC299DD1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828" y="5971152"/>
            <a:ext cx="8312587" cy="1008380"/>
          </a:xfrm>
        </p:spPr>
        <p:txBody>
          <a:bodyPr/>
          <a:lstStyle/>
          <a:p>
            <a:r>
              <a:rPr lang="sk-SK" sz="4400" dirty="0"/>
              <a:t>Informácie v systéme dohľadu nad zdravím verejnosti</a:t>
            </a:r>
            <a:br>
              <a:rPr lang="sk-SK" sz="4400" dirty="0"/>
            </a:br>
            <a:r>
              <a:rPr lang="sk-SK" sz="1600" dirty="0"/>
              <a:t>podľa</a:t>
            </a:r>
            <a:r>
              <a:rPr lang="sk-SK" sz="4400" dirty="0"/>
              <a:t> </a:t>
            </a:r>
            <a:r>
              <a:rPr lang="sk-SK" sz="1400" dirty="0" err="1">
                <a:effectLst/>
              </a:rPr>
              <a:t>Groseclose</a:t>
            </a:r>
            <a:r>
              <a:rPr lang="sk-SK" sz="1400" dirty="0">
                <a:effectLst/>
              </a:rPr>
              <a:t> SL, </a:t>
            </a:r>
            <a:r>
              <a:rPr lang="sk-SK" sz="1400" dirty="0" err="1">
                <a:effectLst/>
              </a:rPr>
              <a:t>Buckeridge</a:t>
            </a:r>
            <a:r>
              <a:rPr lang="sk-SK" sz="1400" dirty="0">
                <a:effectLst/>
              </a:rPr>
              <a:t> DL. </a:t>
            </a:r>
            <a:r>
              <a:rPr lang="sk-SK" sz="1400" dirty="0" err="1">
                <a:effectLst/>
              </a:rPr>
              <a:t>Public</a:t>
            </a:r>
            <a:r>
              <a:rPr lang="sk-SK" sz="1400" dirty="0">
                <a:effectLst/>
              </a:rPr>
              <a:t> Health Surveillance Systems: </a:t>
            </a:r>
            <a:r>
              <a:rPr lang="sk-SK" sz="1400" dirty="0" err="1">
                <a:effectLst/>
              </a:rPr>
              <a:t>Recent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Advances</a:t>
            </a:r>
            <a:r>
              <a:rPr lang="sk-SK" sz="1400" dirty="0">
                <a:effectLst/>
              </a:rPr>
              <a:t> in </a:t>
            </a:r>
            <a:r>
              <a:rPr lang="sk-SK" sz="1400" dirty="0" err="1">
                <a:effectLst/>
              </a:rPr>
              <a:t>Their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Use</a:t>
            </a:r>
            <a:r>
              <a:rPr lang="sk-SK" sz="1400" dirty="0">
                <a:effectLst/>
              </a:rPr>
              <a:t> and </a:t>
            </a:r>
            <a:r>
              <a:rPr lang="sk-SK" sz="1400" dirty="0" err="1">
                <a:effectLst/>
              </a:rPr>
              <a:t>Evaluation</a:t>
            </a:r>
            <a:r>
              <a:rPr lang="sk-SK" sz="1400" dirty="0">
                <a:effectLst/>
              </a:rPr>
              <a:t>. 2016;38:57–79. </a:t>
            </a:r>
            <a:r>
              <a:rPr lang="sk-SK" sz="1400" dirty="0" err="1">
                <a:effectLst/>
              </a:rPr>
              <a:t>Available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from</a:t>
            </a:r>
            <a:r>
              <a:rPr lang="sk-SK" sz="1400" dirty="0">
                <a:effectLst/>
              </a:rPr>
              <a:t>: </a:t>
            </a:r>
            <a:r>
              <a:rPr lang="sk-SK" sz="1400" dirty="0" err="1">
                <a:effectLst/>
              </a:rPr>
              <a:t>https</a:t>
            </a:r>
            <a:r>
              <a:rPr lang="sk-SK" sz="1400" dirty="0">
                <a:effectLst/>
              </a:rPr>
              <a:t>://</a:t>
            </a:r>
            <a:r>
              <a:rPr lang="sk-SK" sz="1400" dirty="0" err="1">
                <a:effectLst/>
              </a:rPr>
              <a:t>doi.org</a:t>
            </a:r>
            <a:r>
              <a:rPr lang="sk-SK" sz="1400" dirty="0">
                <a:effectLst/>
              </a:rPr>
              <a:t>/10.1146/</a:t>
            </a:r>
            <a:r>
              <a:rPr lang="sk-SK" sz="1400" dirty="0" err="1">
                <a:effectLst/>
              </a:rPr>
              <a:t>annurev-publhealth</a:t>
            </a:r>
            <a:r>
              <a:rPr lang="sk-SK" sz="1400" dirty="0">
                <a:effectLst/>
              </a:rPr>
              <a:t>-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37168144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ímka obrazovky 2014-09-29 o 10.42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0"/>
            <a:ext cx="10075863" cy="753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544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ímka obrazovky 2014-09-29 o 10.43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100"/>
            <a:ext cx="10075863" cy="720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672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ímka obrazovky 2014-09-29 o 10.47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127000"/>
            <a:ext cx="9677400" cy="728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612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ímka obrazovky 2014-09-29 o 10.48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" y="266700"/>
            <a:ext cx="10020300" cy="702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314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ímka obrazovky 2014-09-29 o 10.50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800"/>
            <a:ext cx="10075863" cy="718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894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ímka obrazovky 2014-09-29 o 10.51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800"/>
            <a:ext cx="10075863" cy="719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049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ímka obrazovky 2014-09-29 o 10.53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900"/>
            <a:ext cx="10075863" cy="66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625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48" y="6386407"/>
            <a:ext cx="8312587" cy="1008380"/>
          </a:xfrm>
        </p:spPr>
        <p:txBody>
          <a:bodyPr/>
          <a:lstStyle/>
          <a:p>
            <a:r>
              <a:rPr lang="sk-SK" dirty="0"/>
              <a:t>Mapy</a:t>
            </a:r>
          </a:p>
        </p:txBody>
      </p:sp>
      <p:pic>
        <p:nvPicPr>
          <p:cNvPr id="4" name="Picture 3" descr="Snímka obrazovky 2014-09-29 o 10.27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28" y="56441"/>
            <a:ext cx="9619709" cy="64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284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nímka obrazovky 2014-09-29 o 10.33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70" y="0"/>
            <a:ext cx="8354458" cy="693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01066" y="7011455"/>
            <a:ext cx="1360837" cy="339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Týždenne</a:t>
            </a:r>
          </a:p>
        </p:txBody>
      </p:sp>
    </p:spTree>
    <p:extLst>
      <p:ext uri="{BB962C8B-B14F-4D97-AF65-F5344CB8AC3E}">
        <p14:creationId xmlns:p14="http://schemas.microsoft.com/office/powerpoint/2010/main" val="26947909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ímka obrazovky 2014-09-29 o 10.29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440" y="60597"/>
            <a:ext cx="7832372" cy="6302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2207" y="6682218"/>
            <a:ext cx="997947" cy="339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Za rok</a:t>
            </a:r>
          </a:p>
        </p:txBody>
      </p:sp>
    </p:spTree>
    <p:extLst>
      <p:ext uri="{BB962C8B-B14F-4D97-AF65-F5344CB8AC3E}">
        <p14:creationId xmlns:p14="http://schemas.microsoft.com/office/powerpoint/2010/main" val="220729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06D088A-D5BC-2E7D-62E4-6A38F625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6230643"/>
            <a:ext cx="8312587" cy="10083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000" dirty="0"/>
              <a:t>Surveillance a základné funkcie zdravia verejnosti</a:t>
            </a: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FB463E8F-FF51-A6D9-B316-C02000BE0B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9557" y="122313"/>
            <a:ext cx="6709718" cy="4050464"/>
          </a:xfrm>
        </p:spPr>
        <p:txBody>
          <a:bodyPr anchor="ctr">
            <a:normAutofit fontScale="85000" lnSpcReduction="20000"/>
          </a:bodyPr>
          <a:lstStyle/>
          <a:p>
            <a:r>
              <a:rPr lang="sk-SK" dirty="0"/>
              <a:t>Systémy dohľadu podporujú všetky tri základné funkcie verejného zdravia – zabezpečenie, hodnotenie a rozvoj politiky</a:t>
            </a:r>
          </a:p>
          <a:p>
            <a:r>
              <a:rPr lang="sk-SK" i="1" dirty="0">
                <a:solidFill>
                  <a:srgbClr val="FFFF00"/>
                </a:solidFill>
              </a:rPr>
              <a:t>Hodnotenie</a:t>
            </a:r>
          </a:p>
          <a:p>
            <a:pPr lvl="1"/>
            <a:r>
              <a:rPr lang="sk-SK" dirty="0"/>
              <a:t>Monitoruje stav životného prostredia a zdravia, aby sa identifikovali a vyriešili problémy zdravia v komunite</a:t>
            </a:r>
          </a:p>
          <a:p>
            <a:pPr lvl="1"/>
            <a:r>
              <a:rPr lang="sk-SK" dirty="0"/>
              <a:t>Diagnostikuje a skúma zdravotné problémy a riziká v komunite</a:t>
            </a:r>
          </a:p>
          <a:p>
            <a:r>
              <a:rPr lang="sk-SK" i="1" dirty="0">
                <a:solidFill>
                  <a:srgbClr val="FFFF00"/>
                </a:solidFill>
              </a:rPr>
              <a:t>Rozvoj politiky</a:t>
            </a:r>
          </a:p>
          <a:p>
            <a:pPr lvl="1"/>
            <a:r>
              <a:rPr lang="sk-SK" dirty="0"/>
              <a:t>Informovať, vzdelávať a posilňovať ľudí v otázkach zdravia</a:t>
            </a:r>
          </a:p>
          <a:p>
            <a:pPr lvl="1"/>
            <a:r>
              <a:rPr lang="sk-SK" dirty="0"/>
              <a:t>Mobilizovať komunitné partnerstvá a akcie na identifikáciu a riešenie zdravotných problémov</a:t>
            </a:r>
          </a:p>
          <a:p>
            <a:pPr lvl="1"/>
            <a:r>
              <a:rPr lang="sk-SK" dirty="0"/>
              <a:t>Vypracúvať politiky a plány, ktoré podporia úsilie jednotlivca a komunity o zdravie</a:t>
            </a:r>
          </a:p>
        </p:txBody>
      </p:sp>
      <p:pic>
        <p:nvPicPr>
          <p:cNvPr id="2050" name="Picture 2" descr="how the ten essential environmental health services align with the three core functions of public health">
            <a:extLst>
              <a:ext uri="{FF2B5EF4-FFF2-40B4-BE49-F238E27FC236}">
                <a16:creationId xmlns:a16="http://schemas.microsoft.com/office/drawing/2014/main" id="{4CDC6B6F-4F7C-8CE3-88A7-F352AB48F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6996" y="509140"/>
            <a:ext cx="2535430" cy="235055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E88D8391-FECA-C8D4-124A-975F3CBA14B1}"/>
              </a:ext>
            </a:extLst>
          </p:cNvPr>
          <p:cNvSpPr txBox="1"/>
          <p:nvPr/>
        </p:nvSpPr>
        <p:spPr>
          <a:xfrm>
            <a:off x="333633" y="4182582"/>
            <a:ext cx="9168713" cy="204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SzPts val="1100"/>
              <a:buFont typeface="Wingdings" pitchFamily="2" charset="2"/>
              <a:buChar char=""/>
            </a:pPr>
            <a:r>
              <a:rPr lang="sk-SK" sz="2000" b="0" i="1" u="none" strike="noStrike" kern="1200" baseline="0" dirty="0">
                <a:solidFill>
                  <a:srgbClr val="FFFF00"/>
                </a:solidFill>
                <a:latin typeface="Palatino Linotype" panose="02040502050505030304" pitchFamily="18" charset="0"/>
              </a:rPr>
              <a:t>Zabezpečenie, uistenie</a:t>
            </a:r>
          </a:p>
          <a:p>
            <a:pPr lvl="1">
              <a:buClr>
                <a:schemeClr val="tx1"/>
              </a:buClr>
              <a:buSzPts val="900"/>
              <a:buFont typeface="Wingdings" pitchFamily="2" charset="2"/>
              <a:buChar char=""/>
            </a:pPr>
            <a:r>
              <a:rPr lang="sk-SK" b="0" i="0" u="none" strike="noStrike" kern="1200" baseline="0" dirty="0">
                <a:solidFill>
                  <a:srgbClr val="FFFFFF"/>
                </a:solidFill>
                <a:latin typeface="Palatino Linotype" panose="02040502050505030304" pitchFamily="18" charset="0"/>
              </a:rPr>
              <a:t>Presadzovať zákony a nariadenia, ktoré chránia zdravie a zaisťujú bezpečnosť</a:t>
            </a:r>
          </a:p>
          <a:p>
            <a:pPr lvl="1">
              <a:buClr>
                <a:schemeClr val="tx1"/>
              </a:buClr>
              <a:buSzPts val="900"/>
              <a:buFont typeface="Wingdings" pitchFamily="2" charset="2"/>
              <a:buChar char=""/>
            </a:pPr>
            <a:r>
              <a:rPr lang="sk-SK" b="0" i="0" u="none" strike="noStrike" kern="1200" baseline="0" dirty="0">
                <a:solidFill>
                  <a:srgbClr val="FFFFFF"/>
                </a:solidFill>
                <a:latin typeface="Palatino Linotype" panose="02040502050505030304" pitchFamily="18" charset="0"/>
              </a:rPr>
              <a:t>Spájať ľudí s potrebnými zdravotnými službami a zaistiť poskytovanie zdravotných služieb, keď sú inak nedostupné</a:t>
            </a:r>
          </a:p>
          <a:p>
            <a:pPr lvl="1">
              <a:buClr>
                <a:schemeClr val="tx1"/>
              </a:buClr>
              <a:buSzPts val="900"/>
              <a:buFont typeface="Wingdings" pitchFamily="2" charset="2"/>
              <a:buChar char=""/>
            </a:pPr>
            <a:r>
              <a:rPr lang="sk-SK" b="0" i="0" u="none" strike="noStrike" kern="1200" baseline="0" dirty="0">
                <a:solidFill>
                  <a:srgbClr val="FFFFFF"/>
                </a:solidFill>
                <a:latin typeface="Palatino Linotype" panose="02040502050505030304" pitchFamily="18" charset="0"/>
              </a:rPr>
              <a:t>Zabezpečiť kompetentnú pracovnú silu v oblasti zdravia verejnosti</a:t>
            </a:r>
          </a:p>
          <a:p>
            <a:pPr lvl="1">
              <a:buClr>
                <a:schemeClr val="tx1"/>
              </a:buClr>
              <a:buSzPts val="900"/>
              <a:buFont typeface="Wingdings" pitchFamily="2" charset="2"/>
              <a:buChar char=""/>
            </a:pPr>
            <a:r>
              <a:rPr lang="sk-SK" b="0" i="0" u="none" strike="noStrike" kern="1200" baseline="0" dirty="0">
                <a:solidFill>
                  <a:srgbClr val="FFFFFF"/>
                </a:solidFill>
                <a:latin typeface="Palatino Linotype" panose="02040502050505030304" pitchFamily="18" charset="0"/>
              </a:rPr>
              <a:t>Hodnotiť efektívnosť, dostupnosť a kvalitu osobných a populačných zdravotných služieb</a:t>
            </a:r>
          </a:p>
          <a:p>
            <a:pPr lvl="1">
              <a:buClr>
                <a:schemeClr val="tx1"/>
              </a:buClr>
              <a:buSzPts val="900"/>
              <a:buFont typeface="Wingdings" pitchFamily="2" charset="2"/>
              <a:buChar char=""/>
            </a:pPr>
            <a:r>
              <a:rPr lang="sk-SK" b="0" i="0" u="none" strike="noStrike" kern="1200" baseline="0" dirty="0">
                <a:solidFill>
                  <a:srgbClr val="FFFFFF"/>
                </a:solidFill>
                <a:latin typeface="Palatino Linotype" panose="02040502050505030304" pitchFamily="18" charset="0"/>
              </a:rPr>
              <a:t>Výskum pre nové poznatky a inovatívne riešenia zdravotných problémov</a:t>
            </a:r>
          </a:p>
        </p:txBody>
      </p:sp>
    </p:spTree>
    <p:extLst>
      <p:ext uri="{BB962C8B-B14F-4D97-AF65-F5344CB8AC3E}">
        <p14:creationId xmlns:p14="http://schemas.microsoft.com/office/powerpoint/2010/main" val="9389818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Spravodajstvo EU z členských krajín</a:t>
            </a:r>
          </a:p>
        </p:txBody>
      </p:sp>
    </p:spTree>
    <p:extLst>
      <p:ext uri="{BB962C8B-B14F-4D97-AF65-F5344CB8AC3E}">
        <p14:creationId xmlns:p14="http://schemas.microsoft.com/office/powerpoint/2010/main" val="4465596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9194" y="2388666"/>
            <a:ext cx="3922506" cy="3997741"/>
          </a:xfrm>
        </p:spPr>
        <p:txBody>
          <a:bodyPr/>
          <a:lstStyle/>
          <a:p>
            <a:r>
              <a:rPr lang="sk-SK" sz="2400" dirty="0"/>
              <a:t>ECDC 2013. </a:t>
            </a:r>
            <a:r>
              <a:rPr lang="sk-SK" sz="2400" dirty="0" err="1"/>
              <a:t>Annual</a:t>
            </a:r>
            <a:r>
              <a:rPr lang="sk-SK" sz="2400" dirty="0"/>
              <a:t> </a:t>
            </a:r>
            <a:r>
              <a:rPr lang="sk-SK" sz="2400" dirty="0" err="1"/>
              <a:t>Epidemiological</a:t>
            </a:r>
            <a:r>
              <a:rPr lang="sk-SK" sz="2400" dirty="0"/>
              <a:t> </a:t>
            </a:r>
            <a:r>
              <a:rPr lang="sk-SK" sz="2400" dirty="0" err="1"/>
              <a:t>Report</a:t>
            </a:r>
            <a:r>
              <a:rPr lang="sk-SK" sz="2400" dirty="0"/>
              <a:t> on </a:t>
            </a:r>
            <a:r>
              <a:rPr lang="sk-SK" sz="2400" dirty="0" err="1"/>
              <a:t>Communicable</a:t>
            </a:r>
            <a:r>
              <a:rPr lang="sk-SK" sz="2400" dirty="0"/>
              <a:t> </a:t>
            </a:r>
            <a:r>
              <a:rPr lang="sk-SK" sz="2400" dirty="0" err="1"/>
              <a:t>Diseases</a:t>
            </a:r>
            <a:r>
              <a:rPr lang="sk-SK" sz="2400" dirty="0"/>
              <a:t> </a:t>
            </a:r>
            <a:r>
              <a:rPr lang="sk-SK" sz="2400" dirty="0" err="1"/>
              <a:t>in</a:t>
            </a:r>
            <a:r>
              <a:rPr lang="sk-SK" sz="2400" dirty="0"/>
              <a:t> </a:t>
            </a:r>
            <a:r>
              <a:rPr lang="sk-SK" sz="2400" dirty="0" err="1"/>
              <a:t>Europe</a:t>
            </a:r>
            <a:r>
              <a:rPr lang="sk-SK" sz="2400" dirty="0"/>
              <a:t> 2013. </a:t>
            </a:r>
            <a:r>
              <a:rPr lang="sk-SK" sz="2400" dirty="0" err="1"/>
              <a:t>Reporting</a:t>
            </a:r>
            <a:r>
              <a:rPr lang="sk-SK" sz="2400" dirty="0"/>
              <a:t> on 2011 surveillance </a:t>
            </a:r>
            <a:r>
              <a:rPr lang="sk-SK" sz="2400" dirty="0" err="1"/>
              <a:t>data</a:t>
            </a:r>
            <a:r>
              <a:rPr lang="sk-SK" sz="2400" dirty="0"/>
              <a:t> </a:t>
            </a:r>
            <a:r>
              <a:rPr lang="sk-SK" sz="2400" dirty="0" err="1"/>
              <a:t>and</a:t>
            </a:r>
            <a:r>
              <a:rPr lang="sk-SK" sz="2400" dirty="0"/>
              <a:t> 2012 </a:t>
            </a:r>
            <a:r>
              <a:rPr lang="sk-SK" sz="2400" dirty="0" err="1"/>
              <a:t>epidemic</a:t>
            </a:r>
            <a:r>
              <a:rPr lang="sk-SK" sz="2400" dirty="0"/>
              <a:t> </a:t>
            </a:r>
            <a:r>
              <a:rPr lang="sk-SK" sz="2400" dirty="0" err="1"/>
              <a:t>intelligence</a:t>
            </a:r>
            <a:r>
              <a:rPr lang="sk-SK" sz="2400" dirty="0"/>
              <a:t> </a:t>
            </a:r>
            <a:r>
              <a:rPr lang="sk-SK" sz="2400" dirty="0" err="1"/>
              <a:t>data</a:t>
            </a:r>
            <a:r>
              <a:rPr lang="sk-SK" sz="2400" dirty="0"/>
              <a:t>. </a:t>
            </a:r>
            <a:r>
              <a:rPr lang="sk-SK" sz="2400" dirty="0" err="1"/>
              <a:t>Stockholm</a:t>
            </a:r>
            <a:r>
              <a:rPr lang="sk-SK" sz="2400" dirty="0"/>
              <a:t>: ECDC: </a:t>
            </a:r>
            <a:r>
              <a:rPr lang="sk-SK" sz="2400" dirty="0" err="1"/>
              <a:t>European</a:t>
            </a:r>
            <a:r>
              <a:rPr lang="sk-SK" sz="2400" dirty="0"/>
              <a:t> Centre </a:t>
            </a:r>
            <a:r>
              <a:rPr lang="sk-SK" sz="2400" dirty="0" err="1"/>
              <a:t>for</a:t>
            </a:r>
            <a:r>
              <a:rPr lang="sk-SK" sz="2400" dirty="0"/>
              <a:t> </a:t>
            </a:r>
            <a:r>
              <a:rPr lang="sk-SK" sz="2400" dirty="0" err="1"/>
              <a:t>Disease</a:t>
            </a:r>
            <a:r>
              <a:rPr lang="sk-SK" sz="2400" dirty="0"/>
              <a:t> </a:t>
            </a:r>
            <a:r>
              <a:rPr lang="sk-SK" sz="2400" dirty="0" err="1"/>
              <a:t>Prevention</a:t>
            </a:r>
            <a:r>
              <a:rPr lang="sk-SK" sz="2400" dirty="0"/>
              <a:t> </a:t>
            </a:r>
            <a:r>
              <a:rPr lang="sk-SK" sz="2400" dirty="0" err="1"/>
              <a:t>and</a:t>
            </a:r>
            <a:r>
              <a:rPr lang="sk-SK" sz="2400" dirty="0"/>
              <a:t> </a:t>
            </a:r>
            <a:r>
              <a:rPr lang="sk-SK" sz="2400" dirty="0" err="1"/>
              <a:t>Control</a:t>
            </a:r>
            <a:r>
              <a:rPr lang="sk-SK" sz="2400" dirty="0"/>
              <a:t>.</a:t>
            </a:r>
            <a:br>
              <a:rPr lang="sk-SK" sz="2400" dirty="0"/>
            </a:br>
            <a:r>
              <a:rPr lang="sk-SK" sz="1800" dirty="0" err="1"/>
              <a:t>http</a:t>
            </a:r>
            <a:r>
              <a:rPr lang="sk-SK" sz="1800" dirty="0"/>
              <a:t>://</a:t>
            </a:r>
            <a:r>
              <a:rPr lang="sk-SK" sz="1800" dirty="0" err="1"/>
              <a:t>www</a:t>
            </a:r>
            <a:r>
              <a:rPr lang="sk-SK" sz="1800" dirty="0"/>
              <a:t>.</a:t>
            </a:r>
            <a:r>
              <a:rPr lang="sk-SK" sz="1800" dirty="0" err="1"/>
              <a:t>ecdc</a:t>
            </a:r>
            <a:r>
              <a:rPr lang="sk-SK" sz="1800" dirty="0"/>
              <a:t>.</a:t>
            </a:r>
            <a:r>
              <a:rPr lang="sk-SK" sz="1800" dirty="0" err="1"/>
              <a:t>europa</a:t>
            </a:r>
            <a:r>
              <a:rPr lang="sk-SK" sz="1800" dirty="0"/>
              <a:t>.</a:t>
            </a:r>
            <a:r>
              <a:rPr lang="sk-SK" sz="1800" dirty="0" err="1"/>
              <a:t>eu</a:t>
            </a:r>
            <a:r>
              <a:rPr lang="sk-SK" sz="1800" dirty="0"/>
              <a:t>/</a:t>
            </a:r>
            <a:r>
              <a:rPr lang="sk-SK" sz="1800" dirty="0" err="1"/>
              <a:t>en</a:t>
            </a:r>
            <a:r>
              <a:rPr lang="sk-SK" sz="1800" dirty="0"/>
              <a:t>/</a:t>
            </a:r>
            <a:r>
              <a:rPr lang="sk-SK" sz="1800" dirty="0" err="1"/>
              <a:t>publications</a:t>
            </a:r>
            <a:r>
              <a:rPr lang="sk-SK" sz="1800" dirty="0"/>
              <a:t>/</a:t>
            </a:r>
            <a:r>
              <a:rPr lang="sk-SK" sz="1800" dirty="0" err="1"/>
              <a:t>Publications</a:t>
            </a:r>
            <a:r>
              <a:rPr lang="sk-SK" sz="1800" dirty="0"/>
              <a:t>/annual-epidemiological-report-2013.</a:t>
            </a:r>
            <a:r>
              <a:rPr lang="sk-SK" sz="1800" dirty="0" err="1"/>
              <a:t>pdf</a:t>
            </a:r>
            <a:endParaRPr lang="sk-SK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79" y="0"/>
            <a:ext cx="531506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244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7306FD-5649-6C7B-07FD-BA6EE56C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242" y="854439"/>
            <a:ext cx="4002373" cy="5306518"/>
          </a:xfrm>
        </p:spPr>
        <p:txBody>
          <a:bodyPr/>
          <a:lstStyle/>
          <a:p>
            <a:r>
              <a:rPr lang="sk-SK" sz="1800" b="1" dirty="0"/>
              <a:t>Správy o hrozbách prenosných chorôb</a:t>
            </a:r>
            <a:br>
              <a:rPr lang="sk-SK" sz="1800" dirty="0"/>
            </a:br>
            <a:r>
              <a:rPr lang="sk-SK" sz="1800" dirty="0">
                <a:hlinkClick r:id="rId2"/>
              </a:rPr>
              <a:t>https://www.ecdc.europa.eu/en/publications-and-data/monitoring/weekly-threats-reports</a:t>
            </a:r>
            <a:r>
              <a:rPr lang="sk-SK" sz="1800" dirty="0"/>
              <a:t> </a:t>
            </a:r>
            <a:br>
              <a:rPr lang="sk-SK" sz="1800" dirty="0"/>
            </a:br>
            <a:br>
              <a:rPr lang="sk-SK" sz="1800" dirty="0"/>
            </a:br>
            <a:r>
              <a:rPr lang="sk-SK" sz="1800" dirty="0"/>
              <a:t>Týždenný súhrn všetkých informácií získaných prostredníctvom epidemiologických spravodajských činností týkajúcich sa prenosných chorôb, ktoré sú pre EÚ znepokojujúce. </a:t>
            </a:r>
            <a:br>
              <a:rPr lang="sk-SK" sz="1800" dirty="0"/>
            </a:br>
            <a:r>
              <a:rPr lang="sk-SK" sz="1800" dirty="0"/>
              <a:t>Poskytuje tiež aktuálne informácie o globálnej situácii a zmenách v epidemiológii prenosných chorôb s potenciálom ovplyvniť Európu. Patria sem aj choroby, na ktoré sa zameriava úsilie o </a:t>
            </a:r>
            <a:r>
              <a:rPr lang="sk-SK" sz="1800" dirty="0" err="1"/>
              <a:t>eradikáciu</a:t>
            </a:r>
            <a:r>
              <a:rPr lang="sk-SK" sz="1800" dirty="0"/>
              <a:t>.</a:t>
            </a:r>
          </a:p>
        </p:txBody>
      </p:sp>
      <p:pic>
        <p:nvPicPr>
          <p:cNvPr id="4" name="Obrázok 3" descr="Obrázok, na ktorom je text&#10;&#10;Automaticky generovaný popis">
            <a:extLst>
              <a:ext uri="{FF2B5EF4-FFF2-40B4-BE49-F238E27FC236}">
                <a16:creationId xmlns:a16="http://schemas.microsoft.com/office/drawing/2014/main" id="{6514FA7D-4982-CF65-FD94-6C51C9B17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499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760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93" y="246884"/>
            <a:ext cx="9285452" cy="48479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92" y="5094814"/>
            <a:ext cx="9285453" cy="214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49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874" y="56853"/>
            <a:ext cx="7560204" cy="741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248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21" y="77045"/>
            <a:ext cx="8588392" cy="742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906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549" y="-4000"/>
            <a:ext cx="7907974" cy="75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228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59371"/>
            <a:ext cx="10075863" cy="662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116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6E125347-7519-D1DB-598F-718315DE4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90" y="1176443"/>
            <a:ext cx="8286113" cy="360445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847232"/>
          </a:xfrm>
        </p:spPr>
        <p:txBody>
          <a:bodyPr anchor="b">
            <a:normAutofit fontScale="90000"/>
          </a:bodyPr>
          <a:lstStyle/>
          <a:p>
            <a:r>
              <a:rPr lang="sk-SK" dirty="0"/>
              <a:t>Spravodajstvo z WHO</a:t>
            </a:r>
            <a:br>
              <a:rPr lang="sk-SK" dirty="0"/>
            </a:br>
            <a:r>
              <a:rPr lang="sk-SK" sz="4400" dirty="0" err="1"/>
              <a:t>https</a:t>
            </a:r>
            <a:r>
              <a:rPr lang="sk-SK" sz="4400" dirty="0"/>
              <a:t>://</a:t>
            </a:r>
            <a:r>
              <a:rPr lang="sk-SK" sz="4400" dirty="0" err="1"/>
              <a:t>www.who.int</a:t>
            </a:r>
            <a:r>
              <a:rPr lang="sk-SK" sz="4400" dirty="0"/>
              <a:t>/</a:t>
            </a:r>
            <a:r>
              <a:rPr lang="sk-SK" sz="4400" dirty="0" err="1"/>
              <a:t>emergencies</a:t>
            </a:r>
            <a:r>
              <a:rPr lang="sk-SK" sz="4400" dirty="0"/>
              <a:t>/</a:t>
            </a:r>
            <a:r>
              <a:rPr lang="sk-SK" sz="4400" dirty="0" err="1"/>
              <a:t>disease-outbreak-news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0744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B9D49A1-495F-FE1D-36BA-88284687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5887693"/>
            <a:ext cx="8312587" cy="1008380"/>
          </a:xfrm>
        </p:spPr>
        <p:txBody>
          <a:bodyPr/>
          <a:lstStyle/>
          <a:p>
            <a:r>
              <a:rPr lang="sk-SK" dirty="0"/>
              <a:t>Správy o núdzovej situácii</a:t>
            </a:r>
            <a:br>
              <a:rPr lang="sk-SK" dirty="0"/>
            </a:br>
            <a:r>
              <a:rPr lang="sk-SK" sz="2800" dirty="0"/>
              <a:t>Najnovšie oficiálne správy WHO o núdzových situáciách:</a:t>
            </a:r>
            <a:br>
              <a:rPr lang="sk-SK" sz="2800" dirty="0"/>
            </a:br>
            <a:r>
              <a:rPr lang="sk-SK" sz="2800" dirty="0" err="1"/>
              <a:t>https</a:t>
            </a:r>
            <a:r>
              <a:rPr lang="sk-SK" sz="2800" dirty="0"/>
              <a:t>://</a:t>
            </a:r>
            <a:r>
              <a:rPr lang="sk-SK" sz="2800" dirty="0" err="1"/>
              <a:t>www.who.int</a:t>
            </a:r>
            <a:r>
              <a:rPr lang="sk-SK" sz="2800" dirty="0"/>
              <a:t>/</a:t>
            </a:r>
            <a:r>
              <a:rPr lang="sk-SK" sz="2800" dirty="0" err="1"/>
              <a:t>emergencies</a:t>
            </a:r>
            <a:r>
              <a:rPr lang="sk-SK" sz="2800" dirty="0"/>
              <a:t>/</a:t>
            </a:r>
            <a:r>
              <a:rPr lang="sk-SK" sz="2800" dirty="0" err="1"/>
              <a:t>situation-reports</a:t>
            </a:r>
            <a:endParaRPr lang="sk-SK" dirty="0"/>
          </a:p>
        </p:txBody>
      </p:sp>
      <p:pic>
        <p:nvPicPr>
          <p:cNvPr id="7" name="Obrázok 6" descr="Obrázok, na ktorom je text, snímka obrazovky, monitor&#10;&#10;Automaticky generovaný popis">
            <a:extLst>
              <a:ext uri="{FF2B5EF4-FFF2-40B4-BE49-F238E27FC236}">
                <a16:creationId xmlns:a16="http://schemas.microsoft.com/office/drawing/2014/main" id="{02117847-1DEA-5A4F-EA9E-05DAF4818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6" y="284238"/>
            <a:ext cx="9196278" cy="41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3412CF-6E70-D76D-9BEE-CAE840291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6128950"/>
            <a:ext cx="8312587" cy="1008380"/>
          </a:xfrm>
        </p:spPr>
        <p:txBody>
          <a:bodyPr/>
          <a:lstStyle/>
          <a:p>
            <a:r>
              <a:rPr lang="sk-SK" sz="4800" dirty="0"/>
              <a:t>Príklad Surveillance ACHO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870BA54-C76C-61FA-C27A-E2D40A5578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5038" y="726033"/>
            <a:ext cx="8093997" cy="5402917"/>
          </a:xfrm>
        </p:spPr>
        <p:txBody>
          <a:bodyPr>
            <a:normAutofit fontScale="85000" lnSpcReduction="20000"/>
          </a:bodyPr>
          <a:lstStyle/>
          <a:p>
            <a:r>
              <a:rPr lang="sk-SK" i="1" dirty="0">
                <a:solidFill>
                  <a:srgbClr val="FFFF00"/>
                </a:solidFill>
              </a:rPr>
              <a:t>Cieľ sledovania</a:t>
            </a:r>
          </a:p>
          <a:p>
            <a:pPr marL="20158" indent="0">
              <a:buNone/>
            </a:pPr>
            <a:r>
              <a:rPr lang="sk-SK" dirty="0"/>
              <a:t>Usmerniť okamžité opatrenia v prípadoch dôležitých pre verejné zdravie (napr. začatie vyšetrovania alebo intervencie)</a:t>
            </a:r>
          </a:p>
          <a:p>
            <a:r>
              <a:rPr lang="sk-SK" i="1" dirty="0">
                <a:solidFill>
                  <a:srgbClr val="FFFF00"/>
                </a:solidFill>
              </a:rPr>
              <a:t>Systém dohľadu</a:t>
            </a:r>
          </a:p>
          <a:p>
            <a:pPr marL="20158" indent="0">
              <a:buNone/>
            </a:pPr>
            <a:r>
              <a:rPr lang="sk-SK" dirty="0"/>
              <a:t>Sledovanie akútnej chabej obrny (paralýzy) (ACHO/AFP).</a:t>
            </a:r>
          </a:p>
          <a:p>
            <a:r>
              <a:rPr lang="sk-SK" i="1" dirty="0">
                <a:solidFill>
                  <a:srgbClr val="FFFF00"/>
                </a:solidFill>
              </a:rPr>
              <a:t>Metóda sledovania</a:t>
            </a:r>
          </a:p>
          <a:p>
            <a:pPr marL="20158" indent="0">
              <a:buNone/>
            </a:pPr>
            <a:r>
              <a:rPr lang="sk-SK" dirty="0"/>
              <a:t>Monitorovanie AFP (klinický syndróm s niekoľkými potenciálnymi etiológiami, vrátane poliovírusu) ako hláseného stavu v krajinách, ktoré nehlásia potvrdené prípady detskej obrny. Etiológia prípadov AFP sa určuje testovaním vzoriek stolice.</a:t>
            </a:r>
          </a:p>
          <a:p>
            <a:r>
              <a:rPr lang="sk-SK" i="1" dirty="0">
                <a:solidFill>
                  <a:srgbClr val="FFFF00"/>
                </a:solidFill>
              </a:rPr>
              <a:t>Príklad použitia údajov z dohľadu</a:t>
            </a:r>
          </a:p>
          <a:p>
            <a:pPr marL="20158" indent="0">
              <a:buNone/>
            </a:pPr>
            <a:r>
              <a:rPr lang="sk-SK" dirty="0"/>
              <a:t>Určiť rozsah a trvanie cirkulácie divokého poliovírusu; identifikovať príčiny prepuknutia alebo dôvod </a:t>
            </a:r>
            <a:r>
              <a:rPr lang="sk-SK" dirty="0" err="1"/>
              <a:t>klastrovania</a:t>
            </a:r>
            <a:r>
              <a:rPr lang="sk-SK" dirty="0"/>
              <a:t> AFP; iniciovať kontrolné opatrenia (imunizácia, zvýšený dohľad) s cieľom prerušiť prenos, zabrániť šíreniu alebo zlepšiť schopnosť detekcie.</a:t>
            </a:r>
          </a:p>
          <a:p>
            <a:pPr marL="20158" indent="0">
              <a:buNone/>
            </a:pPr>
            <a:r>
              <a:rPr lang="sk-SK" dirty="0"/>
              <a:t> </a:t>
            </a:r>
          </a:p>
          <a:p>
            <a:pPr marL="20158" indent="0">
              <a:buNone/>
            </a:pPr>
            <a:r>
              <a:rPr lang="sk-SK" sz="1400" dirty="0"/>
              <a:t>Viď </a:t>
            </a:r>
            <a:r>
              <a:rPr lang="sk-SK" sz="1400" dirty="0">
                <a:effectLst/>
              </a:rPr>
              <a:t>1. MZ SR. Akčný plán na udržanie stavu bez </a:t>
            </a:r>
            <a:r>
              <a:rPr lang="sk-SK" sz="1400" dirty="0" err="1">
                <a:effectLst/>
              </a:rPr>
              <a:t>poliomyelitídy</a:t>
            </a:r>
            <a:r>
              <a:rPr lang="sk-SK" sz="1400" dirty="0">
                <a:effectLst/>
              </a:rPr>
              <a:t> v Slovenskej republike na obdobie od certifikácie prerušenia autochtónneho prenosu divého poliovírusu v európskom regióne po vyhlásenie globálnej </a:t>
            </a:r>
            <a:r>
              <a:rPr lang="sk-SK" sz="1400" dirty="0" err="1">
                <a:effectLst/>
              </a:rPr>
              <a:t>eradikácie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poliomyelitídy</a:t>
            </a:r>
            <a:r>
              <a:rPr lang="sk-SK" sz="1400" dirty="0">
                <a:effectLst/>
              </a:rPr>
              <a:t> [Internet]. Bratislava, SK; 2016 p. Čiastka 23-25, Ročník 64, strana 138. </a:t>
            </a:r>
            <a:r>
              <a:rPr lang="sk-SK" sz="1400" dirty="0" err="1">
                <a:effectLst/>
              </a:rPr>
              <a:t>Available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from</a:t>
            </a:r>
            <a:r>
              <a:rPr lang="sk-SK" sz="1400" dirty="0">
                <a:effectLst/>
              </a:rPr>
              <a:t>: </a:t>
            </a:r>
            <a:r>
              <a:rPr lang="sk-SK" sz="1400" dirty="0" err="1">
                <a:effectLst/>
              </a:rPr>
              <a:t>https</a:t>
            </a:r>
            <a:r>
              <a:rPr lang="sk-SK" sz="1400" dirty="0">
                <a:effectLst/>
              </a:rPr>
              <a:t>://</a:t>
            </a:r>
            <a:r>
              <a:rPr lang="sk-SK" sz="1400" dirty="0" err="1">
                <a:effectLst/>
              </a:rPr>
              <a:t>www.health.gov.sk</a:t>
            </a:r>
            <a:r>
              <a:rPr lang="sk-SK" sz="1400" dirty="0">
                <a:effectLst/>
              </a:rPr>
              <a:t>/Zdroje?/</a:t>
            </a:r>
            <a:r>
              <a:rPr lang="sk-SK" sz="1400" dirty="0" err="1">
                <a:effectLst/>
              </a:rPr>
              <a:t>Sources</a:t>
            </a:r>
            <a:r>
              <a:rPr lang="sk-SK" sz="1400" dirty="0">
                <a:effectLst/>
              </a:rPr>
              <a:t>/dokumenty/</a:t>
            </a:r>
            <a:r>
              <a:rPr lang="sk-SK" sz="1400" dirty="0" err="1">
                <a:effectLst/>
              </a:rPr>
              <a:t>vestniky_mz_sr</a:t>
            </a:r>
            <a:r>
              <a:rPr lang="sk-SK" sz="1400" dirty="0">
                <a:effectLst/>
              </a:rPr>
              <a:t>/2016/vestnik-2016-23-25.pdf </a:t>
            </a:r>
          </a:p>
        </p:txBody>
      </p:sp>
    </p:spTree>
    <p:extLst>
      <p:ext uri="{BB962C8B-B14F-4D97-AF65-F5344CB8AC3E}">
        <p14:creationId xmlns:p14="http://schemas.microsoft.com/office/powerpoint/2010/main" val="3471240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CED723BB-457E-FBF2-EDC7-69FF8F30B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32" y="330444"/>
            <a:ext cx="6717242" cy="2300655"/>
          </a:xfrm>
          <a:prstGeom prst="rect">
            <a:avLst/>
          </a:prstGeom>
          <a:noFill/>
        </p:spPr>
      </p:pic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6E769B4E-D775-F130-44D3-C9B82002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2788170"/>
            <a:ext cx="8312587" cy="4122296"/>
          </a:xfrm>
        </p:spPr>
        <p:txBody>
          <a:bodyPr anchor="b">
            <a:normAutofit/>
          </a:bodyPr>
          <a:lstStyle/>
          <a:p>
            <a:pPr marL="20158" indent="0">
              <a:lnSpc>
                <a:spcPct val="90000"/>
              </a:lnSpc>
              <a:buNone/>
            </a:pPr>
            <a:r>
              <a:rPr lang="sk-SK" sz="2400" b="1" i="1" dirty="0"/>
              <a:t>Týždenný epidemiologický záznam (WER) </a:t>
            </a:r>
            <a:r>
              <a:rPr lang="sk-SK" sz="2400" dirty="0"/>
              <a:t>slúži ako základný nástroj na rýchle a presné šírenie epidemiologických informácií o prípadoch a prepuknutiach chorôb podľa Medzinárodných zdravotných predpisov a o iných prenosných chorobách s významom pre verejné zdravie, vrátane nových alebo znovu sa objavujúcich infekcií.</a:t>
            </a:r>
          </a:p>
          <a:p>
            <a:pPr marL="20158" indent="0">
              <a:lnSpc>
                <a:spcPct val="90000"/>
              </a:lnSpc>
              <a:buNone/>
            </a:pPr>
            <a:r>
              <a:rPr lang="sk-SK" sz="2400" dirty="0"/>
              <a:t>Elektronická dvojjazyčná anglicko-francúzska verzia WER je prístupná každý piatok a je možné si ju bezplatne stiahnuť.</a:t>
            </a:r>
          </a:p>
          <a:p>
            <a:pPr marL="20158" indent="0">
              <a:lnSpc>
                <a:spcPct val="90000"/>
              </a:lnSpc>
              <a:buNone/>
            </a:pPr>
            <a:r>
              <a:rPr lang="sk-SK" sz="2400" dirty="0"/>
              <a:t>Existuje e-mailová predplatiteľská služba, ktorá poskytuje </a:t>
            </a:r>
            <a:r>
              <a:rPr lang="sk-SK" sz="2400" dirty="0">
                <a:hlinkClick r:id="rId3"/>
              </a:rPr>
              <a:t>elektronickou poštou obsah WER.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9797307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D17FB1A1-5696-F5C3-F815-BA791337E335}"/>
              </a:ext>
            </a:extLst>
          </p:cNvPr>
          <p:cNvGrpSpPr/>
          <p:nvPr/>
        </p:nvGrpSpPr>
        <p:grpSpPr>
          <a:xfrm>
            <a:off x="116781" y="247337"/>
            <a:ext cx="9959082" cy="7173106"/>
            <a:chOff x="116781" y="247337"/>
            <a:chExt cx="9959082" cy="7173106"/>
          </a:xfrm>
        </p:grpSpPr>
        <p:pic>
          <p:nvPicPr>
            <p:cNvPr id="5" name="Obrázok 4" descr="Obrázok, na ktorom je text&#10;&#10;Automaticky generovaný popis">
              <a:extLst>
                <a:ext uri="{FF2B5EF4-FFF2-40B4-BE49-F238E27FC236}">
                  <a16:creationId xmlns:a16="http://schemas.microsoft.com/office/drawing/2014/main" id="{7C19D0FF-F400-F72E-4391-10000C4EB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81" y="247337"/>
              <a:ext cx="4921150" cy="7068175"/>
            </a:xfrm>
            <a:prstGeom prst="rect">
              <a:avLst/>
            </a:prstGeom>
          </p:spPr>
        </p:pic>
        <p:pic>
          <p:nvPicPr>
            <p:cNvPr id="9" name="Obrázok 8" descr="Obrázok, na ktorom je text, noviny, snímka obrazovky&#10;&#10;Automaticky generovaný popis">
              <a:extLst>
                <a:ext uri="{FF2B5EF4-FFF2-40B4-BE49-F238E27FC236}">
                  <a16:creationId xmlns:a16="http://schemas.microsoft.com/office/drawing/2014/main" id="{4ECEC635-346E-6A17-CAE4-61FD8A9C7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482" y="247337"/>
              <a:ext cx="4963381" cy="7173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84202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/>
          <a:lstStyle/>
          <a:p>
            <a:r>
              <a:rPr lang="sk-SK" dirty="0"/>
              <a:t>Využíva pokročilé technológie pre zber, analýzu a prezentáciu dát o infekčných chorobách v európskom regióne SZO;</a:t>
            </a:r>
          </a:p>
          <a:p>
            <a:r>
              <a:rPr lang="sk-SK" dirty="0"/>
              <a:t> </a:t>
            </a:r>
            <a:r>
              <a:rPr lang="sk-SK" dirty="0">
                <a:hlinkClick r:id="rId2"/>
              </a:rPr>
              <a:t>http://data.euro.who.int/cisid/?TabID=67</a:t>
            </a:r>
            <a:r>
              <a:rPr lang="sk-SK" dirty="0"/>
              <a:t> </a:t>
            </a:r>
          </a:p>
          <a:p>
            <a:pPr marL="20158" indent="0">
              <a:buNone/>
            </a:pPr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400" dirty="0"/>
              <a:t>Centralizovaný informačný systém infekčných chorôb CISID</a:t>
            </a:r>
          </a:p>
        </p:txBody>
      </p:sp>
    </p:spTree>
    <p:extLst>
      <p:ext uri="{BB962C8B-B14F-4D97-AF65-F5344CB8AC3E}">
        <p14:creationId xmlns:p14="http://schemas.microsoft.com/office/powerpoint/2010/main" val="37395824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621740"/>
          </a:xfrm>
        </p:spPr>
        <p:txBody>
          <a:bodyPr>
            <a:normAutofit/>
          </a:bodyPr>
          <a:lstStyle/>
          <a:p>
            <a:r>
              <a:rPr lang="sk-SK" dirty="0"/>
              <a:t>Poskytnúť štandardizovaný, včasný a úplný obraz o epidemiológii významných infekčných ochorení;</a:t>
            </a:r>
          </a:p>
          <a:p>
            <a:r>
              <a:rPr lang="sk-SK" dirty="0"/>
              <a:t>Predstaviť záťaže, ktoré vplývajú na zdravie verejnosti;</a:t>
            </a:r>
          </a:p>
          <a:p>
            <a:r>
              <a:rPr lang="sk-SK" dirty="0"/>
              <a:t>Presnejšie stanoviť zemepisné oblasti, kde sa vyskytujú konkrétne problémy a sú zvlášť potrebné opatrenia;</a:t>
            </a:r>
          </a:p>
          <a:p>
            <a:r>
              <a:rPr lang="sk-SK" dirty="0"/>
              <a:t>Umožniť </a:t>
            </a:r>
            <a:r>
              <a:rPr lang="sk-SK" dirty="0" err="1"/>
              <a:t>zdieľanie</a:t>
            </a:r>
            <a:r>
              <a:rPr lang="sk-SK" dirty="0"/>
              <a:t> dát na nižšej ako celoštátnej úrovni, v konkrétnej zemepisnej oblasti rizikových a rizikových skupín podľa veku a pohlavia; a</a:t>
            </a:r>
          </a:p>
          <a:p>
            <a:r>
              <a:rPr lang="sk-SK" dirty="0"/>
              <a:t>Rýchlo šíriť kritické, včasné informácie o infekčných ochoreniach pre profesionálov v oblasti verejného zdravia prostredníctvom CISID systému včasného varovania (EWS).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Ciele systému</a:t>
            </a:r>
          </a:p>
        </p:txBody>
      </p:sp>
    </p:spTree>
    <p:extLst>
      <p:ext uri="{BB962C8B-B14F-4D97-AF65-F5344CB8AC3E}">
        <p14:creationId xmlns:p14="http://schemas.microsoft.com/office/powerpoint/2010/main" val="16979632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nímka obrazovky 2014-09-29 o 11.59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300" y="0"/>
            <a:ext cx="6019167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378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7947" y="756287"/>
            <a:ext cx="8070330" cy="4882780"/>
          </a:xfrm>
        </p:spPr>
        <p:txBody>
          <a:bodyPr/>
          <a:lstStyle/>
          <a:p>
            <a:r>
              <a:rPr lang="sk-SK" dirty="0"/>
              <a:t>Surveillance neprenosných </a:t>
            </a:r>
            <a:r>
              <a:rPr lang="sk-SK"/>
              <a:t>a prenosných </a:t>
            </a:r>
            <a:r>
              <a:rPr lang="sk-SK" dirty="0"/>
              <a:t>ochorení je v popredí metód spoznávania zdravotného stavu</a:t>
            </a:r>
          </a:p>
          <a:p>
            <a:r>
              <a:rPr lang="sk-SK" dirty="0"/>
              <a:t>Spôsoby jej výkonu sa líšia</a:t>
            </a:r>
          </a:p>
          <a:p>
            <a:r>
              <a:rPr lang="sk-SK" dirty="0"/>
              <a:t>Na Slovensku sa povinne hlásia infekčné ochorenia</a:t>
            </a:r>
          </a:p>
          <a:p>
            <a:r>
              <a:rPr lang="sk-SK" dirty="0"/>
              <a:t>EPIS zbiera aj poskytuje prehľady o stave ochorení</a:t>
            </a:r>
          </a:p>
          <a:p>
            <a:r>
              <a:rPr lang="sk-SK" dirty="0"/>
              <a:t>ECDC pravidelne uverejňuje situáciu v členských krajinách EU</a:t>
            </a:r>
          </a:p>
          <a:p>
            <a:r>
              <a:rPr lang="sk-SK" dirty="0"/>
              <a:t>WHO poskytuje databázu hlásených ochorení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Súhrn</a:t>
            </a:r>
          </a:p>
        </p:txBody>
      </p:sp>
    </p:spTree>
    <p:extLst>
      <p:ext uri="{BB962C8B-B14F-4D97-AF65-F5344CB8AC3E}">
        <p14:creationId xmlns:p14="http://schemas.microsoft.com/office/powerpoint/2010/main" val="1452116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3549" y="756287"/>
            <a:ext cx="7994728" cy="4033519"/>
          </a:xfrm>
        </p:spPr>
        <p:txBody>
          <a:bodyPr>
            <a:normAutofit/>
          </a:bodyPr>
          <a:lstStyle/>
          <a:p>
            <a:r>
              <a:rPr lang="sk-SK" dirty="0"/>
              <a:t>WHO. 2006. </a:t>
            </a:r>
            <a:r>
              <a:rPr lang="sk-SK" dirty="0" err="1"/>
              <a:t>Communicable</a:t>
            </a:r>
            <a:r>
              <a:rPr lang="sk-SK" dirty="0"/>
              <a:t> </a:t>
            </a:r>
            <a:r>
              <a:rPr lang="sk-SK" dirty="0" err="1"/>
              <a:t>disease</a:t>
            </a:r>
            <a:r>
              <a:rPr lang="sk-SK" dirty="0"/>
              <a:t> surveillance </a:t>
            </a:r>
            <a:r>
              <a:rPr lang="sk-SK" dirty="0" err="1"/>
              <a:t>and</a:t>
            </a:r>
            <a:r>
              <a:rPr lang="sk-SK" dirty="0"/>
              <a:t> </a:t>
            </a:r>
            <a:r>
              <a:rPr lang="sk-SK" dirty="0" err="1"/>
              <a:t>response</a:t>
            </a:r>
            <a:r>
              <a:rPr lang="sk-SK" dirty="0"/>
              <a:t> </a:t>
            </a:r>
            <a:r>
              <a:rPr lang="sk-SK" dirty="0" err="1"/>
              <a:t>systems</a:t>
            </a:r>
            <a:r>
              <a:rPr lang="sk-SK" dirty="0"/>
              <a:t>. </a:t>
            </a:r>
            <a:r>
              <a:rPr lang="sk-SK" dirty="0" err="1"/>
              <a:t>Guide</a:t>
            </a:r>
            <a:r>
              <a:rPr lang="sk-SK" dirty="0"/>
              <a:t> to </a:t>
            </a:r>
            <a:r>
              <a:rPr lang="sk-SK" dirty="0" err="1"/>
              <a:t>monitoring</a:t>
            </a:r>
            <a:r>
              <a:rPr lang="sk-SK" dirty="0"/>
              <a:t> </a:t>
            </a:r>
            <a:r>
              <a:rPr lang="sk-SK" dirty="0" err="1"/>
              <a:t>and</a:t>
            </a:r>
            <a:r>
              <a:rPr lang="sk-SK" dirty="0"/>
              <a:t> </a:t>
            </a:r>
            <a:r>
              <a:rPr lang="sk-SK" dirty="0" err="1"/>
              <a:t>evaluating</a:t>
            </a:r>
            <a:r>
              <a:rPr lang="sk-SK" dirty="0"/>
              <a:t>. </a:t>
            </a:r>
            <a:r>
              <a:rPr lang="sk-SK" dirty="0" err="1"/>
              <a:t>Available</a:t>
            </a:r>
            <a:r>
              <a:rPr lang="sk-SK" dirty="0"/>
              <a:t>: </a:t>
            </a:r>
            <a:r>
              <a:rPr lang="sk-SK" dirty="0">
                <a:hlinkClick r:id="rId2"/>
              </a:rPr>
              <a:t>http://www.who.int/csr/resources/publications/surveillance/WHO_CDS_EPR_LYO_2006_2/en/index.html</a:t>
            </a:r>
            <a:r>
              <a:rPr lang="sk-SK" dirty="0"/>
              <a:t>.</a:t>
            </a:r>
          </a:p>
          <a:p>
            <a:r>
              <a:rPr lang="sk-SK" dirty="0"/>
              <a:t>WHO 2001. </a:t>
            </a:r>
            <a:r>
              <a:rPr lang="sk-SK" dirty="0" err="1"/>
              <a:t>Protocol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Assessment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National</a:t>
            </a:r>
            <a:r>
              <a:rPr lang="sk-SK" dirty="0"/>
              <a:t> </a:t>
            </a:r>
            <a:r>
              <a:rPr lang="sk-SK" dirty="0" err="1"/>
              <a:t>Communicable</a:t>
            </a:r>
            <a:r>
              <a:rPr lang="sk-SK" dirty="0"/>
              <a:t> </a:t>
            </a:r>
            <a:r>
              <a:rPr lang="sk-SK" dirty="0" err="1"/>
              <a:t>Disease</a:t>
            </a:r>
            <a:r>
              <a:rPr lang="sk-SK" dirty="0"/>
              <a:t> Surveillance </a:t>
            </a:r>
            <a:r>
              <a:rPr lang="sk-SK" dirty="0" err="1"/>
              <a:t>and</a:t>
            </a:r>
            <a:r>
              <a:rPr lang="sk-SK" dirty="0"/>
              <a:t> </a:t>
            </a:r>
            <a:r>
              <a:rPr lang="sk-SK" dirty="0" err="1"/>
              <a:t>Response</a:t>
            </a:r>
            <a:r>
              <a:rPr lang="sk-SK" dirty="0"/>
              <a:t> </a:t>
            </a:r>
            <a:r>
              <a:rPr lang="sk-SK" dirty="0" err="1"/>
              <a:t>Systems</a:t>
            </a:r>
            <a:r>
              <a:rPr lang="sk-SK" dirty="0"/>
              <a:t>. </a:t>
            </a:r>
            <a:r>
              <a:rPr lang="sk-SK" dirty="0" err="1"/>
              <a:t>Guidelines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Assessment</a:t>
            </a:r>
            <a:r>
              <a:rPr lang="sk-SK" dirty="0"/>
              <a:t> </a:t>
            </a:r>
            <a:r>
              <a:rPr lang="sk-SK" dirty="0" err="1"/>
              <a:t>Teams</a:t>
            </a:r>
            <a:r>
              <a:rPr lang="sk-SK" dirty="0"/>
              <a:t>. </a:t>
            </a:r>
            <a:r>
              <a:rPr lang="sk-SK" dirty="0">
                <a:hlinkClick r:id="rId3"/>
              </a:rPr>
              <a:t>http://www.who.int/csr/resources/publications/surveillance/whocdscsrisr20012.pdf</a:t>
            </a:r>
            <a:r>
              <a:rPr lang="sk-SK" dirty="0"/>
              <a:t> </a:t>
            </a:r>
          </a:p>
          <a:p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Odporúčaná literatúra pre ďalšie štúdium</a:t>
            </a:r>
          </a:p>
        </p:txBody>
      </p:sp>
    </p:spTree>
    <p:extLst>
      <p:ext uri="{BB962C8B-B14F-4D97-AF65-F5344CB8AC3E}">
        <p14:creationId xmlns:p14="http://schemas.microsoft.com/office/powerpoint/2010/main" val="85218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5E69B5C6-6FDD-F7DF-569A-5D9858360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643616"/>
          </a:xfrm>
        </p:spPr>
        <p:txBody>
          <a:bodyPr>
            <a:normAutofit/>
          </a:bodyPr>
          <a:lstStyle/>
          <a:p>
            <a:r>
              <a:rPr lang="sk-SK" sz="1800" i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Cieľ surveillance</a:t>
            </a:r>
            <a:endParaRPr lang="sk-SK" sz="1800" dirty="0">
              <a:solidFill>
                <a:srgbClr val="FFFF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20158" indent="0">
              <a:buNone/>
            </a:pPr>
            <a:r>
              <a:rPr lang="sk-SK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Zmerať záťaž choroby (alebo inej udalosti súvisiacej so zdravím) a sledovať trendy v čase, vrátane zmien vo výskyte a identifikácie vysoko rizikových populácií</a:t>
            </a:r>
          </a:p>
          <a:p>
            <a:r>
              <a:rPr lang="sk-SK" sz="1800" i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Systém surveillance</a:t>
            </a:r>
            <a:endParaRPr lang="sk-SK" sz="1800" dirty="0">
              <a:solidFill>
                <a:srgbClr val="FFFF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20158" indent="0">
              <a:buNone/>
            </a:pPr>
            <a:r>
              <a:rPr lang="sk-SK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Štátne systémy sledovania indexu telesnej hmotnosti dieťaťa (BMI).</a:t>
            </a:r>
          </a:p>
          <a:p>
            <a:r>
              <a:rPr lang="sk-SK" sz="1800" i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Metóda</a:t>
            </a:r>
            <a:endParaRPr lang="sk-SK" sz="1800" dirty="0">
              <a:solidFill>
                <a:srgbClr val="FFFF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20158" indent="0">
              <a:buNone/>
            </a:pPr>
            <a:r>
              <a:rPr lang="sk-SK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Zhromažďovanie údajov o výške a hmotnosti dieťaťa, zvyčajne v školskom prostredí aspoň každé dva roky</a:t>
            </a:r>
          </a:p>
          <a:p>
            <a:r>
              <a:rPr lang="sk-SK" sz="1800" i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Príklad použitia zhromaždených údajov</a:t>
            </a:r>
            <a:endParaRPr lang="sk-SK" sz="1800" dirty="0">
              <a:solidFill>
                <a:srgbClr val="FFFF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20158" indent="0">
              <a:buNone/>
            </a:pPr>
            <a:r>
              <a:rPr lang="sk-SK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Zistiť rozdiely v prevalencii nadváhy a obezity na základe socioekonomického postavenia a rasy/etnického pôvodu; identifikovať determinanty miestnych variácií v prevalencii obezity; hodnotiť miestne zásahy v oblasti verejného zdravia</a:t>
            </a:r>
            <a:endParaRPr lang="sk-SK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749E972-46DA-C36E-9AE9-5B2B70ECC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6094719"/>
            <a:ext cx="8312587" cy="1008380"/>
          </a:xfrm>
        </p:spPr>
        <p:txBody>
          <a:bodyPr/>
          <a:lstStyle/>
          <a:p>
            <a:r>
              <a:rPr lang="sk-SK" dirty="0"/>
              <a:t>Príklad dohľad nad obezitou u detí</a:t>
            </a:r>
          </a:p>
        </p:txBody>
      </p:sp>
    </p:spTree>
    <p:extLst>
      <p:ext uri="{BB962C8B-B14F-4D97-AF65-F5344CB8AC3E}">
        <p14:creationId xmlns:p14="http://schemas.microsoft.com/office/powerpoint/2010/main" val="2319858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4DEC1DA1-1C79-1E44-BD57-9883212F7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38" y="459751"/>
            <a:ext cx="8450439" cy="4915438"/>
          </a:xfrm>
        </p:spPr>
        <p:txBody>
          <a:bodyPr>
            <a:normAutofit/>
          </a:bodyPr>
          <a:lstStyle/>
          <a:p>
            <a:r>
              <a:rPr lang="sk-SK" sz="1800" i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Cieľ surveillance</a:t>
            </a:r>
            <a:endParaRPr lang="sk-SK" sz="1800" dirty="0">
              <a:solidFill>
                <a:srgbClr val="FFFF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20158" indent="0">
              <a:buNone/>
            </a:pPr>
            <a:r>
              <a:rPr lang="sk-SK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Zistiť zmeny v zdravotných postupoch a ich účinky</a:t>
            </a:r>
          </a:p>
          <a:p>
            <a:r>
              <a:rPr lang="sk-SK" sz="1800" i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Systém surveillance</a:t>
            </a:r>
            <a:endParaRPr lang="sk-SK" sz="1800" dirty="0">
              <a:solidFill>
                <a:srgbClr val="FFFF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20158" indent="0">
              <a:buNone/>
            </a:pPr>
            <a:r>
              <a:rPr lang="sk-SK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Švédsky strategický program proti antibiotickej rezistencii</a:t>
            </a:r>
          </a:p>
          <a:p>
            <a:r>
              <a:rPr lang="sk-SK" sz="1800" i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Metóda</a:t>
            </a:r>
            <a:endParaRPr lang="sk-SK" sz="1800" dirty="0">
              <a:solidFill>
                <a:srgbClr val="FFFF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20158" indent="0">
              <a:buNone/>
            </a:pPr>
            <a:r>
              <a:rPr lang="sk-SK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Opakované národné prieskumy bodovej prevalencie používania </a:t>
            </a:r>
            <a:r>
              <a:rPr lang="sk-SK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antimikrobiálnych</a:t>
            </a:r>
            <a:r>
              <a:rPr lang="sk-SK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látok vo švédskych nemocniciach [monitorované liečby pre vopred definované diagnostické skupiny, definovaná denná dávka (miera antibiotického tlaku) a dôvod na použitie </a:t>
            </a:r>
            <a:r>
              <a:rPr lang="sk-SK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antimikrobiálnych</a:t>
            </a:r>
            <a:r>
              <a:rPr lang="sk-SK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látok (t. j. profylaxia, komunita získaná infekcia, infekcia získaná v nemocnici)]</a:t>
            </a:r>
          </a:p>
          <a:p>
            <a:r>
              <a:rPr lang="sk-SK" sz="1800" i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Príklad použitia zhromaždených údajov</a:t>
            </a:r>
            <a:endParaRPr lang="sk-SK" sz="1800" dirty="0">
              <a:solidFill>
                <a:srgbClr val="FFFF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20158" indent="0">
              <a:buNone/>
            </a:pPr>
            <a:r>
              <a:rPr lang="sk-SK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Pozorovanie zvyšujúcej sa miery dodržiavania smerníc na liečbu infekcií dolných močových ciest u žien a pneumónie získanej v komunite. Súlad s usmerneniami pre chirurgickú profylaxiu sa počas osemročného obdobia nezlepšil. Hlavným zásahom bolo zvýšenie primeraného používania </a:t>
            </a:r>
            <a:r>
              <a:rPr lang="sk-SK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antimikrobiálnych</a:t>
            </a:r>
            <a:r>
              <a:rPr lang="sk-SK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látok pomocou prístupu spätnej väzby z auditu s využitím údajov z miestnych prieskumov.</a:t>
            </a:r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4A15F96-511E-8B32-62A4-B8B938033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6094719"/>
            <a:ext cx="8312587" cy="1008380"/>
          </a:xfrm>
        </p:spPr>
        <p:txBody>
          <a:bodyPr/>
          <a:lstStyle/>
          <a:p>
            <a:r>
              <a:rPr lang="sk-SK" dirty="0"/>
              <a:t>Príklad rezistencia na antibiotiká</a:t>
            </a:r>
          </a:p>
        </p:txBody>
      </p:sp>
    </p:spTree>
    <p:extLst>
      <p:ext uri="{BB962C8B-B14F-4D97-AF65-F5344CB8AC3E}">
        <p14:creationId xmlns:p14="http://schemas.microsoft.com/office/powerpoint/2010/main" val="3484163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38685DD8-16DF-F924-6C49-87FCFEBD0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927821"/>
          </a:xfrm>
        </p:spPr>
        <p:txBody>
          <a:bodyPr>
            <a:normAutofit lnSpcReduction="10000"/>
          </a:bodyPr>
          <a:lstStyle/>
          <a:p>
            <a:r>
              <a:rPr lang="sk-SK" dirty="0"/>
              <a:t>Vykonáva sa na </a:t>
            </a:r>
          </a:p>
          <a:p>
            <a:r>
              <a:rPr lang="sk-SK" i="1" dirty="0"/>
              <a:t>zistenie prítomnosti </a:t>
            </a:r>
            <a:r>
              <a:rPr lang="sk-SK" dirty="0"/>
              <a:t>(alebo neprítomnosti) </a:t>
            </a:r>
            <a:r>
              <a:rPr lang="sk-SK" i="1" dirty="0"/>
              <a:t>signálov</a:t>
            </a:r>
            <a:r>
              <a:rPr lang="sk-SK" dirty="0"/>
              <a:t> (t. j. nezvyčajné vzory v nahlásených údajoch podľa osoby, miesta a času v porovnaní s historickými údajmi), ktoré môžu podnietiť vyšetrovanie v oblasti verejného zdravia alebo iné opatrenia. </a:t>
            </a:r>
          </a:p>
          <a:p>
            <a:r>
              <a:rPr lang="sk-SK" dirty="0"/>
              <a:t>zistenie </a:t>
            </a:r>
            <a:r>
              <a:rPr lang="sk-SK" i="1" dirty="0"/>
              <a:t>súvislostí</a:t>
            </a:r>
            <a:r>
              <a:rPr lang="sk-SK" dirty="0"/>
              <a:t> (alebo jej nedostatok) medzi hlásenými zdravotnými výsledkami a charakteristikami pacienta alebo populácie, aby sa pochopila lokálna epidemiológia sledovaného stavu a aby sa určili účinné preventívne alebo kontrolné opatrenia. </a:t>
            </a:r>
          </a:p>
          <a:p>
            <a:r>
              <a:rPr lang="sk-SK" i="1" dirty="0"/>
              <a:t>stanovenie trendov </a:t>
            </a:r>
            <a:r>
              <a:rPr lang="sk-SK" dirty="0"/>
              <a:t>v hlásených údajoch podľa osoby, miesta a času a identifikáciu zmien vo výskyte chorôb v porovnaní s historickými údajmi.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60A271D-DDC9-0E04-FF70-3A0C10DE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6302373"/>
            <a:ext cx="8312587" cy="1008380"/>
          </a:xfrm>
        </p:spPr>
        <p:txBody>
          <a:bodyPr/>
          <a:lstStyle/>
          <a:p>
            <a:r>
              <a:rPr lang="sk-SK" sz="4800" dirty="0"/>
              <a:t>Analýza a interpretácia údajov v systémoch dohľadu</a:t>
            </a:r>
          </a:p>
        </p:txBody>
      </p:sp>
    </p:spTree>
    <p:extLst>
      <p:ext uri="{BB962C8B-B14F-4D97-AF65-F5344CB8AC3E}">
        <p14:creationId xmlns:p14="http://schemas.microsoft.com/office/powerpoint/2010/main" val="1761724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ENG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Martin_Trnava_ENG.potx</Template>
  <TotalTime>2274</TotalTime>
  <Words>2256</Words>
  <Application>Microsoft Macintosh PowerPoint</Application>
  <PresentationFormat>Vlastná</PresentationFormat>
  <Paragraphs>212</Paragraphs>
  <Slides>66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66</vt:i4>
      </vt:variant>
    </vt:vector>
  </HeadingPairs>
  <TitlesOfParts>
    <vt:vector size="74" baseType="lpstr">
      <vt:lpstr>Arial</vt:lpstr>
      <vt:lpstr>Calibri</vt:lpstr>
      <vt:lpstr>Geneva</vt:lpstr>
      <vt:lpstr>Lucida Grande</vt:lpstr>
      <vt:lpstr>Palatino Linotype</vt:lpstr>
      <vt:lpstr>Tahoma</vt:lpstr>
      <vt:lpstr>Wingdings</vt:lpstr>
      <vt:lpstr>Martin_Trnava_ENG</vt:lpstr>
      <vt:lpstr>Spracovanie údajov v surveillance a z hlásení prenosných ochorení</vt:lpstr>
      <vt:lpstr>Ciele prednášky</vt:lpstr>
      <vt:lpstr>Surveillance ochorení (prenosných a neprenosných) - ciele</vt:lpstr>
      <vt:lpstr>Informácie v systéme dohľadu nad zdravím verejnosti podľa Groseclose SL, Buckeridge DL. Public Health Surveillance Systems: Recent Advances in Their Use and Evaluation. 2016;38:57–79. Available from: https://doi.org/10.1146/annurev-publhealth-</vt:lpstr>
      <vt:lpstr>Surveillance a základné funkcie zdravia verejnosti</vt:lpstr>
      <vt:lpstr>Príklad Surveillance ACHO</vt:lpstr>
      <vt:lpstr>Príklad dohľad nad obezitou u detí</vt:lpstr>
      <vt:lpstr>Príklad rezistencia na antibiotiká</vt:lpstr>
      <vt:lpstr>Analýza a interpretácia údajov v systémoch dohľadu</vt:lpstr>
      <vt:lpstr>Úloha informatiky v monitorovacích systémoch</vt:lpstr>
      <vt:lpstr>Dohľad nad neprenosnými – neinfekčnými ochoreniami</vt:lpstr>
      <vt:lpstr>Prezentácia programu PowerPoint</vt:lpstr>
      <vt:lpstr>Stratégia zberu údajov NPO</vt:lpstr>
      <vt:lpstr>Príklad - cukrovka</vt:lpstr>
      <vt:lpstr>Medzinárodná federácia diabetu (International Diabetes Federation)  https://diabetesatlas.org/idfawp/resource-files/2021/07/IDF_Atlas_10th_Edition_2021.pdf</vt:lpstr>
      <vt:lpstr>Prezentácia programu PowerPoint</vt:lpstr>
      <vt:lpstr>Zdroje údajov o diabete</vt:lpstr>
      <vt:lpstr>Prezentácia programu PowerPoint</vt:lpstr>
      <vt:lpstr>Dohľad nad rakovinou Zdroj: Wingo PA, Howe HL, Thun MJ, et al. A national framework for cancer surveillance in the United States. Cancer Causes Control. 2005;16(2):151–170.</vt:lpstr>
      <vt:lpstr>Prezentácia programu PowerPoint</vt:lpstr>
      <vt:lpstr>Ako sa spracúvajú hlásenia v Epidemiologickom informačnom systéme verejného zdravotníctva (EPIS)</vt:lpstr>
      <vt:lpstr>Prezentácia programu PowerPoint</vt:lpstr>
      <vt:lpstr>Prezentácia programu PowerPoint</vt:lpstr>
      <vt:lpstr>Prezentácia programu PowerPoint</vt:lpstr>
      <vt:lpstr>Výsledky hlásení</vt:lpstr>
      <vt:lpstr>Predstavujú sa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Mapy</vt:lpstr>
      <vt:lpstr>Prezentácia programu PowerPoint</vt:lpstr>
      <vt:lpstr>Prezentácia programu PowerPoint</vt:lpstr>
      <vt:lpstr>Spravodajstvo EU z členských krajín</vt:lpstr>
      <vt:lpstr>ECDC 2013. Annual Epidemiological Report on Communicable Diseases in Europe 2013. Reporting on 2011 surveillance data and 2012 epidemic intelligence data. Stockholm: ECDC: European Centre for Disease Prevention and Control. http://www.ecdc.europa.eu/en/publications/Publications/annual-epidemiological-report-2013.pdf</vt:lpstr>
      <vt:lpstr>Správy o hrozbách prenosných chorôb https://www.ecdc.europa.eu/en/publications-and-data/monitoring/weekly-threats-reports   Týždenný súhrn všetkých informácií získaných prostredníctvom epidemiologických spravodajských činností týkajúcich sa prenosných chorôb, ktoré sú pre EÚ znepokojujúce.  Poskytuje tiež aktuálne informácie o globálnej situácii a zmenách v epidemiológii prenosných chorôb s potenciálom ovplyvniť Európu. Patria sem aj choroby, na ktoré sa zameriava úsilie o eradikáciu.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Spravodajstvo z WHO https://www.who.int/emergencies/disease-outbreak-news</vt:lpstr>
      <vt:lpstr>Správy o núdzovej situácii Najnovšie oficiálne správy WHO o núdzových situáciách: https://www.who.int/emergencies/situation-reports</vt:lpstr>
      <vt:lpstr>Týždenný epidemiologický záznam (WER) slúži ako základný nástroj na rýchle a presné šírenie epidemiologických informácií o prípadoch a prepuknutiach chorôb podľa Medzinárodných zdravotných predpisov a o iných prenosných chorobách s významom pre verejné zdravie, vrátane nových alebo znovu sa objavujúcich infekcií. Elektronická dvojjazyčná anglicko-francúzska verzia WER je prístupná každý piatok a je možné si ju bezplatne stiahnuť. Existuje e-mailová predplatiteľská služba, ktorá poskytuje elektronickou poštou obsah WER.</vt:lpstr>
      <vt:lpstr>Prezentácia programu PowerPoint</vt:lpstr>
      <vt:lpstr>Centralizovaný informačný systém infekčných chorôb CISID</vt:lpstr>
      <vt:lpstr>Ciele systému</vt:lpstr>
      <vt:lpstr>Prezentácia programu PowerPoint</vt:lpstr>
      <vt:lpstr>Súhrn</vt:lpstr>
      <vt:lpstr>Odporúčaná literatúra pre ďalšie štúdium</vt:lpstr>
    </vt:vector>
  </TitlesOfParts>
  <Manager/>
  <Company>FZaSP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Hlásenie ochorení</dc:title>
  <dc:subject>prednáška</dc:subject>
  <dc:creator>Martin Rusnák</dc:creator>
  <cp:keywords/>
  <dc:description/>
  <cp:lastModifiedBy>Rusnák Martin</cp:lastModifiedBy>
  <cp:revision>96</cp:revision>
  <dcterms:created xsi:type="dcterms:W3CDTF">2012-03-23T08:51:40Z</dcterms:created>
  <dcterms:modified xsi:type="dcterms:W3CDTF">2023-03-06T17:28:11Z</dcterms:modified>
  <cp:category/>
</cp:coreProperties>
</file>