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41"/>
  </p:notesMasterIdLst>
  <p:handoutMasterIdLst>
    <p:handoutMasterId r:id="rId42"/>
  </p:handoutMasterIdLst>
  <p:sldIdLst>
    <p:sldId id="256" r:id="rId2"/>
    <p:sldId id="293" r:id="rId3"/>
    <p:sldId id="294" r:id="rId4"/>
    <p:sldId id="259" r:id="rId5"/>
    <p:sldId id="260" r:id="rId6"/>
    <p:sldId id="261" r:id="rId7"/>
    <p:sldId id="286" r:id="rId8"/>
    <p:sldId id="265" r:id="rId9"/>
    <p:sldId id="262" r:id="rId10"/>
    <p:sldId id="271" r:id="rId11"/>
    <p:sldId id="272" r:id="rId12"/>
    <p:sldId id="273" r:id="rId13"/>
    <p:sldId id="274" r:id="rId14"/>
    <p:sldId id="275" r:id="rId15"/>
    <p:sldId id="276" r:id="rId16"/>
    <p:sldId id="277" r:id="rId17"/>
    <p:sldId id="278" r:id="rId18"/>
    <p:sldId id="279" r:id="rId19"/>
    <p:sldId id="288" r:id="rId20"/>
    <p:sldId id="289" r:id="rId21"/>
    <p:sldId id="291" r:id="rId22"/>
    <p:sldId id="292" r:id="rId23"/>
    <p:sldId id="280" r:id="rId24"/>
    <p:sldId id="281" r:id="rId25"/>
    <p:sldId id="282" r:id="rId26"/>
    <p:sldId id="283" r:id="rId27"/>
    <p:sldId id="284" r:id="rId28"/>
    <p:sldId id="263" r:id="rId29"/>
    <p:sldId id="264" r:id="rId30"/>
    <p:sldId id="285" r:id="rId31"/>
    <p:sldId id="295" r:id="rId32"/>
    <p:sldId id="296" r:id="rId33"/>
    <p:sldId id="297" r:id="rId34"/>
    <p:sldId id="298" r:id="rId35"/>
    <p:sldId id="300" r:id="rId36"/>
    <p:sldId id="299" r:id="rId37"/>
    <p:sldId id="301" r:id="rId38"/>
    <p:sldId id="290" r:id="rId39"/>
    <p:sldId id="302" r:id="rId40"/>
  </p:sldIdLst>
  <p:sldSz cx="9906000" cy="6858000" type="A4"/>
  <p:notesSz cx="7772400" cy="10058400"/>
  <p:defaultTextStyle>
    <a:defPPr>
      <a:defRPr lang="en-GB"/>
    </a:defPPr>
    <a:lvl1pPr algn="l" defTabSz="434523"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1pPr>
    <a:lvl2pPr marL="408874" indent="-205191" algn="l" defTabSz="434523"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2pPr>
    <a:lvl3pPr marL="614066" indent="-205191" algn="l" defTabSz="434523"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3pPr>
    <a:lvl4pPr marL="819257" indent="-203683" algn="l" defTabSz="434523"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4pPr>
    <a:lvl5pPr marL="1024449" indent="-205191" algn="l" defTabSz="434523"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5pPr>
    <a:lvl6pPr marL="2172614" algn="l" defTabSz="869046" rtl="0" eaLnBrk="1" latinLnBrk="0" hangingPunct="1">
      <a:defRPr kern="1200">
        <a:solidFill>
          <a:schemeClr val="bg1"/>
        </a:solidFill>
        <a:latin typeface="Arial" charset="0"/>
        <a:ea typeface="+mn-ea"/>
        <a:cs typeface="Arial Unicode MS" charset="0"/>
      </a:defRPr>
    </a:lvl6pPr>
    <a:lvl7pPr marL="2607137" algn="l" defTabSz="869046" rtl="0" eaLnBrk="1" latinLnBrk="0" hangingPunct="1">
      <a:defRPr kern="1200">
        <a:solidFill>
          <a:schemeClr val="bg1"/>
        </a:solidFill>
        <a:latin typeface="Arial" charset="0"/>
        <a:ea typeface="+mn-ea"/>
        <a:cs typeface="Arial Unicode MS" charset="0"/>
      </a:defRPr>
    </a:lvl7pPr>
    <a:lvl8pPr marL="3041660" algn="l" defTabSz="869046" rtl="0" eaLnBrk="1" latinLnBrk="0" hangingPunct="1">
      <a:defRPr kern="1200">
        <a:solidFill>
          <a:schemeClr val="bg1"/>
        </a:solidFill>
        <a:latin typeface="Arial" charset="0"/>
        <a:ea typeface="+mn-ea"/>
        <a:cs typeface="Arial Unicode MS" charset="0"/>
      </a:defRPr>
    </a:lvl8pPr>
    <a:lvl9pPr marL="3476183" algn="l" defTabSz="869046" rtl="0" eaLnBrk="1" latinLnBrk="0" hangingPunct="1">
      <a:defRPr kern="1200">
        <a:solidFill>
          <a:schemeClr val="bg1"/>
        </a:solidFill>
        <a:latin typeface="Arial" charset="0"/>
        <a:ea typeface="+mn-ea"/>
        <a:cs typeface="Arial Unicode M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scaleToFitPaper="1"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8" d="100"/>
          <a:sy n="88" d="100"/>
        </p:scale>
        <p:origin x="-1784" y="-104"/>
      </p:cViewPr>
      <p:guideLst>
        <p:guide orient="horz" pos="2160"/>
        <p:guide pos="3120"/>
      </p:guideLst>
    </p:cSldViewPr>
  </p:slideViewPr>
  <p:notesTextViewPr>
    <p:cViewPr>
      <p:scale>
        <a:sx n="100" d="100"/>
        <a:sy n="100" d="100"/>
      </p:scale>
      <p:origin x="0" y="0"/>
    </p:cViewPr>
  </p:notesTextViewPr>
  <p:sorterViewPr>
    <p:cViewPr>
      <p:scale>
        <a:sx n="66" d="100"/>
        <a:sy n="66" d="100"/>
      </p:scale>
      <p:origin x="0" y="264"/>
    </p:cViewPr>
  </p:sorterViewPr>
  <p:notesViewPr>
    <p:cSldViewPr snapToGrid="0" snapToObjects="1">
      <p:cViewPr varScale="1">
        <p:scale>
          <a:sx n="90" d="100"/>
          <a:sy n="90" d="100"/>
        </p:scale>
        <p:origin x="-2704" y="-112"/>
      </p:cViewPr>
      <p:guideLst>
        <p:guide orient="horz" pos="3168"/>
        <p:guide pos="244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368675" cy="503238"/>
          </a:xfrm>
          <a:prstGeom prst="rect">
            <a:avLst/>
          </a:prstGeom>
        </p:spPr>
        <p:txBody>
          <a:bodyPr vert="horz" lIns="91440" tIns="45720" rIns="91440" bIns="45720" rtlCol="0"/>
          <a:lstStyle>
            <a:lvl1pPr algn="l">
              <a:defRPr sz="1200"/>
            </a:lvl1pPr>
          </a:lstStyle>
          <a:p>
            <a:r>
              <a:rPr lang="sk-SK" smtClean="0"/>
              <a:t>MEDIPIET II</a:t>
            </a:r>
            <a:endParaRPr lang="sk-SK"/>
          </a:p>
        </p:txBody>
      </p:sp>
      <p:sp>
        <p:nvSpPr>
          <p:cNvPr id="3" name="Date Placeholder 2"/>
          <p:cNvSpPr>
            <a:spLocks noGrp="1"/>
          </p:cNvSpPr>
          <p:nvPr>
            <p:ph type="dt" sz="quarter" idx="1"/>
          </p:nvPr>
        </p:nvSpPr>
        <p:spPr>
          <a:xfrm>
            <a:off x="4402139" y="0"/>
            <a:ext cx="3368675" cy="503238"/>
          </a:xfrm>
          <a:prstGeom prst="rect">
            <a:avLst/>
          </a:prstGeom>
        </p:spPr>
        <p:txBody>
          <a:bodyPr vert="horz" lIns="91440" tIns="45720" rIns="91440" bIns="45720" rtlCol="0"/>
          <a:lstStyle>
            <a:lvl1pPr algn="r">
              <a:defRPr sz="1200"/>
            </a:lvl1pPr>
          </a:lstStyle>
          <a:p>
            <a:fld id="{1781D5BB-FFB7-CB4D-A2A3-A0F0629E13C9}" type="datetime1">
              <a:rPr lang="sk-SK" smtClean="0"/>
              <a:t>3.11.14</a:t>
            </a:fld>
            <a:endParaRPr lang="sk-SK"/>
          </a:p>
        </p:txBody>
      </p:sp>
      <p:sp>
        <p:nvSpPr>
          <p:cNvPr id="4" name="Footer Placeholder 3"/>
          <p:cNvSpPr>
            <a:spLocks noGrp="1"/>
          </p:cNvSpPr>
          <p:nvPr>
            <p:ph type="ftr" sz="quarter" idx="2"/>
          </p:nvPr>
        </p:nvSpPr>
        <p:spPr>
          <a:xfrm>
            <a:off x="1" y="9553575"/>
            <a:ext cx="3368675" cy="503238"/>
          </a:xfrm>
          <a:prstGeom prst="rect">
            <a:avLst/>
          </a:prstGeom>
        </p:spPr>
        <p:txBody>
          <a:bodyPr vert="horz" lIns="91440" tIns="45720" rIns="91440" bIns="45720" rtlCol="0" anchor="b"/>
          <a:lstStyle>
            <a:lvl1pPr algn="l">
              <a:defRPr sz="1200"/>
            </a:lvl1pPr>
          </a:lstStyle>
          <a:p>
            <a:r>
              <a:rPr lang="sk-SK" smtClean="0"/>
              <a:t>rusnakm@truni.sk</a:t>
            </a:r>
            <a:endParaRPr lang="sk-SK"/>
          </a:p>
        </p:txBody>
      </p:sp>
      <p:sp>
        <p:nvSpPr>
          <p:cNvPr id="5" name="Slide Number Placeholder 4"/>
          <p:cNvSpPr>
            <a:spLocks noGrp="1"/>
          </p:cNvSpPr>
          <p:nvPr>
            <p:ph type="sldNum" sz="quarter" idx="3"/>
          </p:nvPr>
        </p:nvSpPr>
        <p:spPr>
          <a:xfrm>
            <a:off x="4402139" y="9553575"/>
            <a:ext cx="3368675" cy="503238"/>
          </a:xfrm>
          <a:prstGeom prst="rect">
            <a:avLst/>
          </a:prstGeom>
        </p:spPr>
        <p:txBody>
          <a:bodyPr vert="horz" lIns="91440" tIns="45720" rIns="91440" bIns="45720" rtlCol="0" anchor="b"/>
          <a:lstStyle>
            <a:lvl1pPr algn="r">
              <a:defRPr sz="1200"/>
            </a:lvl1pPr>
          </a:lstStyle>
          <a:p>
            <a:fld id="{C0C4627B-70E6-2B4B-B73B-3861353D24BB}" type="slidenum">
              <a:rPr lang="sk-SK" smtClean="0"/>
              <a:t>‹#›</a:t>
            </a:fld>
            <a:endParaRPr lang="sk-SK"/>
          </a:p>
        </p:txBody>
      </p:sp>
    </p:spTree>
    <p:extLst>
      <p:ext uri="{BB962C8B-B14F-4D97-AF65-F5344CB8AC3E}">
        <p14:creationId xmlns:p14="http://schemas.microsoft.com/office/powerpoint/2010/main" val="93487347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368675" cy="503238"/>
          </a:xfrm>
          <a:prstGeom prst="rect">
            <a:avLst/>
          </a:prstGeom>
        </p:spPr>
        <p:txBody>
          <a:bodyPr vert="horz" lIns="91440" tIns="45720" rIns="91440" bIns="45720" rtlCol="0"/>
          <a:lstStyle>
            <a:lvl1pPr algn="l">
              <a:defRPr sz="1200"/>
            </a:lvl1pPr>
          </a:lstStyle>
          <a:p>
            <a:r>
              <a:rPr lang="sk-SK" smtClean="0"/>
              <a:t>MEDIPIET II</a:t>
            </a:r>
            <a:endParaRPr lang="sk-SK"/>
          </a:p>
        </p:txBody>
      </p:sp>
      <p:sp>
        <p:nvSpPr>
          <p:cNvPr id="3" name="Date Placeholder 2"/>
          <p:cNvSpPr>
            <a:spLocks noGrp="1"/>
          </p:cNvSpPr>
          <p:nvPr>
            <p:ph type="dt" idx="1"/>
          </p:nvPr>
        </p:nvSpPr>
        <p:spPr>
          <a:xfrm>
            <a:off x="4402139" y="0"/>
            <a:ext cx="3368675" cy="503238"/>
          </a:xfrm>
          <a:prstGeom prst="rect">
            <a:avLst/>
          </a:prstGeom>
        </p:spPr>
        <p:txBody>
          <a:bodyPr vert="horz" lIns="91440" tIns="45720" rIns="91440" bIns="45720" rtlCol="0"/>
          <a:lstStyle>
            <a:lvl1pPr algn="r">
              <a:defRPr sz="1200"/>
            </a:lvl1pPr>
          </a:lstStyle>
          <a:p>
            <a:fld id="{5ADAF82D-ED2A-A54A-B270-756B3B02DA4A}" type="datetime1">
              <a:rPr lang="sk-SK" smtClean="0"/>
              <a:t>3.11.14</a:t>
            </a:fld>
            <a:endParaRPr lang="sk-SK"/>
          </a:p>
        </p:txBody>
      </p:sp>
      <p:sp>
        <p:nvSpPr>
          <p:cNvPr id="4" name="Slide Image Placeholder 3"/>
          <p:cNvSpPr>
            <a:spLocks noGrp="1" noRot="1" noChangeAspect="1"/>
          </p:cNvSpPr>
          <p:nvPr>
            <p:ph type="sldImg" idx="2"/>
          </p:nvPr>
        </p:nvSpPr>
        <p:spPr>
          <a:xfrm>
            <a:off x="1162050" y="754063"/>
            <a:ext cx="5448300" cy="37719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777875" y="4778376"/>
            <a:ext cx="6216650" cy="4525963"/>
          </a:xfrm>
          <a:prstGeom prst="rect">
            <a:avLst/>
          </a:prstGeom>
        </p:spPr>
        <p:txBody>
          <a:bodyPr vert="horz" lIns="91440" tIns="45720" rIns="91440" bIns="45720" rtlCol="0"/>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sk-SK"/>
          </a:p>
        </p:txBody>
      </p:sp>
      <p:sp>
        <p:nvSpPr>
          <p:cNvPr id="6" name="Footer Placeholder 5"/>
          <p:cNvSpPr>
            <a:spLocks noGrp="1"/>
          </p:cNvSpPr>
          <p:nvPr>
            <p:ph type="ftr" sz="quarter" idx="4"/>
          </p:nvPr>
        </p:nvSpPr>
        <p:spPr>
          <a:xfrm>
            <a:off x="1" y="9553575"/>
            <a:ext cx="3368675" cy="503238"/>
          </a:xfrm>
          <a:prstGeom prst="rect">
            <a:avLst/>
          </a:prstGeom>
        </p:spPr>
        <p:txBody>
          <a:bodyPr vert="horz" lIns="91440" tIns="45720" rIns="91440" bIns="45720" rtlCol="0" anchor="b"/>
          <a:lstStyle>
            <a:lvl1pPr algn="l">
              <a:defRPr sz="1200"/>
            </a:lvl1pPr>
          </a:lstStyle>
          <a:p>
            <a:r>
              <a:rPr lang="sk-SK" smtClean="0"/>
              <a:t>rusnakm@truni.sk</a:t>
            </a:r>
            <a:endParaRPr lang="sk-SK"/>
          </a:p>
        </p:txBody>
      </p:sp>
      <p:sp>
        <p:nvSpPr>
          <p:cNvPr id="7" name="Slide Number Placeholder 6"/>
          <p:cNvSpPr>
            <a:spLocks noGrp="1"/>
          </p:cNvSpPr>
          <p:nvPr>
            <p:ph type="sldNum" sz="quarter" idx="5"/>
          </p:nvPr>
        </p:nvSpPr>
        <p:spPr>
          <a:xfrm>
            <a:off x="4402139" y="9553575"/>
            <a:ext cx="3368675" cy="503238"/>
          </a:xfrm>
          <a:prstGeom prst="rect">
            <a:avLst/>
          </a:prstGeom>
        </p:spPr>
        <p:txBody>
          <a:bodyPr vert="horz" lIns="91440" tIns="45720" rIns="91440" bIns="45720" rtlCol="0" anchor="b"/>
          <a:lstStyle>
            <a:lvl1pPr algn="r">
              <a:defRPr sz="1200"/>
            </a:lvl1pPr>
          </a:lstStyle>
          <a:p>
            <a:fld id="{8EDDD769-0A41-C44D-A74F-F9371E2120B1}" type="slidenum">
              <a:rPr lang="sk-SK" smtClean="0"/>
              <a:t>‹#›</a:t>
            </a:fld>
            <a:endParaRPr lang="sk-SK"/>
          </a:p>
        </p:txBody>
      </p:sp>
    </p:spTree>
    <p:extLst>
      <p:ext uri="{BB962C8B-B14F-4D97-AF65-F5344CB8AC3E}">
        <p14:creationId xmlns:p14="http://schemas.microsoft.com/office/powerpoint/2010/main" val="2273337244"/>
      </p:ext>
    </p:extLst>
  </p:cSld>
  <p:clrMap bg1="lt1" tx1="dk1" bg2="lt2" tx2="dk2" accent1="accent1" accent2="accent2" accent3="accent3" accent4="accent4" accent5="accent5" accent6="accent6" hlink="hlink" folHlink="folHlink"/>
  <p:hf/>
  <p:notesStyle>
    <a:lvl1pPr marL="0" algn="l" defTabSz="434523" rtl="0" eaLnBrk="1" latinLnBrk="0" hangingPunct="1">
      <a:defRPr sz="1100" kern="1200">
        <a:solidFill>
          <a:schemeClr val="tx1"/>
        </a:solidFill>
        <a:latin typeface="+mn-lt"/>
        <a:ea typeface="+mn-ea"/>
        <a:cs typeface="+mn-cs"/>
      </a:defRPr>
    </a:lvl1pPr>
    <a:lvl2pPr marL="434523" algn="l" defTabSz="434523" rtl="0" eaLnBrk="1" latinLnBrk="0" hangingPunct="1">
      <a:defRPr sz="1100" kern="1200">
        <a:solidFill>
          <a:schemeClr val="tx1"/>
        </a:solidFill>
        <a:latin typeface="+mn-lt"/>
        <a:ea typeface="+mn-ea"/>
        <a:cs typeface="+mn-cs"/>
      </a:defRPr>
    </a:lvl2pPr>
    <a:lvl3pPr marL="869046" algn="l" defTabSz="434523" rtl="0" eaLnBrk="1" latinLnBrk="0" hangingPunct="1">
      <a:defRPr sz="1100" kern="1200">
        <a:solidFill>
          <a:schemeClr val="tx1"/>
        </a:solidFill>
        <a:latin typeface="+mn-lt"/>
        <a:ea typeface="+mn-ea"/>
        <a:cs typeface="+mn-cs"/>
      </a:defRPr>
    </a:lvl3pPr>
    <a:lvl4pPr marL="1303569" algn="l" defTabSz="434523" rtl="0" eaLnBrk="1" latinLnBrk="0" hangingPunct="1">
      <a:defRPr sz="1100" kern="1200">
        <a:solidFill>
          <a:schemeClr val="tx1"/>
        </a:solidFill>
        <a:latin typeface="+mn-lt"/>
        <a:ea typeface="+mn-ea"/>
        <a:cs typeface="+mn-cs"/>
      </a:defRPr>
    </a:lvl4pPr>
    <a:lvl5pPr marL="1738092" algn="l" defTabSz="434523" rtl="0" eaLnBrk="1" latinLnBrk="0" hangingPunct="1">
      <a:defRPr sz="1100" kern="1200">
        <a:solidFill>
          <a:schemeClr val="tx1"/>
        </a:solidFill>
        <a:latin typeface="+mn-lt"/>
        <a:ea typeface="+mn-ea"/>
        <a:cs typeface="+mn-cs"/>
      </a:defRPr>
    </a:lvl5pPr>
    <a:lvl6pPr marL="2172614" algn="l" defTabSz="434523" rtl="0" eaLnBrk="1" latinLnBrk="0" hangingPunct="1">
      <a:defRPr sz="1100" kern="1200">
        <a:solidFill>
          <a:schemeClr val="tx1"/>
        </a:solidFill>
        <a:latin typeface="+mn-lt"/>
        <a:ea typeface="+mn-ea"/>
        <a:cs typeface="+mn-cs"/>
      </a:defRPr>
    </a:lvl6pPr>
    <a:lvl7pPr marL="2607137" algn="l" defTabSz="434523" rtl="0" eaLnBrk="1" latinLnBrk="0" hangingPunct="1">
      <a:defRPr sz="1100" kern="1200">
        <a:solidFill>
          <a:schemeClr val="tx1"/>
        </a:solidFill>
        <a:latin typeface="+mn-lt"/>
        <a:ea typeface="+mn-ea"/>
        <a:cs typeface="+mn-cs"/>
      </a:defRPr>
    </a:lvl7pPr>
    <a:lvl8pPr marL="3041660" algn="l" defTabSz="434523" rtl="0" eaLnBrk="1" latinLnBrk="0" hangingPunct="1">
      <a:defRPr sz="1100" kern="1200">
        <a:solidFill>
          <a:schemeClr val="tx1"/>
        </a:solidFill>
        <a:latin typeface="+mn-lt"/>
        <a:ea typeface="+mn-ea"/>
        <a:cs typeface="+mn-cs"/>
      </a:defRPr>
    </a:lvl8pPr>
    <a:lvl9pPr marL="3476183" algn="l" defTabSz="43452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mosquitaire.com/cms/website.php?id=/en/tigermosquitos/chikungunya.htm" TargetMode="External"/><Relationship Id="rId4" Type="http://schemas.openxmlformats.org/officeDocument/2006/relationships/hyperlink" Target="http://www.mosquitaire.com/cms/website.php?id=/en/tigermosquitos/dengue.htm" TargetMode="External"/><Relationship Id="rId5" Type="http://schemas.openxmlformats.org/officeDocument/2006/relationships/hyperlink" Target="http://www.mosquitaire.com/html/img/pool/distru_chik_big.jpg" TargetMode="External"/><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754063"/>
            <a:ext cx="5448300" cy="3771900"/>
          </a:xfrm>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10"/>
          </p:nvPr>
        </p:nvSpPr>
        <p:spPr/>
        <p:txBody>
          <a:bodyPr/>
          <a:lstStyle/>
          <a:p>
            <a:fld id="{8EDDD769-0A41-C44D-A74F-F9371E2120B1}" type="slidenum">
              <a:rPr lang="sk-SK" smtClean="0"/>
              <a:t>1</a:t>
            </a:fld>
            <a:endParaRPr lang="sk-SK"/>
          </a:p>
        </p:txBody>
      </p:sp>
      <p:sp>
        <p:nvSpPr>
          <p:cNvPr id="5" name="Date Placeholder 4"/>
          <p:cNvSpPr>
            <a:spLocks noGrp="1"/>
          </p:cNvSpPr>
          <p:nvPr>
            <p:ph type="dt" idx="11"/>
          </p:nvPr>
        </p:nvSpPr>
        <p:spPr/>
        <p:txBody>
          <a:bodyPr/>
          <a:lstStyle/>
          <a:p>
            <a:fld id="{F9661B78-F1D3-684E-AF6B-350BB7F073D8}" type="datetime1">
              <a:rPr lang="sk-SK" smtClean="0"/>
              <a:t>3.11.14</a:t>
            </a:fld>
            <a:endParaRPr lang="sk-SK"/>
          </a:p>
        </p:txBody>
      </p:sp>
      <p:sp>
        <p:nvSpPr>
          <p:cNvPr id="6" name="Footer Placeholder 5"/>
          <p:cNvSpPr>
            <a:spLocks noGrp="1"/>
          </p:cNvSpPr>
          <p:nvPr>
            <p:ph type="ftr" sz="quarter" idx="12"/>
          </p:nvPr>
        </p:nvSpPr>
        <p:spPr/>
        <p:txBody>
          <a:bodyPr/>
          <a:lstStyle/>
          <a:p>
            <a:r>
              <a:rPr lang="sk-SK" smtClean="0"/>
              <a:t>rusnakm@truni.sk</a:t>
            </a:r>
            <a:endParaRPr lang="sk-SK"/>
          </a:p>
        </p:txBody>
      </p:sp>
      <p:sp>
        <p:nvSpPr>
          <p:cNvPr id="7" name="Header Placeholder 6"/>
          <p:cNvSpPr>
            <a:spLocks noGrp="1"/>
          </p:cNvSpPr>
          <p:nvPr>
            <p:ph type="hdr" sz="quarter" idx="13"/>
          </p:nvPr>
        </p:nvSpPr>
        <p:spPr/>
        <p:txBody>
          <a:bodyPr/>
          <a:lstStyle/>
          <a:p>
            <a:r>
              <a:rPr lang="sk-SK" smtClean="0"/>
              <a:t>MEDIPIET II</a:t>
            </a:r>
            <a:endParaRPr lang="sk-SK"/>
          </a:p>
        </p:txBody>
      </p:sp>
    </p:spTree>
    <p:extLst>
      <p:ext uri="{BB962C8B-B14F-4D97-AF65-F5344CB8AC3E}">
        <p14:creationId xmlns:p14="http://schemas.microsoft.com/office/powerpoint/2010/main" val="1222390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xfrm>
            <a:off x="1162050" y="754063"/>
            <a:ext cx="5448300" cy="3771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rPr>
              <a:t>SARS (9/10)</a:t>
            </a:r>
          </a:p>
          <a:p>
            <a:r>
              <a:rPr lang="en-US">
                <a:latin typeface="Calibri" charset="0"/>
              </a:rPr>
              <a:t>In November 2002, the first cases of SARS (Severe Acute Respiratory Syndrome) emerged in the Guangdong Province in China. After a few weeks, the virus reached Hong Kong, spread along the routes of international air travel causing outbreaks in Asia, Europe, and North and South America. By July 2003, SARS had infected 8,098 people, about 10 percent of whom had died. </a:t>
            </a:r>
            <a:br>
              <a:rPr lang="en-US">
                <a:latin typeface="Calibri" charset="0"/>
              </a:rPr>
            </a:br>
            <a:r>
              <a:rPr lang="en-US">
                <a:latin typeface="Calibri" charset="0"/>
              </a:rPr>
              <a:t/>
            </a:r>
            <a:br>
              <a:rPr lang="en-US">
                <a:latin typeface="Calibri" charset="0"/>
              </a:rPr>
            </a:br>
            <a:r>
              <a:rPr lang="en-US">
                <a:latin typeface="Calibri" charset="0"/>
              </a:rPr>
              <a:t>SARS, a viral respiratory illness, is transmitted by droplet spread. Rapid action and effective treatment in 2003 eventually broke the chain of transmission and prevented the disease from spreading even further. A SARS infection has become unlikely, but scientists say the disease could re-emerge unexpectedly. </a:t>
            </a: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charset="0"/>
                <a:ea typeface="ＭＳ Ｐゴシック" charset="0"/>
                <a:cs typeface="ＭＳ Ｐゴシック" charset="0"/>
              </a:defRPr>
            </a:lvl1pPr>
            <a:lvl2pPr marL="827795" indent="-318383" eaLnBrk="0" hangingPunct="0">
              <a:defRPr sz="2700">
                <a:solidFill>
                  <a:schemeClr val="tx1"/>
                </a:solidFill>
                <a:latin typeface="Arial" charset="0"/>
                <a:ea typeface="ＭＳ Ｐゴシック" charset="0"/>
              </a:defRPr>
            </a:lvl2pPr>
            <a:lvl3pPr marL="1273531" indent="-254706" eaLnBrk="0" hangingPunct="0">
              <a:defRPr sz="2700">
                <a:solidFill>
                  <a:schemeClr val="tx1"/>
                </a:solidFill>
                <a:latin typeface="Arial" charset="0"/>
                <a:ea typeface="ＭＳ Ｐゴシック" charset="0"/>
              </a:defRPr>
            </a:lvl3pPr>
            <a:lvl4pPr marL="1782943" indent="-254706" eaLnBrk="0" hangingPunct="0">
              <a:defRPr sz="2700">
                <a:solidFill>
                  <a:schemeClr val="tx1"/>
                </a:solidFill>
                <a:latin typeface="Arial" charset="0"/>
                <a:ea typeface="ＭＳ Ｐゴシック" charset="0"/>
              </a:defRPr>
            </a:lvl4pPr>
            <a:lvl5pPr marL="2292355" indent="-254706" eaLnBrk="0" hangingPunct="0">
              <a:defRPr sz="2700">
                <a:solidFill>
                  <a:schemeClr val="tx1"/>
                </a:solidFill>
                <a:latin typeface="Arial" charset="0"/>
                <a:ea typeface="ＭＳ Ｐゴシック" charset="0"/>
              </a:defRPr>
            </a:lvl5pPr>
            <a:lvl6pPr marL="2801767" indent="-254706" eaLnBrk="0" fontAlgn="base" hangingPunct="0">
              <a:spcBef>
                <a:spcPct val="0"/>
              </a:spcBef>
              <a:spcAft>
                <a:spcPct val="0"/>
              </a:spcAft>
              <a:defRPr sz="2700">
                <a:solidFill>
                  <a:schemeClr val="tx1"/>
                </a:solidFill>
                <a:latin typeface="Arial" charset="0"/>
                <a:ea typeface="ＭＳ Ｐゴシック" charset="0"/>
              </a:defRPr>
            </a:lvl6pPr>
            <a:lvl7pPr marL="3311180" indent="-254706" eaLnBrk="0" fontAlgn="base" hangingPunct="0">
              <a:spcBef>
                <a:spcPct val="0"/>
              </a:spcBef>
              <a:spcAft>
                <a:spcPct val="0"/>
              </a:spcAft>
              <a:defRPr sz="2700">
                <a:solidFill>
                  <a:schemeClr val="tx1"/>
                </a:solidFill>
                <a:latin typeface="Arial" charset="0"/>
                <a:ea typeface="ＭＳ Ｐゴシック" charset="0"/>
              </a:defRPr>
            </a:lvl7pPr>
            <a:lvl8pPr marL="3820592" indent="-254706" eaLnBrk="0" fontAlgn="base" hangingPunct="0">
              <a:spcBef>
                <a:spcPct val="0"/>
              </a:spcBef>
              <a:spcAft>
                <a:spcPct val="0"/>
              </a:spcAft>
              <a:defRPr sz="2700">
                <a:solidFill>
                  <a:schemeClr val="tx1"/>
                </a:solidFill>
                <a:latin typeface="Arial" charset="0"/>
                <a:ea typeface="ＭＳ Ｐゴシック" charset="0"/>
              </a:defRPr>
            </a:lvl8pPr>
            <a:lvl9pPr marL="4330004" indent="-254706" eaLnBrk="0" fontAlgn="base" hangingPunct="0">
              <a:spcBef>
                <a:spcPct val="0"/>
              </a:spcBef>
              <a:spcAft>
                <a:spcPct val="0"/>
              </a:spcAft>
              <a:defRPr sz="2700">
                <a:solidFill>
                  <a:schemeClr val="tx1"/>
                </a:solidFill>
                <a:latin typeface="Arial" charset="0"/>
                <a:ea typeface="ＭＳ Ｐゴシック" charset="0"/>
              </a:defRPr>
            </a:lvl9pPr>
          </a:lstStyle>
          <a:p>
            <a:pPr eaLnBrk="1" hangingPunct="1"/>
            <a:fld id="{5053CE93-5EC1-0442-9AE1-018875A34F26}" type="slidenum">
              <a:rPr lang="sk-SK" sz="1300">
                <a:latin typeface="Calibri" charset="0"/>
                <a:cs typeface="Arial" charset="0"/>
              </a:rPr>
              <a:pPr eaLnBrk="1" hangingPunct="1"/>
              <a:t>10</a:t>
            </a:fld>
            <a:endParaRPr lang="sk-SK" sz="1300">
              <a:latin typeface="Calibri" charset="0"/>
              <a:cs typeface="Arial" charset="0"/>
            </a:endParaRPr>
          </a:p>
        </p:txBody>
      </p:sp>
      <p:sp>
        <p:nvSpPr>
          <p:cNvPr id="2" name="Date Placeholder 1"/>
          <p:cNvSpPr>
            <a:spLocks noGrp="1"/>
          </p:cNvSpPr>
          <p:nvPr>
            <p:ph type="dt" idx="10"/>
          </p:nvPr>
        </p:nvSpPr>
        <p:spPr/>
        <p:txBody>
          <a:bodyPr/>
          <a:lstStyle/>
          <a:p>
            <a:fld id="{BFB8491B-AAEB-8A43-9318-FFD055444BBC}" type="datetime1">
              <a:rPr lang="sk-SK" smtClean="0"/>
              <a:t>3.11.14</a:t>
            </a:fld>
            <a:endParaRPr lang="sk-SK"/>
          </a:p>
        </p:txBody>
      </p:sp>
      <p:sp>
        <p:nvSpPr>
          <p:cNvPr id="3" name="Footer Placeholder 2"/>
          <p:cNvSpPr>
            <a:spLocks noGrp="1"/>
          </p:cNvSpPr>
          <p:nvPr>
            <p:ph type="ftr" sz="quarter" idx="11"/>
          </p:nvPr>
        </p:nvSpPr>
        <p:spPr/>
        <p:txBody>
          <a:bodyPr/>
          <a:lstStyle/>
          <a:p>
            <a:r>
              <a:rPr lang="sk-SK" smtClean="0"/>
              <a:t>rusnakm@truni.sk</a:t>
            </a:r>
            <a:endParaRPr lang="sk-SK"/>
          </a:p>
        </p:txBody>
      </p:sp>
      <p:sp>
        <p:nvSpPr>
          <p:cNvPr id="4" name="Header Placeholder 3"/>
          <p:cNvSpPr>
            <a:spLocks noGrp="1"/>
          </p:cNvSpPr>
          <p:nvPr>
            <p:ph type="hdr" sz="quarter" idx="12"/>
          </p:nvPr>
        </p:nvSpPr>
        <p:spPr/>
        <p:txBody>
          <a:bodyPr/>
          <a:lstStyle/>
          <a:p>
            <a:r>
              <a:rPr lang="sk-SK" smtClean="0"/>
              <a:t>MEDIPIET II</a:t>
            </a:r>
            <a:endParaRPr lang="sk-S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xfrm>
            <a:off x="1162050" y="754063"/>
            <a:ext cx="5448300" cy="3771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k-SK">
                <a:latin typeface="Calibri" charset="0"/>
              </a:rPr>
              <a:t>Hoci väčšina druhov chrípky, nie je smrteľných, "španielska chrípka" pandémia chrípky v roku 1918 zabila až 40 miliónov ľudí na celom svete, viac ľudí, než zomrelo v prvej svetovej vojne</a:t>
            </a:r>
            <a:br>
              <a:rPr lang="sk-SK">
                <a:latin typeface="Calibri" charset="0"/>
              </a:rPr>
            </a:br>
            <a:r>
              <a:rPr lang="sk-SK">
                <a:latin typeface="Calibri" charset="0"/>
              </a:rPr>
              <a:t/>
            </a:r>
            <a:br>
              <a:rPr lang="sk-SK">
                <a:latin typeface="Calibri" charset="0"/>
              </a:rPr>
            </a:br>
            <a:r>
              <a:rPr lang="sk-SK">
                <a:latin typeface="Calibri" charset="0"/>
              </a:rPr>
              <a:t>Pandémie nastanú, keď je nový kmeň prenášaný z vtákov aj na iné zvieratá a na človeka. Posledná chrípková pandémia sa začala v Hong Kongu v roku 1968 rozšírila po celom svete v piatich mesiacoch a zabila asi 700.000 ľudí, ale bola obmedzená vzhľadom na lepšiu liečbu a vytvorenie ľudských protilátok.</a:t>
            </a: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charset="0"/>
                <a:ea typeface="ＭＳ Ｐゴシック" charset="0"/>
                <a:cs typeface="ＭＳ Ｐゴシック" charset="0"/>
              </a:defRPr>
            </a:lvl1pPr>
            <a:lvl2pPr marL="827795" indent="-318383" eaLnBrk="0" hangingPunct="0">
              <a:defRPr sz="2700">
                <a:solidFill>
                  <a:schemeClr val="tx1"/>
                </a:solidFill>
                <a:latin typeface="Arial" charset="0"/>
                <a:ea typeface="ＭＳ Ｐゴシック" charset="0"/>
              </a:defRPr>
            </a:lvl2pPr>
            <a:lvl3pPr marL="1273531" indent="-254706" eaLnBrk="0" hangingPunct="0">
              <a:defRPr sz="2700">
                <a:solidFill>
                  <a:schemeClr val="tx1"/>
                </a:solidFill>
                <a:latin typeface="Arial" charset="0"/>
                <a:ea typeface="ＭＳ Ｐゴシック" charset="0"/>
              </a:defRPr>
            </a:lvl3pPr>
            <a:lvl4pPr marL="1782943" indent="-254706" eaLnBrk="0" hangingPunct="0">
              <a:defRPr sz="2700">
                <a:solidFill>
                  <a:schemeClr val="tx1"/>
                </a:solidFill>
                <a:latin typeface="Arial" charset="0"/>
                <a:ea typeface="ＭＳ Ｐゴシック" charset="0"/>
              </a:defRPr>
            </a:lvl4pPr>
            <a:lvl5pPr marL="2292355" indent="-254706" eaLnBrk="0" hangingPunct="0">
              <a:defRPr sz="2700">
                <a:solidFill>
                  <a:schemeClr val="tx1"/>
                </a:solidFill>
                <a:latin typeface="Arial" charset="0"/>
                <a:ea typeface="ＭＳ Ｐゴシック" charset="0"/>
              </a:defRPr>
            </a:lvl5pPr>
            <a:lvl6pPr marL="2801767" indent="-254706" eaLnBrk="0" fontAlgn="base" hangingPunct="0">
              <a:spcBef>
                <a:spcPct val="0"/>
              </a:spcBef>
              <a:spcAft>
                <a:spcPct val="0"/>
              </a:spcAft>
              <a:defRPr sz="2700">
                <a:solidFill>
                  <a:schemeClr val="tx1"/>
                </a:solidFill>
                <a:latin typeface="Arial" charset="0"/>
                <a:ea typeface="ＭＳ Ｐゴシック" charset="0"/>
              </a:defRPr>
            </a:lvl6pPr>
            <a:lvl7pPr marL="3311180" indent="-254706" eaLnBrk="0" fontAlgn="base" hangingPunct="0">
              <a:spcBef>
                <a:spcPct val="0"/>
              </a:spcBef>
              <a:spcAft>
                <a:spcPct val="0"/>
              </a:spcAft>
              <a:defRPr sz="2700">
                <a:solidFill>
                  <a:schemeClr val="tx1"/>
                </a:solidFill>
                <a:latin typeface="Arial" charset="0"/>
                <a:ea typeface="ＭＳ Ｐゴシック" charset="0"/>
              </a:defRPr>
            </a:lvl7pPr>
            <a:lvl8pPr marL="3820592" indent="-254706" eaLnBrk="0" fontAlgn="base" hangingPunct="0">
              <a:spcBef>
                <a:spcPct val="0"/>
              </a:spcBef>
              <a:spcAft>
                <a:spcPct val="0"/>
              </a:spcAft>
              <a:defRPr sz="2700">
                <a:solidFill>
                  <a:schemeClr val="tx1"/>
                </a:solidFill>
                <a:latin typeface="Arial" charset="0"/>
                <a:ea typeface="ＭＳ Ｐゴシック" charset="0"/>
              </a:defRPr>
            </a:lvl8pPr>
            <a:lvl9pPr marL="4330004" indent="-254706" eaLnBrk="0" fontAlgn="base" hangingPunct="0">
              <a:spcBef>
                <a:spcPct val="0"/>
              </a:spcBef>
              <a:spcAft>
                <a:spcPct val="0"/>
              </a:spcAft>
              <a:defRPr sz="2700">
                <a:solidFill>
                  <a:schemeClr val="tx1"/>
                </a:solidFill>
                <a:latin typeface="Arial" charset="0"/>
                <a:ea typeface="ＭＳ Ｐゴシック" charset="0"/>
              </a:defRPr>
            </a:lvl9pPr>
          </a:lstStyle>
          <a:p>
            <a:pPr eaLnBrk="1" hangingPunct="1"/>
            <a:fld id="{CD21A591-0FE2-B34C-9030-A5126E454D82}" type="slidenum">
              <a:rPr lang="sk-SK" sz="1300">
                <a:latin typeface="Calibri" charset="0"/>
                <a:cs typeface="Arial" charset="0"/>
              </a:rPr>
              <a:pPr eaLnBrk="1" hangingPunct="1"/>
              <a:t>11</a:t>
            </a:fld>
            <a:endParaRPr lang="sk-SK" sz="1300">
              <a:latin typeface="Calibri" charset="0"/>
              <a:cs typeface="Arial" charset="0"/>
            </a:endParaRPr>
          </a:p>
        </p:txBody>
      </p:sp>
      <p:sp>
        <p:nvSpPr>
          <p:cNvPr id="2" name="Date Placeholder 1"/>
          <p:cNvSpPr>
            <a:spLocks noGrp="1"/>
          </p:cNvSpPr>
          <p:nvPr>
            <p:ph type="dt" idx="10"/>
          </p:nvPr>
        </p:nvSpPr>
        <p:spPr/>
        <p:txBody>
          <a:bodyPr/>
          <a:lstStyle/>
          <a:p>
            <a:fld id="{EAFA88FB-B21B-F34B-BFB7-9C2731A403F9}" type="datetime1">
              <a:rPr lang="sk-SK" smtClean="0"/>
              <a:t>3.11.14</a:t>
            </a:fld>
            <a:endParaRPr lang="sk-SK"/>
          </a:p>
        </p:txBody>
      </p:sp>
      <p:sp>
        <p:nvSpPr>
          <p:cNvPr id="3" name="Footer Placeholder 2"/>
          <p:cNvSpPr>
            <a:spLocks noGrp="1"/>
          </p:cNvSpPr>
          <p:nvPr>
            <p:ph type="ftr" sz="quarter" idx="11"/>
          </p:nvPr>
        </p:nvSpPr>
        <p:spPr/>
        <p:txBody>
          <a:bodyPr/>
          <a:lstStyle/>
          <a:p>
            <a:r>
              <a:rPr lang="sk-SK" smtClean="0"/>
              <a:t>rusnakm@truni.sk</a:t>
            </a:r>
            <a:endParaRPr lang="sk-SK"/>
          </a:p>
        </p:txBody>
      </p:sp>
      <p:sp>
        <p:nvSpPr>
          <p:cNvPr id="4" name="Header Placeholder 3"/>
          <p:cNvSpPr>
            <a:spLocks noGrp="1"/>
          </p:cNvSpPr>
          <p:nvPr>
            <p:ph type="hdr" sz="quarter" idx="12"/>
          </p:nvPr>
        </p:nvSpPr>
        <p:spPr/>
        <p:txBody>
          <a:bodyPr/>
          <a:lstStyle/>
          <a:p>
            <a:r>
              <a:rPr lang="sk-SK" smtClean="0"/>
              <a:t>MEDIPIET II</a:t>
            </a:r>
            <a:endParaRPr lang="sk-S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xfrm>
            <a:off x="1162050" y="754063"/>
            <a:ext cx="5448300" cy="3771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k-SK">
                <a:latin typeface="Calibri" charset="0"/>
              </a:rPr>
              <a:t>Prvé oficiálne prípady ľudskej imunodeficiencie (HIV) boli hlásené okolo roku 1981 v Spojených štátoch, ale vírus sa pravdepodobne najprv rozšíril od ľudí v Afrike už v roku 1930. Dnes, viac ako 33 miliónov ľudí na celom svete žije s vírusom HIV, dve tretiny z nich žijú v subsaharskej Afrike. V roku 2006, tri milióny ľudí zomrelo na Syndróm získaného imunodeficiencie (AIDS), pokročilej formy vírusu HIV.</a:t>
            </a:r>
            <a:br>
              <a:rPr lang="sk-SK">
                <a:latin typeface="Calibri" charset="0"/>
              </a:rPr>
            </a:br>
            <a:r>
              <a:rPr lang="sk-SK">
                <a:latin typeface="Calibri" charset="0"/>
              </a:rPr>
              <a:t/>
            </a:r>
            <a:br>
              <a:rPr lang="sk-SK">
                <a:latin typeface="Calibri" charset="0"/>
              </a:rPr>
            </a:br>
            <a:r>
              <a:rPr lang="sk-SK">
                <a:latin typeface="Calibri" charset="0"/>
              </a:rPr>
              <a:t>HIV sa prenáša telesnými tekutinami. Vírus napadá imunitný systém a oslabuje telo pred chorobami. Nové liečebné metódy boli vyvinuté, ale stále neexistuje liek.</a:t>
            </a: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charset="0"/>
                <a:ea typeface="ＭＳ Ｐゴシック" charset="0"/>
                <a:cs typeface="ＭＳ Ｐゴシック" charset="0"/>
              </a:defRPr>
            </a:lvl1pPr>
            <a:lvl2pPr marL="827795" indent="-318383" eaLnBrk="0" hangingPunct="0">
              <a:defRPr sz="2700">
                <a:solidFill>
                  <a:schemeClr val="tx1"/>
                </a:solidFill>
                <a:latin typeface="Arial" charset="0"/>
                <a:ea typeface="ＭＳ Ｐゴシック" charset="0"/>
              </a:defRPr>
            </a:lvl2pPr>
            <a:lvl3pPr marL="1273531" indent="-254706" eaLnBrk="0" hangingPunct="0">
              <a:defRPr sz="2700">
                <a:solidFill>
                  <a:schemeClr val="tx1"/>
                </a:solidFill>
                <a:latin typeface="Arial" charset="0"/>
                <a:ea typeface="ＭＳ Ｐゴシック" charset="0"/>
              </a:defRPr>
            </a:lvl3pPr>
            <a:lvl4pPr marL="1782943" indent="-254706" eaLnBrk="0" hangingPunct="0">
              <a:defRPr sz="2700">
                <a:solidFill>
                  <a:schemeClr val="tx1"/>
                </a:solidFill>
                <a:latin typeface="Arial" charset="0"/>
                <a:ea typeface="ＭＳ Ｐゴシック" charset="0"/>
              </a:defRPr>
            </a:lvl4pPr>
            <a:lvl5pPr marL="2292355" indent="-254706" eaLnBrk="0" hangingPunct="0">
              <a:defRPr sz="2700">
                <a:solidFill>
                  <a:schemeClr val="tx1"/>
                </a:solidFill>
                <a:latin typeface="Arial" charset="0"/>
                <a:ea typeface="ＭＳ Ｐゴシック" charset="0"/>
              </a:defRPr>
            </a:lvl5pPr>
            <a:lvl6pPr marL="2801767" indent="-254706" eaLnBrk="0" fontAlgn="base" hangingPunct="0">
              <a:spcBef>
                <a:spcPct val="0"/>
              </a:spcBef>
              <a:spcAft>
                <a:spcPct val="0"/>
              </a:spcAft>
              <a:defRPr sz="2700">
                <a:solidFill>
                  <a:schemeClr val="tx1"/>
                </a:solidFill>
                <a:latin typeface="Arial" charset="0"/>
                <a:ea typeface="ＭＳ Ｐゴシック" charset="0"/>
              </a:defRPr>
            </a:lvl6pPr>
            <a:lvl7pPr marL="3311180" indent="-254706" eaLnBrk="0" fontAlgn="base" hangingPunct="0">
              <a:spcBef>
                <a:spcPct val="0"/>
              </a:spcBef>
              <a:spcAft>
                <a:spcPct val="0"/>
              </a:spcAft>
              <a:defRPr sz="2700">
                <a:solidFill>
                  <a:schemeClr val="tx1"/>
                </a:solidFill>
                <a:latin typeface="Arial" charset="0"/>
                <a:ea typeface="ＭＳ Ｐゴシック" charset="0"/>
              </a:defRPr>
            </a:lvl7pPr>
            <a:lvl8pPr marL="3820592" indent="-254706" eaLnBrk="0" fontAlgn="base" hangingPunct="0">
              <a:spcBef>
                <a:spcPct val="0"/>
              </a:spcBef>
              <a:spcAft>
                <a:spcPct val="0"/>
              </a:spcAft>
              <a:defRPr sz="2700">
                <a:solidFill>
                  <a:schemeClr val="tx1"/>
                </a:solidFill>
                <a:latin typeface="Arial" charset="0"/>
                <a:ea typeface="ＭＳ Ｐゴシック" charset="0"/>
              </a:defRPr>
            </a:lvl8pPr>
            <a:lvl9pPr marL="4330004" indent="-254706" eaLnBrk="0" fontAlgn="base" hangingPunct="0">
              <a:spcBef>
                <a:spcPct val="0"/>
              </a:spcBef>
              <a:spcAft>
                <a:spcPct val="0"/>
              </a:spcAft>
              <a:defRPr sz="2700">
                <a:solidFill>
                  <a:schemeClr val="tx1"/>
                </a:solidFill>
                <a:latin typeface="Arial" charset="0"/>
                <a:ea typeface="ＭＳ Ｐゴシック" charset="0"/>
              </a:defRPr>
            </a:lvl9pPr>
          </a:lstStyle>
          <a:p>
            <a:pPr eaLnBrk="1" hangingPunct="1"/>
            <a:fld id="{993A8DA9-99E8-6842-88EC-D9749C28EC98}" type="slidenum">
              <a:rPr lang="sk-SK" sz="1300">
                <a:latin typeface="Calibri" charset="0"/>
                <a:cs typeface="Arial" charset="0"/>
              </a:rPr>
              <a:pPr eaLnBrk="1" hangingPunct="1"/>
              <a:t>12</a:t>
            </a:fld>
            <a:endParaRPr lang="sk-SK" sz="1300">
              <a:latin typeface="Calibri" charset="0"/>
              <a:cs typeface="Arial" charset="0"/>
            </a:endParaRPr>
          </a:p>
        </p:txBody>
      </p:sp>
      <p:sp>
        <p:nvSpPr>
          <p:cNvPr id="2" name="Date Placeholder 1"/>
          <p:cNvSpPr>
            <a:spLocks noGrp="1"/>
          </p:cNvSpPr>
          <p:nvPr>
            <p:ph type="dt" idx="10"/>
          </p:nvPr>
        </p:nvSpPr>
        <p:spPr/>
        <p:txBody>
          <a:bodyPr/>
          <a:lstStyle/>
          <a:p>
            <a:fld id="{01198A4F-95C8-AE4B-8673-0DEE2E17EE46}" type="datetime1">
              <a:rPr lang="sk-SK" smtClean="0"/>
              <a:t>3.11.14</a:t>
            </a:fld>
            <a:endParaRPr lang="sk-SK"/>
          </a:p>
        </p:txBody>
      </p:sp>
      <p:sp>
        <p:nvSpPr>
          <p:cNvPr id="3" name="Footer Placeholder 2"/>
          <p:cNvSpPr>
            <a:spLocks noGrp="1"/>
          </p:cNvSpPr>
          <p:nvPr>
            <p:ph type="ftr" sz="quarter" idx="11"/>
          </p:nvPr>
        </p:nvSpPr>
        <p:spPr/>
        <p:txBody>
          <a:bodyPr/>
          <a:lstStyle/>
          <a:p>
            <a:r>
              <a:rPr lang="sk-SK" smtClean="0"/>
              <a:t>rusnakm@truni.sk</a:t>
            </a:r>
            <a:endParaRPr lang="sk-SK"/>
          </a:p>
        </p:txBody>
      </p:sp>
      <p:sp>
        <p:nvSpPr>
          <p:cNvPr id="4" name="Header Placeholder 3"/>
          <p:cNvSpPr>
            <a:spLocks noGrp="1"/>
          </p:cNvSpPr>
          <p:nvPr>
            <p:ph type="hdr" sz="quarter" idx="12"/>
          </p:nvPr>
        </p:nvSpPr>
        <p:spPr/>
        <p:txBody>
          <a:bodyPr/>
          <a:lstStyle/>
          <a:p>
            <a:r>
              <a:rPr lang="sk-SK" smtClean="0"/>
              <a:t>MEDIPIET II</a:t>
            </a:r>
            <a:endParaRPr lang="sk-S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xfrm>
            <a:off x="1162050" y="754063"/>
            <a:ext cx="5448300" cy="3771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rPr>
              <a:t>H5N1 – Bird Flu (8/10)</a:t>
            </a:r>
          </a:p>
          <a:p>
            <a:r>
              <a:rPr lang="en-US">
                <a:latin typeface="Calibri" charset="0"/>
              </a:rPr>
              <a:t>Prior to the first human case in 1997, the H5N1 influenza virus had only been known to affect birds. By 2005, the disease had spread rapidly among birds in Asia in 2005. By 2006, almost every European country had confirmed cases of infected birds. During the last five years, 382 human cases of H5N1 have been reported worldwide.</a:t>
            </a:r>
            <a:br>
              <a:rPr lang="en-US">
                <a:latin typeface="Calibri" charset="0"/>
              </a:rPr>
            </a:br>
            <a:r>
              <a:rPr lang="en-US">
                <a:latin typeface="Calibri" charset="0"/>
              </a:rPr>
              <a:t/>
            </a:r>
            <a:br>
              <a:rPr lang="en-US">
                <a:latin typeface="Calibri" charset="0"/>
              </a:rPr>
            </a:br>
            <a:r>
              <a:rPr lang="en-US">
                <a:latin typeface="Calibri" charset="0"/>
              </a:rPr>
              <a:t>Infections are a result of direct contact with birds. The virus does not spread easily to humans, but mutations might change human infection probabilities. Air travel and globalization enables infectious diseases to spread quickly, which is why influenza could pose a serious threat to global health in the future.</a:t>
            </a: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charset="0"/>
                <a:ea typeface="ＭＳ Ｐゴシック" charset="0"/>
                <a:cs typeface="ＭＳ Ｐゴシック" charset="0"/>
              </a:defRPr>
            </a:lvl1pPr>
            <a:lvl2pPr marL="827795" indent="-318383" eaLnBrk="0" hangingPunct="0">
              <a:defRPr sz="2700">
                <a:solidFill>
                  <a:schemeClr val="tx1"/>
                </a:solidFill>
                <a:latin typeface="Arial" charset="0"/>
                <a:ea typeface="ＭＳ Ｐゴシック" charset="0"/>
              </a:defRPr>
            </a:lvl2pPr>
            <a:lvl3pPr marL="1273531" indent="-254706" eaLnBrk="0" hangingPunct="0">
              <a:defRPr sz="2700">
                <a:solidFill>
                  <a:schemeClr val="tx1"/>
                </a:solidFill>
                <a:latin typeface="Arial" charset="0"/>
                <a:ea typeface="ＭＳ Ｐゴシック" charset="0"/>
              </a:defRPr>
            </a:lvl3pPr>
            <a:lvl4pPr marL="1782943" indent="-254706" eaLnBrk="0" hangingPunct="0">
              <a:defRPr sz="2700">
                <a:solidFill>
                  <a:schemeClr val="tx1"/>
                </a:solidFill>
                <a:latin typeface="Arial" charset="0"/>
                <a:ea typeface="ＭＳ Ｐゴシック" charset="0"/>
              </a:defRPr>
            </a:lvl4pPr>
            <a:lvl5pPr marL="2292355" indent="-254706" eaLnBrk="0" hangingPunct="0">
              <a:defRPr sz="2700">
                <a:solidFill>
                  <a:schemeClr val="tx1"/>
                </a:solidFill>
                <a:latin typeface="Arial" charset="0"/>
                <a:ea typeface="ＭＳ Ｐゴシック" charset="0"/>
              </a:defRPr>
            </a:lvl5pPr>
            <a:lvl6pPr marL="2801767" indent="-254706" eaLnBrk="0" fontAlgn="base" hangingPunct="0">
              <a:spcBef>
                <a:spcPct val="0"/>
              </a:spcBef>
              <a:spcAft>
                <a:spcPct val="0"/>
              </a:spcAft>
              <a:defRPr sz="2700">
                <a:solidFill>
                  <a:schemeClr val="tx1"/>
                </a:solidFill>
                <a:latin typeface="Arial" charset="0"/>
                <a:ea typeface="ＭＳ Ｐゴシック" charset="0"/>
              </a:defRPr>
            </a:lvl6pPr>
            <a:lvl7pPr marL="3311180" indent="-254706" eaLnBrk="0" fontAlgn="base" hangingPunct="0">
              <a:spcBef>
                <a:spcPct val="0"/>
              </a:spcBef>
              <a:spcAft>
                <a:spcPct val="0"/>
              </a:spcAft>
              <a:defRPr sz="2700">
                <a:solidFill>
                  <a:schemeClr val="tx1"/>
                </a:solidFill>
                <a:latin typeface="Arial" charset="0"/>
                <a:ea typeface="ＭＳ Ｐゴシック" charset="0"/>
              </a:defRPr>
            </a:lvl7pPr>
            <a:lvl8pPr marL="3820592" indent="-254706" eaLnBrk="0" fontAlgn="base" hangingPunct="0">
              <a:spcBef>
                <a:spcPct val="0"/>
              </a:spcBef>
              <a:spcAft>
                <a:spcPct val="0"/>
              </a:spcAft>
              <a:defRPr sz="2700">
                <a:solidFill>
                  <a:schemeClr val="tx1"/>
                </a:solidFill>
                <a:latin typeface="Arial" charset="0"/>
                <a:ea typeface="ＭＳ Ｐゴシック" charset="0"/>
              </a:defRPr>
            </a:lvl8pPr>
            <a:lvl9pPr marL="4330004" indent="-254706" eaLnBrk="0" fontAlgn="base" hangingPunct="0">
              <a:spcBef>
                <a:spcPct val="0"/>
              </a:spcBef>
              <a:spcAft>
                <a:spcPct val="0"/>
              </a:spcAft>
              <a:defRPr sz="2700">
                <a:solidFill>
                  <a:schemeClr val="tx1"/>
                </a:solidFill>
                <a:latin typeface="Arial" charset="0"/>
                <a:ea typeface="ＭＳ Ｐゴシック" charset="0"/>
              </a:defRPr>
            </a:lvl9pPr>
          </a:lstStyle>
          <a:p>
            <a:pPr eaLnBrk="1" hangingPunct="1"/>
            <a:fld id="{F60953A3-6763-AA4B-828D-5D0489433EEF}" type="slidenum">
              <a:rPr lang="sk-SK" sz="1300">
                <a:latin typeface="Calibri" charset="0"/>
                <a:cs typeface="Arial" charset="0"/>
              </a:rPr>
              <a:pPr eaLnBrk="1" hangingPunct="1"/>
              <a:t>13</a:t>
            </a:fld>
            <a:endParaRPr lang="sk-SK" sz="1300">
              <a:latin typeface="Calibri" charset="0"/>
              <a:cs typeface="Arial" charset="0"/>
            </a:endParaRPr>
          </a:p>
        </p:txBody>
      </p:sp>
      <p:sp>
        <p:nvSpPr>
          <p:cNvPr id="2" name="Date Placeholder 1"/>
          <p:cNvSpPr>
            <a:spLocks noGrp="1"/>
          </p:cNvSpPr>
          <p:nvPr>
            <p:ph type="dt" idx="10"/>
          </p:nvPr>
        </p:nvSpPr>
        <p:spPr/>
        <p:txBody>
          <a:bodyPr/>
          <a:lstStyle/>
          <a:p>
            <a:fld id="{1763A8F5-597A-4041-93CE-38F36729024F}" type="datetime1">
              <a:rPr lang="sk-SK" smtClean="0"/>
              <a:t>3.11.14</a:t>
            </a:fld>
            <a:endParaRPr lang="sk-SK"/>
          </a:p>
        </p:txBody>
      </p:sp>
      <p:sp>
        <p:nvSpPr>
          <p:cNvPr id="3" name="Footer Placeholder 2"/>
          <p:cNvSpPr>
            <a:spLocks noGrp="1"/>
          </p:cNvSpPr>
          <p:nvPr>
            <p:ph type="ftr" sz="quarter" idx="11"/>
          </p:nvPr>
        </p:nvSpPr>
        <p:spPr/>
        <p:txBody>
          <a:bodyPr/>
          <a:lstStyle/>
          <a:p>
            <a:r>
              <a:rPr lang="sk-SK" smtClean="0"/>
              <a:t>rusnakm@truni.sk</a:t>
            </a:r>
            <a:endParaRPr lang="sk-SK"/>
          </a:p>
        </p:txBody>
      </p:sp>
      <p:sp>
        <p:nvSpPr>
          <p:cNvPr id="4" name="Header Placeholder 3"/>
          <p:cNvSpPr>
            <a:spLocks noGrp="1"/>
          </p:cNvSpPr>
          <p:nvPr>
            <p:ph type="hdr" sz="quarter" idx="12"/>
          </p:nvPr>
        </p:nvSpPr>
        <p:spPr/>
        <p:txBody>
          <a:bodyPr/>
          <a:lstStyle/>
          <a:p>
            <a:r>
              <a:rPr lang="sk-SK" smtClean="0"/>
              <a:t>MEDIPIET II</a:t>
            </a:r>
            <a:endParaRPr lang="sk-S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xfrm>
            <a:off x="1162050" y="754063"/>
            <a:ext cx="5448300" cy="3771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rPr>
              <a:t>Smallpox (1/10)</a:t>
            </a:r>
          </a:p>
          <a:p>
            <a:r>
              <a:rPr lang="en-US">
                <a:latin typeface="Calibri" charset="0"/>
              </a:rPr>
              <a:t>Researchers assume that smallpox originated over 3,000 years ago in Egypt or India. Prior to its complete eradication in the 1970s, it was one of the world's most devastating diseases—causing blindness, scarring, and death in around a fourth of its victims. Smallpox still afflicted about 50 million people worldwide as recently as the early 1950s. </a:t>
            </a:r>
            <a:br>
              <a:rPr lang="en-US">
                <a:latin typeface="Calibri" charset="0"/>
              </a:rPr>
            </a:br>
            <a:r>
              <a:rPr lang="en-US">
                <a:latin typeface="Calibri" charset="0"/>
              </a:rPr>
              <a:t/>
            </a:r>
            <a:br>
              <a:rPr lang="en-US">
                <a:latin typeface="Calibri" charset="0"/>
              </a:rPr>
            </a:br>
            <a:r>
              <a:rPr lang="en-US">
                <a:latin typeface="Calibri" charset="0"/>
              </a:rPr>
              <a:t>To this day, smallpox is the only infectious disease that could be eradicated from nature.</a:t>
            </a: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charset="0"/>
                <a:ea typeface="ＭＳ Ｐゴシック" charset="0"/>
                <a:cs typeface="ＭＳ Ｐゴシック" charset="0"/>
              </a:defRPr>
            </a:lvl1pPr>
            <a:lvl2pPr marL="827795" indent="-318383" eaLnBrk="0" hangingPunct="0">
              <a:defRPr sz="2700">
                <a:solidFill>
                  <a:schemeClr val="tx1"/>
                </a:solidFill>
                <a:latin typeface="Arial" charset="0"/>
                <a:ea typeface="ＭＳ Ｐゴシック" charset="0"/>
              </a:defRPr>
            </a:lvl2pPr>
            <a:lvl3pPr marL="1273531" indent="-254706" eaLnBrk="0" hangingPunct="0">
              <a:defRPr sz="2700">
                <a:solidFill>
                  <a:schemeClr val="tx1"/>
                </a:solidFill>
                <a:latin typeface="Arial" charset="0"/>
                <a:ea typeface="ＭＳ Ｐゴシック" charset="0"/>
              </a:defRPr>
            </a:lvl3pPr>
            <a:lvl4pPr marL="1782943" indent="-254706" eaLnBrk="0" hangingPunct="0">
              <a:defRPr sz="2700">
                <a:solidFill>
                  <a:schemeClr val="tx1"/>
                </a:solidFill>
                <a:latin typeface="Arial" charset="0"/>
                <a:ea typeface="ＭＳ Ｐゴシック" charset="0"/>
              </a:defRPr>
            </a:lvl4pPr>
            <a:lvl5pPr marL="2292355" indent="-254706" eaLnBrk="0" hangingPunct="0">
              <a:defRPr sz="2700">
                <a:solidFill>
                  <a:schemeClr val="tx1"/>
                </a:solidFill>
                <a:latin typeface="Arial" charset="0"/>
                <a:ea typeface="ＭＳ Ｐゴシック" charset="0"/>
              </a:defRPr>
            </a:lvl5pPr>
            <a:lvl6pPr marL="2801767" indent="-254706" eaLnBrk="0" fontAlgn="base" hangingPunct="0">
              <a:spcBef>
                <a:spcPct val="0"/>
              </a:spcBef>
              <a:spcAft>
                <a:spcPct val="0"/>
              </a:spcAft>
              <a:defRPr sz="2700">
                <a:solidFill>
                  <a:schemeClr val="tx1"/>
                </a:solidFill>
                <a:latin typeface="Arial" charset="0"/>
                <a:ea typeface="ＭＳ Ｐゴシック" charset="0"/>
              </a:defRPr>
            </a:lvl6pPr>
            <a:lvl7pPr marL="3311180" indent="-254706" eaLnBrk="0" fontAlgn="base" hangingPunct="0">
              <a:spcBef>
                <a:spcPct val="0"/>
              </a:spcBef>
              <a:spcAft>
                <a:spcPct val="0"/>
              </a:spcAft>
              <a:defRPr sz="2700">
                <a:solidFill>
                  <a:schemeClr val="tx1"/>
                </a:solidFill>
                <a:latin typeface="Arial" charset="0"/>
                <a:ea typeface="ＭＳ Ｐゴシック" charset="0"/>
              </a:defRPr>
            </a:lvl7pPr>
            <a:lvl8pPr marL="3820592" indent="-254706" eaLnBrk="0" fontAlgn="base" hangingPunct="0">
              <a:spcBef>
                <a:spcPct val="0"/>
              </a:spcBef>
              <a:spcAft>
                <a:spcPct val="0"/>
              </a:spcAft>
              <a:defRPr sz="2700">
                <a:solidFill>
                  <a:schemeClr val="tx1"/>
                </a:solidFill>
                <a:latin typeface="Arial" charset="0"/>
                <a:ea typeface="ＭＳ Ｐゴシック" charset="0"/>
              </a:defRPr>
            </a:lvl8pPr>
            <a:lvl9pPr marL="4330004" indent="-254706" eaLnBrk="0" fontAlgn="base" hangingPunct="0">
              <a:spcBef>
                <a:spcPct val="0"/>
              </a:spcBef>
              <a:spcAft>
                <a:spcPct val="0"/>
              </a:spcAft>
              <a:defRPr sz="2700">
                <a:solidFill>
                  <a:schemeClr val="tx1"/>
                </a:solidFill>
                <a:latin typeface="Arial" charset="0"/>
                <a:ea typeface="ＭＳ Ｐゴシック" charset="0"/>
              </a:defRPr>
            </a:lvl9pPr>
          </a:lstStyle>
          <a:p>
            <a:pPr eaLnBrk="1" hangingPunct="1"/>
            <a:fld id="{5CB8E0E8-A0F3-3044-8AF1-B19CA0677153}" type="slidenum">
              <a:rPr lang="sk-SK" sz="1300">
                <a:latin typeface="Calibri" charset="0"/>
                <a:cs typeface="Arial" charset="0"/>
              </a:rPr>
              <a:pPr eaLnBrk="1" hangingPunct="1"/>
              <a:t>14</a:t>
            </a:fld>
            <a:endParaRPr lang="sk-SK" sz="1300">
              <a:latin typeface="Calibri" charset="0"/>
              <a:cs typeface="Arial" charset="0"/>
            </a:endParaRPr>
          </a:p>
        </p:txBody>
      </p:sp>
      <p:sp>
        <p:nvSpPr>
          <p:cNvPr id="2" name="Date Placeholder 1"/>
          <p:cNvSpPr>
            <a:spLocks noGrp="1"/>
          </p:cNvSpPr>
          <p:nvPr>
            <p:ph type="dt" idx="10"/>
          </p:nvPr>
        </p:nvSpPr>
        <p:spPr/>
        <p:txBody>
          <a:bodyPr/>
          <a:lstStyle/>
          <a:p>
            <a:fld id="{5146750C-37A8-474A-8581-736E52A9C3CB}" type="datetime1">
              <a:rPr lang="sk-SK" smtClean="0"/>
              <a:t>3.11.14</a:t>
            </a:fld>
            <a:endParaRPr lang="sk-SK"/>
          </a:p>
        </p:txBody>
      </p:sp>
      <p:sp>
        <p:nvSpPr>
          <p:cNvPr id="3" name="Footer Placeholder 2"/>
          <p:cNvSpPr>
            <a:spLocks noGrp="1"/>
          </p:cNvSpPr>
          <p:nvPr>
            <p:ph type="ftr" sz="quarter" idx="11"/>
          </p:nvPr>
        </p:nvSpPr>
        <p:spPr/>
        <p:txBody>
          <a:bodyPr/>
          <a:lstStyle/>
          <a:p>
            <a:r>
              <a:rPr lang="sk-SK" smtClean="0"/>
              <a:t>rusnakm@truni.sk</a:t>
            </a:r>
            <a:endParaRPr lang="sk-SK"/>
          </a:p>
        </p:txBody>
      </p:sp>
      <p:sp>
        <p:nvSpPr>
          <p:cNvPr id="4" name="Header Placeholder 3"/>
          <p:cNvSpPr>
            <a:spLocks noGrp="1"/>
          </p:cNvSpPr>
          <p:nvPr>
            <p:ph type="hdr" sz="quarter" idx="12"/>
          </p:nvPr>
        </p:nvSpPr>
        <p:spPr/>
        <p:txBody>
          <a:bodyPr/>
          <a:lstStyle/>
          <a:p>
            <a:r>
              <a:rPr lang="sk-SK" smtClean="0"/>
              <a:t>MEDIPIET II</a:t>
            </a:r>
            <a:endParaRPr lang="sk-S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1162050" y="754063"/>
            <a:ext cx="5448300" cy="3771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The risk for an outbreak of the </a:t>
            </a:r>
            <a:r>
              <a:rPr lang="en-US">
                <a:latin typeface="Calibri" charset="0"/>
                <a:hlinkClick r:id="rId3"/>
              </a:rPr>
              <a:t>Chikungunya virus</a:t>
            </a:r>
            <a:r>
              <a:rPr lang="en-US">
                <a:latin typeface="Calibri" charset="0"/>
              </a:rPr>
              <a:t> or the </a:t>
            </a:r>
            <a:r>
              <a:rPr lang="en-US">
                <a:latin typeface="Calibri" charset="0"/>
                <a:hlinkClick r:id="rId4"/>
              </a:rPr>
              <a:t>Dengue virus</a:t>
            </a:r>
            <a:r>
              <a:rPr lang="en-US">
                <a:latin typeface="Calibri" charset="0"/>
              </a:rPr>
              <a:t> in a specific area depends on two factors: </a:t>
            </a:r>
          </a:p>
          <a:p>
            <a:r>
              <a:rPr lang="en-US">
                <a:latin typeface="Calibri" charset="0"/>
              </a:rPr>
              <a:t>Risk of the presence of a person who is infected with the Chikungunya virus or Dengue virus.</a:t>
            </a:r>
          </a:p>
          <a:p>
            <a:r>
              <a:rPr lang="en-US">
                <a:latin typeface="Calibri" charset="0"/>
              </a:rPr>
              <a:t>Risk of transmission of the respective virus by insect disease vectors such as the Asian tiger mosquito (</a:t>
            </a:r>
            <a:r>
              <a:rPr lang="en-US" i="1">
                <a:latin typeface="Calibri" charset="0"/>
              </a:rPr>
              <a:t>Aedes albopictus</a:t>
            </a:r>
            <a:r>
              <a:rPr lang="en-US">
                <a:latin typeface="Calibri" charset="0"/>
              </a:rPr>
              <a:t>). The larger the tiger mosquito population, the larger the risk. </a:t>
            </a:r>
            <a:br>
              <a:rPr lang="en-US">
                <a:latin typeface="Calibri" charset="0"/>
              </a:rPr>
            </a:br>
            <a:endParaRPr lang="en-US">
              <a:latin typeface="Calibri" charset="0"/>
            </a:endParaRPr>
          </a:p>
          <a:p>
            <a:r>
              <a:rPr lang="en-US">
                <a:latin typeface="Calibri" charset="0"/>
                <a:hlinkClick r:id="rId5" tooltip="The risk of Chikungunya and Dengue outside of the tropics: can a novel mosquito trap help reduce the Tiger Mosquito population?"/>
              </a:rPr>
              <a:t/>
            </a:r>
            <a:br>
              <a:rPr lang="en-US">
                <a:latin typeface="Calibri" charset="0"/>
                <a:hlinkClick r:id="rId5" tooltip="The risk of Chikungunya and Dengue outside of the tropics: can a novel mosquito trap help reduce the Tiger Mosquito population?"/>
              </a:rPr>
            </a:br>
            <a:r>
              <a:rPr lang="en-US">
                <a:latin typeface="Calibri" charset="0"/>
                <a:hlinkClick r:id="rId5" tooltip="The risk of Chikungunya and Dengue outside of the tropics: can a novel mosquito trap help reduce the Tiger Mosquito population?"/>
              </a:rPr>
              <a:t>[+] zoom</a:t>
            </a:r>
            <a:r>
              <a:rPr lang="en-US">
                <a:latin typeface="Calibri" charset="0"/>
              </a:rPr>
              <a:t> </a:t>
            </a:r>
          </a:p>
          <a:p>
            <a:r>
              <a:rPr lang="en-US" b="1">
                <a:latin typeface="Calibri" charset="0"/>
              </a:rPr>
              <a:t>Hitchhiking Chikungunya </a:t>
            </a:r>
          </a:p>
          <a:p>
            <a:r>
              <a:rPr lang="en-US">
                <a:latin typeface="Calibri" charset="0"/>
              </a:rPr>
              <a:t>A recent incident where these two risk factors came together was in the Emiglia-Romana region in Northern Italy; however, Italy was not unprepared. As a reaction to the Chikungunya virus epidemic on the French island of La Réunion in the Indian Ocean at the beginning of 2006, the Italian Health Ministry had set up a special surveillance program for Chikungunya cases in August of the same year.</a:t>
            </a:r>
            <a:br>
              <a:rPr lang="en-US">
                <a:latin typeface="Calibri" charset="0"/>
              </a:rPr>
            </a:br>
            <a:r>
              <a:rPr lang="en-US">
                <a:latin typeface="Calibri" charset="0"/>
              </a:rPr>
              <a:t> </a:t>
            </a:r>
            <a:br>
              <a:rPr lang="en-US">
                <a:latin typeface="Calibri" charset="0"/>
              </a:rPr>
            </a:br>
            <a:r>
              <a:rPr lang="en-US">
                <a:latin typeface="Calibri" charset="0"/>
              </a:rPr>
              <a:t>Despite these precautions, a Chikungunya virus outbreak occurred in the areas of Ravenna, Forlì-Cesena, Rimini and Bologna in the Emiglia-Romana region in the summer of 2007. As predicted, the vector was the Asian tiger mosquito. At least 200 people were infected with the virus. Luckily, the outbreak could be contained and the virus did not manage to survive into the tiger mosquito season of 2008.</a:t>
            </a:r>
          </a:p>
          <a:p>
            <a:r>
              <a:rPr lang="en-US">
                <a:latin typeface="Calibri" charset="0"/>
              </a:rPr>
              <a:t>For the Chikungunya virus, the first two known cases being imported into the Emiglia-Romana region were reported in 2006. One came from Mauritius, the other from India. Three further Chikungunya cases were recorded in 2007, this time all of them coming from India. The first of these was the source of the Chikungunya outbreak in the areas of Ravenna, Forlì-Cesena, Rimini and Bologna. </a:t>
            </a:r>
          </a:p>
          <a:p>
            <a:endParaRPr lang="sk-SK">
              <a:latin typeface="Calibri"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charset="0"/>
                <a:ea typeface="ＭＳ Ｐゴシック" charset="0"/>
                <a:cs typeface="ＭＳ Ｐゴシック" charset="0"/>
              </a:defRPr>
            </a:lvl1pPr>
            <a:lvl2pPr marL="827795" indent="-318383" eaLnBrk="0" hangingPunct="0">
              <a:defRPr sz="2700">
                <a:solidFill>
                  <a:schemeClr val="tx1"/>
                </a:solidFill>
                <a:latin typeface="Arial" charset="0"/>
                <a:ea typeface="ＭＳ Ｐゴシック" charset="0"/>
              </a:defRPr>
            </a:lvl2pPr>
            <a:lvl3pPr marL="1273531" indent="-254706" eaLnBrk="0" hangingPunct="0">
              <a:defRPr sz="2700">
                <a:solidFill>
                  <a:schemeClr val="tx1"/>
                </a:solidFill>
                <a:latin typeface="Arial" charset="0"/>
                <a:ea typeface="ＭＳ Ｐゴシック" charset="0"/>
              </a:defRPr>
            </a:lvl3pPr>
            <a:lvl4pPr marL="1782943" indent="-254706" eaLnBrk="0" hangingPunct="0">
              <a:defRPr sz="2700">
                <a:solidFill>
                  <a:schemeClr val="tx1"/>
                </a:solidFill>
                <a:latin typeface="Arial" charset="0"/>
                <a:ea typeface="ＭＳ Ｐゴシック" charset="0"/>
              </a:defRPr>
            </a:lvl4pPr>
            <a:lvl5pPr marL="2292355" indent="-254706" eaLnBrk="0" hangingPunct="0">
              <a:defRPr sz="2700">
                <a:solidFill>
                  <a:schemeClr val="tx1"/>
                </a:solidFill>
                <a:latin typeface="Arial" charset="0"/>
                <a:ea typeface="ＭＳ Ｐゴシック" charset="0"/>
              </a:defRPr>
            </a:lvl5pPr>
            <a:lvl6pPr marL="2801767" indent="-254706" eaLnBrk="0" fontAlgn="base" hangingPunct="0">
              <a:spcBef>
                <a:spcPct val="0"/>
              </a:spcBef>
              <a:spcAft>
                <a:spcPct val="0"/>
              </a:spcAft>
              <a:defRPr sz="2700">
                <a:solidFill>
                  <a:schemeClr val="tx1"/>
                </a:solidFill>
                <a:latin typeface="Arial" charset="0"/>
                <a:ea typeface="ＭＳ Ｐゴシック" charset="0"/>
              </a:defRPr>
            </a:lvl6pPr>
            <a:lvl7pPr marL="3311180" indent="-254706" eaLnBrk="0" fontAlgn="base" hangingPunct="0">
              <a:spcBef>
                <a:spcPct val="0"/>
              </a:spcBef>
              <a:spcAft>
                <a:spcPct val="0"/>
              </a:spcAft>
              <a:defRPr sz="2700">
                <a:solidFill>
                  <a:schemeClr val="tx1"/>
                </a:solidFill>
                <a:latin typeface="Arial" charset="0"/>
                <a:ea typeface="ＭＳ Ｐゴシック" charset="0"/>
              </a:defRPr>
            </a:lvl7pPr>
            <a:lvl8pPr marL="3820592" indent="-254706" eaLnBrk="0" fontAlgn="base" hangingPunct="0">
              <a:spcBef>
                <a:spcPct val="0"/>
              </a:spcBef>
              <a:spcAft>
                <a:spcPct val="0"/>
              </a:spcAft>
              <a:defRPr sz="2700">
                <a:solidFill>
                  <a:schemeClr val="tx1"/>
                </a:solidFill>
                <a:latin typeface="Arial" charset="0"/>
                <a:ea typeface="ＭＳ Ｐゴシック" charset="0"/>
              </a:defRPr>
            </a:lvl8pPr>
            <a:lvl9pPr marL="4330004" indent="-254706" eaLnBrk="0" fontAlgn="base" hangingPunct="0">
              <a:spcBef>
                <a:spcPct val="0"/>
              </a:spcBef>
              <a:spcAft>
                <a:spcPct val="0"/>
              </a:spcAft>
              <a:defRPr sz="2700">
                <a:solidFill>
                  <a:schemeClr val="tx1"/>
                </a:solidFill>
                <a:latin typeface="Arial" charset="0"/>
                <a:ea typeface="ＭＳ Ｐゴシック" charset="0"/>
              </a:defRPr>
            </a:lvl9pPr>
          </a:lstStyle>
          <a:p>
            <a:pPr eaLnBrk="1" hangingPunct="1"/>
            <a:fld id="{DB81BBC4-5206-9743-8DDE-34FCDD787AE8}" type="slidenum">
              <a:rPr lang="sk-SK" sz="1300">
                <a:latin typeface="Calibri" charset="0"/>
                <a:cs typeface="Arial" charset="0"/>
              </a:rPr>
              <a:pPr eaLnBrk="1" hangingPunct="1"/>
              <a:t>15</a:t>
            </a:fld>
            <a:endParaRPr lang="sk-SK" sz="1300">
              <a:latin typeface="Calibri" charset="0"/>
              <a:cs typeface="Arial" charset="0"/>
            </a:endParaRPr>
          </a:p>
        </p:txBody>
      </p:sp>
      <p:sp>
        <p:nvSpPr>
          <p:cNvPr id="2" name="Date Placeholder 1"/>
          <p:cNvSpPr>
            <a:spLocks noGrp="1"/>
          </p:cNvSpPr>
          <p:nvPr>
            <p:ph type="dt" idx="10"/>
          </p:nvPr>
        </p:nvSpPr>
        <p:spPr/>
        <p:txBody>
          <a:bodyPr/>
          <a:lstStyle/>
          <a:p>
            <a:fld id="{11454AD0-40E9-B14B-A05C-E9732EF2002A}" type="datetime1">
              <a:rPr lang="sk-SK" smtClean="0"/>
              <a:t>3.11.14</a:t>
            </a:fld>
            <a:endParaRPr lang="sk-SK"/>
          </a:p>
        </p:txBody>
      </p:sp>
      <p:sp>
        <p:nvSpPr>
          <p:cNvPr id="3" name="Footer Placeholder 2"/>
          <p:cNvSpPr>
            <a:spLocks noGrp="1"/>
          </p:cNvSpPr>
          <p:nvPr>
            <p:ph type="ftr" sz="quarter" idx="11"/>
          </p:nvPr>
        </p:nvSpPr>
        <p:spPr/>
        <p:txBody>
          <a:bodyPr/>
          <a:lstStyle/>
          <a:p>
            <a:r>
              <a:rPr lang="sk-SK" smtClean="0"/>
              <a:t>rusnakm@truni.sk</a:t>
            </a:r>
            <a:endParaRPr lang="sk-SK"/>
          </a:p>
        </p:txBody>
      </p:sp>
      <p:sp>
        <p:nvSpPr>
          <p:cNvPr id="4" name="Header Placeholder 3"/>
          <p:cNvSpPr>
            <a:spLocks noGrp="1"/>
          </p:cNvSpPr>
          <p:nvPr>
            <p:ph type="hdr" sz="quarter" idx="12"/>
          </p:nvPr>
        </p:nvSpPr>
        <p:spPr/>
        <p:txBody>
          <a:bodyPr/>
          <a:lstStyle/>
          <a:p>
            <a:r>
              <a:rPr lang="sk-SK" smtClean="0"/>
              <a:t>MEDIPIET II</a:t>
            </a:r>
            <a:endParaRPr lang="sk-S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0FFEAB2-A1B0-4C4E-8D63-35EA56842B92}" type="slidenum">
              <a:rPr lang="en-GB"/>
              <a:pPr>
                <a:defRPr/>
              </a:pPr>
              <a:t>26</a:t>
            </a:fld>
            <a:endParaRPr lang="en-GB"/>
          </a:p>
        </p:txBody>
      </p:sp>
      <p:sp>
        <p:nvSpPr>
          <p:cNvPr id="192514" name="Rectangle 2"/>
          <p:cNvSpPr>
            <a:spLocks noGrp="1" noRot="1" noChangeAspect="1" noChangeArrowheads="1" noTextEdit="1"/>
          </p:cNvSpPr>
          <p:nvPr>
            <p:ph type="sldImg"/>
          </p:nvPr>
        </p:nvSpPr>
        <p:spPr>
          <a:xfrm>
            <a:off x="1162050" y="754063"/>
            <a:ext cx="5448300" cy="3771900"/>
          </a:xfrm>
          <a:ln/>
          <a:extLst>
            <a:ext uri="{FAA26D3D-D897-4be2-8F04-BA451C77F1D7}">
              <ma14:placeholderFlag xmlns:ma14="http://schemas.microsoft.com/office/mac/drawingml/2011/main" val="1"/>
            </a:ext>
          </a:extLst>
        </p:spPr>
      </p:sp>
      <p:sp>
        <p:nvSpPr>
          <p:cNvPr id="192515" name="Rectangle 3"/>
          <p:cNvSpPr>
            <a:spLocks noGrp="1" noChangeArrowheads="1"/>
          </p:cNvSpPr>
          <p:nvPr>
            <p:ph type="body" idx="1"/>
          </p:nvPr>
        </p:nvSpPr>
        <p:spPr/>
        <p:txBody>
          <a:bodyPr/>
          <a:lstStyle/>
          <a:p>
            <a:pPr>
              <a:buFontTx/>
              <a:buChar char="•"/>
              <a:defRPr/>
            </a:pPr>
            <a:endParaRPr lang="fr-FR" smtClean="0">
              <a:cs typeface="+mn-cs"/>
            </a:endParaRPr>
          </a:p>
        </p:txBody>
      </p:sp>
      <p:sp>
        <p:nvSpPr>
          <p:cNvPr id="2" name="Date Placeholder 1"/>
          <p:cNvSpPr>
            <a:spLocks noGrp="1"/>
          </p:cNvSpPr>
          <p:nvPr>
            <p:ph type="dt" idx="10"/>
          </p:nvPr>
        </p:nvSpPr>
        <p:spPr/>
        <p:txBody>
          <a:bodyPr/>
          <a:lstStyle/>
          <a:p>
            <a:fld id="{B8711B4A-2362-4349-9989-B8D38CD5DDB1}" type="datetime1">
              <a:rPr lang="sk-SK" smtClean="0"/>
              <a:t>3.11.14</a:t>
            </a:fld>
            <a:endParaRPr lang="sk-SK"/>
          </a:p>
        </p:txBody>
      </p:sp>
      <p:sp>
        <p:nvSpPr>
          <p:cNvPr id="3" name="Footer Placeholder 2"/>
          <p:cNvSpPr>
            <a:spLocks noGrp="1"/>
          </p:cNvSpPr>
          <p:nvPr>
            <p:ph type="ftr" sz="quarter" idx="11"/>
          </p:nvPr>
        </p:nvSpPr>
        <p:spPr/>
        <p:txBody>
          <a:bodyPr/>
          <a:lstStyle/>
          <a:p>
            <a:r>
              <a:rPr lang="sk-SK" smtClean="0"/>
              <a:t>rusnakm@truni.sk</a:t>
            </a:r>
            <a:endParaRPr lang="sk-SK"/>
          </a:p>
        </p:txBody>
      </p:sp>
      <p:sp>
        <p:nvSpPr>
          <p:cNvPr id="4" name="Header Placeholder 3"/>
          <p:cNvSpPr>
            <a:spLocks noGrp="1"/>
          </p:cNvSpPr>
          <p:nvPr>
            <p:ph type="hdr" sz="quarter" idx="12"/>
          </p:nvPr>
        </p:nvSpPr>
        <p:spPr/>
        <p:txBody>
          <a:bodyPr/>
          <a:lstStyle/>
          <a:p>
            <a:r>
              <a:rPr lang="sk-SK" smtClean="0"/>
              <a:t>MEDIPIET II</a:t>
            </a:r>
            <a:endParaRPr lang="sk-S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754063"/>
            <a:ext cx="5448300" cy="3771900"/>
          </a:xfrm>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10"/>
          </p:nvPr>
        </p:nvSpPr>
        <p:spPr/>
        <p:txBody>
          <a:bodyPr/>
          <a:lstStyle/>
          <a:p>
            <a:fld id="{8EDDD769-0A41-C44D-A74F-F9371E2120B1}" type="slidenum">
              <a:rPr lang="sk-SK" smtClean="0"/>
              <a:t>39</a:t>
            </a:fld>
            <a:endParaRPr lang="sk-SK"/>
          </a:p>
        </p:txBody>
      </p:sp>
      <p:sp>
        <p:nvSpPr>
          <p:cNvPr id="5" name="Date Placeholder 4"/>
          <p:cNvSpPr>
            <a:spLocks noGrp="1"/>
          </p:cNvSpPr>
          <p:nvPr>
            <p:ph type="dt" idx="11"/>
          </p:nvPr>
        </p:nvSpPr>
        <p:spPr/>
        <p:txBody>
          <a:bodyPr/>
          <a:lstStyle/>
          <a:p>
            <a:fld id="{91A2DA1D-6E60-7443-AA95-54E7977205A0}" type="datetime1">
              <a:rPr lang="sk-SK" smtClean="0"/>
              <a:t>3.11.14</a:t>
            </a:fld>
            <a:endParaRPr lang="sk-SK"/>
          </a:p>
        </p:txBody>
      </p:sp>
      <p:sp>
        <p:nvSpPr>
          <p:cNvPr id="6" name="Footer Placeholder 5"/>
          <p:cNvSpPr>
            <a:spLocks noGrp="1"/>
          </p:cNvSpPr>
          <p:nvPr>
            <p:ph type="ftr" sz="quarter" idx="12"/>
          </p:nvPr>
        </p:nvSpPr>
        <p:spPr/>
        <p:txBody>
          <a:bodyPr/>
          <a:lstStyle/>
          <a:p>
            <a:r>
              <a:rPr lang="sk-SK" smtClean="0"/>
              <a:t>rusnakm@truni.sk</a:t>
            </a:r>
            <a:endParaRPr lang="sk-SK"/>
          </a:p>
        </p:txBody>
      </p:sp>
      <p:sp>
        <p:nvSpPr>
          <p:cNvPr id="7" name="Header Placeholder 6"/>
          <p:cNvSpPr>
            <a:spLocks noGrp="1"/>
          </p:cNvSpPr>
          <p:nvPr>
            <p:ph type="hdr" sz="quarter" idx="13"/>
          </p:nvPr>
        </p:nvSpPr>
        <p:spPr/>
        <p:txBody>
          <a:bodyPr/>
          <a:lstStyle/>
          <a:p>
            <a:r>
              <a:rPr lang="sk-SK" smtClean="0"/>
              <a:t>MEDIPIET II</a:t>
            </a:r>
            <a:endParaRPr lang="sk-SK"/>
          </a:p>
        </p:txBody>
      </p:sp>
    </p:spTree>
    <p:extLst>
      <p:ext uri="{BB962C8B-B14F-4D97-AF65-F5344CB8AC3E}">
        <p14:creationId xmlns:p14="http://schemas.microsoft.com/office/powerpoint/2010/main" val="3570663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39081" y="3578220"/>
            <a:ext cx="495300" cy="966143"/>
          </a:xfrm>
          <a:prstGeom prst="rect">
            <a:avLst/>
          </a:prstGeom>
          <a:noFill/>
        </p:spPr>
        <p:txBody>
          <a:bodyPr wrap="square" lIns="0" tIns="9579" rIns="0" bIns="9579" rtlCol="0" anchor="ctr" anchorCtr="0">
            <a:spAutoFit/>
          </a:bodyPr>
          <a:lstStyle/>
          <a:p>
            <a:r>
              <a:rPr lang="en-US" sz="6900" dirty="0" smtClean="0">
                <a:solidFill>
                  <a:schemeClr val="tx1"/>
                </a:solidFill>
                <a:effectLst>
                  <a:outerShdw blurRad="38100" dist="38100" dir="2700000" algn="tl">
                    <a:srgbClr val="000000">
                      <a:alpha val="43137"/>
                    </a:srgbClr>
                  </a:outerShdw>
                </a:effectLst>
                <a:latin typeface="+mn-lt"/>
              </a:rPr>
              <a:t>{</a:t>
            </a:r>
            <a:endParaRPr lang="en-US" sz="6900" dirty="0">
              <a:solidFill>
                <a:schemeClr val="tx1"/>
              </a:solidFill>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842010" y="1219200"/>
            <a:ext cx="8172450" cy="2152650"/>
          </a:xfrm>
        </p:spPr>
        <p:txBody>
          <a:bodyPr>
            <a:noAutofit/>
          </a:bodyPr>
          <a:lstStyle>
            <a:lvl1pPr>
              <a:defRPr sz="6300">
                <a:solidFill>
                  <a:schemeClr val="tx1"/>
                </a:solidFill>
              </a:defRPr>
            </a:lvl1pPr>
          </a:lstStyle>
          <a:p>
            <a:r>
              <a:rPr lang="cs-CZ" noProof="0" smtClean="0"/>
              <a:t>Click to edit Master title style</a:t>
            </a:r>
            <a:endParaRPr lang="en-GB" noProof="0" dirty="0"/>
          </a:p>
        </p:txBody>
      </p:sp>
      <p:sp>
        <p:nvSpPr>
          <p:cNvPr id="3" name="Subtitle 2"/>
          <p:cNvSpPr>
            <a:spLocks noGrp="1"/>
          </p:cNvSpPr>
          <p:nvPr>
            <p:ph type="subTitle" idx="1"/>
          </p:nvPr>
        </p:nvSpPr>
        <p:spPr>
          <a:xfrm>
            <a:off x="2311400" y="3375490"/>
            <a:ext cx="6686550" cy="1448314"/>
          </a:xfrm>
        </p:spPr>
        <p:txBody>
          <a:bodyPr anchor="ctr"/>
          <a:lstStyle>
            <a:lvl1pPr marL="0" indent="0" algn="l">
              <a:buNone/>
              <a:defRPr>
                <a:solidFill>
                  <a:schemeClr val="tx1"/>
                </a:solidFill>
              </a:defRPr>
            </a:lvl1pPr>
            <a:lvl2pPr marL="478931" indent="0" algn="ctr">
              <a:buNone/>
              <a:defRPr>
                <a:solidFill>
                  <a:schemeClr val="tx1">
                    <a:tint val="75000"/>
                  </a:schemeClr>
                </a:solidFill>
              </a:defRPr>
            </a:lvl2pPr>
            <a:lvl3pPr marL="957863" indent="0" algn="ctr">
              <a:buNone/>
              <a:defRPr>
                <a:solidFill>
                  <a:schemeClr val="tx1">
                    <a:tint val="75000"/>
                  </a:schemeClr>
                </a:solidFill>
              </a:defRPr>
            </a:lvl3pPr>
            <a:lvl4pPr marL="1436794" indent="0" algn="ctr">
              <a:buNone/>
              <a:defRPr>
                <a:solidFill>
                  <a:schemeClr val="tx1">
                    <a:tint val="75000"/>
                  </a:schemeClr>
                </a:solidFill>
              </a:defRPr>
            </a:lvl4pPr>
            <a:lvl5pPr marL="1915724" indent="0" algn="ctr">
              <a:buNone/>
              <a:defRPr>
                <a:solidFill>
                  <a:schemeClr val="tx1">
                    <a:tint val="75000"/>
                  </a:schemeClr>
                </a:solidFill>
              </a:defRPr>
            </a:lvl5pPr>
            <a:lvl6pPr marL="2394655" indent="0" algn="ctr">
              <a:buNone/>
              <a:defRPr>
                <a:solidFill>
                  <a:schemeClr val="tx1">
                    <a:tint val="75000"/>
                  </a:schemeClr>
                </a:solidFill>
              </a:defRPr>
            </a:lvl6pPr>
            <a:lvl7pPr marL="2873587" indent="0" algn="ctr">
              <a:buNone/>
              <a:defRPr>
                <a:solidFill>
                  <a:schemeClr val="tx1">
                    <a:tint val="75000"/>
                  </a:schemeClr>
                </a:solidFill>
              </a:defRPr>
            </a:lvl7pPr>
            <a:lvl8pPr marL="3352518" indent="0" algn="ctr">
              <a:buNone/>
              <a:defRPr>
                <a:solidFill>
                  <a:schemeClr val="tx1">
                    <a:tint val="75000"/>
                  </a:schemeClr>
                </a:solidFill>
              </a:defRPr>
            </a:lvl8pPr>
            <a:lvl9pPr marL="3831449" indent="0" algn="ctr">
              <a:buNone/>
              <a:defRPr>
                <a:solidFill>
                  <a:schemeClr val="tx1">
                    <a:tint val="75000"/>
                  </a:schemeClr>
                </a:solidFill>
              </a:defRPr>
            </a:lvl9pPr>
          </a:lstStyle>
          <a:p>
            <a:r>
              <a:rPr lang="cs-CZ" noProof="0" smtClean="0"/>
              <a:t>Click to edit Master subtitle style</a:t>
            </a:r>
            <a:endParaRPr lang="en-GB" noProof="0" dirty="0"/>
          </a:p>
        </p:txBody>
      </p:sp>
      <p:sp>
        <p:nvSpPr>
          <p:cNvPr id="15" name="Date Placeholder 14"/>
          <p:cNvSpPr>
            <a:spLocks noGrp="1"/>
          </p:cNvSpPr>
          <p:nvPr>
            <p:ph type="dt" sz="half" idx="10"/>
          </p:nvPr>
        </p:nvSpPr>
        <p:spPr/>
        <p:txBody>
          <a:bodyPr/>
          <a:lstStyle/>
          <a:p>
            <a:fld id="{E5BDB08B-4DFF-3944-B02C-7B0017E32DCB}" type="datetime1">
              <a:rPr lang="sk-SK" smtClean="0"/>
              <a:t>3.11.14</a:t>
            </a:fld>
            <a:endParaRPr lang="en-GB"/>
          </a:p>
        </p:txBody>
      </p:sp>
      <p:sp>
        <p:nvSpPr>
          <p:cNvPr id="16" name="Slide Number Placeholder 15"/>
          <p:cNvSpPr>
            <a:spLocks noGrp="1"/>
          </p:cNvSpPr>
          <p:nvPr>
            <p:ph type="sldNum" sz="quarter" idx="11"/>
          </p:nvPr>
        </p:nvSpPr>
        <p:spPr/>
        <p:txBody>
          <a:bodyPr/>
          <a:lstStyle/>
          <a:p>
            <a:fld id="{9665D366-4AF1-4746-9C39-861A506373A7}" type="slidenum">
              <a:rPr lang="en-GB" smtClean="0"/>
              <a:pPr/>
              <a:t>‹#›</a:t>
            </a:fld>
            <a:endParaRPr lang="en-GB"/>
          </a:p>
        </p:txBody>
      </p:sp>
      <p:sp>
        <p:nvSpPr>
          <p:cNvPr id="17" name="Footer Placeholder 16"/>
          <p:cNvSpPr>
            <a:spLocks noGrp="1"/>
          </p:cNvSpPr>
          <p:nvPr>
            <p:ph type="ftr" sz="quarter" idx="12"/>
          </p:nvPr>
        </p:nvSpPr>
        <p:spPr/>
        <p:txBody>
          <a:bodyPr/>
          <a:lstStyle/>
          <a:p>
            <a:r>
              <a:rPr lang="en-GB" smtClean="0"/>
              <a:t>rusnakm@truni.sk</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dirty="0"/>
          </a:p>
        </p:txBody>
      </p:sp>
      <p:sp>
        <p:nvSpPr>
          <p:cNvPr id="3" name="Vertical Text Placeholder 2"/>
          <p:cNvSpPr>
            <a:spLocks noGrp="1"/>
          </p:cNvSpPr>
          <p:nvPr>
            <p:ph type="body" orient="vert" idx="1"/>
          </p:nvPr>
        </p:nvSpPr>
        <p:spPr>
          <a:xfrm>
            <a:off x="2311400" y="685801"/>
            <a:ext cx="6273800" cy="3505199"/>
          </a:xfrm>
        </p:spPr>
        <p:txBody>
          <a:bodyPr vert="eaVert" ancho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F4879C84-DF1E-2C48-97D1-E2A054B85AB7}" type="datetime1">
              <a:rPr lang="sk-SK" smtClean="0"/>
              <a:t>3.11.14</a:t>
            </a:fld>
            <a:endParaRPr lang="en-GB"/>
          </a:p>
        </p:txBody>
      </p:sp>
      <p:sp>
        <p:nvSpPr>
          <p:cNvPr id="5" name="Footer Placeholder 4"/>
          <p:cNvSpPr>
            <a:spLocks noGrp="1"/>
          </p:cNvSpPr>
          <p:nvPr>
            <p:ph type="ftr" sz="quarter" idx="11"/>
          </p:nvPr>
        </p:nvSpPr>
        <p:spPr/>
        <p:txBody>
          <a:bodyPr/>
          <a:lstStyle/>
          <a:p>
            <a:r>
              <a:rPr lang="en-GB" smtClean="0"/>
              <a:t>rusnakm@truni.sk</a:t>
            </a:r>
            <a:endParaRPr lang="en-GB"/>
          </a:p>
        </p:txBody>
      </p:sp>
      <p:sp>
        <p:nvSpPr>
          <p:cNvPr id="6" name="Slide Number Placeholder 5"/>
          <p:cNvSpPr>
            <a:spLocks noGrp="1"/>
          </p:cNvSpPr>
          <p:nvPr>
            <p:ph type="sldNum" sz="quarter" idx="12"/>
          </p:nvPr>
        </p:nvSpPr>
        <p:spPr/>
        <p:txBody>
          <a:bodyPr/>
          <a:lstStyle/>
          <a:p>
            <a:fld id="{F9D4BC3C-7372-45CB-AC7E-5C03862A0EE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400" y="609602"/>
            <a:ext cx="2311400" cy="5181600"/>
          </a:xfrm>
        </p:spPr>
        <p:txBody>
          <a:bodyPr vert="eaVert"/>
          <a:lstStyle/>
          <a:p>
            <a:r>
              <a:rPr lang="cs-CZ" smtClean="0"/>
              <a:t>Click to edit Master title style</a:t>
            </a:r>
            <a:endParaRPr lang="en-US" dirty="0"/>
          </a:p>
        </p:txBody>
      </p:sp>
      <p:sp>
        <p:nvSpPr>
          <p:cNvPr id="3" name="Vertical Text Placeholder 2"/>
          <p:cNvSpPr>
            <a:spLocks noGrp="1"/>
          </p:cNvSpPr>
          <p:nvPr>
            <p:ph type="body" orient="vert" idx="1"/>
          </p:nvPr>
        </p:nvSpPr>
        <p:spPr>
          <a:xfrm>
            <a:off x="3136901" y="685801"/>
            <a:ext cx="5448300" cy="4572000"/>
          </a:xfrm>
        </p:spPr>
        <p:txBody>
          <a:bodyPr vert="eaVert" ancho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4" name="Date Placeholder 3"/>
          <p:cNvSpPr>
            <a:spLocks noGrp="1"/>
          </p:cNvSpPr>
          <p:nvPr>
            <p:ph type="dt" sz="half" idx="10"/>
          </p:nvPr>
        </p:nvSpPr>
        <p:spPr/>
        <p:txBody>
          <a:bodyPr/>
          <a:lstStyle/>
          <a:p>
            <a:fld id="{FF9575CA-008A-4C49-9DFE-3A319296CF93}" type="datetime1">
              <a:rPr lang="sk-SK" smtClean="0"/>
              <a:t>3.11.14</a:t>
            </a:fld>
            <a:endParaRPr lang="en-GB"/>
          </a:p>
        </p:txBody>
      </p:sp>
      <p:sp>
        <p:nvSpPr>
          <p:cNvPr id="5" name="Footer Placeholder 4"/>
          <p:cNvSpPr>
            <a:spLocks noGrp="1"/>
          </p:cNvSpPr>
          <p:nvPr>
            <p:ph type="ftr" sz="quarter" idx="11"/>
          </p:nvPr>
        </p:nvSpPr>
        <p:spPr/>
        <p:txBody>
          <a:bodyPr/>
          <a:lstStyle/>
          <a:p>
            <a:r>
              <a:rPr lang="en-GB" smtClean="0"/>
              <a:t>rusnakm@truni.sk</a:t>
            </a:r>
            <a:endParaRPr lang="en-GB"/>
          </a:p>
        </p:txBody>
      </p:sp>
      <p:sp>
        <p:nvSpPr>
          <p:cNvPr id="6" name="Slide Number Placeholder 5"/>
          <p:cNvSpPr>
            <a:spLocks noGrp="1"/>
          </p:cNvSpPr>
          <p:nvPr>
            <p:ph type="sldNum" sz="quarter" idx="12"/>
          </p:nvPr>
        </p:nvSpPr>
        <p:spPr/>
        <p:txBody>
          <a:bodyPr/>
          <a:lstStyle/>
          <a:p>
            <a:fld id="{0B4E2C6B-D7B4-4470-96B0-FB5B90C36687}"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906000" cy="3994150"/>
          </a:xfrm>
        </p:spPr>
        <p:txBody>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GB"/>
          </a:p>
        </p:txBody>
      </p:sp>
    </p:spTree>
    <p:extLst>
      <p:ext uri="{BB962C8B-B14F-4D97-AF65-F5344CB8AC3E}">
        <p14:creationId xmlns:p14="http://schemas.microsoft.com/office/powerpoint/2010/main" val="403741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cs-CZ" noProof="0" smtClean="0"/>
              <a:t>Click to edit Master text styles</a:t>
            </a:r>
          </a:p>
          <a:p>
            <a:pPr lvl="1"/>
            <a:r>
              <a:rPr lang="cs-CZ" noProof="0" smtClean="0"/>
              <a:t>Second level</a:t>
            </a:r>
          </a:p>
          <a:p>
            <a:pPr lvl="2"/>
            <a:r>
              <a:rPr lang="cs-CZ" noProof="0" smtClean="0"/>
              <a:t>Third level</a:t>
            </a:r>
          </a:p>
          <a:p>
            <a:pPr lvl="3"/>
            <a:r>
              <a:rPr lang="cs-CZ" noProof="0" smtClean="0"/>
              <a:t>Fourth level</a:t>
            </a:r>
          </a:p>
          <a:p>
            <a:pPr lvl="4"/>
            <a:r>
              <a:rPr lang="cs-CZ" noProof="0" smtClean="0"/>
              <a:t>Fifth level</a:t>
            </a:r>
            <a:endParaRPr lang="en-GB" noProof="0" dirty="0"/>
          </a:p>
        </p:txBody>
      </p:sp>
      <p:sp>
        <p:nvSpPr>
          <p:cNvPr id="13" name="Title 12"/>
          <p:cNvSpPr>
            <a:spLocks noGrp="1"/>
          </p:cNvSpPr>
          <p:nvPr>
            <p:ph type="title"/>
          </p:nvPr>
        </p:nvSpPr>
        <p:spPr/>
        <p:txBody>
          <a:bodyPr/>
          <a:lstStyle/>
          <a:p>
            <a:r>
              <a:rPr lang="cs-CZ" noProof="0" smtClean="0"/>
              <a:t>Click to edit Master title style</a:t>
            </a:r>
            <a:endParaRPr lang="en-GB" noProof="0" dirty="0"/>
          </a:p>
        </p:txBody>
      </p:sp>
      <p:sp>
        <p:nvSpPr>
          <p:cNvPr id="14" name="Date Placeholder 13"/>
          <p:cNvSpPr>
            <a:spLocks noGrp="1"/>
          </p:cNvSpPr>
          <p:nvPr>
            <p:ph type="dt" sz="half" idx="10"/>
          </p:nvPr>
        </p:nvSpPr>
        <p:spPr/>
        <p:txBody>
          <a:bodyPr/>
          <a:lstStyle/>
          <a:p>
            <a:fld id="{B675104D-347C-6B45-81F9-FF1C31565D80}" type="datetime1">
              <a:rPr lang="sk-SK" smtClean="0"/>
              <a:t>3.11.14</a:t>
            </a:fld>
            <a:endParaRPr lang="en-GB"/>
          </a:p>
        </p:txBody>
      </p:sp>
      <p:sp>
        <p:nvSpPr>
          <p:cNvPr id="15" name="Slide Number Placeholder 14"/>
          <p:cNvSpPr>
            <a:spLocks noGrp="1"/>
          </p:cNvSpPr>
          <p:nvPr>
            <p:ph type="sldNum" sz="quarter" idx="11"/>
          </p:nvPr>
        </p:nvSpPr>
        <p:spPr/>
        <p:txBody>
          <a:bodyPr/>
          <a:lstStyle/>
          <a:p>
            <a:fld id="{20C92893-8C51-46CF-9D47-24B3C575AFAA}" type="slidenum">
              <a:rPr lang="en-GB" smtClean="0"/>
              <a:pPr/>
              <a:t>‹#›</a:t>
            </a:fld>
            <a:endParaRPr lang="en-GB"/>
          </a:p>
        </p:txBody>
      </p:sp>
      <p:sp>
        <p:nvSpPr>
          <p:cNvPr id="16" name="Footer Placeholder 15"/>
          <p:cNvSpPr>
            <a:spLocks noGrp="1"/>
          </p:cNvSpPr>
          <p:nvPr>
            <p:ph type="ftr" sz="quarter" idx="12"/>
          </p:nvPr>
        </p:nvSpPr>
        <p:spPr/>
        <p:txBody>
          <a:bodyPr/>
          <a:lstStyle/>
          <a:p>
            <a:r>
              <a:rPr lang="en-GB" dirty="0" err="1" smtClean="0"/>
              <a:t>rusnakm@truni.sk</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622800" y="4074497"/>
            <a:ext cx="495300" cy="946798"/>
          </a:xfrm>
          <a:prstGeom prst="rect">
            <a:avLst/>
          </a:prstGeom>
          <a:noFill/>
        </p:spPr>
        <p:txBody>
          <a:bodyPr wrap="square" lIns="0" tIns="0" rIns="0" bIns="0" rtlCol="0" anchor="t" anchorCtr="0">
            <a:spAutoFit/>
          </a:bodyPr>
          <a:lstStyle/>
          <a:p>
            <a:r>
              <a:rPr lang="en-US" sz="6900" dirty="0" smtClean="0">
                <a:solidFill>
                  <a:schemeClr val="tx1"/>
                </a:solidFill>
                <a:effectLst>
                  <a:outerShdw blurRad="38100" dist="38100" dir="2700000" algn="tl">
                    <a:srgbClr val="000000">
                      <a:alpha val="43137"/>
                    </a:srgbClr>
                  </a:outerShdw>
                </a:effectLst>
                <a:latin typeface="+mn-lt"/>
              </a:rPr>
              <a:t>{</a:t>
            </a:r>
            <a:endParaRPr lang="en-US" sz="6900" dirty="0">
              <a:solidFill>
                <a:schemeClr val="tx1"/>
              </a:solidFill>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953000" y="4267368"/>
            <a:ext cx="4044950" cy="731520"/>
          </a:xfrm>
        </p:spPr>
        <p:txBody>
          <a:bodyPr anchor="ctr">
            <a:normAutofit/>
          </a:bodyPr>
          <a:lstStyle>
            <a:lvl1pPr marL="0" indent="0">
              <a:buNone/>
              <a:defRPr sz="1900">
                <a:solidFill>
                  <a:schemeClr val="tx1"/>
                </a:solidFill>
              </a:defRPr>
            </a:lvl1pPr>
            <a:lvl2pPr marL="478931" indent="0">
              <a:buNone/>
              <a:defRPr sz="1900">
                <a:solidFill>
                  <a:schemeClr val="tx1">
                    <a:tint val="75000"/>
                  </a:schemeClr>
                </a:solidFill>
              </a:defRPr>
            </a:lvl2pPr>
            <a:lvl3pPr marL="957863" indent="0">
              <a:buNone/>
              <a:defRPr sz="1700">
                <a:solidFill>
                  <a:schemeClr val="tx1">
                    <a:tint val="75000"/>
                  </a:schemeClr>
                </a:solidFill>
              </a:defRPr>
            </a:lvl3pPr>
            <a:lvl4pPr marL="1436794" indent="0">
              <a:buNone/>
              <a:defRPr sz="1400">
                <a:solidFill>
                  <a:schemeClr val="tx1">
                    <a:tint val="75000"/>
                  </a:schemeClr>
                </a:solidFill>
              </a:defRPr>
            </a:lvl4pPr>
            <a:lvl5pPr marL="1915724" indent="0">
              <a:buNone/>
              <a:defRPr sz="1400">
                <a:solidFill>
                  <a:schemeClr val="tx1">
                    <a:tint val="75000"/>
                  </a:schemeClr>
                </a:solidFill>
              </a:defRPr>
            </a:lvl5pPr>
            <a:lvl6pPr marL="2394655" indent="0">
              <a:buNone/>
              <a:defRPr sz="1400">
                <a:solidFill>
                  <a:schemeClr val="tx1">
                    <a:tint val="75000"/>
                  </a:schemeClr>
                </a:solidFill>
              </a:defRPr>
            </a:lvl6pPr>
            <a:lvl7pPr marL="2873587" indent="0">
              <a:buNone/>
              <a:defRPr sz="1400">
                <a:solidFill>
                  <a:schemeClr val="tx1">
                    <a:tint val="75000"/>
                  </a:schemeClr>
                </a:solidFill>
              </a:defRPr>
            </a:lvl7pPr>
            <a:lvl8pPr marL="3352518" indent="0">
              <a:buNone/>
              <a:defRPr sz="1400">
                <a:solidFill>
                  <a:schemeClr val="tx1">
                    <a:tint val="75000"/>
                  </a:schemeClr>
                </a:solidFill>
              </a:defRPr>
            </a:lvl8pPr>
            <a:lvl9pPr marL="3831449" indent="0">
              <a:buNone/>
              <a:defRPr sz="1400">
                <a:solidFill>
                  <a:schemeClr val="tx1">
                    <a:tint val="75000"/>
                  </a:schemeClr>
                </a:solidFill>
              </a:defRPr>
            </a:lvl9pPr>
          </a:lstStyle>
          <a:p>
            <a:pPr lvl="0"/>
            <a:r>
              <a:rPr lang="cs-CZ" smtClean="0"/>
              <a:t>Click to edit Master text styles</a:t>
            </a:r>
          </a:p>
        </p:txBody>
      </p:sp>
      <p:sp>
        <p:nvSpPr>
          <p:cNvPr id="12" name="Date Placeholder 11"/>
          <p:cNvSpPr>
            <a:spLocks noGrp="1"/>
          </p:cNvSpPr>
          <p:nvPr>
            <p:ph type="dt" sz="half" idx="10"/>
          </p:nvPr>
        </p:nvSpPr>
        <p:spPr/>
        <p:txBody>
          <a:bodyPr/>
          <a:lstStyle/>
          <a:p>
            <a:fld id="{6083FA87-47CC-4448-8030-B9A8675F17AA}" type="datetime1">
              <a:rPr lang="sk-SK" smtClean="0"/>
              <a:t>3.11.14</a:t>
            </a:fld>
            <a:endParaRPr lang="en-GB"/>
          </a:p>
        </p:txBody>
      </p:sp>
      <p:sp>
        <p:nvSpPr>
          <p:cNvPr id="13" name="Slide Number Placeholder 12"/>
          <p:cNvSpPr>
            <a:spLocks noGrp="1"/>
          </p:cNvSpPr>
          <p:nvPr>
            <p:ph type="sldNum" sz="quarter" idx="11"/>
          </p:nvPr>
        </p:nvSpPr>
        <p:spPr/>
        <p:txBody>
          <a:bodyPr/>
          <a:lstStyle/>
          <a:p>
            <a:fld id="{B7D8D926-BC77-48DB-9B94-D8C2D2386DFA}" type="slidenum">
              <a:rPr lang="en-GB" smtClean="0"/>
              <a:pPr/>
              <a:t>‹#›</a:t>
            </a:fld>
            <a:endParaRPr lang="en-GB"/>
          </a:p>
        </p:txBody>
      </p:sp>
      <p:sp>
        <p:nvSpPr>
          <p:cNvPr id="14" name="Footer Placeholder 13"/>
          <p:cNvSpPr>
            <a:spLocks noGrp="1"/>
          </p:cNvSpPr>
          <p:nvPr>
            <p:ph type="ftr" sz="quarter" idx="12"/>
          </p:nvPr>
        </p:nvSpPr>
        <p:spPr/>
        <p:txBody>
          <a:bodyPr/>
          <a:lstStyle/>
          <a:p>
            <a:r>
              <a:rPr lang="en-GB" smtClean="0"/>
              <a:t>rusnakm@truni.sk</a:t>
            </a:r>
            <a:endParaRPr lang="en-GB"/>
          </a:p>
        </p:txBody>
      </p:sp>
      <p:sp>
        <p:nvSpPr>
          <p:cNvPr id="4" name="Title 3"/>
          <p:cNvSpPr>
            <a:spLocks noGrp="1"/>
          </p:cNvSpPr>
          <p:nvPr>
            <p:ph type="title"/>
          </p:nvPr>
        </p:nvSpPr>
        <p:spPr>
          <a:xfrm>
            <a:off x="2476500" y="1905000"/>
            <a:ext cx="6537960" cy="2350008"/>
          </a:xfrm>
        </p:spPr>
        <p:txBody>
          <a:bodyPr/>
          <a:lstStyle>
            <a:lvl1pPr marL="0" algn="l" defTabSz="957863" rtl="0" eaLnBrk="1" latinLnBrk="0" hangingPunct="1">
              <a:spcBef>
                <a:spcPct val="0"/>
              </a:spcBef>
              <a:buNone/>
              <a:defRPr lang="en-US" sz="57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cs-CZ"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96860643-D9E4-DD42-BDFD-BC4AD0B38C64}" type="datetime1">
              <a:rPr lang="sk-SK" smtClean="0"/>
              <a:t>3.11.14</a:t>
            </a:fld>
            <a:endParaRPr lang="en-GB"/>
          </a:p>
        </p:txBody>
      </p:sp>
      <p:sp>
        <p:nvSpPr>
          <p:cNvPr id="9" name="Slide Number Placeholder 8"/>
          <p:cNvSpPr>
            <a:spLocks noGrp="1"/>
          </p:cNvSpPr>
          <p:nvPr>
            <p:ph type="sldNum" sz="quarter" idx="11"/>
          </p:nvPr>
        </p:nvSpPr>
        <p:spPr/>
        <p:txBody>
          <a:bodyPr/>
          <a:lstStyle/>
          <a:p>
            <a:fld id="{5C6CE37E-CBC8-4448-B085-1F6586CB95B8}" type="slidenum">
              <a:rPr lang="en-GB" smtClean="0"/>
              <a:pPr/>
              <a:t>‹#›</a:t>
            </a:fld>
            <a:endParaRPr lang="en-GB"/>
          </a:p>
        </p:txBody>
      </p:sp>
      <p:sp>
        <p:nvSpPr>
          <p:cNvPr id="10" name="Footer Placeholder 9"/>
          <p:cNvSpPr>
            <a:spLocks noGrp="1"/>
          </p:cNvSpPr>
          <p:nvPr>
            <p:ph type="ftr" sz="quarter" idx="12"/>
          </p:nvPr>
        </p:nvSpPr>
        <p:spPr/>
        <p:txBody>
          <a:bodyPr/>
          <a:lstStyle/>
          <a:p>
            <a:r>
              <a:rPr lang="en-GB" smtClean="0"/>
              <a:t>rusnakm@truni.sk</a:t>
            </a:r>
            <a:endParaRPr lang="en-GB"/>
          </a:p>
        </p:txBody>
      </p:sp>
      <p:sp>
        <p:nvSpPr>
          <p:cNvPr id="11" name="Title 10"/>
          <p:cNvSpPr>
            <a:spLocks noGrp="1"/>
          </p:cNvSpPr>
          <p:nvPr>
            <p:ph type="title"/>
          </p:nvPr>
        </p:nvSpPr>
        <p:spPr/>
        <p:txBody>
          <a:bodyPr/>
          <a:lstStyle/>
          <a:p>
            <a:r>
              <a:rPr lang="cs-CZ" smtClean="0"/>
              <a:t>Click to edit Master title style</a:t>
            </a:r>
            <a:endParaRPr lang="en-US" dirty="0"/>
          </a:p>
        </p:txBody>
      </p:sp>
      <p:sp>
        <p:nvSpPr>
          <p:cNvPr id="5" name="Content Placeholder 4"/>
          <p:cNvSpPr>
            <a:spLocks noGrp="1"/>
          </p:cNvSpPr>
          <p:nvPr>
            <p:ph sz="quarter" idx="13"/>
          </p:nvPr>
        </p:nvSpPr>
        <p:spPr>
          <a:xfrm>
            <a:off x="1456183" y="658369"/>
            <a:ext cx="3546348" cy="3429000"/>
          </a:xfrm>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7" name="Content Placeholder 6"/>
          <p:cNvSpPr>
            <a:spLocks noGrp="1"/>
          </p:cNvSpPr>
          <p:nvPr>
            <p:ph sz="quarter" idx="14"/>
          </p:nvPr>
        </p:nvSpPr>
        <p:spPr>
          <a:xfrm>
            <a:off x="5448301" y="658368"/>
            <a:ext cx="3546348" cy="3432175"/>
          </a:xfrm>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52880" y="661977"/>
            <a:ext cx="3546348" cy="639762"/>
          </a:xfrm>
        </p:spPr>
        <p:txBody>
          <a:bodyPr anchor="ctr">
            <a:noAutofit/>
          </a:bodyPr>
          <a:lstStyle>
            <a:lvl1pPr marL="0" indent="0">
              <a:buNone/>
              <a:defRPr sz="2300" b="0"/>
            </a:lvl1pPr>
            <a:lvl2pPr marL="478931" indent="0">
              <a:buNone/>
              <a:defRPr sz="2100" b="1"/>
            </a:lvl2pPr>
            <a:lvl3pPr marL="957863" indent="0">
              <a:buNone/>
              <a:defRPr sz="1900" b="1"/>
            </a:lvl3pPr>
            <a:lvl4pPr marL="1436794" indent="0">
              <a:buNone/>
              <a:defRPr sz="1700" b="1"/>
            </a:lvl4pPr>
            <a:lvl5pPr marL="1915724" indent="0">
              <a:buNone/>
              <a:defRPr sz="1700" b="1"/>
            </a:lvl5pPr>
            <a:lvl6pPr marL="2394655" indent="0">
              <a:buNone/>
              <a:defRPr sz="1700" b="1"/>
            </a:lvl6pPr>
            <a:lvl7pPr marL="2873587" indent="0">
              <a:buNone/>
              <a:defRPr sz="1700" b="1"/>
            </a:lvl7pPr>
            <a:lvl8pPr marL="3352518" indent="0">
              <a:buNone/>
              <a:defRPr sz="1700" b="1"/>
            </a:lvl8pPr>
            <a:lvl9pPr marL="3831449" indent="0">
              <a:buNone/>
              <a:defRPr sz="1700" b="1"/>
            </a:lvl9pPr>
          </a:lstStyle>
          <a:p>
            <a:pPr lvl="0"/>
            <a:r>
              <a:rPr lang="cs-CZ" smtClean="0"/>
              <a:t>Click to edit Master text styles</a:t>
            </a:r>
          </a:p>
        </p:txBody>
      </p:sp>
      <p:sp>
        <p:nvSpPr>
          <p:cNvPr id="4" name="Content Placeholder 3"/>
          <p:cNvSpPr>
            <a:spLocks noGrp="1"/>
          </p:cNvSpPr>
          <p:nvPr>
            <p:ph sz="half" idx="2"/>
          </p:nvPr>
        </p:nvSpPr>
        <p:spPr>
          <a:xfrm>
            <a:off x="1456182" y="1371600"/>
            <a:ext cx="3549650" cy="2743200"/>
          </a:xfrm>
        </p:spPr>
        <p:txBody>
          <a:bodyPr anchor="t"/>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5" name="Text Placeholder 4"/>
          <p:cNvSpPr>
            <a:spLocks noGrp="1"/>
          </p:cNvSpPr>
          <p:nvPr>
            <p:ph type="body" sz="quarter" idx="3"/>
          </p:nvPr>
        </p:nvSpPr>
        <p:spPr>
          <a:xfrm>
            <a:off x="5448301" y="661977"/>
            <a:ext cx="3546348" cy="639762"/>
          </a:xfrm>
        </p:spPr>
        <p:txBody>
          <a:bodyPr anchor="ctr">
            <a:noAutofit/>
          </a:bodyPr>
          <a:lstStyle>
            <a:lvl1pPr marL="0" indent="0">
              <a:buNone/>
              <a:defRPr sz="2300" b="0"/>
            </a:lvl1pPr>
            <a:lvl2pPr marL="478931" indent="0">
              <a:buNone/>
              <a:defRPr sz="2100" b="1"/>
            </a:lvl2pPr>
            <a:lvl3pPr marL="957863" indent="0">
              <a:buNone/>
              <a:defRPr sz="1900" b="1"/>
            </a:lvl3pPr>
            <a:lvl4pPr marL="1436794" indent="0">
              <a:buNone/>
              <a:defRPr sz="1700" b="1"/>
            </a:lvl4pPr>
            <a:lvl5pPr marL="1915724" indent="0">
              <a:buNone/>
              <a:defRPr sz="1700" b="1"/>
            </a:lvl5pPr>
            <a:lvl6pPr marL="2394655" indent="0">
              <a:buNone/>
              <a:defRPr sz="1700" b="1"/>
            </a:lvl6pPr>
            <a:lvl7pPr marL="2873587" indent="0">
              <a:buNone/>
              <a:defRPr sz="1700" b="1"/>
            </a:lvl7pPr>
            <a:lvl8pPr marL="3352518" indent="0">
              <a:buNone/>
              <a:defRPr sz="1700" b="1"/>
            </a:lvl8pPr>
            <a:lvl9pPr marL="3831449" indent="0">
              <a:buNone/>
              <a:defRPr sz="1700" b="1"/>
            </a:lvl9pPr>
          </a:lstStyle>
          <a:p>
            <a:pPr lvl="0"/>
            <a:r>
              <a:rPr lang="cs-CZ" smtClean="0"/>
              <a:t>Click to edit Master text styles</a:t>
            </a:r>
          </a:p>
        </p:txBody>
      </p:sp>
      <p:sp>
        <p:nvSpPr>
          <p:cNvPr id="6" name="Content Placeholder 5"/>
          <p:cNvSpPr>
            <a:spLocks noGrp="1"/>
          </p:cNvSpPr>
          <p:nvPr>
            <p:ph sz="quarter" idx="4"/>
          </p:nvPr>
        </p:nvSpPr>
        <p:spPr>
          <a:xfrm>
            <a:off x="5448301" y="1371600"/>
            <a:ext cx="3546348" cy="2743200"/>
          </a:xfrm>
        </p:spPr>
        <p:txBody>
          <a:bodyPr anchor="t"/>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13" name="TextBox 12"/>
          <p:cNvSpPr txBox="1"/>
          <p:nvPr/>
        </p:nvSpPr>
        <p:spPr>
          <a:xfrm>
            <a:off x="1144694" y="520192"/>
            <a:ext cx="495300" cy="864467"/>
          </a:xfrm>
          <a:prstGeom prst="rect">
            <a:avLst/>
          </a:prstGeom>
          <a:noFill/>
        </p:spPr>
        <p:txBody>
          <a:bodyPr wrap="square" lIns="0" tIns="0" rIns="0" bIns="0" rtlCol="0" anchor="t" anchorCtr="0">
            <a:spAutoFit/>
          </a:bodyPr>
          <a:lstStyle/>
          <a:p>
            <a:r>
              <a:rPr lang="en-US" sz="6300" dirty="0" smtClean="0">
                <a:effectLst>
                  <a:outerShdw blurRad="38100" dist="38100" dir="2700000" algn="tl">
                    <a:srgbClr val="000000">
                      <a:alpha val="43137"/>
                    </a:srgbClr>
                  </a:outerShdw>
                </a:effectLst>
                <a:latin typeface="+mn-lt"/>
              </a:rPr>
              <a:t>{</a:t>
            </a:r>
            <a:endParaRPr lang="en-US" sz="6300" dirty="0">
              <a:effectLst>
                <a:outerShdw blurRad="38100" dist="38100" dir="2700000" algn="tl">
                  <a:srgbClr val="000000">
                    <a:alpha val="43137"/>
                  </a:srgbClr>
                </a:outerShdw>
              </a:effectLst>
              <a:latin typeface="+mn-lt"/>
            </a:endParaRPr>
          </a:p>
        </p:txBody>
      </p:sp>
      <p:sp>
        <p:nvSpPr>
          <p:cNvPr id="18" name="TextBox 17"/>
          <p:cNvSpPr txBox="1"/>
          <p:nvPr/>
        </p:nvSpPr>
        <p:spPr>
          <a:xfrm>
            <a:off x="5178637" y="520192"/>
            <a:ext cx="495300" cy="864467"/>
          </a:xfrm>
          <a:prstGeom prst="rect">
            <a:avLst/>
          </a:prstGeom>
          <a:noFill/>
        </p:spPr>
        <p:txBody>
          <a:bodyPr wrap="square" lIns="0" tIns="0" rIns="0" bIns="0" rtlCol="0" anchor="t" anchorCtr="0">
            <a:spAutoFit/>
          </a:bodyPr>
          <a:lstStyle/>
          <a:p>
            <a:r>
              <a:rPr lang="en-US" sz="6300" dirty="0" smtClean="0">
                <a:effectLst>
                  <a:outerShdw blurRad="38100" dist="38100" dir="2700000" algn="tl">
                    <a:srgbClr val="000000">
                      <a:alpha val="43137"/>
                    </a:srgbClr>
                  </a:outerShdw>
                </a:effectLst>
                <a:latin typeface="+mn-lt"/>
              </a:rPr>
              <a:t>{</a:t>
            </a:r>
            <a:endParaRPr lang="en-US" sz="63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cs-CZ" smtClean="0"/>
              <a:t>Click to edit Master title style</a:t>
            </a:r>
            <a:endParaRPr lang="en-US" dirty="0"/>
          </a:p>
        </p:txBody>
      </p:sp>
      <p:sp>
        <p:nvSpPr>
          <p:cNvPr id="14" name="Date Placeholder 13"/>
          <p:cNvSpPr>
            <a:spLocks noGrp="1"/>
          </p:cNvSpPr>
          <p:nvPr>
            <p:ph type="dt" sz="half" idx="10"/>
          </p:nvPr>
        </p:nvSpPr>
        <p:spPr/>
        <p:txBody>
          <a:bodyPr/>
          <a:lstStyle/>
          <a:p>
            <a:fld id="{A3A8CB3A-2881-9A48-ABC0-0B3D6B472216}" type="datetime1">
              <a:rPr lang="sk-SK" smtClean="0"/>
              <a:t>3.11.14</a:t>
            </a:fld>
            <a:endParaRPr lang="en-GB"/>
          </a:p>
        </p:txBody>
      </p:sp>
      <p:sp>
        <p:nvSpPr>
          <p:cNvPr id="15" name="Slide Number Placeholder 14"/>
          <p:cNvSpPr>
            <a:spLocks noGrp="1"/>
          </p:cNvSpPr>
          <p:nvPr>
            <p:ph type="sldNum" sz="quarter" idx="11"/>
          </p:nvPr>
        </p:nvSpPr>
        <p:spPr/>
        <p:txBody>
          <a:bodyPr/>
          <a:lstStyle/>
          <a:p>
            <a:fld id="{7C245C3F-23D6-4420-B72D-D1DE680834B2}" type="slidenum">
              <a:rPr lang="en-GB" smtClean="0"/>
              <a:pPr/>
              <a:t>‹#›</a:t>
            </a:fld>
            <a:endParaRPr lang="en-GB"/>
          </a:p>
        </p:txBody>
      </p:sp>
      <p:sp>
        <p:nvSpPr>
          <p:cNvPr id="16" name="Footer Placeholder 15"/>
          <p:cNvSpPr>
            <a:spLocks noGrp="1"/>
          </p:cNvSpPr>
          <p:nvPr>
            <p:ph type="ftr" sz="quarter" idx="12"/>
          </p:nvPr>
        </p:nvSpPr>
        <p:spPr/>
        <p:txBody>
          <a:bodyPr/>
          <a:lstStyle/>
          <a:p>
            <a:r>
              <a:rPr lang="en-GB" smtClean="0"/>
              <a:t>rusnakm@truni.sk</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smtClean="0"/>
              <a:t>Click to edit Master title style</a:t>
            </a:r>
            <a:endParaRPr lang="en-US"/>
          </a:p>
        </p:txBody>
      </p:sp>
      <p:sp>
        <p:nvSpPr>
          <p:cNvPr id="7" name="Date Placeholder 6"/>
          <p:cNvSpPr>
            <a:spLocks noGrp="1"/>
          </p:cNvSpPr>
          <p:nvPr>
            <p:ph type="dt" sz="half" idx="10"/>
          </p:nvPr>
        </p:nvSpPr>
        <p:spPr/>
        <p:txBody>
          <a:bodyPr/>
          <a:lstStyle/>
          <a:p>
            <a:fld id="{2D3EED63-DF94-6948-B95D-4D7558FF489D}" type="datetime1">
              <a:rPr lang="sk-SK" smtClean="0"/>
              <a:t>3.11.14</a:t>
            </a:fld>
            <a:endParaRPr lang="en-GB"/>
          </a:p>
        </p:txBody>
      </p:sp>
      <p:sp>
        <p:nvSpPr>
          <p:cNvPr id="8" name="Slide Number Placeholder 7"/>
          <p:cNvSpPr>
            <a:spLocks noGrp="1"/>
          </p:cNvSpPr>
          <p:nvPr>
            <p:ph type="sldNum" sz="quarter" idx="11"/>
          </p:nvPr>
        </p:nvSpPr>
        <p:spPr/>
        <p:txBody>
          <a:bodyPr/>
          <a:lstStyle/>
          <a:p>
            <a:fld id="{3344478E-25D6-4334-A519-EED7046972D9}" type="slidenum">
              <a:rPr lang="en-GB" smtClean="0"/>
              <a:pPr/>
              <a:t>‹#›</a:t>
            </a:fld>
            <a:endParaRPr lang="en-GB"/>
          </a:p>
        </p:txBody>
      </p:sp>
      <p:sp>
        <p:nvSpPr>
          <p:cNvPr id="9" name="Footer Placeholder 8"/>
          <p:cNvSpPr>
            <a:spLocks noGrp="1"/>
          </p:cNvSpPr>
          <p:nvPr>
            <p:ph type="ftr" sz="quarter" idx="12"/>
          </p:nvPr>
        </p:nvSpPr>
        <p:spPr/>
        <p:txBody>
          <a:bodyPr/>
          <a:lstStyle/>
          <a:p>
            <a:r>
              <a:rPr lang="en-GB" smtClean="0"/>
              <a:t>rusnakm@truni.sk</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2396067-C3F2-9143-A611-31209568A1AF}" type="datetime1">
              <a:rPr lang="sk-SK" smtClean="0"/>
              <a:t>3.11.14</a:t>
            </a:fld>
            <a:endParaRPr lang="en-GB"/>
          </a:p>
        </p:txBody>
      </p:sp>
      <p:sp>
        <p:nvSpPr>
          <p:cNvPr id="6" name="Slide Number Placeholder 5"/>
          <p:cNvSpPr>
            <a:spLocks noGrp="1"/>
          </p:cNvSpPr>
          <p:nvPr>
            <p:ph type="sldNum" sz="quarter" idx="11"/>
          </p:nvPr>
        </p:nvSpPr>
        <p:spPr/>
        <p:txBody>
          <a:bodyPr/>
          <a:lstStyle/>
          <a:p>
            <a:fld id="{A00FC4B8-150F-463D-96B8-86E8E877A23E}" type="slidenum">
              <a:rPr lang="en-GB" smtClean="0"/>
              <a:pPr/>
              <a:t>‹#›</a:t>
            </a:fld>
            <a:endParaRPr lang="en-GB"/>
          </a:p>
        </p:txBody>
      </p:sp>
      <p:sp>
        <p:nvSpPr>
          <p:cNvPr id="7" name="Footer Placeholder 6"/>
          <p:cNvSpPr>
            <a:spLocks noGrp="1"/>
          </p:cNvSpPr>
          <p:nvPr>
            <p:ph type="ftr" sz="quarter" idx="12"/>
          </p:nvPr>
        </p:nvSpPr>
        <p:spPr/>
        <p:txBody>
          <a:bodyPr/>
          <a:lstStyle/>
          <a:p>
            <a:r>
              <a:rPr lang="en-GB" smtClean="0"/>
              <a:t>rusnakm@truni.sk</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772997" y="1774588"/>
            <a:ext cx="495300" cy="1152623"/>
          </a:xfrm>
          <a:prstGeom prst="rect">
            <a:avLst/>
          </a:prstGeom>
          <a:noFill/>
        </p:spPr>
        <p:txBody>
          <a:bodyPr wrap="square" lIns="0" tIns="0" rIns="0" bIns="0" rtlCol="0" anchor="t" anchorCtr="0">
            <a:spAutoFit/>
          </a:bodyPr>
          <a:lstStyle/>
          <a:p>
            <a:r>
              <a:rPr lang="en-US" sz="8400" dirty="0" smtClean="0">
                <a:effectLst>
                  <a:outerShdw blurRad="38100" dist="38100" dir="2700000" algn="tl">
                    <a:srgbClr val="000000">
                      <a:alpha val="43137"/>
                    </a:srgbClr>
                  </a:outerShdw>
                </a:effectLst>
                <a:latin typeface="+mn-lt"/>
              </a:rPr>
              <a:t>{</a:t>
            </a:r>
            <a:endParaRPr lang="en-US" sz="84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908051" y="685801"/>
            <a:ext cx="4705350" cy="3429000"/>
          </a:xfrm>
        </p:spPr>
        <p:txBody>
          <a:bodyPr anchor="ctr"/>
          <a:lstStyle>
            <a:lvl1pPr>
              <a:defRPr sz="2500"/>
            </a:lvl1pPr>
            <a:lvl2pPr>
              <a:defRPr sz="2300"/>
            </a:lvl2pPr>
            <a:lvl3pPr>
              <a:defRPr sz="2100"/>
            </a:lvl3pPr>
            <a:lvl4pPr>
              <a:defRPr sz="1900"/>
            </a:lvl4pPr>
            <a:lvl5pPr>
              <a:defRPr sz="1900"/>
            </a:lvl5pPr>
            <a:lvl6pPr>
              <a:defRPr sz="2100"/>
            </a:lvl6pPr>
            <a:lvl7pPr>
              <a:defRPr sz="2100"/>
            </a:lvl7pPr>
            <a:lvl8pPr>
              <a:defRPr sz="2100"/>
            </a:lvl8pPr>
            <a:lvl9pPr>
              <a:defRPr sz="21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4" name="Text Placeholder 3"/>
          <p:cNvSpPr>
            <a:spLocks noGrp="1"/>
          </p:cNvSpPr>
          <p:nvPr>
            <p:ph type="body" sz="half" idx="2"/>
          </p:nvPr>
        </p:nvSpPr>
        <p:spPr>
          <a:xfrm>
            <a:off x="6191250" y="685801"/>
            <a:ext cx="2806700" cy="3429000"/>
          </a:xfrm>
        </p:spPr>
        <p:txBody>
          <a:bodyPr anchor="ctr">
            <a:normAutofit/>
          </a:bodyPr>
          <a:lstStyle>
            <a:lvl1pPr marL="0" indent="0">
              <a:buNone/>
              <a:defRPr sz="1700"/>
            </a:lvl1pPr>
            <a:lvl2pPr marL="478931" indent="0">
              <a:buNone/>
              <a:defRPr sz="1200"/>
            </a:lvl2pPr>
            <a:lvl3pPr marL="957863" indent="0">
              <a:buNone/>
              <a:defRPr sz="1000"/>
            </a:lvl3pPr>
            <a:lvl4pPr marL="1436794" indent="0">
              <a:buNone/>
              <a:defRPr sz="1000"/>
            </a:lvl4pPr>
            <a:lvl5pPr marL="1915724" indent="0">
              <a:buNone/>
              <a:defRPr sz="1000"/>
            </a:lvl5pPr>
            <a:lvl6pPr marL="2394655" indent="0">
              <a:buNone/>
              <a:defRPr sz="1000"/>
            </a:lvl6pPr>
            <a:lvl7pPr marL="2873587" indent="0">
              <a:buNone/>
              <a:defRPr sz="1000"/>
            </a:lvl7pPr>
            <a:lvl8pPr marL="3352518" indent="0">
              <a:buNone/>
              <a:defRPr sz="1000"/>
            </a:lvl8pPr>
            <a:lvl9pPr marL="3831449" indent="0">
              <a:buNone/>
              <a:defRPr sz="1000"/>
            </a:lvl9pPr>
          </a:lstStyle>
          <a:p>
            <a:pPr lvl="0"/>
            <a:r>
              <a:rPr lang="cs-CZ" smtClean="0"/>
              <a:t>Click to edit Master text styles</a:t>
            </a:r>
          </a:p>
        </p:txBody>
      </p:sp>
      <p:sp>
        <p:nvSpPr>
          <p:cNvPr id="15" name="Date Placeholder 14"/>
          <p:cNvSpPr>
            <a:spLocks noGrp="1"/>
          </p:cNvSpPr>
          <p:nvPr>
            <p:ph type="dt" sz="half" idx="10"/>
          </p:nvPr>
        </p:nvSpPr>
        <p:spPr/>
        <p:txBody>
          <a:bodyPr/>
          <a:lstStyle/>
          <a:p>
            <a:fld id="{8ADBAA4B-FD37-2B47-A9B0-3CE8B6373707}" type="datetime1">
              <a:rPr lang="sk-SK" smtClean="0"/>
              <a:t>3.11.14</a:t>
            </a:fld>
            <a:endParaRPr lang="en-GB"/>
          </a:p>
        </p:txBody>
      </p:sp>
      <p:sp>
        <p:nvSpPr>
          <p:cNvPr id="16" name="Slide Number Placeholder 15"/>
          <p:cNvSpPr>
            <a:spLocks noGrp="1"/>
          </p:cNvSpPr>
          <p:nvPr>
            <p:ph type="sldNum" sz="quarter" idx="11"/>
          </p:nvPr>
        </p:nvSpPr>
        <p:spPr/>
        <p:txBody>
          <a:bodyPr/>
          <a:lstStyle/>
          <a:p>
            <a:fld id="{FA6E8336-881F-4F52-AF42-3EE20DD441E2}" type="slidenum">
              <a:rPr lang="en-GB" smtClean="0"/>
              <a:pPr/>
              <a:t>‹#›</a:t>
            </a:fld>
            <a:endParaRPr lang="en-GB"/>
          </a:p>
        </p:txBody>
      </p:sp>
      <p:sp>
        <p:nvSpPr>
          <p:cNvPr id="17" name="Footer Placeholder 16"/>
          <p:cNvSpPr>
            <a:spLocks noGrp="1"/>
          </p:cNvSpPr>
          <p:nvPr>
            <p:ph type="ftr" sz="quarter" idx="12"/>
          </p:nvPr>
        </p:nvSpPr>
        <p:spPr/>
        <p:txBody>
          <a:bodyPr/>
          <a:lstStyle/>
          <a:p>
            <a:r>
              <a:rPr lang="en-GB" smtClean="0"/>
              <a:t>rusnakm@truni.sk</a:t>
            </a:r>
            <a:endParaRPr lang="en-GB"/>
          </a:p>
        </p:txBody>
      </p:sp>
      <p:sp>
        <p:nvSpPr>
          <p:cNvPr id="18" name="Title 17"/>
          <p:cNvSpPr>
            <a:spLocks noGrp="1"/>
          </p:cNvSpPr>
          <p:nvPr>
            <p:ph type="title"/>
          </p:nvPr>
        </p:nvSpPr>
        <p:spPr/>
        <p:txBody>
          <a:bodyPr/>
          <a:lstStyle/>
          <a:p>
            <a:r>
              <a:rPr lang="cs-CZ"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320800" y="612775"/>
            <a:ext cx="7264400" cy="2546985"/>
          </a:xfrm>
          <a:effectLst>
            <a:outerShdw blurRad="152400" dist="317500" dir="5400000" sx="90000" sy="-19000" rotWithShape="0">
              <a:prstClr val="black">
                <a:alpha val="15000"/>
              </a:prstClr>
            </a:outerShdw>
          </a:effectLst>
        </p:spPr>
        <p:txBody>
          <a:bodyPr/>
          <a:lstStyle>
            <a:lvl1pPr marL="0" indent="0">
              <a:buNone/>
              <a:defRPr sz="3300"/>
            </a:lvl1pPr>
            <a:lvl2pPr marL="478931" indent="0">
              <a:buNone/>
              <a:defRPr sz="2900"/>
            </a:lvl2pPr>
            <a:lvl3pPr marL="957863" indent="0">
              <a:buNone/>
              <a:defRPr sz="2500"/>
            </a:lvl3pPr>
            <a:lvl4pPr marL="1436794" indent="0">
              <a:buNone/>
              <a:defRPr sz="2100"/>
            </a:lvl4pPr>
            <a:lvl5pPr marL="1915724" indent="0">
              <a:buNone/>
              <a:defRPr sz="2100"/>
            </a:lvl5pPr>
            <a:lvl6pPr marL="2394655" indent="0">
              <a:buNone/>
              <a:defRPr sz="2100"/>
            </a:lvl6pPr>
            <a:lvl7pPr marL="2873587" indent="0">
              <a:buNone/>
              <a:defRPr sz="2100"/>
            </a:lvl7pPr>
            <a:lvl8pPr marL="3352518" indent="0">
              <a:buNone/>
              <a:defRPr sz="2100"/>
            </a:lvl8pPr>
            <a:lvl9pPr marL="3831449" indent="0">
              <a:buNone/>
              <a:defRPr sz="2100"/>
            </a:lvl9pPr>
          </a:lstStyle>
          <a:p>
            <a:r>
              <a:rPr lang="cs-CZ" smtClean="0"/>
              <a:t>Drag picture to placeholder or click icon to add</a:t>
            </a:r>
            <a:endParaRPr lang="en-US"/>
          </a:p>
        </p:txBody>
      </p:sp>
      <p:sp>
        <p:nvSpPr>
          <p:cNvPr id="4" name="Text Placeholder 3"/>
          <p:cNvSpPr>
            <a:spLocks noGrp="1"/>
          </p:cNvSpPr>
          <p:nvPr>
            <p:ph type="body" sz="half" idx="2"/>
          </p:nvPr>
        </p:nvSpPr>
        <p:spPr>
          <a:xfrm>
            <a:off x="2971801" y="3453047"/>
            <a:ext cx="5448300" cy="720804"/>
          </a:xfrm>
        </p:spPr>
        <p:txBody>
          <a:bodyPr anchor="ctr">
            <a:normAutofit/>
          </a:bodyPr>
          <a:lstStyle>
            <a:lvl1pPr marL="0" indent="0">
              <a:buNone/>
              <a:defRPr sz="1700"/>
            </a:lvl1pPr>
            <a:lvl2pPr marL="478931" indent="0">
              <a:buNone/>
              <a:defRPr sz="1200"/>
            </a:lvl2pPr>
            <a:lvl3pPr marL="957863" indent="0">
              <a:buNone/>
              <a:defRPr sz="1000"/>
            </a:lvl3pPr>
            <a:lvl4pPr marL="1436794" indent="0">
              <a:buNone/>
              <a:defRPr sz="1000"/>
            </a:lvl4pPr>
            <a:lvl5pPr marL="1915724" indent="0">
              <a:buNone/>
              <a:defRPr sz="1000"/>
            </a:lvl5pPr>
            <a:lvl6pPr marL="2394655" indent="0">
              <a:buNone/>
              <a:defRPr sz="1000"/>
            </a:lvl6pPr>
            <a:lvl7pPr marL="2873587" indent="0">
              <a:buNone/>
              <a:defRPr sz="1000"/>
            </a:lvl7pPr>
            <a:lvl8pPr marL="3352518" indent="0">
              <a:buNone/>
              <a:defRPr sz="1000"/>
            </a:lvl8pPr>
            <a:lvl9pPr marL="3831449" indent="0">
              <a:buNone/>
              <a:defRPr sz="1000"/>
            </a:lvl9pPr>
          </a:lstStyle>
          <a:p>
            <a:pPr lvl="0"/>
            <a:r>
              <a:rPr lang="cs-CZ" smtClean="0"/>
              <a:t>Click to edit Master text styles</a:t>
            </a:r>
          </a:p>
        </p:txBody>
      </p:sp>
      <p:sp>
        <p:nvSpPr>
          <p:cNvPr id="9" name="TextBox 8"/>
          <p:cNvSpPr txBox="1"/>
          <p:nvPr/>
        </p:nvSpPr>
        <p:spPr>
          <a:xfrm>
            <a:off x="2638298" y="3331464"/>
            <a:ext cx="495300" cy="864467"/>
          </a:xfrm>
          <a:prstGeom prst="rect">
            <a:avLst/>
          </a:prstGeom>
          <a:noFill/>
        </p:spPr>
        <p:txBody>
          <a:bodyPr wrap="square" lIns="0" tIns="0" rIns="0" bIns="0" rtlCol="0" anchor="t" anchorCtr="0">
            <a:spAutoFit/>
          </a:bodyPr>
          <a:lstStyle/>
          <a:p>
            <a:r>
              <a:rPr lang="en-US" sz="6300" dirty="0" smtClean="0">
                <a:effectLst>
                  <a:outerShdw blurRad="38100" dist="38100" dir="2700000" algn="tl">
                    <a:srgbClr val="000000">
                      <a:alpha val="43137"/>
                    </a:srgbClr>
                  </a:outerShdw>
                </a:effectLst>
                <a:latin typeface="+mn-lt"/>
              </a:rPr>
              <a:t>{</a:t>
            </a:r>
            <a:endParaRPr lang="en-US" sz="63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cs-CZ" smtClean="0"/>
              <a:t>Click to edit Master title style</a:t>
            </a:r>
            <a:endParaRPr lang="en-US"/>
          </a:p>
        </p:txBody>
      </p:sp>
      <p:sp>
        <p:nvSpPr>
          <p:cNvPr id="13" name="Date Placeholder 12"/>
          <p:cNvSpPr>
            <a:spLocks noGrp="1"/>
          </p:cNvSpPr>
          <p:nvPr>
            <p:ph type="dt" sz="half" idx="10"/>
          </p:nvPr>
        </p:nvSpPr>
        <p:spPr/>
        <p:txBody>
          <a:bodyPr/>
          <a:lstStyle/>
          <a:p>
            <a:fld id="{B581F547-C918-3549-BD88-8BD64C600D7D}" type="datetime1">
              <a:rPr lang="sk-SK" smtClean="0"/>
              <a:t>3.11.14</a:t>
            </a:fld>
            <a:endParaRPr lang="en-GB"/>
          </a:p>
        </p:txBody>
      </p:sp>
      <p:sp>
        <p:nvSpPr>
          <p:cNvPr id="14" name="Slide Number Placeholder 13"/>
          <p:cNvSpPr>
            <a:spLocks noGrp="1"/>
          </p:cNvSpPr>
          <p:nvPr>
            <p:ph type="sldNum" sz="quarter" idx="11"/>
          </p:nvPr>
        </p:nvSpPr>
        <p:spPr/>
        <p:txBody>
          <a:bodyPr/>
          <a:lstStyle/>
          <a:p>
            <a:fld id="{79175293-B81F-479D-8DFF-1D0DC9796D73}" type="slidenum">
              <a:rPr lang="en-GB" smtClean="0"/>
              <a:pPr/>
              <a:t>‹#›</a:t>
            </a:fld>
            <a:endParaRPr lang="en-GB"/>
          </a:p>
        </p:txBody>
      </p:sp>
      <p:sp>
        <p:nvSpPr>
          <p:cNvPr id="15" name="Footer Placeholder 14"/>
          <p:cNvSpPr>
            <a:spLocks noGrp="1"/>
          </p:cNvSpPr>
          <p:nvPr>
            <p:ph type="ftr" sz="quarter" idx="12"/>
          </p:nvPr>
        </p:nvSpPr>
        <p:spPr/>
        <p:txBody>
          <a:bodyPr/>
          <a:lstStyle/>
          <a:p>
            <a:r>
              <a:rPr lang="en-GB" smtClean="0"/>
              <a:t>rusnakm@truni.sk</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906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5786" tIns="47894" rIns="95786" bIns="47894" rtlCol="0" anchor="ctr"/>
          <a:lstStyle/>
          <a:p>
            <a:pPr algn="ctr"/>
            <a:endParaRPr lang="en-US"/>
          </a:p>
        </p:txBody>
      </p:sp>
      <p:sp>
        <p:nvSpPr>
          <p:cNvPr id="8" name="Oval 7"/>
          <p:cNvSpPr/>
          <p:nvPr/>
        </p:nvSpPr>
        <p:spPr>
          <a:xfrm rot="19724275">
            <a:off x="1487656" y="1038440"/>
            <a:ext cx="7844005"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5786" tIns="47894" rIns="95786" bIns="47894" rtlCol="0" anchor="ctr"/>
          <a:lstStyle/>
          <a:p>
            <a:pPr algn="ctr"/>
            <a:endParaRPr lang="en-US"/>
          </a:p>
        </p:txBody>
      </p:sp>
      <p:sp>
        <p:nvSpPr>
          <p:cNvPr id="10" name="Oval 9"/>
          <p:cNvSpPr/>
          <p:nvPr/>
        </p:nvSpPr>
        <p:spPr>
          <a:xfrm rot="19724275">
            <a:off x="3551118" y="116855"/>
            <a:ext cx="7019309"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5786" tIns="47894" rIns="95786" bIns="47894" rtlCol="0" anchor="ctr"/>
          <a:lstStyle/>
          <a:p>
            <a:pPr algn="ctr"/>
            <a:endParaRPr lang="en-US"/>
          </a:p>
        </p:txBody>
      </p:sp>
      <p:sp>
        <p:nvSpPr>
          <p:cNvPr id="2" name="Title Placeholder 1"/>
          <p:cNvSpPr>
            <a:spLocks noGrp="1"/>
          </p:cNvSpPr>
          <p:nvPr>
            <p:ph type="title"/>
          </p:nvPr>
        </p:nvSpPr>
        <p:spPr>
          <a:xfrm>
            <a:off x="842010" y="4876800"/>
            <a:ext cx="8172450" cy="914400"/>
          </a:xfrm>
          <a:prstGeom prst="rect">
            <a:avLst/>
          </a:prstGeom>
        </p:spPr>
        <p:txBody>
          <a:bodyPr vert="horz" lIns="95786" tIns="47894" rIns="95786" bIns="47894" rtlCol="0" anchor="b">
            <a:noAutofit/>
          </a:bodyPr>
          <a:lstStyle/>
          <a:p>
            <a:r>
              <a:rPr lang="cs-CZ" noProof="0" smtClean="0"/>
              <a:t>Click to edit Master title style</a:t>
            </a:r>
            <a:endParaRPr lang="en-GB" noProof="0" dirty="0"/>
          </a:p>
        </p:txBody>
      </p:sp>
      <p:sp>
        <p:nvSpPr>
          <p:cNvPr id="3" name="Text Placeholder 2"/>
          <p:cNvSpPr>
            <a:spLocks noGrp="1"/>
          </p:cNvSpPr>
          <p:nvPr>
            <p:ph type="body" idx="1"/>
          </p:nvPr>
        </p:nvSpPr>
        <p:spPr>
          <a:xfrm>
            <a:off x="2311400" y="685802"/>
            <a:ext cx="6604000" cy="3657599"/>
          </a:xfrm>
          <a:prstGeom prst="rect">
            <a:avLst/>
          </a:prstGeom>
        </p:spPr>
        <p:txBody>
          <a:bodyPr vert="horz" lIns="95786" tIns="47894" rIns="95786" bIns="47894" rtlCol="0" anchor="ctr">
            <a:normAutofit/>
          </a:bodyPr>
          <a:lstStyle/>
          <a:p>
            <a:pPr lvl="0"/>
            <a:r>
              <a:rPr lang="cs-CZ" noProof="0" smtClean="0"/>
              <a:t>Click to edit Master text styles</a:t>
            </a:r>
          </a:p>
          <a:p>
            <a:pPr lvl="1"/>
            <a:r>
              <a:rPr lang="cs-CZ" noProof="0" smtClean="0"/>
              <a:t>Second level</a:t>
            </a:r>
          </a:p>
          <a:p>
            <a:pPr lvl="2"/>
            <a:r>
              <a:rPr lang="cs-CZ" noProof="0" smtClean="0"/>
              <a:t>Third level</a:t>
            </a:r>
          </a:p>
          <a:p>
            <a:pPr lvl="3"/>
            <a:r>
              <a:rPr lang="cs-CZ" noProof="0" smtClean="0"/>
              <a:t>Fourth level</a:t>
            </a:r>
          </a:p>
          <a:p>
            <a:pPr lvl="4"/>
            <a:r>
              <a:rPr lang="cs-CZ" noProof="0" smtClean="0"/>
              <a:t>Fifth level</a:t>
            </a:r>
            <a:endParaRPr lang="en-GB" noProof="0" dirty="0"/>
          </a:p>
        </p:txBody>
      </p:sp>
      <p:sp>
        <p:nvSpPr>
          <p:cNvPr id="4" name="Date Placeholder 3"/>
          <p:cNvSpPr>
            <a:spLocks noGrp="1"/>
          </p:cNvSpPr>
          <p:nvPr>
            <p:ph type="dt" sz="half" idx="2"/>
          </p:nvPr>
        </p:nvSpPr>
        <p:spPr>
          <a:xfrm>
            <a:off x="7852655" y="6154739"/>
            <a:ext cx="1145295" cy="365125"/>
          </a:xfrm>
          <a:prstGeom prst="rect">
            <a:avLst/>
          </a:prstGeom>
        </p:spPr>
        <p:txBody>
          <a:bodyPr vert="horz" lIns="95786" tIns="47894" rIns="95786" bIns="47894" rtlCol="0" anchor="t"/>
          <a:lstStyle>
            <a:lvl1pPr algn="r">
              <a:defRPr sz="1100">
                <a:solidFill>
                  <a:schemeClr val="tx1">
                    <a:alpha val="60000"/>
                  </a:schemeClr>
                </a:solidFill>
                <a:effectLst/>
              </a:defRPr>
            </a:lvl1pPr>
          </a:lstStyle>
          <a:p>
            <a:fld id="{E2A478C8-8713-C94A-952E-7EE2945C10EB}" type="datetime1">
              <a:rPr lang="sk-SK" smtClean="0"/>
              <a:t>3.11.14</a:t>
            </a:fld>
            <a:endParaRPr lang="en-GB"/>
          </a:p>
        </p:txBody>
      </p:sp>
      <p:sp>
        <p:nvSpPr>
          <p:cNvPr id="5" name="Footer Placeholder 4"/>
          <p:cNvSpPr>
            <a:spLocks noGrp="1"/>
          </p:cNvSpPr>
          <p:nvPr>
            <p:ph type="ftr" sz="quarter" idx="3"/>
          </p:nvPr>
        </p:nvSpPr>
        <p:spPr>
          <a:xfrm>
            <a:off x="2108841" y="6154739"/>
            <a:ext cx="5383092" cy="365124"/>
          </a:xfrm>
          <a:prstGeom prst="rect">
            <a:avLst/>
          </a:prstGeom>
        </p:spPr>
        <p:txBody>
          <a:bodyPr vert="horz" lIns="95786" tIns="47894" rIns="95786" bIns="47894" rtlCol="0" anchor="t"/>
          <a:lstStyle>
            <a:lvl1pPr algn="l">
              <a:defRPr sz="1100">
                <a:solidFill>
                  <a:schemeClr val="tx1">
                    <a:alpha val="60000"/>
                  </a:schemeClr>
                </a:solidFill>
                <a:effectLst/>
              </a:defRPr>
            </a:lvl1pPr>
          </a:lstStyle>
          <a:p>
            <a:r>
              <a:rPr lang="en-GB" dirty="0" err="1" smtClean="0"/>
              <a:t>rusnakm@truni.sk</a:t>
            </a:r>
            <a:endParaRPr lang="en-GB" dirty="0"/>
          </a:p>
        </p:txBody>
      </p:sp>
      <p:sp>
        <p:nvSpPr>
          <p:cNvPr id="6" name="Slide Number Placeholder 5"/>
          <p:cNvSpPr>
            <a:spLocks noGrp="1"/>
          </p:cNvSpPr>
          <p:nvPr>
            <p:ph type="sldNum" sz="quarter" idx="4"/>
          </p:nvPr>
        </p:nvSpPr>
        <p:spPr>
          <a:xfrm>
            <a:off x="842011" y="6154740"/>
            <a:ext cx="808990" cy="365125"/>
          </a:xfrm>
          <a:prstGeom prst="rect">
            <a:avLst/>
          </a:prstGeom>
        </p:spPr>
        <p:txBody>
          <a:bodyPr vert="horz" lIns="95786" tIns="47894" rIns="95786" bIns="9579" rtlCol="0" anchor="b"/>
          <a:lstStyle>
            <a:lvl1pPr algn="l">
              <a:defRPr sz="1700">
                <a:solidFill>
                  <a:schemeClr val="tx1">
                    <a:alpha val="60000"/>
                  </a:schemeClr>
                </a:solidFill>
                <a:effectLst/>
              </a:defRPr>
            </a:lvl1pPr>
          </a:lstStyle>
          <a:p>
            <a:fld id="{097C3CC7-D778-443F-883F-F6921BFC0479}" type="slidenum">
              <a:rPr lang="en-GB" smtClean="0"/>
              <a:pPr/>
              <a:t>‹#›</a:t>
            </a:fld>
            <a:endParaRPr lang="en-GB"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defTabSz="957863" rtl="0" eaLnBrk="1" latinLnBrk="0" hangingPunct="1">
        <a:spcBef>
          <a:spcPct val="0"/>
        </a:spcBef>
        <a:buNone/>
        <a:defRPr sz="5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7359" indent="-268201" algn="l" defTabSz="957863" rtl="0" eaLnBrk="1" latinLnBrk="0" hangingPunct="1">
        <a:spcBef>
          <a:spcPct val="20000"/>
        </a:spcBef>
        <a:spcAft>
          <a:spcPts val="0"/>
        </a:spcAft>
        <a:buSzPct val="60000"/>
        <a:buFont typeface="Wingdings" pitchFamily="2" charset="2"/>
        <a:buChar char=""/>
        <a:defRPr sz="2200" kern="1200">
          <a:solidFill>
            <a:schemeClr val="tx1"/>
          </a:solidFill>
          <a:effectLst>
            <a:outerShdw blurRad="38100" dist="38100" dir="2700000" algn="tl">
              <a:srgbClr val="000000">
                <a:alpha val="43137"/>
              </a:srgbClr>
            </a:outerShdw>
          </a:effectLst>
          <a:latin typeface="+mn-lt"/>
          <a:ea typeface="+mn-ea"/>
          <a:cs typeface="+mn-cs"/>
        </a:defRPr>
      </a:lvl1pPr>
      <a:lvl2pPr marL="670503" indent="-268201" algn="l" defTabSz="957863" rtl="0" eaLnBrk="1" latinLnBrk="0" hangingPunct="1">
        <a:spcBef>
          <a:spcPct val="20000"/>
        </a:spcBef>
        <a:buSzPct val="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2pPr>
      <a:lvl3pPr marL="1053649" indent="-268201" algn="l" defTabSz="957863" rtl="0" eaLnBrk="1" latinLnBrk="0" hangingPunct="1">
        <a:spcBef>
          <a:spcPct val="20000"/>
        </a:spcBef>
        <a:buSzPct val="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3pPr>
      <a:lvl4pPr marL="1436794" indent="-268201" algn="l" defTabSz="957863"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4pPr>
      <a:lvl5pPr marL="1724152" indent="-268201" algn="l" defTabSz="957863"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5pPr>
      <a:lvl6pPr marL="2059404" indent="-268201" algn="l" defTabSz="95786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346763" indent="-268201" algn="l" defTabSz="95786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634121" indent="-268201" algn="l" defTabSz="95786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969373" indent="-268201" algn="l" defTabSz="95786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57863" rtl="0" eaLnBrk="1" latinLnBrk="0" hangingPunct="1">
        <a:defRPr sz="1900" kern="1200">
          <a:solidFill>
            <a:schemeClr val="tx1"/>
          </a:solidFill>
          <a:latin typeface="+mn-lt"/>
          <a:ea typeface="+mn-ea"/>
          <a:cs typeface="+mn-cs"/>
        </a:defRPr>
      </a:lvl1pPr>
      <a:lvl2pPr marL="478931" algn="l" defTabSz="957863" rtl="0" eaLnBrk="1" latinLnBrk="0" hangingPunct="1">
        <a:defRPr sz="1900" kern="1200">
          <a:solidFill>
            <a:schemeClr val="tx1"/>
          </a:solidFill>
          <a:latin typeface="+mn-lt"/>
          <a:ea typeface="+mn-ea"/>
          <a:cs typeface="+mn-cs"/>
        </a:defRPr>
      </a:lvl2pPr>
      <a:lvl3pPr marL="957863" algn="l" defTabSz="957863" rtl="0" eaLnBrk="1" latinLnBrk="0" hangingPunct="1">
        <a:defRPr sz="1900" kern="1200">
          <a:solidFill>
            <a:schemeClr val="tx1"/>
          </a:solidFill>
          <a:latin typeface="+mn-lt"/>
          <a:ea typeface="+mn-ea"/>
          <a:cs typeface="+mn-cs"/>
        </a:defRPr>
      </a:lvl3pPr>
      <a:lvl4pPr marL="1436794" algn="l" defTabSz="957863" rtl="0" eaLnBrk="1" latinLnBrk="0" hangingPunct="1">
        <a:defRPr sz="1900" kern="1200">
          <a:solidFill>
            <a:schemeClr val="tx1"/>
          </a:solidFill>
          <a:latin typeface="+mn-lt"/>
          <a:ea typeface="+mn-ea"/>
          <a:cs typeface="+mn-cs"/>
        </a:defRPr>
      </a:lvl4pPr>
      <a:lvl5pPr marL="1915724" algn="l" defTabSz="957863" rtl="0" eaLnBrk="1" latinLnBrk="0" hangingPunct="1">
        <a:defRPr sz="1900" kern="1200">
          <a:solidFill>
            <a:schemeClr val="tx1"/>
          </a:solidFill>
          <a:latin typeface="+mn-lt"/>
          <a:ea typeface="+mn-ea"/>
          <a:cs typeface="+mn-cs"/>
        </a:defRPr>
      </a:lvl5pPr>
      <a:lvl6pPr marL="2394655" algn="l" defTabSz="957863" rtl="0" eaLnBrk="1" latinLnBrk="0" hangingPunct="1">
        <a:defRPr sz="1900" kern="1200">
          <a:solidFill>
            <a:schemeClr val="tx1"/>
          </a:solidFill>
          <a:latin typeface="+mn-lt"/>
          <a:ea typeface="+mn-ea"/>
          <a:cs typeface="+mn-cs"/>
        </a:defRPr>
      </a:lvl6pPr>
      <a:lvl7pPr marL="2873587" algn="l" defTabSz="957863" rtl="0" eaLnBrk="1" latinLnBrk="0" hangingPunct="1">
        <a:defRPr sz="1900" kern="1200">
          <a:solidFill>
            <a:schemeClr val="tx1"/>
          </a:solidFill>
          <a:latin typeface="+mn-lt"/>
          <a:ea typeface="+mn-ea"/>
          <a:cs typeface="+mn-cs"/>
        </a:defRPr>
      </a:lvl7pPr>
      <a:lvl8pPr marL="3352518" algn="l" defTabSz="957863" rtl="0" eaLnBrk="1" latinLnBrk="0" hangingPunct="1">
        <a:defRPr sz="1900" kern="1200">
          <a:solidFill>
            <a:schemeClr val="tx1"/>
          </a:solidFill>
          <a:latin typeface="+mn-lt"/>
          <a:ea typeface="+mn-ea"/>
          <a:cs typeface="+mn-cs"/>
        </a:defRPr>
      </a:lvl8pPr>
      <a:lvl9pPr marL="3831449" algn="l" defTabSz="957863"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3.e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k-SK" dirty="0" err="1" smtClean="0"/>
              <a:t>International</a:t>
            </a:r>
            <a:r>
              <a:rPr lang="sk-SK" dirty="0" smtClean="0"/>
              <a:t> </a:t>
            </a:r>
            <a:r>
              <a:rPr lang="sk-SK" dirty="0" err="1" smtClean="0"/>
              <a:t>Health</a:t>
            </a:r>
            <a:r>
              <a:rPr lang="sk-SK" dirty="0" smtClean="0"/>
              <a:t> </a:t>
            </a:r>
            <a:r>
              <a:rPr lang="sk-SK" dirty="0" err="1" smtClean="0"/>
              <a:t>Regulations</a:t>
            </a:r>
            <a:endParaRPr lang="sk-SK" dirty="0"/>
          </a:p>
        </p:txBody>
      </p:sp>
      <p:sp>
        <p:nvSpPr>
          <p:cNvPr id="3" name="Subtitle 2"/>
          <p:cNvSpPr>
            <a:spLocks noGrp="1"/>
          </p:cNvSpPr>
          <p:nvPr>
            <p:ph type="subTitle" idx="1"/>
          </p:nvPr>
        </p:nvSpPr>
        <p:spPr/>
        <p:txBody>
          <a:bodyPr>
            <a:normAutofit fontScale="92500" lnSpcReduction="10000"/>
          </a:bodyPr>
          <a:lstStyle/>
          <a:p>
            <a:r>
              <a:rPr lang="sk-SK" dirty="0" smtClean="0"/>
              <a:t>Prof. MUDr. Martin </a:t>
            </a:r>
            <a:r>
              <a:rPr lang="sk-SK" dirty="0" err="1" smtClean="0"/>
              <a:t>Rusnák</a:t>
            </a:r>
            <a:r>
              <a:rPr lang="sk-SK" dirty="0" smtClean="0"/>
              <a:t>, </a:t>
            </a:r>
            <a:r>
              <a:rPr lang="sk-SK" dirty="0" err="1" smtClean="0"/>
              <a:t>CSc</a:t>
            </a:r>
            <a:endParaRPr lang="sk-SK" dirty="0" smtClean="0"/>
          </a:p>
          <a:p>
            <a:r>
              <a:rPr lang="sk-SK" dirty="0" smtClean="0"/>
              <a:t>Department </a:t>
            </a:r>
            <a:r>
              <a:rPr lang="sk-SK" dirty="0" err="1" smtClean="0"/>
              <a:t>of</a:t>
            </a:r>
            <a:r>
              <a:rPr lang="sk-SK" dirty="0" smtClean="0"/>
              <a:t> </a:t>
            </a:r>
            <a:r>
              <a:rPr lang="sk-SK" dirty="0" err="1" smtClean="0"/>
              <a:t>Public</a:t>
            </a:r>
            <a:r>
              <a:rPr lang="sk-SK" dirty="0" smtClean="0"/>
              <a:t> </a:t>
            </a:r>
            <a:r>
              <a:rPr lang="sk-SK" dirty="0" err="1" smtClean="0"/>
              <a:t>Health</a:t>
            </a:r>
            <a:endParaRPr lang="sk-SK" dirty="0" smtClean="0"/>
          </a:p>
          <a:p>
            <a:r>
              <a:rPr lang="sk-SK" dirty="0" err="1" smtClean="0"/>
              <a:t>Faculty</a:t>
            </a:r>
            <a:r>
              <a:rPr lang="sk-SK" dirty="0" smtClean="0"/>
              <a:t> </a:t>
            </a:r>
            <a:r>
              <a:rPr lang="sk-SK" dirty="0" err="1" smtClean="0"/>
              <a:t>of</a:t>
            </a:r>
            <a:r>
              <a:rPr lang="sk-SK" dirty="0" smtClean="0"/>
              <a:t> </a:t>
            </a:r>
            <a:r>
              <a:rPr lang="sk-SK" dirty="0" err="1" smtClean="0"/>
              <a:t>Health</a:t>
            </a:r>
            <a:r>
              <a:rPr lang="sk-SK" dirty="0" smtClean="0"/>
              <a:t> </a:t>
            </a:r>
            <a:r>
              <a:rPr lang="sk-SK" dirty="0" err="1" smtClean="0"/>
              <a:t>and</a:t>
            </a:r>
            <a:r>
              <a:rPr lang="sk-SK" dirty="0" smtClean="0"/>
              <a:t> </a:t>
            </a:r>
            <a:r>
              <a:rPr lang="sk-SK" dirty="0" err="1" smtClean="0"/>
              <a:t>Social</a:t>
            </a:r>
            <a:r>
              <a:rPr lang="sk-SK" dirty="0" smtClean="0"/>
              <a:t> </a:t>
            </a:r>
            <a:r>
              <a:rPr lang="sk-SK" dirty="0" err="1" smtClean="0"/>
              <a:t>Work</a:t>
            </a:r>
            <a:endParaRPr lang="sk-SK" dirty="0" smtClean="0"/>
          </a:p>
          <a:p>
            <a:r>
              <a:rPr lang="sk-SK" dirty="0" smtClean="0"/>
              <a:t>Trnava </a:t>
            </a:r>
            <a:r>
              <a:rPr lang="sk-SK" dirty="0" err="1" smtClean="0"/>
              <a:t>University</a:t>
            </a:r>
            <a:r>
              <a:rPr lang="sk-SK" dirty="0" smtClean="0"/>
              <a:t> </a:t>
            </a:r>
            <a:r>
              <a:rPr lang="sk-SK" dirty="0" err="1" smtClean="0"/>
              <a:t>in</a:t>
            </a:r>
            <a:r>
              <a:rPr lang="sk-SK" dirty="0" smtClean="0"/>
              <a:t> Trnava, </a:t>
            </a:r>
            <a:r>
              <a:rPr lang="sk-SK" dirty="0" err="1" smtClean="0"/>
              <a:t>Slovak</a:t>
            </a:r>
            <a:r>
              <a:rPr lang="sk-SK" dirty="0" smtClean="0"/>
              <a:t> </a:t>
            </a:r>
            <a:r>
              <a:rPr lang="sk-SK" dirty="0" err="1" smtClean="0"/>
              <a:t>Republic</a:t>
            </a:r>
            <a:endParaRPr lang="sk-SK" dirty="0"/>
          </a:p>
        </p:txBody>
      </p:sp>
    </p:spTree>
    <p:extLst>
      <p:ext uri="{BB962C8B-B14F-4D97-AF65-F5344CB8AC3E}">
        <p14:creationId xmlns:p14="http://schemas.microsoft.com/office/powerpoint/2010/main" val="2746099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2"/>
          <p:cNvSpPr>
            <a:spLocks noGrp="1"/>
          </p:cNvSpPr>
          <p:nvPr>
            <p:ph type="title"/>
          </p:nvPr>
        </p:nvSpPr>
        <p:spPr/>
        <p:txBody>
          <a:bodyPr/>
          <a:lstStyle/>
          <a:p>
            <a:r>
              <a:rPr lang="sk-SK">
                <a:latin typeface="Calibri" charset="0"/>
              </a:rPr>
              <a:t>SARS</a:t>
            </a:r>
          </a:p>
        </p:txBody>
      </p:sp>
      <p:pic>
        <p:nvPicPr>
          <p:cNvPr id="2150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1505" y="414339"/>
            <a:ext cx="7047707"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Date Placeholder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7D3FF0ED-6744-0542-8032-91E9B20ECFF5}" type="datetime1">
              <a:rPr lang="sk-SK" sz="1200">
                <a:solidFill>
                  <a:srgbClr val="898989"/>
                </a:solidFill>
                <a:latin typeface="Calibri" charset="0"/>
                <a:cs typeface="Arial" charset="0"/>
              </a:rPr>
              <a:t>3.11.14</a:t>
            </a:fld>
            <a:endParaRPr lang="en-GB" sz="1200">
              <a:solidFill>
                <a:srgbClr val="898989"/>
              </a:solidFill>
              <a:latin typeface="Calibri" charset="0"/>
              <a:cs typeface="Arial" charset="0"/>
            </a:endParaRPr>
          </a:p>
        </p:txBody>
      </p:sp>
      <p:sp>
        <p:nvSpPr>
          <p:cNvPr id="7" name="Slide Number Placeholder 6"/>
          <p:cNvSpPr>
            <a:spLocks noGrp="1"/>
          </p:cNvSpPr>
          <p:nvPr>
            <p:ph type="sldNum" sz="quarter" idx="12"/>
          </p:nvPr>
        </p:nvSpPr>
        <p:spPr>
          <a:xfrm>
            <a:off x="3384550" y="6356351"/>
            <a:ext cx="3136900" cy="365125"/>
          </a:xfrm>
        </p:spPr>
        <p:txBody>
          <a:bodyPr rtlCol="0"/>
          <a:lstStyle/>
          <a:p>
            <a:pPr algn="ctr" fontAlgn="auto">
              <a:spcBef>
                <a:spcPts val="0"/>
              </a:spcBef>
              <a:spcAft>
                <a:spcPts val="0"/>
              </a:spcAft>
              <a:defRPr/>
            </a:pPr>
            <a:fld id="{D802CF1D-3EC4-BF46-8DD8-1047AB079C38}" type="slidenum">
              <a:rPr lang="en-GB" smtClean="0">
                <a:solidFill>
                  <a:schemeClr val="tx1">
                    <a:tint val="75000"/>
                  </a:schemeClr>
                </a:solidFill>
                <a:latin typeface="+mn-lt"/>
                <a:ea typeface="+mn-ea"/>
                <a:cs typeface="+mn-cs"/>
              </a:rPr>
              <a:pPr algn="ctr" fontAlgn="auto">
                <a:spcBef>
                  <a:spcPts val="0"/>
                </a:spcBef>
                <a:spcAft>
                  <a:spcPts val="0"/>
                </a:spcAft>
                <a:defRPr/>
              </a:pPr>
              <a:t>10</a:t>
            </a:fld>
            <a:endParaRPr lang="en-GB">
              <a:solidFill>
                <a:schemeClr val="tx1">
                  <a:tint val="75000"/>
                </a:schemeClr>
              </a:solidFill>
              <a:latin typeface="+mn-lt"/>
              <a:ea typeface="+mn-ea"/>
              <a:cs typeface="+mn-cs"/>
            </a:endParaRPr>
          </a:p>
        </p:txBody>
      </p:sp>
      <p:sp>
        <p:nvSpPr>
          <p:cNvPr id="21510" name="Title 2"/>
          <p:cNvSpPr txBox="1">
            <a:spLocks/>
          </p:cNvSpPr>
          <p:nvPr/>
        </p:nvSpPr>
        <p:spPr bwMode="auto">
          <a:xfrm>
            <a:off x="842698" y="5334000"/>
            <a:ext cx="81724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5786" tIns="47894" rIns="95786" bIns="47894"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endParaRPr lang="sk-SK" sz="4600" dirty="0">
              <a:solidFill>
                <a:schemeClr val="bg1"/>
              </a:solidFill>
              <a:latin typeface="Calibri" charset="0"/>
            </a:endParaRPr>
          </a:p>
        </p:txBody>
      </p:sp>
      <p:sp>
        <p:nvSpPr>
          <p:cNvPr id="2" name="Footer Placeholder 1"/>
          <p:cNvSpPr>
            <a:spLocks noGrp="1"/>
          </p:cNvSpPr>
          <p:nvPr>
            <p:ph type="ftr" sz="quarter" idx="12"/>
          </p:nvPr>
        </p:nvSpPr>
        <p:spPr/>
        <p:txBody>
          <a:bodyPr/>
          <a:lstStyle/>
          <a:p>
            <a:r>
              <a:rPr lang="en-GB" smtClean="0"/>
              <a:t>rusnakm@truni.sk</a:t>
            </a:r>
            <a:endParaRPr lang="en-GB" dirty="0"/>
          </a:p>
        </p:txBody>
      </p:sp>
    </p:spTree>
    <p:extLst>
      <p:ext uri="{BB962C8B-B14F-4D97-AF65-F5344CB8AC3E}">
        <p14:creationId xmlns:p14="http://schemas.microsoft.com/office/powerpoint/2010/main" val="2767460121"/>
      </p:ext>
    </p:extLst>
  </p:cSld>
  <p:clrMapOvr>
    <a:masterClrMapping/>
  </p:clrMapOvr>
  <p:transition xmlns:p14="http://schemas.microsoft.com/office/powerpoint/2010/mai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a:xfrm>
            <a:off x="842698" y="5213350"/>
            <a:ext cx="8172450" cy="914400"/>
          </a:xfrm>
        </p:spPr>
        <p:txBody>
          <a:bodyPr/>
          <a:lstStyle/>
          <a:p>
            <a:r>
              <a:rPr lang="sk-SK" dirty="0" smtClean="0">
                <a:latin typeface="Calibri" charset="0"/>
              </a:rPr>
              <a:t>Influenza</a:t>
            </a:r>
            <a:endParaRPr lang="sk-SK" dirty="0">
              <a:latin typeface="Calibri" charset="0"/>
            </a:endParaRPr>
          </a:p>
        </p:txBody>
      </p:sp>
      <p:pic>
        <p:nvPicPr>
          <p:cNvPr id="2355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796" y="271464"/>
            <a:ext cx="7773459" cy="460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Date Placeholder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7C38482C-6FD4-6F48-A1A0-09E6BBF56F03}" type="datetime1">
              <a:rPr lang="sk-SK" sz="1200">
                <a:solidFill>
                  <a:srgbClr val="898989"/>
                </a:solidFill>
                <a:latin typeface="Calibri" charset="0"/>
                <a:cs typeface="Arial" charset="0"/>
              </a:rPr>
              <a:t>3.11.14</a:t>
            </a:fld>
            <a:endParaRPr lang="en-GB" sz="1200">
              <a:solidFill>
                <a:srgbClr val="898989"/>
              </a:solidFill>
              <a:latin typeface="Calibri" charset="0"/>
              <a:cs typeface="Arial" charset="0"/>
            </a:endParaRPr>
          </a:p>
        </p:txBody>
      </p:sp>
      <p:sp>
        <p:nvSpPr>
          <p:cNvPr id="7" name="Slide Number Placeholder 6"/>
          <p:cNvSpPr>
            <a:spLocks noGrp="1"/>
          </p:cNvSpPr>
          <p:nvPr>
            <p:ph type="sldNum" sz="quarter" idx="12"/>
          </p:nvPr>
        </p:nvSpPr>
        <p:spPr>
          <a:xfrm>
            <a:off x="3384550" y="6356351"/>
            <a:ext cx="3136900" cy="365125"/>
          </a:xfrm>
        </p:spPr>
        <p:txBody>
          <a:bodyPr rtlCol="0"/>
          <a:lstStyle/>
          <a:p>
            <a:pPr algn="ctr" fontAlgn="auto">
              <a:spcBef>
                <a:spcPts val="0"/>
              </a:spcBef>
              <a:spcAft>
                <a:spcPts val="0"/>
              </a:spcAft>
              <a:defRPr/>
            </a:pPr>
            <a:fld id="{0639762D-994F-5844-B5AD-BBB45FAA3C83}" type="slidenum">
              <a:rPr lang="en-GB" smtClean="0">
                <a:solidFill>
                  <a:schemeClr val="tx1">
                    <a:tint val="75000"/>
                  </a:schemeClr>
                </a:solidFill>
                <a:latin typeface="+mn-lt"/>
                <a:ea typeface="+mn-ea"/>
                <a:cs typeface="+mn-cs"/>
              </a:rPr>
              <a:pPr algn="ctr" fontAlgn="auto">
                <a:spcBef>
                  <a:spcPts val="0"/>
                </a:spcBef>
                <a:spcAft>
                  <a:spcPts val="0"/>
                </a:spcAft>
                <a:defRPr/>
              </a:pPr>
              <a:t>11</a:t>
            </a:fld>
            <a:endParaRPr lang="en-GB">
              <a:solidFill>
                <a:schemeClr val="tx1">
                  <a:tint val="75000"/>
                </a:schemeClr>
              </a:solidFill>
              <a:latin typeface="+mn-lt"/>
              <a:ea typeface="+mn-ea"/>
              <a:cs typeface="+mn-cs"/>
            </a:endParaRPr>
          </a:p>
        </p:txBody>
      </p:sp>
      <p:sp>
        <p:nvSpPr>
          <p:cNvPr id="2" name="Footer Placeholder 1"/>
          <p:cNvSpPr>
            <a:spLocks noGrp="1"/>
          </p:cNvSpPr>
          <p:nvPr>
            <p:ph type="ftr" sz="quarter" idx="12"/>
          </p:nvPr>
        </p:nvSpPr>
        <p:spPr/>
        <p:txBody>
          <a:bodyPr/>
          <a:lstStyle/>
          <a:p>
            <a:r>
              <a:rPr lang="en-GB" smtClean="0"/>
              <a:t>rusnakm@truni.sk</a:t>
            </a:r>
            <a:endParaRPr lang="en-GB" dirty="0"/>
          </a:p>
        </p:txBody>
      </p:sp>
    </p:spTree>
    <p:extLst>
      <p:ext uri="{BB962C8B-B14F-4D97-AF65-F5344CB8AC3E}">
        <p14:creationId xmlns:p14="http://schemas.microsoft.com/office/powerpoint/2010/main" val="1520337679"/>
      </p:ext>
    </p:extLst>
  </p:cSld>
  <p:clrMapOvr>
    <a:masterClrMapping/>
  </p:clrMapOvr>
  <p:transition xmlns:p14="http://schemas.microsoft.com/office/powerpoint/2010/mai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2"/>
          <p:cNvSpPr>
            <a:spLocks noGrp="1"/>
          </p:cNvSpPr>
          <p:nvPr>
            <p:ph type="title"/>
          </p:nvPr>
        </p:nvSpPr>
        <p:spPr>
          <a:xfrm>
            <a:off x="842698" y="5334000"/>
            <a:ext cx="8172450" cy="914400"/>
          </a:xfrm>
        </p:spPr>
        <p:txBody>
          <a:bodyPr/>
          <a:lstStyle/>
          <a:p>
            <a:r>
              <a:rPr lang="sk-SK">
                <a:latin typeface="Calibri" charset="0"/>
              </a:rPr>
              <a:t>HIV/AIDS</a:t>
            </a:r>
          </a:p>
        </p:txBody>
      </p:sp>
      <p:pic>
        <p:nvPicPr>
          <p:cNvPr id="2560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4033" y="271463"/>
            <a:ext cx="8165571" cy="483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Date Placeholder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3F4B2DA5-029E-F343-861D-0813CF223D50}" type="datetime1">
              <a:rPr lang="sk-SK" sz="1200">
                <a:solidFill>
                  <a:srgbClr val="898989"/>
                </a:solidFill>
                <a:latin typeface="Calibri" charset="0"/>
                <a:cs typeface="Arial" charset="0"/>
              </a:rPr>
              <a:t>3.11.14</a:t>
            </a:fld>
            <a:endParaRPr lang="en-GB" sz="1200">
              <a:solidFill>
                <a:srgbClr val="898989"/>
              </a:solidFill>
              <a:latin typeface="Calibri" charset="0"/>
              <a:cs typeface="Arial" charset="0"/>
            </a:endParaRPr>
          </a:p>
        </p:txBody>
      </p:sp>
      <p:sp>
        <p:nvSpPr>
          <p:cNvPr id="7" name="Slide Number Placeholder 6"/>
          <p:cNvSpPr>
            <a:spLocks noGrp="1"/>
          </p:cNvSpPr>
          <p:nvPr>
            <p:ph type="sldNum" sz="quarter" idx="12"/>
          </p:nvPr>
        </p:nvSpPr>
        <p:spPr>
          <a:xfrm>
            <a:off x="3384550" y="6356351"/>
            <a:ext cx="3136900" cy="365125"/>
          </a:xfrm>
        </p:spPr>
        <p:txBody>
          <a:bodyPr rtlCol="0"/>
          <a:lstStyle/>
          <a:p>
            <a:pPr algn="ctr" fontAlgn="auto">
              <a:spcBef>
                <a:spcPts val="0"/>
              </a:spcBef>
              <a:spcAft>
                <a:spcPts val="0"/>
              </a:spcAft>
              <a:defRPr/>
            </a:pPr>
            <a:fld id="{6A3D32E4-FED8-A048-A428-4A4021F34992}" type="slidenum">
              <a:rPr lang="en-GB" smtClean="0">
                <a:solidFill>
                  <a:schemeClr val="tx1">
                    <a:tint val="75000"/>
                  </a:schemeClr>
                </a:solidFill>
                <a:latin typeface="+mn-lt"/>
                <a:ea typeface="+mn-ea"/>
                <a:cs typeface="+mn-cs"/>
              </a:rPr>
              <a:pPr algn="ctr" fontAlgn="auto">
                <a:spcBef>
                  <a:spcPts val="0"/>
                </a:spcBef>
                <a:spcAft>
                  <a:spcPts val="0"/>
                </a:spcAft>
                <a:defRPr/>
              </a:pPr>
              <a:t>12</a:t>
            </a:fld>
            <a:endParaRPr lang="en-GB">
              <a:solidFill>
                <a:schemeClr val="tx1">
                  <a:tint val="75000"/>
                </a:schemeClr>
              </a:solidFill>
              <a:latin typeface="+mn-lt"/>
              <a:ea typeface="+mn-ea"/>
              <a:cs typeface="+mn-cs"/>
            </a:endParaRPr>
          </a:p>
        </p:txBody>
      </p:sp>
      <p:sp>
        <p:nvSpPr>
          <p:cNvPr id="2" name="Footer Placeholder 1"/>
          <p:cNvSpPr>
            <a:spLocks noGrp="1"/>
          </p:cNvSpPr>
          <p:nvPr>
            <p:ph type="ftr" sz="quarter" idx="12"/>
          </p:nvPr>
        </p:nvSpPr>
        <p:spPr/>
        <p:txBody>
          <a:bodyPr/>
          <a:lstStyle/>
          <a:p>
            <a:r>
              <a:rPr lang="en-GB" smtClean="0"/>
              <a:t>rusnakm@truni.sk</a:t>
            </a:r>
            <a:endParaRPr lang="en-GB" dirty="0"/>
          </a:p>
        </p:txBody>
      </p:sp>
    </p:spTree>
    <p:extLst>
      <p:ext uri="{BB962C8B-B14F-4D97-AF65-F5344CB8AC3E}">
        <p14:creationId xmlns:p14="http://schemas.microsoft.com/office/powerpoint/2010/main" val="2264553267"/>
      </p:ext>
    </p:extLst>
  </p:cSld>
  <p:clrMapOvr>
    <a:masterClrMapping/>
  </p:clrMapOvr>
  <p:transition xmlns:p14="http://schemas.microsoft.com/office/powerpoint/2010/mai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2"/>
          <p:cNvSpPr>
            <a:spLocks noGrp="1"/>
          </p:cNvSpPr>
          <p:nvPr>
            <p:ph type="title"/>
          </p:nvPr>
        </p:nvSpPr>
        <p:spPr>
          <a:xfrm>
            <a:off x="842698" y="5453063"/>
            <a:ext cx="8172450" cy="914400"/>
          </a:xfrm>
        </p:spPr>
        <p:txBody>
          <a:bodyPr/>
          <a:lstStyle/>
          <a:p>
            <a:r>
              <a:rPr lang="sk-SK" dirty="0" err="1" smtClean="0">
                <a:latin typeface="Calibri" charset="0"/>
              </a:rPr>
              <a:t>Bird</a:t>
            </a:r>
            <a:r>
              <a:rPr lang="sk-SK" dirty="0" smtClean="0">
                <a:latin typeface="Calibri" charset="0"/>
              </a:rPr>
              <a:t> </a:t>
            </a:r>
            <a:r>
              <a:rPr lang="sk-SK" dirty="0" err="1" smtClean="0">
                <a:latin typeface="Calibri" charset="0"/>
              </a:rPr>
              <a:t>Flu</a:t>
            </a:r>
            <a:endParaRPr lang="sk-SK" dirty="0">
              <a:latin typeface="Calibri" charset="0"/>
            </a:endParaRPr>
          </a:p>
        </p:txBody>
      </p:sp>
      <p:pic>
        <p:nvPicPr>
          <p:cNvPr id="2765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9318" y="215901"/>
            <a:ext cx="8165571" cy="483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Date Placeholder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7138AF5B-C32B-3D49-ACE6-85BEB0D593EE}" type="datetime1">
              <a:rPr lang="sk-SK" sz="1200">
                <a:solidFill>
                  <a:srgbClr val="898989"/>
                </a:solidFill>
                <a:latin typeface="Calibri" charset="0"/>
                <a:cs typeface="Arial" charset="0"/>
              </a:rPr>
              <a:t>3.11.14</a:t>
            </a:fld>
            <a:endParaRPr lang="en-GB" sz="1200">
              <a:solidFill>
                <a:srgbClr val="898989"/>
              </a:solidFill>
              <a:latin typeface="Calibri" charset="0"/>
              <a:cs typeface="Arial" charset="0"/>
            </a:endParaRPr>
          </a:p>
        </p:txBody>
      </p:sp>
      <p:sp>
        <p:nvSpPr>
          <p:cNvPr id="7" name="Slide Number Placeholder 6"/>
          <p:cNvSpPr>
            <a:spLocks noGrp="1"/>
          </p:cNvSpPr>
          <p:nvPr>
            <p:ph type="sldNum" sz="quarter" idx="12"/>
          </p:nvPr>
        </p:nvSpPr>
        <p:spPr>
          <a:xfrm>
            <a:off x="3384550" y="6356351"/>
            <a:ext cx="3136900" cy="365125"/>
          </a:xfrm>
        </p:spPr>
        <p:txBody>
          <a:bodyPr rtlCol="0"/>
          <a:lstStyle/>
          <a:p>
            <a:pPr algn="ctr" fontAlgn="auto">
              <a:spcBef>
                <a:spcPts val="0"/>
              </a:spcBef>
              <a:spcAft>
                <a:spcPts val="0"/>
              </a:spcAft>
              <a:defRPr/>
            </a:pPr>
            <a:fld id="{25D4967E-CA28-BA4D-91A5-301F226728AE}" type="slidenum">
              <a:rPr lang="en-GB" smtClean="0">
                <a:solidFill>
                  <a:schemeClr val="tx1">
                    <a:tint val="75000"/>
                  </a:schemeClr>
                </a:solidFill>
                <a:latin typeface="+mn-lt"/>
                <a:ea typeface="+mn-ea"/>
                <a:cs typeface="+mn-cs"/>
              </a:rPr>
              <a:pPr algn="ctr" fontAlgn="auto">
                <a:spcBef>
                  <a:spcPts val="0"/>
                </a:spcBef>
                <a:spcAft>
                  <a:spcPts val="0"/>
                </a:spcAft>
                <a:defRPr/>
              </a:pPr>
              <a:t>13</a:t>
            </a:fld>
            <a:endParaRPr lang="en-GB">
              <a:solidFill>
                <a:schemeClr val="tx1">
                  <a:tint val="75000"/>
                </a:schemeClr>
              </a:solidFill>
              <a:latin typeface="+mn-lt"/>
              <a:ea typeface="+mn-ea"/>
              <a:cs typeface="+mn-cs"/>
            </a:endParaRPr>
          </a:p>
        </p:txBody>
      </p:sp>
      <p:sp>
        <p:nvSpPr>
          <p:cNvPr id="2" name="Footer Placeholder 1"/>
          <p:cNvSpPr>
            <a:spLocks noGrp="1"/>
          </p:cNvSpPr>
          <p:nvPr>
            <p:ph type="ftr" sz="quarter" idx="12"/>
          </p:nvPr>
        </p:nvSpPr>
        <p:spPr/>
        <p:txBody>
          <a:bodyPr/>
          <a:lstStyle/>
          <a:p>
            <a:r>
              <a:rPr lang="en-GB" smtClean="0"/>
              <a:t>rusnakm@truni.sk</a:t>
            </a:r>
            <a:endParaRPr lang="en-GB" dirty="0"/>
          </a:p>
        </p:txBody>
      </p:sp>
    </p:spTree>
    <p:extLst>
      <p:ext uri="{BB962C8B-B14F-4D97-AF65-F5344CB8AC3E}">
        <p14:creationId xmlns:p14="http://schemas.microsoft.com/office/powerpoint/2010/main" val="434204626"/>
      </p:ext>
    </p:extLst>
  </p:cSld>
  <p:clrMapOvr>
    <a:masterClrMapping/>
  </p:clrMapOvr>
  <p:transition xmlns:p14="http://schemas.microsoft.com/office/powerpoint/2010/mai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2"/>
          <p:cNvSpPr>
            <a:spLocks noGrp="1"/>
          </p:cNvSpPr>
          <p:nvPr>
            <p:ph type="title"/>
          </p:nvPr>
        </p:nvSpPr>
        <p:spPr>
          <a:xfrm>
            <a:off x="842698" y="5334000"/>
            <a:ext cx="8172450" cy="914400"/>
          </a:xfrm>
        </p:spPr>
        <p:txBody>
          <a:bodyPr/>
          <a:lstStyle/>
          <a:p>
            <a:r>
              <a:rPr lang="sk-SK">
                <a:latin typeface="Calibri" charset="0"/>
              </a:rPr>
              <a:t>Variola</a:t>
            </a:r>
          </a:p>
        </p:txBody>
      </p:sp>
      <p:pic>
        <p:nvPicPr>
          <p:cNvPr id="2969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2698" y="300038"/>
            <a:ext cx="8165571" cy="483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Date Placeholder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C505690F-20A8-C349-90E7-B5E9252281DA}" type="datetime1">
              <a:rPr lang="sk-SK" sz="1200">
                <a:solidFill>
                  <a:srgbClr val="898989"/>
                </a:solidFill>
                <a:latin typeface="Calibri" charset="0"/>
                <a:cs typeface="Arial" charset="0"/>
              </a:rPr>
              <a:t>3.11.14</a:t>
            </a:fld>
            <a:endParaRPr lang="en-GB" sz="1200">
              <a:solidFill>
                <a:srgbClr val="898989"/>
              </a:solidFill>
              <a:latin typeface="Calibri" charset="0"/>
              <a:cs typeface="Arial" charset="0"/>
            </a:endParaRPr>
          </a:p>
        </p:txBody>
      </p:sp>
      <p:sp>
        <p:nvSpPr>
          <p:cNvPr id="29700" name="Footer Placeholder 6"/>
          <p:cNvSpPr>
            <a:spLocks noGrp="1"/>
          </p:cNvSpPr>
          <p:nvPr>
            <p:ph type="ftr" sz="quarter" idx="11"/>
          </p:nvPr>
        </p:nvSpPr>
        <p:spPr bwMode="auto">
          <a:xfrm>
            <a:off x="7099300" y="6356351"/>
            <a:ext cx="2311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algn="r" eaLnBrk="1" fontAlgn="base" hangingPunct="1">
              <a:spcBef>
                <a:spcPct val="0"/>
              </a:spcBef>
              <a:spcAft>
                <a:spcPct val="0"/>
              </a:spcAft>
            </a:pPr>
            <a:r>
              <a:rPr lang="en-GB" sz="1200">
                <a:solidFill>
                  <a:srgbClr val="898989"/>
                </a:solidFill>
                <a:latin typeface="Calibri" charset="0"/>
                <a:cs typeface="Arial" charset="0"/>
              </a:rPr>
              <a:t>rusnakm@truni.sk</a:t>
            </a:r>
          </a:p>
        </p:txBody>
      </p:sp>
      <p:sp>
        <p:nvSpPr>
          <p:cNvPr id="8" name="Slide Number Placeholder 7"/>
          <p:cNvSpPr>
            <a:spLocks noGrp="1"/>
          </p:cNvSpPr>
          <p:nvPr>
            <p:ph type="sldNum" sz="quarter" idx="12"/>
          </p:nvPr>
        </p:nvSpPr>
        <p:spPr>
          <a:xfrm>
            <a:off x="3384550" y="6356351"/>
            <a:ext cx="3136900" cy="365125"/>
          </a:xfrm>
        </p:spPr>
        <p:txBody>
          <a:bodyPr rtlCol="0"/>
          <a:lstStyle/>
          <a:p>
            <a:pPr algn="ctr" fontAlgn="auto">
              <a:spcBef>
                <a:spcPts val="0"/>
              </a:spcBef>
              <a:spcAft>
                <a:spcPts val="0"/>
              </a:spcAft>
              <a:defRPr/>
            </a:pPr>
            <a:fld id="{A4955854-F25B-4147-9F40-08B2FFF19463}" type="slidenum">
              <a:rPr lang="en-GB" smtClean="0">
                <a:solidFill>
                  <a:schemeClr val="tx1">
                    <a:tint val="75000"/>
                  </a:schemeClr>
                </a:solidFill>
                <a:latin typeface="+mn-lt"/>
                <a:ea typeface="+mn-ea"/>
                <a:cs typeface="+mn-cs"/>
              </a:rPr>
              <a:pPr algn="ctr" fontAlgn="auto">
                <a:spcBef>
                  <a:spcPts val="0"/>
                </a:spcBef>
                <a:spcAft>
                  <a:spcPts val="0"/>
                </a:spcAft>
                <a:defRPr/>
              </a:pPr>
              <a:t>14</a:t>
            </a:fld>
            <a:endParaRPr lang="en-GB">
              <a:solidFill>
                <a:schemeClr val="tx1">
                  <a:tint val="75000"/>
                </a:schemeClr>
              </a:solidFill>
              <a:latin typeface="+mn-lt"/>
              <a:ea typeface="+mn-ea"/>
              <a:cs typeface="+mn-cs"/>
            </a:endParaRPr>
          </a:p>
        </p:txBody>
      </p:sp>
    </p:spTree>
    <p:extLst>
      <p:ext uri="{BB962C8B-B14F-4D97-AF65-F5344CB8AC3E}">
        <p14:creationId xmlns:p14="http://schemas.microsoft.com/office/powerpoint/2010/main" val="4175961793"/>
      </p:ext>
    </p:extLst>
  </p:cSld>
  <p:clrMapOvr>
    <a:masterClrMapping/>
  </p:clrMapOvr>
  <p:transition xmlns:p14="http://schemas.microsoft.com/office/powerpoint/2010/mai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2"/>
          <p:cNvSpPr>
            <a:spLocks noGrp="1"/>
          </p:cNvSpPr>
          <p:nvPr>
            <p:ph type="title"/>
          </p:nvPr>
        </p:nvSpPr>
        <p:spPr/>
        <p:txBody>
          <a:bodyPr/>
          <a:lstStyle/>
          <a:p>
            <a:r>
              <a:rPr lang="en-US" dirty="0" err="1">
                <a:latin typeface="Calibri" charset="0"/>
              </a:rPr>
              <a:t>Chikungunya</a:t>
            </a:r>
            <a:endParaRPr lang="sk-SK" dirty="0">
              <a:latin typeface="Calibri" charset="0"/>
            </a:endParaRPr>
          </a:p>
        </p:txBody>
      </p:sp>
      <p:pic>
        <p:nvPicPr>
          <p:cNvPr id="3174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3329" y="587375"/>
            <a:ext cx="2789502"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44492" y="587376"/>
            <a:ext cx="569079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Date Placeholder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E2657028-39FF-B742-932A-4A6A4B6F12E5}" type="datetime1">
              <a:rPr lang="sk-SK" sz="1200">
                <a:solidFill>
                  <a:srgbClr val="898989"/>
                </a:solidFill>
                <a:latin typeface="Calibri" charset="0"/>
                <a:cs typeface="Arial" charset="0"/>
              </a:rPr>
              <a:t>3.11.14</a:t>
            </a:fld>
            <a:endParaRPr lang="en-GB" sz="1200">
              <a:solidFill>
                <a:srgbClr val="898989"/>
              </a:solidFill>
              <a:latin typeface="Calibri" charset="0"/>
              <a:cs typeface="Arial" charset="0"/>
            </a:endParaRPr>
          </a:p>
        </p:txBody>
      </p:sp>
      <p:sp>
        <p:nvSpPr>
          <p:cNvPr id="8" name="Slide Number Placeholder 7"/>
          <p:cNvSpPr>
            <a:spLocks noGrp="1"/>
          </p:cNvSpPr>
          <p:nvPr>
            <p:ph type="sldNum" sz="quarter" idx="12"/>
          </p:nvPr>
        </p:nvSpPr>
        <p:spPr>
          <a:xfrm>
            <a:off x="3384550" y="6356351"/>
            <a:ext cx="3136900" cy="365125"/>
          </a:xfrm>
        </p:spPr>
        <p:txBody>
          <a:bodyPr rtlCol="0"/>
          <a:lstStyle/>
          <a:p>
            <a:pPr algn="ctr" fontAlgn="auto">
              <a:spcBef>
                <a:spcPts val="0"/>
              </a:spcBef>
              <a:spcAft>
                <a:spcPts val="0"/>
              </a:spcAft>
              <a:defRPr/>
            </a:pPr>
            <a:fld id="{1F1174DC-7BB7-7044-AF89-A977A40D6A18}" type="slidenum">
              <a:rPr lang="en-GB" smtClean="0">
                <a:solidFill>
                  <a:schemeClr val="tx1">
                    <a:tint val="75000"/>
                  </a:schemeClr>
                </a:solidFill>
                <a:latin typeface="+mn-lt"/>
                <a:ea typeface="+mn-ea"/>
                <a:cs typeface="+mn-cs"/>
              </a:rPr>
              <a:pPr algn="ctr" fontAlgn="auto">
                <a:spcBef>
                  <a:spcPts val="0"/>
                </a:spcBef>
                <a:spcAft>
                  <a:spcPts val="0"/>
                </a:spcAft>
                <a:defRPr/>
              </a:pPr>
              <a:t>15</a:t>
            </a:fld>
            <a:endParaRPr lang="en-GB" dirty="0">
              <a:solidFill>
                <a:schemeClr val="tx1">
                  <a:tint val="75000"/>
                </a:schemeClr>
              </a:solidFill>
              <a:latin typeface="+mn-lt"/>
              <a:ea typeface="+mn-ea"/>
              <a:cs typeface="+mn-cs"/>
            </a:endParaRPr>
          </a:p>
        </p:txBody>
      </p:sp>
      <p:sp>
        <p:nvSpPr>
          <p:cNvPr id="2" name="Footer Placeholder 1"/>
          <p:cNvSpPr>
            <a:spLocks noGrp="1"/>
          </p:cNvSpPr>
          <p:nvPr>
            <p:ph type="ftr" sz="quarter" idx="12"/>
          </p:nvPr>
        </p:nvSpPr>
        <p:spPr/>
        <p:txBody>
          <a:bodyPr/>
          <a:lstStyle/>
          <a:p>
            <a:r>
              <a:rPr lang="en-GB" smtClean="0"/>
              <a:t>rusnakm@truni.sk</a:t>
            </a:r>
            <a:endParaRPr lang="en-GB" dirty="0"/>
          </a:p>
        </p:txBody>
      </p:sp>
    </p:spTree>
    <p:extLst>
      <p:ext uri="{BB962C8B-B14F-4D97-AF65-F5344CB8AC3E}">
        <p14:creationId xmlns:p14="http://schemas.microsoft.com/office/powerpoint/2010/main" val="3289431843"/>
      </p:ext>
    </p:extLst>
  </p:cSld>
  <p:clrMapOvr>
    <a:masterClrMapping/>
  </p:clrMapOvr>
  <p:transition xmlns:p14="http://schemas.microsoft.com/office/powerpoint/2010/mai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2"/>
          <p:cNvSpPr>
            <a:spLocks noGrp="1"/>
          </p:cNvSpPr>
          <p:nvPr>
            <p:ph type="title"/>
          </p:nvPr>
        </p:nvSpPr>
        <p:spPr/>
        <p:txBody>
          <a:bodyPr/>
          <a:lstStyle/>
          <a:p>
            <a:r>
              <a:rPr lang="sk-SK" dirty="0" err="1" smtClean="0">
                <a:latin typeface="Calibri" charset="0"/>
              </a:rPr>
              <a:t>Swine</a:t>
            </a:r>
            <a:r>
              <a:rPr lang="sk-SK" dirty="0" smtClean="0">
                <a:latin typeface="Calibri" charset="0"/>
              </a:rPr>
              <a:t> </a:t>
            </a:r>
            <a:r>
              <a:rPr lang="sk-SK" dirty="0" err="1" smtClean="0">
                <a:latin typeface="Calibri" charset="0"/>
              </a:rPr>
              <a:t>Flu</a:t>
            </a:r>
            <a:endParaRPr lang="sk-SK" dirty="0">
              <a:latin typeface="Calibri" charset="0"/>
            </a:endParaRPr>
          </a:p>
        </p:txBody>
      </p:sp>
      <p:pic>
        <p:nvPicPr>
          <p:cNvPr id="3379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8406" y="263525"/>
            <a:ext cx="5068226"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Date Placeholder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50BA85CC-E146-5244-9C8E-DA43FF4A76DC}" type="datetime1">
              <a:rPr lang="sk-SK" sz="1200">
                <a:solidFill>
                  <a:srgbClr val="898989"/>
                </a:solidFill>
                <a:latin typeface="Calibri" charset="0"/>
                <a:cs typeface="Arial" charset="0"/>
              </a:rPr>
              <a:t>3.11.14</a:t>
            </a:fld>
            <a:endParaRPr lang="en-GB" sz="1200">
              <a:solidFill>
                <a:srgbClr val="898989"/>
              </a:solidFill>
              <a:latin typeface="Calibri" charset="0"/>
              <a:cs typeface="Arial" charset="0"/>
            </a:endParaRPr>
          </a:p>
        </p:txBody>
      </p:sp>
      <p:sp>
        <p:nvSpPr>
          <p:cNvPr id="33796" name="Footer Placeholder 5"/>
          <p:cNvSpPr>
            <a:spLocks noGrp="1"/>
          </p:cNvSpPr>
          <p:nvPr>
            <p:ph type="ftr" sz="quarter" idx="11"/>
          </p:nvPr>
        </p:nvSpPr>
        <p:spPr bwMode="auto">
          <a:xfrm>
            <a:off x="7099300" y="6356351"/>
            <a:ext cx="2311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algn="r" eaLnBrk="1" fontAlgn="base" hangingPunct="1">
              <a:spcBef>
                <a:spcPct val="0"/>
              </a:spcBef>
              <a:spcAft>
                <a:spcPct val="0"/>
              </a:spcAft>
            </a:pPr>
            <a:r>
              <a:rPr lang="en-GB" sz="1200">
                <a:solidFill>
                  <a:srgbClr val="898989"/>
                </a:solidFill>
                <a:latin typeface="Calibri" charset="0"/>
                <a:cs typeface="Arial" charset="0"/>
              </a:rPr>
              <a:t>rusnakm@truni.sk</a:t>
            </a:r>
          </a:p>
        </p:txBody>
      </p:sp>
      <p:sp>
        <p:nvSpPr>
          <p:cNvPr id="7" name="Slide Number Placeholder 6"/>
          <p:cNvSpPr>
            <a:spLocks noGrp="1"/>
          </p:cNvSpPr>
          <p:nvPr>
            <p:ph type="sldNum" sz="quarter" idx="12"/>
          </p:nvPr>
        </p:nvSpPr>
        <p:spPr>
          <a:xfrm>
            <a:off x="3384550" y="6356351"/>
            <a:ext cx="3136900" cy="365125"/>
          </a:xfrm>
        </p:spPr>
        <p:txBody>
          <a:bodyPr rtlCol="0"/>
          <a:lstStyle/>
          <a:p>
            <a:pPr algn="ctr" fontAlgn="auto">
              <a:spcBef>
                <a:spcPts val="0"/>
              </a:spcBef>
              <a:spcAft>
                <a:spcPts val="0"/>
              </a:spcAft>
              <a:defRPr/>
            </a:pPr>
            <a:fld id="{9D338FE6-88EC-1242-AFFF-F6ED6F29CA5B}" type="slidenum">
              <a:rPr lang="en-GB" smtClean="0">
                <a:solidFill>
                  <a:schemeClr val="tx1">
                    <a:tint val="75000"/>
                  </a:schemeClr>
                </a:solidFill>
                <a:latin typeface="+mn-lt"/>
                <a:ea typeface="+mn-ea"/>
                <a:cs typeface="+mn-cs"/>
              </a:rPr>
              <a:pPr algn="ctr" fontAlgn="auto">
                <a:spcBef>
                  <a:spcPts val="0"/>
                </a:spcBef>
                <a:spcAft>
                  <a:spcPts val="0"/>
                </a:spcAft>
                <a:defRPr/>
              </a:pPr>
              <a:t>16</a:t>
            </a:fld>
            <a:endParaRPr lang="en-GB">
              <a:solidFill>
                <a:schemeClr val="tx1">
                  <a:tint val="75000"/>
                </a:schemeClr>
              </a:solidFill>
              <a:latin typeface="+mn-lt"/>
              <a:ea typeface="+mn-ea"/>
              <a:cs typeface="+mn-cs"/>
            </a:endParaRPr>
          </a:p>
        </p:txBody>
      </p:sp>
    </p:spTree>
    <p:extLst>
      <p:ext uri="{BB962C8B-B14F-4D97-AF65-F5344CB8AC3E}">
        <p14:creationId xmlns:p14="http://schemas.microsoft.com/office/powerpoint/2010/main" val="1639429967"/>
      </p:ext>
    </p:extLst>
  </p:cSld>
  <p:clrMapOvr>
    <a:masterClrMapping/>
  </p:clrMapOvr>
  <p:transition xmlns:p14="http://schemas.microsoft.com/office/powerpoint/2010/mai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A9062063-AAE7-2947-AF85-C68BDBF68748}" type="datetime1">
              <a:rPr lang="sk-SK" sz="1200">
                <a:solidFill>
                  <a:srgbClr val="898989"/>
                </a:solidFill>
                <a:latin typeface="Calibri" charset="0"/>
                <a:cs typeface="Arial" charset="0"/>
              </a:rPr>
              <a:t>3.11.14</a:t>
            </a:fld>
            <a:endParaRPr lang="en-GB" sz="1200">
              <a:solidFill>
                <a:srgbClr val="898989"/>
              </a:solidFill>
              <a:latin typeface="Calibri" charset="0"/>
              <a:cs typeface="Arial" charset="0"/>
            </a:endParaRPr>
          </a:p>
        </p:txBody>
      </p:sp>
      <p:sp>
        <p:nvSpPr>
          <p:cNvPr id="5" name="Slide Number Placeholder 4"/>
          <p:cNvSpPr>
            <a:spLocks noGrp="1"/>
          </p:cNvSpPr>
          <p:nvPr>
            <p:ph type="sldNum" sz="quarter" idx="12"/>
          </p:nvPr>
        </p:nvSpPr>
        <p:spPr>
          <a:xfrm>
            <a:off x="3384550" y="6356351"/>
            <a:ext cx="3136900" cy="365125"/>
          </a:xfrm>
        </p:spPr>
        <p:txBody>
          <a:bodyPr rtlCol="0"/>
          <a:lstStyle/>
          <a:p>
            <a:pPr algn="ctr" fontAlgn="auto">
              <a:spcBef>
                <a:spcPts val="0"/>
              </a:spcBef>
              <a:spcAft>
                <a:spcPts val="0"/>
              </a:spcAft>
              <a:defRPr/>
            </a:pPr>
            <a:fld id="{9932EC36-9AF5-424C-81C2-9AFE0FC9B005}" type="slidenum">
              <a:rPr lang="en-GB" smtClean="0">
                <a:solidFill>
                  <a:schemeClr val="tx1">
                    <a:tint val="75000"/>
                  </a:schemeClr>
                </a:solidFill>
                <a:latin typeface="+mn-lt"/>
                <a:ea typeface="+mn-ea"/>
                <a:cs typeface="+mn-cs"/>
              </a:rPr>
              <a:pPr algn="ctr" fontAlgn="auto">
                <a:spcBef>
                  <a:spcPts val="0"/>
                </a:spcBef>
                <a:spcAft>
                  <a:spcPts val="0"/>
                </a:spcAft>
                <a:defRPr/>
              </a:pPr>
              <a:t>17</a:t>
            </a:fld>
            <a:endParaRPr lang="en-GB">
              <a:solidFill>
                <a:schemeClr val="tx1">
                  <a:tint val="75000"/>
                </a:schemeClr>
              </a:solidFill>
              <a:latin typeface="+mn-lt"/>
              <a:ea typeface="+mn-ea"/>
              <a:cs typeface="+mn-cs"/>
            </a:endParaRPr>
          </a:p>
        </p:txBody>
      </p:sp>
      <p:sp>
        <p:nvSpPr>
          <p:cNvPr id="34819" name="Footer Placeholder 5"/>
          <p:cNvSpPr>
            <a:spLocks noGrp="1"/>
          </p:cNvSpPr>
          <p:nvPr>
            <p:ph type="ftr" sz="quarter" idx="11"/>
          </p:nvPr>
        </p:nvSpPr>
        <p:spPr bwMode="auto">
          <a:xfrm>
            <a:off x="7099300" y="6356351"/>
            <a:ext cx="2311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algn="r" eaLnBrk="1" fontAlgn="base" hangingPunct="1">
              <a:spcBef>
                <a:spcPct val="0"/>
              </a:spcBef>
              <a:spcAft>
                <a:spcPct val="0"/>
              </a:spcAft>
            </a:pPr>
            <a:r>
              <a:rPr lang="en-GB" sz="1200">
                <a:solidFill>
                  <a:srgbClr val="898989"/>
                </a:solidFill>
                <a:latin typeface="Calibri" charset="0"/>
                <a:cs typeface="Arial" charset="0"/>
              </a:rPr>
              <a:t>rusnakm@truni.sk</a:t>
            </a:r>
          </a:p>
        </p:txBody>
      </p:sp>
      <p:pic>
        <p:nvPicPr>
          <p:cNvPr id="3482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19075"/>
            <a:ext cx="9906000" cy="64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7364946"/>
      </p:ext>
    </p:extLst>
  </p:cSld>
  <p:clrMapOvr>
    <a:masterClrMapping/>
  </p:clrMapOvr>
  <p:transition xmlns:p14="http://schemas.microsoft.com/office/powerpoint/2010/mai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k-SK" dirty="0" err="1" smtClean="0"/>
              <a:t>Ebola</a:t>
            </a:r>
            <a:endParaRPr lang="sk-SK" dirty="0"/>
          </a:p>
        </p:txBody>
      </p:sp>
      <p:pic>
        <p:nvPicPr>
          <p:cNvPr id="4" name="Picture 3"/>
          <p:cNvPicPr>
            <a:picLocks noChangeAspect="1"/>
          </p:cNvPicPr>
          <p:nvPr/>
        </p:nvPicPr>
        <p:blipFill>
          <a:blip r:embed="rId2"/>
          <a:stretch>
            <a:fillRect/>
          </a:stretch>
        </p:blipFill>
        <p:spPr>
          <a:xfrm>
            <a:off x="1811048" y="1370915"/>
            <a:ext cx="6828158" cy="3148977"/>
          </a:xfrm>
          <a:prstGeom prst="rect">
            <a:avLst/>
          </a:prstGeom>
        </p:spPr>
      </p:pic>
      <p:sp>
        <p:nvSpPr>
          <p:cNvPr id="2" name="Date Placeholder 1"/>
          <p:cNvSpPr>
            <a:spLocks noGrp="1"/>
          </p:cNvSpPr>
          <p:nvPr>
            <p:ph type="dt" sz="half" idx="10"/>
          </p:nvPr>
        </p:nvSpPr>
        <p:spPr/>
        <p:txBody>
          <a:bodyPr/>
          <a:lstStyle/>
          <a:p>
            <a:fld id="{AB0A6589-9C5B-7F42-830B-9A15ACBB31BF}" type="datetime1">
              <a:rPr lang="sk-SK" smtClean="0"/>
              <a:t>3.11.14</a:t>
            </a:fld>
            <a:endParaRPr lang="en-GB"/>
          </a:p>
        </p:txBody>
      </p:sp>
      <p:sp>
        <p:nvSpPr>
          <p:cNvPr id="5" name="Footer Placeholder 4"/>
          <p:cNvSpPr>
            <a:spLocks noGrp="1"/>
          </p:cNvSpPr>
          <p:nvPr>
            <p:ph type="ftr" sz="quarter" idx="12"/>
          </p:nvPr>
        </p:nvSpPr>
        <p:spPr/>
        <p:txBody>
          <a:bodyPr/>
          <a:lstStyle/>
          <a:p>
            <a:r>
              <a:rPr lang="en-GB" smtClean="0"/>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18</a:t>
            </a:fld>
            <a:endParaRPr lang="en-GB"/>
          </a:p>
        </p:txBody>
      </p:sp>
    </p:spTree>
    <p:extLst>
      <p:ext uri="{BB962C8B-B14F-4D97-AF65-F5344CB8AC3E}">
        <p14:creationId xmlns:p14="http://schemas.microsoft.com/office/powerpoint/2010/main" val="1130928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k-SK" dirty="0" err="1" smtClean="0"/>
              <a:t>Strategy</a:t>
            </a:r>
            <a:r>
              <a:rPr lang="sk-SK" dirty="0" smtClean="0"/>
              <a:t/>
            </a:r>
            <a:br>
              <a:rPr lang="sk-SK" dirty="0" smtClean="0"/>
            </a:br>
            <a:r>
              <a:rPr lang="sk-SK" sz="2700" dirty="0"/>
              <a:t>WHO 2008. </a:t>
            </a:r>
            <a:r>
              <a:rPr lang="sk-SK" sz="2700" dirty="0" err="1"/>
              <a:t>International</a:t>
            </a:r>
            <a:r>
              <a:rPr lang="sk-SK" sz="2700" dirty="0"/>
              <a:t> </a:t>
            </a:r>
            <a:r>
              <a:rPr lang="sk-SK" sz="2700" dirty="0" err="1"/>
              <a:t>health</a:t>
            </a:r>
            <a:r>
              <a:rPr lang="sk-SK" sz="2700" dirty="0"/>
              <a:t> </a:t>
            </a:r>
            <a:r>
              <a:rPr lang="sk-SK" sz="2700" dirty="0" err="1"/>
              <a:t>regulations</a:t>
            </a:r>
            <a:r>
              <a:rPr lang="sk-SK" sz="2700" dirty="0"/>
              <a:t> (2005) -- 2nd </a:t>
            </a:r>
            <a:r>
              <a:rPr lang="sk-SK" sz="2700" dirty="0" err="1"/>
              <a:t>ed</a:t>
            </a:r>
            <a:r>
              <a:rPr lang="sk-SK" sz="2700" dirty="0"/>
              <a:t>. </a:t>
            </a:r>
            <a:r>
              <a:rPr lang="sk-SK" sz="2700" dirty="0" err="1"/>
              <a:t>Geneva</a:t>
            </a:r>
            <a:r>
              <a:rPr lang="sk-SK" sz="2700" dirty="0"/>
              <a:t>: </a:t>
            </a:r>
            <a:r>
              <a:rPr lang="sk-SK" sz="2700" dirty="0" err="1"/>
              <a:t>World</a:t>
            </a:r>
            <a:r>
              <a:rPr lang="sk-SK" sz="2700" dirty="0"/>
              <a:t> </a:t>
            </a:r>
            <a:r>
              <a:rPr lang="sk-SK" sz="2700" dirty="0" err="1"/>
              <a:t>Halth</a:t>
            </a:r>
            <a:r>
              <a:rPr lang="sk-SK" sz="2700" dirty="0"/>
              <a:t> </a:t>
            </a:r>
            <a:r>
              <a:rPr lang="sk-SK" sz="2700" dirty="0" err="1"/>
              <a:t>Organization</a:t>
            </a:r>
            <a:r>
              <a:rPr lang="sk-SK" sz="2700" dirty="0"/>
              <a:t>.</a:t>
            </a:r>
          </a:p>
        </p:txBody>
      </p:sp>
      <p:sp>
        <p:nvSpPr>
          <p:cNvPr id="2" name="Date Placeholder 1"/>
          <p:cNvSpPr>
            <a:spLocks noGrp="1"/>
          </p:cNvSpPr>
          <p:nvPr>
            <p:ph type="dt" sz="half" idx="10"/>
          </p:nvPr>
        </p:nvSpPr>
        <p:spPr/>
        <p:txBody>
          <a:bodyPr/>
          <a:lstStyle/>
          <a:p>
            <a:fld id="{D1DFBD2B-FF76-DE4E-A30D-6C7AA688EF8E}" type="datetime1">
              <a:rPr lang="sk-SK" smtClean="0"/>
              <a:t>3.11.14</a:t>
            </a:fld>
            <a:endParaRPr lang="en-GB"/>
          </a:p>
        </p:txBody>
      </p:sp>
      <p:sp>
        <p:nvSpPr>
          <p:cNvPr id="4" name="Footer Placeholder 3"/>
          <p:cNvSpPr>
            <a:spLocks noGrp="1"/>
          </p:cNvSpPr>
          <p:nvPr>
            <p:ph type="ftr" sz="quarter" idx="12"/>
          </p:nvPr>
        </p:nvSpPr>
        <p:spPr/>
        <p:txBody>
          <a:bodyPr/>
          <a:lstStyle/>
          <a:p>
            <a:r>
              <a:rPr lang="en-GB" smtClean="0"/>
              <a:t>rusnakm@truni.sk</a:t>
            </a:r>
            <a:endParaRPr lang="en-GB" dirty="0"/>
          </a:p>
        </p:txBody>
      </p:sp>
      <p:sp>
        <p:nvSpPr>
          <p:cNvPr id="5" name="Slide Number Placeholder 4"/>
          <p:cNvSpPr>
            <a:spLocks noGrp="1"/>
          </p:cNvSpPr>
          <p:nvPr>
            <p:ph type="sldNum" sz="quarter" idx="11"/>
          </p:nvPr>
        </p:nvSpPr>
        <p:spPr/>
        <p:txBody>
          <a:bodyPr/>
          <a:lstStyle/>
          <a:p>
            <a:fld id="{20C92893-8C51-46CF-9D47-24B3C575AFAA}" type="slidenum">
              <a:rPr lang="en-GB" smtClean="0"/>
              <a:pPr/>
              <a:t>19</a:t>
            </a:fld>
            <a:endParaRPr lang="en-GB"/>
          </a:p>
        </p:txBody>
      </p:sp>
    </p:spTree>
    <p:extLst>
      <p:ext uri="{BB962C8B-B14F-4D97-AF65-F5344CB8AC3E}">
        <p14:creationId xmlns:p14="http://schemas.microsoft.com/office/powerpoint/2010/main" val="3987844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11400" y="1017699"/>
            <a:ext cx="6604000" cy="3657599"/>
          </a:xfrm>
        </p:spPr>
        <p:txBody>
          <a:bodyPr>
            <a:normAutofit lnSpcReduction="10000"/>
          </a:bodyPr>
          <a:lstStyle/>
          <a:p>
            <a:r>
              <a:rPr lang="en-GB" sz="3000" dirty="0">
                <a:solidFill>
                  <a:srgbClr val="FFFFFF"/>
                </a:solidFill>
              </a:rPr>
              <a:t>What is IHR</a:t>
            </a:r>
          </a:p>
          <a:p>
            <a:r>
              <a:rPr lang="en-GB" sz="3000" dirty="0">
                <a:solidFill>
                  <a:srgbClr val="FFFFFF"/>
                </a:solidFill>
              </a:rPr>
              <a:t>Why IHR is important</a:t>
            </a:r>
          </a:p>
          <a:p>
            <a:r>
              <a:rPr lang="en-GB" sz="3000" dirty="0">
                <a:solidFill>
                  <a:srgbClr val="FFFFFF"/>
                </a:solidFill>
              </a:rPr>
              <a:t>WHO strategy</a:t>
            </a:r>
          </a:p>
          <a:p>
            <a:r>
              <a:rPr lang="en-GB" sz="3000" dirty="0">
                <a:solidFill>
                  <a:srgbClr val="FFFFFF"/>
                </a:solidFill>
              </a:rPr>
              <a:t>National Focal Points</a:t>
            </a:r>
          </a:p>
          <a:p>
            <a:r>
              <a:rPr lang="en-GB" sz="3000" dirty="0">
                <a:solidFill>
                  <a:srgbClr val="FFFFFF"/>
                </a:solidFill>
              </a:rPr>
              <a:t>Cases</a:t>
            </a:r>
          </a:p>
          <a:p>
            <a:r>
              <a:rPr lang="en-GB" sz="3000" dirty="0">
                <a:solidFill>
                  <a:srgbClr val="FFFFFF"/>
                </a:solidFill>
              </a:rPr>
              <a:t>PHEIC</a:t>
            </a:r>
          </a:p>
          <a:p>
            <a:r>
              <a:rPr lang="en-GB" sz="3000" dirty="0">
                <a:solidFill>
                  <a:srgbClr val="FFFFFF"/>
                </a:solidFill>
              </a:rPr>
              <a:t>National capacities</a:t>
            </a:r>
          </a:p>
          <a:p>
            <a:endParaRPr lang="sk-SK" dirty="0"/>
          </a:p>
        </p:txBody>
      </p:sp>
      <p:sp>
        <p:nvSpPr>
          <p:cNvPr id="3" name="Title 2"/>
          <p:cNvSpPr>
            <a:spLocks noGrp="1"/>
          </p:cNvSpPr>
          <p:nvPr>
            <p:ph type="title"/>
          </p:nvPr>
        </p:nvSpPr>
        <p:spPr/>
        <p:txBody>
          <a:bodyPr/>
          <a:lstStyle/>
          <a:p>
            <a:r>
              <a:rPr lang="sk-SK" dirty="0" err="1" smtClean="0"/>
              <a:t>Structure</a:t>
            </a:r>
            <a:endParaRPr lang="sk-SK" dirty="0"/>
          </a:p>
        </p:txBody>
      </p:sp>
      <p:sp>
        <p:nvSpPr>
          <p:cNvPr id="4" name="Date Placeholder 3"/>
          <p:cNvSpPr>
            <a:spLocks noGrp="1"/>
          </p:cNvSpPr>
          <p:nvPr>
            <p:ph type="dt" sz="half" idx="10"/>
          </p:nvPr>
        </p:nvSpPr>
        <p:spPr/>
        <p:txBody>
          <a:bodyPr/>
          <a:lstStyle/>
          <a:p>
            <a:fld id="{C83C1C40-3A80-6B42-B7BB-9083C21B933F}" type="datetime1">
              <a:rPr lang="sk-SK" smtClean="0"/>
              <a:t>3.11.14</a:t>
            </a:fld>
            <a:endParaRPr lang="en-GB"/>
          </a:p>
        </p:txBody>
      </p:sp>
      <p:sp>
        <p:nvSpPr>
          <p:cNvPr id="5" name="Footer Placeholder 4"/>
          <p:cNvSpPr>
            <a:spLocks noGrp="1"/>
          </p:cNvSpPr>
          <p:nvPr>
            <p:ph type="ftr" sz="quarter" idx="12"/>
          </p:nvPr>
        </p:nvSpPr>
        <p:spPr/>
        <p:txBody>
          <a:bodyPr/>
          <a:lstStyle/>
          <a:p>
            <a:r>
              <a:rPr lang="en-GB" smtClean="0"/>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2</a:t>
            </a:fld>
            <a:endParaRPr lang="en-GB"/>
          </a:p>
        </p:txBody>
      </p:sp>
    </p:spTree>
    <p:extLst>
      <p:ext uri="{BB962C8B-B14F-4D97-AF65-F5344CB8AC3E}">
        <p14:creationId xmlns:p14="http://schemas.microsoft.com/office/powerpoint/2010/main" val="57276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81123" y="685802"/>
            <a:ext cx="7934277" cy="3657599"/>
          </a:xfrm>
        </p:spPr>
        <p:txBody>
          <a:bodyPr>
            <a:normAutofit/>
          </a:bodyPr>
          <a:lstStyle/>
          <a:p>
            <a:r>
              <a:rPr lang="en-GB" sz="2700" b="1" i="1" dirty="0">
                <a:solidFill>
                  <a:srgbClr val="FFFF00"/>
                </a:solidFill>
              </a:rPr>
              <a:t>Public Health Emergency of International Concern</a:t>
            </a:r>
            <a:r>
              <a:rPr lang="en-GB" sz="2700" dirty="0"/>
              <a:t> means an extraordinary event which is determined, as provided in these Regulations:</a:t>
            </a:r>
          </a:p>
          <a:p>
            <a:pPr lvl="1"/>
            <a:r>
              <a:rPr lang="en-GB" sz="2700" dirty="0"/>
              <a:t>to constitute a public health risk to other States through the international spread of disease, and</a:t>
            </a:r>
          </a:p>
          <a:p>
            <a:pPr lvl="1"/>
            <a:r>
              <a:rPr lang="en-GB" sz="2700" dirty="0"/>
              <a:t>to potentially require a coordinated international response.</a:t>
            </a:r>
          </a:p>
        </p:txBody>
      </p:sp>
      <p:sp>
        <p:nvSpPr>
          <p:cNvPr id="3" name="Title 2"/>
          <p:cNvSpPr>
            <a:spLocks noGrp="1"/>
          </p:cNvSpPr>
          <p:nvPr>
            <p:ph type="title"/>
          </p:nvPr>
        </p:nvSpPr>
        <p:spPr/>
        <p:txBody>
          <a:bodyPr/>
          <a:lstStyle/>
          <a:p>
            <a:r>
              <a:rPr lang="sk-SK" dirty="0" smtClean="0"/>
              <a:t>PHEIC</a:t>
            </a:r>
            <a:endParaRPr lang="sk-SK" dirty="0"/>
          </a:p>
        </p:txBody>
      </p:sp>
      <p:sp>
        <p:nvSpPr>
          <p:cNvPr id="4" name="Date Placeholder 3"/>
          <p:cNvSpPr>
            <a:spLocks noGrp="1"/>
          </p:cNvSpPr>
          <p:nvPr>
            <p:ph type="dt" sz="half" idx="10"/>
          </p:nvPr>
        </p:nvSpPr>
        <p:spPr/>
        <p:txBody>
          <a:bodyPr/>
          <a:lstStyle/>
          <a:p>
            <a:fld id="{153E9157-2C79-EA44-ABAE-E38B5387805E}" type="datetime1">
              <a:rPr lang="sk-SK" smtClean="0"/>
              <a:t>3.11.14</a:t>
            </a:fld>
            <a:endParaRPr lang="en-GB"/>
          </a:p>
        </p:txBody>
      </p:sp>
      <p:sp>
        <p:nvSpPr>
          <p:cNvPr id="5" name="Footer Placeholder 4"/>
          <p:cNvSpPr>
            <a:spLocks noGrp="1"/>
          </p:cNvSpPr>
          <p:nvPr>
            <p:ph type="ftr" sz="quarter" idx="12"/>
          </p:nvPr>
        </p:nvSpPr>
        <p:spPr/>
        <p:txBody>
          <a:bodyPr/>
          <a:lstStyle/>
          <a:p>
            <a:r>
              <a:rPr lang="en-GB" smtClean="0"/>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20</a:t>
            </a:fld>
            <a:endParaRPr lang="en-GB"/>
          </a:p>
        </p:txBody>
      </p:sp>
    </p:spTree>
    <p:extLst>
      <p:ext uri="{BB962C8B-B14F-4D97-AF65-F5344CB8AC3E}">
        <p14:creationId xmlns:p14="http://schemas.microsoft.com/office/powerpoint/2010/main" val="131163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1393" y="355018"/>
            <a:ext cx="7964008" cy="4273876"/>
          </a:xfrm>
        </p:spPr>
        <p:txBody>
          <a:bodyPr>
            <a:normAutofit fontScale="92500" lnSpcReduction="10000"/>
          </a:bodyPr>
          <a:lstStyle/>
          <a:p>
            <a:r>
              <a:rPr lang="en-GB" dirty="0" smtClean="0"/>
              <a:t>The parameters for notification to WHO of all events which may constitute a public health emergency of international concern (PHEIC) are based on the following criteria:</a:t>
            </a:r>
          </a:p>
          <a:p>
            <a:pPr lvl="1"/>
            <a:r>
              <a:rPr lang="en-GB" dirty="0" smtClean="0"/>
              <a:t>seriousness of the public health impact of the event;</a:t>
            </a:r>
          </a:p>
          <a:p>
            <a:pPr lvl="1"/>
            <a:r>
              <a:rPr lang="en-GB" dirty="0" smtClean="0"/>
              <a:t>unusual or unexpected nature of the event;</a:t>
            </a:r>
          </a:p>
          <a:p>
            <a:pPr lvl="1"/>
            <a:r>
              <a:rPr lang="en-GB" dirty="0" smtClean="0"/>
              <a:t>potential for the event to spread internationally; and/or</a:t>
            </a:r>
          </a:p>
          <a:p>
            <a:pPr lvl="1"/>
            <a:r>
              <a:rPr lang="en-GB" dirty="0" smtClean="0"/>
              <a:t>the risk that restrictions to travel or trade may result because of the event.</a:t>
            </a:r>
          </a:p>
          <a:p>
            <a:r>
              <a:rPr lang="en-GB" dirty="0" smtClean="0"/>
              <a:t>Timely and transparent notification of events combined with a collaborative assessment of the risks by the concerned</a:t>
            </a:r>
          </a:p>
          <a:p>
            <a:r>
              <a:rPr lang="en-GB" dirty="0" smtClean="0"/>
              <a:t>State and WHO, along with effective risk communication will reduce the potential for international disease spread and the likelihood of unilateral imposition of trade or travel restrictions by other countries.</a:t>
            </a:r>
            <a:endParaRPr lang="en-GB" dirty="0"/>
          </a:p>
        </p:txBody>
      </p:sp>
      <p:sp>
        <p:nvSpPr>
          <p:cNvPr id="3" name="Title 2"/>
          <p:cNvSpPr>
            <a:spLocks noGrp="1"/>
          </p:cNvSpPr>
          <p:nvPr>
            <p:ph type="title"/>
          </p:nvPr>
        </p:nvSpPr>
        <p:spPr>
          <a:xfrm>
            <a:off x="842011" y="5282972"/>
            <a:ext cx="8172450" cy="914400"/>
          </a:xfrm>
        </p:spPr>
        <p:txBody>
          <a:bodyPr/>
          <a:lstStyle/>
          <a:p>
            <a:r>
              <a:rPr lang="en-GB" dirty="0" smtClean="0"/>
              <a:t>Parameters for notification to WHO </a:t>
            </a:r>
            <a:endParaRPr lang="en-GB" dirty="0"/>
          </a:p>
        </p:txBody>
      </p:sp>
      <p:sp>
        <p:nvSpPr>
          <p:cNvPr id="4" name="Date Placeholder 3"/>
          <p:cNvSpPr>
            <a:spLocks noGrp="1"/>
          </p:cNvSpPr>
          <p:nvPr>
            <p:ph type="dt" sz="half" idx="10"/>
          </p:nvPr>
        </p:nvSpPr>
        <p:spPr/>
        <p:txBody>
          <a:bodyPr/>
          <a:lstStyle/>
          <a:p>
            <a:fld id="{35E7A504-7B15-6145-BD05-B7DFAB34C01A}" type="datetime1">
              <a:rPr lang="sk-SK" smtClean="0"/>
              <a:t>3.11.14</a:t>
            </a:fld>
            <a:endParaRPr lang="en-GB"/>
          </a:p>
        </p:txBody>
      </p:sp>
      <p:sp>
        <p:nvSpPr>
          <p:cNvPr id="5" name="Footer Placeholder 4"/>
          <p:cNvSpPr>
            <a:spLocks noGrp="1"/>
          </p:cNvSpPr>
          <p:nvPr>
            <p:ph type="ftr" sz="quarter" idx="12"/>
          </p:nvPr>
        </p:nvSpPr>
        <p:spPr/>
        <p:txBody>
          <a:bodyPr/>
          <a:lstStyle/>
          <a:p>
            <a:r>
              <a:rPr lang="en-GB" smtClean="0"/>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21</a:t>
            </a:fld>
            <a:endParaRPr lang="en-GB"/>
          </a:p>
        </p:txBody>
      </p:sp>
    </p:spTree>
    <p:extLst>
      <p:ext uri="{BB962C8B-B14F-4D97-AF65-F5344CB8AC3E}">
        <p14:creationId xmlns:p14="http://schemas.microsoft.com/office/powerpoint/2010/main" val="3686531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2010" y="685802"/>
            <a:ext cx="8073391" cy="3989017"/>
          </a:xfrm>
        </p:spPr>
        <p:txBody>
          <a:bodyPr>
            <a:normAutofit lnSpcReduction="10000"/>
          </a:bodyPr>
          <a:lstStyle/>
          <a:p>
            <a:r>
              <a:rPr lang="en-GB" sz="2700" dirty="0"/>
              <a:t>All cases of these : </a:t>
            </a:r>
          </a:p>
          <a:p>
            <a:pPr lvl="1"/>
            <a:r>
              <a:rPr lang="en-GB" sz="2700" dirty="0"/>
              <a:t>smallpox,</a:t>
            </a:r>
          </a:p>
          <a:p>
            <a:pPr lvl="1"/>
            <a:r>
              <a:rPr lang="en-GB" sz="2700" dirty="0"/>
              <a:t>poliomyelitis due to wild-type poliovirus, </a:t>
            </a:r>
          </a:p>
          <a:p>
            <a:pPr lvl="1"/>
            <a:r>
              <a:rPr lang="en-GB" sz="2700" dirty="0"/>
              <a:t>SARS and </a:t>
            </a:r>
          </a:p>
          <a:p>
            <a:pPr lvl="1"/>
            <a:r>
              <a:rPr lang="en-GB" sz="2700" dirty="0"/>
              <a:t>cases of human influenza caused by a new subtype. </a:t>
            </a:r>
          </a:p>
          <a:p>
            <a:r>
              <a:rPr lang="en-GB" sz="2700" dirty="0"/>
              <a:t>Case definitions for each of these four diseases have been prepared by WHO and posted at on its website at </a:t>
            </a:r>
            <a:r>
              <a:rPr lang="en-GB" sz="2700" dirty="0" err="1"/>
              <a:t>www.who.int</a:t>
            </a:r>
            <a:r>
              <a:rPr lang="en-GB" sz="2700" dirty="0"/>
              <a:t>/</a:t>
            </a:r>
            <a:r>
              <a:rPr lang="en-GB" sz="2700" dirty="0" err="1"/>
              <a:t>ihr</a:t>
            </a:r>
            <a:r>
              <a:rPr lang="en-GB" sz="2700" dirty="0"/>
              <a:t>.</a:t>
            </a:r>
          </a:p>
        </p:txBody>
      </p:sp>
      <p:sp>
        <p:nvSpPr>
          <p:cNvPr id="3" name="Title 2"/>
          <p:cNvSpPr>
            <a:spLocks noGrp="1"/>
          </p:cNvSpPr>
          <p:nvPr>
            <p:ph type="title"/>
          </p:nvPr>
        </p:nvSpPr>
        <p:spPr>
          <a:xfrm>
            <a:off x="842010" y="5334000"/>
            <a:ext cx="8172450" cy="914400"/>
          </a:xfrm>
        </p:spPr>
        <p:txBody>
          <a:bodyPr/>
          <a:lstStyle/>
          <a:p>
            <a:r>
              <a:rPr lang="en-GB" sz="4200" dirty="0"/>
              <a:t>Four diseases that must be automatically notified to WHO</a:t>
            </a:r>
          </a:p>
        </p:txBody>
      </p:sp>
      <p:sp>
        <p:nvSpPr>
          <p:cNvPr id="4" name="Date Placeholder 3"/>
          <p:cNvSpPr>
            <a:spLocks noGrp="1"/>
          </p:cNvSpPr>
          <p:nvPr>
            <p:ph type="dt" sz="half" idx="10"/>
          </p:nvPr>
        </p:nvSpPr>
        <p:spPr/>
        <p:txBody>
          <a:bodyPr/>
          <a:lstStyle/>
          <a:p>
            <a:fld id="{13B94B34-F7D1-7646-B035-6101563D05EF}" type="datetime1">
              <a:rPr lang="sk-SK" smtClean="0"/>
              <a:t>3.11.14</a:t>
            </a:fld>
            <a:endParaRPr lang="en-GB"/>
          </a:p>
        </p:txBody>
      </p:sp>
      <p:sp>
        <p:nvSpPr>
          <p:cNvPr id="5" name="Footer Placeholder 4"/>
          <p:cNvSpPr>
            <a:spLocks noGrp="1"/>
          </p:cNvSpPr>
          <p:nvPr>
            <p:ph type="ftr" sz="quarter" idx="12"/>
          </p:nvPr>
        </p:nvSpPr>
        <p:spPr/>
        <p:txBody>
          <a:bodyPr/>
          <a:lstStyle/>
          <a:p>
            <a:r>
              <a:rPr lang="en-GB" smtClean="0"/>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22</a:t>
            </a:fld>
            <a:endParaRPr lang="en-GB"/>
          </a:p>
        </p:txBody>
      </p:sp>
    </p:spTree>
    <p:extLst>
      <p:ext uri="{BB962C8B-B14F-4D97-AF65-F5344CB8AC3E}">
        <p14:creationId xmlns:p14="http://schemas.microsoft.com/office/powerpoint/2010/main" val="3720836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1598654" y="4870732"/>
            <a:ext cx="6412912" cy="147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5100" dirty="0">
                <a:solidFill>
                  <a:schemeClr val="tx1"/>
                </a:solidFill>
                <a:latin typeface="+mj-lt"/>
                <a:cs typeface="+mn-cs"/>
              </a:rPr>
              <a:t>Elements for a WHO strategy</a:t>
            </a:r>
          </a:p>
        </p:txBody>
      </p:sp>
      <p:sp>
        <p:nvSpPr>
          <p:cNvPr id="128003" name="Text Box 3"/>
          <p:cNvSpPr txBox="1">
            <a:spLocks noChangeArrowheads="1"/>
          </p:cNvSpPr>
          <p:nvPr/>
        </p:nvSpPr>
        <p:spPr bwMode="auto">
          <a:xfrm>
            <a:off x="1129820" y="647762"/>
            <a:ext cx="8175508" cy="4483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buClr>
                <a:srgbClr val="990033"/>
              </a:buClr>
              <a:buSzPct val="200000"/>
              <a:buFontTx/>
              <a:buChar char="•"/>
              <a:defRPr/>
            </a:pPr>
            <a:r>
              <a:rPr lang="en-GB" sz="2300" dirty="0">
                <a:solidFill>
                  <a:srgbClr val="FFFFFF"/>
                </a:solidFill>
                <a:latin typeface="+mn-lt"/>
              </a:rPr>
              <a:t> 3 domains</a:t>
            </a:r>
          </a:p>
          <a:p>
            <a:pPr eaLnBrk="1" hangingPunct="1">
              <a:spcBef>
                <a:spcPct val="50000"/>
              </a:spcBef>
              <a:buClr>
                <a:srgbClr val="990033"/>
              </a:buClr>
              <a:buSzPct val="200000"/>
              <a:buFontTx/>
              <a:buChar char="•"/>
              <a:defRPr/>
            </a:pPr>
            <a:r>
              <a:rPr lang="en-GB" sz="2300" dirty="0">
                <a:solidFill>
                  <a:srgbClr val="FFFFFF"/>
                </a:solidFill>
                <a:latin typeface="+mn-lt"/>
              </a:rPr>
              <a:t> 7 areas of work</a:t>
            </a:r>
          </a:p>
          <a:p>
            <a:pPr eaLnBrk="1" hangingPunct="1">
              <a:spcBef>
                <a:spcPct val="50000"/>
              </a:spcBef>
              <a:buClr>
                <a:srgbClr val="990033"/>
              </a:buClr>
              <a:buSzPct val="200000"/>
              <a:buFontTx/>
              <a:buChar char="•"/>
              <a:defRPr/>
            </a:pPr>
            <a:r>
              <a:rPr lang="en-GB" sz="2300" dirty="0">
                <a:solidFill>
                  <a:srgbClr val="FFFFFF"/>
                </a:solidFill>
                <a:latin typeface="+mn-lt"/>
              </a:rPr>
              <a:t> Build on existing </a:t>
            </a:r>
          </a:p>
          <a:p>
            <a:pPr lvl="1" eaLnBrk="1" hangingPunct="1">
              <a:spcBef>
                <a:spcPct val="50000"/>
              </a:spcBef>
              <a:buFontTx/>
              <a:buChar char="•"/>
              <a:defRPr/>
            </a:pPr>
            <a:r>
              <a:rPr lang="en-GB" sz="2300" dirty="0">
                <a:solidFill>
                  <a:srgbClr val="FFFFFF"/>
                </a:solidFill>
                <a:latin typeface="+mn-lt"/>
              </a:rPr>
              <a:t> WHO alert &amp; response operations</a:t>
            </a:r>
          </a:p>
          <a:p>
            <a:pPr lvl="1" eaLnBrk="1" hangingPunct="1">
              <a:spcBef>
                <a:spcPct val="50000"/>
              </a:spcBef>
              <a:buFontTx/>
              <a:buChar char="•"/>
              <a:defRPr/>
            </a:pPr>
            <a:r>
              <a:rPr lang="en-GB" sz="2300" dirty="0">
                <a:solidFill>
                  <a:srgbClr val="FFFFFF"/>
                </a:solidFill>
                <a:latin typeface="+mn-lt"/>
              </a:rPr>
              <a:t> WHO (relevant) control programmes </a:t>
            </a:r>
          </a:p>
          <a:p>
            <a:pPr lvl="2" eaLnBrk="1" hangingPunct="1">
              <a:spcBef>
                <a:spcPct val="50000"/>
              </a:spcBef>
              <a:defRPr/>
            </a:pPr>
            <a:r>
              <a:rPr lang="en-GB" sz="2300" dirty="0">
                <a:solidFill>
                  <a:srgbClr val="FFFFFF"/>
                </a:solidFill>
                <a:latin typeface="+mn-lt"/>
              </a:rPr>
              <a:t>(e.g. GIP, ADE, ERI, IVB, POL, FOS, PHE …)</a:t>
            </a:r>
          </a:p>
          <a:p>
            <a:pPr lvl="1" eaLnBrk="1" hangingPunct="1">
              <a:spcBef>
                <a:spcPct val="50000"/>
              </a:spcBef>
              <a:buFontTx/>
              <a:buChar char="•"/>
              <a:defRPr/>
            </a:pPr>
            <a:r>
              <a:rPr lang="en-GB" sz="2300" dirty="0">
                <a:solidFill>
                  <a:srgbClr val="FFFFFF"/>
                </a:solidFill>
                <a:latin typeface="+mn-lt"/>
              </a:rPr>
              <a:t> Regional strategies for surveillance &amp; response</a:t>
            </a:r>
          </a:p>
          <a:p>
            <a:pPr lvl="2" eaLnBrk="1" hangingPunct="1">
              <a:spcBef>
                <a:spcPct val="50000"/>
              </a:spcBef>
              <a:defRPr/>
            </a:pPr>
            <a:r>
              <a:rPr lang="en-GB" sz="2300" dirty="0">
                <a:solidFill>
                  <a:srgbClr val="FFFFFF"/>
                </a:solidFill>
                <a:latin typeface="+mn-lt"/>
              </a:rPr>
              <a:t>(e.g. joint WPRO/SEARO, PAHO, IDSR in AFRO &amp; EMRO)</a:t>
            </a:r>
          </a:p>
          <a:p>
            <a:pPr eaLnBrk="1" hangingPunct="1">
              <a:spcBef>
                <a:spcPct val="50000"/>
              </a:spcBef>
              <a:buFontTx/>
              <a:buChar char="•"/>
              <a:defRPr/>
            </a:pPr>
            <a:r>
              <a:rPr lang="en-GB" dirty="0"/>
              <a:t> …</a:t>
            </a:r>
          </a:p>
        </p:txBody>
      </p:sp>
      <p:sp>
        <p:nvSpPr>
          <p:cNvPr id="2" name="Date Placeholder 1"/>
          <p:cNvSpPr>
            <a:spLocks noGrp="1"/>
          </p:cNvSpPr>
          <p:nvPr>
            <p:ph type="dt" sz="half" idx="10"/>
          </p:nvPr>
        </p:nvSpPr>
        <p:spPr/>
        <p:txBody>
          <a:bodyPr/>
          <a:lstStyle/>
          <a:p>
            <a:fld id="{4DAEF858-B8D4-3144-8710-019945CFFF92}" type="datetime1">
              <a:rPr lang="sk-SK" smtClean="0"/>
              <a:t>3.11.14</a:t>
            </a:fld>
            <a:endParaRPr lang="en-GB"/>
          </a:p>
        </p:txBody>
      </p:sp>
      <p:sp>
        <p:nvSpPr>
          <p:cNvPr id="3" name="Footer Placeholder 2"/>
          <p:cNvSpPr>
            <a:spLocks noGrp="1"/>
          </p:cNvSpPr>
          <p:nvPr>
            <p:ph type="ftr" sz="quarter" idx="12"/>
          </p:nvPr>
        </p:nvSpPr>
        <p:spPr/>
        <p:txBody>
          <a:bodyPr/>
          <a:lstStyle/>
          <a:p>
            <a:r>
              <a:rPr lang="en-GB" smtClean="0"/>
              <a:t>rusnakm@truni.sk</a:t>
            </a:r>
            <a:endParaRPr lang="en-GB" dirty="0"/>
          </a:p>
        </p:txBody>
      </p:sp>
      <p:sp>
        <p:nvSpPr>
          <p:cNvPr id="4" name="Slide Number Placeholder 3"/>
          <p:cNvSpPr>
            <a:spLocks noGrp="1"/>
          </p:cNvSpPr>
          <p:nvPr>
            <p:ph type="sldNum" sz="quarter" idx="11"/>
          </p:nvPr>
        </p:nvSpPr>
        <p:spPr/>
        <p:txBody>
          <a:bodyPr/>
          <a:lstStyle/>
          <a:p>
            <a:fld id="{20C92893-8C51-46CF-9D47-24B3C575AFAA}" type="slidenum">
              <a:rPr lang="en-GB" smtClean="0"/>
              <a:pPr/>
              <a:t>23</a:t>
            </a:fld>
            <a:endParaRPr lang="en-GB"/>
          </a:p>
        </p:txBody>
      </p:sp>
    </p:spTree>
    <p:extLst>
      <p:ext uri="{BB962C8B-B14F-4D97-AF65-F5344CB8AC3E}">
        <p14:creationId xmlns:p14="http://schemas.microsoft.com/office/powerpoint/2010/main" val="156301954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9" name="Object 2"/>
          <p:cNvGraphicFramePr>
            <a:graphicFrameLocks noGrp="1" noChangeAspect="1"/>
          </p:cNvGraphicFramePr>
          <p:nvPr>
            <p:ph/>
            <p:extLst>
              <p:ext uri="{D42A27DB-BD31-4B8C-83A1-F6EECF244321}">
                <p14:modId xmlns:p14="http://schemas.microsoft.com/office/powerpoint/2010/main" val="2464800243"/>
              </p:ext>
            </p:extLst>
          </p:nvPr>
        </p:nvGraphicFramePr>
        <p:xfrm>
          <a:off x="1226739" y="1012002"/>
          <a:ext cx="7149738" cy="4415089"/>
        </p:xfrm>
        <a:graphic>
          <a:graphicData uri="http://schemas.openxmlformats.org/presentationml/2006/ole">
            <mc:AlternateContent xmlns:mc="http://schemas.openxmlformats.org/markup-compatibility/2006">
              <mc:Choice xmlns:v="urn:schemas-microsoft-com:vml" Requires="v">
                <p:oleObj spid="_x0000_s22565" name="Chart" r:id="rId3" imgW="6070600" imgH="4064000" progId="MSGraph.Chart.8">
                  <p:embed followColorScheme="full"/>
                </p:oleObj>
              </mc:Choice>
              <mc:Fallback>
                <p:oleObj name="Chart" r:id="rId3" imgW="6070600" imgH="4064000" progId="MSGraph.Chart.8">
                  <p:embed followColorScheme="full"/>
                  <p:pic>
                    <p:nvPicPr>
                      <p:cNvPr id="0" name=""/>
                      <p:cNvPicPr>
                        <a:picLocks noGrp="1" noChangeAspect="1" noChangeArrowheads="1"/>
                      </p:cNvPicPr>
                      <p:nvPr/>
                    </p:nvPicPr>
                    <p:blipFill>
                      <a:blip r:embed="rId4"/>
                      <a:srcRect/>
                      <a:stretch>
                        <a:fillRect/>
                      </a:stretch>
                    </p:blipFill>
                    <p:spPr bwMode="auto">
                      <a:xfrm>
                        <a:off x="1226739" y="1012002"/>
                        <a:ext cx="7149738" cy="4415089"/>
                      </a:xfrm>
                      <a:prstGeom prst="rect">
                        <a:avLst/>
                      </a:prstGeom>
                      <a:noFill/>
                      <a:ln>
                        <a:noFill/>
                      </a:ln>
                      <a:effectLst>
                        <a:outerShdw blurRad="63500" dist="107763" dir="2700000" algn="ctr" rotWithShape="0">
                          <a:schemeClr val="bg2">
                            <a:alpha val="50000"/>
                          </a:schemeClr>
                        </a:outerShdw>
                      </a:effectLst>
                    </p:spPr>
                  </p:pic>
                </p:oleObj>
              </mc:Fallback>
            </mc:AlternateContent>
          </a:graphicData>
        </a:graphic>
      </p:graphicFrame>
      <p:grpSp>
        <p:nvGrpSpPr>
          <p:cNvPr id="4" name="Group 3"/>
          <p:cNvGrpSpPr/>
          <p:nvPr/>
        </p:nvGrpSpPr>
        <p:grpSpPr>
          <a:xfrm>
            <a:off x="2288471" y="496888"/>
            <a:ext cx="5176190" cy="4189412"/>
            <a:chOff x="2288471" y="496888"/>
            <a:chExt cx="5176190" cy="4189412"/>
          </a:xfrm>
        </p:grpSpPr>
        <p:sp>
          <p:nvSpPr>
            <p:cNvPr id="126980" name="Line 4"/>
            <p:cNvSpPr>
              <a:spLocks noChangeShapeType="1"/>
            </p:cNvSpPr>
            <p:nvPr/>
          </p:nvSpPr>
          <p:spPr bwMode="auto">
            <a:xfrm>
              <a:off x="4819954" y="3249376"/>
              <a:ext cx="2644707" cy="143692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cs typeface="+mn-cs"/>
              </a:endParaRPr>
            </a:p>
          </p:txBody>
        </p:sp>
        <p:sp>
          <p:nvSpPr>
            <p:cNvPr id="126981" name="Line 5"/>
            <p:cNvSpPr>
              <a:spLocks noChangeShapeType="1"/>
            </p:cNvSpPr>
            <p:nvPr/>
          </p:nvSpPr>
          <p:spPr bwMode="auto">
            <a:xfrm flipH="1">
              <a:off x="2288471" y="3238048"/>
              <a:ext cx="2531483" cy="135925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cs typeface="+mn-cs"/>
              </a:endParaRPr>
            </a:p>
          </p:txBody>
        </p:sp>
        <p:sp>
          <p:nvSpPr>
            <p:cNvPr id="126982" name="Line 6"/>
            <p:cNvSpPr>
              <a:spLocks noChangeShapeType="1"/>
            </p:cNvSpPr>
            <p:nvPr/>
          </p:nvSpPr>
          <p:spPr bwMode="auto">
            <a:xfrm flipV="1">
              <a:off x="4819954" y="496888"/>
              <a:ext cx="0" cy="274116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cs typeface="+mn-cs"/>
              </a:endParaRPr>
            </a:p>
          </p:txBody>
        </p:sp>
      </p:grpSp>
      <p:sp>
        <p:nvSpPr>
          <p:cNvPr id="126983" name="Line 7"/>
          <p:cNvSpPr>
            <a:spLocks noChangeShapeType="1"/>
          </p:cNvSpPr>
          <p:nvPr/>
        </p:nvSpPr>
        <p:spPr bwMode="auto">
          <a:xfrm flipH="1">
            <a:off x="4855164" y="3209925"/>
            <a:ext cx="10701" cy="20256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lstStyle/>
          <a:p>
            <a:pPr>
              <a:defRPr/>
            </a:pPr>
            <a:endParaRPr lang="en-GB">
              <a:cs typeface="+mn-cs"/>
            </a:endParaRPr>
          </a:p>
        </p:txBody>
      </p:sp>
      <p:sp>
        <p:nvSpPr>
          <p:cNvPr id="126984" name="Line 8"/>
          <p:cNvSpPr>
            <a:spLocks noChangeShapeType="1"/>
          </p:cNvSpPr>
          <p:nvPr/>
        </p:nvSpPr>
        <p:spPr bwMode="auto">
          <a:xfrm flipH="1" flipV="1">
            <a:off x="3173590" y="1976438"/>
            <a:ext cx="1681574" cy="123348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lstStyle/>
          <a:p>
            <a:pPr>
              <a:defRPr/>
            </a:pPr>
            <a:endParaRPr lang="en-GB">
              <a:cs typeface="+mn-cs"/>
            </a:endParaRPr>
          </a:p>
        </p:txBody>
      </p:sp>
      <p:sp>
        <p:nvSpPr>
          <p:cNvPr id="126985" name="Text Box 9"/>
          <p:cNvSpPr txBox="1">
            <a:spLocks noChangeArrowheads="1"/>
          </p:cNvSpPr>
          <p:nvPr/>
        </p:nvSpPr>
        <p:spPr bwMode="auto">
          <a:xfrm>
            <a:off x="2305285" y="103189"/>
            <a:ext cx="2285413" cy="124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700" b="1" dirty="0">
                <a:solidFill>
                  <a:srgbClr val="FF0000"/>
                </a:solidFill>
                <a:cs typeface="+mn-cs"/>
              </a:rPr>
              <a:t>Coordination</a:t>
            </a:r>
          </a:p>
          <a:p>
            <a:pPr eaLnBrk="1" hangingPunct="1">
              <a:lnSpc>
                <a:spcPct val="50000"/>
              </a:lnSpc>
              <a:spcBef>
                <a:spcPct val="50000"/>
              </a:spcBef>
              <a:buFontTx/>
              <a:buChar char="•"/>
              <a:defRPr/>
            </a:pPr>
            <a:r>
              <a:rPr lang="en-GB" sz="1300" dirty="0">
                <a:cs typeface="+mn-cs"/>
              </a:rPr>
              <a:t> </a:t>
            </a:r>
            <a:r>
              <a:rPr lang="en-GB" sz="1300" dirty="0">
                <a:solidFill>
                  <a:srgbClr val="FFFFFF"/>
                </a:solidFill>
                <a:cs typeface="+mn-cs"/>
              </a:rPr>
              <a:t>Monitoring</a:t>
            </a:r>
          </a:p>
          <a:p>
            <a:pPr eaLnBrk="1" hangingPunct="1">
              <a:lnSpc>
                <a:spcPct val="70000"/>
              </a:lnSpc>
              <a:spcBef>
                <a:spcPct val="50000"/>
              </a:spcBef>
              <a:buFontTx/>
              <a:buChar char="•"/>
              <a:defRPr/>
            </a:pPr>
            <a:r>
              <a:rPr lang="en-GB" sz="1300" dirty="0">
                <a:solidFill>
                  <a:srgbClr val="FFFFFF"/>
                </a:solidFill>
                <a:cs typeface="+mn-cs"/>
              </a:rPr>
              <a:t> Reporting</a:t>
            </a:r>
          </a:p>
          <a:p>
            <a:pPr eaLnBrk="1" hangingPunct="1">
              <a:lnSpc>
                <a:spcPct val="70000"/>
              </a:lnSpc>
              <a:spcBef>
                <a:spcPct val="50000"/>
              </a:spcBef>
              <a:buFontTx/>
              <a:buChar char="•"/>
              <a:defRPr/>
            </a:pPr>
            <a:r>
              <a:rPr lang="en-GB" sz="1300" dirty="0">
                <a:solidFill>
                  <a:srgbClr val="FFFFFF"/>
                </a:solidFill>
                <a:cs typeface="+mn-cs"/>
              </a:rPr>
              <a:t> Resource mobilisation</a:t>
            </a:r>
          </a:p>
          <a:p>
            <a:pPr eaLnBrk="1" hangingPunct="1">
              <a:lnSpc>
                <a:spcPct val="70000"/>
              </a:lnSpc>
              <a:spcBef>
                <a:spcPct val="50000"/>
              </a:spcBef>
              <a:buFontTx/>
              <a:buChar char="•"/>
              <a:defRPr/>
            </a:pPr>
            <a:r>
              <a:rPr lang="en-GB" sz="1300" dirty="0">
                <a:solidFill>
                  <a:srgbClr val="FFFFFF"/>
                </a:solidFill>
                <a:cs typeface="+mn-cs"/>
              </a:rPr>
              <a:t> Administration</a:t>
            </a:r>
            <a:endParaRPr lang="en-US" sz="1300" dirty="0">
              <a:solidFill>
                <a:srgbClr val="FFFFFF"/>
              </a:solidFill>
              <a:cs typeface="+mn-cs"/>
            </a:endParaRPr>
          </a:p>
        </p:txBody>
      </p:sp>
      <p:sp>
        <p:nvSpPr>
          <p:cNvPr id="126986" name="Text Box 10"/>
          <p:cNvSpPr txBox="1">
            <a:spLocks noChangeArrowheads="1"/>
          </p:cNvSpPr>
          <p:nvPr/>
        </p:nvSpPr>
        <p:spPr bwMode="auto">
          <a:xfrm>
            <a:off x="136055" y="1152525"/>
            <a:ext cx="2285412" cy="1813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lnSpc>
                <a:spcPct val="80000"/>
              </a:lnSpc>
              <a:spcBef>
                <a:spcPct val="50000"/>
              </a:spcBef>
              <a:defRPr/>
            </a:pPr>
            <a:r>
              <a:rPr lang="en-GB" sz="1700" b="1" dirty="0">
                <a:solidFill>
                  <a:srgbClr val="FF0000"/>
                </a:solidFill>
                <a:cs typeface="+mn-cs"/>
              </a:rPr>
              <a:t>IHR Bodies &amp; Procedures</a:t>
            </a:r>
          </a:p>
          <a:p>
            <a:pPr eaLnBrk="1" hangingPunct="1">
              <a:lnSpc>
                <a:spcPct val="80000"/>
              </a:lnSpc>
              <a:spcBef>
                <a:spcPct val="50000"/>
              </a:spcBef>
              <a:buFontTx/>
              <a:buChar char="•"/>
              <a:defRPr/>
            </a:pPr>
            <a:r>
              <a:rPr lang="en-GB" sz="1300" dirty="0">
                <a:solidFill>
                  <a:srgbClr val="333399"/>
                </a:solidFill>
                <a:cs typeface="+mn-cs"/>
              </a:rPr>
              <a:t> </a:t>
            </a:r>
            <a:r>
              <a:rPr lang="en-GB" sz="1300" dirty="0">
                <a:solidFill>
                  <a:srgbClr val="FFFFFF"/>
                </a:solidFill>
                <a:cs typeface="+mn-cs"/>
              </a:rPr>
              <a:t>IHR Focal Points</a:t>
            </a:r>
          </a:p>
          <a:p>
            <a:pPr eaLnBrk="1" hangingPunct="1">
              <a:lnSpc>
                <a:spcPct val="80000"/>
              </a:lnSpc>
              <a:spcBef>
                <a:spcPct val="50000"/>
              </a:spcBef>
              <a:buFontTx/>
              <a:buChar char="•"/>
              <a:defRPr/>
            </a:pPr>
            <a:r>
              <a:rPr lang="en-GB" sz="1300" dirty="0">
                <a:solidFill>
                  <a:srgbClr val="FFFFFF"/>
                </a:solidFill>
                <a:cs typeface="+mn-cs"/>
              </a:rPr>
              <a:t> Roster of experts</a:t>
            </a:r>
          </a:p>
          <a:p>
            <a:pPr eaLnBrk="1" hangingPunct="1">
              <a:lnSpc>
                <a:spcPct val="80000"/>
              </a:lnSpc>
              <a:spcBef>
                <a:spcPct val="50000"/>
              </a:spcBef>
              <a:buFontTx/>
              <a:buChar char="•"/>
              <a:defRPr/>
            </a:pPr>
            <a:r>
              <a:rPr lang="en-GB" sz="1300" dirty="0">
                <a:solidFill>
                  <a:srgbClr val="FFFFFF"/>
                </a:solidFill>
                <a:cs typeface="+mn-cs"/>
              </a:rPr>
              <a:t> Emergency Committee</a:t>
            </a:r>
          </a:p>
          <a:p>
            <a:pPr eaLnBrk="1" hangingPunct="1">
              <a:lnSpc>
                <a:spcPct val="80000"/>
              </a:lnSpc>
              <a:spcBef>
                <a:spcPct val="50000"/>
              </a:spcBef>
              <a:buFontTx/>
              <a:buChar char="•"/>
              <a:defRPr/>
            </a:pPr>
            <a:r>
              <a:rPr lang="en-GB" sz="1300" dirty="0">
                <a:solidFill>
                  <a:srgbClr val="FFFFFF"/>
                </a:solidFill>
                <a:cs typeface="+mn-cs"/>
              </a:rPr>
              <a:t> Review Committee</a:t>
            </a:r>
          </a:p>
          <a:p>
            <a:pPr eaLnBrk="1" hangingPunct="1">
              <a:lnSpc>
                <a:spcPct val="80000"/>
              </a:lnSpc>
              <a:spcBef>
                <a:spcPct val="50000"/>
              </a:spcBef>
              <a:buFontTx/>
              <a:buChar char="•"/>
              <a:defRPr/>
            </a:pPr>
            <a:r>
              <a:rPr lang="en-GB" sz="1300" dirty="0">
                <a:solidFill>
                  <a:srgbClr val="FFFFFF"/>
                </a:solidFill>
                <a:cs typeface="+mn-cs"/>
              </a:rPr>
              <a:t> National legislation</a:t>
            </a:r>
            <a:endParaRPr lang="en-US" sz="1300" dirty="0">
              <a:solidFill>
                <a:srgbClr val="FFFFFF"/>
              </a:solidFill>
              <a:cs typeface="+mn-cs"/>
            </a:endParaRPr>
          </a:p>
        </p:txBody>
      </p:sp>
      <p:sp>
        <p:nvSpPr>
          <p:cNvPr id="126987" name="Text Box 11"/>
          <p:cNvSpPr txBox="1">
            <a:spLocks noChangeArrowheads="1"/>
          </p:cNvSpPr>
          <p:nvPr/>
        </p:nvSpPr>
        <p:spPr bwMode="auto">
          <a:xfrm>
            <a:off x="6704895" y="73025"/>
            <a:ext cx="3225565" cy="2124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lnSpc>
                <a:spcPct val="80000"/>
              </a:lnSpc>
              <a:spcBef>
                <a:spcPct val="50000"/>
              </a:spcBef>
              <a:defRPr/>
            </a:pPr>
            <a:r>
              <a:rPr lang="en-GB" sz="1700" b="1" dirty="0">
                <a:solidFill>
                  <a:srgbClr val="FF0000"/>
                </a:solidFill>
                <a:cs typeface="+mn-cs"/>
              </a:rPr>
              <a:t>Alert &amp; Response Ops</a:t>
            </a:r>
          </a:p>
          <a:p>
            <a:pPr eaLnBrk="1" hangingPunct="1">
              <a:lnSpc>
                <a:spcPct val="80000"/>
              </a:lnSpc>
              <a:spcBef>
                <a:spcPct val="50000"/>
              </a:spcBef>
              <a:buFontTx/>
              <a:buChar char="•"/>
              <a:defRPr/>
            </a:pPr>
            <a:r>
              <a:rPr lang="en-GB" sz="1300" dirty="0">
                <a:solidFill>
                  <a:srgbClr val="333399"/>
                </a:solidFill>
                <a:cs typeface="+mn-cs"/>
              </a:rPr>
              <a:t> </a:t>
            </a:r>
            <a:r>
              <a:rPr lang="en-GB" sz="1300" dirty="0">
                <a:solidFill>
                  <a:srgbClr val="FFFFFF"/>
                </a:solidFill>
                <a:cs typeface="+mn-cs"/>
              </a:rPr>
              <a:t>IHR Contact Point</a:t>
            </a:r>
          </a:p>
          <a:p>
            <a:pPr eaLnBrk="1" hangingPunct="1">
              <a:lnSpc>
                <a:spcPct val="80000"/>
              </a:lnSpc>
              <a:spcBef>
                <a:spcPct val="50000"/>
              </a:spcBef>
              <a:buFontTx/>
              <a:buChar char="•"/>
              <a:defRPr/>
            </a:pPr>
            <a:r>
              <a:rPr lang="en-GB" sz="1300" dirty="0">
                <a:solidFill>
                  <a:srgbClr val="FFFFFF"/>
                </a:solidFill>
                <a:cs typeface="+mn-cs"/>
              </a:rPr>
              <a:t> Intelligence</a:t>
            </a:r>
          </a:p>
          <a:p>
            <a:pPr eaLnBrk="1" hangingPunct="1">
              <a:lnSpc>
                <a:spcPct val="80000"/>
              </a:lnSpc>
              <a:spcBef>
                <a:spcPct val="50000"/>
              </a:spcBef>
              <a:buFontTx/>
              <a:buChar char="•"/>
              <a:defRPr/>
            </a:pPr>
            <a:r>
              <a:rPr lang="en-GB" sz="1300" dirty="0">
                <a:solidFill>
                  <a:srgbClr val="FFFFFF"/>
                </a:solidFill>
                <a:cs typeface="+mn-cs"/>
              </a:rPr>
              <a:t> Verification</a:t>
            </a:r>
          </a:p>
          <a:p>
            <a:pPr eaLnBrk="1" hangingPunct="1">
              <a:lnSpc>
                <a:spcPct val="80000"/>
              </a:lnSpc>
              <a:spcBef>
                <a:spcPct val="50000"/>
              </a:spcBef>
              <a:buFontTx/>
              <a:buChar char="•"/>
              <a:defRPr/>
            </a:pPr>
            <a:r>
              <a:rPr lang="en-GB" sz="1300" dirty="0">
                <a:solidFill>
                  <a:srgbClr val="FFFFFF"/>
                </a:solidFill>
                <a:cs typeface="+mn-cs"/>
              </a:rPr>
              <a:t> Risk assessment</a:t>
            </a:r>
          </a:p>
          <a:p>
            <a:pPr eaLnBrk="1" hangingPunct="1">
              <a:lnSpc>
                <a:spcPct val="80000"/>
              </a:lnSpc>
              <a:spcBef>
                <a:spcPct val="50000"/>
              </a:spcBef>
              <a:buFontTx/>
              <a:buChar char="•"/>
              <a:defRPr/>
            </a:pPr>
            <a:r>
              <a:rPr lang="en-GB" sz="1300" dirty="0">
                <a:solidFill>
                  <a:srgbClr val="FFFFFF"/>
                </a:solidFill>
                <a:cs typeface="+mn-cs"/>
              </a:rPr>
              <a:t>Risk communication</a:t>
            </a:r>
          </a:p>
          <a:p>
            <a:pPr eaLnBrk="1" hangingPunct="1">
              <a:lnSpc>
                <a:spcPct val="80000"/>
              </a:lnSpc>
              <a:spcBef>
                <a:spcPct val="50000"/>
              </a:spcBef>
              <a:buFontTx/>
              <a:buChar char="•"/>
              <a:defRPr/>
            </a:pPr>
            <a:r>
              <a:rPr lang="en-GB" sz="1300" dirty="0">
                <a:solidFill>
                  <a:srgbClr val="FFFFFF"/>
                </a:solidFill>
                <a:cs typeface="+mn-cs"/>
              </a:rPr>
              <a:t> Notification</a:t>
            </a:r>
          </a:p>
          <a:p>
            <a:pPr eaLnBrk="1" hangingPunct="1">
              <a:lnSpc>
                <a:spcPct val="80000"/>
              </a:lnSpc>
              <a:spcBef>
                <a:spcPct val="50000"/>
              </a:spcBef>
              <a:buFontTx/>
              <a:buChar char="•"/>
              <a:defRPr/>
            </a:pPr>
            <a:r>
              <a:rPr lang="en-GB" sz="1300" dirty="0">
                <a:solidFill>
                  <a:srgbClr val="FFFFFF"/>
                </a:solidFill>
                <a:cs typeface="+mn-cs"/>
              </a:rPr>
              <a:t> Response</a:t>
            </a:r>
            <a:endParaRPr lang="en-US" sz="1300" dirty="0">
              <a:solidFill>
                <a:srgbClr val="FFFFFF"/>
              </a:solidFill>
              <a:cs typeface="+mn-cs"/>
            </a:endParaRPr>
          </a:p>
        </p:txBody>
      </p:sp>
      <p:sp>
        <p:nvSpPr>
          <p:cNvPr id="126988" name="Text Box 12"/>
          <p:cNvSpPr txBox="1">
            <a:spLocks noChangeArrowheads="1"/>
          </p:cNvSpPr>
          <p:nvPr/>
        </p:nvSpPr>
        <p:spPr bwMode="auto">
          <a:xfrm>
            <a:off x="6611644" y="4184650"/>
            <a:ext cx="3546593" cy="2049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lnSpc>
                <a:spcPct val="80000"/>
              </a:lnSpc>
              <a:spcBef>
                <a:spcPct val="50000"/>
              </a:spcBef>
              <a:defRPr/>
            </a:pPr>
            <a:r>
              <a:rPr lang="en-GB" sz="1300" dirty="0">
                <a:cs typeface="+mn-cs"/>
              </a:rPr>
              <a:t> </a:t>
            </a:r>
            <a:r>
              <a:rPr lang="en-GB" sz="1700" b="1" dirty="0">
                <a:solidFill>
                  <a:srgbClr val="FF0000"/>
                </a:solidFill>
                <a:cs typeface="+mn-cs"/>
              </a:rPr>
              <a:t>Country Alert &amp; Response</a:t>
            </a:r>
          </a:p>
          <a:p>
            <a:pPr eaLnBrk="1" hangingPunct="1">
              <a:lnSpc>
                <a:spcPct val="70000"/>
              </a:lnSpc>
              <a:spcBef>
                <a:spcPct val="50000"/>
              </a:spcBef>
              <a:buFontTx/>
              <a:buChar char="•"/>
              <a:defRPr/>
            </a:pPr>
            <a:r>
              <a:rPr lang="en-GB" sz="1300" dirty="0">
                <a:solidFill>
                  <a:srgbClr val="333399"/>
                </a:solidFill>
                <a:cs typeface="+mn-cs"/>
              </a:rPr>
              <a:t> </a:t>
            </a:r>
            <a:r>
              <a:rPr lang="en-GB" sz="1100" dirty="0">
                <a:solidFill>
                  <a:srgbClr val="FFFFFF"/>
                </a:solidFill>
                <a:cs typeface="+mn-cs"/>
              </a:rPr>
              <a:t>IHR NFP Operations</a:t>
            </a:r>
          </a:p>
          <a:p>
            <a:pPr eaLnBrk="1" hangingPunct="1">
              <a:lnSpc>
                <a:spcPct val="70000"/>
              </a:lnSpc>
              <a:spcBef>
                <a:spcPct val="50000"/>
              </a:spcBef>
              <a:buFontTx/>
              <a:buChar char="•"/>
              <a:defRPr/>
            </a:pPr>
            <a:r>
              <a:rPr lang="en-GB" sz="1100" dirty="0">
                <a:solidFill>
                  <a:srgbClr val="FFFFFF"/>
                </a:solidFill>
                <a:cs typeface="+mn-cs"/>
              </a:rPr>
              <a:t>National ARO</a:t>
            </a:r>
          </a:p>
          <a:p>
            <a:pPr eaLnBrk="1" hangingPunct="1">
              <a:lnSpc>
                <a:spcPct val="70000"/>
              </a:lnSpc>
              <a:spcBef>
                <a:spcPct val="50000"/>
              </a:spcBef>
              <a:buFontTx/>
              <a:buChar char="•"/>
              <a:defRPr/>
            </a:pPr>
            <a:r>
              <a:rPr lang="en-GB" sz="1100" dirty="0">
                <a:solidFill>
                  <a:srgbClr val="FFFFFF"/>
                </a:solidFill>
                <a:cs typeface="+mn-cs"/>
              </a:rPr>
              <a:t> Laboratory training / support</a:t>
            </a:r>
          </a:p>
          <a:p>
            <a:pPr eaLnBrk="1" hangingPunct="1">
              <a:lnSpc>
                <a:spcPct val="80000"/>
              </a:lnSpc>
              <a:spcBef>
                <a:spcPct val="50000"/>
              </a:spcBef>
              <a:buFontTx/>
              <a:buChar char="•"/>
              <a:defRPr/>
            </a:pPr>
            <a:r>
              <a:rPr lang="en-GB" sz="1100" dirty="0">
                <a:solidFill>
                  <a:srgbClr val="FFFFFF"/>
                </a:solidFill>
                <a:cs typeface="+mn-cs"/>
              </a:rPr>
              <a:t> Epidemiology training / support</a:t>
            </a:r>
          </a:p>
          <a:p>
            <a:pPr eaLnBrk="1" hangingPunct="1">
              <a:lnSpc>
                <a:spcPct val="80000"/>
              </a:lnSpc>
              <a:spcBef>
                <a:spcPct val="50000"/>
              </a:spcBef>
              <a:buFontTx/>
              <a:buChar char="•"/>
              <a:defRPr/>
            </a:pPr>
            <a:r>
              <a:rPr lang="en-GB" sz="1100" dirty="0">
                <a:solidFill>
                  <a:srgbClr val="FFFFFF"/>
                </a:solidFill>
                <a:cs typeface="+mn-cs"/>
              </a:rPr>
              <a:t> National system assessment</a:t>
            </a:r>
          </a:p>
          <a:p>
            <a:pPr eaLnBrk="1" hangingPunct="1">
              <a:lnSpc>
                <a:spcPct val="80000"/>
              </a:lnSpc>
              <a:spcBef>
                <a:spcPct val="50000"/>
              </a:spcBef>
              <a:buFontTx/>
              <a:buChar char="•"/>
              <a:defRPr/>
            </a:pPr>
            <a:r>
              <a:rPr lang="en-GB" sz="1100" dirty="0">
                <a:solidFill>
                  <a:srgbClr val="FFFFFF"/>
                </a:solidFill>
                <a:cs typeface="+mn-cs"/>
              </a:rPr>
              <a:t>Response preparedness</a:t>
            </a:r>
          </a:p>
          <a:p>
            <a:pPr eaLnBrk="1" hangingPunct="1">
              <a:lnSpc>
                <a:spcPct val="80000"/>
              </a:lnSpc>
              <a:spcBef>
                <a:spcPct val="50000"/>
              </a:spcBef>
              <a:defRPr/>
            </a:pPr>
            <a:r>
              <a:rPr lang="en-GB" sz="1100" dirty="0">
                <a:solidFill>
                  <a:srgbClr val="FFFFFF"/>
                </a:solidFill>
                <a:cs typeface="+mn-cs"/>
              </a:rPr>
              <a:t>	-Social mobilization</a:t>
            </a:r>
          </a:p>
          <a:p>
            <a:pPr eaLnBrk="1" hangingPunct="1">
              <a:lnSpc>
                <a:spcPct val="80000"/>
              </a:lnSpc>
              <a:spcBef>
                <a:spcPct val="50000"/>
              </a:spcBef>
              <a:defRPr/>
            </a:pPr>
            <a:r>
              <a:rPr lang="en-GB" sz="1100" dirty="0">
                <a:solidFill>
                  <a:srgbClr val="FFFFFF"/>
                </a:solidFill>
                <a:cs typeface="+mn-cs"/>
              </a:rPr>
              <a:t>	-Case management</a:t>
            </a:r>
            <a:endParaRPr lang="en-US" sz="1100" dirty="0">
              <a:solidFill>
                <a:srgbClr val="FFFFFF"/>
              </a:solidFill>
              <a:cs typeface="+mn-cs"/>
            </a:endParaRPr>
          </a:p>
        </p:txBody>
      </p:sp>
      <p:sp>
        <p:nvSpPr>
          <p:cNvPr id="126989" name="Text Box 13"/>
          <p:cNvSpPr txBox="1">
            <a:spLocks noChangeArrowheads="1"/>
          </p:cNvSpPr>
          <p:nvPr/>
        </p:nvSpPr>
        <p:spPr bwMode="auto">
          <a:xfrm>
            <a:off x="373004" y="3427415"/>
            <a:ext cx="2713449" cy="114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700" b="1" dirty="0">
                <a:solidFill>
                  <a:srgbClr val="FF0000"/>
                </a:solidFill>
                <a:cs typeface="+mn-cs"/>
              </a:rPr>
              <a:t>IHR Communication</a:t>
            </a:r>
          </a:p>
          <a:p>
            <a:pPr eaLnBrk="1" hangingPunct="1">
              <a:spcBef>
                <a:spcPct val="50000"/>
              </a:spcBef>
              <a:buFontTx/>
              <a:buChar char="•"/>
              <a:defRPr/>
            </a:pPr>
            <a:r>
              <a:rPr lang="en-GB" sz="1300" dirty="0">
                <a:solidFill>
                  <a:srgbClr val="FFFFFF"/>
                </a:solidFill>
                <a:cs typeface="+mn-cs"/>
              </a:rPr>
              <a:t> information</a:t>
            </a:r>
          </a:p>
          <a:p>
            <a:pPr eaLnBrk="1" hangingPunct="1">
              <a:spcBef>
                <a:spcPct val="50000"/>
              </a:spcBef>
              <a:buFontTx/>
              <a:buChar char="•"/>
              <a:defRPr/>
            </a:pPr>
            <a:r>
              <a:rPr lang="en-GB" sz="1300" dirty="0">
                <a:solidFill>
                  <a:srgbClr val="FFFFFF"/>
                </a:solidFill>
                <a:cs typeface="+mn-cs"/>
              </a:rPr>
              <a:t> education</a:t>
            </a:r>
          </a:p>
          <a:p>
            <a:pPr eaLnBrk="1" hangingPunct="1">
              <a:spcBef>
                <a:spcPct val="50000"/>
              </a:spcBef>
              <a:buFontTx/>
              <a:buChar char="•"/>
              <a:defRPr/>
            </a:pPr>
            <a:r>
              <a:rPr lang="en-GB" sz="1300" dirty="0">
                <a:solidFill>
                  <a:srgbClr val="FFFFFF"/>
                </a:solidFill>
                <a:cs typeface="+mn-cs"/>
              </a:rPr>
              <a:t> advocacy</a:t>
            </a:r>
          </a:p>
        </p:txBody>
      </p:sp>
      <p:sp>
        <p:nvSpPr>
          <p:cNvPr id="126990" name="Text Box 14"/>
          <p:cNvSpPr txBox="1">
            <a:spLocks noChangeArrowheads="1"/>
          </p:cNvSpPr>
          <p:nvPr/>
        </p:nvSpPr>
        <p:spPr bwMode="auto">
          <a:xfrm>
            <a:off x="1644885" y="4911726"/>
            <a:ext cx="2285413" cy="114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300" dirty="0">
                <a:cs typeface="+mn-cs"/>
              </a:rPr>
              <a:t> </a:t>
            </a:r>
            <a:r>
              <a:rPr lang="en-GB" sz="1700" b="1" dirty="0">
                <a:solidFill>
                  <a:srgbClr val="FF0000"/>
                </a:solidFill>
                <a:cs typeface="+mn-cs"/>
              </a:rPr>
              <a:t>Points of Entry</a:t>
            </a:r>
          </a:p>
          <a:p>
            <a:pPr eaLnBrk="1" hangingPunct="1">
              <a:spcBef>
                <a:spcPct val="50000"/>
              </a:spcBef>
              <a:buFontTx/>
              <a:buChar char="•"/>
              <a:defRPr/>
            </a:pPr>
            <a:r>
              <a:rPr lang="en-GB" sz="1300" dirty="0">
                <a:solidFill>
                  <a:srgbClr val="333399"/>
                </a:solidFill>
                <a:cs typeface="+mn-cs"/>
              </a:rPr>
              <a:t> </a:t>
            </a:r>
            <a:r>
              <a:rPr lang="en-GB" sz="1300" dirty="0">
                <a:solidFill>
                  <a:srgbClr val="FFFFFF"/>
                </a:solidFill>
                <a:cs typeface="+mn-cs"/>
              </a:rPr>
              <a:t>Ports</a:t>
            </a:r>
          </a:p>
          <a:p>
            <a:pPr eaLnBrk="1" hangingPunct="1">
              <a:spcBef>
                <a:spcPct val="50000"/>
              </a:spcBef>
              <a:buFontTx/>
              <a:buChar char="•"/>
              <a:defRPr/>
            </a:pPr>
            <a:r>
              <a:rPr lang="en-GB" sz="1300" dirty="0">
                <a:solidFill>
                  <a:srgbClr val="FFFFFF"/>
                </a:solidFill>
                <a:cs typeface="+mn-cs"/>
              </a:rPr>
              <a:t> Airports</a:t>
            </a:r>
          </a:p>
          <a:p>
            <a:pPr eaLnBrk="1" hangingPunct="1">
              <a:spcBef>
                <a:spcPct val="50000"/>
              </a:spcBef>
              <a:buFontTx/>
              <a:buChar char="•"/>
              <a:defRPr/>
            </a:pPr>
            <a:r>
              <a:rPr lang="en-GB" sz="1300" dirty="0">
                <a:solidFill>
                  <a:srgbClr val="FFFFFF"/>
                </a:solidFill>
                <a:cs typeface="+mn-cs"/>
              </a:rPr>
              <a:t> Ground crossings</a:t>
            </a:r>
          </a:p>
        </p:txBody>
      </p:sp>
      <p:sp>
        <p:nvSpPr>
          <p:cNvPr id="126991" name="Line 15"/>
          <p:cNvSpPr>
            <a:spLocks noChangeShapeType="1"/>
          </p:cNvSpPr>
          <p:nvPr/>
        </p:nvSpPr>
        <p:spPr bwMode="auto">
          <a:xfrm flipH="1" flipV="1">
            <a:off x="2834216" y="3176589"/>
            <a:ext cx="2025533" cy="2381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lstStyle/>
          <a:p>
            <a:pPr>
              <a:defRPr/>
            </a:pPr>
            <a:endParaRPr lang="en-GB">
              <a:cs typeface="+mn-cs"/>
            </a:endParaRPr>
          </a:p>
        </p:txBody>
      </p:sp>
      <p:sp>
        <p:nvSpPr>
          <p:cNvPr id="126992" name="Text Box 16"/>
          <p:cNvSpPr txBox="1">
            <a:spLocks noChangeArrowheads="1"/>
          </p:cNvSpPr>
          <p:nvPr/>
        </p:nvSpPr>
        <p:spPr bwMode="auto">
          <a:xfrm>
            <a:off x="7559441" y="2262189"/>
            <a:ext cx="2346559" cy="186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lnSpc>
                <a:spcPct val="80000"/>
              </a:lnSpc>
              <a:spcBef>
                <a:spcPct val="50000"/>
              </a:spcBef>
              <a:defRPr/>
            </a:pPr>
            <a:r>
              <a:rPr lang="en-US" sz="1700" b="1" dirty="0">
                <a:solidFill>
                  <a:srgbClr val="FF0000"/>
                </a:solidFill>
                <a:cs typeface="+mn-cs"/>
              </a:rPr>
              <a:t>Specific threats</a:t>
            </a:r>
          </a:p>
          <a:p>
            <a:pPr eaLnBrk="1" hangingPunct="1">
              <a:lnSpc>
                <a:spcPct val="80000"/>
              </a:lnSpc>
              <a:spcBef>
                <a:spcPct val="50000"/>
              </a:spcBef>
              <a:buFontTx/>
              <a:buChar char="•"/>
              <a:defRPr/>
            </a:pPr>
            <a:r>
              <a:rPr lang="en-US" sz="1300" dirty="0">
                <a:solidFill>
                  <a:srgbClr val="333399"/>
                </a:solidFill>
                <a:cs typeface="+mn-cs"/>
              </a:rPr>
              <a:t> </a:t>
            </a:r>
            <a:r>
              <a:rPr lang="en-US" sz="1300" dirty="0">
                <a:solidFill>
                  <a:srgbClr val="FFFFFF"/>
                </a:solidFill>
                <a:cs typeface="+mn-cs"/>
              </a:rPr>
              <a:t>influenza</a:t>
            </a:r>
          </a:p>
          <a:p>
            <a:pPr eaLnBrk="1" hangingPunct="1">
              <a:lnSpc>
                <a:spcPct val="80000"/>
              </a:lnSpc>
              <a:spcBef>
                <a:spcPct val="50000"/>
              </a:spcBef>
              <a:buFontTx/>
              <a:buChar char="•"/>
              <a:defRPr/>
            </a:pPr>
            <a:r>
              <a:rPr lang="en-US" sz="1300" dirty="0">
                <a:solidFill>
                  <a:srgbClr val="FFFFFF"/>
                </a:solidFill>
                <a:cs typeface="+mn-cs"/>
              </a:rPr>
              <a:t> polio</a:t>
            </a:r>
          </a:p>
          <a:p>
            <a:pPr eaLnBrk="1" hangingPunct="1">
              <a:lnSpc>
                <a:spcPct val="80000"/>
              </a:lnSpc>
              <a:spcBef>
                <a:spcPct val="50000"/>
              </a:spcBef>
              <a:buFontTx/>
              <a:buChar char="•"/>
              <a:defRPr/>
            </a:pPr>
            <a:r>
              <a:rPr lang="en-US" sz="1300" dirty="0">
                <a:solidFill>
                  <a:srgbClr val="FFFFFF"/>
                </a:solidFill>
                <a:cs typeface="+mn-cs"/>
              </a:rPr>
              <a:t> smallpox</a:t>
            </a:r>
          </a:p>
          <a:p>
            <a:pPr eaLnBrk="1" hangingPunct="1">
              <a:lnSpc>
                <a:spcPct val="80000"/>
              </a:lnSpc>
              <a:spcBef>
                <a:spcPct val="50000"/>
              </a:spcBef>
              <a:buFontTx/>
              <a:buChar char="•"/>
              <a:defRPr/>
            </a:pPr>
            <a:r>
              <a:rPr lang="en-US" sz="1300" dirty="0">
                <a:solidFill>
                  <a:srgbClr val="FFFFFF"/>
                </a:solidFill>
                <a:cs typeface="+mn-cs"/>
              </a:rPr>
              <a:t> SARS</a:t>
            </a:r>
          </a:p>
          <a:p>
            <a:pPr eaLnBrk="1" hangingPunct="1">
              <a:lnSpc>
                <a:spcPct val="80000"/>
              </a:lnSpc>
              <a:spcBef>
                <a:spcPct val="50000"/>
              </a:spcBef>
              <a:buFontTx/>
              <a:buChar char="•"/>
              <a:defRPr/>
            </a:pPr>
            <a:r>
              <a:rPr lang="en-US" sz="1300" dirty="0">
                <a:solidFill>
                  <a:srgbClr val="FFFFFF"/>
                </a:solidFill>
                <a:cs typeface="+mn-cs"/>
              </a:rPr>
              <a:t>Chemical/</a:t>
            </a:r>
            <a:r>
              <a:rPr lang="en-US" sz="1300" dirty="0" err="1">
                <a:solidFill>
                  <a:srgbClr val="FFFFFF"/>
                </a:solidFill>
                <a:cs typeface="+mn-cs"/>
              </a:rPr>
              <a:t>Radionuclear</a:t>
            </a:r>
            <a:endParaRPr lang="en-US" sz="1300" dirty="0">
              <a:solidFill>
                <a:srgbClr val="FFFFFF"/>
              </a:solidFill>
              <a:cs typeface="+mn-cs"/>
            </a:endParaRPr>
          </a:p>
          <a:p>
            <a:pPr eaLnBrk="1" hangingPunct="1">
              <a:lnSpc>
                <a:spcPct val="80000"/>
              </a:lnSpc>
              <a:spcBef>
                <a:spcPct val="50000"/>
              </a:spcBef>
              <a:buFontTx/>
              <a:buChar char="•"/>
              <a:defRPr/>
            </a:pPr>
            <a:r>
              <a:rPr lang="en-US" sz="1300" dirty="0">
                <a:solidFill>
                  <a:srgbClr val="FFFFFF"/>
                </a:solidFill>
                <a:cs typeface="+mn-cs"/>
              </a:rPr>
              <a:t> others</a:t>
            </a:r>
          </a:p>
        </p:txBody>
      </p:sp>
      <p:sp>
        <p:nvSpPr>
          <p:cNvPr id="126993" name="Line 17"/>
          <p:cNvSpPr>
            <a:spLocks noChangeShapeType="1"/>
          </p:cNvSpPr>
          <p:nvPr/>
        </p:nvSpPr>
        <p:spPr bwMode="auto">
          <a:xfrm flipV="1">
            <a:off x="4859751" y="2671763"/>
            <a:ext cx="1819157" cy="5143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lstStyle/>
          <a:p>
            <a:pPr>
              <a:defRPr/>
            </a:pPr>
            <a:endParaRPr lang="en-GB">
              <a:cs typeface="+mn-cs"/>
            </a:endParaRPr>
          </a:p>
        </p:txBody>
      </p:sp>
      <p:sp>
        <p:nvSpPr>
          <p:cNvPr id="126994" name="Text Box 18"/>
          <p:cNvSpPr txBox="1">
            <a:spLocks noChangeArrowheads="1"/>
          </p:cNvSpPr>
          <p:nvPr/>
        </p:nvSpPr>
        <p:spPr bwMode="auto">
          <a:xfrm>
            <a:off x="2690519" y="2173289"/>
            <a:ext cx="2216621" cy="602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algn="ctr" eaLnBrk="1" hangingPunct="1">
              <a:spcBef>
                <a:spcPct val="50000"/>
              </a:spcBef>
              <a:defRPr/>
            </a:pPr>
            <a:r>
              <a:rPr lang="en-GB" sz="1900" b="1" dirty="0">
                <a:solidFill>
                  <a:srgbClr val="FFFFFF"/>
                </a:solidFill>
                <a:cs typeface="+mn-cs"/>
              </a:rPr>
              <a:t>Project Management</a:t>
            </a:r>
          </a:p>
        </p:txBody>
      </p:sp>
      <p:sp>
        <p:nvSpPr>
          <p:cNvPr id="126995" name="Text Box 19"/>
          <p:cNvSpPr txBox="1">
            <a:spLocks noChangeArrowheads="1"/>
          </p:cNvSpPr>
          <p:nvPr/>
        </p:nvSpPr>
        <p:spPr bwMode="auto">
          <a:xfrm>
            <a:off x="3771312" y="3959226"/>
            <a:ext cx="2216621" cy="602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algn="ctr" eaLnBrk="1" hangingPunct="1">
              <a:spcBef>
                <a:spcPct val="50000"/>
              </a:spcBef>
              <a:defRPr/>
            </a:pPr>
            <a:r>
              <a:rPr lang="en-GB" sz="1900" b="1" dirty="0">
                <a:solidFill>
                  <a:srgbClr val="FFFFFF"/>
                </a:solidFill>
                <a:cs typeface="+mn-cs"/>
              </a:rPr>
              <a:t>National Core Capacity</a:t>
            </a:r>
          </a:p>
        </p:txBody>
      </p:sp>
      <p:sp>
        <p:nvSpPr>
          <p:cNvPr id="126996" name="Text Box 20"/>
          <p:cNvSpPr txBox="1">
            <a:spLocks noChangeArrowheads="1"/>
          </p:cNvSpPr>
          <p:nvPr/>
        </p:nvSpPr>
        <p:spPr bwMode="auto">
          <a:xfrm>
            <a:off x="4659489" y="1985963"/>
            <a:ext cx="2216621" cy="1111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algn="ctr" eaLnBrk="1" hangingPunct="1">
              <a:spcBef>
                <a:spcPct val="50000"/>
              </a:spcBef>
              <a:defRPr/>
            </a:pPr>
            <a:r>
              <a:rPr lang="en-GB" sz="1900" b="1" dirty="0">
                <a:solidFill>
                  <a:srgbClr val="FFFFFF"/>
                </a:solidFill>
                <a:cs typeface="+mn-cs"/>
              </a:rPr>
              <a:t>WHO Alert, Preparedness, and Response Operations</a:t>
            </a:r>
          </a:p>
        </p:txBody>
      </p:sp>
      <p:sp>
        <p:nvSpPr>
          <p:cNvPr id="126998" name="Oval 22"/>
          <p:cNvSpPr>
            <a:spLocks noChangeArrowheads="1"/>
          </p:cNvSpPr>
          <p:nvPr/>
        </p:nvSpPr>
        <p:spPr bwMode="auto">
          <a:xfrm>
            <a:off x="1880307" y="1"/>
            <a:ext cx="2364905" cy="1757363"/>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6905" tIns="43452" rIns="86905" bIns="43452" anchor="ctr"/>
          <a:lstStyle/>
          <a:p>
            <a:pPr>
              <a:defRPr/>
            </a:pPr>
            <a:endParaRPr lang="en-GB">
              <a:cs typeface="+mn-cs"/>
            </a:endParaRPr>
          </a:p>
        </p:txBody>
      </p:sp>
      <p:sp>
        <p:nvSpPr>
          <p:cNvPr id="126999" name="Oval 23"/>
          <p:cNvSpPr>
            <a:spLocks noChangeArrowheads="1"/>
          </p:cNvSpPr>
          <p:nvPr/>
        </p:nvSpPr>
        <p:spPr bwMode="auto">
          <a:xfrm>
            <a:off x="0" y="749301"/>
            <a:ext cx="2166174" cy="2733675"/>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6905" tIns="43452" rIns="86905" bIns="43452" anchor="ctr"/>
          <a:lstStyle/>
          <a:p>
            <a:pPr>
              <a:defRPr/>
            </a:pPr>
            <a:endParaRPr lang="en-GB">
              <a:cs typeface="+mn-cs"/>
            </a:endParaRPr>
          </a:p>
        </p:txBody>
      </p:sp>
      <p:sp>
        <p:nvSpPr>
          <p:cNvPr id="127001" name="Oval 25"/>
          <p:cNvSpPr>
            <a:spLocks noChangeArrowheads="1"/>
          </p:cNvSpPr>
          <p:nvPr/>
        </p:nvSpPr>
        <p:spPr bwMode="auto">
          <a:xfrm>
            <a:off x="0" y="3133726"/>
            <a:ext cx="2672174" cy="1757363"/>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6905" tIns="43452" rIns="86905" bIns="43452" anchor="ctr"/>
          <a:lstStyle/>
          <a:p>
            <a:pPr>
              <a:defRPr/>
            </a:pPr>
            <a:endParaRPr lang="en-GB">
              <a:cs typeface="+mn-cs"/>
            </a:endParaRPr>
          </a:p>
        </p:txBody>
      </p:sp>
    </p:spTree>
    <p:extLst>
      <p:ext uri="{BB962C8B-B14F-4D97-AF65-F5344CB8AC3E}">
        <p14:creationId xmlns:p14="http://schemas.microsoft.com/office/powerpoint/2010/main" val="26033421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1553163" y="180976"/>
            <a:ext cx="6920442" cy="1009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algn="ctr" eaLnBrk="1" hangingPunct="1">
              <a:defRPr/>
            </a:pPr>
            <a:r>
              <a:rPr lang="en-GB" sz="3400" b="1" dirty="0">
                <a:solidFill>
                  <a:srgbClr val="FF0000"/>
                </a:solidFill>
                <a:latin typeface="+mj-lt"/>
                <a:cs typeface="+mn-cs"/>
              </a:rPr>
              <a:t>Coordination:</a:t>
            </a:r>
          </a:p>
          <a:p>
            <a:pPr algn="ctr" eaLnBrk="1" hangingPunct="1">
              <a:defRPr/>
            </a:pPr>
            <a:r>
              <a:rPr lang="en-GB" sz="3400" b="1" dirty="0">
                <a:solidFill>
                  <a:srgbClr val="FFFFFF"/>
                </a:solidFill>
                <a:latin typeface="+mj-lt"/>
                <a:cs typeface="+mn-cs"/>
              </a:rPr>
              <a:t>Many players to bring on board</a:t>
            </a:r>
          </a:p>
        </p:txBody>
      </p:sp>
      <p:grpSp>
        <p:nvGrpSpPr>
          <p:cNvPr id="5" name="Group 4"/>
          <p:cNvGrpSpPr/>
          <p:nvPr/>
        </p:nvGrpSpPr>
        <p:grpSpPr>
          <a:xfrm>
            <a:off x="481543" y="1193800"/>
            <a:ext cx="9424459" cy="5368926"/>
            <a:chOff x="481543" y="1193800"/>
            <a:chExt cx="9424459" cy="5368926"/>
          </a:xfrm>
        </p:grpSpPr>
        <p:grpSp>
          <p:nvGrpSpPr>
            <p:cNvPr id="125955" name="Group 3"/>
            <p:cNvGrpSpPr>
              <a:grpSpLocks/>
            </p:cNvGrpSpPr>
            <p:nvPr/>
          </p:nvGrpSpPr>
          <p:grpSpPr bwMode="auto">
            <a:xfrm>
              <a:off x="3098684" y="1193800"/>
              <a:ext cx="2638543" cy="2325688"/>
              <a:chOff x="1626" y="832"/>
              <a:chExt cx="1534" cy="1465"/>
            </a:xfrm>
          </p:grpSpPr>
          <p:sp>
            <p:nvSpPr>
              <p:cNvPr id="125956" name="Oval 4"/>
              <p:cNvSpPr>
                <a:spLocks noChangeArrowheads="1"/>
              </p:cNvSpPr>
              <p:nvPr/>
            </p:nvSpPr>
            <p:spPr bwMode="auto">
              <a:xfrm>
                <a:off x="1626" y="832"/>
                <a:ext cx="1534" cy="1465"/>
              </a:xfrm>
              <a:prstGeom prst="ellipse">
                <a:avLst/>
              </a:prstGeom>
              <a:solidFill>
                <a:srgbClr val="3366FF">
                  <a:alpha val="47000"/>
                </a:srgbClr>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cs typeface="+mn-cs"/>
                </a:endParaRPr>
              </a:p>
            </p:txBody>
          </p:sp>
          <p:sp>
            <p:nvSpPr>
              <p:cNvPr id="125957" name="Text Box 5"/>
              <p:cNvSpPr txBox="1">
                <a:spLocks noChangeArrowheads="1"/>
              </p:cNvSpPr>
              <p:nvPr/>
            </p:nvSpPr>
            <p:spPr bwMode="auto">
              <a:xfrm>
                <a:off x="1770" y="1338"/>
                <a:ext cx="1212"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GB" sz="1900" b="1" dirty="0">
                    <a:solidFill>
                      <a:srgbClr val="FFFFFF"/>
                    </a:solidFill>
                    <a:cs typeface="+mn-cs"/>
                  </a:rPr>
                  <a:t>WHO Senior Management</a:t>
                </a:r>
              </a:p>
            </p:txBody>
          </p:sp>
        </p:grpSp>
        <p:grpSp>
          <p:nvGrpSpPr>
            <p:cNvPr id="125958" name="Group 6"/>
            <p:cNvGrpSpPr>
              <a:grpSpLocks/>
            </p:cNvGrpSpPr>
            <p:nvPr/>
          </p:nvGrpSpPr>
          <p:grpSpPr bwMode="auto">
            <a:xfrm>
              <a:off x="4310945" y="2705100"/>
              <a:ext cx="2638543" cy="2325688"/>
              <a:chOff x="2507" y="1704"/>
              <a:chExt cx="1534" cy="1465"/>
            </a:xfrm>
          </p:grpSpPr>
          <p:sp>
            <p:nvSpPr>
              <p:cNvPr id="125959" name="Oval 7"/>
              <p:cNvSpPr>
                <a:spLocks noChangeArrowheads="1"/>
              </p:cNvSpPr>
              <p:nvPr/>
            </p:nvSpPr>
            <p:spPr bwMode="auto">
              <a:xfrm>
                <a:off x="2507" y="1704"/>
                <a:ext cx="1534" cy="1465"/>
              </a:xfrm>
              <a:prstGeom prst="ellipse">
                <a:avLst/>
              </a:prstGeom>
              <a:solidFill>
                <a:schemeClr val="hlink">
                  <a:alpha val="47000"/>
                </a:schemeClr>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cs typeface="+mn-cs"/>
                </a:endParaRPr>
              </a:p>
            </p:txBody>
          </p:sp>
          <p:sp>
            <p:nvSpPr>
              <p:cNvPr id="125960" name="Text Box 8"/>
              <p:cNvSpPr txBox="1">
                <a:spLocks noChangeArrowheads="1"/>
              </p:cNvSpPr>
              <p:nvPr/>
            </p:nvSpPr>
            <p:spPr bwMode="auto">
              <a:xfrm>
                <a:off x="2654" y="2179"/>
                <a:ext cx="1212"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GB" sz="1900" b="1" dirty="0">
                    <a:solidFill>
                      <a:srgbClr val="FFFFFF"/>
                    </a:solidFill>
                    <a:cs typeface="+mn-cs"/>
                  </a:rPr>
                  <a:t>WHO Country Offices</a:t>
                </a:r>
              </a:p>
            </p:txBody>
          </p:sp>
        </p:grpSp>
        <p:grpSp>
          <p:nvGrpSpPr>
            <p:cNvPr id="125961" name="Group 9"/>
            <p:cNvGrpSpPr>
              <a:grpSpLocks/>
            </p:cNvGrpSpPr>
            <p:nvPr/>
          </p:nvGrpSpPr>
          <p:grpSpPr bwMode="auto">
            <a:xfrm>
              <a:off x="6023093" y="1306513"/>
              <a:ext cx="2638543" cy="2325687"/>
              <a:chOff x="3502" y="823"/>
              <a:chExt cx="1534" cy="1465"/>
            </a:xfrm>
          </p:grpSpPr>
          <p:sp>
            <p:nvSpPr>
              <p:cNvPr id="125962" name="Oval 10"/>
              <p:cNvSpPr>
                <a:spLocks noChangeArrowheads="1"/>
              </p:cNvSpPr>
              <p:nvPr/>
            </p:nvSpPr>
            <p:spPr bwMode="auto">
              <a:xfrm>
                <a:off x="3502" y="823"/>
                <a:ext cx="1534" cy="1465"/>
              </a:xfrm>
              <a:prstGeom prst="ellipse">
                <a:avLst/>
              </a:prstGeom>
              <a:solidFill>
                <a:srgbClr val="00FF00">
                  <a:alpha val="47000"/>
                </a:srgbClr>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cs typeface="+mn-cs"/>
                </a:endParaRPr>
              </a:p>
            </p:txBody>
          </p:sp>
          <p:sp>
            <p:nvSpPr>
              <p:cNvPr id="125963" name="Text Box 11"/>
              <p:cNvSpPr txBox="1">
                <a:spLocks noChangeArrowheads="1"/>
              </p:cNvSpPr>
              <p:nvPr/>
            </p:nvSpPr>
            <p:spPr bwMode="auto">
              <a:xfrm>
                <a:off x="3645" y="1222"/>
                <a:ext cx="1212" cy="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GB" sz="1900" b="1" dirty="0">
                    <a:solidFill>
                      <a:srgbClr val="FFFFFF"/>
                    </a:solidFill>
                    <a:cs typeface="+mn-cs"/>
                  </a:rPr>
                  <a:t>Country relevant professionals</a:t>
                </a:r>
              </a:p>
            </p:txBody>
          </p:sp>
        </p:grpSp>
        <p:grpSp>
          <p:nvGrpSpPr>
            <p:cNvPr id="125964" name="Group 12"/>
            <p:cNvGrpSpPr>
              <a:grpSpLocks/>
            </p:cNvGrpSpPr>
            <p:nvPr/>
          </p:nvGrpSpPr>
          <p:grpSpPr bwMode="auto">
            <a:xfrm>
              <a:off x="1545521" y="2508250"/>
              <a:ext cx="2638543" cy="2325688"/>
              <a:chOff x="899" y="1580"/>
              <a:chExt cx="1534" cy="1465"/>
            </a:xfrm>
          </p:grpSpPr>
          <p:sp>
            <p:nvSpPr>
              <p:cNvPr id="125965" name="Oval 13"/>
              <p:cNvSpPr>
                <a:spLocks noChangeArrowheads="1"/>
              </p:cNvSpPr>
              <p:nvPr/>
            </p:nvSpPr>
            <p:spPr bwMode="auto">
              <a:xfrm>
                <a:off x="899" y="1580"/>
                <a:ext cx="1534" cy="1465"/>
              </a:xfrm>
              <a:prstGeom prst="ellipse">
                <a:avLst/>
              </a:prstGeom>
              <a:solidFill>
                <a:srgbClr val="66FF66">
                  <a:alpha val="47000"/>
                </a:srgbClr>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cs typeface="+mn-cs"/>
                </a:endParaRPr>
              </a:p>
            </p:txBody>
          </p:sp>
          <p:sp>
            <p:nvSpPr>
              <p:cNvPr id="125966" name="Text Box 14"/>
              <p:cNvSpPr txBox="1">
                <a:spLocks noChangeArrowheads="1"/>
              </p:cNvSpPr>
              <p:nvPr/>
            </p:nvSpPr>
            <p:spPr bwMode="auto">
              <a:xfrm>
                <a:off x="1044" y="2069"/>
                <a:ext cx="1212"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GB" sz="1900" b="1" dirty="0">
                    <a:solidFill>
                      <a:srgbClr val="FFFFFF"/>
                    </a:solidFill>
                    <a:cs typeface="+mn-cs"/>
                  </a:rPr>
                  <a:t>Country IHR Focal Points</a:t>
                </a:r>
              </a:p>
            </p:txBody>
          </p:sp>
        </p:grpSp>
        <p:grpSp>
          <p:nvGrpSpPr>
            <p:cNvPr id="125967" name="Group 15"/>
            <p:cNvGrpSpPr>
              <a:grpSpLocks/>
            </p:cNvGrpSpPr>
            <p:nvPr/>
          </p:nvGrpSpPr>
          <p:grpSpPr bwMode="auto">
            <a:xfrm>
              <a:off x="5257213" y="4237039"/>
              <a:ext cx="2638543" cy="2325687"/>
              <a:chOff x="3185" y="2501"/>
              <a:chExt cx="1534" cy="1465"/>
            </a:xfrm>
          </p:grpSpPr>
          <p:sp>
            <p:nvSpPr>
              <p:cNvPr id="125968" name="Oval 16"/>
              <p:cNvSpPr>
                <a:spLocks noChangeArrowheads="1"/>
              </p:cNvSpPr>
              <p:nvPr/>
            </p:nvSpPr>
            <p:spPr bwMode="auto">
              <a:xfrm>
                <a:off x="3185" y="2501"/>
                <a:ext cx="1534" cy="1465"/>
              </a:xfrm>
              <a:prstGeom prst="ellipse">
                <a:avLst/>
              </a:prstGeom>
              <a:solidFill>
                <a:schemeClr val="accent1">
                  <a:alpha val="47000"/>
                </a:schemeClr>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cs typeface="+mn-cs"/>
                </a:endParaRPr>
              </a:p>
            </p:txBody>
          </p:sp>
          <p:sp>
            <p:nvSpPr>
              <p:cNvPr id="125969" name="Text Box 17"/>
              <p:cNvSpPr txBox="1">
                <a:spLocks noChangeArrowheads="1"/>
              </p:cNvSpPr>
              <p:nvPr/>
            </p:nvSpPr>
            <p:spPr bwMode="auto">
              <a:xfrm>
                <a:off x="3331" y="2874"/>
                <a:ext cx="1212"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GB" sz="1900" b="1" dirty="0">
                    <a:solidFill>
                      <a:srgbClr val="FFFFFF"/>
                    </a:solidFill>
                    <a:cs typeface="+mn-cs"/>
                  </a:rPr>
                  <a:t>WHO Governing Bodies</a:t>
                </a:r>
              </a:p>
            </p:txBody>
          </p:sp>
        </p:grpSp>
        <p:grpSp>
          <p:nvGrpSpPr>
            <p:cNvPr id="125970" name="Group 18"/>
            <p:cNvGrpSpPr>
              <a:grpSpLocks/>
            </p:cNvGrpSpPr>
            <p:nvPr/>
          </p:nvGrpSpPr>
          <p:grpSpPr bwMode="auto">
            <a:xfrm>
              <a:off x="2910652" y="4087814"/>
              <a:ext cx="2637015" cy="2325687"/>
              <a:chOff x="1372" y="2399"/>
              <a:chExt cx="1534" cy="1465"/>
            </a:xfrm>
          </p:grpSpPr>
          <p:sp>
            <p:nvSpPr>
              <p:cNvPr id="125971" name="Oval 19"/>
              <p:cNvSpPr>
                <a:spLocks noChangeArrowheads="1"/>
              </p:cNvSpPr>
              <p:nvPr/>
            </p:nvSpPr>
            <p:spPr bwMode="auto">
              <a:xfrm>
                <a:off x="1372" y="2399"/>
                <a:ext cx="1534" cy="1465"/>
              </a:xfrm>
              <a:prstGeom prst="ellipse">
                <a:avLst/>
              </a:prstGeom>
              <a:solidFill>
                <a:srgbClr val="FFFFCC">
                  <a:alpha val="47000"/>
                </a:srgbClr>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cs typeface="+mn-cs"/>
                </a:endParaRPr>
              </a:p>
            </p:txBody>
          </p:sp>
          <p:sp>
            <p:nvSpPr>
              <p:cNvPr id="125972" name="Text Box 20"/>
              <p:cNvSpPr txBox="1">
                <a:spLocks noChangeArrowheads="1"/>
              </p:cNvSpPr>
              <p:nvPr/>
            </p:nvSpPr>
            <p:spPr bwMode="auto">
              <a:xfrm>
                <a:off x="1536" y="2857"/>
                <a:ext cx="1212"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GB" sz="1900" b="1" dirty="0">
                    <a:solidFill>
                      <a:srgbClr val="FFFFFF"/>
                    </a:solidFill>
                    <a:cs typeface="+mn-cs"/>
                  </a:rPr>
                  <a:t>Media / The public</a:t>
                </a:r>
              </a:p>
            </p:txBody>
          </p:sp>
        </p:grpSp>
        <p:grpSp>
          <p:nvGrpSpPr>
            <p:cNvPr id="125973" name="Group 21"/>
            <p:cNvGrpSpPr>
              <a:grpSpLocks/>
            </p:cNvGrpSpPr>
            <p:nvPr/>
          </p:nvGrpSpPr>
          <p:grpSpPr bwMode="auto">
            <a:xfrm>
              <a:off x="481543" y="4051301"/>
              <a:ext cx="2638543" cy="2325688"/>
              <a:chOff x="344" y="2472"/>
              <a:chExt cx="1534" cy="1465"/>
            </a:xfrm>
          </p:grpSpPr>
          <p:sp>
            <p:nvSpPr>
              <p:cNvPr id="125974" name="Oval 22"/>
              <p:cNvSpPr>
                <a:spLocks noChangeArrowheads="1"/>
              </p:cNvSpPr>
              <p:nvPr/>
            </p:nvSpPr>
            <p:spPr bwMode="auto">
              <a:xfrm>
                <a:off x="344" y="2472"/>
                <a:ext cx="1534" cy="1465"/>
              </a:xfrm>
              <a:prstGeom prst="ellipse">
                <a:avLst/>
              </a:prstGeom>
              <a:solidFill>
                <a:srgbClr val="FFFF66">
                  <a:alpha val="47000"/>
                </a:srgbClr>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cs typeface="+mn-cs"/>
                </a:endParaRPr>
              </a:p>
            </p:txBody>
          </p:sp>
          <p:sp>
            <p:nvSpPr>
              <p:cNvPr id="125975" name="Text Box 23"/>
              <p:cNvSpPr txBox="1">
                <a:spLocks noChangeArrowheads="1"/>
              </p:cNvSpPr>
              <p:nvPr/>
            </p:nvSpPr>
            <p:spPr bwMode="auto">
              <a:xfrm>
                <a:off x="519" y="2900"/>
                <a:ext cx="1212" cy="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GB" sz="1900" b="1" dirty="0">
                    <a:solidFill>
                      <a:srgbClr val="FFFFFF"/>
                    </a:solidFill>
                    <a:cs typeface="+mn-cs"/>
                  </a:rPr>
                  <a:t>International Organisations (FAO, OIE, WTO, …)</a:t>
                </a:r>
              </a:p>
            </p:txBody>
          </p:sp>
        </p:grpSp>
        <p:grpSp>
          <p:nvGrpSpPr>
            <p:cNvPr id="125976" name="Group 24"/>
            <p:cNvGrpSpPr>
              <a:grpSpLocks/>
            </p:cNvGrpSpPr>
            <p:nvPr/>
          </p:nvGrpSpPr>
          <p:grpSpPr bwMode="auto">
            <a:xfrm>
              <a:off x="7267459" y="2887663"/>
              <a:ext cx="2638543" cy="2325687"/>
              <a:chOff x="4091" y="1891"/>
              <a:chExt cx="1534" cy="1465"/>
            </a:xfrm>
          </p:grpSpPr>
          <p:sp>
            <p:nvSpPr>
              <p:cNvPr id="125977" name="Oval 25"/>
              <p:cNvSpPr>
                <a:spLocks noChangeArrowheads="1"/>
              </p:cNvSpPr>
              <p:nvPr/>
            </p:nvSpPr>
            <p:spPr bwMode="auto">
              <a:xfrm>
                <a:off x="4091" y="1891"/>
                <a:ext cx="1534" cy="1465"/>
              </a:xfrm>
              <a:prstGeom prst="ellipse">
                <a:avLst/>
              </a:prstGeom>
              <a:solidFill>
                <a:srgbClr val="FFFF00">
                  <a:alpha val="47000"/>
                </a:srgbClr>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cs typeface="+mn-cs"/>
                </a:endParaRPr>
              </a:p>
            </p:txBody>
          </p:sp>
          <p:sp>
            <p:nvSpPr>
              <p:cNvPr id="125978" name="Text Box 26"/>
              <p:cNvSpPr txBox="1">
                <a:spLocks noChangeArrowheads="1"/>
              </p:cNvSpPr>
              <p:nvPr/>
            </p:nvSpPr>
            <p:spPr bwMode="auto">
              <a:xfrm>
                <a:off x="4145" y="2197"/>
                <a:ext cx="1433" cy="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GB" sz="1900" b="1" dirty="0">
                    <a:solidFill>
                      <a:srgbClr val="FFFFFF"/>
                    </a:solidFill>
                    <a:cs typeface="+mn-cs"/>
                  </a:rPr>
                  <a:t>Regional Organizations (ASEAN, EU, …)</a:t>
                </a:r>
              </a:p>
            </p:txBody>
          </p:sp>
        </p:grpSp>
      </p:grpSp>
      <p:grpSp>
        <p:nvGrpSpPr>
          <p:cNvPr id="125979" name="Group 27"/>
          <p:cNvGrpSpPr>
            <a:grpSpLocks/>
          </p:cNvGrpSpPr>
          <p:nvPr/>
        </p:nvGrpSpPr>
        <p:grpSpPr bwMode="auto">
          <a:xfrm>
            <a:off x="178859" y="1114425"/>
            <a:ext cx="2638543" cy="2325688"/>
            <a:chOff x="24" y="2454"/>
            <a:chExt cx="1534" cy="1465"/>
          </a:xfrm>
        </p:grpSpPr>
        <p:sp>
          <p:nvSpPr>
            <p:cNvPr id="125980" name="Oval 28"/>
            <p:cNvSpPr>
              <a:spLocks noChangeArrowheads="1"/>
            </p:cNvSpPr>
            <p:nvPr/>
          </p:nvSpPr>
          <p:spPr bwMode="auto">
            <a:xfrm>
              <a:off x="24" y="2454"/>
              <a:ext cx="1534" cy="1465"/>
            </a:xfrm>
            <a:prstGeom prst="ellipse">
              <a:avLst/>
            </a:prstGeom>
            <a:solidFill>
              <a:srgbClr val="FF0000">
                <a:alpha val="47000"/>
              </a:srgbClr>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cs typeface="+mn-cs"/>
              </a:endParaRPr>
            </a:p>
          </p:txBody>
        </p:sp>
        <p:sp>
          <p:nvSpPr>
            <p:cNvPr id="125981" name="Text Box 29"/>
            <p:cNvSpPr txBox="1">
              <a:spLocks noChangeArrowheads="1"/>
            </p:cNvSpPr>
            <p:nvPr/>
          </p:nvSpPr>
          <p:spPr bwMode="auto">
            <a:xfrm>
              <a:off x="158" y="3006"/>
              <a:ext cx="1211"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GB" sz="1900" b="1" dirty="0">
                  <a:solidFill>
                    <a:srgbClr val="FFFFFF"/>
                  </a:solidFill>
                  <a:cs typeface="+mn-cs"/>
                </a:rPr>
                <a:t>Potential Donors</a:t>
              </a:r>
            </a:p>
          </p:txBody>
        </p:sp>
      </p:grpSp>
      <p:sp>
        <p:nvSpPr>
          <p:cNvPr id="2" name="Date Placeholder 1"/>
          <p:cNvSpPr>
            <a:spLocks noGrp="1"/>
          </p:cNvSpPr>
          <p:nvPr>
            <p:ph type="dt" sz="half" idx="10"/>
          </p:nvPr>
        </p:nvSpPr>
        <p:spPr/>
        <p:txBody>
          <a:bodyPr/>
          <a:lstStyle/>
          <a:p>
            <a:fld id="{A38E8B3A-5D24-854A-AB71-7F4EC5D2D6AE}" type="datetime1">
              <a:rPr lang="sk-SK" smtClean="0"/>
              <a:t>3.11.14</a:t>
            </a:fld>
            <a:endParaRPr lang="en-GB"/>
          </a:p>
        </p:txBody>
      </p:sp>
      <p:sp>
        <p:nvSpPr>
          <p:cNvPr id="3" name="Footer Placeholder 2"/>
          <p:cNvSpPr>
            <a:spLocks noGrp="1"/>
          </p:cNvSpPr>
          <p:nvPr>
            <p:ph type="ftr" sz="quarter" idx="12"/>
          </p:nvPr>
        </p:nvSpPr>
        <p:spPr/>
        <p:txBody>
          <a:bodyPr/>
          <a:lstStyle/>
          <a:p>
            <a:r>
              <a:rPr lang="en-GB" smtClean="0"/>
              <a:t>rusnakm@truni.sk</a:t>
            </a:r>
            <a:endParaRPr lang="en-GB" dirty="0"/>
          </a:p>
        </p:txBody>
      </p:sp>
      <p:sp>
        <p:nvSpPr>
          <p:cNvPr id="4" name="Slide Number Placeholder 3"/>
          <p:cNvSpPr>
            <a:spLocks noGrp="1"/>
          </p:cNvSpPr>
          <p:nvPr>
            <p:ph type="sldNum" sz="quarter" idx="11"/>
          </p:nvPr>
        </p:nvSpPr>
        <p:spPr/>
        <p:txBody>
          <a:bodyPr/>
          <a:lstStyle/>
          <a:p>
            <a:fld id="{20C92893-8C51-46CF-9D47-24B3C575AFAA}" type="slidenum">
              <a:rPr lang="en-GB" smtClean="0"/>
              <a:pPr/>
              <a:t>25</a:t>
            </a:fld>
            <a:endParaRPr lang="en-GB"/>
          </a:p>
        </p:txBody>
      </p:sp>
    </p:spTree>
    <p:extLst>
      <p:ext uri="{BB962C8B-B14F-4D97-AF65-F5344CB8AC3E}">
        <p14:creationId xmlns:p14="http://schemas.microsoft.com/office/powerpoint/2010/main" val="23735045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25979"/>
                                        </p:tgtEl>
                                        <p:attrNameLst>
                                          <p:attrName>style.visibility</p:attrName>
                                        </p:attrNameLst>
                                      </p:cBhvr>
                                      <p:to>
                                        <p:strVal val="visible"/>
                                      </p:to>
                                    </p:set>
                                    <p:anim calcmode="lin" valueType="num">
                                      <p:cBhvr>
                                        <p:cTn id="7" dur="500" fill="hold"/>
                                        <p:tgtEl>
                                          <p:spTgt spid="125979"/>
                                        </p:tgtEl>
                                        <p:attrNameLst>
                                          <p:attrName>ppt_w</p:attrName>
                                        </p:attrNameLst>
                                      </p:cBhvr>
                                      <p:tavLst>
                                        <p:tav tm="0">
                                          <p:val>
                                            <p:fltVal val="0"/>
                                          </p:val>
                                        </p:tav>
                                        <p:tav tm="100000">
                                          <p:val>
                                            <p:strVal val="#ppt_w"/>
                                          </p:val>
                                        </p:tav>
                                      </p:tavLst>
                                    </p:anim>
                                    <p:anim calcmode="lin" valueType="num">
                                      <p:cBhvr>
                                        <p:cTn id="8" dur="500" fill="hold"/>
                                        <p:tgtEl>
                                          <p:spTgt spid="125979"/>
                                        </p:tgtEl>
                                        <p:attrNameLst>
                                          <p:attrName>ppt_h</p:attrName>
                                        </p:attrNameLst>
                                      </p:cBhvr>
                                      <p:tavLst>
                                        <p:tav tm="0">
                                          <p:val>
                                            <p:fltVal val="0"/>
                                          </p:val>
                                        </p:tav>
                                        <p:tav tm="100000">
                                          <p:val>
                                            <p:strVal val="#ppt_h"/>
                                          </p:val>
                                        </p:tav>
                                      </p:tavLst>
                                    </p:anim>
                                    <p:animEffect transition="in" filter="fade">
                                      <p:cBhvr>
                                        <p:cTn id="9" dur="500"/>
                                        <p:tgtEl>
                                          <p:spTgt spid="125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471657" y="152400"/>
            <a:ext cx="8915400" cy="1143000"/>
          </a:xfrm>
        </p:spPr>
        <p:txBody>
          <a:bodyPr/>
          <a:lstStyle/>
          <a:p>
            <a:pPr>
              <a:defRPr/>
            </a:pPr>
            <a:r>
              <a:rPr lang="en-GB" sz="3800" dirty="0"/>
              <a:t>Event notification and determination </a:t>
            </a:r>
            <a:br>
              <a:rPr lang="en-GB" sz="3800" dirty="0"/>
            </a:br>
            <a:r>
              <a:rPr lang="en-GB" sz="3800" dirty="0"/>
              <a:t>under IHR (2005)</a:t>
            </a:r>
            <a:endParaRPr lang="en-US" sz="3800" dirty="0"/>
          </a:p>
        </p:txBody>
      </p:sp>
      <p:sp>
        <p:nvSpPr>
          <p:cNvPr id="191497" name="Text Box 9"/>
          <p:cNvSpPr txBox="1">
            <a:spLocks noChangeArrowheads="1"/>
          </p:cNvSpPr>
          <p:nvPr/>
        </p:nvSpPr>
        <p:spPr bwMode="auto">
          <a:xfrm>
            <a:off x="330201" y="6019800"/>
            <a:ext cx="2228850" cy="32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endParaRPr lang="fr-FR" sz="1700">
              <a:cs typeface="+mn-cs"/>
            </a:endParaRPr>
          </a:p>
        </p:txBody>
      </p:sp>
      <p:grpSp>
        <p:nvGrpSpPr>
          <p:cNvPr id="5" name="Group 4"/>
          <p:cNvGrpSpPr/>
          <p:nvPr/>
        </p:nvGrpSpPr>
        <p:grpSpPr>
          <a:xfrm>
            <a:off x="742950" y="1295401"/>
            <a:ext cx="8420101" cy="4648200"/>
            <a:chOff x="742950" y="1295401"/>
            <a:chExt cx="8420101" cy="4648200"/>
          </a:xfrm>
        </p:grpSpPr>
        <p:sp>
          <p:nvSpPr>
            <p:cNvPr id="191491" name="AutoShape 3"/>
            <p:cNvSpPr>
              <a:spLocks noChangeArrowheads="1"/>
            </p:cNvSpPr>
            <p:nvPr/>
          </p:nvSpPr>
          <p:spPr bwMode="auto">
            <a:xfrm>
              <a:off x="3962401" y="1524001"/>
              <a:ext cx="2228850" cy="609600"/>
            </a:xfrm>
            <a:prstGeom prst="roundRect">
              <a:avLst>
                <a:gd name="adj" fmla="val 16667"/>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6905" tIns="43452" rIns="86905" bIns="43452" anchor="ctr"/>
            <a:lstStyle/>
            <a:p>
              <a:pPr algn="ctr" eaLnBrk="1" hangingPunct="1">
                <a:defRPr/>
              </a:pPr>
              <a:r>
                <a:rPr lang="en-GB" sz="1700" b="1" dirty="0">
                  <a:solidFill>
                    <a:srgbClr val="FFFFFF"/>
                  </a:solidFill>
                  <a:cs typeface="+mn-cs"/>
                </a:rPr>
                <a:t>WHO DG</a:t>
              </a:r>
              <a:endParaRPr lang="en-US" sz="1700" b="1" dirty="0">
                <a:solidFill>
                  <a:srgbClr val="FFFFFF"/>
                </a:solidFill>
                <a:cs typeface="+mn-cs"/>
              </a:endParaRPr>
            </a:p>
          </p:txBody>
        </p:sp>
        <p:sp>
          <p:nvSpPr>
            <p:cNvPr id="191492" name="AutoShape 4"/>
            <p:cNvSpPr>
              <a:spLocks noChangeArrowheads="1"/>
            </p:cNvSpPr>
            <p:nvPr/>
          </p:nvSpPr>
          <p:spPr bwMode="auto">
            <a:xfrm>
              <a:off x="3136901" y="5334001"/>
              <a:ext cx="4375150" cy="609600"/>
            </a:xfrm>
            <a:prstGeom prst="roundRect">
              <a:avLst>
                <a:gd name="adj" fmla="val 16667"/>
              </a:avLst>
            </a:prstGeom>
            <a:solidFill>
              <a:srgbClr val="F2CFA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6905" tIns="43452" rIns="86905" bIns="43452" anchor="ctr"/>
            <a:lstStyle/>
            <a:p>
              <a:pPr algn="ctr" eaLnBrk="1" hangingPunct="1">
                <a:defRPr/>
              </a:pPr>
              <a:r>
                <a:rPr lang="en-GB" sz="1300" b="1" dirty="0">
                  <a:cs typeface="+mn-cs"/>
                </a:rPr>
                <a:t>Various disease and event surveillance </a:t>
              </a:r>
            </a:p>
            <a:p>
              <a:pPr algn="ctr" eaLnBrk="1" hangingPunct="1">
                <a:defRPr/>
              </a:pPr>
              <a:r>
                <a:rPr lang="en-GB" sz="1300" b="1" dirty="0">
                  <a:cs typeface="+mn-cs"/>
                </a:rPr>
                <a:t>systems within a country</a:t>
              </a:r>
              <a:r>
                <a:rPr lang="en-GB" sz="1500" b="1" dirty="0">
                  <a:cs typeface="+mn-cs"/>
                </a:rPr>
                <a:t> </a:t>
              </a:r>
              <a:endParaRPr lang="en-US" sz="1500" b="1" dirty="0">
                <a:cs typeface="+mn-cs"/>
              </a:endParaRPr>
            </a:p>
          </p:txBody>
        </p:sp>
        <p:sp>
          <p:nvSpPr>
            <p:cNvPr id="191493" name="Oval 5"/>
            <p:cNvSpPr>
              <a:spLocks noChangeArrowheads="1"/>
            </p:cNvSpPr>
            <p:nvPr/>
          </p:nvSpPr>
          <p:spPr bwMode="auto">
            <a:xfrm>
              <a:off x="3797301" y="4114800"/>
              <a:ext cx="2559050" cy="914400"/>
            </a:xfrm>
            <a:prstGeom prst="ellipse">
              <a:avLst/>
            </a:prstGeom>
            <a:solidFill>
              <a:srgbClr val="3399FF"/>
            </a:solidFill>
            <a:ln w="9525">
              <a:solidFill>
                <a:srgbClr val="0000FF"/>
              </a:solidFill>
              <a:round/>
              <a:headEnd/>
              <a:tailEnd/>
            </a:ln>
            <a:effectLst>
              <a:outerShdw blurRad="63500" dist="107763" dir="2700000" algn="ctr" rotWithShape="0">
                <a:schemeClr val="bg2">
                  <a:alpha val="50000"/>
                </a:schemeClr>
              </a:outerShdw>
            </a:effectLst>
          </p:spPr>
          <p:txBody>
            <a:bodyPr wrap="none" lIns="86905" tIns="43452" rIns="86905" bIns="43452" anchor="ctr"/>
            <a:lstStyle/>
            <a:p>
              <a:pPr algn="ctr" eaLnBrk="1" hangingPunct="1">
                <a:defRPr/>
              </a:pPr>
              <a:r>
                <a:rPr lang="en-GB" sz="1700" b="1">
                  <a:solidFill>
                    <a:srgbClr val="FFFF00"/>
                  </a:solidFill>
                  <a:cs typeface="+mn-cs"/>
                </a:rPr>
                <a:t>National IHR</a:t>
              </a:r>
            </a:p>
            <a:p>
              <a:pPr algn="ctr" eaLnBrk="1" hangingPunct="1">
                <a:defRPr/>
              </a:pPr>
              <a:r>
                <a:rPr lang="en-GB" sz="1700" b="1">
                  <a:solidFill>
                    <a:srgbClr val="FFFF00"/>
                  </a:solidFill>
                  <a:cs typeface="+mn-cs"/>
                </a:rPr>
                <a:t>Focal Points </a:t>
              </a:r>
              <a:endParaRPr lang="en-US" sz="1700" b="1">
                <a:solidFill>
                  <a:srgbClr val="FFFF00"/>
                </a:solidFill>
                <a:cs typeface="+mn-cs"/>
              </a:endParaRPr>
            </a:p>
          </p:txBody>
        </p:sp>
        <p:sp>
          <p:nvSpPr>
            <p:cNvPr id="191494" name="Oval 6"/>
            <p:cNvSpPr>
              <a:spLocks noChangeArrowheads="1"/>
            </p:cNvSpPr>
            <p:nvPr/>
          </p:nvSpPr>
          <p:spPr bwMode="auto">
            <a:xfrm>
              <a:off x="3714750" y="2667000"/>
              <a:ext cx="2724150" cy="990600"/>
            </a:xfrm>
            <a:prstGeom prst="ellipse">
              <a:avLst/>
            </a:prstGeom>
            <a:solidFill>
              <a:schemeClr val="accent2"/>
            </a:solidFill>
            <a:ln w="9525">
              <a:solidFill>
                <a:schemeClr val="accent2"/>
              </a:solidFill>
              <a:round/>
              <a:headEnd/>
              <a:tailEnd/>
            </a:ln>
            <a:effectLst>
              <a:outerShdw blurRad="63500" dist="107763" dir="2700000" algn="ctr" rotWithShape="0">
                <a:schemeClr val="bg2">
                  <a:alpha val="50000"/>
                </a:schemeClr>
              </a:outerShdw>
            </a:effectLst>
          </p:spPr>
          <p:txBody>
            <a:bodyPr wrap="none" lIns="86905" tIns="43452" rIns="86905" bIns="43452" anchor="ctr"/>
            <a:lstStyle/>
            <a:p>
              <a:pPr algn="ctr" eaLnBrk="1" hangingPunct="1">
                <a:defRPr/>
              </a:pPr>
              <a:r>
                <a:rPr lang="en-GB" sz="1700" b="1" dirty="0">
                  <a:solidFill>
                    <a:srgbClr val="FFFFFF"/>
                  </a:solidFill>
                  <a:cs typeface="+mn-cs"/>
                </a:rPr>
                <a:t>WHO IHR </a:t>
              </a:r>
            </a:p>
            <a:p>
              <a:pPr algn="ctr" eaLnBrk="1" hangingPunct="1">
                <a:defRPr/>
              </a:pPr>
              <a:r>
                <a:rPr lang="en-GB" sz="1700" b="1" dirty="0">
                  <a:solidFill>
                    <a:srgbClr val="FFFFFF"/>
                  </a:solidFill>
                  <a:cs typeface="+mn-cs"/>
                </a:rPr>
                <a:t>Contact Points</a:t>
              </a:r>
              <a:endParaRPr lang="en-US" sz="1700" b="1" dirty="0">
                <a:solidFill>
                  <a:srgbClr val="FFFFFF"/>
                </a:solidFill>
                <a:cs typeface="+mn-cs"/>
              </a:endParaRPr>
            </a:p>
          </p:txBody>
        </p:sp>
        <p:sp>
          <p:nvSpPr>
            <p:cNvPr id="191495" name="AutoShape 7"/>
            <p:cNvSpPr>
              <a:spLocks noChangeArrowheads="1"/>
            </p:cNvSpPr>
            <p:nvPr/>
          </p:nvSpPr>
          <p:spPr bwMode="auto">
            <a:xfrm>
              <a:off x="7594601" y="1371600"/>
              <a:ext cx="1403350" cy="914400"/>
            </a:xfrm>
            <a:prstGeom prst="roundRect">
              <a:avLst>
                <a:gd name="adj" fmla="val 16667"/>
              </a:avLst>
            </a:prstGeom>
            <a:solidFill>
              <a:srgbClr val="E54715"/>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6905" tIns="43452" rIns="86905" bIns="43452" anchor="ctr"/>
            <a:lstStyle/>
            <a:p>
              <a:pPr algn="ctr" eaLnBrk="1" hangingPunct="1">
                <a:defRPr/>
              </a:pPr>
              <a:r>
                <a:rPr lang="en-GB" sz="1500" b="1" dirty="0">
                  <a:solidFill>
                    <a:srgbClr val="FFFFFF"/>
                  </a:solidFill>
                  <a:cs typeface="+mn-cs"/>
                </a:rPr>
                <a:t>Emergency</a:t>
              </a:r>
            </a:p>
            <a:p>
              <a:pPr algn="ctr" eaLnBrk="1" hangingPunct="1">
                <a:defRPr/>
              </a:pPr>
              <a:r>
                <a:rPr lang="en-GB" sz="1500" b="1" dirty="0">
                  <a:solidFill>
                    <a:srgbClr val="FFFFFF"/>
                  </a:solidFill>
                  <a:cs typeface="+mn-cs"/>
                </a:rPr>
                <a:t>Committee</a:t>
              </a:r>
              <a:endParaRPr lang="en-US" sz="1500" b="1" dirty="0">
                <a:solidFill>
                  <a:srgbClr val="FFFFFF"/>
                </a:solidFill>
                <a:cs typeface="+mn-cs"/>
              </a:endParaRPr>
            </a:p>
          </p:txBody>
        </p:sp>
        <p:sp>
          <p:nvSpPr>
            <p:cNvPr id="191496" name="AutoShape 8"/>
            <p:cNvSpPr>
              <a:spLocks noChangeArrowheads="1"/>
            </p:cNvSpPr>
            <p:nvPr/>
          </p:nvSpPr>
          <p:spPr bwMode="auto">
            <a:xfrm>
              <a:off x="7594601" y="2590800"/>
              <a:ext cx="1568450" cy="9906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6905" tIns="43452" rIns="86905" bIns="43452" anchor="ctr"/>
            <a:lstStyle/>
            <a:p>
              <a:pPr algn="ctr" eaLnBrk="1" hangingPunct="1">
                <a:defRPr/>
              </a:pPr>
              <a:r>
                <a:rPr lang="en-GB" sz="1100" b="1">
                  <a:cs typeface="+mn-cs"/>
                </a:rPr>
                <a:t>Other competent </a:t>
              </a:r>
            </a:p>
            <a:p>
              <a:pPr algn="ctr" eaLnBrk="1" hangingPunct="1">
                <a:defRPr/>
              </a:pPr>
              <a:r>
                <a:rPr lang="en-GB" sz="1100" b="1">
                  <a:cs typeface="+mn-cs"/>
                </a:rPr>
                <a:t>Organizations</a:t>
              </a:r>
            </a:p>
            <a:p>
              <a:pPr algn="ctr" eaLnBrk="1" hangingPunct="1">
                <a:defRPr/>
              </a:pPr>
              <a:r>
                <a:rPr lang="en-GB" sz="1100" b="1">
                  <a:cs typeface="+mn-cs"/>
                </a:rPr>
                <a:t>(IAEA etc.)</a:t>
              </a:r>
              <a:endParaRPr lang="en-US" sz="1100" b="1">
                <a:cs typeface="+mn-cs"/>
              </a:endParaRPr>
            </a:p>
          </p:txBody>
        </p:sp>
        <p:sp>
          <p:nvSpPr>
            <p:cNvPr id="191498" name="Text Box 10"/>
            <p:cNvSpPr txBox="1">
              <a:spLocks noChangeArrowheads="1"/>
            </p:cNvSpPr>
            <p:nvPr/>
          </p:nvSpPr>
          <p:spPr bwMode="auto">
            <a:xfrm>
              <a:off x="742951" y="5257801"/>
              <a:ext cx="1898650" cy="53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100" b="1" dirty="0">
                  <a:solidFill>
                    <a:srgbClr val="FFFFFF"/>
                  </a:solidFill>
                  <a:cs typeface="+mn-cs"/>
                </a:rPr>
                <a:t>Detect and report any urgent or unexpected events</a:t>
              </a:r>
              <a:endParaRPr lang="en-US" sz="1100" b="1" dirty="0">
                <a:solidFill>
                  <a:srgbClr val="FFFFFF"/>
                </a:solidFill>
                <a:cs typeface="+mn-cs"/>
              </a:endParaRPr>
            </a:p>
          </p:txBody>
        </p:sp>
        <p:sp>
          <p:nvSpPr>
            <p:cNvPr id="191499" name="Line 11"/>
            <p:cNvSpPr>
              <a:spLocks noChangeShapeType="1"/>
            </p:cNvSpPr>
            <p:nvPr/>
          </p:nvSpPr>
          <p:spPr bwMode="auto">
            <a:xfrm flipV="1">
              <a:off x="2724151" y="5638800"/>
              <a:ext cx="412750" cy="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lstStyle/>
            <a:p>
              <a:pPr>
                <a:defRPr/>
              </a:pPr>
              <a:endParaRPr lang="en-GB">
                <a:cs typeface="+mn-cs"/>
              </a:endParaRPr>
            </a:p>
          </p:txBody>
        </p:sp>
        <p:sp>
          <p:nvSpPr>
            <p:cNvPr id="191500" name="Text Box 12"/>
            <p:cNvSpPr txBox="1">
              <a:spLocks noChangeArrowheads="1"/>
            </p:cNvSpPr>
            <p:nvPr/>
          </p:nvSpPr>
          <p:spPr bwMode="auto">
            <a:xfrm>
              <a:off x="742951" y="4038601"/>
              <a:ext cx="1981200" cy="53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100" b="1" dirty="0">
                  <a:solidFill>
                    <a:srgbClr val="FFFFFF"/>
                  </a:solidFill>
                  <a:cs typeface="+mn-cs"/>
                </a:rPr>
                <a:t>Consult events or notify WHO of any events that may constitute a PHEIC</a:t>
              </a:r>
              <a:endParaRPr lang="en-US" sz="1100" b="1" dirty="0">
                <a:solidFill>
                  <a:srgbClr val="FFFFFF"/>
                </a:solidFill>
                <a:cs typeface="+mn-cs"/>
              </a:endParaRPr>
            </a:p>
          </p:txBody>
        </p:sp>
        <p:sp>
          <p:nvSpPr>
            <p:cNvPr id="191501" name="Line 13"/>
            <p:cNvSpPr>
              <a:spLocks noChangeShapeType="1"/>
            </p:cNvSpPr>
            <p:nvPr/>
          </p:nvSpPr>
          <p:spPr bwMode="auto">
            <a:xfrm>
              <a:off x="2889251" y="4572000"/>
              <a:ext cx="908050" cy="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lstStyle/>
            <a:p>
              <a:pPr>
                <a:defRPr/>
              </a:pPr>
              <a:endParaRPr lang="en-GB">
                <a:cs typeface="+mn-cs"/>
              </a:endParaRPr>
            </a:p>
          </p:txBody>
        </p:sp>
        <p:sp>
          <p:nvSpPr>
            <p:cNvPr id="191502" name="Text Box 14"/>
            <p:cNvSpPr txBox="1">
              <a:spLocks noChangeArrowheads="1"/>
            </p:cNvSpPr>
            <p:nvPr/>
          </p:nvSpPr>
          <p:spPr bwMode="auto">
            <a:xfrm>
              <a:off x="742951" y="2819400"/>
              <a:ext cx="1981200" cy="38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100" b="1" dirty="0">
                  <a:solidFill>
                    <a:srgbClr val="FFFFFF"/>
                  </a:solidFill>
                  <a:cs typeface="+mn-cs"/>
                </a:rPr>
                <a:t>Receive, assess and respond to events notified </a:t>
              </a:r>
              <a:endParaRPr lang="en-US" sz="1100" dirty="0">
                <a:solidFill>
                  <a:srgbClr val="FFFFFF"/>
                </a:solidFill>
                <a:cs typeface="+mn-cs"/>
              </a:endParaRPr>
            </a:p>
          </p:txBody>
        </p:sp>
        <p:sp>
          <p:nvSpPr>
            <p:cNvPr id="191503" name="AutoShape 15"/>
            <p:cNvSpPr>
              <a:spLocks noChangeArrowheads="1"/>
            </p:cNvSpPr>
            <p:nvPr/>
          </p:nvSpPr>
          <p:spPr bwMode="auto">
            <a:xfrm>
              <a:off x="7594601" y="4038601"/>
              <a:ext cx="1568450" cy="1066800"/>
            </a:xfrm>
            <a:prstGeom prst="roundRect">
              <a:avLst>
                <a:gd name="adj" fmla="val 16667"/>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6905" tIns="43452" rIns="86905" bIns="43452" anchor="ctr"/>
            <a:lstStyle/>
            <a:p>
              <a:pPr algn="ctr" eaLnBrk="1" hangingPunct="1">
                <a:defRPr/>
              </a:pPr>
              <a:r>
                <a:rPr lang="en-GB" sz="1300" b="1" dirty="0">
                  <a:solidFill>
                    <a:srgbClr val="FFFFFF"/>
                  </a:solidFill>
                  <a:cs typeface="+mn-cs"/>
                </a:rPr>
                <a:t>Ministries/ </a:t>
              </a:r>
            </a:p>
            <a:p>
              <a:pPr algn="ctr" eaLnBrk="1" hangingPunct="1">
                <a:defRPr/>
              </a:pPr>
              <a:r>
                <a:rPr lang="en-GB" sz="1300" b="1" dirty="0">
                  <a:solidFill>
                    <a:srgbClr val="FFFFFF"/>
                  </a:solidFill>
                  <a:cs typeface="+mn-cs"/>
                </a:rPr>
                <a:t>Sectors</a:t>
              </a:r>
            </a:p>
            <a:p>
              <a:pPr algn="ctr" eaLnBrk="1" hangingPunct="1">
                <a:defRPr/>
              </a:pPr>
              <a:r>
                <a:rPr lang="en-GB" sz="1300" b="1" dirty="0">
                  <a:solidFill>
                    <a:srgbClr val="FFFFFF"/>
                  </a:solidFill>
                  <a:cs typeface="+mn-cs"/>
                </a:rPr>
                <a:t>Concerned</a:t>
              </a:r>
              <a:endParaRPr lang="en-US" sz="1300" b="1" dirty="0">
                <a:solidFill>
                  <a:srgbClr val="FFFFFF"/>
                </a:solidFill>
                <a:cs typeface="+mn-cs"/>
              </a:endParaRPr>
            </a:p>
          </p:txBody>
        </p:sp>
        <p:sp>
          <p:nvSpPr>
            <p:cNvPr id="191504" name="Line 16"/>
            <p:cNvSpPr>
              <a:spLocks noChangeShapeType="1"/>
            </p:cNvSpPr>
            <p:nvPr/>
          </p:nvSpPr>
          <p:spPr bwMode="auto">
            <a:xfrm>
              <a:off x="2806701" y="3124200"/>
              <a:ext cx="908050" cy="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lstStyle/>
            <a:p>
              <a:pPr>
                <a:defRPr/>
              </a:pPr>
              <a:endParaRPr lang="en-GB">
                <a:cs typeface="+mn-cs"/>
              </a:endParaRPr>
            </a:p>
          </p:txBody>
        </p:sp>
        <p:sp>
          <p:nvSpPr>
            <p:cNvPr id="191505" name="Text Box 17"/>
            <p:cNvSpPr txBox="1">
              <a:spLocks noChangeArrowheads="1"/>
            </p:cNvSpPr>
            <p:nvPr/>
          </p:nvSpPr>
          <p:spPr bwMode="auto">
            <a:xfrm>
              <a:off x="742950" y="1447801"/>
              <a:ext cx="2063750" cy="53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100" b="1" dirty="0">
                  <a:solidFill>
                    <a:srgbClr val="FFFFFF"/>
                  </a:solidFill>
                  <a:cs typeface="+mn-cs"/>
                </a:rPr>
                <a:t>Determine whether an event constitutes a PHEIC and recommend measures</a:t>
              </a:r>
              <a:endParaRPr lang="en-US" sz="1100" b="1" dirty="0">
                <a:solidFill>
                  <a:srgbClr val="FFFFFF"/>
                </a:solidFill>
                <a:cs typeface="+mn-cs"/>
              </a:endParaRPr>
            </a:p>
          </p:txBody>
        </p:sp>
        <p:sp>
          <p:nvSpPr>
            <p:cNvPr id="191506" name="Line 18"/>
            <p:cNvSpPr>
              <a:spLocks noChangeShapeType="1"/>
            </p:cNvSpPr>
            <p:nvPr/>
          </p:nvSpPr>
          <p:spPr bwMode="auto">
            <a:xfrm>
              <a:off x="2724151" y="1828800"/>
              <a:ext cx="1238250" cy="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lstStyle/>
            <a:p>
              <a:pPr>
                <a:defRPr/>
              </a:pPr>
              <a:endParaRPr lang="en-GB">
                <a:cs typeface="+mn-cs"/>
              </a:endParaRPr>
            </a:p>
          </p:txBody>
        </p:sp>
        <p:sp>
          <p:nvSpPr>
            <p:cNvPr id="191507" name="Line 19"/>
            <p:cNvSpPr>
              <a:spLocks noChangeShapeType="1"/>
            </p:cNvSpPr>
            <p:nvPr/>
          </p:nvSpPr>
          <p:spPr bwMode="auto">
            <a:xfrm>
              <a:off x="6191251" y="1828800"/>
              <a:ext cx="1403350" cy="0"/>
            </a:xfrm>
            <a:prstGeom prst="line">
              <a:avLst/>
            </a:prstGeom>
            <a:noFill/>
            <a:ln w="57150">
              <a:solidFill>
                <a:srgbClr val="000099"/>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lstStyle/>
            <a:p>
              <a:pPr>
                <a:defRPr/>
              </a:pPr>
              <a:endParaRPr lang="en-GB">
                <a:cs typeface="+mn-cs"/>
              </a:endParaRPr>
            </a:p>
          </p:txBody>
        </p:sp>
        <p:sp>
          <p:nvSpPr>
            <p:cNvPr id="191508" name="Text Box 20"/>
            <p:cNvSpPr txBox="1">
              <a:spLocks noChangeArrowheads="1"/>
            </p:cNvSpPr>
            <p:nvPr/>
          </p:nvSpPr>
          <p:spPr bwMode="auto">
            <a:xfrm>
              <a:off x="6356351" y="1295401"/>
              <a:ext cx="1073150" cy="33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lnSpc>
                  <a:spcPct val="60000"/>
                </a:lnSpc>
                <a:spcBef>
                  <a:spcPct val="20000"/>
                </a:spcBef>
                <a:defRPr/>
              </a:pPr>
              <a:r>
                <a:rPr lang="en-GB" sz="1100" b="1" dirty="0">
                  <a:solidFill>
                    <a:srgbClr val="FFFFFF"/>
                  </a:solidFill>
                  <a:cs typeface="+mn-cs"/>
                </a:rPr>
                <a:t>External</a:t>
              </a:r>
            </a:p>
            <a:p>
              <a:pPr eaLnBrk="1" hangingPunct="1">
                <a:lnSpc>
                  <a:spcPct val="60000"/>
                </a:lnSpc>
                <a:spcBef>
                  <a:spcPct val="20000"/>
                </a:spcBef>
                <a:defRPr/>
              </a:pPr>
              <a:r>
                <a:rPr lang="en-GB" sz="1100" b="1" dirty="0">
                  <a:solidFill>
                    <a:srgbClr val="FFFFFF"/>
                  </a:solidFill>
                  <a:cs typeface="+mn-cs"/>
                </a:rPr>
                <a:t>advice</a:t>
              </a:r>
              <a:endParaRPr lang="en-US" sz="1100" b="1" dirty="0">
                <a:solidFill>
                  <a:srgbClr val="FFFFFF"/>
                </a:solidFill>
                <a:cs typeface="+mn-cs"/>
              </a:endParaRPr>
            </a:p>
          </p:txBody>
        </p:sp>
        <p:sp>
          <p:nvSpPr>
            <p:cNvPr id="191509" name="AutoShape 21"/>
            <p:cNvSpPr>
              <a:spLocks noChangeArrowheads="1"/>
            </p:cNvSpPr>
            <p:nvPr/>
          </p:nvSpPr>
          <p:spPr bwMode="auto">
            <a:xfrm>
              <a:off x="6356351" y="4419601"/>
              <a:ext cx="1238250" cy="228600"/>
            </a:xfrm>
            <a:prstGeom prst="leftRightArrow">
              <a:avLst>
                <a:gd name="adj1" fmla="val 50000"/>
                <a:gd name="adj2" fmla="val 112500"/>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6905" tIns="43452" rIns="86905" bIns="43452" anchor="ctr"/>
            <a:lstStyle/>
            <a:p>
              <a:pPr>
                <a:defRPr/>
              </a:pPr>
              <a:endParaRPr lang="en-GB">
                <a:cs typeface="+mn-cs"/>
              </a:endParaRPr>
            </a:p>
          </p:txBody>
        </p:sp>
        <p:sp>
          <p:nvSpPr>
            <p:cNvPr id="191510" name="AutoShape 22"/>
            <p:cNvSpPr>
              <a:spLocks noChangeArrowheads="1"/>
            </p:cNvSpPr>
            <p:nvPr/>
          </p:nvSpPr>
          <p:spPr bwMode="auto">
            <a:xfrm>
              <a:off x="7512051" y="5181600"/>
              <a:ext cx="825500" cy="533400"/>
            </a:xfrm>
            <a:custGeom>
              <a:avLst/>
              <a:gdLst>
                <a:gd name="G0" fmla="+- 13982 0 0"/>
                <a:gd name="G1" fmla="+- 18930 0 0"/>
                <a:gd name="G2" fmla="+- 7500 0 0"/>
                <a:gd name="G3" fmla="*/ 13982 1 2"/>
                <a:gd name="G4" fmla="+- G3 10800 0"/>
                <a:gd name="G5" fmla="+- 21600 13982 18930"/>
                <a:gd name="G6" fmla="+- 18930 7500 0"/>
                <a:gd name="G7" fmla="*/ G6 1 2"/>
                <a:gd name="G8" fmla="*/ 18930 2 1"/>
                <a:gd name="G9" fmla="+- G8 0 21600"/>
                <a:gd name="G10" fmla="+- G5 0 G4"/>
                <a:gd name="G11" fmla="+- 13982 0 G4"/>
                <a:gd name="G12" fmla="*/ G2 G10 G11"/>
                <a:gd name="T0" fmla="*/ 17791 w 21600"/>
                <a:gd name="T1" fmla="*/ 0 h 21600"/>
                <a:gd name="T2" fmla="*/ 13982 w 21600"/>
                <a:gd name="T3" fmla="*/ 7500 h 21600"/>
                <a:gd name="T4" fmla="*/ 7500 w 21600"/>
                <a:gd name="T5" fmla="*/ 13982 h 21600"/>
                <a:gd name="T6" fmla="*/ 0 w 21600"/>
                <a:gd name="T7" fmla="*/ 17791 h 21600"/>
                <a:gd name="T8" fmla="*/ 7500 w 21600"/>
                <a:gd name="T9" fmla="*/ 21600 h 21600"/>
                <a:gd name="T10" fmla="*/ 13215 w 21600"/>
                <a:gd name="T11" fmla="*/ 18930 h 21600"/>
                <a:gd name="T12" fmla="*/ 18930 w 21600"/>
                <a:gd name="T13" fmla="*/ 13215 h 21600"/>
                <a:gd name="T14" fmla="*/ 21600 w 21600"/>
                <a:gd name="T15" fmla="*/ 7500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7791" y="0"/>
                  </a:moveTo>
                  <a:lnTo>
                    <a:pt x="13982" y="7500"/>
                  </a:lnTo>
                  <a:lnTo>
                    <a:pt x="16652" y="7500"/>
                  </a:lnTo>
                  <a:lnTo>
                    <a:pt x="16652" y="16652"/>
                  </a:lnTo>
                  <a:lnTo>
                    <a:pt x="7500" y="16652"/>
                  </a:lnTo>
                  <a:lnTo>
                    <a:pt x="7500" y="13982"/>
                  </a:lnTo>
                  <a:lnTo>
                    <a:pt x="0" y="17791"/>
                  </a:lnTo>
                  <a:lnTo>
                    <a:pt x="7500" y="21600"/>
                  </a:lnTo>
                  <a:lnTo>
                    <a:pt x="7500" y="18930"/>
                  </a:lnTo>
                  <a:lnTo>
                    <a:pt x="18930" y="18930"/>
                  </a:lnTo>
                  <a:lnTo>
                    <a:pt x="18930" y="7500"/>
                  </a:lnTo>
                  <a:lnTo>
                    <a:pt x="21600" y="75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6905" tIns="43452" rIns="86905" bIns="43452" anchor="ctr"/>
            <a:lstStyle/>
            <a:p>
              <a:pPr>
                <a:defRPr/>
              </a:pPr>
              <a:endParaRPr lang="en-GB">
                <a:cs typeface="+mn-cs"/>
              </a:endParaRPr>
            </a:p>
          </p:txBody>
        </p:sp>
        <p:sp>
          <p:nvSpPr>
            <p:cNvPr id="191511" name="AutoShape 23"/>
            <p:cNvSpPr>
              <a:spLocks noChangeArrowheads="1"/>
            </p:cNvSpPr>
            <p:nvPr/>
          </p:nvSpPr>
          <p:spPr bwMode="auto">
            <a:xfrm>
              <a:off x="8172451" y="3581400"/>
              <a:ext cx="247650" cy="457200"/>
            </a:xfrm>
            <a:prstGeom prst="upArrow">
              <a:avLst>
                <a:gd name="adj1" fmla="val 50000"/>
                <a:gd name="adj2" fmla="val 4444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lIns="86905" tIns="43452" rIns="86905" bIns="43452" anchor="ctr"/>
            <a:lstStyle/>
            <a:p>
              <a:pPr>
                <a:defRPr/>
              </a:pPr>
              <a:endParaRPr lang="en-GB">
                <a:cs typeface="+mn-cs"/>
              </a:endParaRPr>
            </a:p>
          </p:txBody>
        </p:sp>
        <p:sp>
          <p:nvSpPr>
            <p:cNvPr id="191512" name="Text Box 24"/>
            <p:cNvSpPr txBox="1">
              <a:spLocks noChangeArrowheads="1"/>
            </p:cNvSpPr>
            <p:nvPr/>
          </p:nvSpPr>
          <p:spPr bwMode="auto">
            <a:xfrm>
              <a:off x="6438900" y="2667000"/>
              <a:ext cx="1073150" cy="238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100" b="1" dirty="0">
                  <a:solidFill>
                    <a:srgbClr val="FFFFFF"/>
                  </a:solidFill>
                  <a:cs typeface="+mn-cs"/>
                </a:rPr>
                <a:t>Coordinate</a:t>
              </a:r>
              <a:endParaRPr lang="en-US" sz="1100" b="1" dirty="0">
                <a:solidFill>
                  <a:srgbClr val="FFFFFF"/>
                </a:solidFill>
                <a:cs typeface="+mn-cs"/>
              </a:endParaRPr>
            </a:p>
          </p:txBody>
        </p:sp>
        <p:sp>
          <p:nvSpPr>
            <p:cNvPr id="191513" name="AutoShape 25"/>
            <p:cNvSpPr>
              <a:spLocks noChangeArrowheads="1"/>
            </p:cNvSpPr>
            <p:nvPr/>
          </p:nvSpPr>
          <p:spPr bwMode="auto">
            <a:xfrm>
              <a:off x="6438900" y="3048001"/>
              <a:ext cx="1155700" cy="228600"/>
            </a:xfrm>
            <a:prstGeom prst="rightArrow">
              <a:avLst>
                <a:gd name="adj1" fmla="val 50000"/>
                <a:gd name="adj2" fmla="val 131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6905" tIns="43452" rIns="86905" bIns="43452" anchor="ctr"/>
            <a:lstStyle/>
            <a:p>
              <a:pPr>
                <a:defRPr/>
              </a:pPr>
              <a:endParaRPr lang="en-GB">
                <a:cs typeface="+mn-cs"/>
              </a:endParaRPr>
            </a:p>
          </p:txBody>
        </p:sp>
        <p:sp>
          <p:nvSpPr>
            <p:cNvPr id="191514" name="Text Box 26"/>
            <p:cNvSpPr txBox="1">
              <a:spLocks noChangeArrowheads="1"/>
            </p:cNvSpPr>
            <p:nvPr/>
          </p:nvSpPr>
          <p:spPr bwMode="auto">
            <a:xfrm>
              <a:off x="6191251" y="4038600"/>
              <a:ext cx="1568450" cy="238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100" b="1" dirty="0">
                  <a:solidFill>
                    <a:srgbClr val="FFFFFF"/>
                  </a:solidFill>
                  <a:cs typeface="+mn-cs"/>
                </a:rPr>
                <a:t>Communicate</a:t>
              </a:r>
              <a:endParaRPr lang="en-US" sz="1100" b="1" dirty="0">
                <a:solidFill>
                  <a:srgbClr val="FFFFFF"/>
                </a:solidFill>
                <a:cs typeface="+mn-cs"/>
              </a:endParaRPr>
            </a:p>
          </p:txBody>
        </p:sp>
        <p:sp>
          <p:nvSpPr>
            <p:cNvPr id="191515" name="Text Box 27"/>
            <p:cNvSpPr txBox="1">
              <a:spLocks noChangeArrowheads="1"/>
            </p:cNvSpPr>
            <p:nvPr/>
          </p:nvSpPr>
          <p:spPr bwMode="auto">
            <a:xfrm>
              <a:off x="8236234" y="5649465"/>
              <a:ext cx="908050" cy="238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100" b="1" dirty="0">
                  <a:solidFill>
                    <a:srgbClr val="FFFFFF"/>
                  </a:solidFill>
                  <a:cs typeface="+mn-cs"/>
                </a:rPr>
                <a:t>Report</a:t>
              </a:r>
              <a:endParaRPr lang="en-US" sz="1100" b="1" dirty="0">
                <a:solidFill>
                  <a:srgbClr val="FFFFFF"/>
                </a:solidFill>
                <a:cs typeface="+mn-cs"/>
              </a:endParaRPr>
            </a:p>
          </p:txBody>
        </p:sp>
        <p:sp>
          <p:nvSpPr>
            <p:cNvPr id="191516" name="AutoShape 28"/>
            <p:cNvSpPr>
              <a:spLocks noChangeArrowheads="1"/>
            </p:cNvSpPr>
            <p:nvPr/>
          </p:nvSpPr>
          <p:spPr bwMode="auto">
            <a:xfrm>
              <a:off x="4953001" y="5029201"/>
              <a:ext cx="247650" cy="304800"/>
            </a:xfrm>
            <a:prstGeom prst="upDownArrow">
              <a:avLst>
                <a:gd name="adj1" fmla="val 50000"/>
                <a:gd name="adj2" fmla="val 2370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6905" tIns="43452" rIns="86905" bIns="43452" anchor="ctr"/>
            <a:lstStyle/>
            <a:p>
              <a:pPr>
                <a:defRPr/>
              </a:pPr>
              <a:endParaRPr lang="en-GB">
                <a:cs typeface="+mn-cs"/>
              </a:endParaRPr>
            </a:p>
          </p:txBody>
        </p:sp>
        <p:sp>
          <p:nvSpPr>
            <p:cNvPr id="191517" name="Rectangle 29"/>
            <p:cNvSpPr>
              <a:spLocks noChangeArrowheads="1"/>
            </p:cNvSpPr>
            <p:nvPr/>
          </p:nvSpPr>
          <p:spPr bwMode="auto">
            <a:xfrm>
              <a:off x="3549651" y="2514600"/>
              <a:ext cx="2971800" cy="1371600"/>
            </a:xfrm>
            <a:prstGeom prst="rect">
              <a:avLst/>
            </a:prstGeom>
            <a:noFill/>
            <a:ln w="28575">
              <a:solidFill>
                <a:srgbClr val="000099"/>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6905" tIns="43452" rIns="86905" bIns="43452" anchor="ctr"/>
            <a:lstStyle/>
            <a:p>
              <a:pPr>
                <a:defRPr/>
              </a:pPr>
              <a:endParaRPr lang="en-GB">
                <a:cs typeface="+mn-cs"/>
              </a:endParaRPr>
            </a:p>
          </p:txBody>
        </p:sp>
        <p:sp>
          <p:nvSpPr>
            <p:cNvPr id="191518" name="AutoShape 30"/>
            <p:cNvSpPr>
              <a:spLocks noChangeArrowheads="1"/>
            </p:cNvSpPr>
            <p:nvPr/>
          </p:nvSpPr>
          <p:spPr bwMode="auto">
            <a:xfrm>
              <a:off x="4953001" y="3657600"/>
              <a:ext cx="247650" cy="457200"/>
            </a:xfrm>
            <a:prstGeom prst="upDownArrow">
              <a:avLst>
                <a:gd name="adj1" fmla="val 50000"/>
                <a:gd name="adj2" fmla="val 355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6905" tIns="43452" rIns="86905" bIns="43452" anchor="ctr"/>
            <a:lstStyle/>
            <a:p>
              <a:pPr>
                <a:defRPr/>
              </a:pPr>
              <a:endParaRPr lang="en-GB">
                <a:cs typeface="+mn-cs"/>
              </a:endParaRPr>
            </a:p>
          </p:txBody>
        </p:sp>
        <p:sp>
          <p:nvSpPr>
            <p:cNvPr id="191519" name="AutoShape 31"/>
            <p:cNvSpPr>
              <a:spLocks noChangeArrowheads="1"/>
            </p:cNvSpPr>
            <p:nvPr/>
          </p:nvSpPr>
          <p:spPr bwMode="auto">
            <a:xfrm>
              <a:off x="4953001" y="2133600"/>
              <a:ext cx="247650" cy="533400"/>
            </a:xfrm>
            <a:prstGeom prst="upDownArrow">
              <a:avLst>
                <a:gd name="adj1" fmla="val 50000"/>
                <a:gd name="adj2" fmla="val 4148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6905" tIns="43452" rIns="86905" bIns="43452" anchor="ctr"/>
            <a:lstStyle/>
            <a:p>
              <a:pPr>
                <a:defRPr/>
              </a:pPr>
              <a:endParaRPr lang="en-GB">
                <a:cs typeface="+mn-cs"/>
              </a:endParaRPr>
            </a:p>
          </p:txBody>
        </p:sp>
      </p:grpSp>
      <p:sp>
        <p:nvSpPr>
          <p:cNvPr id="2" name="Date Placeholder 1"/>
          <p:cNvSpPr>
            <a:spLocks noGrp="1"/>
          </p:cNvSpPr>
          <p:nvPr>
            <p:ph type="dt" sz="half" idx="10"/>
          </p:nvPr>
        </p:nvSpPr>
        <p:spPr/>
        <p:txBody>
          <a:bodyPr/>
          <a:lstStyle/>
          <a:p>
            <a:fld id="{6160B94D-80C8-2B49-9F0A-BA4CBCCA0407}" type="datetime1">
              <a:rPr lang="sk-SK" smtClean="0"/>
              <a:t>3.11.14</a:t>
            </a:fld>
            <a:endParaRPr lang="en-GB"/>
          </a:p>
        </p:txBody>
      </p:sp>
      <p:sp>
        <p:nvSpPr>
          <p:cNvPr id="3" name="Footer Placeholder 2"/>
          <p:cNvSpPr>
            <a:spLocks noGrp="1"/>
          </p:cNvSpPr>
          <p:nvPr>
            <p:ph type="ftr" sz="quarter" idx="12"/>
          </p:nvPr>
        </p:nvSpPr>
        <p:spPr/>
        <p:txBody>
          <a:bodyPr/>
          <a:lstStyle/>
          <a:p>
            <a:r>
              <a:rPr lang="en-GB" smtClean="0"/>
              <a:t>rusnakm@truni.sk</a:t>
            </a:r>
            <a:endParaRPr lang="en-GB"/>
          </a:p>
        </p:txBody>
      </p:sp>
      <p:sp>
        <p:nvSpPr>
          <p:cNvPr id="4" name="Slide Number Placeholder 3"/>
          <p:cNvSpPr>
            <a:spLocks noGrp="1"/>
          </p:cNvSpPr>
          <p:nvPr>
            <p:ph type="sldNum" sz="quarter" idx="11"/>
          </p:nvPr>
        </p:nvSpPr>
        <p:spPr/>
        <p:txBody>
          <a:bodyPr/>
          <a:lstStyle/>
          <a:p>
            <a:fld id="{3344478E-25D6-4334-A519-EED7046972D9}" type="slidenum">
              <a:rPr lang="en-GB" smtClean="0"/>
              <a:pPr/>
              <a:t>26</a:t>
            </a:fld>
            <a:endParaRPr lang="en-GB"/>
          </a:p>
        </p:txBody>
      </p:sp>
    </p:spTree>
    <p:extLst>
      <p:ext uri="{BB962C8B-B14F-4D97-AF65-F5344CB8AC3E}">
        <p14:creationId xmlns:p14="http://schemas.microsoft.com/office/powerpoint/2010/main" val="219398355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814801" y="160855"/>
            <a:ext cx="8172450" cy="914400"/>
          </a:xfrm>
        </p:spPr>
        <p:txBody>
          <a:bodyPr/>
          <a:lstStyle/>
          <a:p>
            <a:pPr>
              <a:defRPr/>
            </a:pPr>
            <a:r>
              <a:rPr lang="fr-FR" sz="4600" dirty="0"/>
              <a:t>IHR M &amp; E :   5 </a:t>
            </a:r>
            <a:r>
              <a:rPr lang="fr-FR" sz="4600" dirty="0" err="1"/>
              <a:t>Pillars</a:t>
            </a:r>
            <a:r>
              <a:rPr lang="fr-FR" sz="4600" dirty="0"/>
              <a:t> System</a:t>
            </a:r>
            <a:endParaRPr lang="en-US" sz="4600" dirty="0"/>
          </a:p>
        </p:txBody>
      </p:sp>
      <p:grpSp>
        <p:nvGrpSpPr>
          <p:cNvPr id="7" name="Group 6"/>
          <p:cNvGrpSpPr/>
          <p:nvPr/>
        </p:nvGrpSpPr>
        <p:grpSpPr>
          <a:xfrm>
            <a:off x="279755" y="1296028"/>
            <a:ext cx="9317448" cy="5274990"/>
            <a:chOff x="279755" y="1296028"/>
            <a:chExt cx="9317448" cy="5274990"/>
          </a:xfrm>
        </p:grpSpPr>
        <p:grpSp>
          <p:nvGrpSpPr>
            <p:cNvPr id="6" name="Group 5"/>
            <p:cNvGrpSpPr/>
            <p:nvPr/>
          </p:nvGrpSpPr>
          <p:grpSpPr>
            <a:xfrm>
              <a:off x="655505" y="2290264"/>
              <a:ext cx="8781059" cy="3226613"/>
              <a:chOff x="655505" y="2714782"/>
              <a:chExt cx="8781059" cy="3226613"/>
            </a:xfrm>
          </p:grpSpPr>
          <p:sp>
            <p:nvSpPr>
              <p:cNvPr id="26" name="Rectangle 7"/>
              <p:cNvSpPr>
                <a:spLocks noChangeArrowheads="1"/>
              </p:cNvSpPr>
              <p:nvPr/>
            </p:nvSpPr>
            <p:spPr bwMode="auto">
              <a:xfrm>
                <a:off x="7510120" y="2714782"/>
                <a:ext cx="1926444" cy="3199835"/>
              </a:xfrm>
              <a:prstGeom prst="rect">
                <a:avLst/>
              </a:prstGeom>
              <a:gradFill rotWithShape="0">
                <a:gsLst>
                  <a:gs pos="0">
                    <a:srgbClr val="9999FF">
                      <a:gamma/>
                      <a:shade val="46275"/>
                      <a:invGamma/>
                    </a:srgbClr>
                  </a:gs>
                  <a:gs pos="50000">
                    <a:srgbClr val="9999FF"/>
                  </a:gs>
                  <a:gs pos="100000">
                    <a:srgbClr val="9999FF">
                      <a:gamma/>
                      <a:shade val="46275"/>
                      <a:invGamma/>
                    </a:srgbClr>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6905" tIns="43452" rIns="86905" bIns="43452" anchor="ctr">
                <a:spAutoFit/>
              </a:bodyPr>
              <a:lstStyle/>
              <a:p>
                <a:r>
                  <a:rPr lang="en-US" sz="1600" b="1" dirty="0" smtClean="0">
                    <a:solidFill>
                      <a:srgbClr val="FFFFFF"/>
                    </a:solidFill>
                    <a:latin typeface="Arial Narrow" charset="0"/>
                    <a:cs typeface="Arial" charset="0"/>
                  </a:rPr>
                  <a:t>Early Warning System</a:t>
                </a:r>
                <a:endParaRPr lang="en-US" sz="1600" b="1" dirty="0">
                  <a:solidFill>
                    <a:srgbClr val="FFFFFF"/>
                  </a:solidFill>
                  <a:latin typeface="Arial Narrow" charset="0"/>
                  <a:cs typeface="Arial" charset="0"/>
                </a:endParaRPr>
              </a:p>
              <a:p>
                <a:endParaRPr lang="en-US" sz="1600" dirty="0">
                  <a:solidFill>
                    <a:srgbClr val="FFFFFF"/>
                  </a:solidFill>
                  <a:latin typeface="Arial Narrow" charset="0"/>
                  <a:cs typeface="Arial" charset="0"/>
                </a:endParaRPr>
              </a:p>
              <a:p>
                <a:r>
                  <a:rPr lang="en-US" sz="1600" b="1" dirty="0" smtClean="0">
                    <a:solidFill>
                      <a:srgbClr val="FFFFFF"/>
                    </a:solidFill>
                    <a:latin typeface="Arial Narrow" charset="0"/>
                    <a:cs typeface="Arial" charset="0"/>
                  </a:rPr>
                  <a:t>Verification </a:t>
                </a:r>
                <a:r>
                  <a:rPr lang="en-US" sz="1600" b="1" dirty="0">
                    <a:solidFill>
                      <a:srgbClr val="FFFFFF"/>
                    </a:solidFill>
                    <a:latin typeface="Arial Narrow" charset="0"/>
                    <a:cs typeface="Arial" charset="0"/>
                  </a:rPr>
                  <a:t>and </a:t>
                </a:r>
                <a:r>
                  <a:rPr lang="en-US" sz="1600" b="1" dirty="0" smtClean="0">
                    <a:solidFill>
                      <a:srgbClr val="FFFFFF"/>
                    </a:solidFill>
                    <a:latin typeface="Arial Narrow" charset="0"/>
                    <a:cs typeface="Arial" charset="0"/>
                  </a:rPr>
                  <a:t>risk assessment </a:t>
                </a:r>
                <a:r>
                  <a:rPr lang="en-US" sz="1600" b="1" dirty="0">
                    <a:solidFill>
                      <a:srgbClr val="FFFFFF"/>
                    </a:solidFill>
                    <a:latin typeface="Arial Narrow" charset="0"/>
                    <a:cs typeface="Arial" charset="0"/>
                  </a:rPr>
                  <a:t>system</a:t>
                </a:r>
              </a:p>
              <a:p>
                <a:endParaRPr lang="en-US" sz="1600" b="1" dirty="0">
                  <a:solidFill>
                    <a:srgbClr val="FFFFFF"/>
                  </a:solidFill>
                  <a:latin typeface="Arial Narrow" charset="0"/>
                  <a:cs typeface="Arial" charset="0"/>
                </a:endParaRPr>
              </a:p>
              <a:p>
                <a:r>
                  <a:rPr lang="en-US" sz="1600" b="1" dirty="0" smtClean="0">
                    <a:solidFill>
                      <a:srgbClr val="FFFFFF"/>
                    </a:solidFill>
                    <a:latin typeface="Arial Narrow" charset="0"/>
                    <a:cs typeface="Arial" charset="0"/>
                  </a:rPr>
                  <a:t>Rapid </a:t>
                </a:r>
                <a:r>
                  <a:rPr lang="en-US" sz="1600" b="1" dirty="0">
                    <a:solidFill>
                      <a:srgbClr val="FFFFFF"/>
                    </a:solidFill>
                    <a:latin typeface="Arial Narrow" charset="0"/>
                    <a:cs typeface="Arial" charset="0"/>
                  </a:rPr>
                  <a:t>Investigation &amp;</a:t>
                </a:r>
              </a:p>
              <a:p>
                <a:r>
                  <a:rPr lang="en-US" sz="1600" b="1" dirty="0" smtClean="0">
                    <a:solidFill>
                      <a:srgbClr val="FFFFFF"/>
                    </a:solidFill>
                    <a:latin typeface="Arial Narrow" charset="0"/>
                    <a:cs typeface="Arial" charset="0"/>
                  </a:rPr>
                  <a:t>Response </a:t>
                </a:r>
                <a:r>
                  <a:rPr lang="en-US" sz="1600" b="1" dirty="0">
                    <a:solidFill>
                      <a:srgbClr val="FFFFFF"/>
                    </a:solidFill>
                    <a:latin typeface="Arial Narrow" charset="0"/>
                    <a:cs typeface="Arial" charset="0"/>
                  </a:rPr>
                  <a:t>Team</a:t>
                </a:r>
              </a:p>
              <a:p>
                <a:endParaRPr lang="en-US" sz="1600" b="1" dirty="0">
                  <a:solidFill>
                    <a:srgbClr val="FFFFFF"/>
                  </a:solidFill>
                  <a:latin typeface="Arial Narrow" charset="0"/>
                  <a:cs typeface="Arial" charset="0"/>
                </a:endParaRPr>
              </a:p>
              <a:p>
                <a:r>
                  <a:rPr lang="en-US" sz="1600" b="1" dirty="0" smtClean="0">
                    <a:solidFill>
                      <a:srgbClr val="FFFFFF"/>
                    </a:solidFill>
                    <a:latin typeface="Arial Narrow" charset="0"/>
                    <a:cs typeface="Arial" charset="0"/>
                  </a:rPr>
                  <a:t>Equipment </a:t>
                </a:r>
                <a:r>
                  <a:rPr lang="en-US" sz="1600" b="1" dirty="0">
                    <a:solidFill>
                      <a:srgbClr val="FFFFFF"/>
                    </a:solidFill>
                    <a:latin typeface="Arial Narrow" charset="0"/>
                    <a:cs typeface="Arial" charset="0"/>
                  </a:rPr>
                  <a:t>and</a:t>
                </a:r>
              </a:p>
              <a:p>
                <a:r>
                  <a:rPr lang="en-US" sz="1600" b="1" dirty="0" smtClean="0">
                    <a:solidFill>
                      <a:srgbClr val="FFFFFF"/>
                    </a:solidFill>
                    <a:latin typeface="Arial Narrow" charset="0"/>
                    <a:cs typeface="Arial" charset="0"/>
                  </a:rPr>
                  <a:t>Stockpiles</a:t>
                </a:r>
                <a:endParaRPr lang="en-US" sz="1600" b="1" dirty="0">
                  <a:solidFill>
                    <a:srgbClr val="FFFFFF"/>
                  </a:solidFill>
                  <a:latin typeface="Arial Narrow" charset="0"/>
                  <a:cs typeface="Arial" charset="0"/>
                </a:endParaRPr>
              </a:p>
              <a:p>
                <a:endParaRPr lang="en-US" sz="1600" b="1" dirty="0">
                  <a:solidFill>
                    <a:srgbClr val="FFFFFF"/>
                  </a:solidFill>
                  <a:latin typeface="Arial Narrow" charset="0"/>
                  <a:cs typeface="Arial" charset="0"/>
                </a:endParaRPr>
              </a:p>
              <a:p>
                <a:r>
                  <a:rPr lang="en-US" sz="1600" b="1" dirty="0" smtClean="0">
                    <a:solidFill>
                      <a:srgbClr val="FFFFFF"/>
                    </a:solidFill>
                    <a:latin typeface="Arial Narrow" charset="0"/>
                    <a:cs typeface="Arial" charset="0"/>
                  </a:rPr>
                  <a:t>Functioning </a:t>
                </a:r>
                <a:r>
                  <a:rPr lang="en-US" sz="1600" b="1" dirty="0">
                    <a:solidFill>
                      <a:srgbClr val="FFFFFF"/>
                    </a:solidFill>
                    <a:latin typeface="Arial Narrow" charset="0"/>
                    <a:cs typeface="Arial" charset="0"/>
                  </a:rPr>
                  <a:t>laboratory system</a:t>
                </a:r>
              </a:p>
              <a:p>
                <a:r>
                  <a:rPr lang="en-US" sz="1600" b="1" dirty="0" smtClean="0">
                    <a:solidFill>
                      <a:srgbClr val="FFFFFF"/>
                    </a:solidFill>
                    <a:latin typeface="Arial Narrow" charset="0"/>
                    <a:cs typeface="Arial" charset="0"/>
                  </a:rPr>
                  <a:t>for PHEIC</a:t>
                </a:r>
                <a:endParaRPr lang="en-US" sz="4400" dirty="0">
                  <a:cs typeface="Arial" charset="0"/>
                </a:endParaRPr>
              </a:p>
            </p:txBody>
          </p:sp>
          <p:sp>
            <p:nvSpPr>
              <p:cNvPr id="25" name="Rectangle 7"/>
              <p:cNvSpPr>
                <a:spLocks noChangeArrowheads="1"/>
              </p:cNvSpPr>
              <p:nvPr/>
            </p:nvSpPr>
            <p:spPr bwMode="auto">
              <a:xfrm>
                <a:off x="5791600" y="2714782"/>
                <a:ext cx="1639815" cy="3226613"/>
              </a:xfrm>
              <a:prstGeom prst="rect">
                <a:avLst/>
              </a:prstGeom>
              <a:gradFill rotWithShape="0">
                <a:gsLst>
                  <a:gs pos="0">
                    <a:srgbClr val="9999FF">
                      <a:gamma/>
                      <a:shade val="46275"/>
                      <a:invGamma/>
                    </a:srgbClr>
                  </a:gs>
                  <a:gs pos="50000">
                    <a:srgbClr val="9999FF"/>
                  </a:gs>
                  <a:gs pos="100000">
                    <a:srgbClr val="9999FF">
                      <a:gamma/>
                      <a:shade val="46275"/>
                      <a:invGamma/>
                    </a:srgbClr>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6905" tIns="43452" rIns="86905" bIns="43452" anchor="ctr">
                <a:spAutoFit/>
              </a:bodyPr>
              <a:lstStyle/>
              <a:p>
                <a:r>
                  <a:rPr lang="en-US" b="1" dirty="0">
                    <a:solidFill>
                      <a:srgbClr val="FFFFFF"/>
                    </a:solidFill>
                    <a:latin typeface="Arial Narrow" charset="0"/>
                    <a:cs typeface="Arial" charset="0"/>
                  </a:rPr>
                  <a:t>IHR </a:t>
                </a:r>
                <a:r>
                  <a:rPr lang="en-US" b="1" dirty="0" smtClean="0">
                    <a:solidFill>
                      <a:srgbClr val="FFFFFF"/>
                    </a:solidFill>
                    <a:latin typeface="Arial Narrow" charset="0"/>
                    <a:cs typeface="Arial" charset="0"/>
                  </a:rPr>
                  <a:t>Resources Mapping</a:t>
                </a:r>
                <a:endParaRPr lang="en-US" b="1" dirty="0">
                  <a:solidFill>
                    <a:srgbClr val="FFFFFF"/>
                  </a:solidFill>
                  <a:latin typeface="Arial Narrow" charset="0"/>
                  <a:cs typeface="Arial" charset="0"/>
                </a:endParaRPr>
              </a:p>
              <a:p>
                <a:endParaRPr lang="fr-FR" b="1" dirty="0">
                  <a:solidFill>
                    <a:srgbClr val="FFFFFF"/>
                  </a:solidFill>
                  <a:latin typeface="Arial Narrow" charset="0"/>
                  <a:cs typeface="Arial" charset="0"/>
                </a:endParaRPr>
              </a:p>
              <a:p>
                <a:pPr rtl="1" eaLnBrk="1" hangingPunct="1"/>
                <a:r>
                  <a:rPr lang="en-US" b="1" dirty="0" smtClean="0">
                    <a:solidFill>
                      <a:srgbClr val="FFFFFF"/>
                    </a:solidFill>
                    <a:latin typeface="Arial Narrow" charset="0"/>
                    <a:cs typeface="Arial" charset="0"/>
                  </a:rPr>
                  <a:t>Telecommunication Resources</a:t>
                </a:r>
                <a:endParaRPr lang="en-US" b="1" dirty="0">
                  <a:solidFill>
                    <a:srgbClr val="FFFFFF"/>
                  </a:solidFill>
                  <a:latin typeface="Arial Narrow" charset="0"/>
                  <a:cs typeface="Arial" charset="0"/>
                </a:endParaRPr>
              </a:p>
              <a:p>
                <a:pPr rtl="1" eaLnBrk="1" hangingPunct="1"/>
                <a:endParaRPr lang="en-US" b="1" dirty="0" smtClean="0">
                  <a:solidFill>
                    <a:srgbClr val="FFFFFF"/>
                  </a:solidFill>
                  <a:latin typeface="Arial Narrow" charset="0"/>
                  <a:cs typeface="Arial" charset="0"/>
                </a:endParaRPr>
              </a:p>
              <a:p>
                <a:pPr rtl="1" eaLnBrk="1" hangingPunct="1"/>
                <a:r>
                  <a:rPr lang="en-US" b="1" dirty="0" smtClean="0">
                    <a:solidFill>
                      <a:srgbClr val="FFFFFF"/>
                    </a:solidFill>
                    <a:latin typeface="Arial Narrow" charset="0"/>
                    <a:cs typeface="Arial" charset="0"/>
                  </a:rPr>
                  <a:t>Infection </a:t>
                </a:r>
                <a:r>
                  <a:rPr lang="en-US" b="1" dirty="0">
                    <a:solidFill>
                      <a:srgbClr val="FFFFFF"/>
                    </a:solidFill>
                    <a:latin typeface="Arial Narrow" charset="0"/>
                    <a:cs typeface="Arial" charset="0"/>
                  </a:rPr>
                  <a:t>Control SOPs</a:t>
                </a:r>
              </a:p>
              <a:p>
                <a:pPr marL="342900" indent="-342900" rtl="1" eaLnBrk="1" hangingPunct="1">
                  <a:buAutoNum type="arabicPlain" startAt="13"/>
                </a:pPr>
                <a:endParaRPr lang="en-US" b="1" dirty="0" smtClean="0">
                  <a:solidFill>
                    <a:srgbClr val="FFFFFF"/>
                  </a:solidFill>
                  <a:latin typeface="Arial Narrow" charset="0"/>
                  <a:cs typeface="Arial" charset="0"/>
                </a:endParaRPr>
              </a:p>
              <a:p>
                <a:pPr rtl="1" eaLnBrk="1" hangingPunct="1"/>
                <a:r>
                  <a:rPr lang="en-US" b="1" dirty="0" smtClean="0">
                    <a:solidFill>
                      <a:srgbClr val="FFFFFF"/>
                    </a:solidFill>
                    <a:latin typeface="Arial Narrow" charset="0"/>
                    <a:cs typeface="Arial" charset="0"/>
                  </a:rPr>
                  <a:t>Clinical </a:t>
                </a:r>
                <a:r>
                  <a:rPr lang="en-US" b="1" dirty="0">
                    <a:solidFill>
                      <a:srgbClr val="FFFFFF"/>
                    </a:solidFill>
                    <a:latin typeface="Arial Narrow" charset="0"/>
                    <a:cs typeface="Arial" charset="0"/>
                  </a:rPr>
                  <a:t>Management </a:t>
                </a:r>
                <a:r>
                  <a:rPr lang="en-US" b="1" dirty="0" smtClean="0">
                    <a:solidFill>
                      <a:srgbClr val="FFFFFF"/>
                    </a:solidFill>
                    <a:latin typeface="Arial Narrow" charset="0"/>
                    <a:cs typeface="Arial" charset="0"/>
                  </a:rPr>
                  <a:t> </a:t>
                </a:r>
                <a:r>
                  <a:rPr lang="en-US" b="1" dirty="0">
                    <a:solidFill>
                      <a:srgbClr val="FFFFFF"/>
                    </a:solidFill>
                    <a:latin typeface="Arial Narrow" charset="0"/>
                    <a:cs typeface="Arial" charset="0"/>
                  </a:rPr>
                  <a:t>guidelines for </a:t>
                </a:r>
                <a:r>
                  <a:rPr lang="en-US" b="1" dirty="0" smtClean="0">
                    <a:solidFill>
                      <a:srgbClr val="FFFFFF"/>
                    </a:solidFill>
                    <a:latin typeface="Arial Narrow" charset="0"/>
                    <a:cs typeface="Arial" charset="0"/>
                  </a:rPr>
                  <a:t>PHEIC</a:t>
                </a:r>
                <a:endParaRPr lang="en-GB" dirty="0">
                  <a:cs typeface="+mn-cs"/>
                </a:endParaRPr>
              </a:p>
            </p:txBody>
          </p:sp>
          <p:sp>
            <p:nvSpPr>
              <p:cNvPr id="24" name="Rectangle 7"/>
              <p:cNvSpPr>
                <a:spLocks noChangeArrowheads="1"/>
              </p:cNvSpPr>
              <p:nvPr/>
            </p:nvSpPr>
            <p:spPr bwMode="auto">
              <a:xfrm>
                <a:off x="4135609" y="2773787"/>
                <a:ext cx="1501570" cy="2877849"/>
              </a:xfrm>
              <a:prstGeom prst="rect">
                <a:avLst/>
              </a:prstGeom>
              <a:gradFill rotWithShape="0">
                <a:gsLst>
                  <a:gs pos="0">
                    <a:srgbClr val="9999FF">
                      <a:gamma/>
                      <a:shade val="46275"/>
                      <a:invGamma/>
                    </a:srgbClr>
                  </a:gs>
                  <a:gs pos="50000">
                    <a:srgbClr val="9999FF"/>
                  </a:gs>
                  <a:gs pos="100000">
                    <a:srgbClr val="9999FF">
                      <a:gamma/>
                      <a:shade val="46275"/>
                      <a:invGamma/>
                    </a:srgbClr>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6905" tIns="43452" rIns="86905" bIns="43452" anchor="ctr">
                <a:spAutoFit/>
              </a:bodyPr>
              <a:lstStyle/>
              <a:p>
                <a:r>
                  <a:rPr lang="en-US" sz="1600" b="1" dirty="0" smtClean="0">
                    <a:solidFill>
                      <a:srgbClr val="FFFFFF"/>
                    </a:solidFill>
                    <a:latin typeface="Arial Narrow" charset="0"/>
                    <a:cs typeface="Arial" charset="0"/>
                  </a:rPr>
                  <a:t>IHR </a:t>
                </a:r>
                <a:r>
                  <a:rPr lang="en-US" sz="1600" b="1" dirty="0">
                    <a:solidFill>
                      <a:srgbClr val="FFFFFF"/>
                    </a:solidFill>
                    <a:latin typeface="Arial Narrow" charset="0"/>
                    <a:cs typeface="Arial" charset="0"/>
                  </a:rPr>
                  <a:t>training </a:t>
                </a:r>
                <a:r>
                  <a:rPr lang="en-US" sz="1600" b="1" dirty="0" smtClean="0">
                    <a:solidFill>
                      <a:srgbClr val="FFFFFF"/>
                    </a:solidFill>
                    <a:latin typeface="Arial Narrow" charset="0"/>
                    <a:cs typeface="Arial" charset="0"/>
                  </a:rPr>
                  <a:t>&amp; continuous </a:t>
                </a:r>
                <a:r>
                  <a:rPr lang="en-US" sz="1600" b="1" dirty="0">
                    <a:solidFill>
                      <a:srgbClr val="FFFFFF"/>
                    </a:solidFill>
                    <a:latin typeface="Arial Narrow" charset="0"/>
                    <a:cs typeface="Arial" charset="0"/>
                  </a:rPr>
                  <a:t>education</a:t>
                </a:r>
              </a:p>
              <a:p>
                <a:endParaRPr lang="en-US" sz="1600" dirty="0">
                  <a:solidFill>
                    <a:srgbClr val="FFFFFF"/>
                  </a:solidFill>
                  <a:latin typeface="Arial Narrow" charset="0"/>
                  <a:cs typeface="Arial" charset="0"/>
                </a:endParaRPr>
              </a:p>
              <a:p>
                <a:pPr>
                  <a:buClr>
                    <a:srgbClr val="FF0000"/>
                  </a:buClr>
                </a:pPr>
                <a:r>
                  <a:rPr lang="en-US" sz="1600" b="1" dirty="0" smtClean="0">
                    <a:solidFill>
                      <a:srgbClr val="FFFFFF"/>
                    </a:solidFill>
                    <a:latin typeface="Arial Narrow" charset="0"/>
                    <a:cs typeface="Arial" charset="0"/>
                  </a:rPr>
                  <a:t>Roster </a:t>
                </a:r>
                <a:r>
                  <a:rPr lang="en-US" sz="1600" b="1" dirty="0">
                    <a:solidFill>
                      <a:srgbClr val="FFFFFF"/>
                    </a:solidFill>
                    <a:latin typeface="Arial Narrow" charset="0"/>
                    <a:cs typeface="Arial" charset="0"/>
                  </a:rPr>
                  <a:t>of </a:t>
                </a:r>
                <a:r>
                  <a:rPr lang="en-US" sz="1600" b="1" dirty="0" smtClean="0">
                    <a:solidFill>
                      <a:srgbClr val="FFFFFF"/>
                    </a:solidFill>
                    <a:latin typeface="Arial Narrow" charset="0"/>
                    <a:cs typeface="Arial" charset="0"/>
                  </a:rPr>
                  <a:t>professional with </a:t>
                </a:r>
                <a:r>
                  <a:rPr lang="en-US" sz="1600" b="1" dirty="0">
                    <a:solidFill>
                      <a:srgbClr val="FFFFFF"/>
                    </a:solidFill>
                    <a:latin typeface="Arial Narrow" charset="0"/>
                    <a:cs typeface="Arial" charset="0"/>
                  </a:rPr>
                  <a:t>IHR “qualification”</a:t>
                </a:r>
              </a:p>
              <a:p>
                <a:endParaRPr lang="en-US" sz="1600" dirty="0">
                  <a:solidFill>
                    <a:srgbClr val="FFFFFF"/>
                  </a:solidFill>
                  <a:latin typeface="Arial Narrow" charset="0"/>
                  <a:cs typeface="Arial" charset="0"/>
                </a:endParaRPr>
              </a:p>
              <a:p>
                <a:r>
                  <a:rPr lang="en-US" sz="1600" b="1" dirty="0" smtClean="0">
                    <a:solidFill>
                      <a:srgbClr val="FFFFFF"/>
                    </a:solidFill>
                    <a:latin typeface="Arial Narrow" charset="0"/>
                    <a:cs typeface="Arial" charset="0"/>
                  </a:rPr>
                  <a:t>Active</a:t>
                </a:r>
                <a:r>
                  <a:rPr lang="en-US" sz="1600" b="1" dirty="0">
                    <a:latin typeface="Arial Narrow" charset="0"/>
                    <a:cs typeface="Arial" charset="0"/>
                  </a:rPr>
                  <a:t> </a:t>
                </a:r>
                <a:r>
                  <a:rPr lang="en-US" sz="1600" b="1" dirty="0" smtClean="0">
                    <a:solidFill>
                      <a:srgbClr val="FFFFFF"/>
                    </a:solidFill>
                    <a:latin typeface="Arial Narrow" charset="0"/>
                    <a:cs typeface="Arial" charset="0"/>
                  </a:rPr>
                  <a:t>Participation in Int. IHR related </a:t>
                </a:r>
                <a:r>
                  <a:rPr lang="en-US" sz="1600" b="1" dirty="0">
                    <a:solidFill>
                      <a:srgbClr val="FFFFFF"/>
                    </a:solidFill>
                    <a:latin typeface="Arial Narrow" charset="0"/>
                    <a:cs typeface="Arial" charset="0"/>
                  </a:rPr>
                  <a:t>Networks </a:t>
                </a:r>
                <a:endParaRPr lang="en-US" sz="4400" dirty="0">
                  <a:cs typeface="Arial" charset="0"/>
                </a:endParaRPr>
              </a:p>
            </p:txBody>
          </p:sp>
          <p:sp>
            <p:nvSpPr>
              <p:cNvPr id="23" name="Rectangle 7"/>
              <p:cNvSpPr>
                <a:spLocks noChangeArrowheads="1"/>
              </p:cNvSpPr>
              <p:nvPr/>
            </p:nvSpPr>
            <p:spPr bwMode="auto">
              <a:xfrm>
                <a:off x="2372589" y="2773787"/>
                <a:ext cx="1638011" cy="2663637"/>
              </a:xfrm>
              <a:prstGeom prst="rect">
                <a:avLst/>
              </a:prstGeom>
              <a:gradFill rotWithShape="0">
                <a:gsLst>
                  <a:gs pos="0">
                    <a:srgbClr val="9999FF">
                      <a:gamma/>
                      <a:shade val="46275"/>
                      <a:invGamma/>
                    </a:srgbClr>
                  </a:gs>
                  <a:gs pos="50000">
                    <a:srgbClr val="9999FF"/>
                  </a:gs>
                  <a:gs pos="100000">
                    <a:srgbClr val="9999FF">
                      <a:gamma/>
                      <a:shade val="46275"/>
                      <a:invGamma/>
                    </a:srgbClr>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6905" tIns="43452" rIns="86905" bIns="43452" anchor="ctr">
                <a:spAutoFit/>
              </a:bodyPr>
              <a:lstStyle/>
              <a:p>
                <a:pPr marL="0" lvl="1" indent="0"/>
                <a:r>
                  <a:rPr lang="en-US" sz="1600" b="1" dirty="0" smtClean="0">
                    <a:solidFill>
                      <a:srgbClr val="FFFFFF"/>
                    </a:solidFill>
                    <a:latin typeface="Arial Narrow" charset="0"/>
                    <a:cs typeface="Arial" charset="0"/>
                  </a:rPr>
                  <a:t>National </a:t>
                </a:r>
                <a:r>
                  <a:rPr lang="en-US" sz="1600" b="1" dirty="0">
                    <a:solidFill>
                      <a:srgbClr val="FFFFFF"/>
                    </a:solidFill>
                    <a:latin typeface="Arial Narrow" charset="0"/>
                    <a:cs typeface="Arial" charset="0"/>
                  </a:rPr>
                  <a:t>IHR </a:t>
                </a:r>
                <a:r>
                  <a:rPr lang="en-US" sz="1600" b="1" dirty="0" smtClean="0">
                    <a:solidFill>
                      <a:srgbClr val="FFFFFF"/>
                    </a:solidFill>
                    <a:latin typeface="Arial Narrow" charset="0"/>
                    <a:cs typeface="Arial" charset="0"/>
                  </a:rPr>
                  <a:t>Focal Point</a:t>
                </a:r>
                <a:endParaRPr lang="en-US" sz="1600" b="1" dirty="0">
                  <a:solidFill>
                    <a:srgbClr val="FFFFFF"/>
                  </a:solidFill>
                  <a:latin typeface="Arial Narrow" charset="0"/>
                  <a:cs typeface="Arial" charset="0"/>
                </a:endParaRPr>
              </a:p>
              <a:p>
                <a:pPr marL="0" lvl="1" indent="0"/>
                <a:endParaRPr lang="en-US" sz="1600" dirty="0" smtClean="0">
                  <a:solidFill>
                    <a:srgbClr val="FFFFFF"/>
                  </a:solidFill>
                  <a:latin typeface="Arial Narrow" charset="0"/>
                  <a:cs typeface="Arial" charset="0"/>
                </a:endParaRPr>
              </a:p>
              <a:p>
                <a:pPr marL="0" lvl="1" indent="0"/>
                <a:r>
                  <a:rPr lang="en-US" sz="1600" b="1" dirty="0" smtClean="0">
                    <a:solidFill>
                      <a:srgbClr val="FFFFFF"/>
                    </a:solidFill>
                    <a:latin typeface="Arial Narrow" charset="0"/>
                    <a:cs typeface="Arial" charset="0"/>
                  </a:rPr>
                  <a:t>Focal </a:t>
                </a:r>
                <a:r>
                  <a:rPr lang="en-US" sz="1600" b="1" dirty="0">
                    <a:solidFill>
                      <a:srgbClr val="FFFFFF"/>
                    </a:solidFill>
                    <a:latin typeface="Arial Narrow" charset="0"/>
                    <a:cs typeface="Arial" charset="0"/>
                  </a:rPr>
                  <a:t>Point for </a:t>
                </a:r>
              </a:p>
              <a:p>
                <a:pPr marL="0" lvl="1" indent="0"/>
                <a:r>
                  <a:rPr lang="en-US" sz="1600" b="1" dirty="0">
                    <a:solidFill>
                      <a:srgbClr val="FFFFFF"/>
                    </a:solidFill>
                    <a:latin typeface="Arial Narrow" charset="0"/>
                    <a:cs typeface="Arial" charset="0"/>
                  </a:rPr>
                  <a:t>    communication </a:t>
                </a:r>
              </a:p>
              <a:p>
                <a:pPr marL="0" lvl="1" indent="0"/>
                <a:r>
                  <a:rPr lang="en-US" sz="1600" b="1" dirty="0">
                    <a:solidFill>
                      <a:srgbClr val="FFFFFF"/>
                    </a:solidFill>
                    <a:latin typeface="Arial Narrow" charset="0"/>
                    <a:cs typeface="Arial" charset="0"/>
                  </a:rPr>
                  <a:t>    with Media </a:t>
                </a:r>
              </a:p>
              <a:p>
                <a:pPr marL="0" lvl="1" indent="0"/>
                <a:endParaRPr lang="en-US" sz="1600" dirty="0" smtClean="0">
                  <a:solidFill>
                    <a:srgbClr val="FFFFFF"/>
                  </a:solidFill>
                  <a:latin typeface="Arial Narrow" charset="0"/>
                  <a:cs typeface="Arial" charset="0"/>
                </a:endParaRPr>
              </a:p>
              <a:p>
                <a:pPr marL="0" lvl="1" indent="0"/>
                <a:r>
                  <a:rPr lang="en-US" sz="1600" b="1" dirty="0" smtClean="0">
                    <a:solidFill>
                      <a:srgbClr val="FFFFFF"/>
                    </a:solidFill>
                    <a:latin typeface="Arial Narrow" charset="0"/>
                    <a:cs typeface="Arial" charset="0"/>
                  </a:rPr>
                  <a:t>Points </a:t>
                </a:r>
                <a:r>
                  <a:rPr lang="en-US" sz="1600" b="1" dirty="0">
                    <a:solidFill>
                      <a:srgbClr val="FFFFFF"/>
                    </a:solidFill>
                    <a:latin typeface="Arial Narrow" charset="0"/>
                    <a:cs typeface="Arial" charset="0"/>
                  </a:rPr>
                  <a:t>of Entry</a:t>
                </a:r>
              </a:p>
              <a:p>
                <a:pPr marL="0" lvl="1" indent="0"/>
                <a:endParaRPr lang="en-US" sz="1600" dirty="0">
                  <a:solidFill>
                    <a:srgbClr val="FFFFFF"/>
                  </a:solidFill>
                  <a:latin typeface="Arial Narrow" charset="0"/>
                  <a:cs typeface="Arial" charset="0"/>
                </a:endParaRPr>
              </a:p>
              <a:p>
                <a:pPr marL="0" lvl="1" indent="0"/>
                <a:r>
                  <a:rPr lang="en-US" sz="1600" b="1" dirty="0" smtClean="0">
                    <a:solidFill>
                      <a:srgbClr val="FFFFFF"/>
                    </a:solidFill>
                    <a:latin typeface="Arial Narrow" charset="0"/>
                    <a:cs typeface="Arial" charset="0"/>
                  </a:rPr>
                  <a:t>National Emergency </a:t>
                </a:r>
                <a:endParaRPr lang="en-US" sz="1600" b="1" dirty="0">
                  <a:solidFill>
                    <a:srgbClr val="FFFFFF"/>
                  </a:solidFill>
                  <a:latin typeface="Arial Narrow" charset="0"/>
                  <a:cs typeface="Arial" charset="0"/>
                </a:endParaRPr>
              </a:p>
              <a:p>
                <a:pPr marL="0" lvl="1" indent="0"/>
                <a:r>
                  <a:rPr lang="en-US" sz="1600" b="1" dirty="0" smtClean="0">
                    <a:solidFill>
                      <a:srgbClr val="FFFFFF"/>
                    </a:solidFill>
                    <a:latin typeface="Arial Narrow" charset="0"/>
                    <a:cs typeface="Arial" charset="0"/>
                  </a:rPr>
                  <a:t>Committee</a:t>
                </a:r>
                <a:endParaRPr lang="en-US" sz="1600" b="1" dirty="0">
                  <a:solidFill>
                    <a:srgbClr val="FFFFFF"/>
                  </a:solidFill>
                  <a:latin typeface="Arial Narrow" charset="0"/>
                  <a:cs typeface="Arial" charset="0"/>
                </a:endParaRPr>
              </a:p>
            </p:txBody>
          </p:sp>
          <p:sp>
            <p:nvSpPr>
              <p:cNvPr id="196615" name="Rectangle 7"/>
              <p:cNvSpPr>
                <a:spLocks noChangeArrowheads="1"/>
              </p:cNvSpPr>
              <p:nvPr/>
            </p:nvSpPr>
            <p:spPr bwMode="auto">
              <a:xfrm>
                <a:off x="655505" y="3148324"/>
                <a:ext cx="1659393" cy="2101997"/>
              </a:xfrm>
              <a:prstGeom prst="rect">
                <a:avLst/>
              </a:prstGeom>
              <a:gradFill rotWithShape="0">
                <a:gsLst>
                  <a:gs pos="0">
                    <a:srgbClr val="9999FF">
                      <a:gamma/>
                      <a:shade val="46275"/>
                      <a:invGamma/>
                    </a:srgbClr>
                  </a:gs>
                  <a:gs pos="50000">
                    <a:srgbClr val="9999FF"/>
                  </a:gs>
                  <a:gs pos="100000">
                    <a:srgbClr val="9999FF">
                      <a:gamma/>
                      <a:shade val="46275"/>
                      <a:invGamma/>
                    </a:srgbClr>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6905" tIns="43452" rIns="86905" bIns="43452" anchor="ctr">
                <a:spAutoFit/>
              </a:bodyPr>
              <a:lstStyle/>
              <a:p>
                <a:r>
                  <a:rPr lang="en-US" b="1" dirty="0" smtClean="0">
                    <a:solidFill>
                      <a:srgbClr val="FFFFFF"/>
                    </a:solidFill>
                    <a:latin typeface="Arial Narrow" charset="0"/>
                    <a:cs typeface="Arial" charset="0"/>
                  </a:rPr>
                  <a:t>Legal framework for </a:t>
                </a:r>
                <a:r>
                  <a:rPr lang="en-US" b="1" dirty="0">
                    <a:solidFill>
                      <a:srgbClr val="FFFFFF"/>
                    </a:solidFill>
                    <a:latin typeface="Arial Narrow" charset="0"/>
                    <a:cs typeface="Arial" charset="0"/>
                  </a:rPr>
                  <a:t>IHR</a:t>
                </a:r>
              </a:p>
              <a:p>
                <a:endParaRPr lang="en-US" sz="1200" dirty="0">
                  <a:solidFill>
                    <a:srgbClr val="FFFFFF"/>
                  </a:solidFill>
                  <a:latin typeface="Arial Narrow" charset="0"/>
                  <a:cs typeface="Arial" charset="0"/>
                </a:endParaRPr>
              </a:p>
              <a:p>
                <a:r>
                  <a:rPr lang="en-US" b="1" dirty="0" smtClean="0">
                    <a:solidFill>
                      <a:srgbClr val="FFFFFF"/>
                    </a:solidFill>
                    <a:latin typeface="Arial Narrow" charset="0"/>
                    <a:cs typeface="Arial" charset="0"/>
                  </a:rPr>
                  <a:t>National  </a:t>
                </a:r>
                <a:r>
                  <a:rPr lang="en-US" b="1" dirty="0">
                    <a:solidFill>
                      <a:srgbClr val="FFFFFF"/>
                    </a:solidFill>
                    <a:latin typeface="Arial Narrow" charset="0"/>
                    <a:cs typeface="Arial" charset="0"/>
                  </a:rPr>
                  <a:t>Plan </a:t>
                </a:r>
                <a:r>
                  <a:rPr lang="en-US" b="1" dirty="0" smtClean="0">
                    <a:solidFill>
                      <a:srgbClr val="FFFFFF"/>
                    </a:solidFill>
                    <a:latin typeface="Arial Narrow" charset="0"/>
                    <a:cs typeface="Arial" charset="0"/>
                  </a:rPr>
                  <a:t>for PHEIC</a:t>
                </a:r>
                <a:endParaRPr lang="en-US" b="1" dirty="0">
                  <a:solidFill>
                    <a:srgbClr val="FFFFFF"/>
                  </a:solidFill>
                  <a:latin typeface="Arial Narrow" charset="0"/>
                  <a:cs typeface="Arial" charset="0"/>
                </a:endParaRPr>
              </a:p>
              <a:p>
                <a:endParaRPr lang="en-US" sz="1200" dirty="0">
                  <a:solidFill>
                    <a:srgbClr val="FFFFFF"/>
                  </a:solidFill>
                  <a:latin typeface="Arial Narrow" charset="0"/>
                  <a:cs typeface="Arial" charset="0"/>
                </a:endParaRPr>
              </a:p>
              <a:p>
                <a:r>
                  <a:rPr lang="en-US" b="1" dirty="0" smtClean="0">
                    <a:solidFill>
                      <a:srgbClr val="FFFFFF"/>
                    </a:solidFill>
                    <a:latin typeface="Arial Narrow" charset="0"/>
                    <a:cs typeface="Arial" charset="0"/>
                  </a:rPr>
                  <a:t>Budget </a:t>
                </a:r>
                <a:r>
                  <a:rPr lang="en-US" b="1" dirty="0">
                    <a:solidFill>
                      <a:srgbClr val="FFFFFF"/>
                    </a:solidFill>
                    <a:latin typeface="Arial Narrow" charset="0"/>
                    <a:cs typeface="Arial" charset="0"/>
                  </a:rPr>
                  <a:t>allocation </a:t>
                </a:r>
                <a:r>
                  <a:rPr lang="en-US" b="1" dirty="0" smtClean="0">
                    <a:solidFill>
                      <a:srgbClr val="FFFFFF"/>
                    </a:solidFill>
                    <a:latin typeface="Arial Narrow" charset="0"/>
                    <a:cs typeface="Arial" charset="0"/>
                  </a:rPr>
                  <a:t> </a:t>
                </a:r>
                <a:r>
                  <a:rPr lang="en-US" b="1" dirty="0">
                    <a:solidFill>
                      <a:srgbClr val="FFFFFF"/>
                    </a:solidFill>
                    <a:latin typeface="Arial Narrow" charset="0"/>
                    <a:cs typeface="Arial" charset="0"/>
                  </a:rPr>
                  <a:t>for </a:t>
                </a:r>
                <a:r>
                  <a:rPr lang="en-US" b="1" dirty="0" smtClean="0">
                    <a:solidFill>
                      <a:srgbClr val="FFFFFF"/>
                    </a:solidFill>
                    <a:latin typeface="Arial Narrow" charset="0"/>
                    <a:cs typeface="Arial" charset="0"/>
                  </a:rPr>
                  <a:t>IHR</a:t>
                </a:r>
                <a:endParaRPr lang="en-US" b="1" dirty="0">
                  <a:solidFill>
                    <a:srgbClr val="FFFFFF"/>
                  </a:solidFill>
                  <a:latin typeface="Arial Narrow" charset="0"/>
                  <a:cs typeface="Arial" charset="0"/>
                </a:endParaRPr>
              </a:p>
            </p:txBody>
          </p:sp>
        </p:grpSp>
        <p:sp>
          <p:nvSpPr>
            <p:cNvPr id="196611" name="Text Box 3"/>
            <p:cNvSpPr txBox="1">
              <a:spLocks noChangeArrowheads="1"/>
            </p:cNvSpPr>
            <p:nvPr/>
          </p:nvSpPr>
          <p:spPr bwMode="auto">
            <a:xfrm>
              <a:off x="279755" y="5809018"/>
              <a:ext cx="9317448" cy="762000"/>
            </a:xfrm>
            <a:prstGeom prst="rect">
              <a:avLst/>
            </a:prstGeom>
            <a:solidFill>
              <a:srgbClr val="CCCCFF">
                <a:alpha val="50000"/>
              </a:srgbClr>
            </a:solidFill>
            <a:ln w="12700">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20" tIns="40810" rIns="81620" bIns="40810" anchor="ctr"/>
            <a:lstStyle>
              <a:lvl1pPr defTabSz="858838">
                <a:defRPr sz="2400">
                  <a:solidFill>
                    <a:schemeClr val="tx1"/>
                  </a:solidFill>
                  <a:latin typeface="Times New Roman" charset="0"/>
                  <a:ea typeface="ＭＳ Ｐゴシック" charset="0"/>
                </a:defRPr>
              </a:lvl1pPr>
              <a:lvl2pPr marL="428625" defTabSz="858838">
                <a:defRPr sz="2400">
                  <a:solidFill>
                    <a:schemeClr val="tx1"/>
                  </a:solidFill>
                  <a:latin typeface="Times New Roman" charset="0"/>
                  <a:ea typeface="ＭＳ Ｐゴシック" charset="0"/>
                </a:defRPr>
              </a:lvl2pPr>
              <a:lvl3pPr marL="858838" defTabSz="858838">
                <a:defRPr sz="2400">
                  <a:solidFill>
                    <a:schemeClr val="tx1"/>
                  </a:solidFill>
                  <a:latin typeface="Times New Roman" charset="0"/>
                  <a:ea typeface="ＭＳ Ｐゴシック" charset="0"/>
                </a:defRPr>
              </a:lvl3pPr>
              <a:lvl4pPr marL="1287463" defTabSz="858838">
                <a:defRPr sz="2400">
                  <a:solidFill>
                    <a:schemeClr val="tx1"/>
                  </a:solidFill>
                  <a:latin typeface="Times New Roman" charset="0"/>
                  <a:ea typeface="ＭＳ Ｐゴシック" charset="0"/>
                </a:defRPr>
              </a:lvl4pPr>
              <a:lvl5pPr marL="1717675" defTabSz="858838">
                <a:defRPr sz="2400">
                  <a:solidFill>
                    <a:schemeClr val="tx1"/>
                  </a:solidFill>
                  <a:latin typeface="Times New Roman" charset="0"/>
                  <a:ea typeface="ＭＳ Ｐゴシック" charset="0"/>
                </a:defRPr>
              </a:lvl5pPr>
              <a:lvl6pPr marL="2174875" defTabSz="858838" eaLnBrk="0" fontAlgn="base" hangingPunct="0">
                <a:spcBef>
                  <a:spcPct val="0"/>
                </a:spcBef>
                <a:spcAft>
                  <a:spcPct val="0"/>
                </a:spcAft>
                <a:defRPr sz="2400">
                  <a:solidFill>
                    <a:schemeClr val="tx1"/>
                  </a:solidFill>
                  <a:latin typeface="Times New Roman" charset="0"/>
                  <a:ea typeface="ＭＳ Ｐゴシック" charset="0"/>
                </a:defRPr>
              </a:lvl6pPr>
              <a:lvl7pPr marL="2632075" defTabSz="858838" eaLnBrk="0" fontAlgn="base" hangingPunct="0">
                <a:spcBef>
                  <a:spcPct val="0"/>
                </a:spcBef>
                <a:spcAft>
                  <a:spcPct val="0"/>
                </a:spcAft>
                <a:defRPr sz="2400">
                  <a:solidFill>
                    <a:schemeClr val="tx1"/>
                  </a:solidFill>
                  <a:latin typeface="Times New Roman" charset="0"/>
                  <a:ea typeface="ＭＳ Ｐゴシック" charset="0"/>
                </a:defRPr>
              </a:lvl7pPr>
              <a:lvl8pPr marL="3089275" defTabSz="858838" eaLnBrk="0" fontAlgn="base" hangingPunct="0">
                <a:spcBef>
                  <a:spcPct val="0"/>
                </a:spcBef>
                <a:spcAft>
                  <a:spcPct val="0"/>
                </a:spcAft>
                <a:defRPr sz="2400">
                  <a:solidFill>
                    <a:schemeClr val="tx1"/>
                  </a:solidFill>
                  <a:latin typeface="Times New Roman" charset="0"/>
                  <a:ea typeface="ＭＳ Ｐゴシック" charset="0"/>
                </a:defRPr>
              </a:lvl8pPr>
              <a:lvl9pPr marL="3546475" defTabSz="858838"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ts val="535"/>
                </a:spcBef>
                <a:defRPr/>
              </a:pPr>
              <a:endParaRPr lang="es-MX" sz="1000" b="1" dirty="0">
                <a:solidFill>
                  <a:srgbClr val="000000"/>
                </a:solidFill>
                <a:latin typeface="Arial" charset="0"/>
                <a:cs typeface="Arial" charset="0"/>
              </a:endParaRPr>
            </a:p>
            <a:p>
              <a:pPr algn="ctr">
                <a:spcBef>
                  <a:spcPts val="535"/>
                </a:spcBef>
                <a:defRPr/>
              </a:pPr>
              <a:r>
                <a:rPr lang="es-MX" sz="1000" b="1" dirty="0">
                  <a:solidFill>
                    <a:srgbClr val="FFFFFF"/>
                  </a:solidFill>
                  <a:latin typeface="Arial" charset="0"/>
                  <a:cs typeface="Arial" charset="0"/>
                </a:rPr>
                <a:t>W H O   R e s o u r c e s</a:t>
              </a:r>
            </a:p>
            <a:p>
              <a:pPr algn="ctr">
                <a:spcBef>
                  <a:spcPts val="535"/>
                </a:spcBef>
                <a:defRPr/>
              </a:pPr>
              <a:r>
                <a:rPr lang="en-GB" sz="1000" b="1" dirty="0">
                  <a:solidFill>
                    <a:srgbClr val="FFFFFF"/>
                  </a:solidFill>
                  <a:latin typeface="Arial" charset="0"/>
                  <a:cs typeface="Arial" charset="0"/>
                </a:rPr>
                <a:t>I D S R – A P S E D – E I D – H M N </a:t>
              </a:r>
            </a:p>
            <a:p>
              <a:pPr algn="ctr">
                <a:spcBef>
                  <a:spcPts val="535"/>
                </a:spcBef>
                <a:defRPr/>
              </a:pPr>
              <a:r>
                <a:rPr lang="en-GB" sz="1000" b="1" dirty="0">
                  <a:solidFill>
                    <a:srgbClr val="FFFFFF"/>
                  </a:solidFill>
                  <a:latin typeface="Arial" charset="0"/>
                  <a:cs typeface="Arial" charset="0"/>
                </a:rPr>
                <a:t>GOARN – EMS – E-Health- Global Atlas – Health Mapper – CSUN- </a:t>
              </a:r>
              <a:r>
                <a:rPr lang="en-GB" sz="1000" b="1" dirty="0" err="1">
                  <a:solidFill>
                    <a:srgbClr val="FFFFFF"/>
                  </a:solidFill>
                  <a:latin typeface="Arial" charset="0"/>
                  <a:cs typeface="Arial" charset="0"/>
                </a:rPr>
                <a:t>GLADNet</a:t>
              </a:r>
              <a:r>
                <a:rPr lang="en-GB" sz="1000" b="1" dirty="0">
                  <a:solidFill>
                    <a:srgbClr val="FFFFFF"/>
                  </a:solidFill>
                  <a:latin typeface="Arial" charset="0"/>
                  <a:cs typeface="Arial" charset="0"/>
                </a:rPr>
                <a:t>…</a:t>
              </a:r>
            </a:p>
            <a:p>
              <a:pPr algn="ctr">
                <a:defRPr/>
              </a:pPr>
              <a:endParaRPr lang="en-US" sz="2200" dirty="0">
                <a:cs typeface="Arial" charset="0"/>
              </a:endParaRPr>
            </a:p>
          </p:txBody>
        </p:sp>
        <p:grpSp>
          <p:nvGrpSpPr>
            <p:cNvPr id="5" name="Group 4"/>
            <p:cNvGrpSpPr/>
            <p:nvPr/>
          </p:nvGrpSpPr>
          <p:grpSpPr>
            <a:xfrm>
              <a:off x="814800" y="1296028"/>
              <a:ext cx="8154952" cy="817813"/>
              <a:chOff x="814800" y="1704935"/>
              <a:chExt cx="8154952" cy="817813"/>
            </a:xfrm>
          </p:grpSpPr>
          <p:sp>
            <p:nvSpPr>
              <p:cNvPr id="196616" name="Rectangle 8"/>
              <p:cNvSpPr>
                <a:spLocks noChangeArrowheads="1"/>
              </p:cNvSpPr>
              <p:nvPr/>
            </p:nvSpPr>
            <p:spPr bwMode="auto">
              <a:xfrm>
                <a:off x="814800" y="1704935"/>
                <a:ext cx="1500099" cy="816373"/>
              </a:xfrm>
              <a:prstGeom prst="rect">
                <a:avLst/>
              </a:prstGeom>
              <a:solidFill>
                <a:srgbClr val="CCCCFF">
                  <a:alpha val="50000"/>
                </a:srgbClr>
              </a:solidFill>
              <a:ln w="12700">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20" tIns="40810" rIns="81620" bIns="40810" anchor="ctr"/>
              <a:lstStyle/>
              <a:p>
                <a:pPr algn="ctr" defTabSz="816240">
                  <a:defRPr/>
                </a:pPr>
                <a:r>
                  <a:rPr lang="en-GB" sz="1200" b="1" dirty="0">
                    <a:solidFill>
                      <a:srgbClr val="FF0000"/>
                    </a:solidFill>
                    <a:cs typeface="Arial" charset="0"/>
                  </a:rPr>
                  <a:t>Pillar 1</a:t>
                </a:r>
                <a:r>
                  <a:rPr lang="en-US" sz="1200" b="1" dirty="0">
                    <a:solidFill>
                      <a:srgbClr val="FF0000"/>
                    </a:solidFill>
                    <a:cs typeface="Arial" charset="0"/>
                  </a:rPr>
                  <a:t> </a:t>
                </a:r>
              </a:p>
              <a:p>
                <a:pPr algn="ctr" defTabSz="816240">
                  <a:spcBef>
                    <a:spcPts val="274"/>
                  </a:spcBef>
                  <a:defRPr/>
                </a:pPr>
                <a:r>
                  <a:rPr lang="en-US" sz="1000" b="1" dirty="0">
                    <a:solidFill>
                      <a:srgbClr val="FFFFFF"/>
                    </a:solidFill>
                    <a:cs typeface="Arial" charset="0"/>
                  </a:rPr>
                  <a:t>Policy </a:t>
                </a:r>
              </a:p>
              <a:p>
                <a:pPr algn="ctr" defTabSz="816240">
                  <a:defRPr/>
                </a:pPr>
                <a:r>
                  <a:rPr lang="en-US" sz="1000" b="1" dirty="0">
                    <a:solidFill>
                      <a:srgbClr val="FFFFFF"/>
                    </a:solidFill>
                    <a:cs typeface="Arial" charset="0"/>
                  </a:rPr>
                  <a:t>Planning Financing</a:t>
                </a:r>
                <a:endParaRPr lang="en-US" sz="2200" dirty="0">
                  <a:solidFill>
                    <a:srgbClr val="FFFFFF"/>
                  </a:solidFill>
                  <a:cs typeface="Arial" charset="0"/>
                </a:endParaRPr>
              </a:p>
            </p:txBody>
          </p:sp>
          <p:sp>
            <p:nvSpPr>
              <p:cNvPr id="196617" name="Rectangle 9"/>
              <p:cNvSpPr>
                <a:spLocks noChangeArrowheads="1"/>
              </p:cNvSpPr>
              <p:nvPr/>
            </p:nvSpPr>
            <p:spPr bwMode="auto">
              <a:xfrm>
                <a:off x="4135609" y="1704935"/>
                <a:ext cx="1501570" cy="816373"/>
              </a:xfrm>
              <a:prstGeom prst="rect">
                <a:avLst/>
              </a:prstGeom>
              <a:solidFill>
                <a:srgbClr val="CCCCFF">
                  <a:alpha val="50000"/>
                </a:srgbClr>
              </a:solidFill>
              <a:ln w="12700">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20" tIns="40810" rIns="81620" bIns="40810" anchor="ctr"/>
              <a:lstStyle/>
              <a:p>
                <a:pPr algn="ctr" defTabSz="816240">
                  <a:defRPr/>
                </a:pPr>
                <a:r>
                  <a:rPr lang="en-GB" sz="1200" b="1" dirty="0">
                    <a:solidFill>
                      <a:srgbClr val="FF0000"/>
                    </a:solidFill>
                    <a:cs typeface="Arial" charset="0"/>
                  </a:rPr>
                  <a:t>Pillar 3</a:t>
                </a:r>
                <a:r>
                  <a:rPr lang="en-US" sz="1200" b="1" dirty="0">
                    <a:solidFill>
                      <a:srgbClr val="FF0000"/>
                    </a:solidFill>
                    <a:cs typeface="Arial" charset="0"/>
                  </a:rPr>
                  <a:t> </a:t>
                </a:r>
              </a:p>
              <a:p>
                <a:pPr algn="ctr" defTabSz="816240">
                  <a:spcBef>
                    <a:spcPts val="179"/>
                  </a:spcBef>
                  <a:defRPr/>
                </a:pPr>
                <a:r>
                  <a:rPr lang="en-US" sz="1000" b="1" dirty="0">
                    <a:solidFill>
                      <a:srgbClr val="FFFFFF"/>
                    </a:solidFill>
                    <a:cs typeface="Arial" charset="0"/>
                  </a:rPr>
                  <a:t>IHR Human Resources knowledge &amp; skills</a:t>
                </a:r>
                <a:endParaRPr lang="en-US" sz="2200" dirty="0">
                  <a:solidFill>
                    <a:srgbClr val="FFFFFF"/>
                  </a:solidFill>
                  <a:cs typeface="Arial" charset="0"/>
                </a:endParaRPr>
              </a:p>
            </p:txBody>
          </p:sp>
          <p:sp>
            <p:nvSpPr>
              <p:cNvPr id="196618" name="Rectangle 10"/>
              <p:cNvSpPr>
                <a:spLocks noChangeArrowheads="1"/>
              </p:cNvSpPr>
              <p:nvPr/>
            </p:nvSpPr>
            <p:spPr bwMode="auto">
              <a:xfrm>
                <a:off x="5791601" y="1707815"/>
                <a:ext cx="1500099" cy="814933"/>
              </a:xfrm>
              <a:prstGeom prst="rect">
                <a:avLst/>
              </a:prstGeom>
              <a:solidFill>
                <a:srgbClr val="CCCCFF">
                  <a:alpha val="50000"/>
                </a:srgbClr>
              </a:solidFill>
              <a:ln w="12700">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20" tIns="40810" rIns="81620" bIns="40810" anchor="ctr"/>
              <a:lstStyle/>
              <a:p>
                <a:pPr algn="ctr" defTabSz="816240">
                  <a:defRPr/>
                </a:pPr>
                <a:r>
                  <a:rPr lang="en-GB" sz="1200" b="1" dirty="0">
                    <a:solidFill>
                      <a:srgbClr val="FF0000"/>
                    </a:solidFill>
                    <a:cs typeface="Arial" charset="0"/>
                  </a:rPr>
                  <a:t>Pillar 4</a:t>
                </a:r>
                <a:r>
                  <a:rPr lang="en-US" sz="1200" b="1" dirty="0">
                    <a:solidFill>
                      <a:srgbClr val="FF0000"/>
                    </a:solidFill>
                    <a:cs typeface="Arial" charset="0"/>
                  </a:rPr>
                  <a:t> </a:t>
                </a:r>
              </a:p>
              <a:p>
                <a:pPr algn="ctr" defTabSz="816240">
                  <a:spcBef>
                    <a:spcPts val="274"/>
                  </a:spcBef>
                  <a:defRPr/>
                </a:pPr>
                <a:r>
                  <a:rPr lang="en-US" sz="1000" b="1" dirty="0">
                    <a:solidFill>
                      <a:srgbClr val="FFFFFF"/>
                    </a:solidFill>
                    <a:cs typeface="Arial" charset="0"/>
                  </a:rPr>
                  <a:t>IHR Technical Resources</a:t>
                </a:r>
                <a:endParaRPr lang="en-US" sz="2200" dirty="0">
                  <a:solidFill>
                    <a:srgbClr val="FFFFFF"/>
                  </a:solidFill>
                  <a:cs typeface="Arial" charset="0"/>
                </a:endParaRPr>
              </a:p>
            </p:txBody>
          </p:sp>
          <p:sp>
            <p:nvSpPr>
              <p:cNvPr id="196619" name="Rectangle 11"/>
              <p:cNvSpPr>
                <a:spLocks noChangeArrowheads="1"/>
              </p:cNvSpPr>
              <p:nvPr/>
            </p:nvSpPr>
            <p:spPr bwMode="auto">
              <a:xfrm>
                <a:off x="7466711" y="1704935"/>
                <a:ext cx="1503041" cy="816373"/>
              </a:xfrm>
              <a:prstGeom prst="rect">
                <a:avLst/>
              </a:prstGeom>
              <a:solidFill>
                <a:srgbClr val="CCCCFF">
                  <a:alpha val="50000"/>
                </a:srgbClr>
              </a:solidFill>
              <a:ln w="12700">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20" tIns="40810" rIns="81620" bIns="40810" anchor="ctr"/>
              <a:lstStyle/>
              <a:p>
                <a:pPr algn="ctr" defTabSz="816240">
                  <a:defRPr/>
                </a:pPr>
                <a:r>
                  <a:rPr lang="en-GB" sz="1200" b="1" dirty="0">
                    <a:solidFill>
                      <a:srgbClr val="FF0000"/>
                    </a:solidFill>
                    <a:cs typeface="Arial" charset="0"/>
                  </a:rPr>
                  <a:t>Pillar 5</a:t>
                </a:r>
                <a:r>
                  <a:rPr lang="en-US" sz="1200" b="1" dirty="0">
                    <a:solidFill>
                      <a:srgbClr val="FF0000"/>
                    </a:solidFill>
                    <a:cs typeface="Arial" charset="0"/>
                  </a:rPr>
                  <a:t> </a:t>
                </a:r>
              </a:p>
              <a:p>
                <a:pPr algn="ctr" defTabSz="816240">
                  <a:spcBef>
                    <a:spcPts val="179"/>
                  </a:spcBef>
                  <a:defRPr/>
                </a:pPr>
                <a:r>
                  <a:rPr lang="en-US" sz="1000" b="1" dirty="0">
                    <a:solidFill>
                      <a:srgbClr val="FFFFFF"/>
                    </a:solidFill>
                    <a:cs typeface="Arial" charset="0"/>
                  </a:rPr>
                  <a:t>IHR Systems and Services</a:t>
                </a:r>
                <a:endParaRPr lang="en-US" sz="2200" dirty="0">
                  <a:solidFill>
                    <a:srgbClr val="FFFFFF"/>
                  </a:solidFill>
                  <a:cs typeface="Arial" charset="0"/>
                </a:endParaRPr>
              </a:p>
            </p:txBody>
          </p:sp>
          <p:sp>
            <p:nvSpPr>
              <p:cNvPr id="196621" name="Rectangle 13"/>
              <p:cNvSpPr>
                <a:spLocks noChangeArrowheads="1"/>
              </p:cNvSpPr>
              <p:nvPr/>
            </p:nvSpPr>
            <p:spPr bwMode="auto">
              <a:xfrm>
                <a:off x="2509030" y="1704935"/>
                <a:ext cx="1501570" cy="816373"/>
              </a:xfrm>
              <a:prstGeom prst="rect">
                <a:avLst/>
              </a:prstGeom>
              <a:solidFill>
                <a:srgbClr val="CCCCFF">
                  <a:alpha val="50000"/>
                </a:srgbClr>
              </a:solidFill>
              <a:ln w="12700">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20" tIns="40810" rIns="81620" bIns="40810" anchor="ctr"/>
              <a:lstStyle/>
              <a:p>
                <a:pPr algn="ctr" defTabSz="816240">
                  <a:defRPr/>
                </a:pPr>
                <a:r>
                  <a:rPr lang="en-GB" sz="1200" b="1" dirty="0">
                    <a:solidFill>
                      <a:srgbClr val="FF0000"/>
                    </a:solidFill>
                    <a:cs typeface="Arial" charset="0"/>
                  </a:rPr>
                  <a:t>Pillar 2</a:t>
                </a:r>
                <a:r>
                  <a:rPr lang="en-US" sz="1000" b="1" dirty="0">
                    <a:solidFill>
                      <a:srgbClr val="FF0000"/>
                    </a:solidFill>
                    <a:cs typeface="Arial" charset="0"/>
                  </a:rPr>
                  <a:t> </a:t>
                </a:r>
              </a:p>
              <a:p>
                <a:pPr algn="ctr" defTabSz="816240">
                  <a:spcBef>
                    <a:spcPts val="274"/>
                  </a:spcBef>
                  <a:defRPr/>
                </a:pPr>
                <a:r>
                  <a:rPr lang="fr-FR" sz="1000" b="1" dirty="0">
                    <a:solidFill>
                      <a:srgbClr val="FFFFFF"/>
                    </a:solidFill>
                    <a:cs typeface="Arial" charset="0"/>
                  </a:rPr>
                  <a:t>IHR Infrastructures &amp; Institutions</a:t>
                </a:r>
                <a:endParaRPr lang="en-US" sz="2200" dirty="0">
                  <a:solidFill>
                    <a:srgbClr val="FFFFFF"/>
                  </a:solidFill>
                  <a:cs typeface="Arial" charset="0"/>
                </a:endParaRPr>
              </a:p>
            </p:txBody>
          </p:sp>
        </p:grpSp>
      </p:grpSp>
      <p:sp>
        <p:nvSpPr>
          <p:cNvPr id="2" name="Date Placeholder 1"/>
          <p:cNvSpPr>
            <a:spLocks noGrp="1"/>
          </p:cNvSpPr>
          <p:nvPr>
            <p:ph type="dt" sz="half" idx="10"/>
          </p:nvPr>
        </p:nvSpPr>
        <p:spPr/>
        <p:txBody>
          <a:bodyPr/>
          <a:lstStyle/>
          <a:p>
            <a:fld id="{A52FDF1D-9607-394E-9D32-9A626241DAE3}" type="datetime1">
              <a:rPr lang="sk-SK" smtClean="0"/>
              <a:t>3.11.14</a:t>
            </a:fld>
            <a:endParaRPr lang="en-GB"/>
          </a:p>
        </p:txBody>
      </p:sp>
      <p:sp>
        <p:nvSpPr>
          <p:cNvPr id="3" name="Footer Placeholder 2"/>
          <p:cNvSpPr>
            <a:spLocks noGrp="1"/>
          </p:cNvSpPr>
          <p:nvPr>
            <p:ph type="ftr" sz="quarter" idx="12"/>
          </p:nvPr>
        </p:nvSpPr>
        <p:spPr/>
        <p:txBody>
          <a:bodyPr/>
          <a:lstStyle/>
          <a:p>
            <a:r>
              <a:rPr lang="en-GB" smtClean="0"/>
              <a:t>rusnakm@truni.sk</a:t>
            </a:r>
            <a:endParaRPr lang="en-GB" dirty="0"/>
          </a:p>
        </p:txBody>
      </p:sp>
      <p:sp>
        <p:nvSpPr>
          <p:cNvPr id="4" name="Slide Number Placeholder 3"/>
          <p:cNvSpPr>
            <a:spLocks noGrp="1"/>
          </p:cNvSpPr>
          <p:nvPr>
            <p:ph type="sldNum" sz="quarter" idx="11"/>
          </p:nvPr>
        </p:nvSpPr>
        <p:spPr/>
        <p:txBody>
          <a:bodyPr/>
          <a:lstStyle/>
          <a:p>
            <a:fld id="{20C92893-8C51-46CF-9D47-24B3C575AFAA}" type="slidenum">
              <a:rPr lang="en-GB" smtClean="0"/>
              <a:pPr/>
              <a:t>27</a:t>
            </a:fld>
            <a:endParaRPr lang="en-GB"/>
          </a:p>
        </p:txBody>
      </p:sp>
    </p:spTree>
    <p:extLst>
      <p:ext uri="{BB962C8B-B14F-4D97-AF65-F5344CB8AC3E}">
        <p14:creationId xmlns:p14="http://schemas.microsoft.com/office/powerpoint/2010/main" val="221972416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err="1"/>
              <a:t>What</a:t>
            </a:r>
            <a:r>
              <a:rPr lang="sk-SK" dirty="0"/>
              <a:t> do </a:t>
            </a:r>
            <a:r>
              <a:rPr lang="sk-SK" dirty="0" err="1"/>
              <a:t>the</a:t>
            </a:r>
            <a:r>
              <a:rPr lang="sk-SK" dirty="0"/>
              <a:t> IHR </a:t>
            </a:r>
            <a:r>
              <a:rPr lang="sk-SK" dirty="0" err="1"/>
              <a:t>call</a:t>
            </a:r>
            <a:r>
              <a:rPr lang="sk-SK" dirty="0"/>
              <a:t> </a:t>
            </a:r>
            <a:r>
              <a:rPr lang="sk-SK" dirty="0" err="1"/>
              <a:t>for</a:t>
            </a:r>
            <a:r>
              <a:rPr lang="sk-SK" dirty="0"/>
              <a:t>?</a:t>
            </a:r>
          </a:p>
        </p:txBody>
      </p:sp>
      <p:sp>
        <p:nvSpPr>
          <p:cNvPr id="3" name="Content Placeholder 2"/>
          <p:cNvSpPr>
            <a:spLocks noGrp="1"/>
          </p:cNvSpPr>
          <p:nvPr>
            <p:ph idx="1"/>
          </p:nvPr>
        </p:nvSpPr>
        <p:spPr>
          <a:xfrm>
            <a:off x="842010" y="685802"/>
            <a:ext cx="8073391" cy="4190998"/>
          </a:xfrm>
        </p:spPr>
        <p:txBody>
          <a:bodyPr>
            <a:normAutofit/>
          </a:bodyPr>
          <a:lstStyle/>
          <a:p>
            <a:r>
              <a:rPr lang="en-US" sz="2700" dirty="0">
                <a:solidFill>
                  <a:srgbClr val="FFFFFF"/>
                </a:solidFill>
              </a:rPr>
              <a:t>Strengthened national capacity for </a:t>
            </a:r>
            <a:r>
              <a:rPr lang="en-US" sz="2700" dirty="0"/>
              <a:t>surveillance and control, including in travel and transport</a:t>
            </a:r>
          </a:p>
          <a:p>
            <a:r>
              <a:rPr lang="en-US" sz="2700" dirty="0"/>
              <a:t>Prevention, alert and response to public health emergencies of international concern</a:t>
            </a:r>
          </a:p>
          <a:p>
            <a:r>
              <a:rPr lang="en-US" sz="2700" dirty="0"/>
              <a:t>Rights, obligations and procedures, and progress monitoring</a:t>
            </a:r>
          </a:p>
          <a:p>
            <a:r>
              <a:rPr lang="en-US" sz="2700" dirty="0"/>
              <a:t>Global partnership and international collaboration</a:t>
            </a:r>
          </a:p>
        </p:txBody>
      </p:sp>
      <p:sp>
        <p:nvSpPr>
          <p:cNvPr id="4" name="Date Placeholder 3"/>
          <p:cNvSpPr>
            <a:spLocks noGrp="1"/>
          </p:cNvSpPr>
          <p:nvPr>
            <p:ph type="dt" sz="half" idx="10"/>
          </p:nvPr>
        </p:nvSpPr>
        <p:spPr/>
        <p:txBody>
          <a:bodyPr/>
          <a:lstStyle/>
          <a:p>
            <a:fld id="{67330243-60B4-C147-A93D-D0D0248F201F}" type="datetime1">
              <a:rPr lang="sk-SK" smtClean="0"/>
              <a:t>3.11.14</a:t>
            </a:fld>
            <a:endParaRPr lang="en-GB"/>
          </a:p>
        </p:txBody>
      </p:sp>
      <p:sp>
        <p:nvSpPr>
          <p:cNvPr id="5" name="Footer Placeholder 4"/>
          <p:cNvSpPr>
            <a:spLocks noGrp="1"/>
          </p:cNvSpPr>
          <p:nvPr>
            <p:ph type="ftr" sz="quarter" idx="12"/>
          </p:nvPr>
        </p:nvSpPr>
        <p:spPr/>
        <p:txBody>
          <a:bodyPr/>
          <a:lstStyle/>
          <a:p>
            <a:r>
              <a:rPr lang="en-GB" smtClean="0"/>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28</a:t>
            </a:fld>
            <a:endParaRPr lang="en-GB"/>
          </a:p>
        </p:txBody>
      </p:sp>
    </p:spTree>
    <p:extLst>
      <p:ext uri="{BB962C8B-B14F-4D97-AF65-F5344CB8AC3E}">
        <p14:creationId xmlns:p14="http://schemas.microsoft.com/office/powerpoint/2010/main" val="377518082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010" y="4538870"/>
            <a:ext cx="8172450" cy="914400"/>
          </a:xfrm>
        </p:spPr>
        <p:txBody>
          <a:bodyPr/>
          <a:lstStyle/>
          <a:p>
            <a:r>
              <a:rPr lang="en-GB" dirty="0" smtClean="0"/>
              <a:t>Local/National Activities</a:t>
            </a:r>
            <a:endParaRPr lang="en-GB" dirty="0"/>
          </a:p>
        </p:txBody>
      </p:sp>
      <p:sp>
        <p:nvSpPr>
          <p:cNvPr id="3" name="Content Placeholder 2"/>
          <p:cNvSpPr>
            <a:spLocks noGrp="1"/>
          </p:cNvSpPr>
          <p:nvPr>
            <p:ph idx="1"/>
          </p:nvPr>
        </p:nvSpPr>
        <p:spPr>
          <a:xfrm>
            <a:off x="495300" y="553963"/>
            <a:ext cx="8915400" cy="3558781"/>
          </a:xfrm>
        </p:spPr>
        <p:txBody>
          <a:bodyPr>
            <a:normAutofit/>
          </a:bodyPr>
          <a:lstStyle/>
          <a:p>
            <a:r>
              <a:rPr lang="en-US" i="1" dirty="0">
                <a:solidFill>
                  <a:srgbClr val="FFFFFF"/>
                </a:solidFill>
              </a:rPr>
              <a:t>Step 1: Review of the National Action Plan (or </a:t>
            </a:r>
            <a:r>
              <a:rPr lang="en-US" i="1" dirty="0"/>
              <a:t>equivalent) for strengthening IHR core capacities and the results of the IHR Monitoring Tool, together with information from other sources</a:t>
            </a:r>
            <a:r>
              <a:rPr lang="en-US" dirty="0"/>
              <a:t>.</a:t>
            </a:r>
          </a:p>
          <a:p>
            <a:r>
              <a:rPr lang="en-US" i="1" dirty="0"/>
              <a:t>Step 2: Consultation with relevant sectors wherever necessary and approval by appropriate authorities.</a:t>
            </a:r>
            <a:endParaRPr lang="en-US" dirty="0"/>
          </a:p>
          <a:p>
            <a:r>
              <a:rPr lang="en-US" i="1" dirty="0"/>
              <a:t>Step 3: Development of IHR implementation plan or equivalent (for extension period) and dissemination to relevant stakeholders</a:t>
            </a:r>
            <a:endParaRPr lang="en-US" dirty="0"/>
          </a:p>
          <a:p>
            <a:r>
              <a:rPr lang="en-US" i="1" dirty="0"/>
              <a:t>Step 4: Report and request for extension as needed</a:t>
            </a:r>
            <a:endParaRPr lang="en-US" dirty="0"/>
          </a:p>
          <a:p>
            <a:r>
              <a:rPr lang="en-US" i="1" dirty="0"/>
              <a:t>Step 5: Follow up </a:t>
            </a:r>
            <a:r>
              <a:rPr lang="en-US" i="1" dirty="0" smtClean="0"/>
              <a:t>actions</a:t>
            </a:r>
            <a:endParaRPr lang="en-US" dirty="0"/>
          </a:p>
        </p:txBody>
      </p:sp>
      <p:sp>
        <p:nvSpPr>
          <p:cNvPr id="4" name="Date Placeholder 3"/>
          <p:cNvSpPr>
            <a:spLocks noGrp="1"/>
          </p:cNvSpPr>
          <p:nvPr>
            <p:ph type="dt" sz="half" idx="10"/>
          </p:nvPr>
        </p:nvSpPr>
        <p:spPr/>
        <p:txBody>
          <a:bodyPr/>
          <a:lstStyle/>
          <a:p>
            <a:fld id="{3E09C23F-45AB-C744-B876-C919E85CBE60}" type="datetime1">
              <a:rPr lang="sk-SK" smtClean="0"/>
              <a:t>3.11.14</a:t>
            </a:fld>
            <a:endParaRPr lang="en-GB"/>
          </a:p>
        </p:txBody>
      </p:sp>
      <p:sp>
        <p:nvSpPr>
          <p:cNvPr id="5" name="Footer Placeholder 4"/>
          <p:cNvSpPr>
            <a:spLocks noGrp="1"/>
          </p:cNvSpPr>
          <p:nvPr>
            <p:ph type="ftr" sz="quarter" idx="12"/>
          </p:nvPr>
        </p:nvSpPr>
        <p:spPr/>
        <p:txBody>
          <a:bodyPr/>
          <a:lstStyle/>
          <a:p>
            <a:r>
              <a:rPr lang="en-GB" smtClean="0"/>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29</a:t>
            </a:fld>
            <a:endParaRPr lang="en-GB"/>
          </a:p>
        </p:txBody>
      </p:sp>
    </p:spTree>
    <p:extLst>
      <p:ext uri="{BB962C8B-B14F-4D97-AF65-F5344CB8AC3E}">
        <p14:creationId xmlns:p14="http://schemas.microsoft.com/office/powerpoint/2010/main" val="13197853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2010" y="685802"/>
            <a:ext cx="8073391" cy="3657599"/>
          </a:xfrm>
        </p:spPr>
        <p:txBody>
          <a:bodyPr/>
          <a:lstStyle/>
          <a:p>
            <a:r>
              <a:rPr lang="en-GB" sz="2700" dirty="0"/>
              <a:t>Participants will:</a:t>
            </a:r>
          </a:p>
          <a:p>
            <a:r>
              <a:rPr lang="en-GB" sz="2700" dirty="0"/>
              <a:t>Understand the IHR within a concept of public health surveillance</a:t>
            </a:r>
          </a:p>
          <a:p>
            <a:r>
              <a:rPr lang="en-GB" sz="2700" dirty="0"/>
              <a:t>Recognize the PHEIC and be able to react adequately</a:t>
            </a:r>
          </a:p>
          <a:p>
            <a:r>
              <a:rPr lang="en-GB" sz="2700" dirty="0"/>
              <a:t>Understand local capacities for IHR</a:t>
            </a:r>
          </a:p>
          <a:p>
            <a:endParaRPr lang="sk-SK" dirty="0" smtClean="0"/>
          </a:p>
          <a:p>
            <a:endParaRPr lang="sk-SK" dirty="0"/>
          </a:p>
        </p:txBody>
      </p:sp>
      <p:sp>
        <p:nvSpPr>
          <p:cNvPr id="3" name="Title 2"/>
          <p:cNvSpPr>
            <a:spLocks noGrp="1"/>
          </p:cNvSpPr>
          <p:nvPr>
            <p:ph type="title"/>
          </p:nvPr>
        </p:nvSpPr>
        <p:spPr/>
        <p:txBody>
          <a:bodyPr/>
          <a:lstStyle/>
          <a:p>
            <a:r>
              <a:rPr lang="sk-SK" dirty="0" err="1" smtClean="0"/>
              <a:t>Learning</a:t>
            </a:r>
            <a:r>
              <a:rPr lang="sk-SK" dirty="0" smtClean="0"/>
              <a:t> </a:t>
            </a:r>
            <a:r>
              <a:rPr lang="sk-SK" dirty="0" err="1" smtClean="0"/>
              <a:t>objectives</a:t>
            </a:r>
            <a:endParaRPr lang="sk-SK" dirty="0"/>
          </a:p>
        </p:txBody>
      </p:sp>
      <p:sp>
        <p:nvSpPr>
          <p:cNvPr id="4" name="Date Placeholder 3"/>
          <p:cNvSpPr>
            <a:spLocks noGrp="1"/>
          </p:cNvSpPr>
          <p:nvPr>
            <p:ph type="dt" sz="half" idx="10"/>
          </p:nvPr>
        </p:nvSpPr>
        <p:spPr/>
        <p:txBody>
          <a:bodyPr/>
          <a:lstStyle/>
          <a:p>
            <a:fld id="{EE60F35D-8B89-F84F-9469-454513771A88}" type="datetime1">
              <a:rPr lang="sk-SK" smtClean="0"/>
              <a:t>3.11.14</a:t>
            </a:fld>
            <a:endParaRPr lang="en-GB"/>
          </a:p>
        </p:txBody>
      </p:sp>
      <p:sp>
        <p:nvSpPr>
          <p:cNvPr id="5" name="Footer Placeholder 4"/>
          <p:cNvSpPr>
            <a:spLocks noGrp="1"/>
          </p:cNvSpPr>
          <p:nvPr>
            <p:ph type="ftr" sz="quarter" idx="12"/>
          </p:nvPr>
        </p:nvSpPr>
        <p:spPr/>
        <p:txBody>
          <a:bodyPr/>
          <a:lstStyle/>
          <a:p>
            <a:r>
              <a:rPr lang="en-GB" smtClean="0"/>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3</a:t>
            </a:fld>
            <a:endParaRPr lang="en-GB"/>
          </a:p>
        </p:txBody>
      </p:sp>
    </p:spTree>
    <p:extLst>
      <p:ext uri="{BB962C8B-B14F-4D97-AF65-F5344CB8AC3E}">
        <p14:creationId xmlns:p14="http://schemas.microsoft.com/office/powerpoint/2010/main" val="1510504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2177" y="0"/>
            <a:ext cx="9157148" cy="5607040"/>
          </a:xfrm>
        </p:spPr>
        <p:txBody>
          <a:bodyPr>
            <a:normAutofit/>
          </a:bodyPr>
          <a:lstStyle/>
          <a:p>
            <a:r>
              <a:rPr lang="en-US" dirty="0" err="1"/>
              <a:t>Kaliner</a:t>
            </a:r>
            <a:r>
              <a:rPr lang="en-US" dirty="0"/>
              <a:t> E, Moran-</a:t>
            </a:r>
            <a:r>
              <a:rPr lang="en-US" dirty="0" err="1"/>
              <a:t>Gilad</a:t>
            </a:r>
            <a:r>
              <a:rPr lang="en-US" dirty="0"/>
              <a:t> J, Grotto I, </a:t>
            </a:r>
            <a:r>
              <a:rPr lang="en-US" dirty="0" err="1"/>
              <a:t>Somekh</a:t>
            </a:r>
            <a:r>
              <a:rPr lang="en-US" dirty="0"/>
              <a:t> E, </a:t>
            </a:r>
            <a:r>
              <a:rPr lang="en-US" dirty="0" err="1"/>
              <a:t>Kopel</a:t>
            </a:r>
            <a:r>
              <a:rPr lang="en-US" dirty="0"/>
              <a:t> E, </a:t>
            </a:r>
            <a:r>
              <a:rPr lang="en-US" dirty="0" err="1"/>
              <a:t>Gdalevich</a:t>
            </a:r>
            <a:r>
              <a:rPr lang="en-US" dirty="0"/>
              <a:t> M, </a:t>
            </a:r>
            <a:r>
              <a:rPr lang="en-US" dirty="0" err="1"/>
              <a:t>Shimron</a:t>
            </a:r>
            <a:r>
              <a:rPr lang="en-US" dirty="0"/>
              <a:t> E, </a:t>
            </a:r>
            <a:r>
              <a:rPr lang="en-US" dirty="0" err="1"/>
              <a:t>Amikam</a:t>
            </a:r>
            <a:r>
              <a:rPr lang="en-US" dirty="0"/>
              <a:t> Y, </a:t>
            </a:r>
            <a:r>
              <a:rPr lang="en-US" dirty="0" err="1"/>
              <a:t>Leventhal</a:t>
            </a:r>
            <a:r>
              <a:rPr lang="en-US" dirty="0"/>
              <a:t> A, Lev B, </a:t>
            </a:r>
            <a:r>
              <a:rPr lang="en-US" dirty="0" err="1"/>
              <a:t>Gamzu</a:t>
            </a:r>
            <a:r>
              <a:rPr lang="en-US" dirty="0"/>
              <a:t> R. Silent reintroduction of wild-type poliovirus to Israel, 2013 – risk communication challenges in an argumentative atmosphere . Euro </a:t>
            </a:r>
            <a:r>
              <a:rPr lang="en-US" dirty="0" err="1"/>
              <a:t>Surveill</a:t>
            </a:r>
            <a:r>
              <a:rPr lang="en-US" dirty="0"/>
              <a:t>. 2014;19(7):</a:t>
            </a:r>
            <a:r>
              <a:rPr lang="en-US" dirty="0" err="1"/>
              <a:t>pii</a:t>
            </a:r>
            <a:r>
              <a:rPr lang="en-US" dirty="0"/>
              <a:t>=20703</a:t>
            </a:r>
            <a:r>
              <a:rPr lang="en-US" dirty="0" smtClean="0"/>
              <a:t>.</a:t>
            </a:r>
          </a:p>
          <a:p>
            <a:r>
              <a:rPr lang="en-US" dirty="0"/>
              <a:t>Israel has been certified as polio-free by the World Health Organization and its routine </a:t>
            </a:r>
            <a:r>
              <a:rPr lang="en-US" dirty="0" smtClean="0"/>
              <a:t>immunization </a:t>
            </a:r>
            <a:r>
              <a:rPr lang="en-US" dirty="0"/>
              <a:t>schedule consists of inactivated poliovirus vaccine (IPV) only. At the end of May 2013, the Israeli Ministry of Health (MOH) has confirmed the reintroduction of wild-type poliovirus 1 into the country. Documented ongoing human-to-human transmission necessitated a thorough risk assessment followed by a supplemental </a:t>
            </a:r>
            <a:r>
              <a:rPr lang="en-US" dirty="0" smtClean="0"/>
              <a:t>immunization </a:t>
            </a:r>
            <a:r>
              <a:rPr lang="en-US" dirty="0"/>
              <a:t>campaign using oral polio vaccine (OPV). The unusual situation in which ongoing poliovirus transmission was picked up through an early warning system of sewage monitoring without active polio cases, brought about significant challenges in risk communication. </a:t>
            </a:r>
            <a:endParaRPr lang="sk-SK" dirty="0"/>
          </a:p>
        </p:txBody>
      </p:sp>
      <p:sp>
        <p:nvSpPr>
          <p:cNvPr id="3" name="Title 2"/>
          <p:cNvSpPr>
            <a:spLocks noGrp="1"/>
          </p:cNvSpPr>
          <p:nvPr>
            <p:ph type="title"/>
          </p:nvPr>
        </p:nvSpPr>
        <p:spPr>
          <a:xfrm>
            <a:off x="842010" y="5334000"/>
            <a:ext cx="8172450" cy="914400"/>
          </a:xfrm>
        </p:spPr>
        <p:txBody>
          <a:bodyPr/>
          <a:lstStyle/>
          <a:p>
            <a:r>
              <a:rPr lang="sk-SK" dirty="0" err="1" smtClean="0"/>
              <a:t>Case</a:t>
            </a:r>
            <a:r>
              <a:rPr lang="sk-SK" dirty="0" smtClean="0"/>
              <a:t> study </a:t>
            </a:r>
            <a:r>
              <a:rPr lang="sk-SK" dirty="0" err="1" smtClean="0"/>
              <a:t>of</a:t>
            </a:r>
            <a:r>
              <a:rPr lang="sk-SK" dirty="0" smtClean="0"/>
              <a:t> </a:t>
            </a:r>
            <a:r>
              <a:rPr lang="sk-SK" dirty="0" err="1" smtClean="0"/>
              <a:t>wild</a:t>
            </a:r>
            <a:r>
              <a:rPr lang="sk-SK" dirty="0" smtClean="0"/>
              <a:t> </a:t>
            </a:r>
            <a:r>
              <a:rPr lang="sk-SK" dirty="0" err="1" smtClean="0"/>
              <a:t>polio</a:t>
            </a:r>
            <a:endParaRPr lang="sk-SK" dirty="0"/>
          </a:p>
        </p:txBody>
      </p:sp>
      <p:sp>
        <p:nvSpPr>
          <p:cNvPr id="4" name="Date Placeholder 3"/>
          <p:cNvSpPr>
            <a:spLocks noGrp="1"/>
          </p:cNvSpPr>
          <p:nvPr>
            <p:ph type="dt" sz="half" idx="10"/>
          </p:nvPr>
        </p:nvSpPr>
        <p:spPr/>
        <p:txBody>
          <a:bodyPr/>
          <a:lstStyle/>
          <a:p>
            <a:fld id="{C8C04872-C734-5A48-85CF-C9380C58769B}" type="datetime1">
              <a:rPr lang="sk-SK" smtClean="0"/>
              <a:t>3.11.14</a:t>
            </a:fld>
            <a:endParaRPr lang="en-GB"/>
          </a:p>
        </p:txBody>
      </p:sp>
      <p:sp>
        <p:nvSpPr>
          <p:cNvPr id="5" name="Footer Placeholder 4"/>
          <p:cNvSpPr>
            <a:spLocks noGrp="1"/>
          </p:cNvSpPr>
          <p:nvPr>
            <p:ph type="ftr" sz="quarter" idx="12"/>
          </p:nvPr>
        </p:nvSpPr>
        <p:spPr/>
        <p:txBody>
          <a:bodyPr/>
          <a:lstStyle/>
          <a:p>
            <a:r>
              <a:rPr lang="en-GB" smtClean="0"/>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30</a:t>
            </a:fld>
            <a:endParaRPr lang="en-GB"/>
          </a:p>
        </p:txBody>
      </p:sp>
    </p:spTree>
    <p:extLst>
      <p:ext uri="{BB962C8B-B14F-4D97-AF65-F5344CB8AC3E}">
        <p14:creationId xmlns:p14="http://schemas.microsoft.com/office/powerpoint/2010/main" val="974960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3790" y="685801"/>
            <a:ext cx="9528787" cy="5140585"/>
          </a:xfrm>
        </p:spPr>
        <p:txBody>
          <a:bodyPr>
            <a:noAutofit/>
          </a:bodyPr>
          <a:lstStyle/>
          <a:p>
            <a:r>
              <a:rPr lang="en-GB" sz="1700" dirty="0"/>
              <a:t>International spread of wild-type poliovirus in 2014 declared a Public Health Emergency of International Concern under the International Health Regulations (IHR). 28 May 2014</a:t>
            </a:r>
          </a:p>
          <a:p>
            <a:r>
              <a:rPr lang="en-GB" sz="1700" dirty="0"/>
              <a:t>On 5 May 2014, the Director-General of the World Health Organization (WHO), Dr Margaret Chan, acted on the recommendation of the International Health Regulations Emergency Committee and declared that the spread of wild-type poliovirus (WPV) in 2014 constitutes a Public Health Emergency of International Concern (PHEIC) in accordance with the International Health Regulations (IHR) [1]. This is the second time that a PHEIC has been declared under IHR 2005. The first time was for pandemic influenza A(H1N1) in 2009.  In a press conference held by WHO on 5 May 2014, Dr Bruce </a:t>
            </a:r>
            <a:r>
              <a:rPr lang="en-GB" sz="1700" dirty="0" err="1"/>
              <a:t>Aylward</a:t>
            </a:r>
            <a:r>
              <a:rPr lang="en-GB" sz="1700" dirty="0"/>
              <a:t>, WHO Assistant Director-General responsible for polio eradication, stated that if </a:t>
            </a:r>
            <a:br>
              <a:rPr lang="en-GB" sz="1700" dirty="0"/>
            </a:br>
            <a:r>
              <a:rPr lang="en-GB" sz="1700" i="1" dirty="0"/>
              <a:t>‘the situation as of today and April 2014 is unchecked, it could result in the failure to eradicate globally one of the world’s most serious vaccine-preventable diseases’ </a:t>
            </a:r>
            <a:r>
              <a:rPr lang="en-GB" sz="1700" dirty="0"/>
              <a:t>. </a:t>
            </a:r>
            <a:br>
              <a:rPr lang="en-GB" sz="1700" dirty="0"/>
            </a:br>
            <a:r>
              <a:rPr lang="en-GB" sz="1700" dirty="0"/>
              <a:t>As a result of the PHEIC, WHO issued temporary recommendations for controlling the spread of polioviruses. </a:t>
            </a:r>
            <a:br>
              <a:rPr lang="en-GB" sz="1700" dirty="0"/>
            </a:br>
            <a:r>
              <a:rPr lang="en-GB" sz="1700" dirty="0"/>
              <a:t>This Rapid Risk Assessment examines the implications of the temporary recommendations for EU Member States and assesses whether the developments leading to the declaration of a PHEIC represent an increased risk of WPV importation to, and sustained transmission in, Member States of the European Union. It also considers practical suggestions for implementing the WHO recommendations in the EU. </a:t>
            </a:r>
          </a:p>
        </p:txBody>
      </p:sp>
      <p:sp>
        <p:nvSpPr>
          <p:cNvPr id="3" name="Title 2"/>
          <p:cNvSpPr>
            <a:spLocks noGrp="1"/>
          </p:cNvSpPr>
          <p:nvPr>
            <p:ph type="title"/>
          </p:nvPr>
        </p:nvSpPr>
        <p:spPr>
          <a:xfrm>
            <a:off x="842010" y="5658222"/>
            <a:ext cx="8172450" cy="914400"/>
          </a:xfrm>
        </p:spPr>
        <p:txBody>
          <a:bodyPr/>
          <a:lstStyle/>
          <a:p>
            <a:r>
              <a:rPr lang="sk-SK" dirty="0" err="1" smtClean="0"/>
              <a:t>Reaction</a:t>
            </a:r>
            <a:endParaRPr lang="sk-SK" dirty="0"/>
          </a:p>
        </p:txBody>
      </p:sp>
      <p:sp>
        <p:nvSpPr>
          <p:cNvPr id="4" name="Date Placeholder 3"/>
          <p:cNvSpPr>
            <a:spLocks noGrp="1"/>
          </p:cNvSpPr>
          <p:nvPr>
            <p:ph type="dt" sz="half" idx="10"/>
          </p:nvPr>
        </p:nvSpPr>
        <p:spPr/>
        <p:txBody>
          <a:bodyPr/>
          <a:lstStyle/>
          <a:p>
            <a:fld id="{D1209D10-5614-A74B-AC99-8633D0F8D028}" type="datetime1">
              <a:rPr lang="sk-SK" smtClean="0"/>
              <a:t>3.11.14</a:t>
            </a:fld>
            <a:endParaRPr lang="en-GB"/>
          </a:p>
        </p:txBody>
      </p:sp>
      <p:sp>
        <p:nvSpPr>
          <p:cNvPr id="5" name="Footer Placeholder 4"/>
          <p:cNvSpPr>
            <a:spLocks noGrp="1"/>
          </p:cNvSpPr>
          <p:nvPr>
            <p:ph type="ftr" sz="quarter" idx="12"/>
          </p:nvPr>
        </p:nvSpPr>
        <p:spPr/>
        <p:txBody>
          <a:bodyPr/>
          <a:lstStyle/>
          <a:p>
            <a:r>
              <a:rPr lang="en-GB" smtClean="0"/>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31</a:t>
            </a:fld>
            <a:endParaRPr lang="en-GB"/>
          </a:p>
        </p:txBody>
      </p:sp>
    </p:spTree>
    <p:extLst>
      <p:ext uri="{BB962C8B-B14F-4D97-AF65-F5344CB8AC3E}">
        <p14:creationId xmlns:p14="http://schemas.microsoft.com/office/powerpoint/2010/main" val="2101093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2950" y="411274"/>
            <a:ext cx="8503392" cy="4811910"/>
          </a:xfrm>
        </p:spPr>
        <p:txBody>
          <a:bodyPr>
            <a:noAutofit/>
          </a:bodyPr>
          <a:lstStyle/>
          <a:p>
            <a:r>
              <a:rPr lang="en-GB" dirty="0" smtClean="0"/>
              <a:t>Following the declaration of a PHEIC, WHO has issued temporary recommendations that will be re-assessed in three months [1].</a:t>
            </a:r>
          </a:p>
          <a:p>
            <a:r>
              <a:rPr lang="en-GB" dirty="0" smtClean="0"/>
              <a:t>The main purpose of the measures presented in the temporary recommendations is to reduce the risk of international spread of wild-type poliovirus before the high WPV transmission season in May and June.</a:t>
            </a:r>
          </a:p>
          <a:p>
            <a:r>
              <a:rPr lang="en-GB" dirty="0" smtClean="0"/>
              <a:t>The WHO recommendations divide the 10 polio-affected countries into two groups.</a:t>
            </a:r>
          </a:p>
          <a:p>
            <a:pPr lvl="1"/>
            <a:r>
              <a:rPr lang="en-GB" dirty="0" smtClean="0"/>
              <a:t>Three ‘currently exporting countries’ (Pakistan, Cameroon and Syria) from which the virus has been carried to other countries in 2014.</a:t>
            </a:r>
          </a:p>
          <a:p>
            <a:pPr lvl="1"/>
            <a:r>
              <a:rPr lang="en-GB" dirty="0" smtClean="0"/>
              <a:t>Seven countries (Afghanistan, Equatorial Guinea, Ethiopia, Iraq, Israel, Somalia and Nigeria) which are affected but are currently not exporting poliovirus.</a:t>
            </a:r>
            <a:endParaRPr lang="en-GB" dirty="0"/>
          </a:p>
        </p:txBody>
      </p:sp>
      <p:sp>
        <p:nvSpPr>
          <p:cNvPr id="3" name="Title 2"/>
          <p:cNvSpPr>
            <a:spLocks noGrp="1"/>
          </p:cNvSpPr>
          <p:nvPr>
            <p:ph type="title"/>
          </p:nvPr>
        </p:nvSpPr>
        <p:spPr>
          <a:xfrm>
            <a:off x="742951" y="5603385"/>
            <a:ext cx="8172450" cy="914400"/>
          </a:xfrm>
        </p:spPr>
        <p:txBody>
          <a:bodyPr/>
          <a:lstStyle/>
          <a:p>
            <a:r>
              <a:rPr lang="sk-SK" dirty="0" smtClean="0"/>
              <a:t>PHEIC </a:t>
            </a:r>
            <a:r>
              <a:rPr lang="sk-SK" sz="3000" dirty="0" err="1"/>
              <a:t>Public</a:t>
            </a:r>
            <a:r>
              <a:rPr lang="sk-SK" sz="3000" dirty="0"/>
              <a:t> </a:t>
            </a:r>
            <a:r>
              <a:rPr lang="sk-SK" sz="3000" dirty="0" err="1"/>
              <a:t>Health</a:t>
            </a:r>
            <a:r>
              <a:rPr lang="sk-SK" sz="3000" dirty="0"/>
              <a:t> </a:t>
            </a:r>
            <a:r>
              <a:rPr lang="sk-SK" sz="3000" dirty="0" err="1"/>
              <a:t>Emergency</a:t>
            </a:r>
            <a:r>
              <a:rPr lang="sk-SK" sz="3000" dirty="0"/>
              <a:t> </a:t>
            </a:r>
            <a:r>
              <a:rPr lang="sk-SK" sz="3000" dirty="0" err="1"/>
              <a:t>of</a:t>
            </a:r>
            <a:r>
              <a:rPr lang="sk-SK" sz="3000" dirty="0"/>
              <a:t> </a:t>
            </a:r>
            <a:r>
              <a:rPr lang="sk-SK" sz="3000" dirty="0" err="1"/>
              <a:t>International</a:t>
            </a:r>
            <a:r>
              <a:rPr lang="sk-SK" sz="3000" dirty="0"/>
              <a:t> </a:t>
            </a:r>
            <a:r>
              <a:rPr lang="sk-SK" sz="3000" dirty="0" err="1"/>
              <a:t>Concern</a:t>
            </a:r>
            <a:endParaRPr lang="sk-SK" sz="3000" dirty="0"/>
          </a:p>
        </p:txBody>
      </p:sp>
      <p:sp>
        <p:nvSpPr>
          <p:cNvPr id="4" name="Date Placeholder 3"/>
          <p:cNvSpPr>
            <a:spLocks noGrp="1"/>
          </p:cNvSpPr>
          <p:nvPr>
            <p:ph type="dt" sz="half" idx="10"/>
          </p:nvPr>
        </p:nvSpPr>
        <p:spPr/>
        <p:txBody>
          <a:bodyPr/>
          <a:lstStyle/>
          <a:p>
            <a:fld id="{AD7573DA-0AB1-F545-81BE-525A0DB2AF9E}" type="datetime1">
              <a:rPr lang="sk-SK" smtClean="0"/>
              <a:t>3.11.14</a:t>
            </a:fld>
            <a:endParaRPr lang="en-GB"/>
          </a:p>
        </p:txBody>
      </p:sp>
      <p:sp>
        <p:nvSpPr>
          <p:cNvPr id="5" name="Footer Placeholder 4"/>
          <p:cNvSpPr>
            <a:spLocks noGrp="1"/>
          </p:cNvSpPr>
          <p:nvPr>
            <p:ph type="ftr" sz="quarter" idx="12"/>
          </p:nvPr>
        </p:nvSpPr>
        <p:spPr/>
        <p:txBody>
          <a:bodyPr/>
          <a:lstStyle/>
          <a:p>
            <a:r>
              <a:rPr lang="en-GB" smtClean="0"/>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32</a:t>
            </a:fld>
            <a:endParaRPr lang="en-GB"/>
          </a:p>
        </p:txBody>
      </p:sp>
    </p:spTree>
    <p:extLst>
      <p:ext uri="{BB962C8B-B14F-4D97-AF65-F5344CB8AC3E}">
        <p14:creationId xmlns:p14="http://schemas.microsoft.com/office/powerpoint/2010/main" val="3335973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2010" y="370491"/>
            <a:ext cx="8073391" cy="4797856"/>
          </a:xfrm>
        </p:spPr>
        <p:txBody>
          <a:bodyPr>
            <a:noAutofit/>
          </a:bodyPr>
          <a:lstStyle/>
          <a:p>
            <a:r>
              <a:rPr lang="en-GB" sz="1700" dirty="0"/>
              <a:t>The three exporting countries are requested to ensure that all residents and long-term visitors (defined as those staying in the country for more than four weeks) receive a dose of either OPV or IPV between four weeks and 12 months prior to international travel. Countries have to ensure that such travellers are provided with an International Certificate of Vaccination or Prophylaxis in the form specified in Annex 6 of the International Health Regulations (2005) to record their polio vaccination and serve as proof of vaccination. </a:t>
            </a:r>
          </a:p>
          <a:p>
            <a:r>
              <a:rPr lang="en-GB" sz="1700" dirty="0"/>
              <a:t>The seven non-exporting countries are requested to encourage the same vaccinations and ensure that travellers who receive such vaccination have access to an appropriate document to record their polio vaccination status. </a:t>
            </a:r>
          </a:p>
          <a:p>
            <a:r>
              <a:rPr lang="en-GB" sz="1700" dirty="0"/>
              <a:t>In addition, the 10 countries have to officially declare – if they have not already done so – at the level of head of state or government, that the interruption of poliovirus transmission is a national public health emergency. They have to maintain these measures until the following criteria have been met: (</a:t>
            </a:r>
            <a:r>
              <a:rPr lang="en-GB" sz="1700" dirty="0" err="1"/>
              <a:t>i</a:t>
            </a:r>
            <a:r>
              <a:rPr lang="en-GB" sz="1700" dirty="0"/>
              <a:t>) at least six months have passed without the detection of wild poliovirus transmission in the country from any source, and (ii) there is documentation of full application of high-quality eradication activities in all infected and high risk areas. </a:t>
            </a:r>
          </a:p>
        </p:txBody>
      </p:sp>
      <p:sp>
        <p:nvSpPr>
          <p:cNvPr id="3" name="Title 2"/>
          <p:cNvSpPr>
            <a:spLocks noGrp="1"/>
          </p:cNvSpPr>
          <p:nvPr>
            <p:ph type="title"/>
          </p:nvPr>
        </p:nvSpPr>
        <p:spPr>
          <a:xfrm>
            <a:off x="842010" y="5334000"/>
            <a:ext cx="8172450" cy="914400"/>
          </a:xfrm>
        </p:spPr>
        <p:txBody>
          <a:bodyPr/>
          <a:lstStyle/>
          <a:p>
            <a:r>
              <a:rPr lang="en-GB" dirty="0" smtClean="0"/>
              <a:t>Control </a:t>
            </a:r>
            <a:r>
              <a:rPr lang="en-GB" dirty="0"/>
              <a:t>measures </a:t>
            </a:r>
            <a:endParaRPr lang="sk-SK" dirty="0"/>
          </a:p>
        </p:txBody>
      </p:sp>
      <p:sp>
        <p:nvSpPr>
          <p:cNvPr id="4" name="Date Placeholder 3"/>
          <p:cNvSpPr>
            <a:spLocks noGrp="1"/>
          </p:cNvSpPr>
          <p:nvPr>
            <p:ph type="dt" sz="half" idx="10"/>
          </p:nvPr>
        </p:nvSpPr>
        <p:spPr/>
        <p:txBody>
          <a:bodyPr/>
          <a:lstStyle/>
          <a:p>
            <a:fld id="{7F598ACC-AFB0-1E4D-981B-87E84BCDF625}" type="datetime1">
              <a:rPr lang="sk-SK" smtClean="0"/>
              <a:t>3.11.14</a:t>
            </a:fld>
            <a:endParaRPr lang="en-GB"/>
          </a:p>
        </p:txBody>
      </p:sp>
      <p:sp>
        <p:nvSpPr>
          <p:cNvPr id="5" name="Footer Placeholder 4"/>
          <p:cNvSpPr>
            <a:spLocks noGrp="1"/>
          </p:cNvSpPr>
          <p:nvPr>
            <p:ph type="ftr" sz="quarter" idx="12"/>
          </p:nvPr>
        </p:nvSpPr>
        <p:spPr/>
        <p:txBody>
          <a:bodyPr/>
          <a:lstStyle/>
          <a:p>
            <a:r>
              <a:rPr lang="en-GB" smtClean="0"/>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33</a:t>
            </a:fld>
            <a:endParaRPr lang="en-GB"/>
          </a:p>
        </p:txBody>
      </p:sp>
    </p:spTree>
    <p:extLst>
      <p:ext uri="{BB962C8B-B14F-4D97-AF65-F5344CB8AC3E}">
        <p14:creationId xmlns:p14="http://schemas.microsoft.com/office/powerpoint/2010/main" val="3627906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1369" y="246765"/>
            <a:ext cx="8514032" cy="4674819"/>
          </a:xfrm>
        </p:spPr>
        <p:txBody>
          <a:bodyPr>
            <a:normAutofit fontScale="62500" lnSpcReduction="20000"/>
          </a:bodyPr>
          <a:lstStyle/>
          <a:p>
            <a:endParaRPr lang="sk-SK" dirty="0"/>
          </a:p>
          <a:p>
            <a:r>
              <a:rPr lang="en-GB" sz="2800" dirty="0"/>
              <a:t>Continuous and heavy rainfall from 14 to 16 May 2014 resulted in extensive flooding in Bosnia and Herzegovina, Croatia, and Serbia, mainly around the Sava river catchment area. It was considered the worst flood since the beginning of record keeping in the region. On 25 May, the World Health Organization’s Regional Office for Europe (WHO/EURO) reported that two million people were affected by the flooding, more than 60 000 were displaced, and 60 people died in the three countries [4]. In the affected areas, 61 healthcare facilities were damaged. Prevention and control measures against infectious diseases were focused on water- and vector-borne diseases, together with psychological support. </a:t>
            </a:r>
          </a:p>
          <a:p>
            <a:r>
              <a:rPr lang="en-GB" sz="2800" dirty="0"/>
              <a:t>The flood water slowly receded and has currently returned to normal water levels in most places. As of 13 June 2014, the number of displaced persons decreased from nearly 60 000 to 22 500 persons in the three countries. Current efforts are focused on the reestablishment of general services (water, centralised wastewater collection/treatment services, transportation and electricity), general cleaning (debris removal, disposal of waste), disinfection and rodent control. </a:t>
            </a:r>
          </a:p>
        </p:txBody>
      </p:sp>
      <p:sp>
        <p:nvSpPr>
          <p:cNvPr id="3" name="Title 2"/>
          <p:cNvSpPr>
            <a:spLocks noGrp="1"/>
          </p:cNvSpPr>
          <p:nvPr>
            <p:ph type="title"/>
          </p:nvPr>
        </p:nvSpPr>
        <p:spPr>
          <a:xfrm>
            <a:off x="742951" y="5658222"/>
            <a:ext cx="8172450" cy="914400"/>
          </a:xfrm>
        </p:spPr>
        <p:txBody>
          <a:bodyPr/>
          <a:lstStyle/>
          <a:p>
            <a:r>
              <a:rPr lang="sk-SK" sz="3800" dirty="0" err="1"/>
              <a:t>Floods</a:t>
            </a:r>
            <a:r>
              <a:rPr lang="sk-SK" sz="3800" dirty="0"/>
              <a:t> </a:t>
            </a:r>
            <a:r>
              <a:rPr lang="sk-SK" sz="3800" dirty="0" err="1"/>
              <a:t>in</a:t>
            </a:r>
            <a:r>
              <a:rPr lang="sk-SK" sz="3800" dirty="0"/>
              <a:t> </a:t>
            </a:r>
            <a:r>
              <a:rPr lang="sk-SK" sz="3800" dirty="0" err="1"/>
              <a:t>Bosnia</a:t>
            </a:r>
            <a:r>
              <a:rPr lang="sk-SK" sz="3800" dirty="0"/>
              <a:t> </a:t>
            </a:r>
            <a:r>
              <a:rPr lang="sk-SK" sz="3800" dirty="0" err="1"/>
              <a:t>and</a:t>
            </a:r>
            <a:r>
              <a:rPr lang="sk-SK" sz="3800" dirty="0"/>
              <a:t> </a:t>
            </a:r>
            <a:r>
              <a:rPr lang="sk-SK" sz="3800" dirty="0" err="1"/>
              <a:t>Herzegovina</a:t>
            </a:r>
            <a:r>
              <a:rPr lang="sk-SK" sz="3800" dirty="0"/>
              <a:t>, </a:t>
            </a:r>
            <a:r>
              <a:rPr lang="sk-SK" sz="3800" dirty="0" err="1"/>
              <a:t>Croatia</a:t>
            </a:r>
            <a:r>
              <a:rPr lang="sk-SK" sz="3800" dirty="0"/>
              <a:t>, </a:t>
            </a:r>
            <a:r>
              <a:rPr lang="sk-SK" sz="3800" dirty="0" err="1"/>
              <a:t>and</a:t>
            </a:r>
            <a:r>
              <a:rPr lang="sk-SK" sz="3800" dirty="0"/>
              <a:t> </a:t>
            </a:r>
            <a:r>
              <a:rPr lang="sk-SK" sz="3800" dirty="0" err="1"/>
              <a:t>Serbia</a:t>
            </a:r>
            <a:r>
              <a:rPr lang="sk-SK" sz="3800" dirty="0"/>
              <a:t>: </a:t>
            </a:r>
            <a:r>
              <a:rPr lang="sk-SK" sz="3800" dirty="0" err="1"/>
              <a:t>communicable</a:t>
            </a:r>
            <a:r>
              <a:rPr lang="sk-SK" sz="3800" dirty="0"/>
              <a:t> </a:t>
            </a:r>
            <a:r>
              <a:rPr lang="sk-SK" sz="3800" dirty="0" err="1"/>
              <a:t>disease</a:t>
            </a:r>
            <a:r>
              <a:rPr lang="sk-SK" sz="3800" dirty="0"/>
              <a:t> </a:t>
            </a:r>
            <a:r>
              <a:rPr lang="sk-SK" sz="3800" dirty="0" err="1"/>
              <a:t>risks</a:t>
            </a:r>
            <a:r>
              <a:rPr lang="sk-SK" sz="3800" dirty="0"/>
              <a:t> </a:t>
            </a:r>
            <a:r>
              <a:rPr lang="fr-FR" sz="3800" dirty="0"/>
              <a:t>18 </a:t>
            </a:r>
            <a:r>
              <a:rPr lang="fr-FR" sz="3800" dirty="0" err="1"/>
              <a:t>June</a:t>
            </a:r>
            <a:r>
              <a:rPr lang="fr-FR" sz="3800" dirty="0"/>
              <a:t> 2014</a:t>
            </a:r>
            <a:endParaRPr lang="sk-SK" sz="3800" dirty="0"/>
          </a:p>
        </p:txBody>
      </p:sp>
      <p:sp>
        <p:nvSpPr>
          <p:cNvPr id="4" name="Date Placeholder 3"/>
          <p:cNvSpPr>
            <a:spLocks noGrp="1"/>
          </p:cNvSpPr>
          <p:nvPr>
            <p:ph type="dt" sz="half" idx="10"/>
          </p:nvPr>
        </p:nvSpPr>
        <p:spPr/>
        <p:txBody>
          <a:bodyPr/>
          <a:lstStyle/>
          <a:p>
            <a:fld id="{D3CB966B-01AB-A44E-9F1B-88DD81D0584D}" type="datetime1">
              <a:rPr lang="sk-SK" smtClean="0"/>
              <a:t>3.11.14</a:t>
            </a:fld>
            <a:endParaRPr lang="en-GB"/>
          </a:p>
        </p:txBody>
      </p:sp>
      <p:sp>
        <p:nvSpPr>
          <p:cNvPr id="5" name="Footer Placeholder 4"/>
          <p:cNvSpPr>
            <a:spLocks noGrp="1"/>
          </p:cNvSpPr>
          <p:nvPr>
            <p:ph type="ftr" sz="quarter" idx="12"/>
          </p:nvPr>
        </p:nvSpPr>
        <p:spPr/>
        <p:txBody>
          <a:bodyPr/>
          <a:lstStyle/>
          <a:p>
            <a:r>
              <a:rPr lang="en-GB" smtClean="0"/>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34</a:t>
            </a:fld>
            <a:endParaRPr lang="en-GB"/>
          </a:p>
        </p:txBody>
      </p:sp>
    </p:spTree>
    <p:extLst>
      <p:ext uri="{BB962C8B-B14F-4D97-AF65-F5344CB8AC3E}">
        <p14:creationId xmlns:p14="http://schemas.microsoft.com/office/powerpoint/2010/main" val="1956765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207020"/>
            <a:ext cx="9906000" cy="6411596"/>
            <a:chOff x="0" y="92234"/>
            <a:chExt cx="10075863" cy="7070566"/>
          </a:xfrm>
        </p:grpSpPr>
        <p:pic>
          <p:nvPicPr>
            <p:cNvPr id="6" name="Picture 5"/>
            <p:cNvPicPr>
              <a:picLocks noChangeAspect="1"/>
            </p:cNvPicPr>
            <p:nvPr/>
          </p:nvPicPr>
          <p:blipFill>
            <a:blip r:embed="rId2"/>
            <a:stretch>
              <a:fillRect/>
            </a:stretch>
          </p:blipFill>
          <p:spPr>
            <a:xfrm>
              <a:off x="0" y="92234"/>
              <a:ext cx="10075863" cy="4960276"/>
            </a:xfrm>
            <a:prstGeom prst="rect">
              <a:avLst/>
            </a:prstGeom>
          </p:spPr>
        </p:pic>
        <p:pic>
          <p:nvPicPr>
            <p:cNvPr id="7" name="Picture 6"/>
            <p:cNvPicPr>
              <a:picLocks noChangeAspect="1"/>
            </p:cNvPicPr>
            <p:nvPr/>
          </p:nvPicPr>
          <p:blipFill>
            <a:blip r:embed="rId3"/>
            <a:stretch>
              <a:fillRect/>
            </a:stretch>
          </p:blipFill>
          <p:spPr>
            <a:xfrm>
              <a:off x="0" y="4902200"/>
              <a:ext cx="4292600" cy="2260600"/>
            </a:xfrm>
            <a:prstGeom prst="rect">
              <a:avLst/>
            </a:prstGeom>
          </p:spPr>
        </p:pic>
      </p:grpSp>
      <p:sp>
        <p:nvSpPr>
          <p:cNvPr id="9" name="Date Placeholder 8"/>
          <p:cNvSpPr>
            <a:spLocks noGrp="1"/>
          </p:cNvSpPr>
          <p:nvPr>
            <p:ph type="dt" sz="half" idx="10"/>
          </p:nvPr>
        </p:nvSpPr>
        <p:spPr/>
        <p:txBody>
          <a:bodyPr/>
          <a:lstStyle/>
          <a:p>
            <a:fld id="{22FB5181-C83B-4D40-8202-CF6E385641A1}" type="datetime1">
              <a:rPr lang="sk-SK" smtClean="0"/>
              <a:t>3.11.14</a:t>
            </a:fld>
            <a:endParaRPr lang="en-GB"/>
          </a:p>
        </p:txBody>
      </p:sp>
      <p:sp>
        <p:nvSpPr>
          <p:cNvPr id="10" name="Footer Placeholder 9"/>
          <p:cNvSpPr>
            <a:spLocks noGrp="1"/>
          </p:cNvSpPr>
          <p:nvPr>
            <p:ph type="ftr" sz="quarter" idx="12"/>
          </p:nvPr>
        </p:nvSpPr>
        <p:spPr/>
        <p:txBody>
          <a:bodyPr/>
          <a:lstStyle/>
          <a:p>
            <a:r>
              <a:rPr lang="en-GB" smtClean="0"/>
              <a:t>rusnakm@truni.sk</a:t>
            </a:r>
            <a:endParaRPr lang="en-GB" dirty="0"/>
          </a:p>
        </p:txBody>
      </p:sp>
      <p:sp>
        <p:nvSpPr>
          <p:cNvPr id="11" name="Slide Number Placeholder 10"/>
          <p:cNvSpPr>
            <a:spLocks noGrp="1"/>
          </p:cNvSpPr>
          <p:nvPr>
            <p:ph type="sldNum" sz="quarter" idx="11"/>
          </p:nvPr>
        </p:nvSpPr>
        <p:spPr/>
        <p:txBody>
          <a:bodyPr/>
          <a:lstStyle/>
          <a:p>
            <a:fld id="{20C92893-8C51-46CF-9D47-24B3C575AFAA}" type="slidenum">
              <a:rPr lang="en-GB" smtClean="0"/>
              <a:pPr/>
              <a:t>35</a:t>
            </a:fld>
            <a:endParaRPr lang="en-GB"/>
          </a:p>
        </p:txBody>
      </p:sp>
    </p:spTree>
    <p:extLst>
      <p:ext uri="{BB962C8B-B14F-4D97-AF65-F5344CB8AC3E}">
        <p14:creationId xmlns:p14="http://schemas.microsoft.com/office/powerpoint/2010/main" val="430837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2010" y="685802"/>
            <a:ext cx="8073391" cy="3657599"/>
          </a:xfrm>
        </p:spPr>
        <p:txBody>
          <a:bodyPr>
            <a:normAutofit lnSpcReduction="10000"/>
          </a:bodyPr>
          <a:lstStyle/>
          <a:p>
            <a:r>
              <a:rPr lang="en-GB" dirty="0" smtClean="0"/>
              <a:t>According to WHO/EURO, as of 13 June 2014, no outbreaks of communicable diseases have been reported in the affected areas. WHO/EURO also reported that the early response phase had ended, which focused on enhanced epidemiological surveillance, the strengthening of early warning systems for communicable diseases, and the prevention of water- and vector-borne infections. </a:t>
            </a:r>
          </a:p>
          <a:p>
            <a:r>
              <a:rPr lang="en-GB" dirty="0" smtClean="0"/>
              <a:t>A post-disaster needs assessment is underway for Bosnia and Herzegovina and Serbia. Vector control measures are </a:t>
            </a:r>
            <a:r>
              <a:rPr lang="en-GB" dirty="0" err="1" smtClean="0"/>
              <a:t>ongoing</a:t>
            </a:r>
            <a:r>
              <a:rPr lang="en-GB" dirty="0" smtClean="0"/>
              <a:t> in the three countries (aerial spraying of some flood-affected municipalities). </a:t>
            </a:r>
            <a:endParaRPr lang="en-GB" dirty="0"/>
          </a:p>
        </p:txBody>
      </p:sp>
      <p:sp>
        <p:nvSpPr>
          <p:cNvPr id="3" name="Title 2"/>
          <p:cNvSpPr>
            <a:spLocks noGrp="1"/>
          </p:cNvSpPr>
          <p:nvPr>
            <p:ph type="title"/>
          </p:nvPr>
        </p:nvSpPr>
        <p:spPr/>
        <p:txBody>
          <a:bodyPr/>
          <a:lstStyle/>
          <a:p>
            <a:r>
              <a:rPr lang="sk-SK" dirty="0" smtClean="0"/>
              <a:t>WHO </a:t>
            </a:r>
            <a:r>
              <a:rPr lang="sk-SK" dirty="0" err="1" smtClean="0"/>
              <a:t>conclusions</a:t>
            </a:r>
            <a:endParaRPr lang="sk-SK" dirty="0"/>
          </a:p>
        </p:txBody>
      </p:sp>
      <p:sp>
        <p:nvSpPr>
          <p:cNvPr id="4" name="Date Placeholder 3"/>
          <p:cNvSpPr>
            <a:spLocks noGrp="1"/>
          </p:cNvSpPr>
          <p:nvPr>
            <p:ph type="dt" sz="half" idx="10"/>
          </p:nvPr>
        </p:nvSpPr>
        <p:spPr/>
        <p:txBody>
          <a:bodyPr/>
          <a:lstStyle/>
          <a:p>
            <a:fld id="{C7E4A699-C41E-B848-8046-955164CBD0BF}" type="datetime1">
              <a:rPr lang="sk-SK" smtClean="0"/>
              <a:t>3.11.14</a:t>
            </a:fld>
            <a:endParaRPr lang="en-GB"/>
          </a:p>
        </p:txBody>
      </p:sp>
      <p:sp>
        <p:nvSpPr>
          <p:cNvPr id="5" name="Footer Placeholder 4"/>
          <p:cNvSpPr>
            <a:spLocks noGrp="1"/>
          </p:cNvSpPr>
          <p:nvPr>
            <p:ph type="ftr" sz="quarter" idx="12"/>
          </p:nvPr>
        </p:nvSpPr>
        <p:spPr/>
        <p:txBody>
          <a:bodyPr/>
          <a:lstStyle/>
          <a:p>
            <a:r>
              <a:rPr lang="en-GB" smtClean="0"/>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36</a:t>
            </a:fld>
            <a:endParaRPr lang="en-GB"/>
          </a:p>
        </p:txBody>
      </p:sp>
    </p:spTree>
    <p:extLst>
      <p:ext uri="{BB962C8B-B14F-4D97-AF65-F5344CB8AC3E}">
        <p14:creationId xmlns:p14="http://schemas.microsoft.com/office/powerpoint/2010/main" val="26456714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81123" y="685802"/>
            <a:ext cx="7934277" cy="4331746"/>
          </a:xfrm>
        </p:spPr>
        <p:txBody>
          <a:bodyPr/>
          <a:lstStyle/>
          <a:p>
            <a:r>
              <a:rPr lang="sk-SK" dirty="0" smtClean="0"/>
              <a:t>IHR = </a:t>
            </a:r>
            <a:r>
              <a:rPr lang="en-GB" sz="2300" dirty="0"/>
              <a:t>Formal code of conduct for public health emergencies of international concern.</a:t>
            </a:r>
          </a:p>
          <a:p>
            <a:r>
              <a:rPr lang="en-GB" dirty="0"/>
              <a:t>Globalisation - problem in one location is everybody’s headache </a:t>
            </a:r>
            <a:endParaRPr lang="en-GB" dirty="0" smtClean="0"/>
          </a:p>
          <a:p>
            <a:r>
              <a:rPr lang="en-GB" i="1" dirty="0"/>
              <a:t>Public Health Emergency of International Concern </a:t>
            </a:r>
            <a:r>
              <a:rPr lang="en-GB" i="1" dirty="0" smtClean="0"/>
              <a:t>PHEIC</a:t>
            </a:r>
            <a:r>
              <a:rPr lang="en-GB" dirty="0" smtClean="0"/>
              <a:t> </a:t>
            </a:r>
            <a:r>
              <a:rPr lang="en-GB" sz="2300" dirty="0"/>
              <a:t>means an extraordinary event</a:t>
            </a:r>
          </a:p>
          <a:p>
            <a:r>
              <a:rPr lang="en-GB" sz="2300" dirty="0" smtClean="0"/>
              <a:t>National approach: IHR </a:t>
            </a:r>
            <a:r>
              <a:rPr lang="en-GB" sz="2300" dirty="0"/>
              <a:t>implementation plan and dissemination to relevant stakeholders</a:t>
            </a:r>
          </a:p>
          <a:p>
            <a:r>
              <a:rPr lang="en-GB" sz="2300" dirty="0"/>
              <a:t>Case studies: wild polio, floods in Balkan</a:t>
            </a:r>
          </a:p>
          <a:p>
            <a:endParaRPr lang="en-GB" dirty="0"/>
          </a:p>
          <a:p>
            <a:endParaRPr lang="sk-SK" dirty="0"/>
          </a:p>
        </p:txBody>
      </p:sp>
      <p:sp>
        <p:nvSpPr>
          <p:cNvPr id="3" name="Title 2"/>
          <p:cNvSpPr>
            <a:spLocks noGrp="1"/>
          </p:cNvSpPr>
          <p:nvPr>
            <p:ph type="title"/>
          </p:nvPr>
        </p:nvSpPr>
        <p:spPr/>
        <p:txBody>
          <a:bodyPr/>
          <a:lstStyle/>
          <a:p>
            <a:r>
              <a:rPr lang="sk-SK" dirty="0" err="1" smtClean="0"/>
              <a:t>Summary</a:t>
            </a:r>
            <a:endParaRPr lang="sk-SK" dirty="0"/>
          </a:p>
        </p:txBody>
      </p:sp>
      <p:sp>
        <p:nvSpPr>
          <p:cNvPr id="4" name="Date Placeholder 3"/>
          <p:cNvSpPr>
            <a:spLocks noGrp="1"/>
          </p:cNvSpPr>
          <p:nvPr>
            <p:ph type="dt" sz="half" idx="10"/>
          </p:nvPr>
        </p:nvSpPr>
        <p:spPr/>
        <p:txBody>
          <a:bodyPr/>
          <a:lstStyle/>
          <a:p>
            <a:fld id="{49EE0C36-523C-4547-933F-6D9098C6DEC4}" type="datetime1">
              <a:rPr lang="sk-SK" smtClean="0"/>
              <a:t>3.11.14</a:t>
            </a:fld>
            <a:endParaRPr lang="en-GB"/>
          </a:p>
        </p:txBody>
      </p:sp>
      <p:sp>
        <p:nvSpPr>
          <p:cNvPr id="5" name="Footer Placeholder 4"/>
          <p:cNvSpPr>
            <a:spLocks noGrp="1"/>
          </p:cNvSpPr>
          <p:nvPr>
            <p:ph type="ftr" sz="quarter" idx="12"/>
          </p:nvPr>
        </p:nvSpPr>
        <p:spPr/>
        <p:txBody>
          <a:bodyPr/>
          <a:lstStyle/>
          <a:p>
            <a:r>
              <a:rPr lang="en-GB" smtClean="0"/>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37</a:t>
            </a:fld>
            <a:endParaRPr lang="en-GB"/>
          </a:p>
        </p:txBody>
      </p:sp>
    </p:spTree>
    <p:extLst>
      <p:ext uri="{BB962C8B-B14F-4D97-AF65-F5344CB8AC3E}">
        <p14:creationId xmlns:p14="http://schemas.microsoft.com/office/powerpoint/2010/main" val="16057241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10855" y="697113"/>
            <a:ext cx="7904546" cy="4512363"/>
          </a:xfrm>
        </p:spPr>
        <p:txBody>
          <a:bodyPr>
            <a:normAutofit fontScale="92500" lnSpcReduction="10000"/>
          </a:bodyPr>
          <a:lstStyle/>
          <a:p>
            <a:r>
              <a:rPr lang="sk-SK" dirty="0"/>
              <a:t>NATIONAL, RESEARCH &amp; COUNCIL 2014. </a:t>
            </a:r>
            <a:r>
              <a:rPr lang="sk-SK" i="1" dirty="0" err="1"/>
              <a:t>An</a:t>
            </a:r>
            <a:r>
              <a:rPr lang="sk-SK" i="1" dirty="0"/>
              <a:t> </a:t>
            </a:r>
            <a:r>
              <a:rPr lang="sk-SK" i="1" dirty="0" err="1"/>
              <a:t>All-of-Government</a:t>
            </a:r>
            <a:r>
              <a:rPr lang="sk-SK" i="1" dirty="0"/>
              <a:t> </a:t>
            </a:r>
            <a:r>
              <a:rPr lang="sk-SK" i="1" dirty="0" err="1"/>
              <a:t>Approach</a:t>
            </a:r>
            <a:r>
              <a:rPr lang="sk-SK" i="1" dirty="0"/>
              <a:t> to </a:t>
            </a:r>
            <a:r>
              <a:rPr lang="sk-SK" i="1" dirty="0" err="1"/>
              <a:t>Increase</a:t>
            </a:r>
            <a:r>
              <a:rPr lang="sk-SK" i="1" dirty="0"/>
              <a:t> </a:t>
            </a:r>
            <a:r>
              <a:rPr lang="sk-SK" i="1" dirty="0" err="1"/>
              <a:t>Resilience</a:t>
            </a:r>
            <a:r>
              <a:rPr lang="sk-SK" i="1" dirty="0"/>
              <a:t> </a:t>
            </a:r>
            <a:r>
              <a:rPr lang="sk-SK" i="1" dirty="0" err="1"/>
              <a:t>for</a:t>
            </a:r>
            <a:r>
              <a:rPr lang="sk-SK" i="1" dirty="0"/>
              <a:t> </a:t>
            </a:r>
            <a:r>
              <a:rPr lang="sk-SK" i="1" dirty="0" err="1"/>
              <a:t>International</a:t>
            </a:r>
            <a:r>
              <a:rPr lang="sk-SK" i="1" dirty="0"/>
              <a:t> </a:t>
            </a:r>
            <a:r>
              <a:rPr lang="sk-SK" i="1" dirty="0" err="1"/>
              <a:t>Chemical</a:t>
            </a:r>
            <a:r>
              <a:rPr lang="sk-SK" i="1" dirty="0"/>
              <a:t>, </a:t>
            </a:r>
            <a:r>
              <a:rPr lang="sk-SK" i="1" dirty="0" err="1"/>
              <a:t>Biological</a:t>
            </a:r>
            <a:r>
              <a:rPr lang="sk-SK" i="1" dirty="0"/>
              <a:t>, </a:t>
            </a:r>
            <a:r>
              <a:rPr lang="sk-SK" i="1" dirty="0" err="1"/>
              <a:t>Radiological</a:t>
            </a:r>
            <a:r>
              <a:rPr lang="sk-SK" i="1" dirty="0"/>
              <a:t>, </a:t>
            </a:r>
            <a:r>
              <a:rPr lang="sk-SK" i="1" dirty="0" err="1"/>
              <a:t>Nuclear</a:t>
            </a:r>
            <a:r>
              <a:rPr lang="sk-SK" i="1" dirty="0"/>
              <a:t>, </a:t>
            </a:r>
            <a:r>
              <a:rPr lang="sk-SK" i="1" dirty="0" err="1"/>
              <a:t>and</a:t>
            </a:r>
            <a:r>
              <a:rPr lang="sk-SK" i="1" dirty="0"/>
              <a:t> </a:t>
            </a:r>
            <a:r>
              <a:rPr lang="sk-SK" i="1" dirty="0" err="1"/>
              <a:t>Explosive</a:t>
            </a:r>
            <a:r>
              <a:rPr lang="sk-SK" i="1" dirty="0"/>
              <a:t> (CBRNE) </a:t>
            </a:r>
            <a:r>
              <a:rPr lang="sk-SK" i="1" dirty="0" err="1"/>
              <a:t>Events</a:t>
            </a:r>
            <a:r>
              <a:rPr lang="sk-SK" i="1" dirty="0"/>
              <a:t>: A </a:t>
            </a:r>
            <a:r>
              <a:rPr lang="sk-SK" i="1" dirty="0" err="1"/>
              <a:t>Workshop</a:t>
            </a:r>
            <a:r>
              <a:rPr lang="sk-SK" i="1" dirty="0"/>
              <a:t> </a:t>
            </a:r>
            <a:r>
              <a:rPr lang="sk-SK" i="1" dirty="0" err="1"/>
              <a:t>Summary</a:t>
            </a:r>
            <a:r>
              <a:rPr lang="sk-SK" i="1" dirty="0"/>
              <a:t>. </a:t>
            </a:r>
            <a:r>
              <a:rPr lang="sk-SK" i="1" dirty="0" err="1"/>
              <a:t>Steering</a:t>
            </a:r>
            <a:r>
              <a:rPr lang="sk-SK" i="1" dirty="0"/>
              <a:t> </a:t>
            </a:r>
            <a:r>
              <a:rPr lang="sk-SK" i="1" dirty="0" err="1"/>
              <a:t>Committee</a:t>
            </a:r>
            <a:r>
              <a:rPr lang="sk-SK" i="1" dirty="0"/>
              <a:t> on </a:t>
            </a:r>
            <a:r>
              <a:rPr lang="sk-SK" i="1" dirty="0" err="1"/>
              <a:t>An</a:t>
            </a:r>
            <a:r>
              <a:rPr lang="sk-SK" i="1" dirty="0"/>
              <a:t> </a:t>
            </a:r>
            <a:r>
              <a:rPr lang="sk-SK" i="1" dirty="0" err="1"/>
              <a:t>All-of-Government</a:t>
            </a:r>
            <a:r>
              <a:rPr lang="sk-SK" i="1" dirty="0"/>
              <a:t> </a:t>
            </a:r>
            <a:r>
              <a:rPr lang="sk-SK" i="1" dirty="0" err="1"/>
              <a:t>Approach</a:t>
            </a:r>
            <a:r>
              <a:rPr lang="sk-SK" i="1" dirty="0"/>
              <a:t> to </a:t>
            </a:r>
            <a:r>
              <a:rPr lang="sk-SK" i="1" dirty="0" err="1"/>
              <a:t>Increase</a:t>
            </a:r>
            <a:r>
              <a:rPr lang="sk-SK" i="1" dirty="0"/>
              <a:t> </a:t>
            </a:r>
            <a:r>
              <a:rPr lang="sk-SK" i="1" dirty="0" err="1"/>
              <a:t>Resilience</a:t>
            </a:r>
            <a:r>
              <a:rPr lang="sk-SK" i="1" dirty="0"/>
              <a:t> </a:t>
            </a:r>
            <a:r>
              <a:rPr lang="sk-SK" i="1" dirty="0" err="1"/>
              <a:t>for</a:t>
            </a:r>
            <a:r>
              <a:rPr lang="sk-SK" i="1" dirty="0"/>
              <a:t> </a:t>
            </a:r>
            <a:r>
              <a:rPr lang="sk-SK" i="1" dirty="0" err="1"/>
              <a:t>International</a:t>
            </a:r>
            <a:r>
              <a:rPr lang="sk-SK" i="1" dirty="0"/>
              <a:t> </a:t>
            </a:r>
            <a:r>
              <a:rPr lang="sk-SK" i="1" dirty="0" err="1"/>
              <a:t>Chemical</a:t>
            </a:r>
            <a:r>
              <a:rPr lang="sk-SK" i="1" dirty="0"/>
              <a:t>, </a:t>
            </a:r>
            <a:r>
              <a:rPr lang="sk-SK" i="1" dirty="0" err="1"/>
              <a:t>Biological</a:t>
            </a:r>
            <a:r>
              <a:rPr lang="sk-SK" i="1" dirty="0"/>
              <a:t>, </a:t>
            </a:r>
            <a:r>
              <a:rPr lang="sk-SK" i="1" dirty="0" err="1"/>
              <a:t>Radiological</a:t>
            </a:r>
            <a:r>
              <a:rPr lang="sk-SK" i="1" dirty="0"/>
              <a:t>, </a:t>
            </a:r>
            <a:r>
              <a:rPr lang="sk-SK" i="1" dirty="0" err="1"/>
              <a:t>Nuclear</a:t>
            </a:r>
            <a:r>
              <a:rPr lang="sk-SK" i="1" dirty="0"/>
              <a:t>, </a:t>
            </a:r>
            <a:r>
              <a:rPr lang="sk-SK" i="1" dirty="0" err="1"/>
              <a:t>and</a:t>
            </a:r>
            <a:r>
              <a:rPr lang="sk-SK" i="1" dirty="0"/>
              <a:t> </a:t>
            </a:r>
            <a:r>
              <a:rPr lang="sk-SK" i="1" dirty="0" err="1"/>
              <a:t>Explosive</a:t>
            </a:r>
            <a:r>
              <a:rPr lang="sk-SK" i="1" dirty="0"/>
              <a:t> (CBRNE) </a:t>
            </a:r>
            <a:r>
              <a:rPr lang="sk-SK" i="1" dirty="0" err="1"/>
              <a:t>Events</a:t>
            </a:r>
            <a:r>
              <a:rPr lang="sk-SK" i="1" dirty="0"/>
              <a:t>, </a:t>
            </a:r>
            <a:r>
              <a:rPr lang="sk-SK" i="1" dirty="0" err="1"/>
              <a:t>Division</a:t>
            </a:r>
            <a:r>
              <a:rPr lang="sk-SK" i="1" dirty="0"/>
              <a:t> on </a:t>
            </a:r>
            <a:r>
              <a:rPr lang="sk-SK" i="1" dirty="0" err="1"/>
              <a:t>Earth</a:t>
            </a:r>
            <a:r>
              <a:rPr lang="sk-SK" i="1" dirty="0"/>
              <a:t> </a:t>
            </a:r>
            <a:r>
              <a:rPr lang="sk-SK" i="1" dirty="0" err="1"/>
              <a:t>and</a:t>
            </a:r>
            <a:r>
              <a:rPr lang="sk-SK" i="1" dirty="0"/>
              <a:t> </a:t>
            </a:r>
            <a:r>
              <a:rPr lang="sk-SK" i="1" dirty="0" err="1"/>
              <a:t>Life</a:t>
            </a:r>
            <a:r>
              <a:rPr lang="sk-SK" i="1" dirty="0"/>
              <a:t> </a:t>
            </a:r>
            <a:r>
              <a:rPr lang="sk-SK" i="1" dirty="0" err="1"/>
              <a:t>Studies</a:t>
            </a:r>
            <a:r>
              <a:rPr lang="sk-SK" i="1" dirty="0"/>
              <a:t>. </a:t>
            </a:r>
            <a:r>
              <a:rPr lang="sk-SK" i="1" dirty="0" err="1"/>
              <a:t>Washington</a:t>
            </a:r>
            <a:r>
              <a:rPr lang="sk-SK" i="1" dirty="0"/>
              <a:t>, DC: </a:t>
            </a:r>
            <a:r>
              <a:rPr lang="sk-SK" i="1" dirty="0" err="1"/>
              <a:t>The</a:t>
            </a:r>
            <a:r>
              <a:rPr lang="sk-SK" i="1" dirty="0"/>
              <a:t> </a:t>
            </a:r>
            <a:r>
              <a:rPr lang="sk-SK" i="1" dirty="0" err="1"/>
              <a:t>National</a:t>
            </a:r>
            <a:r>
              <a:rPr lang="sk-SK" i="1" dirty="0"/>
              <a:t> </a:t>
            </a:r>
            <a:r>
              <a:rPr lang="sk-SK" i="1" dirty="0" err="1"/>
              <a:t>Academies</a:t>
            </a:r>
            <a:r>
              <a:rPr lang="sk-SK" i="1" dirty="0"/>
              <a:t> </a:t>
            </a:r>
            <a:r>
              <a:rPr lang="sk-SK" i="1" dirty="0" err="1"/>
              <a:t>Press</a:t>
            </a:r>
            <a:r>
              <a:rPr lang="sk-SK" i="1" dirty="0"/>
              <a:t>.</a:t>
            </a:r>
          </a:p>
          <a:p>
            <a:r>
              <a:rPr lang="sk-SK" dirty="0"/>
              <a:t>HUFNAGEL, L., BROCKMANN, D. &amp; GEISEL, T. 2004. </a:t>
            </a:r>
            <a:r>
              <a:rPr lang="sk-SK" dirty="0" err="1"/>
              <a:t>Forecast</a:t>
            </a:r>
            <a:r>
              <a:rPr lang="sk-SK" dirty="0"/>
              <a:t> </a:t>
            </a:r>
            <a:r>
              <a:rPr lang="sk-SK" dirty="0" err="1"/>
              <a:t>and</a:t>
            </a:r>
            <a:r>
              <a:rPr lang="sk-SK" dirty="0"/>
              <a:t> </a:t>
            </a:r>
            <a:r>
              <a:rPr lang="sk-SK" dirty="0" err="1"/>
              <a:t>control</a:t>
            </a:r>
            <a:r>
              <a:rPr lang="sk-SK" dirty="0"/>
              <a:t> </a:t>
            </a:r>
            <a:r>
              <a:rPr lang="sk-SK" dirty="0" err="1"/>
              <a:t>of</a:t>
            </a:r>
            <a:r>
              <a:rPr lang="sk-SK" dirty="0"/>
              <a:t> </a:t>
            </a:r>
            <a:r>
              <a:rPr lang="sk-SK" dirty="0" err="1"/>
              <a:t>epidemics</a:t>
            </a:r>
            <a:r>
              <a:rPr lang="sk-SK" dirty="0"/>
              <a:t> </a:t>
            </a:r>
            <a:r>
              <a:rPr lang="sk-SK" dirty="0" err="1"/>
              <a:t>in</a:t>
            </a:r>
            <a:r>
              <a:rPr lang="sk-SK" dirty="0"/>
              <a:t> a </a:t>
            </a:r>
            <a:r>
              <a:rPr lang="sk-SK" dirty="0" err="1"/>
              <a:t>globalized</a:t>
            </a:r>
            <a:r>
              <a:rPr lang="sk-SK" dirty="0"/>
              <a:t> </a:t>
            </a:r>
            <a:r>
              <a:rPr lang="sk-SK" dirty="0" err="1"/>
              <a:t>world</a:t>
            </a:r>
            <a:r>
              <a:rPr lang="sk-SK" dirty="0"/>
              <a:t>. </a:t>
            </a:r>
            <a:r>
              <a:rPr lang="sk-SK" i="1" dirty="0" err="1"/>
              <a:t>Proceedings</a:t>
            </a:r>
            <a:r>
              <a:rPr lang="sk-SK" i="1" dirty="0"/>
              <a:t> </a:t>
            </a:r>
            <a:r>
              <a:rPr lang="sk-SK" i="1" dirty="0" err="1"/>
              <a:t>of</a:t>
            </a:r>
            <a:r>
              <a:rPr lang="sk-SK" i="1" dirty="0"/>
              <a:t> </a:t>
            </a:r>
            <a:r>
              <a:rPr lang="sk-SK" i="1" dirty="0" err="1"/>
              <a:t>the</a:t>
            </a:r>
            <a:r>
              <a:rPr lang="sk-SK" i="1" dirty="0"/>
              <a:t> </a:t>
            </a:r>
            <a:r>
              <a:rPr lang="sk-SK" i="1" dirty="0" err="1"/>
              <a:t>National</a:t>
            </a:r>
            <a:r>
              <a:rPr lang="sk-SK" i="1" dirty="0"/>
              <a:t> </a:t>
            </a:r>
            <a:r>
              <a:rPr lang="sk-SK" i="1" dirty="0" err="1"/>
              <a:t>Academy</a:t>
            </a:r>
            <a:r>
              <a:rPr lang="sk-SK" i="1" dirty="0"/>
              <a:t> </a:t>
            </a:r>
            <a:r>
              <a:rPr lang="sk-SK" i="1" dirty="0" err="1"/>
              <a:t>of</a:t>
            </a:r>
            <a:r>
              <a:rPr lang="sk-SK" i="1" dirty="0"/>
              <a:t> </a:t>
            </a:r>
            <a:r>
              <a:rPr lang="sk-SK" i="1" dirty="0" err="1"/>
              <a:t>Sciences</a:t>
            </a:r>
            <a:r>
              <a:rPr lang="sk-SK" i="1" dirty="0"/>
              <a:t>.,</a:t>
            </a:r>
            <a:r>
              <a:rPr lang="sk-SK" dirty="0"/>
              <a:t> 101</a:t>
            </a:r>
            <a:r>
              <a:rPr lang="sk-SK" b="1" dirty="0"/>
              <a:t>,</a:t>
            </a:r>
            <a:r>
              <a:rPr lang="sk-SK" dirty="0"/>
              <a:t> 15124-15129</a:t>
            </a:r>
            <a:r>
              <a:rPr lang="sk-SK" dirty="0" smtClean="0"/>
              <a:t>.</a:t>
            </a:r>
          </a:p>
          <a:p>
            <a:r>
              <a:rPr lang="sk-SK" dirty="0"/>
              <a:t>WILSON, K., MCDOUGALL, C., FIDLER, D. P. &amp; LAZAR, H. 2008. </a:t>
            </a:r>
            <a:r>
              <a:rPr lang="sk-SK" dirty="0" err="1"/>
              <a:t>Strategies</a:t>
            </a:r>
            <a:r>
              <a:rPr lang="sk-SK" dirty="0"/>
              <a:t> </a:t>
            </a:r>
            <a:r>
              <a:rPr lang="sk-SK" dirty="0" err="1"/>
              <a:t>for</a:t>
            </a:r>
            <a:r>
              <a:rPr lang="sk-SK" dirty="0"/>
              <a:t> </a:t>
            </a:r>
            <a:r>
              <a:rPr lang="sk-SK" dirty="0" err="1"/>
              <a:t>implementing</a:t>
            </a:r>
            <a:r>
              <a:rPr lang="sk-SK" dirty="0"/>
              <a:t> </a:t>
            </a:r>
            <a:r>
              <a:rPr lang="sk-SK" dirty="0" err="1"/>
              <a:t>the</a:t>
            </a:r>
            <a:r>
              <a:rPr lang="sk-SK" dirty="0"/>
              <a:t> </a:t>
            </a:r>
            <a:r>
              <a:rPr lang="sk-SK" dirty="0" err="1"/>
              <a:t>new</a:t>
            </a:r>
            <a:r>
              <a:rPr lang="sk-SK" dirty="0"/>
              <a:t> </a:t>
            </a:r>
            <a:r>
              <a:rPr lang="sk-SK" dirty="0" err="1"/>
              <a:t>International</a:t>
            </a:r>
            <a:r>
              <a:rPr lang="sk-SK" dirty="0"/>
              <a:t> </a:t>
            </a:r>
            <a:r>
              <a:rPr lang="sk-SK" dirty="0" err="1"/>
              <a:t>Health</a:t>
            </a:r>
            <a:r>
              <a:rPr lang="sk-SK" dirty="0"/>
              <a:t> </a:t>
            </a:r>
            <a:r>
              <a:rPr lang="sk-SK" dirty="0" err="1"/>
              <a:t>Regulations</a:t>
            </a:r>
            <a:r>
              <a:rPr lang="sk-SK" dirty="0"/>
              <a:t> </a:t>
            </a:r>
            <a:r>
              <a:rPr lang="sk-SK" dirty="0" err="1"/>
              <a:t>in</a:t>
            </a:r>
            <a:r>
              <a:rPr lang="sk-SK" dirty="0"/>
              <a:t> </a:t>
            </a:r>
            <a:r>
              <a:rPr lang="sk-SK" dirty="0" err="1"/>
              <a:t>federal</a:t>
            </a:r>
            <a:r>
              <a:rPr lang="sk-SK" dirty="0"/>
              <a:t> </a:t>
            </a:r>
            <a:r>
              <a:rPr lang="sk-SK" dirty="0" err="1"/>
              <a:t>countries</a:t>
            </a:r>
            <a:r>
              <a:rPr lang="sk-SK" dirty="0"/>
              <a:t>. </a:t>
            </a:r>
            <a:r>
              <a:rPr lang="sk-SK" i="1" dirty="0" err="1"/>
              <a:t>Bull</a:t>
            </a:r>
            <a:r>
              <a:rPr lang="sk-SK" i="1" dirty="0"/>
              <a:t> </a:t>
            </a:r>
            <a:r>
              <a:rPr lang="sk-SK" i="1" dirty="0" err="1"/>
              <a:t>World</a:t>
            </a:r>
            <a:r>
              <a:rPr lang="sk-SK" i="1" dirty="0"/>
              <a:t> </a:t>
            </a:r>
            <a:r>
              <a:rPr lang="sk-SK" i="1" dirty="0" err="1"/>
              <a:t>Health</a:t>
            </a:r>
            <a:r>
              <a:rPr lang="sk-SK" i="1" dirty="0"/>
              <a:t> Organ,</a:t>
            </a:r>
            <a:r>
              <a:rPr lang="sk-SK" dirty="0"/>
              <a:t> 86</a:t>
            </a:r>
            <a:r>
              <a:rPr lang="sk-SK" b="1" dirty="0"/>
              <a:t>,</a:t>
            </a:r>
            <a:r>
              <a:rPr lang="sk-SK" dirty="0"/>
              <a:t> 215-20.</a:t>
            </a:r>
          </a:p>
          <a:p>
            <a:endParaRPr lang="sk-SK" dirty="0"/>
          </a:p>
          <a:p>
            <a:endParaRPr lang="sk-SK" dirty="0"/>
          </a:p>
        </p:txBody>
      </p:sp>
      <p:sp>
        <p:nvSpPr>
          <p:cNvPr id="3" name="Title 2"/>
          <p:cNvSpPr>
            <a:spLocks noGrp="1"/>
          </p:cNvSpPr>
          <p:nvPr>
            <p:ph type="title"/>
          </p:nvPr>
        </p:nvSpPr>
        <p:spPr/>
        <p:txBody>
          <a:bodyPr/>
          <a:lstStyle/>
          <a:p>
            <a:r>
              <a:rPr lang="sk-SK" dirty="0" err="1" smtClean="0"/>
              <a:t>Further</a:t>
            </a:r>
            <a:r>
              <a:rPr lang="sk-SK" dirty="0" smtClean="0"/>
              <a:t> </a:t>
            </a:r>
            <a:r>
              <a:rPr lang="sk-SK" dirty="0" err="1" smtClean="0"/>
              <a:t>reading</a:t>
            </a:r>
            <a:endParaRPr lang="sk-SK" dirty="0"/>
          </a:p>
        </p:txBody>
      </p:sp>
      <p:sp>
        <p:nvSpPr>
          <p:cNvPr id="4" name="Date Placeholder 3"/>
          <p:cNvSpPr>
            <a:spLocks noGrp="1"/>
          </p:cNvSpPr>
          <p:nvPr>
            <p:ph type="dt" sz="half" idx="10"/>
          </p:nvPr>
        </p:nvSpPr>
        <p:spPr/>
        <p:txBody>
          <a:bodyPr/>
          <a:lstStyle/>
          <a:p>
            <a:fld id="{BA972C1D-C060-304E-AD81-AC7DD66CEC91}" type="datetime1">
              <a:rPr lang="sk-SK" smtClean="0"/>
              <a:t>3.11.14</a:t>
            </a:fld>
            <a:endParaRPr lang="en-GB"/>
          </a:p>
        </p:txBody>
      </p:sp>
      <p:sp>
        <p:nvSpPr>
          <p:cNvPr id="5" name="Footer Placeholder 4"/>
          <p:cNvSpPr>
            <a:spLocks noGrp="1"/>
          </p:cNvSpPr>
          <p:nvPr>
            <p:ph type="ftr" sz="quarter" idx="12"/>
          </p:nvPr>
        </p:nvSpPr>
        <p:spPr/>
        <p:txBody>
          <a:bodyPr/>
          <a:lstStyle/>
          <a:p>
            <a:r>
              <a:rPr lang="en-GB" smtClean="0"/>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38</a:t>
            </a:fld>
            <a:endParaRPr lang="en-GB"/>
          </a:p>
        </p:txBody>
      </p:sp>
    </p:spTree>
    <p:extLst>
      <p:ext uri="{BB962C8B-B14F-4D97-AF65-F5344CB8AC3E}">
        <p14:creationId xmlns:p14="http://schemas.microsoft.com/office/powerpoint/2010/main" val="100920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err="1" smtClean="0"/>
              <a:t>See</a:t>
            </a:r>
            <a:r>
              <a:rPr lang="sk-SK" dirty="0" smtClean="0"/>
              <a:t> </a:t>
            </a:r>
            <a:r>
              <a:rPr lang="sk-SK" dirty="0" err="1" smtClean="0"/>
              <a:t>you</a:t>
            </a:r>
            <a:r>
              <a:rPr lang="sk-SK" dirty="0" smtClean="0"/>
              <a:t> </a:t>
            </a:r>
            <a:r>
              <a:rPr lang="sk-SK" dirty="0" err="1" smtClean="0"/>
              <a:t>in</a:t>
            </a:r>
            <a:r>
              <a:rPr lang="sk-SK" dirty="0" smtClean="0"/>
              <a:t> Trnava</a:t>
            </a:r>
            <a:endParaRPr lang="sk-SK" dirty="0"/>
          </a:p>
        </p:txBody>
      </p:sp>
      <p:sp>
        <p:nvSpPr>
          <p:cNvPr id="3" name="Date Placeholder 2"/>
          <p:cNvSpPr>
            <a:spLocks noGrp="1"/>
          </p:cNvSpPr>
          <p:nvPr>
            <p:ph type="dt" sz="half" idx="10"/>
          </p:nvPr>
        </p:nvSpPr>
        <p:spPr/>
        <p:txBody>
          <a:bodyPr/>
          <a:lstStyle/>
          <a:p>
            <a:fld id="{114E71ED-A48A-0F4F-BBEB-1C0009B477D5}" type="datetime1">
              <a:rPr lang="sk-SK" smtClean="0"/>
              <a:t>3.11.14</a:t>
            </a:fld>
            <a:endParaRPr lang="en-GB"/>
          </a:p>
        </p:txBody>
      </p:sp>
      <p:sp>
        <p:nvSpPr>
          <p:cNvPr id="4" name="Slide Number Placeholder 3"/>
          <p:cNvSpPr>
            <a:spLocks noGrp="1"/>
          </p:cNvSpPr>
          <p:nvPr>
            <p:ph type="sldNum" sz="quarter" idx="11"/>
          </p:nvPr>
        </p:nvSpPr>
        <p:spPr/>
        <p:txBody>
          <a:bodyPr/>
          <a:lstStyle/>
          <a:p>
            <a:fld id="{3344478E-25D6-4334-A519-EED7046972D9}" type="slidenum">
              <a:rPr lang="en-GB" smtClean="0"/>
              <a:pPr/>
              <a:t>39</a:t>
            </a:fld>
            <a:endParaRPr lang="en-GB"/>
          </a:p>
        </p:txBody>
      </p:sp>
      <p:sp>
        <p:nvSpPr>
          <p:cNvPr id="5" name="Footer Placeholder 4"/>
          <p:cNvSpPr>
            <a:spLocks noGrp="1"/>
          </p:cNvSpPr>
          <p:nvPr>
            <p:ph type="ftr" sz="quarter" idx="12"/>
          </p:nvPr>
        </p:nvSpPr>
        <p:spPr/>
        <p:txBody>
          <a:bodyPr/>
          <a:lstStyle/>
          <a:p>
            <a:r>
              <a:rPr lang="en-GB" smtClean="0"/>
              <a:t>rusnakm@truni.sk</a:t>
            </a:r>
            <a:endParaRPr lang="en-GB"/>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716" y="678026"/>
            <a:ext cx="8676596" cy="4394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636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International Health Regulations </a:t>
            </a:r>
            <a:endParaRPr lang="en-GB" dirty="0"/>
          </a:p>
        </p:txBody>
      </p:sp>
      <p:sp>
        <p:nvSpPr>
          <p:cNvPr id="3" name="Content Placeholder 2"/>
          <p:cNvSpPr>
            <a:spLocks noGrp="1"/>
          </p:cNvSpPr>
          <p:nvPr>
            <p:ph idx="1"/>
          </p:nvPr>
        </p:nvSpPr>
        <p:spPr>
          <a:xfrm>
            <a:off x="842010" y="685802"/>
            <a:ext cx="8073391" cy="3657599"/>
          </a:xfrm>
        </p:spPr>
        <p:txBody>
          <a:bodyPr>
            <a:noAutofit/>
          </a:bodyPr>
          <a:lstStyle/>
          <a:p>
            <a:r>
              <a:rPr lang="en-GB" sz="3000" dirty="0"/>
              <a:t>Formal code of conduct for public health emergencies of international concern.</a:t>
            </a:r>
          </a:p>
          <a:p>
            <a:r>
              <a:rPr lang="en-GB" sz="3000" dirty="0"/>
              <a:t>They're a matter of responsible citizenship and collective protection.  </a:t>
            </a:r>
          </a:p>
          <a:p>
            <a:r>
              <a:rPr lang="en-GB" sz="3000" dirty="0"/>
              <a:t>They involve all 193 World Health Organization member countries</a:t>
            </a:r>
            <a:r>
              <a:rPr lang="sk-SK" sz="3000" dirty="0"/>
              <a:t>.</a:t>
            </a:r>
          </a:p>
        </p:txBody>
      </p:sp>
      <p:sp>
        <p:nvSpPr>
          <p:cNvPr id="4" name="Date Placeholder 3"/>
          <p:cNvSpPr>
            <a:spLocks noGrp="1"/>
          </p:cNvSpPr>
          <p:nvPr>
            <p:ph type="dt" sz="half" idx="10"/>
          </p:nvPr>
        </p:nvSpPr>
        <p:spPr/>
        <p:txBody>
          <a:bodyPr/>
          <a:lstStyle/>
          <a:p>
            <a:fld id="{CB46E8EB-0C0A-714F-AA0A-00CA941DF0A7}" type="datetime1">
              <a:rPr lang="sk-SK" smtClean="0"/>
              <a:t>3.11.14</a:t>
            </a:fld>
            <a:endParaRPr lang="en-GB"/>
          </a:p>
        </p:txBody>
      </p:sp>
      <p:sp>
        <p:nvSpPr>
          <p:cNvPr id="5" name="Footer Placeholder 4"/>
          <p:cNvSpPr>
            <a:spLocks noGrp="1"/>
          </p:cNvSpPr>
          <p:nvPr>
            <p:ph type="ftr" sz="quarter" idx="12"/>
          </p:nvPr>
        </p:nvSpPr>
        <p:spPr/>
        <p:txBody>
          <a:bodyPr/>
          <a:lstStyle/>
          <a:p>
            <a:r>
              <a:rPr lang="en-GB" smtClean="0"/>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4</a:t>
            </a:fld>
            <a:endParaRPr lang="en-GB"/>
          </a:p>
        </p:txBody>
      </p:sp>
    </p:spTree>
    <p:extLst>
      <p:ext uri="{BB962C8B-B14F-4D97-AF65-F5344CB8AC3E}">
        <p14:creationId xmlns:p14="http://schemas.microsoft.com/office/powerpoint/2010/main" val="36251479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IHR </a:t>
            </a:r>
            <a:r>
              <a:rPr lang="sk-SK" dirty="0" err="1" smtClean="0"/>
              <a:t>cntd</a:t>
            </a:r>
            <a:r>
              <a:rPr lang="sk-SK" dirty="0" smtClean="0"/>
              <a:t>.</a:t>
            </a:r>
            <a:endParaRPr lang="sk-SK" dirty="0"/>
          </a:p>
        </p:txBody>
      </p:sp>
      <p:sp>
        <p:nvSpPr>
          <p:cNvPr id="3" name="Content Placeholder 2"/>
          <p:cNvSpPr>
            <a:spLocks noGrp="1"/>
          </p:cNvSpPr>
          <p:nvPr>
            <p:ph idx="1"/>
          </p:nvPr>
        </p:nvSpPr>
        <p:spPr>
          <a:xfrm>
            <a:off x="842010" y="685802"/>
            <a:ext cx="8073391" cy="4190998"/>
          </a:xfrm>
        </p:spPr>
        <p:txBody>
          <a:bodyPr>
            <a:normAutofit/>
          </a:bodyPr>
          <a:lstStyle/>
          <a:p>
            <a:r>
              <a:rPr lang="en-GB" dirty="0" smtClean="0"/>
              <a:t>They are an international agreement that gives rise to international obligations.  They focus on serious public health threats with potential to spread beyond a country's border to other parts of the world. </a:t>
            </a:r>
          </a:p>
          <a:p>
            <a:r>
              <a:rPr lang="en-GB" dirty="0" smtClean="0"/>
              <a:t>Such events are defined as public health emergencies of international concern, or PHEIC.  The revised International Health Regulations outline the assessment, the management and the information sharing for PHEICs. </a:t>
            </a:r>
          </a:p>
          <a:p>
            <a:endParaRPr lang="sk-SK" dirty="0"/>
          </a:p>
        </p:txBody>
      </p:sp>
      <p:sp>
        <p:nvSpPr>
          <p:cNvPr id="4" name="Date Placeholder 3"/>
          <p:cNvSpPr>
            <a:spLocks noGrp="1"/>
          </p:cNvSpPr>
          <p:nvPr>
            <p:ph type="dt" sz="half" idx="10"/>
          </p:nvPr>
        </p:nvSpPr>
        <p:spPr/>
        <p:txBody>
          <a:bodyPr/>
          <a:lstStyle/>
          <a:p>
            <a:fld id="{9838A82E-42EB-9340-80FB-CCA964A2D373}" type="datetime1">
              <a:rPr lang="sk-SK" smtClean="0"/>
              <a:t>3.11.14</a:t>
            </a:fld>
            <a:endParaRPr lang="en-GB"/>
          </a:p>
        </p:txBody>
      </p:sp>
      <p:sp>
        <p:nvSpPr>
          <p:cNvPr id="5" name="Footer Placeholder 4"/>
          <p:cNvSpPr>
            <a:spLocks noGrp="1"/>
          </p:cNvSpPr>
          <p:nvPr>
            <p:ph type="ftr" sz="quarter" idx="12"/>
          </p:nvPr>
        </p:nvSpPr>
        <p:spPr/>
        <p:txBody>
          <a:bodyPr/>
          <a:lstStyle/>
          <a:p>
            <a:r>
              <a:rPr lang="en-GB" smtClean="0"/>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5</a:t>
            </a:fld>
            <a:endParaRPr lang="en-GB"/>
          </a:p>
        </p:txBody>
      </p:sp>
    </p:spTree>
    <p:extLst>
      <p:ext uri="{BB962C8B-B14F-4D97-AF65-F5344CB8AC3E}">
        <p14:creationId xmlns:p14="http://schemas.microsoft.com/office/powerpoint/2010/main" val="208550969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IHR </a:t>
            </a:r>
            <a:r>
              <a:rPr lang="sk-SK" dirty="0" err="1" smtClean="0"/>
              <a:t>cntd</a:t>
            </a:r>
            <a:r>
              <a:rPr lang="sk-SK" dirty="0" smtClean="0"/>
              <a:t>.</a:t>
            </a:r>
            <a:endParaRPr lang="sk-SK" dirty="0"/>
          </a:p>
        </p:txBody>
      </p:sp>
      <p:sp>
        <p:nvSpPr>
          <p:cNvPr id="3" name="Content Placeholder 2"/>
          <p:cNvSpPr>
            <a:spLocks noGrp="1"/>
          </p:cNvSpPr>
          <p:nvPr>
            <p:ph idx="1"/>
          </p:nvPr>
        </p:nvSpPr>
        <p:spPr>
          <a:xfrm>
            <a:off x="842010" y="685802"/>
            <a:ext cx="8073391" cy="3657599"/>
          </a:xfrm>
        </p:spPr>
        <p:txBody>
          <a:bodyPr>
            <a:normAutofit/>
          </a:bodyPr>
          <a:lstStyle/>
          <a:p>
            <a:r>
              <a:rPr lang="en-GB" dirty="0" smtClean="0"/>
              <a:t>IHRs serve a common interest.</a:t>
            </a:r>
          </a:p>
          <a:p>
            <a:r>
              <a:rPr lang="en-GB" dirty="0" smtClean="0"/>
              <a:t>First of all, they address serious and unusual disease events that are inevitable in our world today.  </a:t>
            </a:r>
          </a:p>
          <a:p>
            <a:r>
              <a:rPr lang="en-GB" dirty="0" smtClean="0"/>
              <a:t>They serve a common interest by recognizing that a health threat in one part of the world can threaten health anywhere, or everywhere.  </a:t>
            </a:r>
          </a:p>
          <a:p>
            <a:r>
              <a:rPr lang="en-GB" dirty="0" smtClean="0"/>
              <a:t>And they are a formal code of conduct that helps contain or prevent serious risks to public health, while discouraging unnecessary or excessive traffic or trade restrictions for, quote, "public health," purposes.</a:t>
            </a:r>
          </a:p>
          <a:p>
            <a:endParaRPr lang="sk-SK" dirty="0"/>
          </a:p>
        </p:txBody>
      </p:sp>
      <p:sp>
        <p:nvSpPr>
          <p:cNvPr id="4" name="Date Placeholder 3"/>
          <p:cNvSpPr>
            <a:spLocks noGrp="1"/>
          </p:cNvSpPr>
          <p:nvPr>
            <p:ph type="dt" sz="half" idx="10"/>
          </p:nvPr>
        </p:nvSpPr>
        <p:spPr/>
        <p:txBody>
          <a:bodyPr/>
          <a:lstStyle/>
          <a:p>
            <a:fld id="{A05CDEB5-6058-7D42-B220-68419380F3E4}" type="datetime1">
              <a:rPr lang="sk-SK" smtClean="0"/>
              <a:t>3.11.14</a:t>
            </a:fld>
            <a:endParaRPr lang="en-GB"/>
          </a:p>
        </p:txBody>
      </p:sp>
      <p:sp>
        <p:nvSpPr>
          <p:cNvPr id="5" name="Footer Placeholder 4"/>
          <p:cNvSpPr>
            <a:spLocks noGrp="1"/>
          </p:cNvSpPr>
          <p:nvPr>
            <p:ph type="ftr" sz="quarter" idx="12"/>
          </p:nvPr>
        </p:nvSpPr>
        <p:spPr/>
        <p:txBody>
          <a:bodyPr/>
          <a:lstStyle/>
          <a:p>
            <a:r>
              <a:rPr lang="en-GB" smtClean="0"/>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6</a:t>
            </a:fld>
            <a:endParaRPr lang="en-GB"/>
          </a:p>
        </p:txBody>
      </p:sp>
    </p:spTree>
    <p:extLst>
      <p:ext uri="{BB962C8B-B14F-4D97-AF65-F5344CB8AC3E}">
        <p14:creationId xmlns:p14="http://schemas.microsoft.com/office/powerpoint/2010/main" val="12111213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2010" y="685802"/>
            <a:ext cx="8073391" cy="4359164"/>
          </a:xfrm>
        </p:spPr>
        <p:txBody>
          <a:bodyPr>
            <a:normAutofit fontScale="92500" lnSpcReduction="20000"/>
          </a:bodyPr>
          <a:lstStyle/>
          <a:p>
            <a:r>
              <a:rPr lang="en-GB" dirty="0" smtClean="0"/>
              <a:t>The International Health Regulations (“the IHR” or “Regulations”) were adopted by the Health Assembly in 19691, </a:t>
            </a:r>
          </a:p>
          <a:p>
            <a:r>
              <a:rPr lang="en-GB" dirty="0" smtClean="0"/>
              <a:t>Preceded by the International Sanitary Regulations adopted by the Fourth World Health Assembly in 1951. </a:t>
            </a:r>
          </a:p>
          <a:p>
            <a:r>
              <a:rPr lang="en-GB" dirty="0" smtClean="0"/>
              <a:t>The 1969 Regulations, which initially covered six “</a:t>
            </a:r>
            <a:r>
              <a:rPr lang="en-GB" dirty="0" err="1" smtClean="0"/>
              <a:t>quarantinable</a:t>
            </a:r>
            <a:r>
              <a:rPr lang="en-GB" dirty="0" smtClean="0"/>
              <a:t> diseases” were amended in 1973 and 1981, primarily to reduce the number of covered diseases from six to three (yellow fever, plague and cholera) and to mark the global eradication of smallpox.</a:t>
            </a:r>
          </a:p>
          <a:p>
            <a:r>
              <a:rPr lang="sk-SK" dirty="0" err="1"/>
              <a:t>In</a:t>
            </a:r>
            <a:r>
              <a:rPr lang="sk-SK" dirty="0"/>
              <a:t> </a:t>
            </a:r>
            <a:r>
              <a:rPr lang="sk-SK" dirty="0" err="1"/>
              <a:t>consideration</a:t>
            </a:r>
            <a:r>
              <a:rPr lang="sk-SK" dirty="0"/>
              <a:t> </a:t>
            </a:r>
            <a:r>
              <a:rPr lang="sk-SK" dirty="0" err="1"/>
              <a:t>of</a:t>
            </a:r>
            <a:r>
              <a:rPr lang="sk-SK" dirty="0"/>
              <a:t> </a:t>
            </a:r>
            <a:r>
              <a:rPr lang="sk-SK" dirty="0" err="1"/>
              <a:t>the</a:t>
            </a:r>
            <a:r>
              <a:rPr lang="sk-SK" dirty="0"/>
              <a:t> </a:t>
            </a:r>
            <a:r>
              <a:rPr lang="sk-SK" dirty="0" err="1"/>
              <a:t>growth</a:t>
            </a:r>
            <a:r>
              <a:rPr lang="sk-SK" dirty="0"/>
              <a:t> </a:t>
            </a:r>
            <a:r>
              <a:rPr lang="sk-SK" dirty="0" err="1"/>
              <a:t>in</a:t>
            </a:r>
            <a:r>
              <a:rPr lang="sk-SK" dirty="0"/>
              <a:t> </a:t>
            </a:r>
            <a:r>
              <a:rPr lang="sk-SK" dirty="0" err="1"/>
              <a:t>international</a:t>
            </a:r>
            <a:r>
              <a:rPr lang="sk-SK" dirty="0"/>
              <a:t> </a:t>
            </a:r>
            <a:r>
              <a:rPr lang="sk-SK" dirty="0" err="1"/>
              <a:t>travel</a:t>
            </a:r>
            <a:r>
              <a:rPr lang="sk-SK" dirty="0"/>
              <a:t> </a:t>
            </a:r>
            <a:r>
              <a:rPr lang="sk-SK" dirty="0" err="1"/>
              <a:t>and</a:t>
            </a:r>
            <a:r>
              <a:rPr lang="sk-SK" dirty="0"/>
              <a:t> </a:t>
            </a:r>
            <a:r>
              <a:rPr lang="sk-SK" dirty="0" err="1"/>
              <a:t>trade</a:t>
            </a:r>
            <a:r>
              <a:rPr lang="sk-SK" dirty="0"/>
              <a:t>, </a:t>
            </a:r>
            <a:r>
              <a:rPr lang="sk-SK" dirty="0" err="1"/>
              <a:t>and</a:t>
            </a:r>
            <a:r>
              <a:rPr lang="sk-SK" dirty="0"/>
              <a:t> </a:t>
            </a:r>
            <a:r>
              <a:rPr lang="sk-SK" dirty="0" err="1"/>
              <a:t>the</a:t>
            </a:r>
            <a:r>
              <a:rPr lang="sk-SK" dirty="0"/>
              <a:t> </a:t>
            </a:r>
            <a:r>
              <a:rPr lang="sk-SK" dirty="0" err="1"/>
              <a:t>emergence</a:t>
            </a:r>
            <a:r>
              <a:rPr lang="sk-SK" dirty="0"/>
              <a:t> </a:t>
            </a:r>
            <a:r>
              <a:rPr lang="sk-SK" dirty="0" err="1"/>
              <a:t>or</a:t>
            </a:r>
            <a:r>
              <a:rPr lang="sk-SK" dirty="0"/>
              <a:t> </a:t>
            </a:r>
            <a:r>
              <a:rPr lang="sk-SK" dirty="0" err="1"/>
              <a:t>re-emergence</a:t>
            </a:r>
            <a:r>
              <a:rPr lang="sk-SK" dirty="0"/>
              <a:t> </a:t>
            </a:r>
            <a:r>
              <a:rPr lang="sk-SK" dirty="0" err="1" smtClean="0"/>
              <a:t>of</a:t>
            </a:r>
            <a:r>
              <a:rPr lang="sk-SK" dirty="0"/>
              <a:t> </a:t>
            </a:r>
            <a:r>
              <a:rPr lang="sk-SK" dirty="0" err="1" smtClean="0"/>
              <a:t>international</a:t>
            </a:r>
            <a:r>
              <a:rPr lang="sk-SK" dirty="0" smtClean="0"/>
              <a:t> </a:t>
            </a:r>
            <a:r>
              <a:rPr lang="sk-SK" dirty="0" err="1"/>
              <a:t>disease</a:t>
            </a:r>
            <a:r>
              <a:rPr lang="sk-SK" dirty="0"/>
              <a:t> </a:t>
            </a:r>
            <a:r>
              <a:rPr lang="sk-SK" dirty="0" err="1"/>
              <a:t>threats</a:t>
            </a:r>
            <a:r>
              <a:rPr lang="sk-SK" dirty="0"/>
              <a:t> </a:t>
            </a:r>
            <a:r>
              <a:rPr lang="sk-SK" dirty="0" err="1"/>
              <a:t>and</a:t>
            </a:r>
            <a:r>
              <a:rPr lang="sk-SK" dirty="0"/>
              <a:t> </a:t>
            </a:r>
            <a:r>
              <a:rPr lang="sk-SK" dirty="0" err="1"/>
              <a:t>other</a:t>
            </a:r>
            <a:r>
              <a:rPr lang="sk-SK" dirty="0"/>
              <a:t> </a:t>
            </a:r>
            <a:r>
              <a:rPr lang="sk-SK" dirty="0" err="1"/>
              <a:t>public</a:t>
            </a:r>
            <a:r>
              <a:rPr lang="sk-SK" dirty="0"/>
              <a:t> </a:t>
            </a:r>
            <a:r>
              <a:rPr lang="sk-SK" dirty="0" err="1"/>
              <a:t>health</a:t>
            </a:r>
            <a:r>
              <a:rPr lang="sk-SK" dirty="0"/>
              <a:t> </a:t>
            </a:r>
            <a:r>
              <a:rPr lang="sk-SK" dirty="0" err="1"/>
              <a:t>risks</a:t>
            </a:r>
            <a:r>
              <a:rPr lang="sk-SK" dirty="0"/>
              <a:t>, </a:t>
            </a:r>
            <a:r>
              <a:rPr lang="sk-SK" dirty="0" err="1"/>
              <a:t>the</a:t>
            </a:r>
            <a:r>
              <a:rPr lang="sk-SK" dirty="0"/>
              <a:t> </a:t>
            </a:r>
            <a:r>
              <a:rPr lang="sk-SK" dirty="0" err="1"/>
              <a:t>Forty-eighth</a:t>
            </a:r>
            <a:r>
              <a:rPr lang="sk-SK" dirty="0"/>
              <a:t> </a:t>
            </a:r>
            <a:r>
              <a:rPr lang="sk-SK" dirty="0" err="1"/>
              <a:t>World</a:t>
            </a:r>
            <a:r>
              <a:rPr lang="sk-SK" dirty="0"/>
              <a:t> </a:t>
            </a:r>
            <a:r>
              <a:rPr lang="sk-SK" dirty="0" err="1"/>
              <a:t>Health</a:t>
            </a:r>
            <a:r>
              <a:rPr lang="sk-SK" dirty="0"/>
              <a:t> </a:t>
            </a:r>
            <a:r>
              <a:rPr lang="sk-SK" dirty="0" err="1"/>
              <a:t>Assembly</a:t>
            </a:r>
            <a:r>
              <a:rPr lang="sk-SK" dirty="0"/>
              <a:t> </a:t>
            </a:r>
            <a:r>
              <a:rPr lang="sk-SK" dirty="0" err="1" smtClean="0"/>
              <a:t>in</a:t>
            </a:r>
            <a:r>
              <a:rPr lang="sk-SK" dirty="0"/>
              <a:t> </a:t>
            </a:r>
            <a:r>
              <a:rPr lang="sk-SK" dirty="0" smtClean="0"/>
              <a:t>1995 </a:t>
            </a:r>
            <a:r>
              <a:rPr lang="sk-SK" dirty="0" err="1"/>
              <a:t>called</a:t>
            </a:r>
            <a:r>
              <a:rPr lang="sk-SK" dirty="0"/>
              <a:t> </a:t>
            </a:r>
            <a:r>
              <a:rPr lang="sk-SK" dirty="0" err="1"/>
              <a:t>for</a:t>
            </a:r>
            <a:r>
              <a:rPr lang="sk-SK" dirty="0"/>
              <a:t> a </a:t>
            </a:r>
            <a:r>
              <a:rPr lang="sk-SK" dirty="0" err="1"/>
              <a:t>substantial</a:t>
            </a:r>
            <a:r>
              <a:rPr lang="sk-SK" dirty="0"/>
              <a:t> </a:t>
            </a:r>
            <a:r>
              <a:rPr lang="sk-SK" dirty="0" err="1"/>
              <a:t>revision</a:t>
            </a:r>
            <a:r>
              <a:rPr lang="sk-SK" dirty="0"/>
              <a:t> </a:t>
            </a:r>
            <a:r>
              <a:rPr lang="sk-SK" dirty="0" err="1"/>
              <a:t>of</a:t>
            </a:r>
            <a:r>
              <a:rPr lang="sk-SK" dirty="0"/>
              <a:t> </a:t>
            </a:r>
            <a:r>
              <a:rPr lang="sk-SK" dirty="0" err="1"/>
              <a:t>the</a:t>
            </a:r>
            <a:r>
              <a:rPr lang="sk-SK" dirty="0"/>
              <a:t> </a:t>
            </a:r>
            <a:r>
              <a:rPr lang="sk-SK" dirty="0" err="1"/>
              <a:t>Regulations</a:t>
            </a:r>
            <a:r>
              <a:rPr lang="sk-SK" dirty="0"/>
              <a:t> </a:t>
            </a:r>
            <a:r>
              <a:rPr lang="sk-SK" dirty="0" err="1"/>
              <a:t>adopted</a:t>
            </a:r>
            <a:r>
              <a:rPr lang="sk-SK" dirty="0"/>
              <a:t> </a:t>
            </a:r>
            <a:r>
              <a:rPr lang="sk-SK" dirty="0" err="1"/>
              <a:t>in</a:t>
            </a:r>
            <a:r>
              <a:rPr lang="sk-SK" dirty="0"/>
              <a:t> 19694</a:t>
            </a:r>
            <a:r>
              <a:rPr lang="sk-SK" dirty="0" smtClean="0"/>
              <a:t>.</a:t>
            </a:r>
          </a:p>
          <a:p>
            <a:r>
              <a:rPr lang="sk-SK" dirty="0" err="1"/>
              <a:t>The</a:t>
            </a:r>
            <a:r>
              <a:rPr lang="sk-SK" dirty="0"/>
              <a:t> IHR (2005) </a:t>
            </a:r>
            <a:r>
              <a:rPr lang="sk-SK" dirty="0" err="1"/>
              <a:t>were</a:t>
            </a:r>
            <a:r>
              <a:rPr lang="sk-SK" dirty="0"/>
              <a:t> </a:t>
            </a:r>
            <a:r>
              <a:rPr lang="sk-SK" dirty="0" err="1"/>
              <a:t>adopted</a:t>
            </a:r>
            <a:r>
              <a:rPr lang="sk-SK" dirty="0"/>
              <a:t> by </a:t>
            </a:r>
            <a:r>
              <a:rPr lang="sk-SK" dirty="0" err="1"/>
              <a:t>the</a:t>
            </a:r>
            <a:r>
              <a:rPr lang="sk-SK" dirty="0"/>
              <a:t> </a:t>
            </a:r>
            <a:r>
              <a:rPr lang="sk-SK" dirty="0" err="1"/>
              <a:t>Fifty-eighth</a:t>
            </a:r>
            <a:r>
              <a:rPr lang="sk-SK" dirty="0"/>
              <a:t> </a:t>
            </a:r>
            <a:r>
              <a:rPr lang="sk-SK" dirty="0" err="1"/>
              <a:t>World</a:t>
            </a:r>
            <a:r>
              <a:rPr lang="sk-SK" dirty="0"/>
              <a:t> </a:t>
            </a:r>
            <a:r>
              <a:rPr lang="sk-SK" dirty="0" err="1"/>
              <a:t>Health</a:t>
            </a:r>
            <a:r>
              <a:rPr lang="sk-SK" dirty="0"/>
              <a:t> </a:t>
            </a:r>
            <a:r>
              <a:rPr lang="sk-SK" dirty="0" err="1" smtClean="0"/>
              <a:t>Assembly</a:t>
            </a:r>
            <a:r>
              <a:rPr lang="sk-SK" dirty="0"/>
              <a:t> </a:t>
            </a:r>
            <a:r>
              <a:rPr lang="sk-SK" dirty="0" smtClean="0"/>
              <a:t>on </a:t>
            </a:r>
            <a:r>
              <a:rPr lang="sk-SK" dirty="0"/>
              <a:t>23 </a:t>
            </a:r>
            <a:r>
              <a:rPr lang="sk-SK" dirty="0" err="1"/>
              <a:t>May</a:t>
            </a:r>
            <a:r>
              <a:rPr lang="sk-SK" dirty="0"/>
              <a:t> 20057. </a:t>
            </a:r>
            <a:r>
              <a:rPr lang="sk-SK" dirty="0" err="1"/>
              <a:t>They</a:t>
            </a:r>
            <a:r>
              <a:rPr lang="sk-SK" dirty="0"/>
              <a:t> </a:t>
            </a:r>
            <a:r>
              <a:rPr lang="sk-SK" dirty="0" err="1"/>
              <a:t>entered</a:t>
            </a:r>
            <a:r>
              <a:rPr lang="sk-SK" dirty="0"/>
              <a:t> </a:t>
            </a:r>
            <a:r>
              <a:rPr lang="sk-SK" dirty="0" err="1"/>
              <a:t>into</a:t>
            </a:r>
            <a:r>
              <a:rPr lang="sk-SK" dirty="0"/>
              <a:t> </a:t>
            </a:r>
            <a:r>
              <a:rPr lang="sk-SK" dirty="0" err="1"/>
              <a:t>force</a:t>
            </a:r>
            <a:r>
              <a:rPr lang="sk-SK" dirty="0"/>
              <a:t> on 15 </a:t>
            </a:r>
            <a:r>
              <a:rPr lang="sk-SK" dirty="0" err="1"/>
              <a:t>June</a:t>
            </a:r>
            <a:r>
              <a:rPr lang="sk-SK" dirty="0"/>
              <a:t> 2007.</a:t>
            </a:r>
            <a:endParaRPr lang="sk-SK" dirty="0" smtClean="0"/>
          </a:p>
          <a:p>
            <a:endParaRPr lang="en-GB" dirty="0"/>
          </a:p>
        </p:txBody>
      </p:sp>
      <p:sp>
        <p:nvSpPr>
          <p:cNvPr id="3" name="Title 2"/>
          <p:cNvSpPr>
            <a:spLocks noGrp="1"/>
          </p:cNvSpPr>
          <p:nvPr>
            <p:ph type="title"/>
          </p:nvPr>
        </p:nvSpPr>
        <p:spPr/>
        <p:txBody>
          <a:bodyPr/>
          <a:lstStyle/>
          <a:p>
            <a:r>
              <a:rPr lang="sk-SK" dirty="0" err="1" smtClean="0"/>
              <a:t>Short</a:t>
            </a:r>
            <a:r>
              <a:rPr lang="sk-SK" dirty="0" smtClean="0"/>
              <a:t> </a:t>
            </a:r>
            <a:r>
              <a:rPr lang="sk-SK" dirty="0" err="1" smtClean="0"/>
              <a:t>history</a:t>
            </a:r>
            <a:endParaRPr lang="sk-SK" dirty="0"/>
          </a:p>
        </p:txBody>
      </p:sp>
      <p:sp>
        <p:nvSpPr>
          <p:cNvPr id="4" name="Date Placeholder 3"/>
          <p:cNvSpPr>
            <a:spLocks noGrp="1"/>
          </p:cNvSpPr>
          <p:nvPr>
            <p:ph type="dt" sz="half" idx="10"/>
          </p:nvPr>
        </p:nvSpPr>
        <p:spPr/>
        <p:txBody>
          <a:bodyPr/>
          <a:lstStyle/>
          <a:p>
            <a:fld id="{3A91C061-0638-CF40-A572-C93ABDC6EAE8}" type="datetime1">
              <a:rPr lang="sk-SK" smtClean="0"/>
              <a:t>3.11.14</a:t>
            </a:fld>
            <a:endParaRPr lang="en-GB"/>
          </a:p>
        </p:txBody>
      </p:sp>
      <p:sp>
        <p:nvSpPr>
          <p:cNvPr id="5" name="Footer Placeholder 4"/>
          <p:cNvSpPr>
            <a:spLocks noGrp="1"/>
          </p:cNvSpPr>
          <p:nvPr>
            <p:ph type="ftr" sz="quarter" idx="12"/>
          </p:nvPr>
        </p:nvSpPr>
        <p:spPr/>
        <p:txBody>
          <a:bodyPr/>
          <a:lstStyle/>
          <a:p>
            <a:r>
              <a:rPr lang="en-GB" smtClean="0"/>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7</a:t>
            </a:fld>
            <a:endParaRPr lang="en-GB"/>
          </a:p>
        </p:txBody>
      </p:sp>
    </p:spTree>
    <p:extLst>
      <p:ext uri="{BB962C8B-B14F-4D97-AF65-F5344CB8AC3E}">
        <p14:creationId xmlns:p14="http://schemas.microsoft.com/office/powerpoint/2010/main" val="3134388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Why we need IHR?</a:t>
            </a:r>
            <a:endParaRPr lang="en-GB" dirty="0"/>
          </a:p>
        </p:txBody>
      </p:sp>
      <p:sp>
        <p:nvSpPr>
          <p:cNvPr id="2" name="Date Placeholder 1"/>
          <p:cNvSpPr>
            <a:spLocks noGrp="1"/>
          </p:cNvSpPr>
          <p:nvPr>
            <p:ph type="dt" sz="half" idx="10"/>
          </p:nvPr>
        </p:nvSpPr>
        <p:spPr/>
        <p:txBody>
          <a:bodyPr/>
          <a:lstStyle/>
          <a:p>
            <a:fld id="{0BDBCAF2-8F29-0D4E-95CC-1493C820D24D}" type="datetime1">
              <a:rPr lang="sk-SK" smtClean="0"/>
              <a:t>3.11.14</a:t>
            </a:fld>
            <a:endParaRPr lang="en-GB"/>
          </a:p>
        </p:txBody>
      </p:sp>
      <p:sp>
        <p:nvSpPr>
          <p:cNvPr id="3" name="Footer Placeholder 2"/>
          <p:cNvSpPr>
            <a:spLocks noGrp="1"/>
          </p:cNvSpPr>
          <p:nvPr>
            <p:ph type="ftr" sz="quarter" idx="12"/>
          </p:nvPr>
        </p:nvSpPr>
        <p:spPr/>
        <p:txBody>
          <a:bodyPr/>
          <a:lstStyle/>
          <a:p>
            <a:r>
              <a:rPr lang="en-GB" smtClean="0"/>
              <a:t>rusnakm@truni.sk</a:t>
            </a:r>
            <a:endParaRPr lang="en-GB"/>
          </a:p>
        </p:txBody>
      </p:sp>
      <p:sp>
        <p:nvSpPr>
          <p:cNvPr id="5" name="Slide Number Placeholder 4"/>
          <p:cNvSpPr>
            <a:spLocks noGrp="1"/>
          </p:cNvSpPr>
          <p:nvPr>
            <p:ph type="sldNum" sz="quarter" idx="11"/>
          </p:nvPr>
        </p:nvSpPr>
        <p:spPr/>
        <p:txBody>
          <a:bodyPr/>
          <a:lstStyle/>
          <a:p>
            <a:fld id="{3344478E-25D6-4334-A519-EED7046972D9}" type="slidenum">
              <a:rPr lang="en-GB" smtClean="0"/>
              <a:pPr/>
              <a:t>8</a:t>
            </a:fld>
            <a:endParaRPr lang="en-GB"/>
          </a:p>
        </p:txBody>
      </p:sp>
    </p:spTree>
    <p:extLst>
      <p:ext uri="{BB962C8B-B14F-4D97-AF65-F5344CB8AC3E}">
        <p14:creationId xmlns:p14="http://schemas.microsoft.com/office/powerpoint/2010/main" val="3732239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010" y="5334000"/>
            <a:ext cx="8172450" cy="914400"/>
          </a:xfrm>
        </p:spPr>
        <p:txBody>
          <a:bodyPr/>
          <a:lstStyle/>
          <a:p>
            <a:r>
              <a:rPr lang="en-GB" sz="4600" dirty="0"/>
              <a:t>Global movement of people</a:t>
            </a:r>
          </a:p>
        </p:txBody>
      </p:sp>
      <p:sp>
        <p:nvSpPr>
          <p:cNvPr id="3" name="Content Placeholder 2"/>
          <p:cNvSpPr>
            <a:spLocks noGrp="1"/>
          </p:cNvSpPr>
          <p:nvPr>
            <p:ph idx="1"/>
          </p:nvPr>
        </p:nvSpPr>
        <p:spPr>
          <a:xfrm>
            <a:off x="495301" y="383857"/>
            <a:ext cx="8632118" cy="1631388"/>
          </a:xfrm>
        </p:spPr>
        <p:txBody>
          <a:bodyPr>
            <a:normAutofit/>
          </a:bodyPr>
          <a:lstStyle/>
          <a:p>
            <a:pPr>
              <a:lnSpc>
                <a:spcPct val="90000"/>
              </a:lnSpc>
              <a:defRPr/>
            </a:pPr>
            <a:r>
              <a:rPr lang="en-GB" dirty="0"/>
              <a:t>Serious and unusual disease e</a:t>
            </a:r>
            <a:r>
              <a:rPr lang="en-GB" dirty="0" smtClean="0"/>
              <a:t>vents </a:t>
            </a:r>
            <a:r>
              <a:rPr lang="en-GB" dirty="0"/>
              <a:t>are inevitable</a:t>
            </a:r>
          </a:p>
          <a:p>
            <a:pPr>
              <a:lnSpc>
                <a:spcPct val="90000"/>
              </a:lnSpc>
              <a:defRPr/>
            </a:pPr>
            <a:r>
              <a:rPr lang="en-GB" dirty="0"/>
              <a:t>Globalisation - problem in one </a:t>
            </a:r>
            <a:r>
              <a:rPr lang="en-GB" dirty="0" smtClean="0"/>
              <a:t>location </a:t>
            </a:r>
            <a:r>
              <a:rPr lang="en-GB" dirty="0"/>
              <a:t>is everybody’s headache </a:t>
            </a:r>
          </a:p>
          <a:p>
            <a:pPr>
              <a:lnSpc>
                <a:spcPct val="90000"/>
              </a:lnSpc>
              <a:defRPr/>
            </a:pPr>
            <a:r>
              <a:rPr lang="en-GB" dirty="0"/>
              <a:t>An agreed International Public Health code of conduct for a global </a:t>
            </a:r>
            <a:r>
              <a:rPr lang="en-GB" dirty="0" smtClean="0"/>
              <a:t>approach</a:t>
            </a:r>
            <a:endParaRPr lang="en-GB"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4522" y="2015244"/>
            <a:ext cx="5570650" cy="3400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Date Placeholder 4"/>
          <p:cNvSpPr>
            <a:spLocks noGrp="1"/>
          </p:cNvSpPr>
          <p:nvPr>
            <p:ph type="dt" sz="half" idx="10"/>
          </p:nvPr>
        </p:nvSpPr>
        <p:spPr/>
        <p:txBody>
          <a:bodyPr/>
          <a:lstStyle/>
          <a:p>
            <a:fld id="{944FFD60-B74B-4B49-A041-88389435550F}" type="datetime1">
              <a:rPr lang="sk-SK" smtClean="0"/>
              <a:t>3.11.14</a:t>
            </a:fld>
            <a:endParaRPr lang="en-GB"/>
          </a:p>
        </p:txBody>
      </p:sp>
      <p:sp>
        <p:nvSpPr>
          <p:cNvPr id="6" name="Footer Placeholder 5"/>
          <p:cNvSpPr>
            <a:spLocks noGrp="1"/>
          </p:cNvSpPr>
          <p:nvPr>
            <p:ph type="ftr" sz="quarter" idx="12"/>
          </p:nvPr>
        </p:nvSpPr>
        <p:spPr/>
        <p:txBody>
          <a:bodyPr/>
          <a:lstStyle/>
          <a:p>
            <a:r>
              <a:rPr lang="en-GB" smtClean="0"/>
              <a:t>rusnakm@truni.sk</a:t>
            </a:r>
            <a:endParaRPr lang="en-GB" dirty="0"/>
          </a:p>
        </p:txBody>
      </p:sp>
      <p:sp>
        <p:nvSpPr>
          <p:cNvPr id="7" name="Slide Number Placeholder 6"/>
          <p:cNvSpPr>
            <a:spLocks noGrp="1"/>
          </p:cNvSpPr>
          <p:nvPr>
            <p:ph type="sldNum" sz="quarter" idx="11"/>
          </p:nvPr>
        </p:nvSpPr>
        <p:spPr/>
        <p:txBody>
          <a:bodyPr/>
          <a:lstStyle/>
          <a:p>
            <a:fld id="{20C92893-8C51-46CF-9D47-24B3C575AFAA}" type="slidenum">
              <a:rPr lang="en-GB" smtClean="0"/>
              <a:pPr/>
              <a:t>9</a:t>
            </a:fld>
            <a:endParaRPr lang="en-GB"/>
          </a:p>
        </p:txBody>
      </p:sp>
    </p:spTree>
    <p:extLst>
      <p:ext uri="{BB962C8B-B14F-4D97-AF65-F5344CB8AC3E}">
        <p14:creationId xmlns:p14="http://schemas.microsoft.com/office/powerpoint/2010/main" val="383953897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rtin_Trnava_ENG">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Martin_Trnava_ENG.potx</Template>
  <TotalTime>310</TotalTime>
  <Words>3296</Words>
  <Application>Microsoft Macintosh PowerPoint</Application>
  <PresentationFormat>A4 Paper (210x297 mm)</PresentationFormat>
  <Paragraphs>423</Paragraphs>
  <Slides>39</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Martin_Trnava_ENG</vt:lpstr>
      <vt:lpstr>Chart</vt:lpstr>
      <vt:lpstr>International Health Regulations</vt:lpstr>
      <vt:lpstr>Structure</vt:lpstr>
      <vt:lpstr>Learning objectives</vt:lpstr>
      <vt:lpstr>International Health Regulations </vt:lpstr>
      <vt:lpstr>IHR cntd.</vt:lpstr>
      <vt:lpstr>IHR cntd.</vt:lpstr>
      <vt:lpstr>Short history</vt:lpstr>
      <vt:lpstr>Why we need IHR?</vt:lpstr>
      <vt:lpstr>Global movement of people</vt:lpstr>
      <vt:lpstr>SARS</vt:lpstr>
      <vt:lpstr>Influenza</vt:lpstr>
      <vt:lpstr>HIV/AIDS</vt:lpstr>
      <vt:lpstr>Bird Flu</vt:lpstr>
      <vt:lpstr>Variola</vt:lpstr>
      <vt:lpstr>Chikungunya</vt:lpstr>
      <vt:lpstr>Swine Flu</vt:lpstr>
      <vt:lpstr>PowerPoint Presentation</vt:lpstr>
      <vt:lpstr>Ebola</vt:lpstr>
      <vt:lpstr>Strategy WHO 2008. International health regulations (2005) -- 2nd ed. Geneva: World Halth Organization.</vt:lpstr>
      <vt:lpstr>PHEIC</vt:lpstr>
      <vt:lpstr>Parameters for notification to WHO </vt:lpstr>
      <vt:lpstr>Four diseases that must be automatically notified to WHO</vt:lpstr>
      <vt:lpstr>PowerPoint Presentation</vt:lpstr>
      <vt:lpstr>PowerPoint Presentation</vt:lpstr>
      <vt:lpstr>PowerPoint Presentation</vt:lpstr>
      <vt:lpstr>Event notification and determination  under IHR (2005)</vt:lpstr>
      <vt:lpstr>IHR M &amp; E :   5 Pillars System</vt:lpstr>
      <vt:lpstr>What do the IHR call for?</vt:lpstr>
      <vt:lpstr>Local/National Activities</vt:lpstr>
      <vt:lpstr>Case study of wild polio</vt:lpstr>
      <vt:lpstr>Reaction</vt:lpstr>
      <vt:lpstr>PHEIC Public Health Emergency of International Concern</vt:lpstr>
      <vt:lpstr>Control measures </vt:lpstr>
      <vt:lpstr>Floods in Bosnia and Herzegovina, Croatia, and Serbia: communicable disease risks 18 June 2014</vt:lpstr>
      <vt:lpstr>PowerPoint Presentation</vt:lpstr>
      <vt:lpstr>WHO conclusions</vt:lpstr>
      <vt:lpstr>Summary</vt:lpstr>
      <vt:lpstr>Further reading</vt:lpstr>
      <vt:lpstr>See you in Trnava</vt:lpstr>
    </vt:vector>
  </TitlesOfParts>
  <Manager/>
  <Company>FZaSP</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Health Regulations overview</dc:title>
  <dc:subject/>
  <dc:creator>Martin Rusnák</dc:creator>
  <cp:keywords/>
  <dc:description/>
  <cp:lastModifiedBy>Martin Rusnák</cp:lastModifiedBy>
  <cp:revision>46</cp:revision>
  <cp:lastPrinted>2014-11-03T13:07:00Z</cp:lastPrinted>
  <dcterms:created xsi:type="dcterms:W3CDTF">2012-03-23T08:51:40Z</dcterms:created>
  <dcterms:modified xsi:type="dcterms:W3CDTF">2014-11-03T13:10:34Z</dcterms:modified>
  <cp:category/>
</cp:coreProperties>
</file>