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80" r:id="rId16"/>
    <p:sldId id="272" r:id="rId17"/>
    <p:sldId id="278" r:id="rId18"/>
    <p:sldId id="264" r:id="rId19"/>
    <p:sldId id="279" r:id="rId20"/>
    <p:sldId id="281" r:id="rId21"/>
  </p:sldIdLst>
  <p:sldSz cx="10075863" cy="7562850"/>
  <p:notesSz cx="7772400" cy="10058400"/>
  <p:defaultTextStyle>
    <a:defPPr>
      <a:defRPr lang="sk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4670"/>
  </p:normalViewPr>
  <p:slideViewPr>
    <p:cSldViewPr snapToGrid="0" snapToObjects="1">
      <p:cViewPr varScale="1">
        <p:scale>
          <a:sx n="114" d="100"/>
          <a:sy n="114" d="100"/>
        </p:scale>
        <p:origin x="2728" y="176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D0669-3EAC-F842-850C-1FFAE37E1C17}" type="datetimeFigureOut">
              <a:rPr lang="en-US" smtClean="0"/>
              <a:t>4/30/23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DD769-0A41-C44D-A74F-F9371E2120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33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D769-0A41-C44D-A74F-F9371E2120B1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48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70616" y="396768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1597168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Click to edit Master subtitle style</a:t>
            </a:r>
            <a:endParaRPr lang="en-GB" noProof="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GB" noProof="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Click to edit Master title style</a:t>
            </a:r>
            <a:endParaRPr lang="en-GB" noProof="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rusnakm@truni.sk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308" y="6787309"/>
            <a:ext cx="1164934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5002" y="6787309"/>
            <a:ext cx="5475399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dirty="0" err="1"/>
              <a:t>rusnakm@truni.sk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787310"/>
            <a:ext cx="822862" cy="40265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snak.truni.s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633240" cy="2373895"/>
          </a:xfrm>
        </p:spPr>
        <p:txBody>
          <a:bodyPr/>
          <a:lstStyle/>
          <a:p>
            <a:r>
              <a:rPr lang="sk" sz="5400" dirty="0"/>
              <a:t>PHEIC </a:t>
            </a:r>
            <a:br>
              <a:rPr lang="en-GB" sz="5400" dirty="0"/>
            </a:br>
            <a:r>
              <a:rPr lang="sk-SK" sz="4400" dirty="0"/>
              <a:t>Núdzový stav zdravia verejnosti medzinárodného dosahu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8617" y="3974404"/>
            <a:ext cx="6801208" cy="3340795"/>
          </a:xfrm>
        </p:spPr>
        <p:txBody>
          <a:bodyPr>
            <a:normAutofit fontScale="92500" lnSpcReduction="10000"/>
          </a:bodyPr>
          <a:lstStyle/>
          <a:p>
            <a:r>
              <a:rPr lang="sk" sz="4100" dirty="0"/>
              <a:t>Prednáška prof. MUDr. Martin Rusnáka, CSc</a:t>
            </a:r>
            <a:endParaRPr lang="sk-SK" sz="4100" dirty="0"/>
          </a:p>
          <a:p>
            <a:r>
              <a:rPr lang="sk" dirty="0"/>
              <a:t>Zdroj : </a:t>
            </a:r>
            <a:r>
              <a:rPr lang="sk-SK" i="1" dirty="0"/>
              <a:t>2008. WHO </a:t>
            </a:r>
            <a:r>
              <a:rPr lang="sk-SK" i="1" dirty="0" err="1"/>
              <a:t>Guidance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Use</a:t>
            </a:r>
            <a:r>
              <a:rPr lang="sk-SK" i="1" dirty="0"/>
              <a:t> of </a:t>
            </a:r>
            <a:r>
              <a:rPr lang="sk-SK" i="1" dirty="0" err="1"/>
              <a:t>Annex</a:t>
            </a:r>
            <a:r>
              <a:rPr lang="sk-SK" i="1" dirty="0"/>
              <a:t> 2 of </a:t>
            </a:r>
            <a:r>
              <a:rPr lang="sk-SK" i="1" dirty="0" err="1"/>
              <a:t>the</a:t>
            </a:r>
            <a:r>
              <a:rPr lang="sk-SK" i="1" dirty="0"/>
              <a:t> INTERNATIONAL HEALTH REGULATIONS (2005). </a:t>
            </a:r>
            <a:r>
              <a:rPr lang="sk-SK" i="1" dirty="0" err="1"/>
              <a:t>Decision</a:t>
            </a:r>
            <a:r>
              <a:rPr lang="sk-SK" i="1" dirty="0"/>
              <a:t> </a:t>
            </a:r>
            <a:r>
              <a:rPr lang="sk-SK" i="1" dirty="0" err="1"/>
              <a:t>instrument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assessment</a:t>
            </a:r>
            <a:r>
              <a:rPr lang="sk-SK" i="1" dirty="0"/>
              <a:t> and </a:t>
            </a:r>
            <a:r>
              <a:rPr lang="sk-SK" i="1" dirty="0" err="1"/>
              <a:t>notification</a:t>
            </a:r>
            <a:r>
              <a:rPr lang="sk-SK" i="1" dirty="0"/>
              <a:t> of </a:t>
            </a:r>
            <a:r>
              <a:rPr lang="sk-SK" i="1" dirty="0" err="1"/>
              <a:t>events</a:t>
            </a:r>
            <a:r>
              <a:rPr lang="sk-SK" i="1" dirty="0"/>
              <a:t> </a:t>
            </a:r>
            <a:r>
              <a:rPr lang="sk-SK" i="1" dirty="0" err="1"/>
              <a:t>that</a:t>
            </a:r>
            <a:r>
              <a:rPr lang="sk-SK" i="1" dirty="0"/>
              <a:t> </a:t>
            </a:r>
            <a:r>
              <a:rPr lang="sk-SK" i="1" dirty="0" err="1"/>
              <a:t>may</a:t>
            </a:r>
            <a:r>
              <a:rPr lang="sk-SK" i="1" dirty="0"/>
              <a:t> </a:t>
            </a:r>
            <a:r>
              <a:rPr lang="sk-SK" i="1" dirty="0" err="1"/>
              <a:t>constitute</a:t>
            </a:r>
            <a:r>
              <a:rPr lang="sk-SK" i="1" dirty="0"/>
              <a:t> a </a:t>
            </a:r>
            <a:r>
              <a:rPr lang="sk-SK" i="1" dirty="0" err="1"/>
              <a:t>public</a:t>
            </a:r>
            <a:r>
              <a:rPr lang="sk-SK" i="1" dirty="0"/>
              <a:t> </a:t>
            </a:r>
            <a:r>
              <a:rPr lang="sk-SK" i="1" dirty="0" err="1"/>
              <a:t>health</a:t>
            </a:r>
            <a:r>
              <a:rPr lang="sk-SK" i="1" dirty="0"/>
              <a:t> </a:t>
            </a:r>
            <a:r>
              <a:rPr lang="sk-SK" i="1" dirty="0" err="1"/>
              <a:t>emergency</a:t>
            </a:r>
            <a:r>
              <a:rPr lang="sk-SK" i="1" dirty="0"/>
              <a:t> of </a:t>
            </a:r>
            <a:r>
              <a:rPr lang="sk-SK" i="1" dirty="0" err="1"/>
              <a:t>international</a:t>
            </a:r>
            <a:r>
              <a:rPr lang="sk-SK" i="1" dirty="0"/>
              <a:t> </a:t>
            </a:r>
            <a:r>
              <a:rPr lang="sk-SK" i="1" dirty="0" err="1"/>
              <a:t>concern</a:t>
            </a:r>
            <a:r>
              <a:rPr lang="sk-SK" i="1" dirty="0"/>
              <a:t>. WHO </a:t>
            </a:r>
            <a:r>
              <a:rPr lang="sk-SK" i="1" dirty="0" err="1"/>
              <a:t>Geneva</a:t>
            </a:r>
            <a:r>
              <a:rPr lang="sk-SK" i="1" dirty="0"/>
              <a:t>: </a:t>
            </a:r>
            <a:r>
              <a:rPr lang="sk-SK" i="1" dirty="0" err="1"/>
              <a:t>World</a:t>
            </a:r>
            <a:r>
              <a:rPr lang="sk-SK" i="1" dirty="0"/>
              <a:t> Health </a:t>
            </a:r>
            <a:r>
              <a:rPr lang="sk-SK" i="1" dirty="0" err="1"/>
              <a:t>Organization</a:t>
            </a:r>
            <a:r>
              <a:rPr lang="sk-SK" i="1" dirty="0"/>
              <a:t>.</a:t>
            </a:r>
          </a:p>
          <a:p>
            <a:r>
              <a:rPr lang="sk-SK" i="1" dirty="0">
                <a:hlinkClick r:id="rId2"/>
              </a:rPr>
              <a:t>http://rusnak.truni.sk</a:t>
            </a:r>
            <a:r>
              <a:rPr lang="sk-SK" i="1" dirty="0"/>
              <a:t>  </a:t>
            </a:r>
            <a:r>
              <a:rPr lang="sk-SK" i="1" dirty="0" err="1"/>
              <a:t>rusnakm@truni.sk</a:t>
            </a:r>
            <a:endParaRPr lang="sk-SK" i="1" dirty="0"/>
          </a:p>
          <a:p>
            <a:endParaRPr lang="sk-SK" dirty="0"/>
          </a:p>
        </p:txBody>
      </p:sp>
      <p:pic>
        <p:nvPicPr>
          <p:cNvPr id="1026" name="Picture 2" descr="What makes an international public health emergency? – DW – 01/30/2020">
            <a:extLst>
              <a:ext uri="{FF2B5EF4-FFF2-40B4-BE49-F238E27FC236}">
                <a16:creationId xmlns:a16="http://schemas.microsoft.com/office/drawing/2014/main" id="{16EC51D4-8228-CDFF-07B2-34376A50E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21" y="143355"/>
            <a:ext cx="38100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5360119"/>
          </a:xfrm>
        </p:spPr>
        <p:txBody>
          <a:bodyPr>
            <a:normAutofit fontScale="85000" lnSpcReduction="20000"/>
          </a:bodyPr>
          <a:lstStyle/>
          <a:p>
            <a:pPr marL="20158" indent="0">
              <a:buNone/>
            </a:pPr>
            <a:endParaRPr lang="sk-SK" dirty="0"/>
          </a:p>
          <a:p>
            <a:r>
              <a:rPr lang="sk" sz="2600" dirty="0"/>
              <a:t>Patogén s vysokým potenciálom spôsobiť epidémiu</a:t>
            </a:r>
          </a:p>
          <a:p>
            <a:r>
              <a:rPr lang="sk" sz="2600" dirty="0"/>
              <a:t>Indikácia zlyhania liečby, napr. infekcia, ktorá bola kedysi liečiteľná a teraz nereaguje na bežne dostupné antimikrobiálne látky</a:t>
            </a:r>
          </a:p>
          <a:p>
            <a:r>
              <a:rPr lang="sk" sz="2600" dirty="0"/>
              <a:t>Významné riziko pre </a:t>
            </a:r>
            <a:r>
              <a:rPr lang="sk-SK" sz="2600" dirty="0"/>
              <a:t>zdravie verejnosti</a:t>
            </a:r>
            <a:r>
              <a:rPr lang="sk" sz="2600" dirty="0"/>
              <a:t>, aj keď sa nezistili žiadne alebo len málo prípadov u ľudí</a:t>
            </a:r>
          </a:p>
          <a:p>
            <a:r>
              <a:rPr lang="sk" sz="2600" dirty="0"/>
              <a:t>Prípady medzi zdravotníckym personálom</a:t>
            </a:r>
          </a:p>
          <a:p>
            <a:r>
              <a:rPr lang="sk" sz="2600" dirty="0"/>
              <a:t>Ohrozené obyvateľstvo je obzvlášť zraniteľné, napr. utečenci a vnútorne vysídlené osoby (IDP)</a:t>
            </a:r>
          </a:p>
          <a:p>
            <a:r>
              <a:rPr lang="sk" sz="2600" dirty="0"/>
              <a:t>Faktory, ktoré môžu brániť alebo oneskorovať reakciu </a:t>
            </a:r>
            <a:r>
              <a:rPr lang="sk-SK" sz="2600" dirty="0"/>
              <a:t>zdravia verejnosti</a:t>
            </a:r>
            <a:r>
              <a:rPr lang="sk" sz="2600" dirty="0"/>
              <a:t> (vojna, katastrofy, počasie, viaceré ohniská)</a:t>
            </a:r>
          </a:p>
          <a:p>
            <a:r>
              <a:rPr lang="sk" sz="2600" dirty="0"/>
              <a:t>Oblasť s vysokou hustotou obyvateľstva</a:t>
            </a:r>
          </a:p>
          <a:p>
            <a:r>
              <a:rPr lang="sk" sz="2600" dirty="0"/>
              <a:t>Šírenie toxických, infekčných alebo inak nebezpečných materiálov, ktoré prirodzene alebo inak (potenciálne) kontaminujú obyvateľstvo alebo veľkú oblasť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116406"/>
            <a:ext cx="8312587" cy="1008380"/>
          </a:xfrm>
        </p:spPr>
        <p:txBody>
          <a:bodyPr/>
          <a:lstStyle/>
          <a:p>
            <a:r>
              <a:rPr lang="sk-SK" dirty="0"/>
              <a:t>Príklady</a:t>
            </a:r>
          </a:p>
        </p:txBody>
      </p:sp>
    </p:spTree>
    <p:extLst>
      <p:ext uri="{BB962C8B-B14F-4D97-AF65-F5344CB8AC3E}">
        <p14:creationId xmlns:p14="http://schemas.microsoft.com/office/powerpoint/2010/main" val="404894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8"/>
            <a:ext cx="8211829" cy="4596298"/>
          </a:xfrm>
        </p:spPr>
        <p:txBody>
          <a:bodyPr>
            <a:normAutofit/>
          </a:bodyPr>
          <a:lstStyle/>
          <a:p>
            <a:r>
              <a:rPr lang="sk" sz="2400" dirty="0"/>
              <a:t>Otázky, ktoré treba zvážiť:</a:t>
            </a:r>
          </a:p>
          <a:p>
            <a:pPr lvl="1"/>
            <a:r>
              <a:rPr lang="sk" sz="2400" i="1" dirty="0"/>
              <a:t>Je udalosť nezvyčajná, napríklad zahŕňa nezvyčajné aspekty alebo črty udalosti, ktorá môže vzbudzovať osobitný záujem o </a:t>
            </a:r>
            <a:r>
              <a:rPr lang="sk-SK" sz="2400" i="1" dirty="0"/>
              <a:t>zdravie verejnosti</a:t>
            </a:r>
            <a:r>
              <a:rPr lang="sk" sz="2400" i="1" dirty="0"/>
              <a:t> alebo môže byť dôvodom na poplach?</a:t>
            </a:r>
          </a:p>
          <a:p>
            <a:pPr lvl="1"/>
            <a:r>
              <a:rPr lang="sk" sz="2400" i="1" dirty="0"/>
              <a:t>Je udalosť neočakávaná z hľadiska </a:t>
            </a:r>
            <a:r>
              <a:rPr lang="sk-SK" sz="2400" i="1" dirty="0"/>
              <a:t>zdravia verejnosti</a:t>
            </a:r>
            <a:r>
              <a:rPr lang="sk" sz="2400" dirty="0"/>
              <a:t>?</a:t>
            </a:r>
          </a:p>
          <a:p>
            <a:r>
              <a:rPr lang="sk" sz="2400" dirty="0"/>
              <a:t>Ak je udalosť buď „</a:t>
            </a:r>
            <a:r>
              <a:rPr lang="sk" sz="2400" i="1" dirty="0"/>
              <a:t>nezvyčajná</a:t>
            </a:r>
            <a:r>
              <a:rPr lang="sk" sz="2400" dirty="0"/>
              <a:t>“, alebo „</a:t>
            </a:r>
            <a:r>
              <a:rPr lang="sk" sz="2400" i="1" dirty="0"/>
              <a:t>neočakávaná</a:t>
            </a:r>
            <a:r>
              <a:rPr lang="sk" sz="2400" dirty="0"/>
              <a:t>“ z hľadiska </a:t>
            </a:r>
            <a:r>
              <a:rPr lang="sk-SK" sz="2400" dirty="0"/>
              <a:t>zdravia verejnosti</a:t>
            </a:r>
            <a:r>
              <a:rPr lang="sk" sz="2400" dirty="0"/>
              <a:t>, potom by sa toto druhé kritérium malo považovať za splnené na účely hodnotenia a oznamovania.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998266"/>
            <a:ext cx="8312587" cy="1008380"/>
          </a:xfrm>
        </p:spPr>
        <p:txBody>
          <a:bodyPr/>
          <a:lstStyle/>
          <a:p>
            <a:r>
              <a:rPr lang="sk" sz="4400" dirty="0"/>
              <a:t>Kritérium 2: Neobvyklá alebo neočakávaná povaha udalosti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256993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443028"/>
            <a:ext cx="8211829" cy="5422513"/>
          </a:xfrm>
        </p:spPr>
        <p:txBody>
          <a:bodyPr>
            <a:normAutofit/>
          </a:bodyPr>
          <a:lstStyle/>
          <a:p>
            <a:r>
              <a:rPr lang="sk" sz="2800" dirty="0"/>
              <a:t>Neznámy príčinný činiteľ alebo neobvyklý, či neznámy zdroj, agens, alebo cesta prenosu (nezvyčajné).</a:t>
            </a:r>
          </a:p>
          <a:p>
            <a:r>
              <a:rPr lang="sk" sz="2800" dirty="0"/>
              <a:t>Vývoj prípadov závažnejších, ako sa očakávalo, alebo nezvyčajné príznaky (nezvyčajné).</a:t>
            </a:r>
          </a:p>
          <a:p>
            <a:r>
              <a:rPr lang="sk" sz="2800" dirty="0"/>
              <a:t>Udalosť nezvyčajná pre oblasť, sezónu, populáciu (nezvyčajné).</a:t>
            </a:r>
          </a:p>
          <a:p>
            <a:r>
              <a:rPr lang="sk" sz="2800" dirty="0"/>
              <a:t>Choroba/agens už eliminovaná alebo eradikovaná zo štátu alebo nebola predtým nahlásená (neočakávané)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86871"/>
            <a:ext cx="8312587" cy="1008380"/>
          </a:xfrm>
        </p:spPr>
        <p:txBody>
          <a:bodyPr/>
          <a:lstStyle/>
          <a:p>
            <a:r>
              <a:rPr lang="sk-SK" dirty="0"/>
              <a:t>Príklady</a:t>
            </a:r>
          </a:p>
        </p:txBody>
      </p:sp>
    </p:spTree>
    <p:extLst>
      <p:ext uri="{BB962C8B-B14F-4D97-AF65-F5344CB8AC3E}">
        <p14:creationId xmlns:p14="http://schemas.microsoft.com/office/powerpoint/2010/main" val="211130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899698"/>
          </a:xfrm>
        </p:spPr>
        <p:txBody>
          <a:bodyPr>
            <a:normAutofit/>
          </a:bodyPr>
          <a:lstStyle/>
          <a:p>
            <a:r>
              <a:rPr lang="sk" sz="2400" dirty="0"/>
              <a:t>Udalosť buď </a:t>
            </a:r>
          </a:p>
          <a:p>
            <a:pPr lvl="1"/>
            <a:r>
              <a:rPr lang="sk" sz="2200" dirty="0"/>
              <a:t>predstavuje významné riziko šírenia choroby cez štátne hranice, alebo </a:t>
            </a:r>
          </a:p>
          <a:p>
            <a:pPr lvl="1"/>
            <a:r>
              <a:rPr lang="sk" sz="2200" dirty="0"/>
              <a:t>ak sa choroba v </a:t>
            </a:r>
            <a:r>
              <a:rPr lang="sk" sz="2400" dirty="0"/>
              <a:t>skutočnosti už rozšírila.</a:t>
            </a:r>
          </a:p>
          <a:p>
            <a:r>
              <a:rPr lang="sk" sz="2400" dirty="0"/>
              <a:t>Otázky, ktoré je potrebné zvážiť podľa tohto kritéria, sú:</a:t>
            </a:r>
          </a:p>
          <a:p>
            <a:pPr lvl="1"/>
            <a:r>
              <a:rPr lang="sk" sz="2400" i="1" dirty="0"/>
              <a:t>Existujú dôkazy o epidemiologickej súvislosti s podobnými udalosťami v iných štátoch?</a:t>
            </a:r>
          </a:p>
          <a:p>
            <a:pPr lvl="1"/>
            <a:r>
              <a:rPr lang="sk" sz="2400" i="1" dirty="0"/>
              <a:t>Existuje nejaký faktor, ktorý by mal WHO upozorniť na potenciálny cezhraničný pohyb agensu, nosiča alebo hostiteľa?</a:t>
            </a:r>
            <a:endParaRPr lang="en-GB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145941"/>
            <a:ext cx="8312587" cy="1008380"/>
          </a:xfrm>
        </p:spPr>
        <p:txBody>
          <a:bodyPr/>
          <a:lstStyle/>
          <a:p>
            <a:r>
              <a:rPr lang="sk" sz="4800" dirty="0"/>
              <a:t>Kritérium 3: Významné riziko medzinárodného šírenia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51613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Príklady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01444" y="726034"/>
            <a:ext cx="4686867" cy="465199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000" dirty="0"/>
              <a:t>Keď existuje dôkaz miestneho šírenia v súvislosti s:</a:t>
            </a:r>
          </a:p>
          <a:p>
            <a:pPr lvl="1">
              <a:lnSpc>
                <a:spcPct val="90000"/>
              </a:lnSpc>
            </a:pPr>
            <a:r>
              <a:rPr lang="sk-SK" sz="2000" dirty="0"/>
              <a:t>prvým (indexovým) prípadom (alebo iné prípady, v príčinnom vzťahu), ktoré cestovali do zahraničia v ostatnom mesiaci, </a:t>
            </a:r>
          </a:p>
          <a:p>
            <a:pPr lvl="1">
              <a:lnSpc>
                <a:spcPct val="90000"/>
              </a:lnSpc>
            </a:pPr>
            <a:r>
              <a:rPr lang="sk-SK" sz="2000" dirty="0"/>
              <a:t>alebo sa zúčastnili medzinárodného stretnutia, alebo </a:t>
            </a:r>
          </a:p>
          <a:p>
            <a:pPr lvl="1">
              <a:lnSpc>
                <a:spcPct val="90000"/>
              </a:lnSpc>
            </a:pPr>
            <a:r>
              <a:rPr lang="sk-SK" sz="2000" dirty="0"/>
              <a:t>mali úzky kontakt na zahraničného cestovateľa, alebo </a:t>
            </a:r>
          </a:p>
          <a:p>
            <a:pPr lvl="1">
              <a:lnSpc>
                <a:spcPct val="90000"/>
              </a:lnSpc>
            </a:pPr>
            <a:r>
              <a:rPr lang="sk-SK" sz="2000" dirty="0"/>
              <a:t>boli vo vysoko mobilnej populácii. </a:t>
            </a:r>
          </a:p>
        </p:txBody>
      </p:sp>
      <p:pic>
        <p:nvPicPr>
          <p:cNvPr id="3074" name="Picture 2" descr="Gimme Gimme Disco">
            <a:extLst>
              <a:ext uri="{FF2B5EF4-FFF2-40B4-BE49-F238E27FC236}">
                <a16:creationId xmlns:a16="http://schemas.microsoft.com/office/drawing/2014/main" id="{D5EA8D47-4BC7-96DE-CE2C-FFD08392C4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8" r="19813" b="2"/>
          <a:stretch/>
        </p:blipFill>
        <p:spPr bwMode="auto">
          <a:xfrm>
            <a:off x="5541725" y="726034"/>
            <a:ext cx="3607159" cy="37849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45704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1637" y="6147461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Príklady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34176" y="726034"/>
            <a:ext cx="4854135" cy="489418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800" dirty="0"/>
              <a:t>Udalosť spôsobené environmentálnou kontamináciou s potenciálom medzinárodného šírenia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Udalosť v oblasti s intenzívnou medzinárodnou dopravou s obmedzenou kapacitou pre kontrolu hygieny, životného prostredia, a detekciu či dekontamináciu</a:t>
            </a:r>
          </a:p>
        </p:txBody>
      </p:sp>
      <p:pic>
        <p:nvPicPr>
          <p:cNvPr id="4098" name="Picture 2" descr="3,900+ Semi Truck Parking Lot Stock Photos, Pictures &amp; Royalty-Free Images  - iStock | White semi truck">
            <a:extLst>
              <a:ext uri="{FF2B5EF4-FFF2-40B4-BE49-F238E27FC236}">
                <a16:creationId xmlns:a16="http://schemas.microsoft.com/office/drawing/2014/main" id="{7790A308-B60A-ACB3-B31F-DC85F709CD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2" r="32239" b="2"/>
          <a:stretch/>
        </p:blipFill>
        <p:spPr bwMode="auto">
          <a:xfrm>
            <a:off x="5541725" y="726034"/>
            <a:ext cx="3607159" cy="37849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95309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487331"/>
            <a:ext cx="8211829" cy="5434472"/>
          </a:xfrm>
        </p:spPr>
        <p:txBody>
          <a:bodyPr>
            <a:normAutofit/>
          </a:bodyPr>
          <a:lstStyle/>
          <a:p>
            <a:r>
              <a:rPr lang="sk" sz="2400" dirty="0"/>
              <a:t>Otázky:</a:t>
            </a:r>
          </a:p>
          <a:p>
            <a:pPr lvl="1"/>
            <a:r>
              <a:rPr lang="sk" sz="2400" i="1" dirty="0"/>
              <a:t>Mali podobné udalosti v minulosti za následok medzinárodné obmedzenia?</a:t>
            </a:r>
          </a:p>
          <a:p>
            <a:pPr lvl="1"/>
            <a:r>
              <a:rPr lang="sk" sz="2400" i="1" dirty="0"/>
              <a:t>Existuje podozrenie alebo je známe, že zdrojom je potravinový výrobok, voda alebo akýkoľvek iný potenciálne kontaminovaný tovar, ktorý sa dováža/vyváža medzinárodne?</a:t>
            </a:r>
          </a:p>
          <a:p>
            <a:pPr lvl="1"/>
            <a:r>
              <a:rPr lang="sk" sz="2400" i="1" dirty="0"/>
              <a:t>Je podujatie spojené s medzinárodným stretnutím alebo oblasťami intenzívneho medzinárodného cestovného ruchu?</a:t>
            </a:r>
          </a:p>
          <a:p>
            <a:pPr lvl="1"/>
            <a:r>
              <a:rPr lang="sk" sz="2400" i="1" dirty="0"/>
              <a:t>Existujú žiadosti o informácie od zahraničných predstaviteľov alebo medzinárodných médií?</a:t>
            </a:r>
            <a:endParaRPr lang="en-GB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205012"/>
            <a:ext cx="8312587" cy="1008380"/>
          </a:xfrm>
        </p:spPr>
        <p:txBody>
          <a:bodyPr/>
          <a:lstStyle/>
          <a:p>
            <a:r>
              <a:rPr lang="sk" sz="3600" dirty="0"/>
              <a:t>Kritérium 4: Značné riziko medzinárodného obchodu alebo cestovných obmedzení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539510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8"/>
            <a:ext cx="8532879" cy="4830474"/>
          </a:xfrm>
        </p:spPr>
        <p:txBody>
          <a:bodyPr>
            <a:normAutofit/>
          </a:bodyPr>
          <a:lstStyle/>
          <a:p>
            <a:r>
              <a:rPr lang="sk" sz="2400" dirty="0"/>
              <a:t>Akákoľvek udalosť zahŕňajúca jeden alebo viacero prípadov štyroch špecifických ochorení </a:t>
            </a:r>
          </a:p>
          <a:p>
            <a:pPr marL="477358" indent="-457200">
              <a:buFont typeface="+mj-lt"/>
              <a:buAutoNum type="arabicPeriod"/>
            </a:pPr>
            <a:r>
              <a:rPr lang="sk" sz="2400" i="1" dirty="0"/>
              <a:t>pravé kiahne, </a:t>
            </a:r>
          </a:p>
          <a:p>
            <a:pPr marL="477358" indent="-457200">
              <a:buFont typeface="+mj-lt"/>
              <a:buAutoNum type="arabicPeriod"/>
            </a:pPr>
            <a:r>
              <a:rPr lang="sk" sz="2400" i="1" dirty="0"/>
              <a:t>SARS, </a:t>
            </a:r>
          </a:p>
          <a:p>
            <a:pPr marL="477358" indent="-457200">
              <a:buFont typeface="+mj-lt"/>
              <a:buAutoNum type="arabicPeriod"/>
            </a:pPr>
            <a:r>
              <a:rPr lang="sk" sz="2400" i="1" dirty="0"/>
              <a:t>ľudská chrípka spôsobená novým podtypom, </a:t>
            </a:r>
          </a:p>
          <a:p>
            <a:pPr marL="477358" indent="-457200">
              <a:buFont typeface="+mj-lt"/>
              <a:buAutoNum type="arabicPeriod"/>
            </a:pPr>
            <a:r>
              <a:rPr lang="sk" sz="2400" i="1" dirty="0"/>
              <a:t>poliomyelitída (obrna) spôsobená divokým typom poliovírusu</a:t>
            </a:r>
            <a:r>
              <a:rPr lang="sk" sz="2400" dirty="0"/>
              <a:t>, </a:t>
            </a:r>
          </a:p>
          <a:p>
            <a:pPr marL="423298" lvl="1" indent="0">
              <a:buNone/>
            </a:pPr>
            <a:r>
              <a:rPr lang="sk" sz="2200" dirty="0"/>
              <a:t>bez ohľadu na kontext, v ktorom sa vyskytujú, pretože sú podľa definície neobvyklé alebo neočakávané a môžu spôsobiť vážne poškodenie zdravia verejnosti.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1637" y="5822709"/>
            <a:ext cx="8312587" cy="1008380"/>
          </a:xfrm>
        </p:spPr>
        <p:txBody>
          <a:bodyPr/>
          <a:lstStyle/>
          <a:p>
            <a:r>
              <a:rPr lang="sk-SK" sz="4400" dirty="0"/>
              <a:t>II. kategória situácií, ktoré vyžadujú oznámenie</a:t>
            </a:r>
          </a:p>
        </p:txBody>
      </p:sp>
    </p:spTree>
    <p:extLst>
      <p:ext uri="{BB962C8B-B14F-4D97-AF65-F5344CB8AC3E}">
        <p14:creationId xmlns:p14="http://schemas.microsoft.com/office/powerpoint/2010/main" val="3762326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8"/>
            <a:ext cx="6704079" cy="2399508"/>
          </a:xfrm>
        </p:spPr>
        <p:txBody>
          <a:bodyPr>
            <a:normAutofit/>
          </a:bodyPr>
          <a:lstStyle/>
          <a:p>
            <a:r>
              <a:rPr lang="sk" dirty="0"/>
              <a:t>V rámci zmluvného štátu musia byť všetky udalosti v oblasti </a:t>
            </a:r>
            <a:r>
              <a:rPr lang="sk-SK" dirty="0"/>
              <a:t>zdravia verejnosti</a:t>
            </a:r>
            <a:r>
              <a:rPr lang="sk" dirty="0"/>
              <a:t>, ktoré spĺňajú ktorékoľvek zo štyroch kritérií, vyhodnotené na účely potenciálneho oznámenia </a:t>
            </a:r>
            <a:r>
              <a:rPr lang="sk" i="1" dirty="0"/>
              <a:t>do 48 hodín </a:t>
            </a:r>
            <a:r>
              <a:rPr lang="sk" dirty="0"/>
              <a:t>od momentu, keď sa o tom zmluvný štát dozvie na národnej úrovni.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72104"/>
            <a:ext cx="8312587" cy="1008380"/>
          </a:xfrm>
        </p:spPr>
        <p:txBody>
          <a:bodyPr/>
          <a:lstStyle/>
          <a:p>
            <a:r>
              <a:rPr lang="sk" dirty="0"/>
              <a:t>Načasovanie hodnotenia a oznámenia</a:t>
            </a:r>
            <a:endParaRPr lang="sk-SK" dirty="0"/>
          </a:p>
        </p:txBody>
      </p:sp>
      <p:pic>
        <p:nvPicPr>
          <p:cNvPr id="2052" name="Picture 4" descr="48 Hours Vector Icon White Background Stock Vector (Royalty Free)  1178989075 | Shutterstock">
            <a:extLst>
              <a:ext uri="{FF2B5EF4-FFF2-40B4-BE49-F238E27FC236}">
                <a16:creationId xmlns:a16="http://schemas.microsoft.com/office/drawing/2014/main" id="{C83708FD-DF0C-E35A-900D-B215F1631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701" y="375779"/>
            <a:ext cx="1955685" cy="209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15654A0C-1BDF-5663-8906-1D8D0C67E7AD}"/>
              </a:ext>
            </a:extLst>
          </p:cNvPr>
          <p:cNvSpPr txBox="1">
            <a:spLocks/>
          </p:cNvSpPr>
          <p:nvPr/>
        </p:nvSpPr>
        <p:spPr>
          <a:xfrm>
            <a:off x="856448" y="3081652"/>
            <a:ext cx="8893938" cy="2521886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>
            <a:lvl1pPr marL="302356" indent="-282198" algn="l" defTabSz="1007852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3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05496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086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11778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14133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66881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692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71592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24340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buClrTx/>
            </a:pPr>
            <a:r>
              <a:rPr lang="sk" dirty="0"/>
              <a:t>Toto pravidelné a rutinné hodnotenie udalostí, by malo byť založené na dostupných informáciách o </a:t>
            </a:r>
            <a:r>
              <a:rPr lang="sk-SK" dirty="0"/>
              <a:t>zdraví verejnosti </a:t>
            </a:r>
            <a:r>
              <a:rPr lang="sk" dirty="0"/>
              <a:t>a na uplatňovaní zavedených epidemiologických princípov skúsenými odborníkmi v oblasti </a:t>
            </a:r>
            <a:r>
              <a:rPr lang="sk-SK" dirty="0"/>
              <a:t>zdravia verejnosti</a:t>
            </a:r>
            <a:r>
              <a:rPr lang="sk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338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48649"/>
          </a:xfrm>
        </p:spPr>
        <p:txBody>
          <a:bodyPr>
            <a:normAutofit/>
          </a:bodyPr>
          <a:lstStyle/>
          <a:p>
            <a:r>
              <a:rPr lang="sk" dirty="0"/>
              <a:t>Ak zmluvný štát posúdi udalosť a zistí, že ju možno nahlásiť pomocou rozhodovacieho nástroja, je povinný to oznámiť do 24 hodín kontaktnému bodu WHO pre IHR</a:t>
            </a:r>
            <a:r>
              <a:rPr lang="sk" i="1" dirty="0"/>
              <a:t> prostredníctvom </a:t>
            </a:r>
            <a:r>
              <a:rPr lang="sk-SK" i="1" dirty="0"/>
              <a:t>ohniskovému bodu - Úrad verejného zdravotníctva SR</a:t>
            </a:r>
            <a:r>
              <a:rPr lang="sk" i="1" dirty="0"/>
              <a:t>.</a:t>
            </a:r>
          </a:p>
          <a:p>
            <a:r>
              <a:rPr lang="sk" dirty="0"/>
              <a:t>Ak je počiatočné hodnotenie udalosti negatívne, ale následné hodnotenie spĺňa oznamovaciu požiadavku, musí sa to oznámiť WHO </a:t>
            </a:r>
            <a:r>
              <a:rPr lang="sk" i="1" dirty="0"/>
              <a:t>do 24 hodín </a:t>
            </a:r>
            <a:r>
              <a:rPr lang="sk" dirty="0"/>
              <a:t>po tomto pozitívnom opätovnom posúdení.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72104"/>
            <a:ext cx="8312587" cy="1008380"/>
          </a:xfrm>
        </p:spPr>
        <p:txBody>
          <a:bodyPr/>
          <a:lstStyle/>
          <a:p>
            <a:r>
              <a:rPr lang="sk" dirty="0"/>
              <a:t>Načasovanie hodnotenia a oznámenia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616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6"/>
            <a:ext cx="8211829" cy="4986591"/>
          </a:xfrm>
        </p:spPr>
        <p:txBody>
          <a:bodyPr>
            <a:normAutofit/>
          </a:bodyPr>
          <a:lstStyle/>
          <a:p>
            <a:r>
              <a:rPr lang="sk" dirty="0"/>
              <a:t>Podľa dokumentu </a:t>
            </a:r>
            <a:r>
              <a:rPr lang="sk" i="1" dirty="0"/>
              <a:t>Medzinárodné zdravotné predpisy (MZP (2005)) </a:t>
            </a:r>
            <a:r>
              <a:rPr lang="sk" dirty="0"/>
              <a:t>sa od štátov, ktoré sú zmluvnými stranami tohto dohovoru, vyžaduje, aby vykonali hodnotenie udalostí v oblasti zdravia verejnosti, ktoré sa vyskytli na ich území, s použitím rozhodovacieho nástroja uvedeného v prílohe 2 k nariadeniam a potom oznámili WHO všetky kvalifikačné udalosti do 24 hodín od takéhoto posúdenia.</a:t>
            </a:r>
          </a:p>
          <a:p>
            <a:r>
              <a:rPr lang="sk" dirty="0"/>
              <a:t>Účelom prezentácie je ilustrovať, ako hodnotiť udalosti v oblasti zdravia verejnosti, ktoré si môžu vyžadovať oznámenie WHO.</a:t>
            </a:r>
          </a:p>
          <a:p>
            <a:r>
              <a:rPr lang="sk" dirty="0"/>
              <a:t>Tatktiež poukázať na situácie, kedy sa tento postup použil.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882217"/>
            <a:ext cx="8312587" cy="1008380"/>
          </a:xfrm>
        </p:spPr>
        <p:txBody>
          <a:bodyPr/>
          <a:lstStyle/>
          <a:p>
            <a:r>
              <a:rPr lang="sk" dirty="0" err="1"/>
              <a:t>Ciele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372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8FD7818-37C3-CDA4-E673-EE5E5CC3F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Medzinárodné zdravotné predpisy – najstaršie predpisy WHO</a:t>
            </a:r>
          </a:p>
          <a:p>
            <a:r>
              <a:rPr lang="sk-SK" dirty="0"/>
              <a:t>kategórie ohrození</a:t>
            </a:r>
          </a:p>
          <a:p>
            <a:r>
              <a:rPr lang="sk-SK" dirty="0"/>
              <a:t>rozpoznanie ohrozenia PHEIC</a:t>
            </a:r>
          </a:p>
          <a:p>
            <a:r>
              <a:rPr lang="sk-SK" dirty="0"/>
              <a:t>prípady PHEIC</a:t>
            </a:r>
          </a:p>
          <a:p>
            <a:r>
              <a:rPr lang="sk-SK" dirty="0"/>
              <a:t>nasleduje overenie naučeného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675F17-E2BD-AED2-CFE1-BCA97670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</a:p>
        </p:txBody>
      </p:sp>
    </p:spTree>
    <p:extLst>
      <p:ext uri="{BB962C8B-B14F-4D97-AF65-F5344CB8AC3E}">
        <p14:creationId xmlns:p14="http://schemas.microsoft.com/office/powerpoint/2010/main" val="53615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573996"/>
          </a:xfrm>
        </p:spPr>
        <p:txBody>
          <a:bodyPr>
            <a:normAutofit/>
          </a:bodyPr>
          <a:lstStyle/>
          <a:p>
            <a:r>
              <a:rPr lang="sk" sz="3200" dirty="0"/>
              <a:t>Hodnotenie rizika v spolupráci medzi WHO a oznamujúcim zmluvným štátom s </a:t>
            </a:r>
            <a:r>
              <a:rPr lang="sk" sz="3200" i="1" dirty="0"/>
              <a:t>cieľom určiť, či sú potrebné ďalšie opatrenia</a:t>
            </a:r>
            <a:r>
              <a:rPr lang="sk" sz="3200" dirty="0"/>
              <a:t>;</a:t>
            </a:r>
          </a:p>
          <a:p>
            <a:r>
              <a:rPr lang="sk" sz="3200" dirty="0"/>
              <a:t>Pomoc WHO oznamujúcemu zmluvnému štátu pri potenciálnom </a:t>
            </a:r>
            <a:r>
              <a:rPr lang="sk" sz="3200" i="1" dirty="0"/>
              <a:t>vyšetrovaní ohrozenia zdravia verejnosti a reakcii na ohrozenie.</a:t>
            </a:r>
            <a:endParaRPr lang="en-GB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1637" y="6147461"/>
            <a:ext cx="8312587" cy="1008380"/>
          </a:xfrm>
        </p:spPr>
        <p:txBody>
          <a:bodyPr/>
          <a:lstStyle/>
          <a:p>
            <a:r>
              <a:rPr lang="sk" sz="4000" dirty="0"/>
              <a:t>Výhody, ktoré vyplývajú zo skorého upozornenia alebo konzultácie pre zdravie verejnost</a:t>
            </a:r>
            <a:r>
              <a:rPr lang="sk" sz="3600" dirty="0"/>
              <a:t>i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15278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9958" y="546401"/>
            <a:ext cx="8108319" cy="4902838"/>
          </a:xfrm>
        </p:spPr>
        <p:txBody>
          <a:bodyPr>
            <a:normAutofit/>
          </a:bodyPr>
          <a:lstStyle/>
          <a:p>
            <a:r>
              <a:rPr lang="sk" dirty="0"/>
              <a:t>Podľa IHR (2005) je oznámenie zmluvným štátom </a:t>
            </a:r>
            <a:r>
              <a:rPr lang="sk" i="1" dirty="0"/>
              <a:t>„udalosti“ </a:t>
            </a:r>
            <a:r>
              <a:rPr lang="sk" dirty="0"/>
              <a:t>na svojom území</a:t>
            </a:r>
            <a:r>
              <a:rPr lang="sk" i="1" dirty="0"/>
              <a:t>, „</a:t>
            </a:r>
            <a:r>
              <a:rPr lang="sk" dirty="0"/>
              <a:t>ktorá môže predstavovať </a:t>
            </a:r>
            <a:r>
              <a:rPr lang="sk-SK" sz="2400" i="1" dirty="0"/>
              <a:t>núdzový stav zdravia verejnosti medzinárodného dosahu</a:t>
            </a:r>
            <a:r>
              <a:rPr lang="sk" dirty="0"/>
              <a:t>“. </a:t>
            </a:r>
          </a:p>
          <a:p>
            <a:pPr marL="20158" indent="0">
              <a:buNone/>
            </a:pPr>
            <a:endParaRPr lang="sk" dirty="0"/>
          </a:p>
          <a:p>
            <a:r>
              <a:rPr lang="sk" dirty="0"/>
              <a:t>Pojem </a:t>
            </a:r>
            <a:r>
              <a:rPr lang="sk" i="1" dirty="0"/>
              <a:t>udalosť</a:t>
            </a:r>
            <a:r>
              <a:rPr lang="sk" b="1" dirty="0"/>
              <a:t> </a:t>
            </a:r>
            <a:r>
              <a:rPr lang="sk" dirty="0"/>
              <a:t>je definovaný ako </a:t>
            </a:r>
            <a:r>
              <a:rPr lang="sk" i="1" dirty="0"/>
              <a:t>prejav choroby alebo výskyt, ktorý vytvára potenciál pre chorobu</a:t>
            </a:r>
            <a:r>
              <a:rPr lang="sk" dirty="0"/>
              <a:t>.</a:t>
            </a:r>
          </a:p>
          <a:p>
            <a:pPr marL="20158" indent="0">
              <a:buNone/>
            </a:pPr>
            <a:endParaRPr lang="sk" dirty="0"/>
          </a:p>
          <a:p>
            <a:r>
              <a:rPr lang="sk" i="1" dirty="0"/>
              <a:t>Choroba</a:t>
            </a:r>
            <a:r>
              <a:rPr lang="sk" dirty="0"/>
              <a:t> znamená </a:t>
            </a:r>
            <a:r>
              <a:rPr lang="sk" i="1" dirty="0"/>
              <a:t>chorobu alebo zdravotný stav, ktorý predstavuje alebo by mohol predstavovať značnú ujmu ľuďom bez ohľadu na pôvod alebo zdroj</a:t>
            </a:r>
            <a:r>
              <a:rPr lang="sk" dirty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27801"/>
            <a:ext cx="8312587" cy="1008380"/>
          </a:xfrm>
        </p:spPr>
        <p:txBody>
          <a:bodyPr/>
          <a:lstStyle/>
          <a:p>
            <a:r>
              <a:rPr lang="sk" sz="4800" dirty="0" err="1"/>
              <a:t>Rozsah</a:t>
            </a:r>
            <a:r>
              <a:rPr lang="sk" sz="4800" dirty="0"/>
              <a:t> </a:t>
            </a:r>
            <a:r>
              <a:rPr lang="sk" sz="4800" dirty="0" err="1"/>
              <a:t>pre</a:t>
            </a:r>
            <a:r>
              <a:rPr lang="sk" sz="4800" dirty="0"/>
              <a:t> </a:t>
            </a:r>
            <a:r>
              <a:rPr lang="sk" sz="4800" dirty="0" err="1"/>
              <a:t>oznámenie</a:t>
            </a:r>
            <a:r>
              <a:rPr lang="sk" sz="4800" dirty="0"/>
              <a:t> </a:t>
            </a:r>
            <a:r>
              <a:rPr lang="sk" sz="4800" dirty="0" err="1"/>
              <a:t>pod</a:t>
            </a:r>
            <a:r>
              <a:rPr lang="sk" sz="4800" dirty="0"/>
              <a:t> </a:t>
            </a:r>
            <a:r>
              <a:rPr lang="sk" sz="4800" dirty="0" err="1"/>
              <a:t>IHR </a:t>
            </a:r>
            <a:r>
              <a:rPr lang="sk" sz="4800" dirty="0"/>
              <a:t>(2005)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203947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9958" y="546401"/>
            <a:ext cx="8108319" cy="4902838"/>
          </a:xfrm>
        </p:spPr>
        <p:txBody>
          <a:bodyPr>
            <a:normAutofit/>
          </a:bodyPr>
          <a:lstStyle/>
          <a:p>
            <a:r>
              <a:rPr lang="sk" dirty="0"/>
              <a:t>Zatiaľ čo oznámenie podľa predchádzajúcich Medzinárodných zdravotných predpisov (1969) sa zameriavalo iba na 3 choroby, ktoré vyžadovali karanténu, oznamovacia povinnosť WHO podľa MZP (2005) je preto oveľa širšia a pokrýva širokú škálu </a:t>
            </a:r>
            <a:r>
              <a:rPr lang="sk" i="1" dirty="0"/>
              <a:t>potenciálnych medzinárodných rizík pre zdravie verejnosti</a:t>
            </a:r>
            <a:r>
              <a:rPr lang="sk" i="1" dirty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sk" dirty="0"/>
              <a:t>prenosné choroby, </a:t>
            </a:r>
          </a:p>
          <a:p>
            <a:pPr lvl="1"/>
            <a:r>
              <a:rPr lang="sk" dirty="0"/>
              <a:t>kontaminované potraviny (látková alebo mikrobiálna kontaminácia), </a:t>
            </a:r>
          </a:p>
          <a:p>
            <a:pPr lvl="1"/>
            <a:r>
              <a:rPr lang="sk" dirty="0"/>
              <a:t>chemickú kontamináciu produktov,</a:t>
            </a:r>
          </a:p>
          <a:p>
            <a:pPr lvl="1"/>
            <a:r>
              <a:rPr lang="sk" dirty="0"/>
              <a:t>životné prostredie, </a:t>
            </a:r>
          </a:p>
          <a:p>
            <a:pPr lvl="1"/>
            <a:r>
              <a:rPr lang="sk" dirty="0"/>
              <a:t>uvoľnenie rádioaktívneho jadrového materiálu, alebo </a:t>
            </a:r>
          </a:p>
          <a:p>
            <a:pPr lvl="1"/>
            <a:r>
              <a:rPr lang="sk" dirty="0"/>
              <a:t>iné toxické ohrozenie.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27801"/>
            <a:ext cx="8312587" cy="1008380"/>
          </a:xfrm>
        </p:spPr>
        <p:txBody>
          <a:bodyPr/>
          <a:lstStyle/>
          <a:p>
            <a:r>
              <a:rPr lang="sk" sz="4800" dirty="0" err="1"/>
              <a:t>Rozsah</a:t>
            </a:r>
            <a:r>
              <a:rPr lang="sk" sz="4800" dirty="0"/>
              <a:t> </a:t>
            </a:r>
            <a:r>
              <a:rPr lang="sk" sz="4800" dirty="0" err="1"/>
              <a:t>pre</a:t>
            </a:r>
            <a:r>
              <a:rPr lang="sk" sz="4800" dirty="0"/>
              <a:t> </a:t>
            </a:r>
            <a:r>
              <a:rPr lang="sk" sz="4800" dirty="0" err="1"/>
              <a:t>oznámenie</a:t>
            </a:r>
            <a:r>
              <a:rPr lang="sk" sz="4800" dirty="0"/>
              <a:t> </a:t>
            </a:r>
            <a:r>
              <a:rPr lang="sk" sz="4800" dirty="0" err="1"/>
              <a:t>pod</a:t>
            </a:r>
            <a:r>
              <a:rPr lang="sk" sz="4800" dirty="0"/>
              <a:t> </a:t>
            </a:r>
            <a:r>
              <a:rPr lang="sk" sz="4800" dirty="0" err="1"/>
              <a:t>IHR </a:t>
            </a:r>
            <a:r>
              <a:rPr lang="sk" sz="4800" dirty="0"/>
              <a:t>(2005)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22882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7643" y="443028"/>
            <a:ext cx="7960634" cy="4814233"/>
          </a:xfrm>
        </p:spPr>
        <p:txBody>
          <a:bodyPr>
            <a:normAutofit fontScale="92500" lnSpcReduction="10000"/>
          </a:bodyPr>
          <a:lstStyle/>
          <a:p>
            <a:r>
              <a:rPr lang="sk" dirty="0"/>
              <a:t>Udalosti, </a:t>
            </a:r>
            <a:r>
              <a:rPr lang="sk" i="1" dirty="0"/>
              <a:t>bez ohľadu na ich pôvod alebo zdroj</a:t>
            </a:r>
            <a:r>
              <a:rPr lang="sk" dirty="0"/>
              <a:t>, vrátane tých, ktoré sú spôsobené biologickými (infekčnej alebo neinfekčnej povahy) chemickými látkami alebo rádiovými jadrovými materiálmi;</a:t>
            </a:r>
          </a:p>
          <a:p>
            <a:r>
              <a:rPr lang="sk" dirty="0"/>
              <a:t>Udalosti, pri ktorých je základný agens, choroba alebo spôsob prenosu </a:t>
            </a:r>
            <a:r>
              <a:rPr lang="sk" i="1" dirty="0"/>
              <a:t>nový, novoobjavený alebo v čase oznámenia ešte neznáme</a:t>
            </a:r>
            <a:r>
              <a:rPr lang="sk" dirty="0"/>
              <a:t>;</a:t>
            </a:r>
          </a:p>
          <a:p>
            <a:r>
              <a:rPr lang="sk" dirty="0"/>
              <a:t>Udalosti zahŕňajúce </a:t>
            </a:r>
            <a:r>
              <a:rPr lang="sk" i="1" dirty="0"/>
              <a:t>prenos alebo potenciálny prenos </a:t>
            </a:r>
            <a:r>
              <a:rPr lang="sk" dirty="0"/>
              <a:t>prostredníctvom osôb, vektorov, nákladu alebo tovaru (vrátane potravinových produktov) a rozptylu v prostredí;</a:t>
            </a:r>
          </a:p>
          <a:p>
            <a:r>
              <a:rPr lang="sk" dirty="0"/>
              <a:t>Udalosti, ktoré majú potenciálny </a:t>
            </a:r>
            <a:r>
              <a:rPr lang="sk" i="1" dirty="0"/>
              <a:t>budúci vplyv na zdravie verejnosti</a:t>
            </a:r>
            <a:r>
              <a:rPr lang="sk" dirty="0"/>
              <a:t> a vyžadujú si okamžité opatrenia na zníženie následkov;</a:t>
            </a:r>
          </a:p>
          <a:p>
            <a:r>
              <a:rPr lang="sk" dirty="0"/>
              <a:t>Udalosti vznikajúce </a:t>
            </a:r>
            <a:r>
              <a:rPr lang="sk" i="1" dirty="0"/>
              <a:t>mimo ich známych obvyklých vzorcov výskytu</a:t>
            </a:r>
            <a:r>
              <a:rPr lang="sk" dirty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9365" y="5882217"/>
            <a:ext cx="8312587" cy="1008380"/>
          </a:xfrm>
        </p:spPr>
        <p:txBody>
          <a:bodyPr/>
          <a:lstStyle/>
          <a:p>
            <a:r>
              <a:rPr lang="sk" dirty="0"/>
              <a:t>Oznámenie môže byť potrebné pre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778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369191"/>
            <a:ext cx="8211829" cy="5833196"/>
          </a:xfrm>
        </p:spPr>
        <p:txBody>
          <a:bodyPr>
            <a:normAutofit/>
          </a:bodyPr>
          <a:lstStyle/>
          <a:p>
            <a:r>
              <a:rPr lang="sk" dirty="0"/>
              <a:t>IHR (2005) </a:t>
            </a:r>
            <a:r>
              <a:rPr lang="sk" i="1" dirty="0"/>
              <a:t>nevyžadujú</a:t>
            </a:r>
            <a:r>
              <a:rPr lang="sk" dirty="0"/>
              <a:t>, aby posudzovaná udalosť zahŕňala konkrétnu chorobu alebo pôvodcu alebo dokonca, aby bol pôvodca známy, ani nevylučujú udalosti na základe toho, či môžu byť náhodné, prirodzené alebo zámerné.</a:t>
            </a:r>
          </a:p>
          <a:p>
            <a:r>
              <a:rPr lang="sk" dirty="0"/>
              <a:t>Rozšírený rozsah a posun od predchádzajúceho zoznamu chorôb k paradigme oznamovania na základe udalosti si vyžaduje </a:t>
            </a:r>
            <a:r>
              <a:rPr lang="sk" i="1" dirty="0"/>
              <a:t>informovaný úsudok </a:t>
            </a:r>
            <a:r>
              <a:rPr lang="sk" dirty="0"/>
              <a:t>podľa okolností, za ktorých udalosť nastane.</a:t>
            </a:r>
          </a:p>
          <a:p>
            <a:r>
              <a:rPr lang="sk" dirty="0"/>
              <a:t>Posúdenie, podávanie správ a požiadavka na overenie a možnosť konzultácie môžu zahŕňať aj udalosti, ktoré majú pôvod v biologických, chemických alebo rádioaktívnych jadrových nebezpečenstvách alebo z </a:t>
            </a:r>
            <a:r>
              <a:rPr lang="sk" i="1" dirty="0"/>
              <a:t>neznámej etiológie </a:t>
            </a:r>
            <a:r>
              <a:rPr lang="sk" dirty="0"/>
              <a:t>v čase konzultácie alebo žiadosti o overenie.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882217"/>
            <a:ext cx="8312587" cy="1008380"/>
          </a:xfrm>
        </p:spPr>
        <p:txBody>
          <a:bodyPr/>
          <a:lstStyle/>
          <a:p>
            <a:r>
              <a:rPr lang="sk-SK" dirty="0"/>
              <a:t>Rozsah</a:t>
            </a:r>
          </a:p>
        </p:txBody>
      </p:sp>
    </p:spTree>
    <p:extLst>
      <p:ext uri="{BB962C8B-B14F-4D97-AF65-F5344CB8AC3E}">
        <p14:creationId xmlns:p14="http://schemas.microsoft.com/office/powerpoint/2010/main" val="154100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513309" cy="5301049"/>
          </a:xfrm>
        </p:spPr>
        <p:txBody>
          <a:bodyPr>
            <a:normAutofit/>
          </a:bodyPr>
          <a:lstStyle/>
          <a:p>
            <a:r>
              <a:rPr lang="sk" sz="2400" dirty="0"/>
              <a:t>Všetky udalosti, ktoré spĺňajú akékoľvek dve zo </a:t>
            </a:r>
            <a:r>
              <a:rPr lang="sk" sz="2400" i="1" dirty="0"/>
              <a:t>štyroch kritérií</a:t>
            </a:r>
            <a:r>
              <a:rPr lang="sk" sz="2400" dirty="0"/>
              <a:t> zdravia verejnosti. </a:t>
            </a:r>
          </a:p>
          <a:p>
            <a:r>
              <a:rPr lang="sk" sz="2400" dirty="0"/>
              <a:t>Udalosti v rámci tejto prvej kategórie sa musia vždy posudzovať podľa týchto kritérií:</a:t>
            </a:r>
          </a:p>
          <a:p>
            <a:pPr marL="534508" indent="-514350">
              <a:buFont typeface="+mj-lt"/>
              <a:buAutoNum type="arabicPeriod"/>
            </a:pPr>
            <a:r>
              <a:rPr lang="sk" sz="2400" i="1" dirty="0"/>
              <a:t>Je vplyv udalosti na </a:t>
            </a:r>
            <a:r>
              <a:rPr lang="sk-SK" sz="2400" i="1" dirty="0"/>
              <a:t>zdravie verejnosti</a:t>
            </a:r>
            <a:r>
              <a:rPr lang="sk" sz="2400" i="1" dirty="0"/>
              <a:t> vážny? (Áno/ nie)</a:t>
            </a:r>
          </a:p>
          <a:p>
            <a:pPr marL="534508" indent="-514350">
              <a:buFont typeface="+mj-lt"/>
              <a:buAutoNum type="arabicPeriod"/>
            </a:pPr>
            <a:r>
              <a:rPr lang="sk" sz="2400" i="1" dirty="0"/>
              <a:t>Je udalosť nezvyčajná alebo neočakávaná? (Áno/ nie)</a:t>
            </a:r>
          </a:p>
          <a:p>
            <a:pPr marL="534508" indent="-514350">
              <a:buFont typeface="+mj-lt"/>
              <a:buAutoNum type="arabicPeriod"/>
            </a:pPr>
            <a:r>
              <a:rPr lang="sk" sz="2400" i="1" dirty="0"/>
              <a:t>Existuje nejaké významné riziko medzinárodného šírenia? (Áno/ nie)</a:t>
            </a:r>
          </a:p>
          <a:p>
            <a:pPr marL="534508" indent="-514350">
              <a:buFont typeface="+mj-lt"/>
              <a:buAutoNum type="arabicPeriod"/>
            </a:pPr>
            <a:r>
              <a:rPr lang="sk" sz="2400" i="1" dirty="0"/>
              <a:t>Existuje nejaké významné riziko obmedzenia medzinárodného cestovania alebo obchodu? (Áno /nie)</a:t>
            </a:r>
            <a:endParaRPr lang="sk" sz="2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7170" y="6302373"/>
            <a:ext cx="8312587" cy="1008380"/>
          </a:xfrm>
        </p:spPr>
        <p:txBody>
          <a:bodyPr/>
          <a:lstStyle/>
          <a:p>
            <a:r>
              <a:rPr lang="sk-SK" sz="4400" dirty="0"/>
              <a:t>I. kategória situácií, ktoré vyžadujú oznámenie</a:t>
            </a:r>
          </a:p>
        </p:txBody>
      </p:sp>
    </p:spTree>
    <p:extLst>
      <p:ext uri="{BB962C8B-B14F-4D97-AF65-F5344CB8AC3E}">
        <p14:creationId xmlns:p14="http://schemas.microsoft.com/office/powerpoint/2010/main" val="46885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04347"/>
          </a:xfrm>
        </p:spPr>
        <p:txBody>
          <a:bodyPr>
            <a:normAutofit lnSpcReduction="10000"/>
          </a:bodyPr>
          <a:lstStyle/>
          <a:p>
            <a:r>
              <a:rPr lang="sk" dirty="0"/>
              <a:t>Zvažujú sa okamžité aj potenciálne budúce dôsledky udalosti na zdravie populácie.</a:t>
            </a:r>
          </a:p>
          <a:p>
            <a:r>
              <a:rPr lang="sk" dirty="0"/>
              <a:t>Otázky, na zváženie:</a:t>
            </a:r>
          </a:p>
          <a:p>
            <a:pPr lvl="1"/>
            <a:r>
              <a:rPr lang="sk" i="1" dirty="0"/>
              <a:t>Je počet prípadov a/alebo počet úmrtí na tento typ udalosti veľký pre dané miesto, čas alebo populáciu?</a:t>
            </a:r>
          </a:p>
          <a:p>
            <a:pPr lvl="1"/>
            <a:r>
              <a:rPr lang="sk" i="1" dirty="0"/>
              <a:t>Má podujatie potenciál mať veľký vplyv na </a:t>
            </a:r>
            <a:r>
              <a:rPr lang="sk-SK" i="1" dirty="0"/>
              <a:t>zdravie verejnosti</a:t>
            </a:r>
            <a:r>
              <a:rPr lang="sk" i="1" dirty="0"/>
              <a:t>?</a:t>
            </a:r>
          </a:p>
          <a:p>
            <a:pPr lvl="1"/>
            <a:r>
              <a:rPr lang="sk" i="1" dirty="0"/>
              <a:t>Je potrebná vonkajšia pomoc na odhalenie, vyšetrovanie, reakciu alebo kontrolu súčasnej udalosti alebo predchádzanie novým prípadom? (To zahŕňa nedostatočné ľudské, finančné, materiálne alebo technické zdroje).</a:t>
            </a:r>
          </a:p>
          <a:p>
            <a:r>
              <a:rPr lang="sk" i="1" dirty="0"/>
              <a:t>Ak je odpoveď na ktorúkoľvek z týchto otázok kladná, prvé kritérium by sa malo na účely rozhodovacieho nástroja považovať za splnené.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145941"/>
            <a:ext cx="8312587" cy="1008380"/>
          </a:xfrm>
        </p:spPr>
        <p:txBody>
          <a:bodyPr/>
          <a:lstStyle/>
          <a:p>
            <a:r>
              <a:rPr lang="sk" dirty="0"/>
              <a:t>Kritérium 1: Vážny vplyv na </a:t>
            </a:r>
            <a:r>
              <a:rPr lang="sk-SK" dirty="0"/>
              <a:t>zdravie verejnosti</a:t>
            </a:r>
          </a:p>
        </p:txBody>
      </p:sp>
    </p:spTree>
    <p:extLst>
      <p:ext uri="{BB962C8B-B14F-4D97-AF65-F5344CB8AC3E}">
        <p14:creationId xmlns:p14="http://schemas.microsoft.com/office/powerpoint/2010/main" val="4156187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E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Martin_Trnava_ENG.potx</Template>
  <TotalTime>367</TotalTime>
  <Words>1488</Words>
  <Application>Microsoft Macintosh PowerPoint</Application>
  <PresentationFormat>Vlastná</PresentationFormat>
  <Paragraphs>111</Paragraphs>
  <Slides>20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5" baseType="lpstr">
      <vt:lpstr>Arial</vt:lpstr>
      <vt:lpstr>Calibri</vt:lpstr>
      <vt:lpstr>Palatino Linotype</vt:lpstr>
      <vt:lpstr>Wingdings</vt:lpstr>
      <vt:lpstr>Martin_Trnava_ENG</vt:lpstr>
      <vt:lpstr>PHEIC  Núdzový stav zdravia verejnosti medzinárodného dosahu</vt:lpstr>
      <vt:lpstr>Ciele</vt:lpstr>
      <vt:lpstr>Výhody, ktoré vyplývajú zo skorého upozornenia alebo konzultácie pre zdravie verejnosti</vt:lpstr>
      <vt:lpstr>Rozsah pre oznámenie pod IHR (2005)</vt:lpstr>
      <vt:lpstr>Rozsah pre oznámenie pod IHR (2005)</vt:lpstr>
      <vt:lpstr>Oznámenie môže byť potrebné pre</vt:lpstr>
      <vt:lpstr>Rozsah</vt:lpstr>
      <vt:lpstr>I. kategória situácií, ktoré vyžadujú oznámenie</vt:lpstr>
      <vt:lpstr>Kritérium 1: Vážny vplyv na zdravie verejnosti</vt:lpstr>
      <vt:lpstr>Príklady</vt:lpstr>
      <vt:lpstr>Kritérium 2: Neobvyklá alebo neočakávaná povaha udalosti</vt:lpstr>
      <vt:lpstr>Príklady</vt:lpstr>
      <vt:lpstr>Kritérium 3: Významné riziko medzinárodného šírenia</vt:lpstr>
      <vt:lpstr>Príklady</vt:lpstr>
      <vt:lpstr>Príklady</vt:lpstr>
      <vt:lpstr>Kritérium 4: Značné riziko medzinárodného obchodu alebo cestovných obmedzení</vt:lpstr>
      <vt:lpstr>II. kategória situácií, ktoré vyžadujú oznámenie</vt:lpstr>
      <vt:lpstr>Načasovanie hodnotenia a oznámenia</vt:lpstr>
      <vt:lpstr>Načasovanie hodnotenia a oznámenia</vt:lpstr>
      <vt:lpstr>Zhrnutie</vt:lpstr>
    </vt:vector>
  </TitlesOfParts>
  <Manager/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PHEICslovenská verzia - úvod</dc:title>
  <dc:subject>prednáška pre študentov verejného zdravotníctva</dc:subject>
  <dc:creator>Martin Rusnák</dc:creator>
  <cp:keywords>PHEIC, Public Health</cp:keywords>
  <dc:description/>
  <cp:lastModifiedBy>Rusnák Martin</cp:lastModifiedBy>
  <cp:revision>54</cp:revision>
  <dcterms:created xsi:type="dcterms:W3CDTF">2012-03-23T08:51:40Z</dcterms:created>
  <dcterms:modified xsi:type="dcterms:W3CDTF">2023-04-30T16:29:10Z</dcterms:modified>
  <cp:category>prednášky</cp:category>
</cp:coreProperties>
</file>