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8"/>
  </p:notesMasterIdLst>
  <p:sldIdLst>
    <p:sldId id="256" r:id="rId2"/>
    <p:sldId id="274" r:id="rId3"/>
    <p:sldId id="277" r:id="rId4"/>
    <p:sldId id="278" r:id="rId5"/>
    <p:sldId id="279" r:id="rId6"/>
    <p:sldId id="280" r:id="rId7"/>
    <p:sldId id="281" r:id="rId8"/>
    <p:sldId id="275" r:id="rId9"/>
    <p:sldId id="276" r:id="rId10"/>
    <p:sldId id="282" r:id="rId11"/>
    <p:sldId id="283" r:id="rId12"/>
    <p:sldId id="284" r:id="rId13"/>
    <p:sldId id="285" r:id="rId14"/>
    <p:sldId id="286" r:id="rId15"/>
    <p:sldId id="287" r:id="rId16"/>
    <p:sldId id="288" r:id="rId17"/>
  </p:sldIdLst>
  <p:sldSz cx="10075863" cy="7562850"/>
  <p:notesSz cx="7772400" cy="10058400"/>
  <p:defaultTextStyle>
    <a:defPPr>
      <a:defRPr lang="sk"/>
    </a:defPPr>
    <a:lvl1pPr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4302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6461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862013" indent="-214313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10779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/>
    <p:restoredTop sz="94663"/>
  </p:normalViewPr>
  <p:slideViewPr>
    <p:cSldViewPr snapToGrid="0" snapToObjects="1">
      <p:cViewPr varScale="1">
        <p:scale>
          <a:sx n="114" d="100"/>
          <a:sy n="114" d="100"/>
        </p:scale>
        <p:origin x="1768" y="176"/>
      </p:cViewPr>
      <p:guideLst>
        <p:guide orient="horz" pos="2382"/>
        <p:guide pos="3173"/>
      </p:guideLst>
    </p:cSldViewPr>
  </p:slideViewPr>
  <p:outlineViewPr>
    <p:cViewPr>
      <p:scale>
        <a:sx n="33" d="100"/>
        <a:sy n="33" d="100"/>
      </p:scale>
      <p:origin x="0" y="-85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D0669-3EAC-F842-850C-1FFAE37E1C17}" type="datetimeFigureOut">
              <a:rPr lang="en-US" smtClean="0"/>
              <a:t>5/2/23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754063"/>
            <a:ext cx="502602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DD769-0A41-C44D-A74F-F9371E2120B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333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D769-0A41-C44D-A74F-F9371E2120B1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1345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DD769-0A41-C44D-A74F-F9371E2120B1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6026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DD769-0A41-C44D-A74F-F9371E2120B1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376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70616" y="3967681"/>
            <a:ext cx="503793" cy="1022039"/>
          </a:xfrm>
          <a:prstGeom prst="rect">
            <a:avLst/>
          </a:prstGeom>
          <a:noFill/>
        </p:spPr>
        <p:txBody>
          <a:bodyPr wrap="square" lIns="0" tIns="10079" rIns="0" bIns="10079" rtlCol="0" anchor="ctr" anchorCtr="0">
            <a:spAutoFit/>
          </a:bodyPr>
          <a:lstStyle/>
          <a:p>
            <a:r>
              <a:rPr lang="en-US" sz="7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448" y="1344506"/>
            <a:ext cx="8312587" cy="2373895"/>
          </a:xfrm>
        </p:spPr>
        <p:txBody>
          <a:bodyPr>
            <a:noAutofit/>
          </a:bodyPr>
          <a:lstStyle>
            <a:lvl1pPr>
              <a:defRPr sz="6600">
                <a:solidFill>
                  <a:schemeClr val="tx1"/>
                </a:solidFill>
              </a:defRPr>
            </a:lvl1pPr>
          </a:lstStyle>
          <a:p>
            <a:r>
              <a:rPr lang="cs-CZ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34" y="3722416"/>
            <a:ext cx="6801208" cy="1597168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03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Click to edit Master subtitle style</a:t>
            </a:r>
            <a:endParaRPr lang="en-GB" noProof="0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D366-4AF1-4746-9C39-861A506373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rusnakm@truni.sk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035" y="756286"/>
            <a:ext cx="6381380" cy="3865456"/>
          </a:xfrm>
        </p:spPr>
        <p:txBody>
          <a:bodyPr vert="eaVert" anchor="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rusnakm@truni.sk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BC3C-7372-45CB-AC7E-5C03862A0E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724" y="672255"/>
            <a:ext cx="2351035" cy="5714153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0690" y="756286"/>
            <a:ext cx="5541725" cy="5041900"/>
          </a:xfrm>
        </p:spPr>
        <p:txBody>
          <a:bodyPr vert="eaVert" anchor="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rusnakm@truni.sk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2C6B-D7B4-4470-96B0-FB5B90C36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GB" noProof="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Click to edit Master title style</a:t>
            </a:r>
            <a:endParaRPr lang="en-GB" noProof="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err="1"/>
              <a:t>rusnakm@truni.sk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02069" y="4493265"/>
            <a:ext cx="503793" cy="100168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7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7931" y="4705959"/>
            <a:ext cx="4114311" cy="806704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5039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6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4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rusnakm@truni.sk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8966" y="2100791"/>
            <a:ext cx="6650070" cy="2591537"/>
          </a:xfrm>
        </p:spPr>
        <p:txBody>
          <a:bodyPr/>
          <a:lstStyle>
            <a:lvl1pPr marL="0" algn="l" defTabSz="1007852" rtl="0" eaLnBrk="1" latinLnBrk="0" hangingPunct="1">
              <a:spcBef>
                <a:spcPct val="0"/>
              </a:spcBef>
              <a:buNone/>
              <a:defRPr lang="en-US" sz="60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rusnakm@truni.sk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481152" y="726034"/>
            <a:ext cx="3607159" cy="3781425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541725" y="726034"/>
            <a:ext cx="3607159" cy="3784926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7793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152" y="1512570"/>
            <a:ext cx="3610518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1725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1725" y="1512570"/>
            <a:ext cx="3607159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64322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67437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45C3F-23D6-4420-B72D-D1DE680834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rusnakm@truni.sk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rusnakm@truni.sk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FC4B8-150F-463D-96B8-86E8E877A23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rusnakm@truni.sk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871989" y="1956976"/>
            <a:ext cx="503793" cy="13576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21" y="756286"/>
            <a:ext cx="4786035" cy="3781425"/>
          </a:xfrm>
        </p:spPr>
        <p:txBody>
          <a:bodyPr anchor="ctr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7414" y="756286"/>
            <a:ext cx="2854828" cy="37814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rusnakm@truni.sk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3449" y="675755"/>
            <a:ext cx="7388966" cy="280875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500"/>
            </a:lvl1pPr>
            <a:lvl2pPr marL="503926" indent="0">
              <a:buNone/>
              <a:defRPr sz="3100"/>
            </a:lvl2pPr>
            <a:lvl3pPr marL="1007852" indent="0">
              <a:buNone/>
              <a:defRPr sz="2600"/>
            </a:lvl3pPr>
            <a:lvl4pPr marL="1511778" indent="0">
              <a:buNone/>
              <a:defRPr sz="2200"/>
            </a:lvl4pPr>
            <a:lvl5pPr marL="2015703" indent="0">
              <a:buNone/>
              <a:defRPr sz="2200"/>
            </a:lvl5pPr>
            <a:lvl6pPr marL="2519629" indent="0">
              <a:buNone/>
              <a:defRPr sz="2200"/>
            </a:lvl6pPr>
            <a:lvl7pPr marL="3023555" indent="0">
              <a:buNone/>
              <a:defRPr sz="2200"/>
            </a:lvl7pPr>
            <a:lvl8pPr marL="3527481" indent="0">
              <a:buNone/>
              <a:defRPr sz="2200"/>
            </a:lvl8pPr>
            <a:lvl9pPr marL="4031407" indent="0">
              <a:buNone/>
              <a:defRPr sz="2200"/>
            </a:lvl9pPr>
          </a:lstStyle>
          <a:p>
            <a:r>
              <a:rPr lang="cs-CZ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759" y="3807943"/>
            <a:ext cx="5541725" cy="79488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3538" y="3673864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75293-B81F-479D-8DFF-1D0DC9796D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rusnakm@truni.sk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0075863" cy="756285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513166" y="1145169"/>
            <a:ext cx="7978510" cy="629353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612011" y="128865"/>
            <a:ext cx="7139672" cy="52434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  <a:prstGeom prst="rect">
            <a:avLst/>
          </a:prstGeom>
        </p:spPr>
        <p:txBody>
          <a:bodyPr vert="horz" lIns="100785" tIns="50393" rIns="100785" bIns="50393" rtlCol="0" anchor="b">
            <a:noAutofit/>
          </a:bodyPr>
          <a:lstStyle/>
          <a:p>
            <a:r>
              <a:rPr lang="cs-CZ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035" y="756287"/>
            <a:ext cx="6717242" cy="4033519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/>
          <a:p>
            <a:pPr lvl="0"/>
            <a:r>
              <a:rPr lang="sk-SK" noProof="0" dirty="0" err="1"/>
              <a:t>Click</a:t>
            </a:r>
            <a:r>
              <a:rPr lang="sk-SK" noProof="0" dirty="0"/>
              <a:t> to </a:t>
            </a:r>
            <a:r>
              <a:rPr lang="sk-SK" noProof="0" dirty="0" err="1"/>
              <a:t>edit</a:t>
            </a:r>
            <a:r>
              <a:rPr lang="sk-SK" noProof="0" dirty="0"/>
              <a:t> </a:t>
            </a:r>
            <a:r>
              <a:rPr lang="sk-SK" noProof="0" dirty="0" err="1"/>
              <a:t>Master</a:t>
            </a:r>
            <a:r>
              <a:rPr lang="sk-SK" noProof="0" dirty="0"/>
              <a:t> text </a:t>
            </a:r>
            <a:r>
              <a:rPr lang="sk-SK" noProof="0" dirty="0" err="1"/>
              <a:t>styles</a:t>
            </a:r>
            <a:endParaRPr lang="sk-SK" noProof="0" dirty="0"/>
          </a:p>
          <a:p>
            <a:pPr lvl="1"/>
            <a:r>
              <a:rPr lang="sk-SK" noProof="0" dirty="0" err="1"/>
              <a:t>Second</a:t>
            </a:r>
            <a:r>
              <a:rPr lang="sk-SK" noProof="0" dirty="0"/>
              <a:t> level</a:t>
            </a:r>
          </a:p>
          <a:p>
            <a:pPr lvl="2"/>
            <a:r>
              <a:rPr lang="sk-SK" noProof="0" dirty="0" err="1"/>
              <a:t>Third</a:t>
            </a:r>
            <a:r>
              <a:rPr lang="sk-SK" noProof="0" dirty="0"/>
              <a:t> level</a:t>
            </a:r>
          </a:p>
          <a:p>
            <a:pPr lvl="3"/>
            <a:r>
              <a:rPr lang="sk-SK" noProof="0" dirty="0" err="1"/>
              <a:t>Fourth</a:t>
            </a:r>
            <a:r>
              <a:rPr lang="sk-SK" noProof="0" dirty="0"/>
              <a:t> level</a:t>
            </a:r>
          </a:p>
          <a:p>
            <a:pPr lvl="4"/>
            <a:r>
              <a:rPr lang="sk-SK" noProof="0" dirty="0" err="1"/>
              <a:t>Fifth</a:t>
            </a:r>
            <a:r>
              <a:rPr lang="sk-SK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7308" y="6787309"/>
            <a:ext cx="1164934" cy="402652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r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5002" y="6787309"/>
            <a:ext cx="5475399" cy="402651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l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GB" dirty="0" err="1"/>
              <a:t>rusnakm@truni.sk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49" y="6787310"/>
            <a:ext cx="822862" cy="402652"/>
          </a:xfrm>
          <a:prstGeom prst="rect">
            <a:avLst/>
          </a:prstGeom>
        </p:spPr>
        <p:txBody>
          <a:bodyPr vert="horz" lIns="100785" tIns="50393" rIns="100785" bIns="10079" rtlCol="0" anchor="b"/>
          <a:lstStyle>
            <a:lvl1pPr algn="l">
              <a:defRPr sz="18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7C3CC7-D778-443F-883F-F6921BFC04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1007852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2356" indent="-282198" algn="just" defTabSz="1007852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3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05496" indent="-282198" algn="just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08637" indent="-282198" algn="just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511778" indent="-282198" algn="just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814133" indent="-282198" algn="just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166881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4692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771592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3124340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6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52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78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703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629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55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81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407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448" y="1344506"/>
            <a:ext cx="8312587" cy="1743251"/>
          </a:xfrm>
        </p:spPr>
        <p:txBody>
          <a:bodyPr/>
          <a:lstStyle/>
          <a:p>
            <a:r>
              <a:rPr lang="sk-SK" sz="4400" dirty="0"/>
              <a:t>Núdzový stav zdravia verejnosti medzinárodného dosahu </a:t>
            </a:r>
            <a:r>
              <a:rPr lang="sk" sz="4400" dirty="0"/>
              <a:t>PHEIC </a:t>
            </a:r>
            <a:r>
              <a:rPr lang="sk-SK" sz="4400" dirty="0"/>
              <a:t>–overenie pochopenia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33" y="3722415"/>
            <a:ext cx="7573552" cy="3394001"/>
          </a:xfrm>
        </p:spPr>
        <p:txBody>
          <a:bodyPr>
            <a:normAutofit fontScale="92500" lnSpcReduction="20000"/>
          </a:bodyPr>
          <a:lstStyle/>
          <a:p>
            <a:r>
              <a:rPr lang="sk" sz="4100" dirty="0"/>
              <a:t>prof. MUDr. Martin </a:t>
            </a:r>
            <a:r>
              <a:rPr lang="sk" sz="4100" dirty="0" err="1"/>
              <a:t>Rusnák </a:t>
            </a:r>
            <a:r>
              <a:rPr lang="sk" sz="4100" dirty="0"/>
              <a:t>, </a:t>
            </a:r>
            <a:r>
              <a:rPr lang="sk" sz="4100" dirty="0" err="1"/>
              <a:t>CSc</a:t>
            </a:r>
            <a:endParaRPr lang="sk-SK" sz="4100" dirty="0"/>
          </a:p>
          <a:p>
            <a:r>
              <a:rPr lang="sk" dirty="0"/>
              <a:t>Zdroj : </a:t>
            </a:r>
            <a:r>
              <a:rPr lang="sk-SK" dirty="0"/>
              <a:t>2008. WHO </a:t>
            </a:r>
            <a:r>
              <a:rPr lang="sk-SK" dirty="0" err="1"/>
              <a:t>Guidance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Use</a:t>
            </a:r>
            <a:r>
              <a:rPr lang="sk-SK" dirty="0"/>
              <a:t> of </a:t>
            </a:r>
            <a:r>
              <a:rPr lang="sk-SK" dirty="0" err="1"/>
              <a:t>Annex</a:t>
            </a:r>
            <a:r>
              <a:rPr lang="sk-SK" dirty="0"/>
              <a:t> 2 of </a:t>
            </a:r>
            <a:r>
              <a:rPr lang="sk-SK" dirty="0" err="1"/>
              <a:t>the</a:t>
            </a:r>
            <a:r>
              <a:rPr lang="sk-SK" dirty="0"/>
              <a:t> INTERNATIONAL HEALTH REGULATIONS (2005). </a:t>
            </a:r>
            <a:r>
              <a:rPr lang="sk-SK" dirty="0" err="1"/>
              <a:t>Decision</a:t>
            </a:r>
            <a:r>
              <a:rPr lang="sk-SK" dirty="0"/>
              <a:t> </a:t>
            </a:r>
            <a:r>
              <a:rPr lang="sk-SK" dirty="0" err="1"/>
              <a:t>instrument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assessment</a:t>
            </a:r>
            <a:r>
              <a:rPr lang="sk-SK" dirty="0"/>
              <a:t> and </a:t>
            </a:r>
            <a:r>
              <a:rPr lang="sk-SK" dirty="0" err="1"/>
              <a:t>notification</a:t>
            </a:r>
            <a:r>
              <a:rPr lang="sk-SK" dirty="0"/>
              <a:t> of </a:t>
            </a:r>
            <a:r>
              <a:rPr lang="sk-SK" dirty="0" err="1"/>
              <a:t>events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may</a:t>
            </a:r>
            <a:r>
              <a:rPr lang="sk-SK" dirty="0"/>
              <a:t> </a:t>
            </a:r>
            <a:r>
              <a:rPr lang="sk-SK" dirty="0" err="1"/>
              <a:t>constitute</a:t>
            </a:r>
            <a:r>
              <a:rPr lang="sk-SK" dirty="0"/>
              <a:t> a </a:t>
            </a:r>
            <a:r>
              <a:rPr lang="sk-SK" dirty="0" err="1"/>
              <a:t>public</a:t>
            </a:r>
            <a:r>
              <a:rPr lang="sk-SK" dirty="0"/>
              <a:t> </a:t>
            </a:r>
            <a:r>
              <a:rPr lang="sk-SK" dirty="0" err="1"/>
              <a:t>health</a:t>
            </a:r>
            <a:r>
              <a:rPr lang="sk-SK" dirty="0"/>
              <a:t> </a:t>
            </a:r>
            <a:r>
              <a:rPr lang="sk-SK" dirty="0" err="1"/>
              <a:t>emergency</a:t>
            </a:r>
            <a:r>
              <a:rPr lang="sk-SK" dirty="0"/>
              <a:t> of </a:t>
            </a:r>
            <a:r>
              <a:rPr lang="sk-SK" dirty="0" err="1"/>
              <a:t>international</a:t>
            </a:r>
            <a:r>
              <a:rPr lang="sk-SK" dirty="0"/>
              <a:t> </a:t>
            </a:r>
            <a:r>
              <a:rPr lang="sk-SK" dirty="0" err="1"/>
              <a:t>concern</a:t>
            </a:r>
            <a:r>
              <a:rPr lang="sk-SK" dirty="0"/>
              <a:t>. WHO </a:t>
            </a:r>
            <a:r>
              <a:rPr lang="sk-SK" dirty="0" err="1"/>
              <a:t>Geneva</a:t>
            </a:r>
            <a:r>
              <a:rPr lang="sk-SK" dirty="0"/>
              <a:t>: </a:t>
            </a:r>
            <a:r>
              <a:rPr lang="sk-SK" dirty="0" err="1"/>
              <a:t>World</a:t>
            </a:r>
            <a:r>
              <a:rPr lang="sk-SK" dirty="0"/>
              <a:t> Health </a:t>
            </a:r>
            <a:r>
              <a:rPr lang="sk-SK" dirty="0" err="1"/>
              <a:t>Organization</a:t>
            </a:r>
            <a:r>
              <a:rPr lang="sk-SK" dirty="0"/>
              <a:t>. </a:t>
            </a:r>
          </a:p>
          <a:p>
            <a:endParaRPr lang="sk" dirty="0"/>
          </a:p>
          <a:p>
            <a:endParaRPr lang="sk" dirty="0"/>
          </a:p>
          <a:p>
            <a:r>
              <a:rPr lang="sk" dirty="0"/>
              <a:t>rusnakm@truni.sk</a:t>
            </a:r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572C998B-B8F9-BC7A-1F64-D6F65AC3F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89" y="3781425"/>
            <a:ext cx="2054406" cy="205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099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/>
          <p:cNvSpPr>
            <a:spLocks noGrp="1"/>
          </p:cNvSpPr>
          <p:nvPr>
            <p:ph idx="1"/>
          </p:nvPr>
        </p:nvSpPr>
        <p:spPr>
          <a:xfrm>
            <a:off x="726141" y="403412"/>
            <a:ext cx="8342136" cy="4814047"/>
          </a:xfrm>
        </p:spPr>
        <p:txBody>
          <a:bodyPr>
            <a:normAutofit/>
          </a:bodyPr>
          <a:lstStyle/>
          <a:p>
            <a:pPr marL="20158" indent="0" algn="just">
              <a:buNone/>
            </a:pPr>
            <a:r>
              <a:rPr lang="sk" dirty="0"/>
              <a:t>Po priemyselnej havárii v meste D vytieklo do veľkej rieky 100 ton benzénu. Je to prvýkrát, čo sa v tejto oblasti stala takáto nehoda. Rieka je hlavným zdrojom pitnej vody pre mesto D a tiež tri ďalšie veľké mestá v susednej krajine po prúde rieky . Benzén je známy ľudský karcinogén. Úrady v meste D v reakcii na to uzavreli obyvateľom dodávky pitnej vody a mobilizujú sa alternatívne zdroje vody. Úsilie o dekontamináciu však bolo obmedzené kvôli nedostatku vybavenia a odborných znalostí.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56448" y="6131062"/>
            <a:ext cx="8312587" cy="1008380"/>
          </a:xfrm>
        </p:spPr>
        <p:txBody>
          <a:bodyPr/>
          <a:lstStyle/>
          <a:p>
            <a:r>
              <a:rPr lang="sk" dirty="0"/>
              <a:t>Prípad 2: Únik chemikálie</a:t>
            </a:r>
            <a:endParaRPr lang="en-GB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"/>
              <a:t>rusnakm@truni.sk</a:t>
            </a:r>
            <a:endParaRPr lang="en-GB" dirty="0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243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/>
          <p:cNvSpPr>
            <a:spLocks noGrp="1"/>
          </p:cNvSpPr>
          <p:nvPr>
            <p:ph idx="1"/>
          </p:nvPr>
        </p:nvSpPr>
        <p:spPr>
          <a:xfrm>
            <a:off x="820271" y="245299"/>
            <a:ext cx="8382477" cy="5040379"/>
          </a:xfrm>
        </p:spPr>
        <p:txBody>
          <a:bodyPr>
            <a:normAutofit fontScale="77500" lnSpcReduction="20000"/>
          </a:bodyPr>
          <a:lstStyle/>
          <a:p>
            <a:pPr marL="20158" indent="0">
              <a:buNone/>
            </a:pPr>
            <a:r>
              <a:rPr lang="sk" sz="3300" b="1" dirty="0"/>
              <a:t>1. Je dopad tejto udalosti na verejné zdravie vážny ?</a:t>
            </a:r>
            <a:endParaRPr lang="en-GB" sz="3300" b="1" dirty="0"/>
          </a:p>
          <a:p>
            <a:pPr marL="20158" indent="0">
              <a:buNone/>
            </a:pPr>
            <a:r>
              <a:rPr lang="sk" dirty="0"/>
              <a:t>Faktory naznačujúce vážny verejný dosah udalosti:</a:t>
            </a:r>
          </a:p>
          <a:p>
            <a:r>
              <a:rPr lang="sk" dirty="0"/>
              <a:t>Udalosť má potenciálne akútne zdravotné následky z dôvodu: ( </a:t>
            </a:r>
            <a:r>
              <a:rPr lang="sk" dirty="0" err="1"/>
              <a:t>i </a:t>
            </a:r>
            <a:r>
              <a:rPr lang="sk" dirty="0"/>
              <a:t>) konzumácie kontaminovanej pitnej vody a prípadne potravín (napr. rýb); ii) nedostatok vody na spotrebu a hygienu; a (iii) zlá kvalita vody alternatívnej vody. Okrem toho by táto udalosť mohla mať v budúcnosti vážne následky na ľudské zdravie z dôvodu oneskorených účinkov chemických expozícií na zdravie .</a:t>
            </a:r>
          </a:p>
          <a:p>
            <a:r>
              <a:rPr lang="sk" dirty="0"/>
              <a:t>Povaha vystavenia tomuto špecifickému chemickému činidlu môže viesť k vysokému podielu závažných prípadov</a:t>
            </a:r>
          </a:p>
          <a:p>
            <a:r>
              <a:rPr lang="sk" dirty="0"/>
              <a:t>Udalosť mala za následok toxickú kontamináciu veľkej geografickej oblasti s vysokou hustotou obyvateľstva . Chemikálie sa môžu dostať do potravinového reťazca.</a:t>
            </a:r>
          </a:p>
          <a:p>
            <a:r>
              <a:rPr lang="sk" dirty="0"/>
              <a:t>Nedostatočná existujúca schopnosť reakcie si vyžaduje externú pomoc pri reakcii na udalosť (vrátane laboratórnej podpory, modelovania expozície, hodnotenia a riadenia rizík ).</a:t>
            </a:r>
            <a:endParaRPr lang="en-GB" dirty="0"/>
          </a:p>
          <a:p>
            <a:pPr marL="20158" indent="0">
              <a:buNone/>
            </a:pPr>
            <a:r>
              <a:rPr lang="sk" sz="4300" dirty="0"/>
              <a:t>Odpoveď?</a:t>
            </a:r>
            <a:endParaRPr lang="sk" sz="5200" b="1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2"/>
          </p:nvPr>
        </p:nvSpPr>
        <p:spPr>
          <a:xfrm>
            <a:off x="6200078" y="6787309"/>
            <a:ext cx="1973766" cy="402651"/>
          </a:xfrm>
        </p:spPr>
        <p:txBody>
          <a:bodyPr/>
          <a:lstStyle/>
          <a:p>
            <a:r>
              <a:rPr lang="sk" dirty="0"/>
              <a:t>rusnakm@truni.sk</a:t>
            </a:r>
            <a:endParaRPr lang="en-GB" dirty="0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3" name="Zástupný objekt pre obsah 1">
            <a:extLst>
              <a:ext uri="{FF2B5EF4-FFF2-40B4-BE49-F238E27FC236}">
                <a16:creationId xmlns:a16="http://schemas.microsoft.com/office/drawing/2014/main" id="{4E7C2BE0-2293-306F-8A1D-CDC564B33528}"/>
              </a:ext>
            </a:extLst>
          </p:cNvPr>
          <p:cNvSpPr txBox="1">
            <a:spLocks/>
          </p:cNvSpPr>
          <p:nvPr/>
        </p:nvSpPr>
        <p:spPr>
          <a:xfrm>
            <a:off x="1186005" y="5218770"/>
            <a:ext cx="8476606" cy="906899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>
            <a:lvl1pPr marL="302356" indent="-282198" algn="just" defTabSz="1007852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3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05496" indent="-282198" algn="just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08637" indent="-282198" algn="just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511778" indent="-282198" algn="just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14133" indent="-282198" algn="just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66881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69237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71592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24340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2187039" lvl="6" indent="0">
              <a:buFont typeface="Wingdings" pitchFamily="2" charset="2"/>
              <a:buNone/>
            </a:pPr>
            <a:r>
              <a:rPr lang="sk" sz="3800" dirty="0"/>
              <a:t>ÁNO</a:t>
            </a:r>
            <a:endParaRPr lang="en-GB" sz="3800" dirty="0"/>
          </a:p>
        </p:txBody>
      </p:sp>
    </p:spTree>
    <p:extLst>
      <p:ext uri="{BB962C8B-B14F-4D97-AF65-F5344CB8AC3E}">
        <p14:creationId xmlns:p14="http://schemas.microsoft.com/office/powerpoint/2010/main" val="151879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/>
          <p:cNvSpPr>
            <a:spLocks noGrp="1"/>
          </p:cNvSpPr>
          <p:nvPr>
            <p:ph idx="1"/>
          </p:nvPr>
        </p:nvSpPr>
        <p:spPr>
          <a:xfrm>
            <a:off x="591671" y="756287"/>
            <a:ext cx="8476606" cy="4272914"/>
          </a:xfrm>
        </p:spPr>
        <p:txBody>
          <a:bodyPr/>
          <a:lstStyle/>
          <a:p>
            <a:pPr marL="20158" indent="0">
              <a:buNone/>
            </a:pPr>
            <a:r>
              <a:rPr lang="sk" sz="2800" b="1" dirty="0"/>
              <a:t>2. Je udalosť nezvyčajná alebo neočakávaná?</a:t>
            </a:r>
            <a:endParaRPr lang="en-GB" sz="2800" b="1" dirty="0"/>
          </a:p>
          <a:p>
            <a:pPr marL="20158" indent="0">
              <a:buNone/>
            </a:pPr>
            <a:r>
              <a:rPr lang="sk" dirty="0"/>
              <a:t>Faktory naznačujúce, že udalosť je nezvyčajná alebo neočakávaná:</a:t>
            </a:r>
          </a:p>
          <a:p>
            <a:r>
              <a:rPr lang="sk" dirty="0"/>
              <a:t>Táto masívna a rozsiahla kontaminácia životného prostredia chemickou látkou, o ktorej je známe, že je karcinogénna, je pomerne zriedkavá.</a:t>
            </a:r>
          </a:p>
          <a:p>
            <a:endParaRPr lang="en-GB" dirty="0"/>
          </a:p>
          <a:p>
            <a:pPr marL="20158" indent="0">
              <a:buNone/>
            </a:pPr>
            <a:r>
              <a:rPr lang="sk" sz="4000" dirty="0"/>
              <a:t>Odpoveď?</a:t>
            </a:r>
            <a:endParaRPr lang="en-GB" sz="3800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"/>
              <a:t>rusnakm@truni.sk</a:t>
            </a:r>
            <a:endParaRPr lang="en-GB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3" name="Zástupný objekt pre obsah 1">
            <a:extLst>
              <a:ext uri="{FF2B5EF4-FFF2-40B4-BE49-F238E27FC236}">
                <a16:creationId xmlns:a16="http://schemas.microsoft.com/office/drawing/2014/main" id="{33F77FF4-D52C-9A16-79E4-9B6DF8DE5B55}"/>
              </a:ext>
            </a:extLst>
          </p:cNvPr>
          <p:cNvSpPr txBox="1">
            <a:spLocks/>
          </p:cNvSpPr>
          <p:nvPr/>
        </p:nvSpPr>
        <p:spPr>
          <a:xfrm>
            <a:off x="1186005" y="5218770"/>
            <a:ext cx="8476606" cy="906899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>
            <a:lvl1pPr marL="302356" indent="-282198" algn="just" defTabSz="1007852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3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05496" indent="-282198" algn="just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08637" indent="-282198" algn="just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511778" indent="-282198" algn="just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14133" indent="-282198" algn="just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66881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69237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71592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24340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2187039" lvl="6" indent="0">
              <a:buFont typeface="Wingdings" pitchFamily="2" charset="2"/>
              <a:buNone/>
            </a:pPr>
            <a:r>
              <a:rPr lang="sk" sz="3800" dirty="0"/>
              <a:t>ÁNO</a:t>
            </a:r>
            <a:endParaRPr lang="en-GB" sz="3800" dirty="0"/>
          </a:p>
        </p:txBody>
      </p:sp>
    </p:spTree>
    <p:extLst>
      <p:ext uri="{BB962C8B-B14F-4D97-AF65-F5344CB8AC3E}">
        <p14:creationId xmlns:p14="http://schemas.microsoft.com/office/powerpoint/2010/main" val="14079738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/>
          <p:cNvSpPr>
            <a:spLocks noGrp="1"/>
          </p:cNvSpPr>
          <p:nvPr>
            <p:ph idx="1"/>
          </p:nvPr>
        </p:nvSpPr>
        <p:spPr>
          <a:xfrm>
            <a:off x="856449" y="756287"/>
            <a:ext cx="8211828" cy="5362125"/>
          </a:xfrm>
        </p:spPr>
        <p:txBody>
          <a:bodyPr/>
          <a:lstStyle/>
          <a:p>
            <a:pPr marL="20158" indent="0">
              <a:buNone/>
            </a:pPr>
            <a:r>
              <a:rPr lang="sk" sz="2400" b="1" dirty="0"/>
              <a:t>3. Existuje významné riziko medzinárodného šírenia? </a:t>
            </a:r>
            <a:r>
              <a:rPr lang="sk" dirty="0"/>
              <a:t>Faktory naznačujúce, že medzinárodné šírenie je pravdepodobné:</a:t>
            </a:r>
          </a:p>
          <a:p>
            <a:r>
              <a:rPr lang="sk" dirty="0"/>
              <a:t>Cezhraničné rozšírenie kontaminantu cez rieku do miest po prúde v susednej krajine už mohlo nastať alebo sa zdá byť veľmi pravdepodobné.</a:t>
            </a:r>
            <a:endParaRPr lang="en-GB" dirty="0"/>
          </a:p>
          <a:p>
            <a:r>
              <a:rPr lang="sk" dirty="0"/>
              <a:t>S kontaminovanými potravinami (napr. rybami) sa môže obchodovať medzinárodne .</a:t>
            </a:r>
          </a:p>
          <a:p>
            <a:endParaRPr lang="en-GB" dirty="0"/>
          </a:p>
          <a:p>
            <a:pPr marL="20158" indent="0">
              <a:buNone/>
            </a:pPr>
            <a:r>
              <a:rPr lang="sk" sz="4000" dirty="0"/>
              <a:t>Odpoveď?</a:t>
            </a:r>
          </a:p>
          <a:p>
            <a:pPr marL="2842142" lvl="8" indent="0">
              <a:buNone/>
            </a:pPr>
            <a:r>
              <a:rPr lang="sk" sz="4000" b="1" dirty="0"/>
              <a:t>ÁNO</a:t>
            </a:r>
            <a:endParaRPr lang="en-GB" sz="4000" b="1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"/>
              <a:t>rusnakm@truni.sk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97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/>
          <p:cNvSpPr>
            <a:spLocks noGrp="1"/>
          </p:cNvSpPr>
          <p:nvPr>
            <p:ph idx="1"/>
          </p:nvPr>
        </p:nvSpPr>
        <p:spPr>
          <a:xfrm>
            <a:off x="457200" y="756287"/>
            <a:ext cx="8611077" cy="5442807"/>
          </a:xfrm>
        </p:spPr>
        <p:txBody>
          <a:bodyPr/>
          <a:lstStyle/>
          <a:p>
            <a:pPr marL="20158" indent="0">
              <a:buNone/>
            </a:pPr>
            <a:r>
              <a:rPr lang="sk" sz="2800" b="1" dirty="0"/>
              <a:t>4. Existuje značné riziko obmedzenia medzinárodného obchodu alebo cestovania?</a:t>
            </a:r>
            <a:endParaRPr lang="en-GB" sz="2800" b="1" dirty="0"/>
          </a:p>
          <a:p>
            <a:pPr marL="20158" indent="0">
              <a:buNone/>
            </a:pPr>
            <a:r>
              <a:rPr lang="sk" dirty="0"/>
              <a:t>Faktory naznačujúce, že prijatie obchodných alebo cestovných obmedzení je nepravdepodobné:</a:t>
            </a:r>
          </a:p>
          <a:p>
            <a:r>
              <a:rPr lang="sk" dirty="0"/>
              <a:t>Iba ak sa s kontaminovanými potravinami obchoduje medzinárodne .</a:t>
            </a:r>
          </a:p>
          <a:p>
            <a:endParaRPr lang="en-GB" dirty="0"/>
          </a:p>
          <a:p>
            <a:pPr marL="20158" indent="0">
              <a:buNone/>
            </a:pPr>
            <a:r>
              <a:rPr lang="sk" sz="4000" dirty="0"/>
              <a:t>Odpoveď?</a:t>
            </a:r>
          </a:p>
          <a:p>
            <a:pPr marL="2842142" lvl="8" indent="0">
              <a:buNone/>
            </a:pPr>
            <a:r>
              <a:rPr lang="sk" sz="3600" b="1" dirty="0"/>
              <a:t>ÁNO aj NIE</a:t>
            </a:r>
            <a:endParaRPr lang="en-GB" sz="3600" b="1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"/>
              <a:t>rusnakm@truni.sk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2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/>
          <p:cNvSpPr>
            <a:spLocks noGrp="1"/>
          </p:cNvSpPr>
          <p:nvPr>
            <p:ph idx="1"/>
          </p:nvPr>
        </p:nvSpPr>
        <p:spPr>
          <a:xfrm>
            <a:off x="856448" y="3191055"/>
            <a:ext cx="8211829" cy="1992818"/>
          </a:xfrm>
        </p:spPr>
        <p:txBody>
          <a:bodyPr/>
          <a:lstStyle/>
          <a:p>
            <a:pPr marL="20158" indent="0">
              <a:buNone/>
            </a:pPr>
            <a:r>
              <a:rPr lang="sk"/>
              <a:t>Na základe </a:t>
            </a:r>
            <a:r>
              <a:rPr lang="sk" dirty="0"/>
              <a:t>existujúcich informácií táto chemická udalosť spĺňa dve alebo viac zo štyroch kritérií algoritmu v prílohe 2, a preto musí byť oznámená podľa článku 6 MZP (2005).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" dirty="0"/>
              <a:t>Záver</a:t>
            </a: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"/>
              <a:t>rusnakm@truni.sk</a:t>
            </a:r>
            <a:endParaRPr lang="en-GB" dirty="0"/>
          </a:p>
        </p:txBody>
      </p:sp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62891"/>
              </p:ext>
            </p:extLst>
          </p:nvPr>
        </p:nvGraphicFramePr>
        <p:xfrm>
          <a:off x="3812040" y="950672"/>
          <a:ext cx="2642548" cy="2351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3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1269">
                <a:tc>
                  <a:txBody>
                    <a:bodyPr/>
                    <a:lstStyle/>
                    <a:p>
                      <a:r>
                        <a:rPr lang="sk" dirty="0"/>
                        <a:t>Kritérium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" dirty="0"/>
                        <a:t>Platné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" dirty="0"/>
                        <a:t>ÁNO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" dirty="0"/>
                        <a:t>ÁNO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" dirty="0"/>
                        <a:t>ÁNO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" dirty="0"/>
                        <a:t>ÁNO NIE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308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/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877234"/>
          </a:xfrm>
        </p:spPr>
        <p:txBody>
          <a:bodyPr>
            <a:normAutofit fontScale="92500"/>
          </a:bodyPr>
          <a:lstStyle/>
          <a:p>
            <a:pPr marL="20158" indent="0">
              <a:buNone/>
            </a:pPr>
            <a:r>
              <a:rPr lang="sk" dirty="0"/>
              <a:t>1. Udalosti podliehajúce oznamovacej povinnosti môžu presahovať rámec prenosných chorôb a môžu pochádzať z biologických a chemických látok alebo rádionukleárnych materiálov.</a:t>
            </a:r>
          </a:p>
          <a:p>
            <a:pPr marL="20158" indent="0">
              <a:buNone/>
            </a:pPr>
            <a:r>
              <a:rPr lang="sk" dirty="0"/>
              <a:t>2. Závažnosť udalosti môže byť určená jej akútnymi a oneskorenými následkami na verejné zdravie . Pri posudzovaní oznamovacej povinnosti MZP sa preto musí zvážiť, či udalosť má potenciálny budúci vplyv na verejné zdravie a či si vyžaduje okamžité opatrenia na zníženie potenciálnych následkov. V tomto príklade možno požiadať o pomoc WHO a iných medzinárodných partnerov v závislosti od existujúcich národných plánov a kapacít reakcie na chemické núdzové situácie.</a:t>
            </a:r>
          </a:p>
          <a:p>
            <a:pPr marL="20158" indent="0">
              <a:buNone/>
            </a:pPr>
            <a:r>
              <a:rPr lang="sk" dirty="0"/>
              <a:t>3. Veľkým problémom je potenciálny vývoz ohrozenia verejného zdravia cez medzinárodné hranice 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56448" y="5633521"/>
            <a:ext cx="8312587" cy="1008380"/>
          </a:xfrm>
        </p:spPr>
        <p:txBody>
          <a:bodyPr/>
          <a:lstStyle/>
          <a:p>
            <a:r>
              <a:rPr lang="sk" dirty="0"/>
              <a:t>Zhrnutie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"/>
              <a:t>rusnakm@truni.sk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350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4726" y="756287"/>
            <a:ext cx="8093551" cy="4648649"/>
          </a:xfrm>
        </p:spPr>
        <p:txBody>
          <a:bodyPr>
            <a:normAutofit fontScale="92500" lnSpcReduction="20000"/>
          </a:bodyPr>
          <a:lstStyle/>
          <a:p>
            <a:pPr marL="20158" indent="0" algn="just">
              <a:buNone/>
            </a:pPr>
            <a:r>
              <a:rPr lang="sk" dirty="0"/>
              <a:t>V odľahlej obci so 180 000 obyvateľmi v centre krajiny A vypukla epidémia cholery. Prvé prípady boli laboratórne potvrdené pred 2 týždňami. Len za posledné tri dni bolo hlásených 220 nových podozrení na choleru. V súčasnosti je 45 ťažkých prípadov s laboratórne potvrdenou </a:t>
            </a:r>
            <a:r>
              <a:rPr lang="sk" i="1" dirty="0"/>
              <a:t>Vibrio cholerae séroskupina O1 biotyp El Tor</a:t>
            </a:r>
            <a:r>
              <a:rPr lang="sk" dirty="0"/>
              <a:t> citlivý na doxycyklín sa lieči na izolačnom oddelení okresnej nemocnice. </a:t>
            </a:r>
          </a:p>
          <a:p>
            <a:pPr marL="20158" indent="0" algn="just">
              <a:buNone/>
            </a:pPr>
            <a:r>
              <a:rPr lang="sk" dirty="0"/>
              <a:t>Celkovo boli zaznamenané 4 úmrtia pripisované tomuto prepuknutiu cholery. Všetky prípady boli z tejto vidieckej obce so zlými hygienickými službami. Prípady sa pripisujú nedávnym dažďom, ktoré sa vyplavili z ľudského odpadu a iných materiálov do existujúcich vodných zdrojov, čo viedlo k rozsiahlej kontaminácii a znečisteniu životného prostredia. V reakcii na to zriaďujú pracovníci verejného zdravotníctva v dotknutej obci zásobovanie chlórovanou vodou a zlepšené hygienické zariadenia. Cholera je opakujúcim sa problémom v postihnutej oblasti, najmä počas obdobia dažďov, niekedy vedie k úmrtnosti vyššej ako 2 %.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6072103"/>
            <a:ext cx="8312587" cy="1008380"/>
          </a:xfrm>
        </p:spPr>
        <p:txBody>
          <a:bodyPr/>
          <a:lstStyle/>
          <a:p>
            <a:r>
              <a:rPr lang="sk" dirty="0"/>
              <a:t>Prípad 1: Prepuknutie cholery</a:t>
            </a:r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"/>
              <a:t>rusnakm@truni.sk</a:t>
            </a:r>
            <a:endParaRPr lang="en-GB" dirty="0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265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/>
          <p:cNvSpPr>
            <a:spLocks noGrp="1"/>
          </p:cNvSpPr>
          <p:nvPr>
            <p:ph idx="1"/>
          </p:nvPr>
        </p:nvSpPr>
        <p:spPr>
          <a:xfrm>
            <a:off x="891014" y="2262358"/>
            <a:ext cx="8392416" cy="4756617"/>
          </a:xfrm>
        </p:spPr>
        <p:txBody>
          <a:bodyPr lIns="100784" rIns="100784">
            <a:normAutofit/>
          </a:bodyPr>
          <a:lstStyle/>
          <a:p>
            <a:pPr marL="20158" indent="0">
              <a:buNone/>
            </a:pPr>
            <a:r>
              <a:rPr lang="sk" sz="2400" b="1" dirty="0"/>
              <a:t>1 . Je dopad tejto udalosti na verejné zdravie vážny ?</a:t>
            </a:r>
            <a:endParaRPr lang="en-GB" dirty="0"/>
          </a:p>
          <a:p>
            <a:pPr marL="20158" indent="0">
              <a:buNone/>
            </a:pPr>
            <a:endParaRPr lang="en-GB" dirty="0"/>
          </a:p>
          <a:p>
            <a:pPr marL="20158" indent="0">
              <a:buNone/>
            </a:pPr>
            <a:r>
              <a:rPr lang="sk" dirty="0"/>
              <a:t>Faktory naznačujúce vážny verejný dosah udalosti:</a:t>
            </a:r>
          </a:p>
          <a:p>
            <a:pPr lvl="1"/>
            <a:r>
              <a:rPr lang="sk" dirty="0"/>
              <a:t>Nedostatočné sanitárne kapacity a vidiecka poloha podujatia môžu brániť alebo oddialiť reakciu verejného zdravia .</a:t>
            </a:r>
          </a:p>
          <a:p>
            <a:pPr lvl="1"/>
            <a:r>
              <a:rPr lang="sk" dirty="0"/>
              <a:t>Vysoko infekčný patogén má potenciál kontaminovať veľkú populáciu v obci .</a:t>
            </a:r>
          </a:p>
          <a:p>
            <a:pPr lvl="1"/>
            <a:r>
              <a:rPr lang="sk" dirty="0"/>
              <a:t>Na kontrolu udalosti môže byť potrebná externá pomoc .</a:t>
            </a:r>
          </a:p>
          <a:p>
            <a:pPr marL="423298" lvl="1" indent="0">
              <a:buNone/>
            </a:pPr>
            <a:r>
              <a:rPr lang="sk" sz="3600" dirty="0"/>
              <a:t>Odpoveď?</a:t>
            </a:r>
          </a:p>
          <a:p>
            <a:pPr marL="2187039" lvl="6" indent="0">
              <a:buNone/>
            </a:pPr>
            <a:r>
              <a:rPr lang="sk" sz="3600" dirty="0"/>
              <a:t>ÁNO</a:t>
            </a:r>
            <a:endParaRPr lang="en-GB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48967" y="1062885"/>
            <a:ext cx="8312587" cy="1008380"/>
          </a:xfrm>
        </p:spPr>
        <p:txBody>
          <a:bodyPr/>
          <a:lstStyle/>
          <a:p>
            <a:r>
              <a:rPr lang="sk" sz="3200" dirty="0"/>
              <a:t>Prítomnosť akýchkoľvek dvoch zo štyroch kritérií uvedených v rozhodovacom nástroji znamená , že udalosť je potrebné oznámiť.</a:t>
            </a:r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"/>
              <a:t>rusnakm@truni.sk</a:t>
            </a:r>
            <a:endParaRPr lang="en-GB" dirty="0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4822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/>
          <p:cNvSpPr>
            <a:spLocks noGrp="1"/>
          </p:cNvSpPr>
          <p:nvPr>
            <p:ph idx="1"/>
          </p:nvPr>
        </p:nvSpPr>
        <p:spPr>
          <a:xfrm>
            <a:off x="360485" y="211015"/>
            <a:ext cx="9293469" cy="6687326"/>
          </a:xfrm>
        </p:spPr>
        <p:txBody>
          <a:bodyPr>
            <a:normAutofit/>
          </a:bodyPr>
          <a:lstStyle/>
          <a:p>
            <a:pPr marL="20158" indent="0">
              <a:buNone/>
            </a:pPr>
            <a:r>
              <a:rPr lang="sk" sz="2600" b="1" dirty="0">
                <a:effectLst/>
              </a:rPr>
              <a:t>2. Je udalosť nezvyčajná alebo neočakávaná?</a:t>
            </a:r>
          </a:p>
          <a:p>
            <a:pPr marL="20158" indent="0">
              <a:buNone/>
            </a:pPr>
            <a:r>
              <a:rPr lang="sk" dirty="0">
                <a:effectLst/>
              </a:rPr>
              <a:t>Faktory naznačujúce, že udalosť nie je nezvyčajná ani neočakávaná:</a:t>
            </a:r>
          </a:p>
          <a:p>
            <a:r>
              <a:rPr lang="sk" dirty="0">
                <a:effectLst/>
              </a:rPr>
              <a:t>Udalosť je spôsobená známym pôvodcom, ktorý sa v danej oblasti zvyčajne vyskytuje sezónne.</a:t>
            </a:r>
          </a:p>
          <a:p>
            <a:r>
              <a:rPr lang="sk" dirty="0">
                <a:effectLst/>
              </a:rPr>
              <a:t>Známy je aj zdroj kontaminácie a spôsob prenosu spôsobujúci prepuknutie cholery.</a:t>
            </a:r>
          </a:p>
          <a:p>
            <a:r>
              <a:rPr lang="sk" dirty="0">
                <a:effectLst/>
              </a:rPr>
              <a:t>Miera úmrtnosti okolo 2 % je vysoká, ale nie je nezvyčajná pre sezónne ohniská cholery v danej oblasti.</a:t>
            </a:r>
          </a:p>
          <a:p>
            <a:r>
              <a:rPr lang="sk" dirty="0">
                <a:effectLst/>
              </a:rPr>
              <a:t>Výskyt samotnej udalosti nie je pre oblasť a ročné obdobie nezvyčajný, najmä preto, že záplavy spojené so zlou sanitáciou a hygienou potencujú šírenie chorôb prenášaných vodou, ako je cholera.</a:t>
            </a:r>
          </a:p>
          <a:p>
            <a:pPr marL="20158" indent="0">
              <a:buNone/>
            </a:pPr>
            <a:endParaRPr lang="en-GB" dirty="0">
              <a:effectLst/>
            </a:endParaRPr>
          </a:p>
          <a:p>
            <a:pPr marL="20158" indent="0">
              <a:buNone/>
            </a:pPr>
            <a:r>
              <a:rPr lang="sk" sz="4000" dirty="0">
                <a:effectLst/>
              </a:rPr>
              <a:t>Odpoveď?</a:t>
            </a:r>
          </a:p>
          <a:p>
            <a:pPr marL="2187039" lvl="6" indent="0">
              <a:buNone/>
            </a:pPr>
            <a:r>
              <a:rPr lang="sk" sz="3700" dirty="0">
                <a:effectLst/>
              </a:rPr>
              <a:t>NIE</a:t>
            </a:r>
            <a:endParaRPr lang="en-GB" sz="3700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"/>
              <a:t>rusnakm@truni.sk</a:t>
            </a:r>
            <a:endParaRPr lang="en-GB" dirty="0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81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/>
          <p:cNvSpPr>
            <a:spLocks noGrp="1"/>
          </p:cNvSpPr>
          <p:nvPr>
            <p:ph idx="1"/>
          </p:nvPr>
        </p:nvSpPr>
        <p:spPr>
          <a:xfrm>
            <a:off x="578224" y="756287"/>
            <a:ext cx="8490053" cy="6289972"/>
          </a:xfrm>
        </p:spPr>
        <p:txBody>
          <a:bodyPr/>
          <a:lstStyle/>
          <a:p>
            <a:pPr marL="20158" indent="0">
              <a:buNone/>
            </a:pPr>
            <a:r>
              <a:rPr lang="sk" sz="2800" b="1" dirty="0">
                <a:effectLst/>
              </a:rPr>
              <a:t>3. Existuje značné riziko medzinárodného šírenia?</a:t>
            </a:r>
            <a:endParaRPr lang="sk-SK" sz="2800" b="1" dirty="0">
              <a:effectLst/>
            </a:endParaRPr>
          </a:p>
          <a:p>
            <a:pPr marL="20158" indent="0">
              <a:buNone/>
            </a:pPr>
            <a:r>
              <a:rPr lang="sk" dirty="0">
                <a:effectLst/>
              </a:rPr>
              <a:t>Faktory naznačujúce, že medzinárodné šírenie je nepravdepodobné:</a:t>
            </a:r>
          </a:p>
          <a:p>
            <a:r>
              <a:rPr lang="sk" dirty="0">
                <a:effectLst/>
              </a:rPr>
              <a:t>Žiadne iné prípady mimo tejto vzdialenej obce neboli hlásené.</a:t>
            </a:r>
          </a:p>
          <a:p>
            <a:r>
              <a:rPr lang="sk" dirty="0">
                <a:effectLst/>
              </a:rPr>
              <a:t>Scenár nenaznačuje medzinárodné cestovanie prípadov alebo kontakt prípadov alebo iných vysoko mobilných ľudí.</a:t>
            </a:r>
          </a:p>
          <a:p>
            <a:r>
              <a:rPr lang="sk" dirty="0">
                <a:effectLst/>
              </a:rPr>
              <a:t>Je nepravdepodobné, že by vodný agens tejto udalosti ovplyvnil medzinárodné vodné cesty.</a:t>
            </a:r>
          </a:p>
          <a:p>
            <a:pPr marL="20158" indent="0">
              <a:buNone/>
            </a:pPr>
            <a:endParaRPr lang="en-GB" dirty="0"/>
          </a:p>
          <a:p>
            <a:pPr marL="20158" indent="0">
              <a:buNone/>
            </a:pPr>
            <a:r>
              <a:rPr lang="sk" sz="4000" dirty="0"/>
              <a:t>Odpoveď?</a:t>
            </a:r>
          </a:p>
          <a:p>
            <a:pPr marL="1531935" lvl="4" indent="0">
              <a:buNone/>
            </a:pPr>
            <a:r>
              <a:rPr lang="sk" sz="4000" dirty="0"/>
              <a:t>NIE</a:t>
            </a:r>
            <a:endParaRPr lang="en-GB" sz="4000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"/>
              <a:t>rusnakm@truni.sk</a:t>
            </a:r>
            <a:endParaRPr lang="en-GB" dirty="0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46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/>
          <p:cNvSpPr>
            <a:spLocks noGrp="1"/>
          </p:cNvSpPr>
          <p:nvPr>
            <p:ph idx="1"/>
          </p:nvPr>
        </p:nvSpPr>
        <p:spPr>
          <a:xfrm>
            <a:off x="712694" y="756287"/>
            <a:ext cx="8355583" cy="4819323"/>
          </a:xfrm>
        </p:spPr>
        <p:txBody>
          <a:bodyPr/>
          <a:lstStyle/>
          <a:p>
            <a:pPr marL="20158" indent="0">
              <a:buNone/>
            </a:pPr>
            <a:r>
              <a:rPr lang="sk" sz="2800" b="1" dirty="0"/>
              <a:t>4. Existuje značné riziko obmedzenia medzinárodného obchodu alebo cestovania?</a:t>
            </a:r>
            <a:endParaRPr lang="en-GB" sz="2800" b="1" dirty="0"/>
          </a:p>
          <a:p>
            <a:pPr marL="20158" indent="0">
              <a:buNone/>
            </a:pPr>
            <a:r>
              <a:rPr lang="sk" dirty="0"/>
              <a:t>Faktory naznačujúce, že prijatie obchodných alebo cestovných obmedzení je nepravdepodobné:</a:t>
            </a:r>
          </a:p>
          <a:p>
            <a:r>
              <a:rPr lang="sk" dirty="0"/>
              <a:t>Žiadny ukazovateľ na vývoz potravín potenciálne kontaminovaných Vibrio </a:t>
            </a:r>
            <a:r>
              <a:rPr lang="sk" dirty="0" err="1"/>
              <a:t>cholerae</a:t>
            </a:r>
            <a:r>
              <a:rPr lang="sk" dirty="0"/>
              <a:t> El Tor , ani intenzívnej ľudskej premávke alebo záujmu externých médií a/alebo úradníkov o túto udalosť .</a:t>
            </a:r>
          </a:p>
          <a:p>
            <a:pPr marL="20158" indent="0">
              <a:buNone/>
            </a:pPr>
            <a:endParaRPr lang="en-GB" dirty="0"/>
          </a:p>
          <a:p>
            <a:r>
              <a:rPr lang="sk" sz="4800" dirty="0"/>
              <a:t>Odpoveď?</a:t>
            </a:r>
            <a:endParaRPr lang="en-GB" sz="5400" b="1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"/>
              <a:t>rusnakm@truni.sk</a:t>
            </a:r>
            <a:endParaRPr lang="en-GB" dirty="0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3" name="Zástupný objekt pre obsah 1">
            <a:extLst>
              <a:ext uri="{FF2B5EF4-FFF2-40B4-BE49-F238E27FC236}">
                <a16:creationId xmlns:a16="http://schemas.microsoft.com/office/drawing/2014/main" id="{CF6296BF-A026-5A8A-5590-CDC237BB1B79}"/>
              </a:ext>
            </a:extLst>
          </p:cNvPr>
          <p:cNvSpPr txBox="1">
            <a:spLocks/>
          </p:cNvSpPr>
          <p:nvPr/>
        </p:nvSpPr>
        <p:spPr>
          <a:xfrm>
            <a:off x="2832410" y="5575610"/>
            <a:ext cx="4234242" cy="906899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>
            <a:lvl1pPr marL="302356" indent="-282198" algn="just" defTabSz="1007852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3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05496" indent="-282198" algn="just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08637" indent="-282198" algn="just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511778" indent="-282198" algn="just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14133" indent="-282198" algn="just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66881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69237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71592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24340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2187039" lvl="6" indent="0">
              <a:buFont typeface="Wingdings" pitchFamily="2" charset="2"/>
              <a:buNone/>
            </a:pPr>
            <a:r>
              <a:rPr lang="sk" sz="3800" dirty="0"/>
              <a:t>NIE</a:t>
            </a:r>
            <a:endParaRPr lang="en-GB" sz="3800" dirty="0"/>
          </a:p>
        </p:txBody>
      </p:sp>
    </p:spTree>
    <p:extLst>
      <p:ext uri="{BB962C8B-B14F-4D97-AF65-F5344CB8AC3E}">
        <p14:creationId xmlns:p14="http://schemas.microsoft.com/office/powerpoint/2010/main" val="131687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/>
          <p:cNvSpPr>
            <a:spLocks noGrp="1"/>
          </p:cNvSpPr>
          <p:nvPr>
            <p:ph idx="1"/>
          </p:nvPr>
        </p:nvSpPr>
        <p:spPr>
          <a:xfrm>
            <a:off x="484094" y="2823882"/>
            <a:ext cx="8584183" cy="1965924"/>
          </a:xfrm>
        </p:spPr>
        <p:txBody>
          <a:bodyPr/>
          <a:lstStyle/>
          <a:p>
            <a:pPr marL="20158" indent="0">
              <a:buNone/>
            </a:pPr>
            <a:endParaRPr lang="en-GB" dirty="0"/>
          </a:p>
          <a:p>
            <a:pPr marL="20158" indent="0">
              <a:buNone/>
            </a:pPr>
            <a:r>
              <a:rPr lang="sk" dirty="0"/>
              <a:t>Na základe existujúcich informácií toto prepuknutie cholery spĺňa iba jedno zo štyroch kritérií algoritmu v prílohe 2, a preto nie je potrebné ho oznamovať podľa článku 6 MZP (2005 ).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" dirty="0"/>
              <a:t>Záver</a:t>
            </a:r>
            <a:endParaRPr lang="en-GB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093093"/>
              </p:ext>
            </p:extLst>
          </p:nvPr>
        </p:nvGraphicFramePr>
        <p:xfrm>
          <a:off x="3812040" y="950672"/>
          <a:ext cx="2401401" cy="2046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1269">
                <a:tc>
                  <a:txBody>
                    <a:bodyPr/>
                    <a:lstStyle/>
                    <a:p>
                      <a:r>
                        <a:rPr lang="sk" dirty="0"/>
                        <a:t>Kritérium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" dirty="0"/>
                        <a:t>Platné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" dirty="0"/>
                        <a:t>ÁNO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" dirty="0"/>
                        <a:t>NIE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" dirty="0"/>
                        <a:t>NIE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" dirty="0"/>
                        <a:t>NIE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Zástupný objekt pre pätu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"/>
              <a:t>rusnakm@truni.sk</a:t>
            </a:r>
            <a:endParaRPr lang="en-GB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479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4586" y="387098"/>
            <a:ext cx="8403691" cy="5611168"/>
          </a:xfrm>
        </p:spPr>
        <p:txBody>
          <a:bodyPr>
            <a:normAutofit fontScale="92500" lnSpcReduction="20000"/>
          </a:bodyPr>
          <a:lstStyle/>
          <a:p>
            <a:pPr marL="477358" indent="-457200">
              <a:buFont typeface="+mj-lt"/>
              <a:buAutoNum type="arabicPeriod"/>
            </a:pPr>
            <a:r>
              <a:rPr lang="sk" dirty="0"/>
              <a:t>Cholera je jednou z chorôb náchylných na epidémiu, ktorá sa objavuje v pravom hornom rámčeku a ktorá vždy povedie k využitiu rozhodovacieho nástroja na zistenie, či sú splnené dve zo štyroch hodnotiacich kritérií.</a:t>
            </a:r>
          </a:p>
          <a:p>
            <a:pPr marL="477358" indent="-457200">
              <a:buFont typeface="+mj-lt"/>
              <a:buAutoNum type="arabicPeriod"/>
            </a:pPr>
            <a:r>
              <a:rPr lang="sk" dirty="0"/>
              <a:t>Výskyt závažnej choroby, akou je cholera, nemusí nevyhnutne predstavovať nezvyčajnú udalosť v oblasti verejného zdravia alebo skutočné riziko medzinárodného šírenia.</a:t>
            </a:r>
          </a:p>
          <a:p>
            <a:pPr marL="477358" indent="-457200">
              <a:buFont typeface="+mj-lt"/>
              <a:buAutoNum type="arabicPeriod"/>
            </a:pPr>
            <a:r>
              <a:rPr lang="sk" dirty="0"/>
              <a:t>Epidemiologický kontext a riziko medzinárodného šírenia spôsobeného chorobou sú dôležitými determinantmi potenciálnej núdzovej situácie v oblasti verejného zdravia medzinárodného významu.</a:t>
            </a:r>
          </a:p>
          <a:p>
            <a:pPr marL="477358" indent="-457200">
              <a:buFont typeface="+mj-lt"/>
              <a:buAutoNum type="arabicPeriod"/>
            </a:pPr>
            <a:r>
              <a:rPr lang="sk" dirty="0"/>
              <a:t>V dôsledku toho musí byť hodnotenie udalosti z hľadiska verejného zdravia spojené s okolnosťami, ako je miesto (napr. blízkosť medzinárodnej hranice alebo letiska), čas, veľkosť ohniska, ako aj klinické a epidemiologické charakteristiky patogénu.</a:t>
            </a:r>
          </a:p>
          <a:p>
            <a:pPr marL="477358" indent="-457200">
              <a:buFont typeface="+mj-lt"/>
              <a:buAutoNum type="arabicPeriod"/>
            </a:pPr>
            <a:r>
              <a:rPr lang="sk" dirty="0"/>
              <a:t>Hoci udalosť môže byť vyhodnotená ako udalosť, ktorá nepodlieha hláseniu, napriek tomu môžu existovať dobré dôvody na konzultáciu s WHO (napr. obmedzené miestne kapacity, špecifická zraniteľnosť obyvateľstva).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5998266"/>
            <a:ext cx="8312587" cy="1008380"/>
          </a:xfrm>
        </p:spPr>
        <p:txBody>
          <a:bodyPr/>
          <a:lstStyle/>
          <a:p>
            <a:r>
              <a:rPr lang="sk" dirty="0"/>
              <a:t>Záver</a:t>
            </a:r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"/>
              <a:t>rusnakm@truni.sk</a:t>
            </a:r>
            <a:endParaRPr lang="en-GB" dirty="0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521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5017839"/>
          </a:xfrm>
        </p:spPr>
        <p:txBody>
          <a:bodyPr>
            <a:normAutofit/>
          </a:bodyPr>
          <a:lstStyle/>
          <a:p>
            <a:pPr marL="20158" indent="0">
              <a:buNone/>
            </a:pPr>
            <a:r>
              <a:rPr lang="sk" dirty="0"/>
              <a:t>12 turistov ochorelo na akútne gastrointestinálne symptómy tesne pred odletom z krajiny B. Všetci bývali v tom istom obľúbenom turistickom rezorte, odkiaľ absolvovali </a:t>
            </a:r>
            <a:r>
              <a:rPr lang="sk"/>
              <a:t>niekoľko organizovaných </a:t>
            </a:r>
            <a:r>
              <a:rPr lang="sk" dirty="0"/>
              <a:t>skupinových výletov a exkurzií. Vibrio </a:t>
            </a:r>
            <a:r>
              <a:rPr lang="sk" dirty="0" err="1"/>
              <a:t>cholerae</a:t>
            </a:r>
            <a:r>
              <a:rPr lang="sk" dirty="0"/>
              <a:t> </a:t>
            </a:r>
            <a:r>
              <a:rPr lang="sk" dirty="0" err="1"/>
              <a:t>séroskupina </a:t>
            </a:r>
            <a:r>
              <a:rPr lang="sk" dirty="0"/>
              <a:t>O1 bola identifikovaná v stolici šiestich z týchto pacientov. Zdravotné úrady v krajine B majú podozrenie, že zdrojom nákazy je kontaminovaný šalát z morských plodov. Všetci symptomatickí turisti konzumovali počas výletu loďou šalát z morských plodov. Počas predchádzajúcich rokov sa v krajine B vyskytli sporadické prípady cholery, ale žiadne epidémie. Krajina C</a:t>
            </a:r>
          </a:p>
          <a:p>
            <a:pPr marL="20158" indent="0">
              <a:buNone/>
            </a:pPr>
            <a:r>
              <a:rPr lang="sk" dirty="0"/>
              <a:t>práve oznámil WHO dva pravdepodobné importované prípady cholery u osôb, ktoré sa práve vrátili z krajiny B.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6363682"/>
            <a:ext cx="8312587" cy="1008380"/>
          </a:xfrm>
        </p:spPr>
        <p:txBody>
          <a:bodyPr/>
          <a:lstStyle/>
          <a:p>
            <a:r>
              <a:rPr lang="sk" sz="4800" dirty="0"/>
              <a:t>Prípad 2: Prepuknutie cholery v inom prostredí</a:t>
            </a:r>
            <a:endParaRPr lang="sk-SK" sz="4800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"/>
              <a:t>rusnakm@truni.sk</a:t>
            </a:r>
            <a:endParaRPr lang="en-GB" dirty="0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777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tin_Trnava_ENG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Martin_Trnava_ENG.potx</Template>
  <TotalTime>348</TotalTime>
  <Words>1459</Words>
  <Application>Microsoft Macintosh PowerPoint</Application>
  <PresentationFormat>Vlastná</PresentationFormat>
  <Paragraphs>140</Paragraphs>
  <Slides>16</Slides>
  <Notes>3</Notes>
  <HiddenSlides>1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1" baseType="lpstr">
      <vt:lpstr>Arial</vt:lpstr>
      <vt:lpstr>Calibri</vt:lpstr>
      <vt:lpstr>Palatino Linotype</vt:lpstr>
      <vt:lpstr>Wingdings</vt:lpstr>
      <vt:lpstr>Martin_Trnava_ENG</vt:lpstr>
      <vt:lpstr>Núdzový stav zdravia verejnosti medzinárodného dosahu PHEIC –overenie pochopenia</vt:lpstr>
      <vt:lpstr>Prípad 1: Prepuknutie cholery</vt:lpstr>
      <vt:lpstr>Prítomnosť akýchkoľvek dvoch zo štyroch kritérií uvedených v rozhodovacom nástroji znamená , že udalosť je potrebné oznámiť.</vt:lpstr>
      <vt:lpstr>Prezentácia programu PowerPoint</vt:lpstr>
      <vt:lpstr>Prezentácia programu PowerPoint</vt:lpstr>
      <vt:lpstr>Prezentácia programu PowerPoint</vt:lpstr>
      <vt:lpstr>Záver</vt:lpstr>
      <vt:lpstr>Záver</vt:lpstr>
      <vt:lpstr>Prípad 2: Prepuknutie cholery v inom prostredí</vt:lpstr>
      <vt:lpstr>Prípad 2: Únik chemikálie</vt:lpstr>
      <vt:lpstr>Prezentácia programu PowerPoint</vt:lpstr>
      <vt:lpstr>Prezentácia programu PowerPoint</vt:lpstr>
      <vt:lpstr>Prezentácia programu PowerPoint</vt:lpstr>
      <vt:lpstr>Prezentácia programu PowerPoint</vt:lpstr>
      <vt:lpstr>Záver</vt:lpstr>
      <vt:lpstr>Zhrnutie</vt:lpstr>
    </vt:vector>
  </TitlesOfParts>
  <Manager/>
  <Company>FZaSP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PHEIC training session</dc:title>
  <dc:subject/>
  <dc:creator>Martin Rusnák</dc:creator>
  <cp:keywords/>
  <dc:description/>
  <cp:lastModifiedBy>Rusnák Martin</cp:lastModifiedBy>
  <cp:revision>67</cp:revision>
  <dcterms:created xsi:type="dcterms:W3CDTF">2012-03-23T08:51:40Z</dcterms:created>
  <dcterms:modified xsi:type="dcterms:W3CDTF">2023-05-02T07:07:20Z</dcterms:modified>
  <cp:category/>
</cp:coreProperties>
</file>