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2"/>
  </p:notesMasterIdLst>
  <p:handoutMasterIdLst>
    <p:handoutMasterId r:id="rId33"/>
  </p:handoutMasterIdLst>
  <p:sldIdLst>
    <p:sldId id="256" r:id="rId2"/>
    <p:sldId id="257" r:id="rId3"/>
    <p:sldId id="270" r:id="rId4"/>
    <p:sldId id="272" r:id="rId5"/>
    <p:sldId id="258" r:id="rId6"/>
    <p:sldId id="267" r:id="rId7"/>
    <p:sldId id="259" r:id="rId8"/>
    <p:sldId id="266" r:id="rId9"/>
    <p:sldId id="287" r:id="rId10"/>
    <p:sldId id="288" r:id="rId11"/>
    <p:sldId id="289" r:id="rId12"/>
    <p:sldId id="290" r:id="rId13"/>
    <p:sldId id="260" r:id="rId14"/>
    <p:sldId id="276" r:id="rId15"/>
    <p:sldId id="268" r:id="rId16"/>
    <p:sldId id="269" r:id="rId17"/>
    <p:sldId id="271"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670"/>
  </p:normalViewPr>
  <p:slideViewPr>
    <p:cSldViewPr snapToGrid="0" snapToObjects="1">
      <p:cViewPr varScale="1">
        <p:scale>
          <a:sx n="114" d="100"/>
          <a:sy n="114" d="100"/>
        </p:scale>
        <p:origin x="3120" y="176"/>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67660163-1A6C-784D-ADB0-C166620CFB73}" type="datetimeFigureOut">
              <a:rPr lang="en-US" smtClean="0"/>
              <a:t>4/30/23</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8FF1149D-25E3-E24C-A979-C2E367FF2F35}" type="slidenum">
              <a:rPr lang="sk-SK" smtClean="0"/>
              <a:t>‹#›</a:t>
            </a:fld>
            <a:endParaRPr lang="sk-SK"/>
          </a:p>
        </p:txBody>
      </p:sp>
    </p:spTree>
    <p:extLst>
      <p:ext uri="{BB962C8B-B14F-4D97-AF65-F5344CB8AC3E}">
        <p14:creationId xmlns:p14="http://schemas.microsoft.com/office/powerpoint/2010/main" val="1203832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65ADA0F0-02DF-2E41-8A71-313804EBAD19}" type="datetimeFigureOut">
              <a:rPr lang="en-US" smtClean="0"/>
              <a:t>4/30/23</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425A91FB-592E-AA46-8189-773C2D8AA2FB}" type="slidenum">
              <a:rPr lang="sk-SK" smtClean="0"/>
              <a:t>‹#›</a:t>
            </a:fld>
            <a:endParaRPr lang="sk-SK"/>
          </a:p>
        </p:txBody>
      </p:sp>
    </p:spTree>
    <p:extLst>
      <p:ext uri="{BB962C8B-B14F-4D97-AF65-F5344CB8AC3E}">
        <p14:creationId xmlns:p14="http://schemas.microsoft.com/office/powerpoint/2010/main" val="20926138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SARS (9/10)</a:t>
            </a:r>
          </a:p>
          <a:p>
            <a:r>
              <a:rPr lang="en-US" dirty="0"/>
              <a:t>In November 2002, the first cases of SARS (Severe Acute Respiratory Syndrome) emerged in the Guangdong Province in China. After a few weeks, the virus reached Hong Kong, spread along the routes of international air travel causing outbreaks in Asia, Europe, and North and South America. By July 2003, SARS had infected 8,098 people, about 10 percent of whom had died. </a:t>
            </a:r>
            <a:br>
              <a:rPr lang="en-US" dirty="0"/>
            </a:br>
            <a:br>
              <a:rPr lang="en-US" dirty="0"/>
            </a:br>
            <a:r>
              <a:rPr lang="en-US" dirty="0"/>
              <a:t>SARS, a viral respiratory illness, is transmitted by droplet spread. Rapid action and effective treatment in 2003 eventually broke the chain of transmission and prevented the disease from spreading even further. A SARS infection has become unlikely, but scientists say the disease could re-emerge unexpectedly. </a:t>
            </a:r>
          </a:p>
        </p:txBody>
      </p:sp>
      <p:sp>
        <p:nvSpPr>
          <p:cNvPr id="4" name="Slide Number Placeholder 3"/>
          <p:cNvSpPr>
            <a:spLocks noGrp="1"/>
          </p:cNvSpPr>
          <p:nvPr>
            <p:ph type="sldNum" sz="quarter" idx="10"/>
          </p:nvPr>
        </p:nvSpPr>
        <p:spPr/>
        <p:txBody>
          <a:bodyPr/>
          <a:lstStyle/>
          <a:p>
            <a:fld id="{425A91FB-592E-AA46-8189-773C2D8AA2FB}" type="slidenum">
              <a:rPr lang="sk-SK" smtClean="0"/>
              <a:t>12</a:t>
            </a:fld>
            <a:endParaRPr lang="sk-SK"/>
          </a:p>
        </p:txBody>
      </p:sp>
    </p:spTree>
    <p:extLst>
      <p:ext uri="{BB962C8B-B14F-4D97-AF65-F5344CB8AC3E}">
        <p14:creationId xmlns:p14="http://schemas.microsoft.com/office/powerpoint/2010/main" val="346790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A91FB-592E-AA46-8189-773C2D8AA2FB}" type="slidenum">
              <a:rPr lang="sk-SK" smtClean="0"/>
              <a:t>13</a:t>
            </a:fld>
            <a:endParaRPr lang="sk-SK"/>
          </a:p>
        </p:txBody>
      </p:sp>
    </p:spTree>
    <p:extLst>
      <p:ext uri="{BB962C8B-B14F-4D97-AF65-F5344CB8AC3E}">
        <p14:creationId xmlns:p14="http://schemas.microsoft.com/office/powerpoint/2010/main" val="83550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484514"/>
            <a:ext cx="503793" cy="1140414"/>
          </a:xfrm>
          <a:prstGeom prst="rect">
            <a:avLst/>
          </a:prstGeom>
          <a:noFill/>
        </p:spPr>
        <p:txBody>
          <a:bodyPr wrap="square" lIns="0" tIns="10079" rIns="0" bIns="10079" rtlCol="0" anchor="ctr" anchorCtr="0">
            <a:spAutoFit/>
          </a:bodyPr>
          <a:lstStyle/>
          <a:p>
            <a:r>
              <a:rPr lang="en-US" sz="73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Click to edit Master subtitle style</a:t>
            </a:r>
            <a:endParaRPr lang="en-US" dirty="0"/>
          </a:p>
        </p:txBody>
      </p:sp>
      <p:sp>
        <p:nvSpPr>
          <p:cNvPr id="15" name="Date Placeholder 14"/>
          <p:cNvSpPr>
            <a:spLocks noGrp="1"/>
          </p:cNvSpPr>
          <p:nvPr>
            <p:ph type="dt" sz="half" idx="10"/>
          </p:nvPr>
        </p:nvSpPr>
        <p:spPr/>
        <p:txBody>
          <a:bodyPr/>
          <a:lstStyle/>
          <a:p>
            <a:fld id="{303B01AD-957E-FC47-89CC-A7609D13D380}" type="datetime1">
              <a:rPr lang="en-GB" smtClean="0"/>
              <a:t>30/04/2023</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Date Placeholder 3"/>
          <p:cNvSpPr>
            <a:spLocks noGrp="1"/>
          </p:cNvSpPr>
          <p:nvPr>
            <p:ph type="dt" sz="half" idx="10"/>
          </p:nvPr>
        </p:nvSpPr>
        <p:spPr/>
        <p:txBody>
          <a:bodyPr/>
          <a:lstStyle/>
          <a:p>
            <a:fld id="{3D489D45-832D-C84E-A630-A65B72E69BC2}" type="datetime1">
              <a:rPr lang="en-GB" smtClean="0"/>
              <a:t>30/04/2023</a:t>
            </a:fld>
            <a:endParaRPr lang="en-GB"/>
          </a:p>
        </p:txBody>
      </p:sp>
      <p:sp>
        <p:nvSpPr>
          <p:cNvPr id="5" name="Footer Placeholder 4"/>
          <p:cNvSpPr>
            <a:spLocks noGrp="1"/>
          </p:cNvSpPr>
          <p:nvPr>
            <p:ph type="ftr" sz="quarter" idx="11"/>
          </p:nvPr>
        </p:nvSpPr>
        <p:spPr/>
        <p:txBody>
          <a:bodyPr/>
          <a:lstStyle/>
          <a:p>
            <a:r>
              <a:rPr lang="en-GB"/>
              <a:t>http://www.healthnet.sk/martin_rusnak/Presentations/index.html</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Date Placeholder 3"/>
          <p:cNvSpPr>
            <a:spLocks noGrp="1"/>
          </p:cNvSpPr>
          <p:nvPr>
            <p:ph type="dt" sz="half" idx="10"/>
          </p:nvPr>
        </p:nvSpPr>
        <p:spPr/>
        <p:txBody>
          <a:bodyPr/>
          <a:lstStyle/>
          <a:p>
            <a:fld id="{EB146CEF-8324-F84E-84BF-6F3922E31F2B}" type="datetime1">
              <a:rPr lang="en-GB" smtClean="0"/>
              <a:t>30/04/2023</a:t>
            </a:fld>
            <a:endParaRPr lang="en-GB"/>
          </a:p>
        </p:txBody>
      </p:sp>
      <p:sp>
        <p:nvSpPr>
          <p:cNvPr id="5" name="Footer Placeholder 4"/>
          <p:cNvSpPr>
            <a:spLocks noGrp="1"/>
          </p:cNvSpPr>
          <p:nvPr>
            <p:ph type="ftr" sz="quarter" idx="11"/>
          </p:nvPr>
        </p:nvSpPr>
        <p:spPr/>
        <p:txBody>
          <a:bodyPr/>
          <a:lstStyle/>
          <a:p>
            <a:r>
              <a:rPr lang="en-GB"/>
              <a:t>http://www.healthnet.sk/martin_rusnak/Presentations/index.html</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sk-SK" dirty="0" err="1"/>
              <a:t>Click</a:t>
            </a:r>
            <a:r>
              <a:rPr lang="sk-SK" dirty="0"/>
              <a:t> to </a:t>
            </a:r>
            <a:r>
              <a:rPr lang="sk-SK" dirty="0" err="1"/>
              <a:t>edit</a:t>
            </a:r>
            <a:r>
              <a:rPr lang="sk-SK" dirty="0"/>
              <a:t> </a:t>
            </a:r>
            <a:r>
              <a:rPr lang="sk-SK" dirty="0" err="1"/>
              <a:t>Master</a:t>
            </a:r>
            <a:r>
              <a:rPr lang="sk-SK" dirty="0"/>
              <a:t> text </a:t>
            </a:r>
            <a:r>
              <a:rPr lang="sk-SK" dirty="0" err="1"/>
              <a:t>styles</a:t>
            </a:r>
            <a:endParaRPr lang="sk-SK" dirty="0"/>
          </a:p>
          <a:p>
            <a:pPr lvl="1"/>
            <a:r>
              <a:rPr lang="sk-SK" dirty="0" err="1"/>
              <a:t>Second</a:t>
            </a:r>
            <a:r>
              <a:rPr lang="sk-SK" dirty="0"/>
              <a:t> level</a:t>
            </a:r>
          </a:p>
          <a:p>
            <a:pPr lvl="2"/>
            <a:r>
              <a:rPr lang="sk-SK" dirty="0" err="1"/>
              <a:t>Third</a:t>
            </a:r>
            <a:r>
              <a:rPr lang="sk-SK" dirty="0"/>
              <a:t> level</a:t>
            </a:r>
          </a:p>
          <a:p>
            <a:pPr lvl="3"/>
            <a:r>
              <a:rPr lang="sk-SK" dirty="0" err="1"/>
              <a:t>Fourth</a:t>
            </a:r>
            <a:r>
              <a:rPr lang="sk-SK" dirty="0"/>
              <a:t> level</a:t>
            </a:r>
          </a:p>
          <a:p>
            <a:pPr lvl="4"/>
            <a:r>
              <a:rPr lang="sk-SK" dirty="0" err="1"/>
              <a:t>Fifth</a:t>
            </a:r>
            <a:r>
              <a:rPr lang="sk-SK" dirty="0"/>
              <a:t> level</a:t>
            </a:r>
            <a:endParaRPr lang="en-US" dirty="0"/>
          </a:p>
        </p:txBody>
      </p:sp>
      <p:sp>
        <p:nvSpPr>
          <p:cNvPr id="13" name="Title 12"/>
          <p:cNvSpPr>
            <a:spLocks noGrp="1"/>
          </p:cNvSpPr>
          <p:nvPr>
            <p:ph type="title"/>
          </p:nvPr>
        </p:nvSpPr>
        <p:spPr/>
        <p:txBody>
          <a:bodyPr/>
          <a:lstStyle/>
          <a:p>
            <a:r>
              <a:rPr lang="sk-SK"/>
              <a:t>Click to edit Master title style</a:t>
            </a:r>
            <a:endParaRPr lang="en-US"/>
          </a:p>
        </p:txBody>
      </p:sp>
      <p:sp>
        <p:nvSpPr>
          <p:cNvPr id="14" name="Date Placeholder 13"/>
          <p:cNvSpPr>
            <a:spLocks noGrp="1"/>
          </p:cNvSpPr>
          <p:nvPr>
            <p:ph type="dt" sz="half" idx="10"/>
          </p:nvPr>
        </p:nvSpPr>
        <p:spPr/>
        <p:txBody>
          <a:bodyPr/>
          <a:lstStyle/>
          <a:p>
            <a:fld id="{8A991515-2F01-3940-9194-473C69A60544}" type="datetime1">
              <a:rPr lang="en-GB" smtClean="0"/>
              <a:t>30/04/2023</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120051"/>
          </a:xfrm>
          <a:prstGeom prst="rect">
            <a:avLst/>
          </a:prstGeom>
          <a:noFill/>
        </p:spPr>
        <p:txBody>
          <a:bodyPr wrap="square" lIns="0" tIns="0" rIns="0" bIns="0" rtlCol="0" anchor="t" anchorCtr="0">
            <a:spAutoFit/>
          </a:bodyPr>
          <a:lstStyle/>
          <a:p>
            <a:r>
              <a:rPr lang="en-US" sz="73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Click to edit Master text styles</a:t>
            </a:r>
          </a:p>
        </p:txBody>
      </p:sp>
      <p:sp>
        <p:nvSpPr>
          <p:cNvPr id="12" name="Date Placeholder 11"/>
          <p:cNvSpPr>
            <a:spLocks noGrp="1"/>
          </p:cNvSpPr>
          <p:nvPr>
            <p:ph type="dt" sz="half" idx="10"/>
          </p:nvPr>
        </p:nvSpPr>
        <p:spPr/>
        <p:txBody>
          <a:bodyPr/>
          <a:lstStyle/>
          <a:p>
            <a:fld id="{2EC84F85-424F-4C45-A1E4-464BB6CB15CD}" type="datetime1">
              <a:rPr lang="en-GB" smtClean="0"/>
              <a:t>30/04/2023</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http://www.healthnet.sk/martin_rusnak/Presentations/index.html</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F2A58E5-B7B3-054F-9B5D-DB52F0DAC50F}" type="datetime1">
              <a:rPr lang="en-GB" smtClean="0"/>
              <a:t>30/04/2023</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http://www.healthnet.sk/martin_rusnak/Presentations/index.html</a:t>
            </a:r>
          </a:p>
        </p:txBody>
      </p:sp>
      <p:sp>
        <p:nvSpPr>
          <p:cNvPr id="11" name="Title 10"/>
          <p:cNvSpPr>
            <a:spLocks noGrp="1"/>
          </p:cNvSpPr>
          <p:nvPr>
            <p:ph type="title"/>
          </p:nvPr>
        </p:nvSpPr>
        <p:spPr/>
        <p:txBody>
          <a:bodyPr/>
          <a:lstStyle/>
          <a:p>
            <a:r>
              <a:rPr lang="sk-SK"/>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Click to edit Master title style</a:t>
            </a:r>
            <a:endParaRPr lang="en-US" dirty="0"/>
          </a:p>
        </p:txBody>
      </p:sp>
      <p:sp>
        <p:nvSpPr>
          <p:cNvPr id="14" name="Date Placeholder 13"/>
          <p:cNvSpPr>
            <a:spLocks noGrp="1"/>
          </p:cNvSpPr>
          <p:nvPr>
            <p:ph type="dt" sz="half" idx="10"/>
          </p:nvPr>
        </p:nvSpPr>
        <p:spPr/>
        <p:txBody>
          <a:bodyPr/>
          <a:lstStyle/>
          <a:p>
            <a:fld id="{26F7DF7A-9D8A-1E4F-A237-2FFDDD0B23AD}" type="datetime1">
              <a:rPr lang="en-GB" smtClean="0"/>
              <a:t>30/04/2023</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Click to edit Master title style</a:t>
            </a:r>
            <a:endParaRPr lang="en-US"/>
          </a:p>
        </p:txBody>
      </p:sp>
      <p:sp>
        <p:nvSpPr>
          <p:cNvPr id="7" name="Date Placeholder 6"/>
          <p:cNvSpPr>
            <a:spLocks noGrp="1"/>
          </p:cNvSpPr>
          <p:nvPr>
            <p:ph type="dt" sz="half" idx="10"/>
          </p:nvPr>
        </p:nvSpPr>
        <p:spPr/>
        <p:txBody>
          <a:bodyPr/>
          <a:lstStyle/>
          <a:p>
            <a:fld id="{DD98671A-428C-5B43-B238-93F9235AA7F5}" type="datetime1">
              <a:rPr lang="en-GB" smtClean="0"/>
              <a:t>30/04/2023</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B8F42B-D149-D549-BC7E-64E78A16F3CA}" type="datetime1">
              <a:rPr lang="en-GB" smtClean="0"/>
              <a:t>30/04/2023</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Click to edit Master text styles</a:t>
            </a:r>
          </a:p>
        </p:txBody>
      </p:sp>
      <p:sp>
        <p:nvSpPr>
          <p:cNvPr id="15" name="Date Placeholder 14"/>
          <p:cNvSpPr>
            <a:spLocks noGrp="1"/>
          </p:cNvSpPr>
          <p:nvPr>
            <p:ph type="dt" sz="half" idx="10"/>
          </p:nvPr>
        </p:nvSpPr>
        <p:spPr/>
        <p:txBody>
          <a:bodyPr/>
          <a:lstStyle/>
          <a:p>
            <a:fld id="{2D859022-DB0E-534B-9316-56C480772DE1}" type="datetime1">
              <a:rPr lang="en-GB" smtClean="0"/>
              <a:t>30/04/2023</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http://www.healthnet.sk/martin_rusnak/Presentations/index.html</a:t>
            </a:r>
          </a:p>
        </p:txBody>
      </p:sp>
      <p:sp>
        <p:nvSpPr>
          <p:cNvPr id="18" name="Title 17"/>
          <p:cNvSpPr>
            <a:spLocks noGrp="1"/>
          </p:cNvSpPr>
          <p:nvPr>
            <p:ph type="title"/>
          </p:nvPr>
        </p:nvSpPr>
        <p:spPr/>
        <p:txBody>
          <a:bodyPr/>
          <a:lstStyle/>
          <a:p>
            <a:r>
              <a:rPr lang="sk-SK"/>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Click to edit Master title style</a:t>
            </a:r>
            <a:endParaRPr lang="en-US"/>
          </a:p>
        </p:txBody>
      </p:sp>
      <p:sp>
        <p:nvSpPr>
          <p:cNvPr id="13" name="Date Placeholder 12"/>
          <p:cNvSpPr>
            <a:spLocks noGrp="1"/>
          </p:cNvSpPr>
          <p:nvPr>
            <p:ph type="dt" sz="half" idx="10"/>
          </p:nvPr>
        </p:nvSpPr>
        <p:spPr/>
        <p:txBody>
          <a:bodyPr/>
          <a:lstStyle/>
          <a:p>
            <a:fld id="{5BD98D5A-351F-2940-8EC3-D97D814FDCF3}" type="datetime1">
              <a:rPr lang="en-GB" smtClean="0"/>
              <a:t>30/04/2023</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http://www.healthnet.sk/martin_rusnak/Presentations/index.html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910245"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noProof="0" dirty="0" err="1"/>
              <a:t>Click</a:t>
            </a:r>
            <a:r>
              <a:rPr lang="sk-SK" noProof="0" dirty="0"/>
              <a:t> to </a:t>
            </a:r>
            <a:r>
              <a:rPr lang="sk-SK" noProof="0" dirty="0" err="1"/>
              <a:t>edit</a:t>
            </a:r>
            <a:r>
              <a:rPr lang="sk-SK" noProof="0" dirty="0"/>
              <a:t> Master title </a:t>
            </a:r>
            <a:r>
              <a:rPr lang="sk-SK" noProof="0" dirty="0" err="1"/>
              <a:t>style</a:t>
            </a:r>
            <a:endParaRPr lang="sk-SK" noProof="0"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noProof="0" dirty="0" err="1"/>
              <a:t>Click</a:t>
            </a:r>
            <a:r>
              <a:rPr lang="sk-SK" noProof="0" dirty="0"/>
              <a:t> to </a:t>
            </a:r>
            <a:r>
              <a:rPr lang="sk-SK" noProof="0" dirty="0" err="1"/>
              <a:t>edit</a:t>
            </a:r>
            <a:r>
              <a:rPr lang="sk-SK" noProof="0" dirty="0"/>
              <a:t> Master text </a:t>
            </a:r>
            <a:r>
              <a:rPr lang="sk-SK" noProof="0" dirty="0" err="1"/>
              <a:t>styles</a:t>
            </a:r>
            <a:endParaRPr lang="sk-SK" noProof="0" dirty="0"/>
          </a:p>
          <a:p>
            <a:pPr lvl="1"/>
            <a:r>
              <a:rPr lang="sk-SK" noProof="0" dirty="0" err="1"/>
              <a:t>Second</a:t>
            </a:r>
            <a:r>
              <a:rPr lang="sk-SK" noProof="0" dirty="0"/>
              <a:t> </a:t>
            </a:r>
            <a:r>
              <a:rPr lang="sk-SK" noProof="0" dirty="0" err="1"/>
              <a:t>level</a:t>
            </a:r>
            <a:endParaRPr lang="sk-SK" noProof="0" dirty="0"/>
          </a:p>
          <a:p>
            <a:pPr lvl="2"/>
            <a:r>
              <a:rPr lang="sk-SK" noProof="0" dirty="0" err="1"/>
              <a:t>Third</a:t>
            </a:r>
            <a:r>
              <a:rPr lang="sk-SK" noProof="0" dirty="0"/>
              <a:t> </a:t>
            </a:r>
            <a:r>
              <a:rPr lang="sk-SK" noProof="0" dirty="0" err="1"/>
              <a:t>level</a:t>
            </a:r>
            <a:endParaRPr lang="sk-SK" noProof="0" dirty="0"/>
          </a:p>
          <a:p>
            <a:pPr lvl="3"/>
            <a:r>
              <a:rPr lang="sk-SK" noProof="0" dirty="0" err="1"/>
              <a:t>Fourth</a:t>
            </a:r>
            <a:r>
              <a:rPr lang="sk-SK" noProof="0" dirty="0"/>
              <a:t> </a:t>
            </a:r>
            <a:r>
              <a:rPr lang="sk-SK" noProof="0" dirty="0" err="1"/>
              <a:t>level</a:t>
            </a:r>
            <a:endParaRPr lang="sk-SK" noProof="0" dirty="0"/>
          </a:p>
          <a:p>
            <a:pPr lvl="4"/>
            <a:r>
              <a:rPr lang="sk-SK" noProof="0" dirty="0" err="1"/>
              <a:t>Fifth</a:t>
            </a:r>
            <a:r>
              <a:rPr lang="sk-SK" noProof="0" dirty="0"/>
              <a:t> </a:t>
            </a:r>
            <a:r>
              <a:rPr lang="sk-SK" noProof="0" dirty="0" err="1"/>
              <a:t>level</a:t>
            </a:r>
            <a:endParaRPr lang="sk-SK" noProof="0" dirty="0"/>
          </a:p>
        </p:txBody>
      </p:sp>
      <p:sp>
        <p:nvSpPr>
          <p:cNvPr id="4" name="Date Placeholder 3"/>
          <p:cNvSpPr>
            <a:spLocks noGrp="1"/>
          </p:cNvSpPr>
          <p:nvPr>
            <p:ph type="dt" sz="half" idx="2"/>
          </p:nvPr>
        </p:nvSpPr>
        <p:spPr>
          <a:xfrm>
            <a:off x="7888525" y="6787309"/>
            <a:ext cx="1263717"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001344E6-BBDA-2A41-9E8F-E4694209039E}" type="datetime1">
              <a:rPr lang="en-GB" smtClean="0"/>
              <a:t>30/04/2023</a:t>
            </a:fld>
            <a:endParaRPr lang="en-GB" dirty="0"/>
          </a:p>
        </p:txBody>
      </p:sp>
      <p:sp>
        <p:nvSpPr>
          <p:cNvPr id="5" name="Footer Placeholder 4"/>
          <p:cNvSpPr>
            <a:spLocks noGrp="1"/>
          </p:cNvSpPr>
          <p:nvPr>
            <p:ph type="ftr" sz="quarter" idx="3"/>
          </p:nvPr>
        </p:nvSpPr>
        <p:spPr>
          <a:xfrm>
            <a:off x="2769791" y="6844217"/>
            <a:ext cx="4653044" cy="345743"/>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dirty="0"/>
              <a:t>http://</a:t>
            </a:r>
            <a:r>
              <a:rPr lang="en-GB" dirty="0" err="1"/>
              <a:t>www.healthnet.sk</a:t>
            </a:r>
            <a:r>
              <a:rPr lang="en-GB" dirty="0"/>
              <a:t>/</a:t>
            </a:r>
            <a:r>
              <a:rPr lang="en-GB" dirty="0" err="1"/>
              <a:t>martin_rusnak</a:t>
            </a:r>
            <a:r>
              <a:rPr lang="en-GB" dirty="0"/>
              <a:t>/Presentations/</a:t>
            </a:r>
            <a:r>
              <a:rPr lang="en-GB" dirty="0" err="1"/>
              <a:t>index.html</a:t>
            </a:r>
            <a:endParaRPr lang="en-GB" dirty="0"/>
          </a:p>
        </p:txBody>
      </p:sp>
      <p:sp>
        <p:nvSpPr>
          <p:cNvPr id="6" name="Slide Number Placeholder 5"/>
          <p:cNvSpPr>
            <a:spLocks noGrp="1"/>
          </p:cNvSpPr>
          <p:nvPr>
            <p:ph type="sldNum" sz="quarter" idx="4"/>
          </p:nvPr>
        </p:nvSpPr>
        <p:spPr>
          <a:xfrm>
            <a:off x="856448" y="6844218"/>
            <a:ext cx="1740133" cy="345744"/>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ealth.gov.sk/?medzinarodne-zdravotne-predpisy-200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a:t>Medzinárodné zdravotné predpisy</a:t>
            </a:r>
          </a:p>
        </p:txBody>
      </p:sp>
      <p:sp>
        <p:nvSpPr>
          <p:cNvPr id="3" name="Subtitle 2"/>
          <p:cNvSpPr>
            <a:spLocks noGrp="1"/>
          </p:cNvSpPr>
          <p:nvPr>
            <p:ph type="subTitle" idx="1"/>
          </p:nvPr>
        </p:nvSpPr>
        <p:spPr>
          <a:xfrm>
            <a:off x="2351034" y="3410388"/>
            <a:ext cx="6801208" cy="3433829"/>
          </a:xfrm>
        </p:spPr>
        <p:txBody>
          <a:bodyPr>
            <a:normAutofit/>
          </a:bodyPr>
          <a:lstStyle/>
          <a:p>
            <a:r>
              <a:rPr lang="en-GB" sz="4800" b="1" dirty="0"/>
              <a:t>Int. </a:t>
            </a:r>
            <a:r>
              <a:rPr lang="en-GB" sz="4800" b="1" dirty="0" err="1"/>
              <a:t>Hlth</a:t>
            </a:r>
            <a:r>
              <a:rPr lang="en-GB" sz="4800" b="1" dirty="0"/>
              <a:t> Regulations</a:t>
            </a:r>
          </a:p>
          <a:p>
            <a:r>
              <a:rPr lang="en-GB" sz="2000" b="1" dirty="0" err="1"/>
              <a:t>Zdroj</a:t>
            </a:r>
            <a:r>
              <a:rPr lang="en-GB" sz="2000" b="1" dirty="0"/>
              <a:t>: ﻿</a:t>
            </a:r>
            <a:r>
              <a:rPr lang="en-GB" sz="2000" dirty="0"/>
              <a:t> https://</a:t>
            </a:r>
            <a:r>
              <a:rPr lang="en-GB" sz="2000" dirty="0" err="1"/>
              <a:t>www.health.gov.sk</a:t>
            </a:r>
            <a:r>
              <a:rPr lang="en-GB" sz="2000" dirty="0"/>
              <a:t>/?medzinarodne-zdravotne-predpisy-2005 </a:t>
            </a:r>
          </a:p>
          <a:p>
            <a:endParaRPr lang="en-GB" sz="2000" dirty="0"/>
          </a:p>
          <a:p>
            <a:r>
              <a:rPr lang="en-GB" dirty="0"/>
              <a:t>Prof. </a:t>
            </a:r>
            <a:r>
              <a:rPr lang="en-GB" dirty="0" err="1"/>
              <a:t>MUDr</a:t>
            </a:r>
            <a:r>
              <a:rPr lang="en-GB" dirty="0"/>
              <a:t>. Martin Rusnák, </a:t>
            </a:r>
            <a:r>
              <a:rPr lang="en-GB" dirty="0" err="1"/>
              <a:t>CSc</a:t>
            </a:r>
            <a:endParaRPr lang="en-GB" dirty="0"/>
          </a:p>
          <a:p>
            <a:r>
              <a:rPr lang="en-GB" dirty="0" err="1"/>
              <a:t>Katedra</a:t>
            </a:r>
            <a:r>
              <a:rPr lang="en-GB" dirty="0"/>
              <a:t> </a:t>
            </a:r>
            <a:r>
              <a:rPr lang="en-GB" dirty="0" err="1"/>
              <a:t>verejného</a:t>
            </a:r>
            <a:r>
              <a:rPr lang="en-GB" dirty="0"/>
              <a:t> </a:t>
            </a:r>
            <a:r>
              <a:rPr lang="en-GB" dirty="0" err="1"/>
              <a:t>zdravotníctva</a:t>
            </a:r>
            <a:endParaRPr lang="en-GB" dirty="0"/>
          </a:p>
        </p:txBody>
      </p:sp>
      <p:sp>
        <p:nvSpPr>
          <p:cNvPr id="4" name="Date Placeholder 3"/>
          <p:cNvSpPr>
            <a:spLocks noGrp="1"/>
          </p:cNvSpPr>
          <p:nvPr>
            <p:ph type="dt" sz="half" idx="10"/>
          </p:nvPr>
        </p:nvSpPr>
        <p:spPr/>
        <p:txBody>
          <a:bodyPr/>
          <a:lstStyle/>
          <a:p>
            <a:fld id="{7D095334-12A6-9C4D-82D0-CBFBDE90084B}" type="datetime1">
              <a:rPr lang="en-GB" smtClean="0"/>
              <a:t>30/04/2023</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9665D366-4AF1-4746-9C39-861A506373A7}" type="slidenum">
              <a:rPr lang="en-GB" smtClean="0"/>
              <a:pPr/>
              <a:t>1</a:t>
            </a:fld>
            <a:endParaRPr lang="en-GB"/>
          </a:p>
        </p:txBody>
      </p:sp>
    </p:spTree>
    <p:extLst>
      <p:ext uri="{BB962C8B-B14F-4D97-AF65-F5344CB8AC3E}">
        <p14:creationId xmlns:p14="http://schemas.microsoft.com/office/powerpoint/2010/main" val="410139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11442E0B-0D71-4565-5399-A83E415CF6E1}"/>
              </a:ext>
            </a:extLst>
          </p:cNvPr>
          <p:cNvSpPr>
            <a:spLocks noGrp="1"/>
          </p:cNvSpPr>
          <p:nvPr>
            <p:ph type="dt" sz="half" idx="10"/>
          </p:nvPr>
        </p:nvSpPr>
        <p:spPr>
          <a:xfrm>
            <a:off x="7888525" y="6787309"/>
            <a:ext cx="1263717" cy="402652"/>
          </a:xfrm>
        </p:spPr>
        <p:txBody>
          <a:bodyPr anchor="t">
            <a:normAutofit/>
          </a:bodyPr>
          <a:lstStyle/>
          <a:p>
            <a:pPr>
              <a:spcAft>
                <a:spcPts val="600"/>
              </a:spcAft>
            </a:pPr>
            <a:fld id="{7F2A58E5-B7B3-054F-9B5D-DB52F0DAC50F}" type="datetime1">
              <a:rPr lang="en-GB" smtClean="0"/>
              <a:pPr>
                <a:spcAft>
                  <a:spcPts val="600"/>
                </a:spcAft>
              </a:pPr>
              <a:t>30/04/2023</a:t>
            </a:fld>
            <a:endParaRPr lang="en-GB"/>
          </a:p>
        </p:txBody>
      </p:sp>
      <p:sp>
        <p:nvSpPr>
          <p:cNvPr id="3" name="Zástupný objekt pre číslo snímky 2">
            <a:extLst>
              <a:ext uri="{FF2B5EF4-FFF2-40B4-BE49-F238E27FC236}">
                <a16:creationId xmlns:a16="http://schemas.microsoft.com/office/drawing/2014/main" id="{D91FCABD-66AA-6F9A-E0BD-5E3236092066}"/>
              </a:ext>
            </a:extLst>
          </p:cNvPr>
          <p:cNvSpPr>
            <a:spLocks noGrp="1"/>
          </p:cNvSpPr>
          <p:nvPr>
            <p:ph type="sldNum" sz="quarter" idx="11"/>
          </p:nvPr>
        </p:nvSpPr>
        <p:spPr>
          <a:xfrm>
            <a:off x="856448" y="6844218"/>
            <a:ext cx="1740133" cy="345744"/>
          </a:xfrm>
        </p:spPr>
        <p:txBody>
          <a:bodyPr anchor="b">
            <a:normAutofit/>
          </a:bodyPr>
          <a:lstStyle/>
          <a:p>
            <a:pPr>
              <a:spcAft>
                <a:spcPts val="600"/>
              </a:spcAft>
            </a:pPr>
            <a:fld id="{5C6CE37E-CBC8-4448-B085-1F6586CB95B8}" type="slidenum">
              <a:rPr lang="en-GB" smtClean="0"/>
              <a:pPr>
                <a:spcAft>
                  <a:spcPts val="600"/>
                </a:spcAft>
              </a:pPr>
              <a:t>10</a:t>
            </a:fld>
            <a:endParaRPr lang="en-GB"/>
          </a:p>
        </p:txBody>
      </p:sp>
      <p:sp>
        <p:nvSpPr>
          <p:cNvPr id="4" name="Zástupný objekt pre pätu 3">
            <a:extLst>
              <a:ext uri="{FF2B5EF4-FFF2-40B4-BE49-F238E27FC236}">
                <a16:creationId xmlns:a16="http://schemas.microsoft.com/office/drawing/2014/main" id="{E68B7E7C-0109-4EF0-7F25-0A116DE53FED}"/>
              </a:ext>
            </a:extLst>
          </p:cNvPr>
          <p:cNvSpPr>
            <a:spLocks noGrp="1"/>
          </p:cNvSpPr>
          <p:nvPr>
            <p:ph type="ftr" sz="quarter" idx="12"/>
          </p:nvPr>
        </p:nvSpPr>
        <p:spPr>
          <a:xfrm>
            <a:off x="2769791" y="6844217"/>
            <a:ext cx="4653044" cy="345743"/>
          </a:xfrm>
        </p:spPr>
        <p:txBody>
          <a:bodyPr anchor="t">
            <a:normAutofit/>
          </a:bodyPr>
          <a:lstStyle/>
          <a:p>
            <a:pPr>
              <a:spcAft>
                <a:spcPts val="600"/>
              </a:spcAft>
            </a:pPr>
            <a:r>
              <a:rPr lang="en-GB"/>
              <a:t>http://www.healthnet.sk/martin_rusnak/Presentations/index.html</a:t>
            </a:r>
          </a:p>
        </p:txBody>
      </p:sp>
      <p:sp>
        <p:nvSpPr>
          <p:cNvPr id="8" name="Nadpis 7">
            <a:extLst>
              <a:ext uri="{FF2B5EF4-FFF2-40B4-BE49-F238E27FC236}">
                <a16:creationId xmlns:a16="http://schemas.microsoft.com/office/drawing/2014/main" id="{0CBBE5D0-458A-A749-AB8E-B57BD45C5A81}"/>
              </a:ext>
            </a:extLst>
          </p:cNvPr>
          <p:cNvSpPr>
            <a:spLocks noGrp="1"/>
          </p:cNvSpPr>
          <p:nvPr>
            <p:ph type="title"/>
          </p:nvPr>
        </p:nvSpPr>
        <p:spPr>
          <a:xfrm>
            <a:off x="856448" y="5378027"/>
            <a:ext cx="8312587" cy="1008380"/>
          </a:xfrm>
        </p:spPr>
        <p:txBody>
          <a:bodyPr anchor="b">
            <a:normAutofit/>
          </a:bodyPr>
          <a:lstStyle/>
          <a:p>
            <a:r>
              <a:rPr lang="sk-SK" dirty="0" err="1"/>
              <a:t>Ebola</a:t>
            </a:r>
            <a:r>
              <a:rPr lang="sk-SK" dirty="0"/>
              <a:t> (2014 – 2016)</a:t>
            </a:r>
          </a:p>
        </p:txBody>
      </p:sp>
      <p:sp>
        <p:nvSpPr>
          <p:cNvPr id="9" name="Zástupný objekt pre obsah 8">
            <a:extLst>
              <a:ext uri="{FF2B5EF4-FFF2-40B4-BE49-F238E27FC236}">
                <a16:creationId xmlns:a16="http://schemas.microsoft.com/office/drawing/2014/main" id="{11069394-925D-6D6F-4A52-3544B6D3379C}"/>
              </a:ext>
            </a:extLst>
          </p:cNvPr>
          <p:cNvSpPr>
            <a:spLocks noGrp="1"/>
          </p:cNvSpPr>
          <p:nvPr>
            <p:ph sz="quarter" idx="13"/>
          </p:nvPr>
        </p:nvSpPr>
        <p:spPr>
          <a:xfrm>
            <a:off x="591016" y="726034"/>
            <a:ext cx="4497296" cy="4651993"/>
          </a:xfrm>
        </p:spPr>
        <p:txBody>
          <a:bodyPr anchor="ctr">
            <a:normAutofit/>
          </a:bodyPr>
          <a:lstStyle/>
          <a:p>
            <a:pPr marL="20158" indent="0" algn="just">
              <a:lnSpc>
                <a:spcPct val="90000"/>
              </a:lnSpc>
              <a:buNone/>
            </a:pPr>
            <a:r>
              <a:rPr lang="sk-SK" sz="2000" dirty="0"/>
              <a:t>Potvrdené prípady </a:t>
            </a:r>
            <a:r>
              <a:rPr lang="sk-SK" sz="2000" dirty="0" err="1"/>
              <a:t>eboly</a:t>
            </a:r>
            <a:r>
              <a:rPr lang="sk-SK" sz="2000" dirty="0"/>
              <a:t> boli hlásené v Guinei a Libérii v marci 2014 a v Sierre Leone do mája 2014. V piatok 8. augusta 2014 po výskyte </a:t>
            </a:r>
            <a:r>
              <a:rPr lang="sk-SK" sz="2000" dirty="0" err="1"/>
              <a:t>eboly</a:t>
            </a:r>
            <a:r>
              <a:rPr lang="sk-SK" sz="2000" dirty="0"/>
              <a:t> v Spojených štátoch a Európe a s už aj tak intenzívnym prenosom prebiehajúcim v troch ďalších krajinách niekoľko mesiacov vyhlásila WHO svoj tretí núdzový stav zdravia verejnosti medzinárodného dosahu v reakcii na vypuknutie </a:t>
            </a:r>
            <a:r>
              <a:rPr lang="sk-SK" sz="2000" dirty="0" err="1"/>
              <a:t>eboly</a:t>
            </a:r>
            <a:r>
              <a:rPr lang="sk-SK" sz="2000" dirty="0"/>
              <a:t> v západnej Afrike. Išlo o prvý núdzový stav zdravia verejnosti medzinárodného dosahu v prostredí s nedostatkom zdrojov.</a:t>
            </a:r>
          </a:p>
        </p:txBody>
      </p:sp>
      <p:pic>
        <p:nvPicPr>
          <p:cNvPr id="2050" name="Picture 2" descr="Uganda Ebola outbreak that killed 56 people declared over, bringing &quot;great  hope for Africa&quot; - CBS News">
            <a:extLst>
              <a:ext uri="{FF2B5EF4-FFF2-40B4-BE49-F238E27FC236}">
                <a16:creationId xmlns:a16="http://schemas.microsoft.com/office/drawing/2014/main" id="{373D6395-512F-850A-1A02-CEE386D9A0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43" r="23645" b="-2"/>
          <a:stretch/>
        </p:blipFill>
        <p:spPr bwMode="auto">
          <a:xfrm>
            <a:off x="5541725" y="726034"/>
            <a:ext cx="3607159" cy="3784926"/>
          </a:xfrm>
          <a:prstGeom prst="rect">
            <a:avLst/>
          </a:prstGeom>
          <a:solidFill>
            <a:srgbClr val="FFFFFF"/>
          </a:solidFill>
        </p:spPr>
      </p:pic>
    </p:spTree>
    <p:extLst>
      <p:ext uri="{BB962C8B-B14F-4D97-AF65-F5344CB8AC3E}">
        <p14:creationId xmlns:p14="http://schemas.microsoft.com/office/powerpoint/2010/main" val="47266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BF3171E-F03A-08FD-DB46-76BE510D3735}"/>
              </a:ext>
            </a:extLst>
          </p:cNvPr>
          <p:cNvSpPr>
            <a:spLocks noGrp="1"/>
          </p:cNvSpPr>
          <p:nvPr>
            <p:ph type="dt" sz="half" idx="10"/>
          </p:nvPr>
        </p:nvSpPr>
        <p:spPr>
          <a:xfrm>
            <a:off x="7888525" y="6787309"/>
            <a:ext cx="1263717" cy="402652"/>
          </a:xfrm>
        </p:spPr>
        <p:txBody>
          <a:bodyPr anchor="t">
            <a:normAutofit/>
          </a:bodyPr>
          <a:lstStyle/>
          <a:p>
            <a:pPr>
              <a:spcAft>
                <a:spcPts val="600"/>
              </a:spcAft>
            </a:pPr>
            <a:fld id="{7F2A58E5-B7B3-054F-9B5D-DB52F0DAC50F}" type="datetime1">
              <a:rPr lang="en-GB" smtClean="0"/>
              <a:pPr>
                <a:spcAft>
                  <a:spcPts val="600"/>
                </a:spcAft>
              </a:pPr>
              <a:t>30/04/2023</a:t>
            </a:fld>
            <a:endParaRPr lang="en-GB"/>
          </a:p>
        </p:txBody>
      </p:sp>
      <p:sp>
        <p:nvSpPr>
          <p:cNvPr id="3" name="Zástupný objekt pre číslo snímky 2">
            <a:extLst>
              <a:ext uri="{FF2B5EF4-FFF2-40B4-BE49-F238E27FC236}">
                <a16:creationId xmlns:a16="http://schemas.microsoft.com/office/drawing/2014/main" id="{C8226CAB-3350-DCC7-EFE6-485208FBECEE}"/>
              </a:ext>
            </a:extLst>
          </p:cNvPr>
          <p:cNvSpPr>
            <a:spLocks noGrp="1"/>
          </p:cNvSpPr>
          <p:nvPr>
            <p:ph type="sldNum" sz="quarter" idx="11"/>
          </p:nvPr>
        </p:nvSpPr>
        <p:spPr>
          <a:xfrm>
            <a:off x="856448" y="6844218"/>
            <a:ext cx="1740133" cy="345744"/>
          </a:xfrm>
        </p:spPr>
        <p:txBody>
          <a:bodyPr anchor="b">
            <a:normAutofit/>
          </a:bodyPr>
          <a:lstStyle/>
          <a:p>
            <a:pPr>
              <a:spcAft>
                <a:spcPts val="600"/>
              </a:spcAft>
            </a:pPr>
            <a:fld id="{5C6CE37E-CBC8-4448-B085-1F6586CB95B8}" type="slidenum">
              <a:rPr lang="en-GB" smtClean="0"/>
              <a:pPr>
                <a:spcAft>
                  <a:spcPts val="600"/>
                </a:spcAft>
              </a:pPr>
              <a:t>11</a:t>
            </a:fld>
            <a:endParaRPr lang="en-GB"/>
          </a:p>
        </p:txBody>
      </p:sp>
      <p:sp>
        <p:nvSpPr>
          <p:cNvPr id="4" name="Zástupný objekt pre pätu 3">
            <a:extLst>
              <a:ext uri="{FF2B5EF4-FFF2-40B4-BE49-F238E27FC236}">
                <a16:creationId xmlns:a16="http://schemas.microsoft.com/office/drawing/2014/main" id="{14D9C365-2F83-E2A1-6219-637CBE15A87F}"/>
              </a:ext>
            </a:extLst>
          </p:cNvPr>
          <p:cNvSpPr>
            <a:spLocks noGrp="1"/>
          </p:cNvSpPr>
          <p:nvPr>
            <p:ph type="ftr" sz="quarter" idx="12"/>
          </p:nvPr>
        </p:nvSpPr>
        <p:spPr>
          <a:xfrm>
            <a:off x="2769791" y="6844217"/>
            <a:ext cx="4653044" cy="345743"/>
          </a:xfrm>
        </p:spPr>
        <p:txBody>
          <a:bodyPr anchor="t">
            <a:normAutofit/>
          </a:bodyPr>
          <a:lstStyle/>
          <a:p>
            <a:pPr>
              <a:spcAft>
                <a:spcPts val="600"/>
              </a:spcAft>
            </a:pPr>
            <a:r>
              <a:rPr lang="en-GB"/>
              <a:t>http://www.healthnet.sk/martin_rusnak/Presentations/index.html</a:t>
            </a:r>
          </a:p>
        </p:txBody>
      </p:sp>
      <p:sp>
        <p:nvSpPr>
          <p:cNvPr id="8" name="Nadpis 7">
            <a:extLst>
              <a:ext uri="{FF2B5EF4-FFF2-40B4-BE49-F238E27FC236}">
                <a16:creationId xmlns:a16="http://schemas.microsoft.com/office/drawing/2014/main" id="{06BC91FF-CC68-EFEC-2853-B7DDC8E1DFC6}"/>
              </a:ext>
            </a:extLst>
          </p:cNvPr>
          <p:cNvSpPr>
            <a:spLocks noGrp="1"/>
          </p:cNvSpPr>
          <p:nvPr>
            <p:ph type="title"/>
          </p:nvPr>
        </p:nvSpPr>
        <p:spPr>
          <a:xfrm>
            <a:off x="836297" y="5828436"/>
            <a:ext cx="8312587" cy="1008380"/>
          </a:xfrm>
        </p:spPr>
        <p:txBody>
          <a:bodyPr anchor="b">
            <a:normAutofit/>
          </a:bodyPr>
          <a:lstStyle/>
          <a:p>
            <a:r>
              <a:rPr lang="sk-SK" dirty="0"/>
              <a:t>Vírus </a:t>
            </a:r>
            <a:r>
              <a:rPr lang="sk-SK" dirty="0" err="1"/>
              <a:t>Zika</a:t>
            </a:r>
            <a:r>
              <a:rPr lang="sk-SK" dirty="0"/>
              <a:t> (2016)</a:t>
            </a:r>
          </a:p>
        </p:txBody>
      </p:sp>
      <p:sp>
        <p:nvSpPr>
          <p:cNvPr id="9" name="Zástupný objekt pre obsah 8">
            <a:extLst>
              <a:ext uri="{FF2B5EF4-FFF2-40B4-BE49-F238E27FC236}">
                <a16:creationId xmlns:a16="http://schemas.microsoft.com/office/drawing/2014/main" id="{DC8A89AC-F343-7E4E-2A9A-8DDE8F471049}"/>
              </a:ext>
            </a:extLst>
          </p:cNvPr>
          <p:cNvSpPr>
            <a:spLocks noGrp="1"/>
          </p:cNvSpPr>
          <p:nvPr>
            <p:ph sz="quarter" idx="13"/>
          </p:nvPr>
        </p:nvSpPr>
        <p:spPr>
          <a:xfrm>
            <a:off x="423746" y="726034"/>
            <a:ext cx="5117979" cy="4782668"/>
          </a:xfrm>
        </p:spPr>
        <p:txBody>
          <a:bodyPr anchor="ctr">
            <a:normAutofit/>
          </a:bodyPr>
          <a:lstStyle/>
          <a:p>
            <a:pPr marL="20158" indent="0" algn="just">
              <a:lnSpc>
                <a:spcPct val="90000"/>
              </a:lnSpc>
              <a:buNone/>
            </a:pPr>
            <a:r>
              <a:rPr lang="sk-SK" sz="2000" dirty="0"/>
              <a:t>1. februára 2016 WHO vyhlásila svoj štvrtý PHEIC v reakcii na zhluky </a:t>
            </a:r>
            <a:r>
              <a:rPr lang="sk-SK" sz="2000" dirty="0" err="1"/>
              <a:t>mikrocefálie</a:t>
            </a:r>
            <a:r>
              <a:rPr lang="sk-SK" sz="2000" dirty="0"/>
              <a:t> a </a:t>
            </a:r>
            <a:r>
              <a:rPr lang="sk-SK" sz="2000" dirty="0" err="1"/>
              <a:t>Guillain-Barrého</a:t>
            </a:r>
            <a:r>
              <a:rPr lang="sk-SK" sz="2000" dirty="0"/>
              <a:t> syndrómu v Amerike, o ktorých sa v tom čase predpokladalo, že sú spojené s prebiehajúcou epidémiou vírusu </a:t>
            </a:r>
            <a:r>
              <a:rPr lang="sk-SK" sz="2000" dirty="0" err="1"/>
              <a:t>Zika</a:t>
            </a:r>
            <a:r>
              <a:rPr lang="sk-SK" sz="2000" dirty="0"/>
              <a:t> v rokoch 2015 – 2016. Neskorší výskum a dôkazy potvrdili tieto obavy; v apríli WHO uviedla, že „existuje vedecký konsenzus, že vírus </a:t>
            </a:r>
            <a:r>
              <a:rPr lang="sk-SK" sz="2000" dirty="0" err="1"/>
              <a:t>Zika</a:t>
            </a:r>
            <a:r>
              <a:rPr lang="sk-SK" sz="2000" dirty="0"/>
              <a:t> je príčinou </a:t>
            </a:r>
            <a:r>
              <a:rPr lang="sk-SK" sz="2000" dirty="0" err="1"/>
              <a:t>mikrocefálie</a:t>
            </a:r>
            <a:r>
              <a:rPr lang="sk-SK" sz="2000" dirty="0"/>
              <a:t> a syndrómu </a:t>
            </a:r>
            <a:r>
              <a:rPr lang="sk-SK" sz="2000" dirty="0" err="1"/>
              <a:t>Guillain-Barrého</a:t>
            </a:r>
            <a:r>
              <a:rPr lang="sk-SK" sz="2000" dirty="0"/>
              <a:t>“. Bolo to prvýkrát, čo bol núdzový stav zdravia verejnosti medzinárodného dosahu vyhlásený za chorobu prenášanú komármi. Toto vyhlásenie bolo zrušené 18. novembra 2016.</a:t>
            </a:r>
          </a:p>
        </p:txBody>
      </p:sp>
      <p:pic>
        <p:nvPicPr>
          <p:cNvPr id="3074" name="Picture 2" descr="Zika - PAHO/WHO | Pan American Health Organization">
            <a:extLst>
              <a:ext uri="{FF2B5EF4-FFF2-40B4-BE49-F238E27FC236}">
                <a16:creationId xmlns:a16="http://schemas.microsoft.com/office/drawing/2014/main" id="{9B368DE8-2B45-AE85-6F37-4180D8DCA2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24" r="33927" b="-1"/>
          <a:stretch/>
        </p:blipFill>
        <p:spPr bwMode="auto">
          <a:xfrm>
            <a:off x="5541725" y="726034"/>
            <a:ext cx="3607159" cy="3784926"/>
          </a:xfrm>
          <a:prstGeom prst="rect">
            <a:avLst/>
          </a:prstGeom>
          <a:solidFill>
            <a:srgbClr val="FFFFFF"/>
          </a:solidFill>
        </p:spPr>
      </p:pic>
    </p:spTree>
    <p:extLst>
      <p:ext uri="{BB962C8B-B14F-4D97-AF65-F5344CB8AC3E}">
        <p14:creationId xmlns:p14="http://schemas.microsoft.com/office/powerpoint/2010/main" val="147363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88ABA3F-393B-0319-9CD4-F7FDB70A7D29}"/>
              </a:ext>
            </a:extLst>
          </p:cNvPr>
          <p:cNvSpPr>
            <a:spLocks noGrp="1"/>
          </p:cNvSpPr>
          <p:nvPr>
            <p:ph idx="1"/>
          </p:nvPr>
        </p:nvSpPr>
        <p:spPr>
          <a:xfrm>
            <a:off x="544537" y="191282"/>
            <a:ext cx="4930712" cy="5587647"/>
          </a:xfrm>
        </p:spPr>
        <p:txBody>
          <a:bodyPr>
            <a:normAutofit fontScale="85000" lnSpcReduction="20000"/>
          </a:bodyPr>
          <a:lstStyle/>
          <a:p>
            <a:endParaRPr lang="sk-SK" dirty="0"/>
          </a:p>
          <a:p>
            <a:endParaRPr lang="sk-SK" dirty="0"/>
          </a:p>
          <a:p>
            <a:r>
              <a:rPr lang="sk-SK" dirty="0"/>
              <a:t>Dňa 30. januára 2020 WHO vyhlásila prepuknutie COVID-19 so zameraním na Wu-chan v strednej Číne za PHEIC.</a:t>
            </a:r>
          </a:p>
          <a:p>
            <a:r>
              <a:rPr lang="sk-SK" dirty="0"/>
              <a:t>Ku dňu vyhlásenia bolo celosvetovo potvrdených 7 818 prípadov, ktoré postihli 19 krajín v piatich zo šiestich regiónov WHO. Predtým WHO usporiadala stretnutia EK 22. a 23. januára 2020 týkajúce sa prepuknutia choroby, ale vtedy sa rozhodlo, že vzhľadom na nedostatok potrebných údajov a vtedajší rozsah globálneho vplyvu bolo na vyhlásenie PHEIC príliš skoro.</a:t>
            </a:r>
          </a:p>
          <a:p>
            <a:r>
              <a:rPr lang="sk-SK" dirty="0"/>
              <a:t>WHO uznala</a:t>
            </a:r>
            <a:r>
              <a:rPr lang="sk-SK" i="1" dirty="0"/>
              <a:t> šírenie COVID-19 ako pandémiu 11. marca 2020 a od vtedy sa uskutočnili ďalšie, naposledy </a:t>
            </a:r>
            <a:r>
              <a:rPr lang="sk-SK" dirty="0"/>
              <a:t>štrnáste v januári 2023.</a:t>
            </a:r>
          </a:p>
        </p:txBody>
      </p:sp>
      <p:sp>
        <p:nvSpPr>
          <p:cNvPr id="3" name="Title 2"/>
          <p:cNvSpPr>
            <a:spLocks noGrp="1"/>
          </p:cNvSpPr>
          <p:nvPr>
            <p:ph type="title"/>
          </p:nvPr>
        </p:nvSpPr>
        <p:spPr>
          <a:xfrm>
            <a:off x="428223" y="5778929"/>
            <a:ext cx="9219415" cy="1008380"/>
          </a:xfrm>
        </p:spPr>
        <p:txBody>
          <a:bodyPr/>
          <a:lstStyle/>
          <a:p>
            <a:r>
              <a:rPr lang="sk-SK" dirty="0"/>
              <a:t>COVID-19 (2020 – súčasnosť)</a:t>
            </a:r>
          </a:p>
        </p:txBody>
      </p:sp>
      <p:sp>
        <p:nvSpPr>
          <p:cNvPr id="5" name="Date Placeholder 4"/>
          <p:cNvSpPr>
            <a:spLocks noGrp="1"/>
          </p:cNvSpPr>
          <p:nvPr>
            <p:ph type="dt" sz="half" idx="10"/>
          </p:nvPr>
        </p:nvSpPr>
        <p:spPr/>
        <p:txBody>
          <a:bodyPr/>
          <a:lstStyle/>
          <a:p>
            <a:fld id="{EF9F3D00-1E4D-2D4C-9CC9-63AFB37012B6}" type="datetime1">
              <a:rPr lang="en-GB" smtClean="0"/>
              <a:t>30/04/2023</a:t>
            </a:fld>
            <a:endParaRPr lang="en-GB" dirty="0"/>
          </a:p>
        </p:txBody>
      </p:sp>
      <p:sp>
        <p:nvSpPr>
          <p:cNvPr id="7" name="Slide Number Placeholder 6"/>
          <p:cNvSpPr>
            <a:spLocks noGrp="1"/>
          </p:cNvSpPr>
          <p:nvPr>
            <p:ph type="sldNum" sz="quarter" idx="11"/>
          </p:nvPr>
        </p:nvSpPr>
        <p:spPr/>
        <p:txBody>
          <a:bodyPr/>
          <a:lstStyle/>
          <a:p>
            <a:fld id="{20C92893-8C51-46CF-9D47-24B3C575AFAA}" type="slidenum">
              <a:rPr lang="en-GB" smtClean="0"/>
              <a:pPr/>
              <a:t>12</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pic>
        <p:nvPicPr>
          <p:cNvPr id="4" name="Picture 3"/>
          <p:cNvPicPr>
            <a:picLocks noChangeAspect="1"/>
          </p:cNvPicPr>
          <p:nvPr/>
        </p:nvPicPr>
        <p:blipFill>
          <a:blip r:embed="rId3"/>
          <a:stretch>
            <a:fillRect/>
          </a:stretch>
        </p:blipFill>
        <p:spPr>
          <a:xfrm>
            <a:off x="5582883" y="1719272"/>
            <a:ext cx="3679903" cy="2572221"/>
          </a:xfrm>
          <a:prstGeom prst="rect">
            <a:avLst/>
          </a:prstGeom>
        </p:spPr>
      </p:pic>
    </p:spTree>
    <p:extLst>
      <p:ext uri="{BB962C8B-B14F-4D97-AF65-F5344CB8AC3E}">
        <p14:creationId xmlns:p14="http://schemas.microsoft.com/office/powerpoint/2010/main" val="201200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223" y="5778929"/>
            <a:ext cx="9219415" cy="1008380"/>
          </a:xfrm>
        </p:spPr>
        <p:txBody>
          <a:bodyPr/>
          <a:lstStyle/>
          <a:p>
            <a:r>
              <a:rPr lang="sk-SK" dirty="0"/>
              <a:t>COVID-19 (2020 – súčasnosť)</a:t>
            </a:r>
          </a:p>
        </p:txBody>
      </p:sp>
      <p:sp>
        <p:nvSpPr>
          <p:cNvPr id="5" name="Date Placeholder 4"/>
          <p:cNvSpPr>
            <a:spLocks noGrp="1"/>
          </p:cNvSpPr>
          <p:nvPr>
            <p:ph type="dt" sz="half" idx="10"/>
          </p:nvPr>
        </p:nvSpPr>
        <p:spPr/>
        <p:txBody>
          <a:bodyPr/>
          <a:lstStyle/>
          <a:p>
            <a:fld id="{EF9F3D00-1E4D-2D4C-9CC9-63AFB37012B6}" type="datetime1">
              <a:rPr lang="en-GB" smtClean="0"/>
              <a:t>30/04/2023</a:t>
            </a:fld>
            <a:endParaRPr lang="en-GB" dirty="0"/>
          </a:p>
        </p:txBody>
      </p:sp>
      <p:sp>
        <p:nvSpPr>
          <p:cNvPr id="7" name="Slide Number Placeholder 6"/>
          <p:cNvSpPr>
            <a:spLocks noGrp="1"/>
          </p:cNvSpPr>
          <p:nvPr>
            <p:ph type="sldNum" sz="quarter" idx="11"/>
          </p:nvPr>
        </p:nvSpPr>
        <p:spPr/>
        <p:txBody>
          <a:bodyPr/>
          <a:lstStyle/>
          <a:p>
            <a:fld id="{20C92893-8C51-46CF-9D47-24B3C575AFAA}" type="slidenum">
              <a:rPr lang="en-GB" smtClean="0"/>
              <a:pPr/>
              <a:t>13</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8" name="Zástupný objekt pre obsah 1">
            <a:extLst>
              <a:ext uri="{FF2B5EF4-FFF2-40B4-BE49-F238E27FC236}">
                <a16:creationId xmlns:a16="http://schemas.microsoft.com/office/drawing/2014/main" id="{8F849C72-1B40-09A1-039C-CB1044DA0AAB}"/>
              </a:ext>
            </a:extLst>
          </p:cNvPr>
          <p:cNvSpPr txBox="1">
            <a:spLocks/>
          </p:cNvSpPr>
          <p:nvPr/>
        </p:nvSpPr>
        <p:spPr>
          <a:xfrm>
            <a:off x="544537" y="557562"/>
            <a:ext cx="8986789" cy="5430644"/>
          </a:xfrm>
          <a:prstGeom prst="rect">
            <a:avLst/>
          </a:prstGeom>
        </p:spPr>
        <p:txBody>
          <a:bodyPr vert="horz" lIns="100785" tIns="50393" rIns="100785" bIns="50393" rtlCol="0" anchor="ctr">
            <a:normAutofit fontScale="70000" lnSpcReduction="20000"/>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fontAlgn="auto">
              <a:lnSpc>
                <a:spcPct val="100000"/>
              </a:lnSpc>
              <a:buClrTx/>
            </a:pPr>
            <a:endParaRPr lang="sk-SK" dirty="0"/>
          </a:p>
          <a:p>
            <a:pPr algn="just" fontAlgn="auto">
              <a:lnSpc>
                <a:spcPct val="100000"/>
              </a:lnSpc>
              <a:buClrTx/>
            </a:pPr>
            <a:r>
              <a:rPr lang="sk-SK" sz="2900" dirty="0"/>
              <a:t>V septembri 2022 komisia Lancet pre COVID-19 zverejnila správu, v ktorej reakciu na pandémiu označila za „obrovské globálne zlyhanie na viacerých úrovniach“. WHO reagovala tým, že zaznamenala "niekoľko kľúčových vynechaní a nesprávnych interpretácií v správe, v neposlednom rade pokiaľ ide o </a:t>
            </a:r>
            <a:r>
              <a:rPr lang="sk-SK" sz="2800" dirty="0"/>
              <a:t>núdzový stav zdravia verejnosti medzinárodného dosahu </a:t>
            </a:r>
            <a:r>
              <a:rPr lang="sk-SK" sz="2900" dirty="0"/>
              <a:t>(PHEIC) a rýchlosť a rozsah opatrení WHO." Uviedli, že správa „ponúka najlepšiu príležitosť trvať na tom, aby sa zlyhania a ponaučenia z posledných 3 rokov nepremrhali, ale aby sa konštruktívne využili na vybudovanie odolnejších zdravotných systémov a silnejších politických systémov, ktoré podporujú zdravie a blahobyt ľudí a planéty počas 21. storočia“.</a:t>
            </a:r>
          </a:p>
          <a:p>
            <a:pPr algn="just" fontAlgn="auto">
              <a:lnSpc>
                <a:spcPct val="100000"/>
              </a:lnSpc>
              <a:buClrTx/>
            </a:pPr>
            <a:r>
              <a:rPr lang="sk-SK" sz="2900" dirty="0"/>
              <a:t>Formálne ukončenie núdzového stavu zdravia verejnosti medzinárodného dosahu COVID-19 je od marca 2023 </a:t>
            </a:r>
          </a:p>
          <a:p>
            <a:pPr algn="just" fontAlgn="auto">
              <a:lnSpc>
                <a:spcPct val="100000"/>
              </a:lnSpc>
              <a:buClrTx/>
            </a:pPr>
            <a:r>
              <a:rPr lang="sk-SK" sz="2900" dirty="0"/>
              <a:t>„Členské štáty WHO rokujú o dodatkoch k Medzinárodným zdravotným predpisom, ako aj o novej právne záväznej dohode (s najväčšou pravdepodobnosťou ide o zmluvu ) o prevencii, pripravenosti a reakcii na pandémiu. Návrhy zahŕňajú možnosť vydávania priebežných výstrah ZV a určovania núdzových situácií v oblasti ZV regionálneho významu. </a:t>
            </a:r>
          </a:p>
        </p:txBody>
      </p:sp>
    </p:spTree>
    <p:extLst>
      <p:ext uri="{BB962C8B-B14F-4D97-AF65-F5344CB8AC3E}">
        <p14:creationId xmlns:p14="http://schemas.microsoft.com/office/powerpoint/2010/main" val="225466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pic>
        <p:nvPicPr>
          <p:cNvPr id="7" name="Picture 6"/>
          <p:cNvPicPr>
            <a:picLocks noChangeAspect="1"/>
          </p:cNvPicPr>
          <p:nvPr/>
        </p:nvPicPr>
        <p:blipFill>
          <a:blip r:embed="rId2"/>
          <a:stretch>
            <a:fillRect/>
          </a:stretch>
        </p:blipFill>
        <p:spPr>
          <a:xfrm>
            <a:off x="0" y="241300"/>
            <a:ext cx="10075863" cy="7060200"/>
          </a:xfrm>
          <a:prstGeom prst="rect">
            <a:avLst/>
          </a:prstGeom>
        </p:spPr>
      </p:pic>
    </p:spTree>
    <p:extLst>
      <p:ext uri="{BB962C8B-B14F-4D97-AF65-F5344CB8AC3E}">
        <p14:creationId xmlns:p14="http://schemas.microsoft.com/office/powerpoint/2010/main" val="139473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655" y="5768087"/>
            <a:ext cx="8312587" cy="1008380"/>
          </a:xfrm>
        </p:spPr>
        <p:txBody>
          <a:bodyPr/>
          <a:lstStyle/>
          <a:p>
            <a:r>
              <a:rPr lang="sk-SK" sz="4000" dirty="0"/>
              <a:t>Rýchlosť globálneho cestovania vo vzťahu k rastu svetovej populácie</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15</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10" y="167247"/>
            <a:ext cx="7852303" cy="5192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2673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052" y="402733"/>
            <a:ext cx="8557225" cy="5111604"/>
          </a:xfrm>
        </p:spPr>
        <p:txBody>
          <a:bodyPr>
            <a:normAutofit/>
          </a:bodyPr>
          <a:lstStyle/>
          <a:p>
            <a:pPr algn="just"/>
            <a:r>
              <a:rPr lang="sk-SK" sz="2800" dirty="0"/>
              <a:t>Choroba podľa MZP (2005): choroba alebo zdravotný stav, bez ohľadu na pôvod alebo zdroj, ktorá predstavuje alebo môže predstavovať značné ohrozenie</a:t>
            </a:r>
          </a:p>
          <a:p>
            <a:pPr algn="just"/>
            <a:r>
              <a:rPr lang="sk-SK" sz="2800" dirty="0"/>
              <a:t>Upozornenie: Všetky udalosti, ktoré môžu predstavovať </a:t>
            </a:r>
            <a:r>
              <a:rPr lang="sk-SK" sz="2800" i="1" dirty="0"/>
              <a:t>núdzový stav zdravia verejnosti medzinárodného dosahu </a:t>
            </a:r>
            <a:r>
              <a:rPr lang="sk-SK" sz="2800" i="1" dirty="0" err="1"/>
              <a:t>Public</a:t>
            </a:r>
            <a:r>
              <a:rPr lang="sk-SK" sz="2800" i="1" dirty="0"/>
              <a:t> Health </a:t>
            </a:r>
            <a:r>
              <a:rPr lang="sk-SK" sz="2800" i="1" dirty="0" err="1"/>
              <a:t>Emergency</a:t>
            </a:r>
            <a:r>
              <a:rPr lang="sk-SK" sz="2800" i="1" dirty="0"/>
              <a:t> of International </a:t>
            </a:r>
            <a:r>
              <a:rPr lang="sk-SK" sz="2800" i="1" dirty="0" err="1"/>
              <a:t>Concern</a:t>
            </a:r>
            <a:r>
              <a:rPr lang="sk-SK" sz="2800" i="1" dirty="0"/>
              <a:t> (PHEIC)</a:t>
            </a:r>
          </a:p>
          <a:p>
            <a:pPr algn="just"/>
            <a:r>
              <a:rPr lang="sk-SK" sz="2800" dirty="0"/>
              <a:t>Významné / potenciálne medzinárodné riziká pre verejné zdravie</a:t>
            </a:r>
          </a:p>
          <a:p>
            <a:pPr algn="just"/>
            <a:r>
              <a:rPr lang="sk-SK" sz="2800" dirty="0"/>
              <a:t>Ako na národnej, tak aj na medzinárodnej úrovni</a:t>
            </a:r>
          </a:p>
        </p:txBody>
      </p:sp>
      <p:sp>
        <p:nvSpPr>
          <p:cNvPr id="3" name="Title 2"/>
          <p:cNvSpPr>
            <a:spLocks noGrp="1"/>
          </p:cNvSpPr>
          <p:nvPr>
            <p:ph type="title"/>
          </p:nvPr>
        </p:nvSpPr>
        <p:spPr/>
        <p:txBody>
          <a:bodyPr/>
          <a:lstStyle/>
          <a:p>
            <a:r>
              <a:rPr lang="sk-SK" dirty="0"/>
              <a:t>Čoho sa týkajú</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16</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93249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915493" cy="4835498"/>
          </a:xfrm>
        </p:spPr>
        <p:txBody>
          <a:bodyPr>
            <a:noAutofit/>
          </a:bodyPr>
          <a:lstStyle/>
          <a:p>
            <a:r>
              <a:rPr lang="sk-SK" sz="2800" dirty="0"/>
              <a:t>Národné centrum pre komunikáciu s WHO</a:t>
            </a:r>
          </a:p>
          <a:p>
            <a:pPr lvl="1"/>
            <a:r>
              <a:rPr lang="sk-SK" sz="2800" dirty="0"/>
              <a:t>24/7 dní v týždni</a:t>
            </a:r>
          </a:p>
          <a:p>
            <a:pPr lvl="1"/>
            <a:r>
              <a:rPr lang="sk-SK" sz="2800" dirty="0"/>
              <a:t>NIE fyzická </a:t>
            </a:r>
            <a:r>
              <a:rPr lang="sk-SK" sz="2800" dirty="0" err="1"/>
              <a:t>osoba</a:t>
            </a:r>
            <a:endParaRPr lang="sk-SK" sz="2800" dirty="0"/>
          </a:p>
          <a:p>
            <a:r>
              <a:rPr lang="sk-SK" sz="2800" dirty="0"/>
              <a:t>Vykonáva</a:t>
            </a:r>
          </a:p>
          <a:p>
            <a:pPr lvl="1"/>
            <a:r>
              <a:rPr lang="sk-SK" sz="2800" dirty="0"/>
              <a:t>Vysiela naliehavé oznámenia do WHO</a:t>
            </a:r>
          </a:p>
          <a:p>
            <a:pPr lvl="1"/>
            <a:r>
              <a:rPr lang="sk-SK" sz="2800" dirty="0"/>
              <a:t>Zodpovedá za šírenie informácií a upevňovanie vstupov z príslušných vládnych sektorov / inštitúcií / agentúr</a:t>
            </a:r>
          </a:p>
          <a:p>
            <a:r>
              <a:rPr lang="sk-SK" sz="2800" dirty="0"/>
              <a:t>Prípadné ďalšie úlohy podľa rozhodnutia štátu: posúdenie rizík, koordináciu reakcií a pod.</a:t>
            </a:r>
          </a:p>
        </p:txBody>
      </p:sp>
      <p:sp>
        <p:nvSpPr>
          <p:cNvPr id="3" name="Title 2"/>
          <p:cNvSpPr>
            <a:spLocks noGrp="1"/>
          </p:cNvSpPr>
          <p:nvPr>
            <p:ph type="title"/>
          </p:nvPr>
        </p:nvSpPr>
        <p:spPr/>
        <p:txBody>
          <a:bodyPr/>
          <a:lstStyle/>
          <a:p>
            <a:r>
              <a:rPr lang="sk-SK" dirty="0"/>
              <a:t>Národný ohniskový bod</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17</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92592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4865644" cy="4033519"/>
          </a:xfrm>
        </p:spPr>
        <p:txBody>
          <a:bodyPr>
            <a:normAutofit/>
          </a:bodyPr>
          <a:lstStyle/>
          <a:p>
            <a:pPr marL="20158" indent="0">
              <a:buNone/>
            </a:pPr>
            <a:r>
              <a:rPr lang="sk-SK" sz="2800" dirty="0"/>
              <a:t>Najlepším spôsobom ako zabrániť medzinárodnému šíreniu chorôb je odhaliť ohrozenia zdravia verejnosti včas a realizovať účinné opatrenia, keď problém je ešte malý a na miestnej úrovni.</a:t>
            </a:r>
          </a:p>
        </p:txBody>
      </p:sp>
      <p:sp>
        <p:nvSpPr>
          <p:cNvPr id="3" name="Title 2"/>
          <p:cNvSpPr>
            <a:spLocks noGrp="1"/>
          </p:cNvSpPr>
          <p:nvPr>
            <p:ph type="title"/>
          </p:nvPr>
        </p:nvSpPr>
        <p:spPr/>
        <p:txBody>
          <a:bodyPr/>
          <a:lstStyle/>
          <a:p>
            <a:r>
              <a:rPr lang="sk-SK" dirty="0"/>
              <a:t>Dôležitosť národnej kapacity</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18</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pic>
        <p:nvPicPr>
          <p:cNvPr id="7" name="Picture 6"/>
          <p:cNvPicPr>
            <a:picLocks noChangeAspect="1"/>
          </p:cNvPicPr>
          <p:nvPr/>
        </p:nvPicPr>
        <p:blipFill>
          <a:blip r:embed="rId2"/>
          <a:stretch>
            <a:fillRect/>
          </a:stretch>
        </p:blipFill>
        <p:spPr>
          <a:xfrm>
            <a:off x="5423964" y="1162956"/>
            <a:ext cx="4499010" cy="3298079"/>
          </a:xfrm>
          <a:prstGeom prst="rect">
            <a:avLst/>
          </a:prstGeom>
        </p:spPr>
      </p:pic>
    </p:spTree>
    <p:extLst>
      <p:ext uri="{BB962C8B-B14F-4D97-AF65-F5344CB8AC3E}">
        <p14:creationId xmlns:p14="http://schemas.microsoft.com/office/powerpoint/2010/main" val="240264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890" y="756287"/>
            <a:ext cx="8371387" cy="4621740"/>
          </a:xfrm>
        </p:spPr>
        <p:txBody>
          <a:bodyPr>
            <a:noAutofit/>
          </a:bodyPr>
          <a:lstStyle/>
          <a:p>
            <a:r>
              <a:rPr lang="sk-SK" sz="2800" dirty="0"/>
              <a:t>Posúdenie rizík udalosti, ktorá môže predstavovať PHEIC (napr. "signál", ako zhluk ľudských prípadov s potenciálom pandémie chrípky)</a:t>
            </a:r>
          </a:p>
          <a:p>
            <a:r>
              <a:rPr lang="sk-SK" sz="2800" dirty="0"/>
              <a:t>Posúdenie potenciálu medzinárodného šírenia, primeranosti kontrolných opatrení, interferencia s medzinárodnou dopravou</a:t>
            </a:r>
          </a:p>
          <a:p>
            <a:r>
              <a:rPr lang="sk-SK" sz="2800" dirty="0"/>
              <a:t>Môže mobilizovať medzinárodnú podporu pre hodnotenie</a:t>
            </a:r>
          </a:p>
          <a:p>
            <a:r>
              <a:rPr lang="sk-SK" sz="2800" dirty="0"/>
              <a:t>Poradenstvo v oblasti kontroly a opatrenia pre obmedzenia</a:t>
            </a:r>
          </a:p>
        </p:txBody>
      </p:sp>
      <p:sp>
        <p:nvSpPr>
          <p:cNvPr id="3" name="Title 2"/>
          <p:cNvSpPr>
            <a:spLocks noGrp="1"/>
          </p:cNvSpPr>
          <p:nvPr>
            <p:ph type="title"/>
          </p:nvPr>
        </p:nvSpPr>
        <p:spPr/>
        <p:txBody>
          <a:bodyPr/>
          <a:lstStyle/>
          <a:p>
            <a:r>
              <a:rPr lang="sk-SK" dirty="0"/>
              <a:t>Technická pomoc z WHO</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55555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703" y="554921"/>
            <a:ext cx="9136996" cy="4033519"/>
          </a:xfrm>
        </p:spPr>
        <p:txBody>
          <a:bodyPr>
            <a:normAutofit/>
          </a:bodyPr>
          <a:lstStyle/>
          <a:p>
            <a:pPr marL="20158" indent="0">
              <a:buNone/>
            </a:pPr>
            <a:r>
              <a:rPr lang="sk-SK" sz="3200" dirty="0"/>
              <a:t>V máji 2005 prijalo revidované Medzinárodné zdravotnícke predpisy, IHRA s cieľom zabrániť, chrániť pred, kontrolovať a zaisťovať verejné zdravie ako reakciu na medzinárodné šírenie choroby spôsobmi, ktoré sú primerané a obmedzené na verejné zdravotné riziká, a ktorými sa zamedzí zbytočnému rušeniu medzinárodnému pohybu.</a:t>
            </a:r>
            <a:endParaRPr lang="en-GB" sz="3200" dirty="0"/>
          </a:p>
        </p:txBody>
      </p:sp>
      <p:sp>
        <p:nvSpPr>
          <p:cNvPr id="3" name="Title 2"/>
          <p:cNvSpPr>
            <a:spLocks noGrp="1"/>
          </p:cNvSpPr>
          <p:nvPr>
            <p:ph type="title"/>
          </p:nvPr>
        </p:nvSpPr>
        <p:spPr/>
        <p:txBody>
          <a:bodyPr/>
          <a:lstStyle/>
          <a:p>
            <a:r>
              <a:rPr lang="en-GB" dirty="0"/>
              <a:t>58. </a:t>
            </a:r>
            <a:r>
              <a:rPr lang="en-GB" dirty="0" err="1"/>
              <a:t>Svetové</a:t>
            </a:r>
            <a:r>
              <a:rPr lang="en-GB" dirty="0"/>
              <a:t> </a:t>
            </a:r>
            <a:r>
              <a:rPr lang="en-GB" dirty="0" err="1"/>
              <a:t>zhromaždenie</a:t>
            </a:r>
            <a:r>
              <a:rPr lang="en-GB" dirty="0"/>
              <a:t> </a:t>
            </a:r>
            <a:r>
              <a:rPr lang="en-GB" dirty="0" err="1"/>
              <a:t>zdravia</a:t>
            </a:r>
            <a:r>
              <a:rPr lang="en-GB" dirty="0"/>
              <a:t> </a:t>
            </a:r>
          </a:p>
        </p:txBody>
      </p:sp>
      <p:sp>
        <p:nvSpPr>
          <p:cNvPr id="4" name="Date Placeholder 3"/>
          <p:cNvSpPr>
            <a:spLocks noGrp="1"/>
          </p:cNvSpPr>
          <p:nvPr>
            <p:ph type="dt" sz="half" idx="10"/>
          </p:nvPr>
        </p:nvSpPr>
        <p:spPr/>
        <p:txBody>
          <a:bodyPr/>
          <a:lstStyle/>
          <a:p>
            <a:fld id="{BDE1A681-477B-F04E-86BC-0CC781130219}" type="datetime1">
              <a:rPr lang="en-GB" smtClean="0"/>
              <a:t>30/04/2023</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48173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a:bodyPr>
          <a:lstStyle/>
          <a:p>
            <a:r>
              <a:rPr lang="sk-SK" sz="2800" dirty="0"/>
              <a:t>Základom je národná kapacita detekcie</a:t>
            </a:r>
          </a:p>
          <a:p>
            <a:r>
              <a:rPr lang="sk-SK" sz="2800" dirty="0"/>
              <a:t>Nevyhnutná je včasná konzultácia všetkých podozrivých udalostí alebo skorý "signál" (napr. zoskupenia prípadov)</a:t>
            </a:r>
          </a:p>
          <a:p>
            <a:r>
              <a:rPr lang="sk-SK" sz="2800" dirty="0"/>
              <a:t>Malý časový priestor</a:t>
            </a:r>
          </a:p>
          <a:p>
            <a:r>
              <a:rPr lang="sk-SK" sz="2800" dirty="0"/>
              <a:t>Nemusíte čakať, až dostanete oficiálne oznámenie. Je to kritickou,podmienkou pre zabránenie príliš neskorej reakcii</a:t>
            </a:r>
          </a:p>
        </p:txBody>
      </p:sp>
      <p:sp>
        <p:nvSpPr>
          <p:cNvPr id="3" name="Title 2"/>
          <p:cNvSpPr>
            <a:spLocks noGrp="1"/>
          </p:cNvSpPr>
          <p:nvPr>
            <p:ph type="title"/>
          </p:nvPr>
        </p:nvSpPr>
        <p:spPr/>
        <p:txBody>
          <a:bodyPr/>
          <a:lstStyle/>
          <a:p>
            <a:r>
              <a:rPr lang="sk-SK" sz="4400" dirty="0"/>
              <a:t>Včasné odhalenie a konzultácie potenciálnej pandémie chrípky</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20</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415207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lnSpcReduction="10000"/>
          </a:bodyPr>
          <a:lstStyle/>
          <a:p>
            <a:r>
              <a:rPr lang="sk-SK" dirty="0"/>
              <a:t>Podľa medzinárodných zdravotných predpisov (2005), SZO poskytuje členským štátom technickú pomoc vo forme</a:t>
            </a:r>
          </a:p>
          <a:p>
            <a:r>
              <a:rPr lang="sk-SK" dirty="0"/>
              <a:t>Posúdenia rizík udalosti, ktorá môže predstavovať PHEIC (napr. "signál", ako zhluk ľudských prípadov s potenciálnou pandémiou chrípky)</a:t>
            </a:r>
          </a:p>
          <a:p>
            <a:r>
              <a:rPr lang="sk-SK" dirty="0"/>
              <a:t>Zahŕňa odhad medzinárodného šírenia, primeranosti kontrolných opatrení, rušenia medzinárodnej prevádzky</a:t>
            </a:r>
          </a:p>
          <a:p>
            <a:r>
              <a:rPr lang="sk-SK" dirty="0"/>
              <a:t>Môže mobilizovať medzinárodnú podporu pre hodnotenie na mieste</a:t>
            </a:r>
          </a:p>
          <a:p>
            <a:r>
              <a:rPr lang="sk-SK" dirty="0"/>
              <a:t>Poradenstvo kontroly a opatrenia pre uzavretie miesta vstupu</a:t>
            </a:r>
          </a:p>
        </p:txBody>
      </p:sp>
      <p:sp>
        <p:nvSpPr>
          <p:cNvPr id="3" name="Title 2"/>
          <p:cNvSpPr>
            <a:spLocks noGrp="1"/>
          </p:cNvSpPr>
          <p:nvPr>
            <p:ph type="title"/>
          </p:nvPr>
        </p:nvSpPr>
        <p:spPr/>
        <p:txBody>
          <a:bodyPr/>
          <a:lstStyle/>
          <a:p>
            <a:r>
              <a:rPr lang="sk-SK" sz="4400" dirty="0"/>
              <a:t>Hodnotenie rizika potenciálnej pandémie chrípky</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21</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00026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58E5-B7B3-054F-9B5D-DB52F0DAC50F}" type="datetime1">
              <a:rPr lang="en-GB" smtClean="0"/>
              <a:t>30/04/2023</a:t>
            </a:fld>
            <a:endParaRPr lang="en-GB"/>
          </a:p>
        </p:txBody>
      </p:sp>
      <p:sp>
        <p:nvSpPr>
          <p:cNvPr id="3" name="Slide Number Placeholder 2"/>
          <p:cNvSpPr>
            <a:spLocks noGrp="1"/>
          </p:cNvSpPr>
          <p:nvPr>
            <p:ph type="sldNum" sz="quarter" idx="11"/>
          </p:nvPr>
        </p:nvSpPr>
        <p:spPr/>
        <p:txBody>
          <a:bodyPr/>
          <a:lstStyle/>
          <a:p>
            <a:fld id="{5C6CE37E-CBC8-4448-B085-1F6586CB95B8}" type="slidenum">
              <a:rPr lang="en-GB" smtClean="0"/>
              <a:pPr/>
              <a:t>22</a:t>
            </a:fld>
            <a:endParaRPr lang="en-GB"/>
          </a:p>
        </p:txBody>
      </p:sp>
      <p:sp>
        <p:nvSpPr>
          <p:cNvPr id="4" name="Footer Placeholder 3"/>
          <p:cNvSpPr>
            <a:spLocks noGrp="1"/>
          </p:cNvSpPr>
          <p:nvPr>
            <p:ph type="ftr" sz="quarter" idx="12"/>
          </p:nvPr>
        </p:nvSpPr>
        <p:spPr/>
        <p:txBody>
          <a:bodyPr/>
          <a:lstStyle/>
          <a:p>
            <a:r>
              <a:rPr lang="en-GB"/>
              <a:t>http://www.healthnet.sk/martin_rusnak/Presentations/index.html</a:t>
            </a:r>
          </a:p>
        </p:txBody>
      </p:sp>
      <p:sp>
        <p:nvSpPr>
          <p:cNvPr id="5" name="Title 4"/>
          <p:cNvSpPr>
            <a:spLocks noGrp="1"/>
          </p:cNvSpPr>
          <p:nvPr>
            <p:ph type="title"/>
          </p:nvPr>
        </p:nvSpPr>
        <p:spPr/>
        <p:txBody>
          <a:bodyPr/>
          <a:lstStyle/>
          <a:p>
            <a:r>
              <a:rPr lang="sk-SK" dirty="0" err="1"/>
              <a:t>Surveillance</a:t>
            </a:r>
            <a:r>
              <a:rPr lang="sk-SK" dirty="0"/>
              <a:t> a schopnosť reakcie</a:t>
            </a:r>
          </a:p>
        </p:txBody>
      </p:sp>
      <p:sp>
        <p:nvSpPr>
          <p:cNvPr id="6" name="Content Placeholder 5"/>
          <p:cNvSpPr>
            <a:spLocks noGrp="1"/>
          </p:cNvSpPr>
          <p:nvPr>
            <p:ph sz="quarter" idx="13"/>
          </p:nvPr>
        </p:nvSpPr>
        <p:spPr>
          <a:xfrm>
            <a:off x="511052" y="726034"/>
            <a:ext cx="3515421" cy="3781425"/>
          </a:xfrm>
          <a:solidFill>
            <a:srgbClr val="FF0000">
              <a:alpha val="42000"/>
            </a:srgbClr>
          </a:solidFill>
        </p:spPr>
        <p:txBody>
          <a:bodyPr/>
          <a:lstStyle/>
          <a:p>
            <a:r>
              <a:rPr lang="sk-SK" dirty="0"/>
              <a:t>Na miestnej úrovni</a:t>
            </a:r>
          </a:p>
          <a:p>
            <a:pPr lvl="1"/>
            <a:r>
              <a:rPr lang="sk-SK" dirty="0"/>
              <a:t>detekcia udalosti</a:t>
            </a:r>
          </a:p>
          <a:p>
            <a:pPr lvl="1"/>
            <a:r>
              <a:rPr lang="sk-SK" dirty="0"/>
              <a:t>spravodajstvo</a:t>
            </a:r>
          </a:p>
          <a:p>
            <a:pPr lvl="1"/>
            <a:r>
              <a:rPr lang="sk-SK" dirty="0"/>
              <a:t>riadiace opatrenia</a:t>
            </a:r>
          </a:p>
          <a:p>
            <a:r>
              <a:rPr lang="sk-SK" dirty="0"/>
              <a:t>Na strednej úrovni</a:t>
            </a:r>
          </a:p>
          <a:p>
            <a:pPr lvl="1"/>
            <a:r>
              <a:rPr lang="sk-SK" dirty="0"/>
              <a:t>potvrdenie</a:t>
            </a:r>
          </a:p>
          <a:p>
            <a:pPr lvl="1"/>
            <a:r>
              <a:rPr lang="sk-SK" dirty="0" err="1"/>
              <a:t>posudzovaníie</a:t>
            </a:r>
            <a:endParaRPr lang="sk-SK" dirty="0"/>
          </a:p>
          <a:p>
            <a:pPr lvl="1"/>
            <a:r>
              <a:rPr lang="sk-SK" dirty="0"/>
              <a:t>spravodajstvo</a:t>
            </a:r>
          </a:p>
        </p:txBody>
      </p:sp>
      <p:sp>
        <p:nvSpPr>
          <p:cNvPr id="7" name="Content Placeholder 6"/>
          <p:cNvSpPr>
            <a:spLocks noGrp="1"/>
          </p:cNvSpPr>
          <p:nvPr>
            <p:ph sz="quarter" idx="14"/>
          </p:nvPr>
        </p:nvSpPr>
        <p:spPr>
          <a:xfrm>
            <a:off x="4630445" y="726034"/>
            <a:ext cx="5079550" cy="3784926"/>
          </a:xfrm>
          <a:solidFill>
            <a:srgbClr val="0000FF">
              <a:alpha val="50000"/>
            </a:srgbClr>
          </a:solidFill>
        </p:spPr>
        <p:txBody>
          <a:bodyPr>
            <a:normAutofit fontScale="92500" lnSpcReduction="10000"/>
          </a:bodyPr>
          <a:lstStyle/>
          <a:p>
            <a:r>
              <a:rPr lang="sk-SK" dirty="0"/>
              <a:t>Na národnej úrovni</a:t>
            </a:r>
          </a:p>
          <a:p>
            <a:pPr lvl="1"/>
            <a:r>
              <a:rPr lang="sk-SK" dirty="0"/>
              <a:t>Posúdenie</a:t>
            </a:r>
          </a:p>
          <a:p>
            <a:pPr lvl="1"/>
            <a:r>
              <a:rPr lang="sk-SK" dirty="0"/>
              <a:t>Oznámenie (WHO)</a:t>
            </a:r>
          </a:p>
          <a:p>
            <a:pPr lvl="1"/>
            <a:r>
              <a:rPr lang="sk-SK" dirty="0"/>
              <a:t>Reakcia verejného zdravotníctva</a:t>
            </a:r>
          </a:p>
          <a:p>
            <a:pPr lvl="1"/>
            <a:r>
              <a:rPr lang="sk-SK" dirty="0"/>
              <a:t>Kontrolné opatrenia</a:t>
            </a:r>
          </a:p>
          <a:p>
            <a:pPr lvl="1"/>
            <a:r>
              <a:rPr lang="sk-SK" dirty="0"/>
              <a:t>Podpora (zamestnanci, </a:t>
            </a:r>
            <a:r>
              <a:rPr lang="sk-SK" dirty="0" err="1"/>
              <a:t>lab</a:t>
            </a:r>
            <a:r>
              <a:rPr lang="sk-SK" dirty="0"/>
              <a:t>)</a:t>
            </a:r>
          </a:p>
          <a:p>
            <a:pPr lvl="1"/>
            <a:r>
              <a:rPr lang="sk-SK" dirty="0"/>
              <a:t>Pomoc na mieste</a:t>
            </a:r>
          </a:p>
          <a:p>
            <a:pPr lvl="1"/>
            <a:r>
              <a:rPr lang="sk-SK" dirty="0"/>
              <a:t>Prevádzková komunikácia /styk</a:t>
            </a:r>
          </a:p>
          <a:p>
            <a:pPr lvl="1"/>
            <a:r>
              <a:rPr lang="sk-SK" dirty="0"/>
              <a:t>Plán odpovede na ohrozenie zdravia verejnosti</a:t>
            </a:r>
          </a:p>
          <a:p>
            <a:pPr lvl="1"/>
            <a:r>
              <a:rPr lang="sk-SK" dirty="0"/>
              <a:t>24. hodín denne/7 dní v týždni</a:t>
            </a:r>
          </a:p>
        </p:txBody>
      </p:sp>
    </p:spTree>
    <p:extLst>
      <p:ext uri="{BB962C8B-B14F-4D97-AF65-F5344CB8AC3E}">
        <p14:creationId xmlns:p14="http://schemas.microsoft.com/office/powerpoint/2010/main" val="279676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A58E5-B7B3-054F-9B5D-DB52F0DAC50F}" type="datetime1">
              <a:rPr lang="en-GB" smtClean="0"/>
              <a:t>30/04/2023</a:t>
            </a:fld>
            <a:endParaRPr lang="en-GB"/>
          </a:p>
        </p:txBody>
      </p:sp>
      <p:sp>
        <p:nvSpPr>
          <p:cNvPr id="3" name="Slide Number Placeholder 2"/>
          <p:cNvSpPr>
            <a:spLocks noGrp="1"/>
          </p:cNvSpPr>
          <p:nvPr>
            <p:ph type="sldNum" sz="quarter" idx="11"/>
          </p:nvPr>
        </p:nvSpPr>
        <p:spPr/>
        <p:txBody>
          <a:bodyPr/>
          <a:lstStyle/>
          <a:p>
            <a:fld id="{5C6CE37E-CBC8-4448-B085-1F6586CB95B8}" type="slidenum">
              <a:rPr lang="en-GB" smtClean="0"/>
              <a:pPr/>
              <a:t>23</a:t>
            </a:fld>
            <a:endParaRPr lang="en-GB"/>
          </a:p>
        </p:txBody>
      </p:sp>
      <p:sp>
        <p:nvSpPr>
          <p:cNvPr id="4" name="Footer Placeholder 3"/>
          <p:cNvSpPr>
            <a:spLocks noGrp="1"/>
          </p:cNvSpPr>
          <p:nvPr>
            <p:ph type="ftr" sz="quarter" idx="12"/>
          </p:nvPr>
        </p:nvSpPr>
        <p:spPr/>
        <p:txBody>
          <a:bodyPr/>
          <a:lstStyle/>
          <a:p>
            <a:r>
              <a:rPr lang="en-GB"/>
              <a:t>http://www.healthnet.sk/martin_rusnak/Presentations/index.html</a:t>
            </a:r>
          </a:p>
        </p:txBody>
      </p:sp>
      <p:sp>
        <p:nvSpPr>
          <p:cNvPr id="5" name="Title 4"/>
          <p:cNvSpPr>
            <a:spLocks noGrp="1"/>
          </p:cNvSpPr>
          <p:nvPr>
            <p:ph type="title"/>
          </p:nvPr>
        </p:nvSpPr>
        <p:spPr/>
        <p:txBody>
          <a:bodyPr/>
          <a:lstStyle/>
          <a:p>
            <a:r>
              <a:rPr lang="sk-SK" dirty="0"/>
              <a:t>Overenie udalostí</a:t>
            </a:r>
          </a:p>
        </p:txBody>
      </p:sp>
      <p:sp>
        <p:nvSpPr>
          <p:cNvPr id="6" name="Content Placeholder 5"/>
          <p:cNvSpPr>
            <a:spLocks noGrp="1"/>
          </p:cNvSpPr>
          <p:nvPr>
            <p:ph sz="quarter" idx="13"/>
          </p:nvPr>
        </p:nvSpPr>
        <p:spPr>
          <a:xfrm>
            <a:off x="402647" y="464692"/>
            <a:ext cx="4816282" cy="4913336"/>
          </a:xfrm>
        </p:spPr>
        <p:txBody>
          <a:bodyPr>
            <a:normAutofit/>
          </a:bodyPr>
          <a:lstStyle/>
          <a:p>
            <a:r>
              <a:rPr lang="sk-SK" dirty="0"/>
              <a:t>Hodnota neoficiálnych zdrojov informácií pre včasné varovanie (ktoré majú byť posúdené a overovanie na vyžiadanie)</a:t>
            </a:r>
          </a:p>
          <a:p>
            <a:r>
              <a:rPr lang="sk-SK" dirty="0"/>
              <a:t>WHO je  poverené hľadaním overenia udalostí, ktoré môžu byť ohrozením medzinárodného významu</a:t>
            </a:r>
          </a:p>
          <a:p>
            <a:r>
              <a:rPr lang="sk-SK" dirty="0"/>
              <a:t>Štáty, zmluvné strany, musia poskytnúť prvú odpoveď do 24 hodín a poskytnúť informácie</a:t>
            </a:r>
          </a:p>
          <a:p>
            <a:r>
              <a:rPr lang="sk-SK" dirty="0"/>
              <a:t>Ponúknuť posúdenie na mieste, ak je potrebné</a:t>
            </a:r>
          </a:p>
        </p:txBody>
      </p:sp>
      <p:pic>
        <p:nvPicPr>
          <p:cNvPr id="8" name="Picture 7"/>
          <p:cNvPicPr>
            <a:picLocks noChangeAspect="1"/>
          </p:cNvPicPr>
          <p:nvPr/>
        </p:nvPicPr>
        <p:blipFill>
          <a:blip r:embed="rId2"/>
          <a:stretch>
            <a:fillRect/>
          </a:stretch>
        </p:blipFill>
        <p:spPr>
          <a:xfrm>
            <a:off x="5218928" y="1103786"/>
            <a:ext cx="4506553" cy="3775761"/>
          </a:xfrm>
          <a:prstGeom prst="rect">
            <a:avLst/>
          </a:prstGeom>
        </p:spPr>
      </p:pic>
    </p:spTree>
    <p:extLst>
      <p:ext uri="{BB962C8B-B14F-4D97-AF65-F5344CB8AC3E}">
        <p14:creationId xmlns:p14="http://schemas.microsoft.com/office/powerpoint/2010/main" val="2128534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85580" y="756287"/>
            <a:ext cx="8845659" cy="4621740"/>
          </a:xfrm>
        </p:spPr>
        <p:txBody>
          <a:bodyPr>
            <a:noAutofit/>
          </a:bodyPr>
          <a:lstStyle/>
          <a:p>
            <a:r>
              <a:rPr lang="sk-SK" sz="2800" dirty="0"/>
              <a:t>Každá udalosť, ktorá môže predstavovať núdzový stav zdravia verejnosti medzinárodného dosahu (PHEIC)</a:t>
            </a:r>
          </a:p>
          <a:p>
            <a:r>
              <a:rPr lang="sk-SK" sz="2800" dirty="0"/>
              <a:t>Do WHO do 24 hodín od národného hodnotenia</a:t>
            </a:r>
          </a:p>
          <a:p>
            <a:r>
              <a:rPr lang="sk-SK" sz="2800" dirty="0"/>
              <a:t>WHO bude naďalej poskytovať podrobné informácie o zdraví verejnosti, vrátane definícii prípadu prípadov / úmrtí, podmienok ovplyvňujúcich šírenie, o opatreniach</a:t>
            </a:r>
          </a:p>
          <a:p>
            <a:r>
              <a:rPr lang="sk-SK" sz="2800" dirty="0"/>
              <a:t>Hlásenie ešte neznamená, ža sa prihodila skutočná udalosť</a:t>
            </a:r>
          </a:p>
        </p:txBody>
      </p:sp>
      <p:sp>
        <p:nvSpPr>
          <p:cNvPr id="8" name="Title 7"/>
          <p:cNvSpPr>
            <a:spLocks noGrp="1"/>
          </p:cNvSpPr>
          <p:nvPr>
            <p:ph type="title"/>
          </p:nvPr>
        </p:nvSpPr>
        <p:spPr/>
        <p:txBody>
          <a:bodyPr/>
          <a:lstStyle/>
          <a:p>
            <a:r>
              <a:rPr lang="sk-SK" dirty="0"/>
              <a:t>Hlásenie udalosti</a:t>
            </a:r>
          </a:p>
        </p:txBody>
      </p:sp>
      <p:sp>
        <p:nvSpPr>
          <p:cNvPr id="2" name="Date Placeholder 1"/>
          <p:cNvSpPr>
            <a:spLocks noGrp="1"/>
          </p:cNvSpPr>
          <p:nvPr>
            <p:ph type="dt" sz="half" idx="10"/>
          </p:nvPr>
        </p:nvSpPr>
        <p:spPr/>
        <p:txBody>
          <a:bodyPr/>
          <a:lstStyle/>
          <a:p>
            <a:fld id="{7F2A58E5-B7B3-054F-9B5D-DB52F0DAC50F}" type="datetime1">
              <a:rPr lang="en-GB" smtClean="0"/>
              <a:t>30/04/2023</a:t>
            </a:fld>
            <a:endParaRPr lang="en-GB" dirty="0"/>
          </a:p>
        </p:txBody>
      </p:sp>
      <p:sp>
        <p:nvSpPr>
          <p:cNvPr id="3" name="Slide Number Placeholder 2"/>
          <p:cNvSpPr>
            <a:spLocks noGrp="1"/>
          </p:cNvSpPr>
          <p:nvPr>
            <p:ph type="sldNum" sz="quarter" idx="11"/>
          </p:nvPr>
        </p:nvSpPr>
        <p:spPr/>
        <p:txBody>
          <a:bodyPr/>
          <a:lstStyle/>
          <a:p>
            <a:fld id="{5C6CE37E-CBC8-4448-B085-1F6586CB95B8}" type="slidenum">
              <a:rPr lang="en-GB" smtClean="0"/>
              <a:pPr/>
              <a:t>24</a:t>
            </a:fld>
            <a:endParaRPr lang="en-GB" dirty="0"/>
          </a:p>
        </p:txBody>
      </p:sp>
      <p:sp>
        <p:nvSpPr>
          <p:cNvPr id="4" name="Footer Placeholder 3"/>
          <p:cNvSpPr>
            <a:spLocks noGrp="1"/>
          </p:cNvSpPr>
          <p:nvPr>
            <p:ph type="ftr" sz="quarter" idx="12"/>
          </p:nvPr>
        </p:nvSpPr>
        <p:spPr/>
        <p:txBody>
          <a:bodyPr/>
          <a:lstStyle/>
          <a:p>
            <a:r>
              <a:rPr lang="en-GB" dirty="0"/>
              <a:t>http://</a:t>
            </a:r>
            <a:r>
              <a:rPr lang="en-GB" dirty="0" err="1"/>
              <a:t>www.healthnet.sk</a:t>
            </a:r>
            <a:r>
              <a:rPr lang="en-GB" dirty="0"/>
              <a:t>/</a:t>
            </a:r>
            <a:r>
              <a:rPr lang="en-GB" dirty="0" err="1"/>
              <a:t>martin_rusnak</a:t>
            </a:r>
            <a:r>
              <a:rPr lang="en-GB" dirty="0"/>
              <a:t>/Presentations/</a:t>
            </a:r>
            <a:r>
              <a:rPr lang="en-GB" dirty="0" err="1"/>
              <a:t>index.html</a:t>
            </a:r>
            <a:endParaRPr lang="en-GB" dirty="0"/>
          </a:p>
        </p:txBody>
      </p:sp>
    </p:spTree>
    <p:extLst>
      <p:ext uri="{BB962C8B-B14F-4D97-AF65-F5344CB8AC3E}">
        <p14:creationId xmlns:p14="http://schemas.microsoft.com/office/powerpoint/2010/main" val="44930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402733"/>
            <a:ext cx="8211829" cy="4975294"/>
          </a:xfrm>
        </p:spPr>
        <p:txBody>
          <a:bodyPr>
            <a:normAutofit/>
          </a:bodyPr>
          <a:lstStyle/>
          <a:p>
            <a:r>
              <a:rPr lang="sk-SK" sz="3200" dirty="0"/>
              <a:t>Informácie od štátu / štátov</a:t>
            </a:r>
          </a:p>
          <a:p>
            <a:r>
              <a:rPr lang="sk-SK" sz="3200" dirty="0"/>
              <a:t>Rozhodnutie na základe nástroja</a:t>
            </a:r>
          </a:p>
          <a:p>
            <a:r>
              <a:rPr lang="sk-SK" sz="3200" dirty="0"/>
              <a:t>Návrh Krízového štábu</a:t>
            </a:r>
          </a:p>
          <a:p>
            <a:r>
              <a:rPr lang="sk-SK" sz="3200" dirty="0"/>
              <a:t>Vedecké princípy, vedecké informácie, ďalšie relevantné informácie</a:t>
            </a:r>
          </a:p>
          <a:p>
            <a:r>
              <a:rPr lang="sk-SK" sz="3200" dirty="0"/>
              <a:t>Zhodnotenie rizika: pre ľudské zdravie, medzinárodné šírenie a rušenie s medzinárodnou prevádzkou</a:t>
            </a:r>
          </a:p>
        </p:txBody>
      </p:sp>
      <p:sp>
        <p:nvSpPr>
          <p:cNvPr id="3" name="Title 2"/>
          <p:cNvSpPr>
            <a:spLocks noGrp="1"/>
          </p:cNvSpPr>
          <p:nvPr>
            <p:ph type="title"/>
          </p:nvPr>
        </p:nvSpPr>
        <p:spPr/>
        <p:txBody>
          <a:bodyPr/>
          <a:lstStyle/>
          <a:p>
            <a:r>
              <a:rPr lang="sk-SK" dirty="0"/>
              <a:t>Stanovenie PHEIC</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25</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243301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a:bodyPr>
          <a:lstStyle/>
          <a:p>
            <a:r>
              <a:rPr lang="sk-SK" sz="3200" dirty="0"/>
              <a:t>4 ochorenia, ktoré sa musia vždy hlásiť: obrna (divoký typ vírusu), kiahne, ľudská chrípka spôsobená novým vírusom, SARS</a:t>
            </a:r>
          </a:p>
          <a:p>
            <a:r>
              <a:rPr lang="sk-SK" sz="3200" dirty="0"/>
              <a:t>Choroby, ktoré vždy vedú k použitiu algoritmu: cholera, pľúcny mor, žltá zimnica, VHF (</a:t>
            </a:r>
            <a:r>
              <a:rPr lang="sk-SK" sz="3200" dirty="0" err="1"/>
              <a:t>Ebola</a:t>
            </a:r>
            <a:r>
              <a:rPr lang="sk-SK" sz="3200" dirty="0"/>
              <a:t>, </a:t>
            </a:r>
            <a:r>
              <a:rPr lang="sk-SK" sz="3200" dirty="0" err="1"/>
              <a:t>Lassa</a:t>
            </a:r>
            <a:r>
              <a:rPr lang="sk-SK" sz="3200" dirty="0"/>
              <a:t>, </a:t>
            </a:r>
            <a:r>
              <a:rPr lang="sk-SK" sz="3200" dirty="0" err="1"/>
              <a:t>Marburg</a:t>
            </a:r>
            <a:r>
              <a:rPr lang="sk-SK" sz="3200" dirty="0"/>
              <a:t>), WNF, meningitída, iné</a:t>
            </a:r>
            <a:endParaRPr lang="sk-SK" sz="2800" dirty="0"/>
          </a:p>
        </p:txBody>
      </p:sp>
      <p:sp>
        <p:nvSpPr>
          <p:cNvPr id="3" name="Title 2"/>
          <p:cNvSpPr>
            <a:spLocks noGrp="1"/>
          </p:cNvSpPr>
          <p:nvPr>
            <p:ph type="title"/>
          </p:nvPr>
        </p:nvSpPr>
        <p:spPr/>
        <p:txBody>
          <a:bodyPr/>
          <a:lstStyle/>
          <a:p>
            <a:r>
              <a:rPr lang="sk-SK" dirty="0"/>
              <a:t>Postup rozhodnutia</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26</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802852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80" y="418223"/>
            <a:ext cx="8588197" cy="4371584"/>
          </a:xfrm>
        </p:spPr>
        <p:txBody>
          <a:bodyPr>
            <a:noAutofit/>
          </a:bodyPr>
          <a:lstStyle/>
          <a:p>
            <a:r>
              <a:rPr lang="sk-SK" sz="2600" dirty="0"/>
              <a:t>Systém PH reakcie, vrátane vypracovania krízového plánu</a:t>
            </a:r>
          </a:p>
          <a:p>
            <a:r>
              <a:rPr lang="sk-SK" sz="2600" dirty="0"/>
              <a:t>Zhodnotenie a starostlivosť o postihnutých cestujúcich alebo zvieratá</a:t>
            </a:r>
          </a:p>
          <a:p>
            <a:r>
              <a:rPr lang="sk-SK" sz="2600" dirty="0"/>
              <a:t>Priestor na rozhovor s </a:t>
            </a:r>
            <a:r>
              <a:rPr lang="sk-SK" sz="2600" dirty="0" err="1"/>
              <a:t>osobou</a:t>
            </a:r>
            <a:r>
              <a:rPr lang="sk-SK" sz="2600" dirty="0"/>
              <a:t> podozrivou z ochorenia alebo chorou</a:t>
            </a:r>
          </a:p>
          <a:p>
            <a:r>
              <a:rPr lang="sk-SK" sz="2600" dirty="0"/>
              <a:t>Zabezpečenie opatrení, napr. dezinfekcie, či karantény</a:t>
            </a:r>
          </a:p>
          <a:p>
            <a:r>
              <a:rPr lang="sk-SK" sz="2600" dirty="0"/>
              <a:t>Vstupné či výstupné prehliadky pre pasažierov</a:t>
            </a:r>
          </a:p>
          <a:p>
            <a:r>
              <a:rPr lang="sk-SK" sz="2600" dirty="0"/>
              <a:t>Dostupný potrebný materiál a vyškolení pracovníci</a:t>
            </a:r>
          </a:p>
        </p:txBody>
      </p:sp>
      <p:sp>
        <p:nvSpPr>
          <p:cNvPr id="3" name="Title 2"/>
          <p:cNvSpPr>
            <a:spLocks noGrp="1"/>
          </p:cNvSpPr>
          <p:nvPr>
            <p:ph type="title"/>
          </p:nvPr>
        </p:nvSpPr>
        <p:spPr/>
        <p:txBody>
          <a:bodyPr/>
          <a:lstStyle/>
          <a:p>
            <a:r>
              <a:rPr lang="sk-SK" dirty="0"/>
              <a:t>Miesta vstupu-požadované kapacity</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27</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767362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526650"/>
            <a:ext cx="8312587" cy="4851377"/>
          </a:xfrm>
        </p:spPr>
        <p:txBody>
          <a:bodyPr>
            <a:normAutofit/>
          </a:bodyPr>
          <a:lstStyle/>
          <a:p>
            <a:r>
              <a:rPr lang="sk-SK" dirty="0"/>
              <a:t>Opatrenia, ktoré sa vzťahujú na prílet alebo odlet medzinárodných cestovateľov</a:t>
            </a:r>
          </a:p>
          <a:p>
            <a:r>
              <a:rPr lang="sk-SK" dirty="0"/>
              <a:t>Opatrenia, ktoré sa vzťahujú sa na cestujúcich vo vnútri krajiny, v pred odletom</a:t>
            </a:r>
          </a:p>
          <a:p>
            <a:r>
              <a:rPr lang="sk-SK" dirty="0"/>
              <a:t>MZP ustanovenia, ktoré môžu ovplyvniť potenciál intervencie:</a:t>
            </a:r>
          </a:p>
          <a:p>
            <a:pPr lvl="1"/>
            <a:r>
              <a:rPr lang="sk-SK" dirty="0"/>
              <a:t> Informovaný súhlas pred profylaxiou, iné opatrenia atď</a:t>
            </a:r>
          </a:p>
          <a:p>
            <a:pPr lvl="1"/>
            <a:r>
              <a:rPr lang="sk-SK" dirty="0"/>
              <a:t>Starostlivosť o cestujúcich, karanténa či izolácia (potraviny, lekárska starostlivosť)</a:t>
            </a:r>
          </a:p>
          <a:p>
            <a:pPr lvl="1"/>
            <a:r>
              <a:rPr lang="sk-SK" dirty="0"/>
              <a:t>Opatrenia sa  musia vykonať priehľadným a </a:t>
            </a:r>
            <a:r>
              <a:rPr lang="sk-SK" dirty="0" err="1"/>
              <a:t>nediskriminačným</a:t>
            </a:r>
            <a:r>
              <a:rPr lang="sk-SK" dirty="0"/>
              <a:t> spôsobom</a:t>
            </a:r>
          </a:p>
          <a:p>
            <a:pPr lvl="1"/>
            <a:r>
              <a:rPr lang="sk-SK" dirty="0"/>
              <a:t>Dodržiavanie základných ľudských práv</a:t>
            </a:r>
          </a:p>
        </p:txBody>
      </p:sp>
      <p:sp>
        <p:nvSpPr>
          <p:cNvPr id="3" name="Title 2"/>
          <p:cNvSpPr>
            <a:spLocks noGrp="1"/>
          </p:cNvSpPr>
          <p:nvPr>
            <p:ph type="title"/>
          </p:nvPr>
        </p:nvSpPr>
        <p:spPr/>
        <p:txBody>
          <a:bodyPr/>
          <a:lstStyle/>
          <a:p>
            <a:r>
              <a:rPr lang="sk-SK" dirty="0"/>
              <a:t>Činnosti rýchlej reakcie</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28</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782978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944" y="573119"/>
            <a:ext cx="8433333" cy="4972197"/>
          </a:xfrm>
        </p:spPr>
        <p:txBody>
          <a:bodyPr>
            <a:normAutofit/>
          </a:bodyPr>
          <a:lstStyle/>
          <a:p>
            <a:r>
              <a:rPr lang="sk-SK" dirty="0" err="1"/>
              <a:t>Eurosurveillance</a:t>
            </a:r>
            <a:r>
              <a:rPr lang="sk-SK" dirty="0"/>
              <a:t>, </a:t>
            </a:r>
            <a:r>
              <a:rPr lang="sk-SK" dirty="0" err="1"/>
              <a:t>Volume</a:t>
            </a:r>
            <a:r>
              <a:rPr lang="sk-SK" dirty="0"/>
              <a:t> 17, </a:t>
            </a:r>
            <a:r>
              <a:rPr lang="sk-SK" dirty="0" err="1"/>
              <a:t>Issue</a:t>
            </a:r>
            <a:r>
              <a:rPr lang="sk-SK" dirty="0"/>
              <a:t> 10, 08 </a:t>
            </a:r>
            <a:r>
              <a:rPr lang="sk-SK" dirty="0" err="1"/>
              <a:t>March</a:t>
            </a:r>
            <a:r>
              <a:rPr lang="sk-SK" dirty="0"/>
              <a:t> 2012.</a:t>
            </a:r>
          </a:p>
          <a:p>
            <a:r>
              <a:rPr lang="sk-SK" dirty="0" err="1"/>
              <a:t>Editorials</a:t>
            </a:r>
            <a:r>
              <a:rPr lang="sk-SK" dirty="0"/>
              <a:t>. </a:t>
            </a:r>
            <a:r>
              <a:rPr lang="sk-SK" dirty="0" err="1"/>
              <a:t>Human</a:t>
            </a:r>
            <a:r>
              <a:rPr lang="sk-SK" dirty="0"/>
              <a:t> </a:t>
            </a:r>
            <a:r>
              <a:rPr lang="sk-SK" dirty="0" err="1"/>
              <a:t>African</a:t>
            </a:r>
            <a:r>
              <a:rPr lang="sk-SK" dirty="0"/>
              <a:t> </a:t>
            </a:r>
            <a:r>
              <a:rPr lang="sk-SK" dirty="0" err="1"/>
              <a:t>trypanosomiasis</a:t>
            </a:r>
            <a:r>
              <a:rPr lang="sk-SK" dirty="0"/>
              <a:t> </a:t>
            </a:r>
            <a:r>
              <a:rPr lang="sk-SK" dirty="0" err="1"/>
              <a:t>in</a:t>
            </a:r>
            <a:r>
              <a:rPr lang="sk-SK" dirty="0"/>
              <a:t> </a:t>
            </a:r>
            <a:r>
              <a:rPr lang="sk-SK" dirty="0" err="1"/>
              <a:t>travellers</a:t>
            </a:r>
            <a:r>
              <a:rPr lang="sk-SK" dirty="0"/>
              <a:t> to </a:t>
            </a:r>
            <a:r>
              <a:rPr lang="sk-SK" dirty="0" err="1"/>
              <a:t>Kenya</a:t>
            </a:r>
            <a:r>
              <a:rPr lang="sk-SK" dirty="0"/>
              <a:t>. F </a:t>
            </a:r>
            <a:r>
              <a:rPr lang="sk-SK" dirty="0" err="1"/>
              <a:t>Gobbi</a:t>
            </a:r>
            <a:r>
              <a:rPr lang="sk-SK" dirty="0"/>
              <a:t> , Z </a:t>
            </a:r>
            <a:r>
              <a:rPr lang="sk-SK" dirty="0" err="1"/>
              <a:t>Bisoffi</a:t>
            </a:r>
            <a:endParaRPr lang="sk-SK" dirty="0"/>
          </a:p>
          <a:p>
            <a:r>
              <a:rPr lang="sk-SK" dirty="0" err="1"/>
              <a:t>Rapid</a:t>
            </a:r>
            <a:r>
              <a:rPr lang="sk-SK" dirty="0"/>
              <a:t> </a:t>
            </a:r>
            <a:r>
              <a:rPr lang="sk-SK" dirty="0" err="1"/>
              <a:t>communications</a:t>
            </a:r>
            <a:r>
              <a:rPr lang="sk-SK" dirty="0">
                <a:effectLst/>
              </a:rPr>
              <a:t> </a:t>
            </a:r>
            <a:r>
              <a:rPr lang="sk-SK" dirty="0" err="1"/>
              <a:t>Trypanosoma</a:t>
            </a:r>
            <a:r>
              <a:rPr lang="sk-SK" dirty="0"/>
              <a:t> </a:t>
            </a:r>
            <a:r>
              <a:rPr lang="sk-SK" dirty="0" err="1"/>
              <a:t>brucei</a:t>
            </a:r>
            <a:r>
              <a:rPr lang="sk-SK" dirty="0"/>
              <a:t> </a:t>
            </a:r>
            <a:r>
              <a:rPr lang="sk-SK" dirty="0" err="1"/>
              <a:t>rhodesiense</a:t>
            </a:r>
            <a:r>
              <a:rPr lang="sk-SK" dirty="0"/>
              <a:t> </a:t>
            </a:r>
            <a:r>
              <a:rPr lang="sk-SK" dirty="0" err="1"/>
              <a:t>infection</a:t>
            </a:r>
            <a:r>
              <a:rPr lang="sk-SK" dirty="0"/>
              <a:t> </a:t>
            </a:r>
            <a:r>
              <a:rPr lang="sk-SK" dirty="0" err="1"/>
              <a:t>in</a:t>
            </a:r>
            <a:r>
              <a:rPr lang="sk-SK" dirty="0"/>
              <a:t> a </a:t>
            </a:r>
            <a:r>
              <a:rPr lang="sk-SK" dirty="0" err="1"/>
              <a:t>German</a:t>
            </a:r>
            <a:r>
              <a:rPr lang="sk-SK" dirty="0"/>
              <a:t> </a:t>
            </a:r>
            <a:r>
              <a:rPr lang="sk-SK" dirty="0" err="1"/>
              <a:t>traveller</a:t>
            </a:r>
            <a:r>
              <a:rPr lang="sk-SK" dirty="0"/>
              <a:t> </a:t>
            </a:r>
            <a:r>
              <a:rPr lang="sk-SK" dirty="0" err="1"/>
              <a:t>returning</a:t>
            </a:r>
            <a:r>
              <a:rPr lang="sk-SK" dirty="0"/>
              <a:t> </a:t>
            </a:r>
            <a:r>
              <a:rPr lang="sk-SK" dirty="0" err="1"/>
              <a:t>from</a:t>
            </a:r>
            <a:r>
              <a:rPr lang="sk-SK" dirty="0"/>
              <a:t> </a:t>
            </a:r>
            <a:r>
              <a:rPr lang="sk-SK" dirty="0" err="1"/>
              <a:t>the</a:t>
            </a:r>
            <a:r>
              <a:rPr lang="sk-SK" dirty="0"/>
              <a:t> </a:t>
            </a:r>
            <a:r>
              <a:rPr lang="sk-SK" dirty="0" err="1"/>
              <a:t>Masai</a:t>
            </a:r>
            <a:r>
              <a:rPr lang="sk-SK" dirty="0"/>
              <a:t> Mara area, </a:t>
            </a:r>
            <a:r>
              <a:rPr lang="sk-SK" dirty="0" err="1"/>
              <a:t>Kenya</a:t>
            </a:r>
            <a:r>
              <a:rPr lang="sk-SK" dirty="0"/>
              <a:t>, </a:t>
            </a:r>
            <a:r>
              <a:rPr lang="sk-SK" dirty="0" err="1"/>
              <a:t>January</a:t>
            </a:r>
            <a:r>
              <a:rPr lang="sk-SK" dirty="0"/>
              <a:t> 2012 T </a:t>
            </a:r>
            <a:r>
              <a:rPr lang="sk-SK" dirty="0" err="1"/>
              <a:t>Wolf</a:t>
            </a:r>
            <a:r>
              <a:rPr lang="sk-SK" dirty="0"/>
              <a:t>, T </a:t>
            </a:r>
            <a:r>
              <a:rPr lang="sk-SK" dirty="0" err="1"/>
              <a:t>Wichelhaus</a:t>
            </a:r>
            <a:r>
              <a:rPr lang="sk-SK" dirty="0"/>
              <a:t>, S </a:t>
            </a:r>
            <a:r>
              <a:rPr lang="sk-SK" dirty="0" err="1"/>
              <a:t>Göttig</a:t>
            </a:r>
            <a:r>
              <a:rPr lang="sk-SK" dirty="0"/>
              <a:t>, C </a:t>
            </a:r>
            <a:r>
              <a:rPr lang="sk-SK" dirty="0" err="1"/>
              <a:t>Kleine</a:t>
            </a:r>
            <a:r>
              <a:rPr lang="sk-SK" dirty="0"/>
              <a:t>, H R </a:t>
            </a:r>
            <a:r>
              <a:rPr lang="sk-SK" dirty="0" err="1"/>
              <a:t>Brodt</a:t>
            </a:r>
            <a:r>
              <a:rPr lang="sk-SK" dirty="0"/>
              <a:t>, G Just-Nuebling</a:t>
            </a:r>
          </a:p>
          <a:p>
            <a:r>
              <a:rPr lang="sk-SK" dirty="0" err="1"/>
              <a:t>Human</a:t>
            </a:r>
            <a:r>
              <a:rPr lang="sk-SK" dirty="0"/>
              <a:t> </a:t>
            </a:r>
            <a:r>
              <a:rPr lang="sk-SK" dirty="0" err="1"/>
              <a:t>African</a:t>
            </a:r>
            <a:r>
              <a:rPr lang="sk-SK" dirty="0"/>
              <a:t> </a:t>
            </a:r>
            <a:r>
              <a:rPr lang="sk-SK" dirty="0" err="1"/>
              <a:t>trypanosomiasis</a:t>
            </a:r>
            <a:r>
              <a:rPr lang="sk-SK" dirty="0"/>
              <a:t> </a:t>
            </a:r>
            <a:r>
              <a:rPr lang="sk-SK" dirty="0" err="1"/>
              <a:t>in</a:t>
            </a:r>
            <a:r>
              <a:rPr lang="sk-SK" dirty="0"/>
              <a:t> a </a:t>
            </a:r>
            <a:r>
              <a:rPr lang="sk-SK" dirty="0" err="1"/>
              <a:t>Belgian</a:t>
            </a:r>
            <a:r>
              <a:rPr lang="sk-SK" dirty="0"/>
              <a:t> </a:t>
            </a:r>
            <a:r>
              <a:rPr lang="sk-SK" dirty="0" err="1"/>
              <a:t>traveller</a:t>
            </a:r>
            <a:r>
              <a:rPr lang="sk-SK" dirty="0"/>
              <a:t> </a:t>
            </a:r>
            <a:r>
              <a:rPr lang="sk-SK" dirty="0" err="1"/>
              <a:t>returning</a:t>
            </a:r>
            <a:r>
              <a:rPr lang="sk-SK" dirty="0"/>
              <a:t> </a:t>
            </a:r>
            <a:r>
              <a:rPr lang="sk-SK" dirty="0" err="1"/>
              <a:t>from</a:t>
            </a:r>
            <a:r>
              <a:rPr lang="sk-SK" dirty="0"/>
              <a:t> </a:t>
            </a:r>
            <a:r>
              <a:rPr lang="sk-SK" dirty="0" err="1"/>
              <a:t>the</a:t>
            </a:r>
            <a:r>
              <a:rPr lang="sk-SK" dirty="0"/>
              <a:t> </a:t>
            </a:r>
            <a:r>
              <a:rPr lang="sk-SK" dirty="0" err="1"/>
              <a:t>Masai</a:t>
            </a:r>
            <a:r>
              <a:rPr lang="sk-SK" dirty="0"/>
              <a:t> Mara area, </a:t>
            </a:r>
            <a:r>
              <a:rPr lang="sk-SK" dirty="0" err="1"/>
              <a:t>Kenya</a:t>
            </a:r>
            <a:r>
              <a:rPr lang="sk-SK" dirty="0"/>
              <a:t>, </a:t>
            </a:r>
            <a:r>
              <a:rPr lang="sk-SK" dirty="0" err="1"/>
              <a:t>February</a:t>
            </a:r>
            <a:r>
              <a:rPr lang="sk-SK" dirty="0"/>
              <a:t> 2012. J </a:t>
            </a:r>
            <a:r>
              <a:rPr lang="sk-SK" dirty="0" err="1"/>
              <a:t>Clerinx</a:t>
            </a:r>
            <a:r>
              <a:rPr lang="sk-SK" dirty="0"/>
              <a:t> , E </a:t>
            </a:r>
            <a:r>
              <a:rPr lang="sk-SK" dirty="0" err="1"/>
              <a:t>Vlieghe</a:t>
            </a:r>
            <a:r>
              <a:rPr lang="sk-SK" dirty="0"/>
              <a:t>, V </a:t>
            </a:r>
            <a:r>
              <a:rPr lang="sk-SK" dirty="0" err="1"/>
              <a:t>Asselman</a:t>
            </a:r>
            <a:r>
              <a:rPr lang="sk-SK" dirty="0"/>
              <a:t>, S Van de </a:t>
            </a:r>
            <a:r>
              <a:rPr lang="sk-SK" dirty="0" err="1"/>
              <a:t>Casteele</a:t>
            </a:r>
            <a:r>
              <a:rPr lang="sk-SK" dirty="0"/>
              <a:t>, M B </a:t>
            </a:r>
            <a:r>
              <a:rPr lang="sk-SK" dirty="0" err="1"/>
              <a:t>Maes</a:t>
            </a:r>
            <a:r>
              <a:rPr lang="sk-SK" dirty="0"/>
              <a:t>, V </a:t>
            </a:r>
            <a:r>
              <a:rPr lang="sk-SK" dirty="0" err="1"/>
              <a:t>Lejon</a:t>
            </a:r>
            <a:endParaRPr lang="sk-SK" dirty="0"/>
          </a:p>
        </p:txBody>
      </p:sp>
      <p:sp>
        <p:nvSpPr>
          <p:cNvPr id="3" name="Title 2"/>
          <p:cNvSpPr>
            <a:spLocks noGrp="1"/>
          </p:cNvSpPr>
          <p:nvPr>
            <p:ph type="title"/>
          </p:nvPr>
        </p:nvSpPr>
        <p:spPr/>
        <p:txBody>
          <a:bodyPr/>
          <a:lstStyle/>
          <a:p>
            <a:r>
              <a:rPr lang="sk-SK" dirty="0"/>
              <a:t>Stáva sa</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29</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88027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134" y="756287"/>
            <a:ext cx="8650143" cy="4448255"/>
          </a:xfrm>
        </p:spPr>
        <p:txBody>
          <a:bodyPr>
            <a:normAutofit lnSpcReduction="10000"/>
          </a:bodyPr>
          <a:lstStyle/>
          <a:p>
            <a:r>
              <a:rPr lang="sk-SK" sz="2800" dirty="0"/>
              <a:t>Rada pre </a:t>
            </a:r>
            <a:r>
              <a:rPr lang="sk-SK" sz="2800" i="1" dirty="0"/>
              <a:t>medzinárodné hygienické predpisy </a:t>
            </a:r>
            <a:r>
              <a:rPr lang="sk-SK" sz="2800" dirty="0"/>
              <a:t>prijala </a:t>
            </a:r>
            <a:r>
              <a:rPr lang="sk-SK" sz="2800" i="1" dirty="0"/>
              <a:t>Medzinárodné zdravotné predpisy MZP </a:t>
            </a:r>
            <a:r>
              <a:rPr lang="sk-SK" sz="2800" dirty="0"/>
              <a:t>na štvrtom Svetovom zdravotníckom zhromaždení v roku 1951</a:t>
            </a:r>
          </a:p>
          <a:p>
            <a:r>
              <a:rPr lang="sk-SK" sz="2800" dirty="0"/>
              <a:t>Svetové zhromaždenie zdravia v roku 1969 prijalo predpisy, ktorý pôvodne riešili šesť „quarantinable“ ochorení </a:t>
            </a:r>
          </a:p>
          <a:p>
            <a:r>
              <a:rPr lang="sk-SK" sz="2800" dirty="0"/>
              <a:t>Zmenený v rokoch 1973 a 1981 a to vzhľadom na zníženiu počtu ochorení na tri (žltá zimnica, cholera a mor) a najmä pre globálne odstránenie pravých kiahní</a:t>
            </a:r>
            <a:r>
              <a:rPr lang="sk-SK" dirty="0"/>
              <a:t>.</a:t>
            </a:r>
          </a:p>
        </p:txBody>
      </p:sp>
      <p:sp>
        <p:nvSpPr>
          <p:cNvPr id="3" name="Title 2"/>
          <p:cNvSpPr>
            <a:spLocks noGrp="1"/>
          </p:cNvSpPr>
          <p:nvPr>
            <p:ph type="title"/>
          </p:nvPr>
        </p:nvSpPr>
        <p:spPr/>
        <p:txBody>
          <a:bodyPr/>
          <a:lstStyle/>
          <a:p>
            <a:r>
              <a:rPr lang="sk-SK" dirty="0"/>
              <a:t>Krátka história</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3252909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a:t>Prehľad literatúry k MZP – </a:t>
            </a:r>
            <a:r>
              <a:rPr lang="sk-SK" dirty="0" err="1"/>
              <a:t>Medline</a:t>
            </a:r>
            <a:r>
              <a:rPr lang="sk-SK" dirty="0"/>
              <a:t> roky 2005-2012</a:t>
            </a:r>
          </a:p>
          <a:p>
            <a:r>
              <a:rPr lang="sk-SK" dirty="0"/>
              <a:t>Podľa krajín</a:t>
            </a:r>
          </a:p>
          <a:p>
            <a:r>
              <a:rPr lang="sk-SK" dirty="0"/>
              <a:t>Podľa rokov - graf</a:t>
            </a:r>
          </a:p>
        </p:txBody>
      </p:sp>
      <p:sp>
        <p:nvSpPr>
          <p:cNvPr id="3" name="Title 2"/>
          <p:cNvSpPr>
            <a:spLocks noGrp="1"/>
          </p:cNvSpPr>
          <p:nvPr>
            <p:ph type="title"/>
          </p:nvPr>
        </p:nvSpPr>
        <p:spPr/>
        <p:txBody>
          <a:bodyPr/>
          <a:lstStyle/>
          <a:p>
            <a:r>
              <a:rPr lang="sk-SK" dirty="0"/>
              <a:t>Úlohy</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30</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156016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t="8945" b="8945"/>
          <a:stretch>
            <a:fillRect/>
          </a:stretch>
        </p:blipFill>
        <p:spPr>
          <a:xfrm>
            <a:off x="1171813" y="618920"/>
            <a:ext cx="6716712" cy="1304925"/>
          </a:xfrm>
        </p:spPr>
      </p:pic>
      <p:sp>
        <p:nvSpPr>
          <p:cNvPr id="3" name="Title 2"/>
          <p:cNvSpPr>
            <a:spLocks noGrp="1"/>
          </p:cNvSpPr>
          <p:nvPr>
            <p:ph type="title"/>
          </p:nvPr>
        </p:nvSpPr>
        <p:spPr/>
        <p:txBody>
          <a:bodyPr/>
          <a:lstStyle/>
          <a:p>
            <a:r>
              <a:rPr lang="sk-SK" dirty="0"/>
              <a:t>Presun dôrazu</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4</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8" name="Content Placeholder 1"/>
          <p:cNvSpPr txBox="1">
            <a:spLocks/>
          </p:cNvSpPr>
          <p:nvPr/>
        </p:nvSpPr>
        <p:spPr>
          <a:xfrm>
            <a:off x="634944" y="2292477"/>
            <a:ext cx="8718863" cy="3085550"/>
          </a:xfrm>
          <a:prstGeom prst="rect">
            <a:avLst/>
          </a:prstGeom>
        </p:spPr>
        <p:txBody>
          <a:bodyPr vert="horz" lIns="100785" tIns="50393" rIns="100785" bIns="50393" rtlCol="0" anchor="ctr">
            <a:normAutofit/>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ClrTx/>
            </a:pPr>
            <a:r>
              <a:rPr lang="sk-SK" sz="3200" dirty="0"/>
              <a:t>Od kontroly hraníc ku obmedzovaniu zdrojov</a:t>
            </a:r>
          </a:p>
          <a:p>
            <a:pPr>
              <a:buClrTx/>
            </a:pPr>
            <a:r>
              <a:rPr lang="sk-SK" sz="3200" dirty="0"/>
              <a:t>Od zoznamu chorôb ku všetkým ohrozeniam</a:t>
            </a:r>
          </a:p>
          <a:p>
            <a:pPr>
              <a:buClrTx/>
            </a:pPr>
            <a:r>
              <a:rPr lang="sk-SK" sz="3200" dirty="0"/>
              <a:t>Od dopredu nastavených opatrení k úpravám a k odpovedi v reálnom čase</a:t>
            </a:r>
          </a:p>
        </p:txBody>
      </p:sp>
    </p:spTree>
    <p:extLst>
      <p:ext uri="{BB962C8B-B14F-4D97-AF65-F5344CB8AC3E}">
        <p14:creationId xmlns:p14="http://schemas.microsoft.com/office/powerpoint/2010/main" val="426782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944" y="756287"/>
            <a:ext cx="8718863" cy="4897456"/>
          </a:xfrm>
        </p:spPr>
        <p:txBody>
          <a:bodyPr>
            <a:normAutofit/>
          </a:bodyPr>
          <a:lstStyle/>
          <a:p>
            <a:pPr marL="20158" indent="0">
              <a:buNone/>
            </a:pPr>
            <a:r>
              <a:rPr lang="sk-SK" sz="3200" dirty="0"/>
              <a:t>Táto právne záväzná dohoda významne prispieva ku globálnej bezpečnosti zdravia verejnosti tým, že vytvára nový rámec pre koordináciu riadenia udalostí, ktoré môžu predstavovať núdzový stav zdravia verejnosti medzinárodného dosahu, a zvýšiť kapacitu všetkých krajín pre detekciu, hodnotenie, oznamovanie a reagovanie na ohrozenie zdravia verejnosti.</a:t>
            </a:r>
          </a:p>
        </p:txBody>
      </p:sp>
      <p:sp>
        <p:nvSpPr>
          <p:cNvPr id="3" name="Title 2"/>
          <p:cNvSpPr>
            <a:spLocks noGrp="1"/>
          </p:cNvSpPr>
          <p:nvPr>
            <p:ph type="title"/>
          </p:nvPr>
        </p:nvSpPr>
        <p:spPr/>
        <p:txBody>
          <a:bodyPr/>
          <a:lstStyle/>
          <a:p>
            <a:r>
              <a:rPr lang="sk-SK" dirty="0"/>
              <a:t>Právne záväzná dohoda</a:t>
            </a:r>
          </a:p>
        </p:txBody>
      </p:sp>
      <p:sp>
        <p:nvSpPr>
          <p:cNvPr id="4" name="Date Placeholder 3"/>
          <p:cNvSpPr>
            <a:spLocks noGrp="1"/>
          </p:cNvSpPr>
          <p:nvPr>
            <p:ph type="dt" sz="half" idx="10"/>
          </p:nvPr>
        </p:nvSpPr>
        <p:spPr/>
        <p:txBody>
          <a:bodyPr/>
          <a:lstStyle/>
          <a:p>
            <a:fld id="{C2EC3CA9-75E3-FC48-9FB2-065093D92C8A}" type="datetime1">
              <a:rPr lang="en-GB" smtClean="0"/>
              <a:t>30/04/2023</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143167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k-SK" sz="3200" dirty="0"/>
              <a:t>Preložený text na </a:t>
            </a:r>
            <a:r>
              <a:rPr lang="sk-SK" sz="3200" dirty="0">
                <a:hlinkClick r:id="rId2"/>
              </a:rPr>
              <a:t>http://www.health.gov.sk/?medzinarodne-zdravotne-predpisy-2005</a:t>
            </a:r>
            <a:endParaRPr lang="sk-SK" sz="3200" dirty="0"/>
          </a:p>
          <a:p>
            <a:r>
              <a:rPr lang="sk-SK" sz="3200" dirty="0"/>
              <a:t>Národný ohniskový bod: Úrad verejného zdravotníctva Slovenskej republiky</a:t>
            </a:r>
          </a:p>
        </p:txBody>
      </p:sp>
      <p:sp>
        <p:nvSpPr>
          <p:cNvPr id="3" name="Title 2"/>
          <p:cNvSpPr>
            <a:spLocks noGrp="1"/>
          </p:cNvSpPr>
          <p:nvPr>
            <p:ph type="title"/>
          </p:nvPr>
        </p:nvSpPr>
        <p:spPr/>
        <p:txBody>
          <a:bodyPr/>
          <a:lstStyle/>
          <a:p>
            <a:r>
              <a:rPr lang="sk-SK" dirty="0"/>
              <a:t>Slovensko</a:t>
            </a:r>
          </a:p>
        </p:txBody>
      </p:sp>
      <p:sp>
        <p:nvSpPr>
          <p:cNvPr id="4" name="Date Placeholder 3"/>
          <p:cNvSpPr>
            <a:spLocks noGrp="1"/>
          </p:cNvSpPr>
          <p:nvPr>
            <p:ph type="dt" sz="half" idx="10"/>
          </p:nvPr>
        </p:nvSpPr>
        <p:spPr/>
        <p:txBody>
          <a:bodyPr/>
          <a:lstStyle/>
          <a:p>
            <a:fld id="{8A991515-2F01-3940-9194-473C69A60544}" type="datetime1">
              <a:rPr lang="en-GB" smtClean="0"/>
              <a:t>30/04/2023</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6</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Tree>
    <p:extLst>
      <p:ext uri="{BB962C8B-B14F-4D97-AF65-F5344CB8AC3E}">
        <p14:creationId xmlns:p14="http://schemas.microsoft.com/office/powerpoint/2010/main" val="241999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105" y="756287"/>
            <a:ext cx="8046172" cy="4758049"/>
          </a:xfrm>
        </p:spPr>
        <p:txBody>
          <a:bodyPr>
            <a:noAutofit/>
          </a:bodyPr>
          <a:lstStyle/>
          <a:p>
            <a:r>
              <a:rPr lang="sk-SK" sz="3000" dirty="0"/>
              <a:t>Po prvé, že riešenie vážnych ochorení a neobvyklých udalosti, ktoré sa nevyhnutne vyskytujú v našom dnešnom svete.</a:t>
            </a:r>
          </a:p>
          <a:p>
            <a:r>
              <a:rPr lang="sk-SK" sz="3000" dirty="0"/>
              <a:t>Máme spoločný záujem vzhľadom na fakt, že ohrozenie zdravia v jednej časti sveta môže ohroziť zdravie kdekoľvek, alebo všade.</a:t>
            </a:r>
          </a:p>
          <a:p>
            <a:r>
              <a:rPr lang="sk-SK" sz="3000" dirty="0"/>
              <a:t>Globalizácia: problém na jednom mieste sa môže stať problémom všetkých ľudí na svete</a:t>
            </a:r>
          </a:p>
        </p:txBody>
      </p:sp>
      <p:sp>
        <p:nvSpPr>
          <p:cNvPr id="3" name="Title 2"/>
          <p:cNvSpPr>
            <a:spLocks noGrp="1"/>
          </p:cNvSpPr>
          <p:nvPr>
            <p:ph type="title"/>
          </p:nvPr>
        </p:nvSpPr>
        <p:spPr/>
        <p:txBody>
          <a:bodyPr/>
          <a:lstStyle/>
          <a:p>
            <a:r>
              <a:rPr lang="sk-SK" dirty="0"/>
              <a:t>Prečo potrebujeme MZP?</a:t>
            </a:r>
          </a:p>
        </p:txBody>
      </p:sp>
      <p:sp>
        <p:nvSpPr>
          <p:cNvPr id="4" name="Date Placeholder 3"/>
          <p:cNvSpPr>
            <a:spLocks noGrp="1"/>
          </p:cNvSpPr>
          <p:nvPr>
            <p:ph type="dt" sz="half" idx="10"/>
          </p:nvPr>
        </p:nvSpPr>
        <p:spPr/>
        <p:txBody>
          <a:bodyPr/>
          <a:lstStyle/>
          <a:p>
            <a:fld id="{0BFDBD7F-C0C7-7249-BC93-A769E68E44FE}" type="datetime1">
              <a:rPr lang="en-GB" smtClean="0"/>
              <a:t>30/04/2023</a:t>
            </a:fld>
            <a:endParaRPr lang="en-GB"/>
          </a:p>
        </p:txBody>
      </p:sp>
      <p:sp>
        <p:nvSpPr>
          <p:cNvPr id="5" name="Footer Placeholder 4"/>
          <p:cNvSpPr>
            <a:spLocks noGrp="1"/>
          </p:cNvSpPr>
          <p:nvPr>
            <p:ph type="ftr" sz="quarter" idx="12"/>
          </p:nvPr>
        </p:nvSpPr>
        <p:spPr/>
        <p:txBody>
          <a:bodyPr/>
          <a:lstStyle/>
          <a:p>
            <a:r>
              <a:rPr lang="en-GB"/>
              <a:t>http://www.healthnet.sk/martin_rusnak/Presentations/index.html</a:t>
            </a:r>
          </a:p>
        </p:txBody>
      </p:sp>
      <p:sp>
        <p:nvSpPr>
          <p:cNvPr id="6" name="Slide Number Placeholder 5"/>
          <p:cNvSpPr>
            <a:spLocks noGrp="1"/>
          </p:cNvSpPr>
          <p:nvPr>
            <p:ph type="sldNum" sz="quarter" idx="11"/>
          </p:nvPr>
        </p:nvSpPr>
        <p:spPr/>
        <p:txBody>
          <a:bodyPr/>
          <a:lstStyle/>
          <a:p>
            <a:fld id="{20C92893-8C51-46CF-9D47-24B3C575AFAA}" type="slidenum">
              <a:rPr lang="en-GB" smtClean="0"/>
              <a:pPr/>
              <a:t>7</a:t>
            </a:fld>
            <a:endParaRPr lang="en-GB"/>
          </a:p>
        </p:txBody>
      </p:sp>
    </p:spTree>
    <p:extLst>
      <p:ext uri="{BB962C8B-B14F-4D97-AF65-F5344CB8AC3E}">
        <p14:creationId xmlns:p14="http://schemas.microsoft.com/office/powerpoint/2010/main" val="328601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8" y="5767959"/>
            <a:ext cx="8312587" cy="1008380"/>
          </a:xfrm>
        </p:spPr>
        <p:txBody>
          <a:bodyPr/>
          <a:lstStyle/>
          <a:p>
            <a:r>
              <a:rPr lang="sk-SK" dirty="0"/>
              <a:t>Prasacia chrípka</a:t>
            </a:r>
          </a:p>
        </p:txBody>
      </p:sp>
      <p:pic>
        <p:nvPicPr>
          <p:cNvPr id="4" name="Picture 3"/>
          <p:cNvPicPr>
            <a:picLocks noChangeAspect="1"/>
          </p:cNvPicPr>
          <p:nvPr/>
        </p:nvPicPr>
        <p:blipFill>
          <a:blip r:embed="rId2"/>
          <a:stretch>
            <a:fillRect/>
          </a:stretch>
        </p:blipFill>
        <p:spPr>
          <a:xfrm>
            <a:off x="582577" y="658282"/>
            <a:ext cx="2758791" cy="2603534"/>
          </a:xfrm>
          <a:prstGeom prst="rect">
            <a:avLst/>
          </a:prstGeom>
        </p:spPr>
      </p:pic>
      <p:sp>
        <p:nvSpPr>
          <p:cNvPr id="5" name="Date Placeholder 4"/>
          <p:cNvSpPr>
            <a:spLocks noGrp="1"/>
          </p:cNvSpPr>
          <p:nvPr>
            <p:ph type="dt" sz="half" idx="10"/>
          </p:nvPr>
        </p:nvSpPr>
        <p:spPr/>
        <p:txBody>
          <a:bodyPr/>
          <a:lstStyle/>
          <a:p>
            <a:fld id="{EE553B9F-7CE5-C44E-ADBC-2E77C8EF6EC8}" type="datetime1">
              <a:rPr lang="en-GB" smtClean="0"/>
              <a:t>30/04/2023</a:t>
            </a:fld>
            <a:endParaRPr lang="en-GB"/>
          </a:p>
        </p:txBody>
      </p:sp>
      <p:sp>
        <p:nvSpPr>
          <p:cNvPr id="6" name="Footer Placeholder 5"/>
          <p:cNvSpPr>
            <a:spLocks noGrp="1"/>
          </p:cNvSpPr>
          <p:nvPr>
            <p:ph type="ftr" sz="quarter" idx="12"/>
          </p:nvPr>
        </p:nvSpPr>
        <p:spPr/>
        <p:txBody>
          <a:bodyPr/>
          <a:lstStyle/>
          <a:p>
            <a:r>
              <a:rPr lang="en-GB"/>
              <a:t>http://www.healthnet.sk/martin_rusnak/Presentations/index.html</a:t>
            </a:r>
          </a:p>
        </p:txBody>
      </p:sp>
      <p:sp>
        <p:nvSpPr>
          <p:cNvPr id="7" name="Slide Number Placeholder 6"/>
          <p:cNvSpPr>
            <a:spLocks noGrp="1"/>
          </p:cNvSpPr>
          <p:nvPr>
            <p:ph type="sldNum" sz="quarter" idx="11"/>
          </p:nvPr>
        </p:nvSpPr>
        <p:spPr/>
        <p:txBody>
          <a:bodyPr/>
          <a:lstStyle/>
          <a:p>
            <a:fld id="{20C92893-8C51-46CF-9D47-24B3C575AFAA}" type="slidenum">
              <a:rPr lang="en-GB" smtClean="0"/>
              <a:pPr/>
              <a:t>8</a:t>
            </a:fld>
            <a:endParaRPr lang="en-GB"/>
          </a:p>
        </p:txBody>
      </p:sp>
      <p:sp>
        <p:nvSpPr>
          <p:cNvPr id="2" name="Content Placeholder 1">
            <a:extLst>
              <a:ext uri="{FF2B5EF4-FFF2-40B4-BE49-F238E27FC236}">
                <a16:creationId xmlns:a16="http://schemas.microsoft.com/office/drawing/2014/main" id="{CA263957-2582-46C5-2669-B05A3D2C92ED}"/>
              </a:ext>
            </a:extLst>
          </p:cNvPr>
          <p:cNvSpPr>
            <a:spLocks noGrp="1"/>
          </p:cNvSpPr>
          <p:nvPr>
            <p:ph idx="1"/>
          </p:nvPr>
        </p:nvSpPr>
        <p:spPr>
          <a:xfrm>
            <a:off x="3568390" y="372889"/>
            <a:ext cx="6287267" cy="3123213"/>
          </a:xfrm>
        </p:spPr>
        <p:txBody>
          <a:bodyPr>
            <a:normAutofit fontScale="70000" lnSpcReduction="20000"/>
          </a:bodyPr>
          <a:lstStyle/>
          <a:p>
            <a:pPr marL="20158" indent="0" algn="just">
              <a:buNone/>
            </a:pPr>
            <a:r>
              <a:rPr lang="sk-SK" sz="2800" i="1" dirty="0"/>
              <a:t>Na jar 2009 </a:t>
            </a:r>
            <a:r>
              <a:rPr lang="sk-SK" sz="2800" dirty="0"/>
              <a:t>sa objavil </a:t>
            </a:r>
            <a:r>
              <a:rPr lang="sk-SK" sz="2800" i="1" dirty="0"/>
              <a:t>nový vírus chrípky A (H1N1</a:t>
            </a:r>
            <a:r>
              <a:rPr lang="sk-SK" sz="2800" dirty="0"/>
              <a:t>). Prvýkrát bol zistený v Mexiku v Severnej Amerike. Rýchlo sa rozšíril po Spojených štátoch a vo svete. Dňa 26. apríla 2009, viac ako jeden mesiac po jeho prvom výskyte, WHO vyhlásilo núdzový stav zdravia verejnosti medzinárodného dosahu, keď </a:t>
            </a:r>
            <a:r>
              <a:rPr lang="sk-SK" sz="2800" i="1" dirty="0"/>
              <a:t>pandémia H1N1 </a:t>
            </a:r>
            <a:r>
              <a:rPr lang="sk-SK" sz="2800" dirty="0"/>
              <a:t>(alebo </a:t>
            </a:r>
            <a:r>
              <a:rPr lang="sk-SK" sz="2800" i="1" dirty="0"/>
              <a:t>prasacej chrípky</a:t>
            </a:r>
            <a:r>
              <a:rPr lang="sk-SK" sz="2800" dirty="0"/>
              <a:t>) bola stále v tretej fáze. Do troch hodín toho istého dňa webová stránka WHO zaznamenala takmer dva milióny návštev, čo si vyžiadalo vytvorenie webovej stránky určenej pre pandémiu prasacej chrípky. </a:t>
            </a:r>
          </a:p>
        </p:txBody>
      </p:sp>
      <p:sp>
        <p:nvSpPr>
          <p:cNvPr id="10" name="Content Placeholder 1">
            <a:extLst>
              <a:ext uri="{FF2B5EF4-FFF2-40B4-BE49-F238E27FC236}">
                <a16:creationId xmlns:a16="http://schemas.microsoft.com/office/drawing/2014/main" id="{2556CAA3-444A-3500-ED9D-CEE2405C3A31}"/>
              </a:ext>
            </a:extLst>
          </p:cNvPr>
          <p:cNvSpPr txBox="1">
            <a:spLocks/>
          </p:cNvSpPr>
          <p:nvPr/>
        </p:nvSpPr>
        <p:spPr>
          <a:xfrm>
            <a:off x="582577" y="3490721"/>
            <a:ext cx="9152438" cy="2251664"/>
          </a:xfrm>
          <a:prstGeom prst="rect">
            <a:avLst/>
          </a:prstGeom>
        </p:spPr>
        <p:txBody>
          <a:bodyPr vert="horz" lIns="100785" tIns="50393" rIns="100785" bIns="50393" rtlCol="0" anchor="ctr">
            <a:normAutofit fontScale="85000" lnSpcReduction="20000"/>
          </a:bodyPr>
          <a:lst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20158" indent="0" algn="just" fontAlgn="auto">
              <a:lnSpc>
                <a:spcPct val="100000"/>
              </a:lnSpc>
              <a:buClrTx/>
              <a:buFont typeface="Wingdings" pitchFamily="2" charset="2"/>
              <a:buNone/>
            </a:pPr>
            <a:r>
              <a:rPr lang="sk-SK" sz="2800" dirty="0"/>
              <a:t>V čase, keď bol H1N1 vyhlásený za PHEIC, sa vyskytol iba v troch krajinách. Preto sa tvrdilo, že vyhlásenie epidémie H1N1 za PHEIC podnecuje strach verejnosti. Štúdia z roku 2013 sponzorovaná WHO odhaduje, že hoci je rozsahom podobná sezónnej chrípke, stojí viac rokov života ako sezónna chrípka, a to v dôsledku posunu smerom k úmrtnosti medzi osobami mladšími ako 65 rokov.</a:t>
            </a:r>
          </a:p>
        </p:txBody>
      </p:sp>
    </p:spTree>
    <p:extLst>
      <p:ext uri="{BB962C8B-B14F-4D97-AF65-F5344CB8AC3E}">
        <p14:creationId xmlns:p14="http://schemas.microsoft.com/office/powerpoint/2010/main" val="3575305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064E34F6-0E17-9767-A799-67298DC5AE25}"/>
              </a:ext>
            </a:extLst>
          </p:cNvPr>
          <p:cNvSpPr>
            <a:spLocks noGrp="1"/>
          </p:cNvSpPr>
          <p:nvPr>
            <p:ph type="dt" sz="half" idx="10"/>
          </p:nvPr>
        </p:nvSpPr>
        <p:spPr>
          <a:xfrm>
            <a:off x="7888525" y="6787309"/>
            <a:ext cx="1263717" cy="402652"/>
          </a:xfrm>
        </p:spPr>
        <p:txBody>
          <a:bodyPr anchor="t">
            <a:normAutofit/>
          </a:bodyPr>
          <a:lstStyle/>
          <a:p>
            <a:pPr>
              <a:spcAft>
                <a:spcPts val="600"/>
              </a:spcAft>
            </a:pPr>
            <a:fld id="{8A991515-2F01-3940-9194-473C69A60544}" type="datetime1">
              <a:rPr lang="en-GB" smtClean="0"/>
              <a:pPr>
                <a:spcAft>
                  <a:spcPts val="600"/>
                </a:spcAft>
              </a:pPr>
              <a:t>30/04/2023</a:t>
            </a:fld>
            <a:endParaRPr lang="en-GB"/>
          </a:p>
        </p:txBody>
      </p:sp>
      <p:sp>
        <p:nvSpPr>
          <p:cNvPr id="5" name="Zástupný objekt pre číslo snímky 4">
            <a:extLst>
              <a:ext uri="{FF2B5EF4-FFF2-40B4-BE49-F238E27FC236}">
                <a16:creationId xmlns:a16="http://schemas.microsoft.com/office/drawing/2014/main" id="{6A7873CF-1892-9005-EB11-E15801E9E9F7}"/>
              </a:ext>
            </a:extLst>
          </p:cNvPr>
          <p:cNvSpPr>
            <a:spLocks noGrp="1"/>
          </p:cNvSpPr>
          <p:nvPr>
            <p:ph type="sldNum" sz="quarter" idx="11"/>
          </p:nvPr>
        </p:nvSpPr>
        <p:spPr>
          <a:xfrm>
            <a:off x="856448" y="6844218"/>
            <a:ext cx="1740133" cy="345744"/>
          </a:xfrm>
        </p:spPr>
        <p:txBody>
          <a:bodyPr anchor="b">
            <a:normAutofit/>
          </a:bodyPr>
          <a:lstStyle/>
          <a:p>
            <a:pPr>
              <a:spcAft>
                <a:spcPts val="600"/>
              </a:spcAft>
            </a:pPr>
            <a:fld id="{20C92893-8C51-46CF-9D47-24B3C575AFAA}" type="slidenum">
              <a:rPr lang="en-GB" smtClean="0"/>
              <a:pPr>
                <a:spcAft>
                  <a:spcPts val="600"/>
                </a:spcAft>
              </a:pPr>
              <a:t>9</a:t>
            </a:fld>
            <a:endParaRPr lang="en-GB"/>
          </a:p>
        </p:txBody>
      </p:sp>
      <p:sp>
        <p:nvSpPr>
          <p:cNvPr id="6" name="Zástupný objekt pre pätu 5">
            <a:extLst>
              <a:ext uri="{FF2B5EF4-FFF2-40B4-BE49-F238E27FC236}">
                <a16:creationId xmlns:a16="http://schemas.microsoft.com/office/drawing/2014/main" id="{3B77EF05-6486-1EEC-F156-DFD633435F06}"/>
              </a:ext>
            </a:extLst>
          </p:cNvPr>
          <p:cNvSpPr>
            <a:spLocks noGrp="1"/>
          </p:cNvSpPr>
          <p:nvPr>
            <p:ph type="ftr" sz="quarter" idx="12"/>
          </p:nvPr>
        </p:nvSpPr>
        <p:spPr>
          <a:xfrm>
            <a:off x="2769791" y="6844217"/>
            <a:ext cx="4653044" cy="345743"/>
          </a:xfrm>
        </p:spPr>
        <p:txBody>
          <a:bodyPr anchor="t">
            <a:normAutofit/>
          </a:bodyPr>
          <a:lstStyle/>
          <a:p>
            <a:pPr>
              <a:spcAft>
                <a:spcPts val="600"/>
              </a:spcAft>
            </a:pPr>
            <a:r>
              <a:rPr lang="en-GB"/>
              <a:t>http://www.healthnet.sk/martin_rusnak/Presentations/index.html</a:t>
            </a:r>
          </a:p>
        </p:txBody>
      </p:sp>
      <p:sp>
        <p:nvSpPr>
          <p:cNvPr id="3" name="Nadpis 2">
            <a:extLst>
              <a:ext uri="{FF2B5EF4-FFF2-40B4-BE49-F238E27FC236}">
                <a16:creationId xmlns:a16="http://schemas.microsoft.com/office/drawing/2014/main" id="{A3FEBC76-0168-6BBD-43DD-8B1341EBC754}"/>
              </a:ext>
            </a:extLst>
          </p:cNvPr>
          <p:cNvSpPr>
            <a:spLocks noGrp="1"/>
          </p:cNvSpPr>
          <p:nvPr>
            <p:ph type="title"/>
          </p:nvPr>
        </p:nvSpPr>
        <p:spPr>
          <a:xfrm>
            <a:off x="836297" y="5828436"/>
            <a:ext cx="8312587" cy="1008380"/>
          </a:xfrm>
        </p:spPr>
        <p:txBody>
          <a:bodyPr anchor="b">
            <a:normAutofit fontScale="90000"/>
          </a:bodyPr>
          <a:lstStyle/>
          <a:p>
            <a:r>
              <a:rPr lang="sk-SK" dirty="0" err="1"/>
              <a:t>Poliomyelitída</a:t>
            </a:r>
            <a:r>
              <a:rPr lang="sk-SK" dirty="0"/>
              <a:t> (obrna) 2019 - </a:t>
            </a:r>
          </a:p>
        </p:txBody>
      </p:sp>
      <p:sp>
        <p:nvSpPr>
          <p:cNvPr id="2" name="Zástupný objekt pre obsah 1">
            <a:extLst>
              <a:ext uri="{FF2B5EF4-FFF2-40B4-BE49-F238E27FC236}">
                <a16:creationId xmlns:a16="http://schemas.microsoft.com/office/drawing/2014/main" id="{3FE6AF37-6F49-3369-6F6A-710FD9085E25}"/>
              </a:ext>
            </a:extLst>
          </p:cNvPr>
          <p:cNvSpPr>
            <a:spLocks noGrp="1"/>
          </p:cNvSpPr>
          <p:nvPr>
            <p:ph sz="quarter" idx="13"/>
          </p:nvPr>
        </p:nvSpPr>
        <p:spPr>
          <a:xfrm>
            <a:off x="434898" y="726034"/>
            <a:ext cx="5106827" cy="5095000"/>
          </a:xfrm>
        </p:spPr>
        <p:txBody>
          <a:bodyPr anchor="ctr">
            <a:normAutofit/>
          </a:bodyPr>
          <a:lstStyle/>
          <a:p>
            <a:pPr algn="just">
              <a:lnSpc>
                <a:spcPct val="90000"/>
              </a:lnSpc>
            </a:pPr>
            <a:r>
              <a:rPr lang="sk-SK" sz="1800" dirty="0"/>
              <a:t>Druhým medzinárodným ohrozením ZV bolo vyhlásenie o </a:t>
            </a:r>
            <a:r>
              <a:rPr lang="sk-SK" sz="1800" i="1" dirty="0"/>
              <a:t>detskej obrne </a:t>
            </a:r>
            <a:r>
              <a:rPr lang="sk-SK" sz="1800" dirty="0"/>
              <a:t>z roku 2014, s nárastom prípadov </a:t>
            </a:r>
            <a:r>
              <a:rPr lang="sk-SK" sz="1800" i="1" dirty="0"/>
              <a:t>divokej detskej obrny a cirkulujúceho poliovírusu odvodeného z vakcíny</a:t>
            </a:r>
            <a:r>
              <a:rPr lang="sk-SK" sz="1800" dirty="0"/>
              <a:t>. Dosiahnutý stav ako globálna </a:t>
            </a:r>
            <a:r>
              <a:rPr lang="sk-SK" sz="1800" dirty="0" err="1"/>
              <a:t>eradikácia</a:t>
            </a:r>
            <a:r>
              <a:rPr lang="sk-SK" sz="1800" dirty="0"/>
              <a:t> sa považoval za ohrozený leteckou dopravou a prechodom hraníc po zemi, s malým počtom prípadov v Afganistane, Pakistane a Nigérii.</a:t>
            </a:r>
          </a:p>
          <a:p>
            <a:pPr algn="just">
              <a:lnSpc>
                <a:spcPct val="90000"/>
              </a:lnSpc>
            </a:pPr>
            <a:r>
              <a:rPr lang="sk-SK" sz="1800" dirty="0"/>
              <a:t>V októbri 2019 boli preskúmané pokračujúce prípady divokej obrny v Pakistane a Afganistane, okrem nových prípadov odvodených od vakcíny v Afrike a Ázii, a detská obrna bola naďalej medzinárodným ohrozením. Od novembra 2021, berúc do úvahy nedávne udalosti v Afganistane, veľký počet neočkovaných detí, zvyšujúci sa počet mobilných ľudí v Pakistane a riziká spojené okrem iného s pandémiou COVID-19, obrna zostáva medzinárodným ohrozením ZV.</a:t>
            </a:r>
          </a:p>
        </p:txBody>
      </p:sp>
      <p:pic>
        <p:nvPicPr>
          <p:cNvPr id="1026" name="Picture 2" descr="Wiping Out Polio: How The U.S. Snuffed Out A Killer : Shots - Health News :  NPR">
            <a:extLst>
              <a:ext uri="{FF2B5EF4-FFF2-40B4-BE49-F238E27FC236}">
                <a16:creationId xmlns:a16="http://schemas.microsoft.com/office/drawing/2014/main" id="{D6BC156D-6E04-3F81-98D0-8128BABC8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73" r="6942"/>
          <a:stretch/>
        </p:blipFill>
        <p:spPr bwMode="auto">
          <a:xfrm>
            <a:off x="5541725" y="726034"/>
            <a:ext cx="3607159" cy="3784926"/>
          </a:xfrm>
          <a:prstGeom prst="rect">
            <a:avLst/>
          </a:prstGeom>
          <a:solidFill>
            <a:srgbClr val="FFFFFF"/>
          </a:solidFill>
        </p:spPr>
      </p:pic>
    </p:spTree>
    <p:extLst>
      <p:ext uri="{BB962C8B-B14F-4D97-AF65-F5344CB8AC3E}">
        <p14:creationId xmlns:p14="http://schemas.microsoft.com/office/powerpoint/2010/main" val="612654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Prednasky.thmx</Template>
  <TotalTime>1111</TotalTime>
  <Words>2648</Words>
  <Application>Microsoft Macintosh PowerPoint</Application>
  <PresentationFormat>Vlastná</PresentationFormat>
  <Paragraphs>234</Paragraphs>
  <Slides>30</Slides>
  <Notes>2</Notes>
  <HiddenSlides>2</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30</vt:i4>
      </vt:variant>
    </vt:vector>
  </HeadingPairs>
  <TitlesOfParts>
    <vt:vector size="35" baseType="lpstr">
      <vt:lpstr>Arial</vt:lpstr>
      <vt:lpstr>Calibri</vt:lpstr>
      <vt:lpstr>Palatino Linotype</vt:lpstr>
      <vt:lpstr>Wingdings</vt:lpstr>
      <vt:lpstr>Prednasky</vt:lpstr>
      <vt:lpstr>Medzinárodné zdravotné predpisy</vt:lpstr>
      <vt:lpstr>58. Svetové zhromaždenie zdravia </vt:lpstr>
      <vt:lpstr>Krátka história</vt:lpstr>
      <vt:lpstr>Presun dôrazu</vt:lpstr>
      <vt:lpstr>Právne záväzná dohoda</vt:lpstr>
      <vt:lpstr>Slovensko</vt:lpstr>
      <vt:lpstr>Prečo potrebujeme MZP?</vt:lpstr>
      <vt:lpstr>Prasacia chrípka</vt:lpstr>
      <vt:lpstr>Poliomyelitída (obrna) 2019 - </vt:lpstr>
      <vt:lpstr>Ebola (2014 – 2016)</vt:lpstr>
      <vt:lpstr>Vírus Zika (2016)</vt:lpstr>
      <vt:lpstr>COVID-19 (2020 – súčasnosť)</vt:lpstr>
      <vt:lpstr>COVID-19 (2020 – súčasnosť)</vt:lpstr>
      <vt:lpstr>Prezentácia programu PowerPoint</vt:lpstr>
      <vt:lpstr>Rýchlosť globálneho cestovania vo vzťahu k rastu svetovej populácie</vt:lpstr>
      <vt:lpstr>Čoho sa týkajú</vt:lpstr>
      <vt:lpstr>Národný ohniskový bod</vt:lpstr>
      <vt:lpstr>Dôležitosť národnej kapacity</vt:lpstr>
      <vt:lpstr>Technická pomoc z WHO</vt:lpstr>
      <vt:lpstr>Včasné odhalenie a konzultácie potenciálnej pandémie chrípky</vt:lpstr>
      <vt:lpstr>Hodnotenie rizika potenciálnej pandémie chrípky</vt:lpstr>
      <vt:lpstr>Surveillance a schopnosť reakcie</vt:lpstr>
      <vt:lpstr>Overenie udalostí</vt:lpstr>
      <vt:lpstr>Hlásenie udalosti</vt:lpstr>
      <vt:lpstr>Stanovenie PHEIC</vt:lpstr>
      <vt:lpstr>Postup rozhodnutia</vt:lpstr>
      <vt:lpstr>Miesta vstupu-požadované kapacity</vt:lpstr>
      <vt:lpstr>Činnosti rýchlej reakcie</vt:lpstr>
      <vt:lpstr>Stáva sa</vt:lpstr>
      <vt:lpstr>Úlohy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Medzinárodné zdravotné predpisy</dc:title>
  <dc:subject/>
  <dc:creator>Martin Rusnák</dc:creator>
  <cp:keywords/>
  <dc:description/>
  <cp:lastModifiedBy>Rusnák Martin</cp:lastModifiedBy>
  <cp:revision>53</cp:revision>
  <dcterms:created xsi:type="dcterms:W3CDTF">2012-03-02T18:34:20Z</dcterms:created>
  <dcterms:modified xsi:type="dcterms:W3CDTF">2023-04-30T16:30:24Z</dcterms:modified>
  <cp:category/>
</cp:coreProperties>
</file>