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4"/>
  </p:sldMasterIdLst>
  <p:notesMasterIdLst>
    <p:notesMasterId r:id="rId48"/>
  </p:notesMasterIdLst>
  <p:handoutMasterIdLst>
    <p:handoutMasterId r:id="rId49"/>
  </p:handoutMasterIdLst>
  <p:sldIdLst>
    <p:sldId id="256" r:id="rId5"/>
    <p:sldId id="296" r:id="rId6"/>
    <p:sldId id="315" r:id="rId7"/>
    <p:sldId id="316" r:id="rId8"/>
    <p:sldId id="297" r:id="rId9"/>
    <p:sldId id="317" r:id="rId10"/>
    <p:sldId id="318" r:id="rId11"/>
    <p:sldId id="319" r:id="rId12"/>
    <p:sldId id="303" r:id="rId13"/>
    <p:sldId id="320" r:id="rId14"/>
    <p:sldId id="321" r:id="rId15"/>
    <p:sldId id="304" r:id="rId16"/>
    <p:sldId id="288" r:id="rId17"/>
    <p:sldId id="302" r:id="rId18"/>
    <p:sldId id="301" r:id="rId19"/>
    <p:sldId id="322" r:id="rId20"/>
    <p:sldId id="290" r:id="rId21"/>
    <p:sldId id="323" r:id="rId22"/>
    <p:sldId id="305" r:id="rId23"/>
    <p:sldId id="306" r:id="rId24"/>
    <p:sldId id="307" r:id="rId25"/>
    <p:sldId id="308" r:id="rId26"/>
    <p:sldId id="313" r:id="rId27"/>
    <p:sldId id="324" r:id="rId28"/>
    <p:sldId id="310" r:id="rId29"/>
    <p:sldId id="311" r:id="rId30"/>
    <p:sldId id="312" r:id="rId31"/>
    <p:sldId id="325" r:id="rId32"/>
    <p:sldId id="326" r:id="rId33"/>
    <p:sldId id="327" r:id="rId34"/>
    <p:sldId id="286" r:id="rId35"/>
    <p:sldId id="289" r:id="rId36"/>
    <p:sldId id="332" r:id="rId37"/>
    <p:sldId id="291" r:id="rId38"/>
    <p:sldId id="298" r:id="rId39"/>
    <p:sldId id="299" r:id="rId40"/>
    <p:sldId id="329" r:id="rId41"/>
    <p:sldId id="285" r:id="rId42"/>
    <p:sldId id="287" r:id="rId43"/>
    <p:sldId id="330" r:id="rId44"/>
    <p:sldId id="331" r:id="rId45"/>
    <p:sldId id="328" r:id="rId46"/>
    <p:sldId id="314" r:id="rId47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AC686-D037-4906-A7FB-47780E40A500}" v="1" dt="2021-03-18T10:56:10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/>
    <p:restoredTop sz="94737"/>
  </p:normalViewPr>
  <p:slideViewPr>
    <p:cSldViewPr snapToGrid="0">
      <p:cViewPr varScale="1">
        <p:scale>
          <a:sx n="85" d="100"/>
          <a:sy n="85" d="100"/>
        </p:scale>
        <p:origin x="2264" y="192"/>
      </p:cViewPr>
      <p:guideLst>
        <p:guide orient="horz" pos="2382"/>
        <p:guide pos="31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60BDA-1248-F247-BDA8-A9FF5A9B5865}" type="datetimeFigureOut">
              <a:rPr lang="en-US" smtClean="0"/>
              <a:t>3/18/25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15985-3452-DE4E-9F34-2759923607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7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B2BA6-4D23-484C-9E3F-B9E32E8FF5E1}" type="datetimeFigureOut">
              <a:rPr lang="en-US" smtClean="0"/>
              <a:t>3/18/25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6231F-1671-9049-A61A-F7D4227F31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6151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2FD-76A8-5044-8CD0-50686F2FECEF}" type="datetime1">
              <a:rPr lang="sk-SK" smtClean="0"/>
              <a:t>18.3.2025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B8EE8-2330-7240-A355-A44C561AC24F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691F-97B0-2844-86A2-8EE9EDB35CFB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18.3.2025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C55-65AC-CA4D-A67F-C27ADDA1DAB1}" type="datetime1">
              <a:rPr lang="sk-SK" smtClean="0"/>
              <a:t>18.3.2025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A7D0-6A7D-B843-B368-288A9DC031D0}" type="datetime1">
              <a:rPr lang="sk-SK" smtClean="0"/>
              <a:t>18.3.2025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BF5E-AF85-0E48-86CF-1C09486BC17C}" type="datetime1">
              <a:rPr lang="sk-SK" smtClean="0"/>
              <a:t>18.3.2025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AB06-9610-7F42-A4D2-DBFBDB6520BF}" type="datetime1">
              <a:rPr lang="sk-SK" smtClean="0"/>
              <a:t>18.3.2025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C9D-986A-4C48-A2B1-C714B53C42DB}" type="datetime1">
              <a:rPr lang="sk-SK" smtClean="0"/>
              <a:t>18.3.2025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EF57-BA68-CE46-A2A3-91B13AD24F82}" type="datetime1">
              <a:rPr lang="sk-SK" smtClean="0"/>
              <a:t>18.3.2025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72B5E0-D794-5845-A92E-76E23092DCDF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idemiologists Are Disease Detectives | Tulsa Health Department">
            <a:extLst>
              <a:ext uri="{FF2B5EF4-FFF2-40B4-BE49-F238E27FC236}">
                <a16:creationId xmlns:a16="http://schemas.microsoft.com/office/drawing/2014/main" id="{27BF0C73-4E51-8AB5-9B38-6B625BB2D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r="13742" b="-1"/>
          <a:stretch/>
        </p:blipFill>
        <p:spPr bwMode="auto">
          <a:xfrm>
            <a:off x="512957" y="756285"/>
            <a:ext cx="5718600" cy="45182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/>
          <a:p>
            <a:r>
              <a:rPr lang="sk-SK"/>
              <a:t>Prof. MUDr. Martin </a:t>
            </a:r>
            <a:r>
              <a:rPr lang="sk-SK" err="1"/>
              <a:t>Rusnák</a:t>
            </a:r>
            <a:r>
              <a:rPr lang="sk-SK"/>
              <a:t>, </a:t>
            </a:r>
            <a:r>
              <a:rPr lang="sk-SK" err="1"/>
              <a:t>CSc</a:t>
            </a:r>
            <a:endParaRPr lang="sk-SK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A8CF1DDA-38F1-6E6E-2770-911619A2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0B79DC9D-986A-4C48-A2B1-C714B53C42DB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D429ACC1-1BC6-A6E2-49AA-7627B0814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1035" name="Footer Placeholder 5">
            <a:extLst>
              <a:ext uri="{FF2B5EF4-FFF2-40B4-BE49-F238E27FC236}">
                <a16:creationId xmlns:a16="http://schemas.microsoft.com/office/drawing/2014/main" id="{1ACAA4B2-2EE8-5736-4919-1DA894CF1C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200"/>
              <a:t>Riešenie a manažment epidémií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B125BAFF-2C18-62D9-656E-25E52A5B1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18" y="756287"/>
            <a:ext cx="4377851" cy="4033519"/>
          </a:xfrm>
        </p:spPr>
        <p:txBody>
          <a:bodyPr/>
          <a:lstStyle/>
          <a:p>
            <a:r>
              <a:rPr lang="sk-SK" dirty="0"/>
              <a:t>Endemický sa vzťahuje na stálu prítomnosť a/alebo obvyklú prevalenciu choroby alebo infekčného agens v populácii v rámci geografickej oblasti.</a:t>
            </a:r>
          </a:p>
          <a:p>
            <a:r>
              <a:rPr lang="sk-SK" dirty="0"/>
              <a:t>Hyperendemický znamená pretrvávajúci vysoký výskyt ochorenia.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0A58213-9C64-F640-CD32-D5EFDD12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Endemický a </a:t>
            </a:r>
            <a:r>
              <a:rPr lang="sk-SK" dirty="0" err="1"/>
              <a:t>hyperendemický</a:t>
            </a:r>
            <a:r>
              <a:rPr lang="sk-SK" dirty="0"/>
              <a:t> výskyt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2AAEE8-C9F5-62FC-FBFF-60E27D7D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1C1624F-F05E-F35B-0F06-109D07078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EDD877-A6A7-5E55-1433-9332D60E83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4AA8B4A0-7450-2615-93B9-24A85A3E3ECC}"/>
              </a:ext>
            </a:extLst>
          </p:cNvPr>
          <p:cNvGrpSpPr/>
          <p:nvPr/>
        </p:nvGrpSpPr>
        <p:grpSpPr>
          <a:xfrm>
            <a:off x="5037931" y="1281757"/>
            <a:ext cx="4743568" cy="3695367"/>
            <a:chOff x="5037931" y="1391395"/>
            <a:chExt cx="4743568" cy="3695367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85B3E4A4-CF4F-930E-46AC-389FB7FCC2D6}"/>
                </a:ext>
              </a:extLst>
            </p:cNvPr>
            <p:cNvGrpSpPr/>
            <p:nvPr/>
          </p:nvGrpSpPr>
          <p:grpSpPr>
            <a:xfrm>
              <a:off x="5241532" y="1391395"/>
              <a:ext cx="4539967" cy="3695367"/>
              <a:chOff x="362721" y="1304693"/>
              <a:chExt cx="7911484" cy="5506910"/>
            </a:xfrm>
          </p:grpSpPr>
          <p:cxnSp>
            <p:nvCxnSpPr>
              <p:cNvPr id="10" name="Priama spojnica 9">
                <a:extLst>
                  <a:ext uri="{FF2B5EF4-FFF2-40B4-BE49-F238E27FC236}">
                    <a16:creationId xmlns:a16="http://schemas.microsoft.com/office/drawing/2014/main" id="{8C2B3EAF-F591-6403-9185-70F6957CE8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8146" y="1304693"/>
                <a:ext cx="0" cy="4602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riama spojnica 10">
                <a:extLst>
                  <a:ext uri="{FF2B5EF4-FFF2-40B4-BE49-F238E27FC236}">
                    <a16:creationId xmlns:a16="http://schemas.microsoft.com/office/drawing/2014/main" id="{A57C196D-458F-FF56-54AA-8364934D0B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8146" y="5907488"/>
                <a:ext cx="693605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51688C13-3F09-0B53-3C9C-9D5D8079C7E2}"/>
                  </a:ext>
                </a:extLst>
              </p:cNvPr>
              <p:cNvSpPr txBox="1"/>
              <p:nvPr/>
            </p:nvSpPr>
            <p:spPr>
              <a:xfrm>
                <a:off x="1791272" y="4432139"/>
                <a:ext cx="4104263" cy="49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Endemický výskyt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Rovná spojovacia šípka 13">
                <a:extLst>
                  <a:ext uri="{FF2B5EF4-FFF2-40B4-BE49-F238E27FC236}">
                    <a16:creationId xmlns:a16="http://schemas.microsoft.com/office/drawing/2014/main" id="{2791EFB2-A82F-6A3B-CB2B-475F6E0F4B52}"/>
                  </a:ext>
                </a:extLst>
              </p:cNvPr>
              <p:cNvCxnSpPr/>
              <p:nvPr/>
            </p:nvCxnSpPr>
            <p:spPr>
              <a:xfrm>
                <a:off x="4850780" y="6266985"/>
                <a:ext cx="1929161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BlokTextu 14">
                <a:extLst>
                  <a:ext uri="{FF2B5EF4-FFF2-40B4-BE49-F238E27FC236}">
                    <a16:creationId xmlns:a16="http://schemas.microsoft.com/office/drawing/2014/main" id="{7FE7038E-A474-5D76-CC14-395F812D410E}"/>
                  </a:ext>
                </a:extLst>
              </p:cNvPr>
              <p:cNvSpPr txBox="1"/>
              <p:nvPr/>
            </p:nvSpPr>
            <p:spPr>
              <a:xfrm>
                <a:off x="1647498" y="2152183"/>
                <a:ext cx="5713126" cy="49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Hyperendemický výskyt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kTextu 15">
                <a:extLst>
                  <a:ext uri="{FF2B5EF4-FFF2-40B4-BE49-F238E27FC236}">
                    <a16:creationId xmlns:a16="http://schemas.microsoft.com/office/drawing/2014/main" id="{353D4112-8A21-3DF2-14D8-3F34221DF89C}"/>
                  </a:ext>
                </a:extLst>
              </p:cNvPr>
              <p:cNvSpPr txBox="1"/>
              <p:nvPr/>
            </p:nvSpPr>
            <p:spPr>
              <a:xfrm>
                <a:off x="5443453" y="6314919"/>
                <a:ext cx="1336488" cy="496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Čas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Rovná spojovacia šípka 16">
                <a:extLst>
                  <a:ext uri="{FF2B5EF4-FFF2-40B4-BE49-F238E27FC236}">
                    <a16:creationId xmlns:a16="http://schemas.microsoft.com/office/drawing/2014/main" id="{313A34E0-3E78-EC98-1DEE-A901E9EABC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021" y="3200400"/>
                <a:ext cx="0" cy="1747024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BlokTextu 17">
                <a:extLst>
                  <a:ext uri="{FF2B5EF4-FFF2-40B4-BE49-F238E27FC236}">
                    <a16:creationId xmlns:a16="http://schemas.microsoft.com/office/drawing/2014/main" id="{11D8DF2B-5D96-4085-EE37-3F917E01D8E5}"/>
                  </a:ext>
                </a:extLst>
              </p:cNvPr>
              <p:cNvSpPr txBox="1"/>
              <p:nvPr/>
            </p:nvSpPr>
            <p:spPr>
              <a:xfrm rot="16200000">
                <a:off x="19487" y="3942316"/>
                <a:ext cx="1267280" cy="580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i="1" dirty="0">
                    <a:solidFill>
                      <a:schemeClr val="tx1"/>
                    </a:solidFill>
                  </a:rPr>
                  <a:t>Počet</a:t>
                </a:r>
                <a:endParaRPr lang="sk-SK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Voľný tvar 19">
              <a:extLst>
                <a:ext uri="{FF2B5EF4-FFF2-40B4-BE49-F238E27FC236}">
                  <a16:creationId xmlns:a16="http://schemas.microsoft.com/office/drawing/2014/main" id="{015DF19F-9440-BCDF-F0F8-8B6D847F600D}"/>
                </a:ext>
              </a:extLst>
            </p:cNvPr>
            <p:cNvSpPr/>
            <p:nvPr/>
          </p:nvSpPr>
          <p:spPr>
            <a:xfrm>
              <a:off x="5843239" y="3914078"/>
              <a:ext cx="3813717" cy="189571"/>
            </a:xfrm>
            <a:custGeom>
              <a:avLst/>
              <a:gdLst>
                <a:gd name="connsiteX0" fmla="*/ 0 w 3813717"/>
                <a:gd name="connsiteY0" fmla="*/ 66907 h 189571"/>
                <a:gd name="connsiteX1" fmla="*/ 55756 w 3813717"/>
                <a:gd name="connsiteY1" fmla="*/ 33454 h 189571"/>
                <a:gd name="connsiteX2" fmla="*/ 111512 w 3813717"/>
                <a:gd name="connsiteY2" fmla="*/ 0 h 189571"/>
                <a:gd name="connsiteX3" fmla="*/ 144966 w 3813717"/>
                <a:gd name="connsiteY3" fmla="*/ 11151 h 189571"/>
                <a:gd name="connsiteX4" fmla="*/ 312234 w 3813717"/>
                <a:gd name="connsiteY4" fmla="*/ 33454 h 189571"/>
                <a:gd name="connsiteX5" fmla="*/ 345688 w 3813717"/>
                <a:gd name="connsiteY5" fmla="*/ 44605 h 189571"/>
                <a:gd name="connsiteX6" fmla="*/ 401444 w 3813717"/>
                <a:gd name="connsiteY6" fmla="*/ 89210 h 189571"/>
                <a:gd name="connsiteX7" fmla="*/ 468351 w 3813717"/>
                <a:gd name="connsiteY7" fmla="*/ 122663 h 189571"/>
                <a:gd name="connsiteX8" fmla="*/ 579863 w 3813717"/>
                <a:gd name="connsiteY8" fmla="*/ 89210 h 189571"/>
                <a:gd name="connsiteX9" fmla="*/ 657922 w 3813717"/>
                <a:gd name="connsiteY9" fmla="*/ 78059 h 189571"/>
                <a:gd name="connsiteX10" fmla="*/ 724829 w 3813717"/>
                <a:gd name="connsiteY10" fmla="*/ 66907 h 189571"/>
                <a:gd name="connsiteX11" fmla="*/ 802888 w 3813717"/>
                <a:gd name="connsiteY11" fmla="*/ 78059 h 189571"/>
                <a:gd name="connsiteX12" fmla="*/ 836341 w 3813717"/>
                <a:gd name="connsiteY12" fmla="*/ 100361 h 189571"/>
                <a:gd name="connsiteX13" fmla="*/ 925551 w 3813717"/>
                <a:gd name="connsiteY13" fmla="*/ 122663 h 189571"/>
                <a:gd name="connsiteX14" fmla="*/ 1226634 w 3813717"/>
                <a:gd name="connsiteY14" fmla="*/ 100361 h 189571"/>
                <a:gd name="connsiteX15" fmla="*/ 1304693 w 3813717"/>
                <a:gd name="connsiteY15" fmla="*/ 89210 h 189571"/>
                <a:gd name="connsiteX16" fmla="*/ 1438507 w 3813717"/>
                <a:gd name="connsiteY16" fmla="*/ 78059 h 189571"/>
                <a:gd name="connsiteX17" fmla="*/ 1460810 w 3813717"/>
                <a:gd name="connsiteY17" fmla="*/ 100361 h 189571"/>
                <a:gd name="connsiteX18" fmla="*/ 1483112 w 3813717"/>
                <a:gd name="connsiteY18" fmla="*/ 133815 h 189571"/>
                <a:gd name="connsiteX19" fmla="*/ 1550020 w 3813717"/>
                <a:gd name="connsiteY19" fmla="*/ 156117 h 189571"/>
                <a:gd name="connsiteX20" fmla="*/ 1706137 w 3813717"/>
                <a:gd name="connsiteY20" fmla="*/ 144966 h 189571"/>
                <a:gd name="connsiteX21" fmla="*/ 1773044 w 3813717"/>
                <a:gd name="connsiteY21" fmla="*/ 133815 h 189571"/>
                <a:gd name="connsiteX22" fmla="*/ 1873405 w 3813717"/>
                <a:gd name="connsiteY22" fmla="*/ 122663 h 189571"/>
                <a:gd name="connsiteX23" fmla="*/ 1951463 w 3813717"/>
                <a:gd name="connsiteY23" fmla="*/ 111512 h 189571"/>
                <a:gd name="connsiteX24" fmla="*/ 2185639 w 3813717"/>
                <a:gd name="connsiteY24" fmla="*/ 133815 h 189571"/>
                <a:gd name="connsiteX25" fmla="*/ 2219093 w 3813717"/>
                <a:gd name="connsiteY25" fmla="*/ 156117 h 189571"/>
                <a:gd name="connsiteX26" fmla="*/ 2252546 w 3813717"/>
                <a:gd name="connsiteY26" fmla="*/ 167268 h 189571"/>
                <a:gd name="connsiteX27" fmla="*/ 2352907 w 3813717"/>
                <a:gd name="connsiteY27" fmla="*/ 144966 h 189571"/>
                <a:gd name="connsiteX28" fmla="*/ 2386361 w 3813717"/>
                <a:gd name="connsiteY28" fmla="*/ 122663 h 189571"/>
                <a:gd name="connsiteX29" fmla="*/ 2419815 w 3813717"/>
                <a:gd name="connsiteY29" fmla="*/ 111512 h 189571"/>
                <a:gd name="connsiteX30" fmla="*/ 2453268 w 3813717"/>
                <a:gd name="connsiteY30" fmla="*/ 89210 h 189571"/>
                <a:gd name="connsiteX31" fmla="*/ 2553629 w 3813717"/>
                <a:gd name="connsiteY31" fmla="*/ 66907 h 189571"/>
                <a:gd name="connsiteX32" fmla="*/ 2698595 w 3813717"/>
                <a:gd name="connsiteY32" fmla="*/ 78059 h 189571"/>
                <a:gd name="connsiteX33" fmla="*/ 2810107 w 3813717"/>
                <a:gd name="connsiteY33" fmla="*/ 100361 h 189571"/>
                <a:gd name="connsiteX34" fmla="*/ 2877015 w 3813717"/>
                <a:gd name="connsiteY34" fmla="*/ 122663 h 189571"/>
                <a:gd name="connsiteX35" fmla="*/ 2910468 w 3813717"/>
                <a:gd name="connsiteY35" fmla="*/ 133815 h 189571"/>
                <a:gd name="connsiteX36" fmla="*/ 2943922 w 3813717"/>
                <a:gd name="connsiteY36" fmla="*/ 144966 h 189571"/>
                <a:gd name="connsiteX37" fmla="*/ 2977376 w 3813717"/>
                <a:gd name="connsiteY37" fmla="*/ 167268 h 189571"/>
                <a:gd name="connsiteX38" fmla="*/ 3044283 w 3813717"/>
                <a:gd name="connsiteY38" fmla="*/ 189571 h 189571"/>
                <a:gd name="connsiteX39" fmla="*/ 3122341 w 3813717"/>
                <a:gd name="connsiteY39" fmla="*/ 178420 h 189571"/>
                <a:gd name="connsiteX40" fmla="*/ 3401122 w 3813717"/>
                <a:gd name="connsiteY40" fmla="*/ 156117 h 189571"/>
                <a:gd name="connsiteX41" fmla="*/ 3468029 w 3813717"/>
                <a:gd name="connsiteY41" fmla="*/ 133815 h 189571"/>
                <a:gd name="connsiteX42" fmla="*/ 3534937 w 3813717"/>
                <a:gd name="connsiteY42" fmla="*/ 122663 h 189571"/>
                <a:gd name="connsiteX43" fmla="*/ 3601844 w 3813717"/>
                <a:gd name="connsiteY43" fmla="*/ 100361 h 189571"/>
                <a:gd name="connsiteX44" fmla="*/ 3657600 w 3813717"/>
                <a:gd name="connsiteY44" fmla="*/ 111512 h 189571"/>
                <a:gd name="connsiteX45" fmla="*/ 3691054 w 3813717"/>
                <a:gd name="connsiteY45" fmla="*/ 122663 h 189571"/>
                <a:gd name="connsiteX46" fmla="*/ 3813717 w 3813717"/>
                <a:gd name="connsiteY46" fmla="*/ 122663 h 18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13717" h="189571">
                  <a:moveTo>
                    <a:pt x="0" y="66907"/>
                  </a:moveTo>
                  <a:cubicBezTo>
                    <a:pt x="18585" y="55756"/>
                    <a:pt x="38119" y="46052"/>
                    <a:pt x="55756" y="33454"/>
                  </a:cubicBezTo>
                  <a:cubicBezTo>
                    <a:pt x="109332" y="-4814"/>
                    <a:pt x="42414" y="23033"/>
                    <a:pt x="111512" y="0"/>
                  </a:cubicBezTo>
                  <a:cubicBezTo>
                    <a:pt x="122663" y="3717"/>
                    <a:pt x="133440" y="8846"/>
                    <a:pt x="144966" y="11151"/>
                  </a:cubicBezTo>
                  <a:cubicBezTo>
                    <a:pt x="170604" y="16279"/>
                    <a:pt x="290538" y="30742"/>
                    <a:pt x="312234" y="33454"/>
                  </a:cubicBezTo>
                  <a:cubicBezTo>
                    <a:pt x="323385" y="37171"/>
                    <a:pt x="335174" y="39348"/>
                    <a:pt x="345688" y="44605"/>
                  </a:cubicBezTo>
                  <a:cubicBezTo>
                    <a:pt x="391451" y="67486"/>
                    <a:pt x="366870" y="61551"/>
                    <a:pt x="401444" y="89210"/>
                  </a:cubicBezTo>
                  <a:cubicBezTo>
                    <a:pt x="432324" y="113914"/>
                    <a:pt x="433018" y="110885"/>
                    <a:pt x="468351" y="122663"/>
                  </a:cubicBezTo>
                  <a:cubicBezTo>
                    <a:pt x="503261" y="111027"/>
                    <a:pt x="542790" y="95951"/>
                    <a:pt x="579863" y="89210"/>
                  </a:cubicBezTo>
                  <a:cubicBezTo>
                    <a:pt x="605723" y="84508"/>
                    <a:pt x="631944" y="82056"/>
                    <a:pt x="657922" y="78059"/>
                  </a:cubicBezTo>
                  <a:cubicBezTo>
                    <a:pt x="680269" y="74621"/>
                    <a:pt x="702527" y="70624"/>
                    <a:pt x="724829" y="66907"/>
                  </a:cubicBezTo>
                  <a:cubicBezTo>
                    <a:pt x="750849" y="70624"/>
                    <a:pt x="777713" y="70506"/>
                    <a:pt x="802888" y="78059"/>
                  </a:cubicBezTo>
                  <a:cubicBezTo>
                    <a:pt x="815725" y="81910"/>
                    <a:pt x="824354" y="94368"/>
                    <a:pt x="836341" y="100361"/>
                  </a:cubicBezTo>
                  <a:cubicBezTo>
                    <a:pt x="859200" y="111790"/>
                    <a:pt x="904345" y="118422"/>
                    <a:pt x="925551" y="122663"/>
                  </a:cubicBezTo>
                  <a:cubicBezTo>
                    <a:pt x="1088115" y="95570"/>
                    <a:pt x="905683" y="123286"/>
                    <a:pt x="1226634" y="100361"/>
                  </a:cubicBezTo>
                  <a:cubicBezTo>
                    <a:pt x="1252851" y="98488"/>
                    <a:pt x="1278673" y="92927"/>
                    <a:pt x="1304693" y="89210"/>
                  </a:cubicBezTo>
                  <a:cubicBezTo>
                    <a:pt x="1393050" y="59757"/>
                    <a:pt x="1348411" y="63042"/>
                    <a:pt x="1438507" y="78059"/>
                  </a:cubicBezTo>
                  <a:cubicBezTo>
                    <a:pt x="1445941" y="85493"/>
                    <a:pt x="1454242" y="92151"/>
                    <a:pt x="1460810" y="100361"/>
                  </a:cubicBezTo>
                  <a:cubicBezTo>
                    <a:pt x="1469182" y="110826"/>
                    <a:pt x="1471747" y="126712"/>
                    <a:pt x="1483112" y="133815"/>
                  </a:cubicBezTo>
                  <a:cubicBezTo>
                    <a:pt x="1503048" y="146275"/>
                    <a:pt x="1550020" y="156117"/>
                    <a:pt x="1550020" y="156117"/>
                  </a:cubicBezTo>
                  <a:cubicBezTo>
                    <a:pt x="1602059" y="152400"/>
                    <a:pt x="1654224" y="150157"/>
                    <a:pt x="1706137" y="144966"/>
                  </a:cubicBezTo>
                  <a:cubicBezTo>
                    <a:pt x="1728635" y="142716"/>
                    <a:pt x="1750632" y="136803"/>
                    <a:pt x="1773044" y="133815"/>
                  </a:cubicBezTo>
                  <a:cubicBezTo>
                    <a:pt x="1806408" y="129366"/>
                    <a:pt x="1840005" y="126838"/>
                    <a:pt x="1873405" y="122663"/>
                  </a:cubicBezTo>
                  <a:cubicBezTo>
                    <a:pt x="1899486" y="119403"/>
                    <a:pt x="1925444" y="115229"/>
                    <a:pt x="1951463" y="111512"/>
                  </a:cubicBezTo>
                  <a:cubicBezTo>
                    <a:pt x="1952815" y="111602"/>
                    <a:pt x="2139873" y="118560"/>
                    <a:pt x="2185639" y="133815"/>
                  </a:cubicBezTo>
                  <a:cubicBezTo>
                    <a:pt x="2198353" y="138053"/>
                    <a:pt x="2207106" y="150123"/>
                    <a:pt x="2219093" y="156117"/>
                  </a:cubicBezTo>
                  <a:cubicBezTo>
                    <a:pt x="2229606" y="161374"/>
                    <a:pt x="2241395" y="163551"/>
                    <a:pt x="2252546" y="167268"/>
                  </a:cubicBezTo>
                  <a:cubicBezTo>
                    <a:pt x="2262468" y="165284"/>
                    <a:pt x="2339128" y="150871"/>
                    <a:pt x="2352907" y="144966"/>
                  </a:cubicBezTo>
                  <a:cubicBezTo>
                    <a:pt x="2365226" y="139687"/>
                    <a:pt x="2374374" y="128657"/>
                    <a:pt x="2386361" y="122663"/>
                  </a:cubicBezTo>
                  <a:cubicBezTo>
                    <a:pt x="2396875" y="117406"/>
                    <a:pt x="2408664" y="115229"/>
                    <a:pt x="2419815" y="111512"/>
                  </a:cubicBezTo>
                  <a:cubicBezTo>
                    <a:pt x="2430966" y="104078"/>
                    <a:pt x="2441281" y="95203"/>
                    <a:pt x="2453268" y="89210"/>
                  </a:cubicBezTo>
                  <a:cubicBezTo>
                    <a:pt x="2480718" y="75485"/>
                    <a:pt x="2527936" y="71190"/>
                    <a:pt x="2553629" y="66907"/>
                  </a:cubicBezTo>
                  <a:cubicBezTo>
                    <a:pt x="2601951" y="70624"/>
                    <a:pt x="2650397" y="72985"/>
                    <a:pt x="2698595" y="78059"/>
                  </a:cubicBezTo>
                  <a:cubicBezTo>
                    <a:pt x="2729552" y="81318"/>
                    <a:pt x="2778183" y="90784"/>
                    <a:pt x="2810107" y="100361"/>
                  </a:cubicBezTo>
                  <a:cubicBezTo>
                    <a:pt x="2832625" y="107116"/>
                    <a:pt x="2854712" y="115229"/>
                    <a:pt x="2877015" y="122663"/>
                  </a:cubicBezTo>
                  <a:lnTo>
                    <a:pt x="2910468" y="133815"/>
                  </a:lnTo>
                  <a:cubicBezTo>
                    <a:pt x="2921619" y="137532"/>
                    <a:pt x="2934142" y="138446"/>
                    <a:pt x="2943922" y="144966"/>
                  </a:cubicBezTo>
                  <a:cubicBezTo>
                    <a:pt x="2955073" y="152400"/>
                    <a:pt x="2965129" y="161825"/>
                    <a:pt x="2977376" y="167268"/>
                  </a:cubicBezTo>
                  <a:cubicBezTo>
                    <a:pt x="2998859" y="176816"/>
                    <a:pt x="3044283" y="189571"/>
                    <a:pt x="3044283" y="189571"/>
                  </a:cubicBezTo>
                  <a:cubicBezTo>
                    <a:pt x="3070302" y="185854"/>
                    <a:pt x="3096135" y="180436"/>
                    <a:pt x="3122341" y="178420"/>
                  </a:cubicBezTo>
                  <a:cubicBezTo>
                    <a:pt x="3183868" y="173687"/>
                    <a:pt x="3319739" y="176462"/>
                    <a:pt x="3401122" y="156117"/>
                  </a:cubicBezTo>
                  <a:cubicBezTo>
                    <a:pt x="3423929" y="150415"/>
                    <a:pt x="3444840" y="137680"/>
                    <a:pt x="3468029" y="133815"/>
                  </a:cubicBezTo>
                  <a:cubicBezTo>
                    <a:pt x="3490332" y="130098"/>
                    <a:pt x="3513002" y="128147"/>
                    <a:pt x="3534937" y="122663"/>
                  </a:cubicBezTo>
                  <a:cubicBezTo>
                    <a:pt x="3557744" y="116961"/>
                    <a:pt x="3601844" y="100361"/>
                    <a:pt x="3601844" y="100361"/>
                  </a:cubicBezTo>
                  <a:cubicBezTo>
                    <a:pt x="3620429" y="104078"/>
                    <a:pt x="3639212" y="106915"/>
                    <a:pt x="3657600" y="111512"/>
                  </a:cubicBezTo>
                  <a:cubicBezTo>
                    <a:pt x="3669004" y="114363"/>
                    <a:pt x="3679329" y="121826"/>
                    <a:pt x="3691054" y="122663"/>
                  </a:cubicBezTo>
                  <a:cubicBezTo>
                    <a:pt x="3731838" y="125576"/>
                    <a:pt x="3772829" y="122663"/>
                    <a:pt x="3813717" y="1226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Voľný tvar 20">
              <a:extLst>
                <a:ext uri="{FF2B5EF4-FFF2-40B4-BE49-F238E27FC236}">
                  <a16:creationId xmlns:a16="http://schemas.microsoft.com/office/drawing/2014/main" id="{54F98656-B0BB-B109-1FE9-7EE80026F8A4}"/>
                </a:ext>
              </a:extLst>
            </p:cNvPr>
            <p:cNvSpPr/>
            <p:nvPr/>
          </p:nvSpPr>
          <p:spPr>
            <a:xfrm>
              <a:off x="5910124" y="2539765"/>
              <a:ext cx="3813717" cy="189571"/>
            </a:xfrm>
            <a:custGeom>
              <a:avLst/>
              <a:gdLst>
                <a:gd name="connsiteX0" fmla="*/ 0 w 3813717"/>
                <a:gd name="connsiteY0" fmla="*/ 66907 h 189571"/>
                <a:gd name="connsiteX1" fmla="*/ 55756 w 3813717"/>
                <a:gd name="connsiteY1" fmla="*/ 33454 h 189571"/>
                <a:gd name="connsiteX2" fmla="*/ 111512 w 3813717"/>
                <a:gd name="connsiteY2" fmla="*/ 0 h 189571"/>
                <a:gd name="connsiteX3" fmla="*/ 144966 w 3813717"/>
                <a:gd name="connsiteY3" fmla="*/ 11151 h 189571"/>
                <a:gd name="connsiteX4" fmla="*/ 312234 w 3813717"/>
                <a:gd name="connsiteY4" fmla="*/ 33454 h 189571"/>
                <a:gd name="connsiteX5" fmla="*/ 345688 w 3813717"/>
                <a:gd name="connsiteY5" fmla="*/ 44605 h 189571"/>
                <a:gd name="connsiteX6" fmla="*/ 401444 w 3813717"/>
                <a:gd name="connsiteY6" fmla="*/ 89210 h 189571"/>
                <a:gd name="connsiteX7" fmla="*/ 468351 w 3813717"/>
                <a:gd name="connsiteY7" fmla="*/ 122663 h 189571"/>
                <a:gd name="connsiteX8" fmla="*/ 579863 w 3813717"/>
                <a:gd name="connsiteY8" fmla="*/ 89210 h 189571"/>
                <a:gd name="connsiteX9" fmla="*/ 657922 w 3813717"/>
                <a:gd name="connsiteY9" fmla="*/ 78059 h 189571"/>
                <a:gd name="connsiteX10" fmla="*/ 724829 w 3813717"/>
                <a:gd name="connsiteY10" fmla="*/ 66907 h 189571"/>
                <a:gd name="connsiteX11" fmla="*/ 802888 w 3813717"/>
                <a:gd name="connsiteY11" fmla="*/ 78059 h 189571"/>
                <a:gd name="connsiteX12" fmla="*/ 836341 w 3813717"/>
                <a:gd name="connsiteY12" fmla="*/ 100361 h 189571"/>
                <a:gd name="connsiteX13" fmla="*/ 925551 w 3813717"/>
                <a:gd name="connsiteY13" fmla="*/ 122663 h 189571"/>
                <a:gd name="connsiteX14" fmla="*/ 1226634 w 3813717"/>
                <a:gd name="connsiteY14" fmla="*/ 100361 h 189571"/>
                <a:gd name="connsiteX15" fmla="*/ 1304693 w 3813717"/>
                <a:gd name="connsiteY15" fmla="*/ 89210 h 189571"/>
                <a:gd name="connsiteX16" fmla="*/ 1438507 w 3813717"/>
                <a:gd name="connsiteY16" fmla="*/ 78059 h 189571"/>
                <a:gd name="connsiteX17" fmla="*/ 1460810 w 3813717"/>
                <a:gd name="connsiteY17" fmla="*/ 100361 h 189571"/>
                <a:gd name="connsiteX18" fmla="*/ 1483112 w 3813717"/>
                <a:gd name="connsiteY18" fmla="*/ 133815 h 189571"/>
                <a:gd name="connsiteX19" fmla="*/ 1550020 w 3813717"/>
                <a:gd name="connsiteY19" fmla="*/ 156117 h 189571"/>
                <a:gd name="connsiteX20" fmla="*/ 1706137 w 3813717"/>
                <a:gd name="connsiteY20" fmla="*/ 144966 h 189571"/>
                <a:gd name="connsiteX21" fmla="*/ 1773044 w 3813717"/>
                <a:gd name="connsiteY21" fmla="*/ 133815 h 189571"/>
                <a:gd name="connsiteX22" fmla="*/ 1873405 w 3813717"/>
                <a:gd name="connsiteY22" fmla="*/ 122663 h 189571"/>
                <a:gd name="connsiteX23" fmla="*/ 1951463 w 3813717"/>
                <a:gd name="connsiteY23" fmla="*/ 111512 h 189571"/>
                <a:gd name="connsiteX24" fmla="*/ 2185639 w 3813717"/>
                <a:gd name="connsiteY24" fmla="*/ 133815 h 189571"/>
                <a:gd name="connsiteX25" fmla="*/ 2219093 w 3813717"/>
                <a:gd name="connsiteY25" fmla="*/ 156117 h 189571"/>
                <a:gd name="connsiteX26" fmla="*/ 2252546 w 3813717"/>
                <a:gd name="connsiteY26" fmla="*/ 167268 h 189571"/>
                <a:gd name="connsiteX27" fmla="*/ 2352907 w 3813717"/>
                <a:gd name="connsiteY27" fmla="*/ 144966 h 189571"/>
                <a:gd name="connsiteX28" fmla="*/ 2386361 w 3813717"/>
                <a:gd name="connsiteY28" fmla="*/ 122663 h 189571"/>
                <a:gd name="connsiteX29" fmla="*/ 2419815 w 3813717"/>
                <a:gd name="connsiteY29" fmla="*/ 111512 h 189571"/>
                <a:gd name="connsiteX30" fmla="*/ 2453268 w 3813717"/>
                <a:gd name="connsiteY30" fmla="*/ 89210 h 189571"/>
                <a:gd name="connsiteX31" fmla="*/ 2553629 w 3813717"/>
                <a:gd name="connsiteY31" fmla="*/ 66907 h 189571"/>
                <a:gd name="connsiteX32" fmla="*/ 2698595 w 3813717"/>
                <a:gd name="connsiteY32" fmla="*/ 78059 h 189571"/>
                <a:gd name="connsiteX33" fmla="*/ 2810107 w 3813717"/>
                <a:gd name="connsiteY33" fmla="*/ 100361 h 189571"/>
                <a:gd name="connsiteX34" fmla="*/ 2877015 w 3813717"/>
                <a:gd name="connsiteY34" fmla="*/ 122663 h 189571"/>
                <a:gd name="connsiteX35" fmla="*/ 2910468 w 3813717"/>
                <a:gd name="connsiteY35" fmla="*/ 133815 h 189571"/>
                <a:gd name="connsiteX36" fmla="*/ 2943922 w 3813717"/>
                <a:gd name="connsiteY36" fmla="*/ 144966 h 189571"/>
                <a:gd name="connsiteX37" fmla="*/ 2977376 w 3813717"/>
                <a:gd name="connsiteY37" fmla="*/ 167268 h 189571"/>
                <a:gd name="connsiteX38" fmla="*/ 3044283 w 3813717"/>
                <a:gd name="connsiteY38" fmla="*/ 189571 h 189571"/>
                <a:gd name="connsiteX39" fmla="*/ 3122341 w 3813717"/>
                <a:gd name="connsiteY39" fmla="*/ 178420 h 189571"/>
                <a:gd name="connsiteX40" fmla="*/ 3401122 w 3813717"/>
                <a:gd name="connsiteY40" fmla="*/ 156117 h 189571"/>
                <a:gd name="connsiteX41" fmla="*/ 3468029 w 3813717"/>
                <a:gd name="connsiteY41" fmla="*/ 133815 h 189571"/>
                <a:gd name="connsiteX42" fmla="*/ 3534937 w 3813717"/>
                <a:gd name="connsiteY42" fmla="*/ 122663 h 189571"/>
                <a:gd name="connsiteX43" fmla="*/ 3601844 w 3813717"/>
                <a:gd name="connsiteY43" fmla="*/ 100361 h 189571"/>
                <a:gd name="connsiteX44" fmla="*/ 3657600 w 3813717"/>
                <a:gd name="connsiteY44" fmla="*/ 111512 h 189571"/>
                <a:gd name="connsiteX45" fmla="*/ 3691054 w 3813717"/>
                <a:gd name="connsiteY45" fmla="*/ 122663 h 189571"/>
                <a:gd name="connsiteX46" fmla="*/ 3813717 w 3813717"/>
                <a:gd name="connsiteY46" fmla="*/ 122663 h 18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13717" h="189571">
                  <a:moveTo>
                    <a:pt x="0" y="66907"/>
                  </a:moveTo>
                  <a:cubicBezTo>
                    <a:pt x="18585" y="55756"/>
                    <a:pt x="38119" y="46052"/>
                    <a:pt x="55756" y="33454"/>
                  </a:cubicBezTo>
                  <a:cubicBezTo>
                    <a:pt x="109332" y="-4814"/>
                    <a:pt x="42414" y="23033"/>
                    <a:pt x="111512" y="0"/>
                  </a:cubicBezTo>
                  <a:cubicBezTo>
                    <a:pt x="122663" y="3717"/>
                    <a:pt x="133440" y="8846"/>
                    <a:pt x="144966" y="11151"/>
                  </a:cubicBezTo>
                  <a:cubicBezTo>
                    <a:pt x="170604" y="16279"/>
                    <a:pt x="290538" y="30742"/>
                    <a:pt x="312234" y="33454"/>
                  </a:cubicBezTo>
                  <a:cubicBezTo>
                    <a:pt x="323385" y="37171"/>
                    <a:pt x="335174" y="39348"/>
                    <a:pt x="345688" y="44605"/>
                  </a:cubicBezTo>
                  <a:cubicBezTo>
                    <a:pt x="391451" y="67486"/>
                    <a:pt x="366870" y="61551"/>
                    <a:pt x="401444" y="89210"/>
                  </a:cubicBezTo>
                  <a:cubicBezTo>
                    <a:pt x="432324" y="113914"/>
                    <a:pt x="433018" y="110885"/>
                    <a:pt x="468351" y="122663"/>
                  </a:cubicBezTo>
                  <a:cubicBezTo>
                    <a:pt x="503261" y="111027"/>
                    <a:pt x="542790" y="95951"/>
                    <a:pt x="579863" y="89210"/>
                  </a:cubicBezTo>
                  <a:cubicBezTo>
                    <a:pt x="605723" y="84508"/>
                    <a:pt x="631944" y="82056"/>
                    <a:pt x="657922" y="78059"/>
                  </a:cubicBezTo>
                  <a:cubicBezTo>
                    <a:pt x="680269" y="74621"/>
                    <a:pt x="702527" y="70624"/>
                    <a:pt x="724829" y="66907"/>
                  </a:cubicBezTo>
                  <a:cubicBezTo>
                    <a:pt x="750849" y="70624"/>
                    <a:pt x="777713" y="70506"/>
                    <a:pt x="802888" y="78059"/>
                  </a:cubicBezTo>
                  <a:cubicBezTo>
                    <a:pt x="815725" y="81910"/>
                    <a:pt x="824354" y="94368"/>
                    <a:pt x="836341" y="100361"/>
                  </a:cubicBezTo>
                  <a:cubicBezTo>
                    <a:pt x="859200" y="111790"/>
                    <a:pt x="904345" y="118422"/>
                    <a:pt x="925551" y="122663"/>
                  </a:cubicBezTo>
                  <a:cubicBezTo>
                    <a:pt x="1088115" y="95570"/>
                    <a:pt x="905683" y="123286"/>
                    <a:pt x="1226634" y="100361"/>
                  </a:cubicBezTo>
                  <a:cubicBezTo>
                    <a:pt x="1252851" y="98488"/>
                    <a:pt x="1278673" y="92927"/>
                    <a:pt x="1304693" y="89210"/>
                  </a:cubicBezTo>
                  <a:cubicBezTo>
                    <a:pt x="1393050" y="59757"/>
                    <a:pt x="1348411" y="63042"/>
                    <a:pt x="1438507" y="78059"/>
                  </a:cubicBezTo>
                  <a:cubicBezTo>
                    <a:pt x="1445941" y="85493"/>
                    <a:pt x="1454242" y="92151"/>
                    <a:pt x="1460810" y="100361"/>
                  </a:cubicBezTo>
                  <a:cubicBezTo>
                    <a:pt x="1469182" y="110826"/>
                    <a:pt x="1471747" y="126712"/>
                    <a:pt x="1483112" y="133815"/>
                  </a:cubicBezTo>
                  <a:cubicBezTo>
                    <a:pt x="1503048" y="146275"/>
                    <a:pt x="1550020" y="156117"/>
                    <a:pt x="1550020" y="156117"/>
                  </a:cubicBezTo>
                  <a:cubicBezTo>
                    <a:pt x="1602059" y="152400"/>
                    <a:pt x="1654224" y="150157"/>
                    <a:pt x="1706137" y="144966"/>
                  </a:cubicBezTo>
                  <a:cubicBezTo>
                    <a:pt x="1728635" y="142716"/>
                    <a:pt x="1750632" y="136803"/>
                    <a:pt x="1773044" y="133815"/>
                  </a:cubicBezTo>
                  <a:cubicBezTo>
                    <a:pt x="1806408" y="129366"/>
                    <a:pt x="1840005" y="126838"/>
                    <a:pt x="1873405" y="122663"/>
                  </a:cubicBezTo>
                  <a:cubicBezTo>
                    <a:pt x="1899486" y="119403"/>
                    <a:pt x="1925444" y="115229"/>
                    <a:pt x="1951463" y="111512"/>
                  </a:cubicBezTo>
                  <a:cubicBezTo>
                    <a:pt x="1952815" y="111602"/>
                    <a:pt x="2139873" y="118560"/>
                    <a:pt x="2185639" y="133815"/>
                  </a:cubicBezTo>
                  <a:cubicBezTo>
                    <a:pt x="2198353" y="138053"/>
                    <a:pt x="2207106" y="150123"/>
                    <a:pt x="2219093" y="156117"/>
                  </a:cubicBezTo>
                  <a:cubicBezTo>
                    <a:pt x="2229606" y="161374"/>
                    <a:pt x="2241395" y="163551"/>
                    <a:pt x="2252546" y="167268"/>
                  </a:cubicBezTo>
                  <a:cubicBezTo>
                    <a:pt x="2262468" y="165284"/>
                    <a:pt x="2339128" y="150871"/>
                    <a:pt x="2352907" y="144966"/>
                  </a:cubicBezTo>
                  <a:cubicBezTo>
                    <a:pt x="2365226" y="139687"/>
                    <a:pt x="2374374" y="128657"/>
                    <a:pt x="2386361" y="122663"/>
                  </a:cubicBezTo>
                  <a:cubicBezTo>
                    <a:pt x="2396875" y="117406"/>
                    <a:pt x="2408664" y="115229"/>
                    <a:pt x="2419815" y="111512"/>
                  </a:cubicBezTo>
                  <a:cubicBezTo>
                    <a:pt x="2430966" y="104078"/>
                    <a:pt x="2441281" y="95203"/>
                    <a:pt x="2453268" y="89210"/>
                  </a:cubicBezTo>
                  <a:cubicBezTo>
                    <a:pt x="2480718" y="75485"/>
                    <a:pt x="2527936" y="71190"/>
                    <a:pt x="2553629" y="66907"/>
                  </a:cubicBezTo>
                  <a:cubicBezTo>
                    <a:pt x="2601951" y="70624"/>
                    <a:pt x="2650397" y="72985"/>
                    <a:pt x="2698595" y="78059"/>
                  </a:cubicBezTo>
                  <a:cubicBezTo>
                    <a:pt x="2729552" y="81318"/>
                    <a:pt x="2778183" y="90784"/>
                    <a:pt x="2810107" y="100361"/>
                  </a:cubicBezTo>
                  <a:cubicBezTo>
                    <a:pt x="2832625" y="107116"/>
                    <a:pt x="2854712" y="115229"/>
                    <a:pt x="2877015" y="122663"/>
                  </a:cubicBezTo>
                  <a:lnTo>
                    <a:pt x="2910468" y="133815"/>
                  </a:lnTo>
                  <a:cubicBezTo>
                    <a:pt x="2921619" y="137532"/>
                    <a:pt x="2934142" y="138446"/>
                    <a:pt x="2943922" y="144966"/>
                  </a:cubicBezTo>
                  <a:cubicBezTo>
                    <a:pt x="2955073" y="152400"/>
                    <a:pt x="2965129" y="161825"/>
                    <a:pt x="2977376" y="167268"/>
                  </a:cubicBezTo>
                  <a:cubicBezTo>
                    <a:pt x="2998859" y="176816"/>
                    <a:pt x="3044283" y="189571"/>
                    <a:pt x="3044283" y="189571"/>
                  </a:cubicBezTo>
                  <a:cubicBezTo>
                    <a:pt x="3070302" y="185854"/>
                    <a:pt x="3096135" y="180436"/>
                    <a:pt x="3122341" y="178420"/>
                  </a:cubicBezTo>
                  <a:cubicBezTo>
                    <a:pt x="3183868" y="173687"/>
                    <a:pt x="3319739" y="176462"/>
                    <a:pt x="3401122" y="156117"/>
                  </a:cubicBezTo>
                  <a:cubicBezTo>
                    <a:pt x="3423929" y="150415"/>
                    <a:pt x="3444840" y="137680"/>
                    <a:pt x="3468029" y="133815"/>
                  </a:cubicBezTo>
                  <a:cubicBezTo>
                    <a:pt x="3490332" y="130098"/>
                    <a:pt x="3513002" y="128147"/>
                    <a:pt x="3534937" y="122663"/>
                  </a:cubicBezTo>
                  <a:cubicBezTo>
                    <a:pt x="3557744" y="116961"/>
                    <a:pt x="3601844" y="100361"/>
                    <a:pt x="3601844" y="100361"/>
                  </a:cubicBezTo>
                  <a:cubicBezTo>
                    <a:pt x="3620429" y="104078"/>
                    <a:pt x="3639212" y="106915"/>
                    <a:pt x="3657600" y="111512"/>
                  </a:cubicBezTo>
                  <a:cubicBezTo>
                    <a:pt x="3669004" y="114363"/>
                    <a:pt x="3679329" y="121826"/>
                    <a:pt x="3691054" y="122663"/>
                  </a:cubicBezTo>
                  <a:cubicBezTo>
                    <a:pt x="3731838" y="125576"/>
                    <a:pt x="3772829" y="122663"/>
                    <a:pt x="3813717" y="12266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2E161548-621A-5B63-D326-3A84B10A753E}"/>
                </a:ext>
              </a:extLst>
            </p:cNvPr>
            <p:cNvSpPr txBox="1"/>
            <p:nvPr/>
          </p:nvSpPr>
          <p:spPr>
            <a:xfrm>
              <a:off x="5081582" y="2128245"/>
              <a:ext cx="919337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Vyšší</a:t>
              </a:r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6E80B824-332A-2D43-1896-2F66EEE5FB29}"/>
                </a:ext>
              </a:extLst>
            </p:cNvPr>
            <p:cNvSpPr txBox="1"/>
            <p:nvPr/>
          </p:nvSpPr>
          <p:spPr>
            <a:xfrm>
              <a:off x="5037931" y="3810468"/>
              <a:ext cx="766937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Nízky</a:t>
              </a:r>
              <a:endParaRPr lang="sk-SK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80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9A62A5DB-EB02-8728-5980-96BA0BC35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19990"/>
          </a:xfrm>
        </p:spPr>
        <p:txBody>
          <a:bodyPr>
            <a:normAutofit/>
          </a:bodyPr>
          <a:lstStyle/>
          <a:p>
            <a:r>
              <a:rPr lang="sk-SK" i="1" dirty="0"/>
              <a:t>Epidémia</a:t>
            </a:r>
            <a:r>
              <a:rPr lang="sk-SK" dirty="0"/>
              <a:t> sa týka nárastu, často náhleho, v počte prípadov ochorenia nad to, čo sa bežne očakáva v danej populácii v danej oblasti. </a:t>
            </a:r>
          </a:p>
          <a:p>
            <a:r>
              <a:rPr lang="sk-SK" i="1" dirty="0"/>
              <a:t>Ohnisko</a:t>
            </a:r>
            <a:r>
              <a:rPr lang="sk-SK" dirty="0"/>
              <a:t> má rovnakú definíciu ako epidémia, ale často sa používa pre obmedzenejšiu geografickú oblasť. </a:t>
            </a:r>
          </a:p>
          <a:p>
            <a:r>
              <a:rPr lang="sk-SK" i="1" dirty="0"/>
              <a:t>Klaster</a:t>
            </a:r>
            <a:r>
              <a:rPr lang="sk-SK" dirty="0"/>
              <a:t> sa vzťahuje na agregáciu prípadov zoskupených podľa miesta a času, o ktorých existuje podozrenie, že sú väčšie ako očakávaný počet, aj keď očakávaný počet nemusí byť známy. </a:t>
            </a:r>
          </a:p>
          <a:p>
            <a:r>
              <a:rPr lang="sk-SK" i="1" dirty="0"/>
              <a:t>Pandémia</a:t>
            </a:r>
            <a:r>
              <a:rPr lang="sk-SK" dirty="0"/>
              <a:t> označuje epidémiu, ktorá sa rozšírila do niekoľkých krajín alebo kontinentov a zvyčajne postihla veľký počet ľudí.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5636C71-6090-5FDE-6073-FA2667D1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778929"/>
            <a:ext cx="8312587" cy="1008380"/>
          </a:xfrm>
        </p:spPr>
        <p:txBody>
          <a:bodyPr/>
          <a:lstStyle/>
          <a:p>
            <a:r>
              <a:rPr lang="sk-SK" sz="4800" dirty="0"/>
              <a:t>Počet chorôb v komunite sa zvýši nad očakávanú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6899C2-CF7E-5990-44A7-331F888B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21D1130-51E0-1A01-4C5D-7154E2A17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6B77487-424A-E51E-DA2F-284F562483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5196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C081D35-C573-5C42-A150-C32D9F03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74403"/>
          </a:xfrm>
        </p:spPr>
        <p:txBody>
          <a:bodyPr>
            <a:normAutofit/>
          </a:bodyPr>
          <a:lstStyle/>
          <a:p>
            <a:r>
              <a:rPr lang="sk-SK" sz="2800" i="1" dirty="0"/>
              <a:t>Epidémia - epidemický výskyt:</a:t>
            </a:r>
          </a:p>
          <a:p>
            <a:pPr marL="423298" lvl="1" indent="0">
              <a:buNone/>
            </a:pPr>
            <a:r>
              <a:rPr lang="sk-SK" sz="2800" i="1" dirty="0">
                <a:solidFill>
                  <a:srgbClr val="FFC000"/>
                </a:solidFill>
              </a:rPr>
              <a:t>Výskyt významne prevyšuje očakávanú incidenciu (prevyšujúcu očakávané hodnoty incidencie) v danej populácii, regióne a časovom období</a:t>
            </a:r>
            <a:r>
              <a:rPr lang="sk-SK" sz="2800" b="1" i="1" dirty="0"/>
              <a:t>. </a:t>
            </a:r>
            <a:r>
              <a:rPr lang="sk-SK" sz="2800" dirty="0"/>
              <a:t>
</a:t>
            </a:r>
            <a:r>
              <a:rPr lang="sk-SK" sz="2000" dirty="0"/>
              <a:t>Epidémia je hromadný výskyt choroby v časovom a miestnom kontexte. </a:t>
            </a:r>
            <a:endParaRPr lang="sk-SK" sz="2400" dirty="0"/>
          </a:p>
          <a:p>
            <a:r>
              <a:rPr lang="sk-SK" sz="2000" dirty="0"/>
              <a:t>Počet prípadov, ktoré udávajú prítomnosť epidémie sa líši v závislosti na agens, veľkosti a typu exponovanej populácie; predchádzajúcich skúsenostiach alebo nedostatku expozície choroby; a čase a mieste výskytu.</a:t>
            </a:r>
          </a:p>
          <a:p>
            <a:r>
              <a:rPr lang="sk-SK" sz="2000" dirty="0"/>
              <a:t>Epidémia [z gréckeho </a:t>
            </a:r>
            <a:r>
              <a:rPr lang="sk-SK" sz="2000" dirty="0" err="1"/>
              <a:t>epi</a:t>
            </a:r>
            <a:r>
              <a:rPr lang="sk-SK" sz="2000" dirty="0"/>
              <a:t> (na), </a:t>
            </a:r>
            <a:r>
              <a:rPr lang="sk-SK" sz="2000" dirty="0" err="1"/>
              <a:t>demos</a:t>
            </a:r>
            <a:r>
              <a:rPr lang="sk-SK" sz="2000" dirty="0"/>
              <a:t> (ľud)] </a:t>
            </a:r>
            <a:br>
              <a:rPr lang="sk-SK" sz="4000" dirty="0"/>
            </a:br>
            <a:r>
              <a:rPr lang="sk-SK" sz="1600" dirty="0"/>
              <a:t>LAST, J. M. 1995. A </a:t>
            </a:r>
            <a:r>
              <a:rPr lang="sk-SK" sz="1600" dirty="0" err="1"/>
              <a:t>Dictionary</a:t>
            </a:r>
            <a:r>
              <a:rPr lang="sk-SK" sz="1600" dirty="0"/>
              <a:t> of </a:t>
            </a:r>
            <a:r>
              <a:rPr lang="sk-SK" sz="1600" dirty="0" err="1"/>
              <a:t>Epidemiology</a:t>
            </a:r>
            <a:r>
              <a:rPr lang="sk-SK" sz="1600" dirty="0"/>
              <a:t>., </a:t>
            </a:r>
            <a:r>
              <a:rPr lang="sk-SK" sz="1600" dirty="0" err="1"/>
              <a:t>Oxford</a:t>
            </a:r>
            <a:r>
              <a:rPr lang="sk-SK" sz="1600" dirty="0"/>
              <a:t>, </a:t>
            </a:r>
            <a:r>
              <a:rPr lang="sk-SK" sz="1600" dirty="0" err="1"/>
              <a:t>Oxford</a:t>
            </a:r>
            <a:r>
              <a:rPr lang="sk-SK" sz="1600" dirty="0"/>
              <a:t> University Press.</a:t>
            </a:r>
          </a:p>
          <a:p>
            <a:endParaRPr lang="sk-SK" sz="2000" dirty="0"/>
          </a:p>
          <a:p>
            <a:endParaRPr lang="sk-SK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A4CBD6-B3F0-5E47-A39A-AF1922DD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630690"/>
            <a:ext cx="8312587" cy="1008380"/>
          </a:xfrm>
        </p:spPr>
        <p:txBody>
          <a:bodyPr/>
          <a:lstStyle/>
          <a:p>
            <a:r>
              <a:rPr lang="sk-SK" sz="4800"/>
              <a:t>Epidémia, epidemický výskyt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D80801-D149-AD4E-A993-68A52C84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B0F20EA-C321-D14D-89DB-95E045362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B2DFD13-C337-CE45-8DCC-0888C9BC26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6340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5165515"/>
          </a:xfrm>
        </p:spPr>
        <p:txBody>
          <a:bodyPr>
            <a:normAutofit/>
          </a:bodyPr>
          <a:lstStyle/>
          <a:p>
            <a:r>
              <a:rPr lang="sk-SK" dirty="0"/>
              <a:t>Výskyt prípadov ochorenia, špecifického správanie sa súvisiaceho so zdravím, alebo iných udalosti súvisiacich so zdravím, ktoré jasne prekračujú normálne dĺžky v komunite alebo regióne. Obec alebo región a obdobie, v ktorom sa vyskytujú prípady sú presne stanovené. </a:t>
            </a:r>
          </a:p>
          <a:p>
            <a:r>
              <a:rPr lang="sk-SK" dirty="0"/>
              <a:t>Počet prípadov, ktoré udávajú prítomnosť epidémie sa líši v závislosti na agens, veľkosti a typu exponovanej populácie; predchádzajúcich skúsenostiach alebo nedostatku expozície choroby; a čase a mieste výskytu.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42121"/>
            <a:ext cx="8312587" cy="745189"/>
          </a:xfrm>
        </p:spPr>
        <p:txBody>
          <a:bodyPr/>
          <a:lstStyle/>
          <a:p>
            <a:r>
              <a:rPr lang="sk-SK" sz="3200" dirty="0"/>
              <a:t>Epidémia [z gréckeho </a:t>
            </a:r>
            <a:r>
              <a:rPr lang="sk-SK" sz="3200" dirty="0" err="1"/>
              <a:t>epi</a:t>
            </a:r>
            <a:r>
              <a:rPr lang="sk-SK" sz="3200" dirty="0"/>
              <a:t> (na), </a:t>
            </a:r>
            <a:r>
              <a:rPr lang="sk-SK" sz="3200" dirty="0" err="1"/>
              <a:t>demos</a:t>
            </a:r>
            <a:r>
              <a:rPr lang="sk-SK" sz="3200" dirty="0"/>
              <a:t> (ľud)] </a:t>
            </a:r>
            <a:br>
              <a:rPr lang="sk-SK" sz="3200" dirty="0"/>
            </a:br>
            <a:r>
              <a:rPr lang="sk-SK" sz="1600" dirty="0"/>
              <a:t>LAST, J. M. 1995. A </a:t>
            </a:r>
            <a:r>
              <a:rPr lang="sk-SK" sz="1600" dirty="0" err="1"/>
              <a:t>Dictionary</a:t>
            </a:r>
            <a:r>
              <a:rPr lang="sk-SK" sz="1600" dirty="0"/>
              <a:t> of </a:t>
            </a:r>
            <a:r>
              <a:rPr lang="sk-SK" sz="1600" dirty="0" err="1"/>
              <a:t>Epidemiology</a:t>
            </a:r>
            <a:r>
              <a:rPr lang="sk-SK" sz="1600" dirty="0"/>
              <a:t>., </a:t>
            </a:r>
            <a:r>
              <a:rPr lang="sk-SK" sz="1600" dirty="0" err="1"/>
              <a:t>Oxford</a:t>
            </a:r>
            <a:r>
              <a:rPr lang="sk-SK" sz="1600" dirty="0"/>
              <a:t>, </a:t>
            </a:r>
            <a:r>
              <a:rPr lang="sk-SK" sz="1600" dirty="0" err="1"/>
              <a:t>Oxford</a:t>
            </a:r>
            <a:r>
              <a:rPr lang="sk-SK" sz="1600" dirty="0"/>
              <a:t> University Press.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747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pidemic- Definition, Causes, Types, and Response">
            <a:extLst>
              <a:ext uri="{FF2B5EF4-FFF2-40B4-BE49-F238E27FC236}">
                <a16:creationId xmlns:a16="http://schemas.microsoft.com/office/drawing/2014/main" id="{1DD2A6ED-3E6C-D2A3-4010-0268D519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035" y="1007062"/>
            <a:ext cx="6717242" cy="35319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A4AA4C6-FAE2-8A48-BC5C-38956A75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000" dirty="0"/>
              <a:t>Epidemický výskyt a epidémia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6CC38D9-2A1C-634C-AD19-96B66023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76A2479-E23D-BC40-AA1B-3293B84CC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F3B6B7-35A2-C240-8BD3-144C47A91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1484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5165515"/>
          </a:xfrm>
        </p:spPr>
        <p:txBody>
          <a:bodyPr>
            <a:normAutofit/>
          </a:bodyPr>
          <a:lstStyle/>
          <a:p>
            <a:r>
              <a:rPr lang="sk-SK" b="1" err="1">
                <a:solidFill>
                  <a:srgbClr val="FFFF00"/>
                </a:solidFill>
              </a:rPr>
              <a:t>Epidemicita</a:t>
            </a:r>
            <a:r>
              <a:rPr lang="sk-SK"/>
              <a:t> je na základe porovnania sa s obvyklou frekvenciou ochorení v rovnakej oblasti, v určitej populácii, v rovnakom ročnom období. </a:t>
            </a:r>
          </a:p>
          <a:p>
            <a:r>
              <a:rPr lang="sk-SK"/>
              <a:t>Jediný prípad prenosnej choroby ktorá bola dlho neprítomná v populácii alebo prvej invázie ochorenia doteraz nepoznaného v tejto oblasti si vyžaduje bezprostredné hlásenie a plné vyšetrenie. Aj dva prípady takejto choroby spojené v čase a mieste, môžu byť dostatočné pre prehlásenie epidémie.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6042121"/>
            <a:ext cx="8312587" cy="745189"/>
          </a:xfrm>
        </p:spPr>
        <p:txBody>
          <a:bodyPr/>
          <a:lstStyle/>
          <a:p>
            <a:r>
              <a:rPr lang="sk-SK" sz="3200" err="1"/>
              <a:t>Epidemicita</a:t>
            </a:r>
            <a:br>
              <a:rPr lang="sk-SK" sz="3200"/>
            </a:br>
            <a:r>
              <a:rPr lang="sk-SK" sz="1600"/>
              <a:t>LAST, J. M. 1995. A </a:t>
            </a:r>
            <a:r>
              <a:rPr lang="sk-SK" sz="1600" err="1"/>
              <a:t>Dictionary</a:t>
            </a:r>
            <a:r>
              <a:rPr lang="sk-SK" sz="1600"/>
              <a:t> </a:t>
            </a:r>
            <a:r>
              <a:rPr lang="sk-SK" sz="1600" err="1"/>
              <a:t>of</a:t>
            </a:r>
            <a:r>
              <a:rPr lang="sk-SK" sz="1600"/>
              <a:t> </a:t>
            </a:r>
            <a:r>
              <a:rPr lang="sk-SK" sz="1600" err="1"/>
              <a:t>Epidemiology</a:t>
            </a:r>
            <a:r>
              <a:rPr lang="sk-SK" sz="1600"/>
              <a:t>., Oxford, Oxford </a:t>
            </a:r>
            <a:r>
              <a:rPr lang="sk-SK" sz="1600" err="1"/>
              <a:t>University</a:t>
            </a:r>
            <a:r>
              <a:rPr lang="sk-SK" sz="1600"/>
              <a:t> </a:t>
            </a:r>
            <a:r>
              <a:rPr lang="sk-SK" sz="1600" err="1"/>
              <a:t>Press</a:t>
            </a:r>
            <a:r>
              <a:rPr lang="sk-SK" sz="160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01945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65B9442-7662-4241-6EDE-97BF80BEB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85" y="756287"/>
            <a:ext cx="7830492" cy="4462484"/>
          </a:xfrm>
        </p:spPr>
        <p:txBody>
          <a:bodyPr>
            <a:normAutofit/>
          </a:bodyPr>
          <a:lstStyle/>
          <a:p>
            <a:r>
              <a:rPr lang="sk-SK" dirty="0"/>
              <a:t>Nedávne zvýšenie množstva alebo virulencie agens,</a:t>
            </a:r>
          </a:p>
          <a:p>
            <a:r>
              <a:rPr lang="sk-SK" dirty="0"/>
              <a:t>Nedávne uvedenie agens do prostredia, kde predtým nebolo,</a:t>
            </a:r>
          </a:p>
          <a:p>
            <a:r>
              <a:rPr lang="sk-SK" dirty="0"/>
              <a:t>Vylepšený spôsob prenosu, aby boli vystavené viac náchylné osoby,</a:t>
            </a:r>
          </a:p>
          <a:p>
            <a:r>
              <a:rPr lang="sk-SK" dirty="0"/>
              <a:t>Zmena v citlivosti hostiteľskej odpovede na agens a/alebo</a:t>
            </a:r>
          </a:p>
          <a:p>
            <a:r>
              <a:rPr lang="sk-SK" dirty="0"/>
              <a:t>Faktory, ktoré zvyšujú expozíciu hostiteľa alebo zahŕňajú zavedenie cez nové vstupné miesta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CF48D74-02B9-BDE7-BB2F-49F9576C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Epidémiu môže spôsobiť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495720B-0FE5-0275-77D9-03081294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796993-DB5B-1DD6-BB1A-E288F32F3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2B5C448-07C2-2DC1-57F5-4413A49466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42452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sz="5000"/>
              <a:t>Vypuknutie a zhluk - </a:t>
            </a:r>
            <a:r>
              <a:rPr lang="sk-SK" sz="5000" err="1"/>
              <a:t>cluster</a:t>
            </a:r>
            <a:endParaRPr lang="sk-SK" sz="50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2596" y="726034"/>
            <a:ext cx="4675716" cy="4403527"/>
          </a:xfrm>
        </p:spPr>
        <p:txBody>
          <a:bodyPr anchor="ctr">
            <a:normAutofit/>
          </a:bodyPr>
          <a:lstStyle/>
          <a:p>
            <a:r>
              <a:rPr lang="sk-SK" sz="2400" dirty="0"/>
              <a:t>Pojmy “ohnisko“ a termín “</a:t>
            </a:r>
            <a:r>
              <a:rPr lang="sk-SK" sz="2400" dirty="0" err="1"/>
              <a:t>cluster</a:t>
            </a:r>
            <a:r>
              <a:rPr lang="sk-SK" sz="2400" dirty="0"/>
              <a:t>“ (významy:  zhluk, strapec, chumáč, trs, zhluk, blok, zoskupenie) sa prekrývajú. </a:t>
            </a:r>
          </a:p>
          <a:p>
            <a:r>
              <a:rPr lang="sk-SK" sz="2400" dirty="0"/>
              <a:t>V oboch prípadoch ide o </a:t>
            </a:r>
            <a:r>
              <a:rPr lang="sk-SK" sz="2400" i="1" dirty="0"/>
              <a:t>agregáciu ochorenia </a:t>
            </a:r>
            <a:r>
              <a:rPr lang="sk-SK" sz="2400" dirty="0"/>
              <a:t>alebo </a:t>
            </a:r>
            <a:r>
              <a:rPr lang="sk-SK" sz="2400" i="1" dirty="0"/>
              <a:t>udalostí</a:t>
            </a:r>
            <a:r>
              <a:rPr lang="sk-SK" sz="2400" dirty="0"/>
              <a:t> zoskupených do priestoru, času alebo oboje.</a:t>
            </a:r>
          </a:p>
        </p:txBody>
      </p:sp>
      <p:pic>
        <p:nvPicPr>
          <p:cNvPr id="3074" name="Picture 2" descr="Visualize COVID-19 trends in ArcGIS Insights | Learn ArcGIS">
            <a:extLst>
              <a:ext uri="{FF2B5EF4-FFF2-40B4-BE49-F238E27FC236}">
                <a16:creationId xmlns:a16="http://schemas.microsoft.com/office/drawing/2014/main" id="{50AEE1D7-4C62-07ED-F174-720A8D80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725" y="1265812"/>
            <a:ext cx="3607159" cy="27053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198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sz="5000"/>
              <a:t>Vypuknutie a zhluk - </a:t>
            </a:r>
            <a:r>
              <a:rPr lang="sk-SK" sz="5000" err="1"/>
              <a:t>cluster</a:t>
            </a:r>
            <a:endParaRPr lang="sk-SK" sz="50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9864" y="726034"/>
            <a:ext cx="4508448" cy="465199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k-SK" sz="2400" dirty="0"/>
              <a:t>Hlavný rozdiel je, že </a:t>
            </a:r>
            <a:r>
              <a:rPr lang="sk-SK" sz="2400" i="1" dirty="0"/>
              <a:t>zhluky (</a:t>
            </a:r>
            <a:r>
              <a:rPr lang="sk-SK" sz="2400" i="1" dirty="0" err="1"/>
              <a:t>clusters</a:t>
            </a:r>
            <a:r>
              <a:rPr lang="sk-SK" sz="2400" i="1" dirty="0"/>
              <a:t>, </a:t>
            </a:r>
            <a:r>
              <a:rPr lang="sk-SK" sz="2400" i="1" dirty="0" err="1"/>
              <a:t>klástre</a:t>
            </a:r>
            <a:r>
              <a:rPr lang="sk-SK" sz="2400" i="1" dirty="0"/>
              <a:t>) </a:t>
            </a:r>
            <a:r>
              <a:rPr lang="sk-SK" sz="2400" dirty="0"/>
              <a:t>sa týkajú všeobecne skupín chorôb alebo udalosti, ktoré sú relatívne neobvyklé, čo nie je podmienkou pre vymedzenie ohniska.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Rozdiel má viac ako len  sémantický význam, pretože prístup k vyšetrovaniu zjavných zhlukov ochorení (najmä neprenosných chorôb) sa líši od vyšetrovania ohniska.</a:t>
            </a:r>
          </a:p>
        </p:txBody>
      </p:sp>
      <p:pic>
        <p:nvPicPr>
          <p:cNvPr id="4098" name="Picture 2" descr="Analyzing Disease Outbreaks | National Geographic Society">
            <a:extLst>
              <a:ext uri="{FF2B5EF4-FFF2-40B4-BE49-F238E27FC236}">
                <a16:creationId xmlns:a16="http://schemas.microsoft.com/office/drawing/2014/main" id="{4AE1B630-9217-E852-C49F-0BCC0043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725" y="1536349"/>
            <a:ext cx="3607159" cy="216429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5212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C081D35-C573-5C42-A150-C32D9F03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151218"/>
          </a:xfrm>
        </p:spPr>
        <p:txBody>
          <a:bodyPr/>
          <a:lstStyle/>
          <a:p>
            <a:r>
              <a:rPr lang="sk-SK" b="1" i="1" dirty="0"/>
              <a:t>Prepuknutie</a:t>
            </a:r>
            <a:r>
              <a:rPr lang="sk-SK" dirty="0"/>
              <a:t>, tiež </a:t>
            </a:r>
            <a:r>
              <a:rPr lang="sk-SK" b="1" i="1" dirty="0"/>
              <a:t>vzplanutie</a:t>
            </a:r>
            <a:r>
              <a:rPr lang="sk-SK" dirty="0"/>
              <a:t> znamená rýchlo sa šíriace ochorenie, </a:t>
            </a:r>
          </a:p>
          <a:p>
            <a:r>
              <a:rPr lang="sk-SK" b="1" i="1" dirty="0"/>
              <a:t>Ohniskom</a:t>
            </a:r>
            <a:r>
              <a:rPr lang="sk-SK" dirty="0"/>
              <a:t> nazývame lokalizované epidemické výskyty ochorenia zvyčajne v krátkom časovom období, obmedzené na úroveň obce, mesta alebo uzavretej inštitúcie. 
Termín vypuknutie sa zdá prijateľnejší a menej expresívny, napríklad pre komunikáciu s médiami. 
V našich podmienkach sa niekedy používajú výrazy ako </a:t>
            </a:r>
            <a:r>
              <a:rPr lang="sk-SK" i="1" dirty="0"/>
              <a:t>zvýšený výskyt chorôb</a:t>
            </a:r>
            <a:r>
              <a:rPr lang="sk-SK" dirty="0"/>
              <a:t>, </a:t>
            </a:r>
            <a:r>
              <a:rPr lang="sk-SK" i="1" dirty="0"/>
              <a:t>akumulácia prípadov ochorenia </a:t>
            </a:r>
            <a:r>
              <a:rPr lang="sk-SK" dirty="0"/>
              <a:t>na zmiernenie rétoriky, čo môže, samozrejme, skresliť význam. </a:t>
            </a:r>
          </a:p>
          <a:p>
            <a:r>
              <a:rPr lang="sk-SK" dirty="0"/>
              <a:t>To sa zvyčajne vzťahuje na stav pred zistením epidemiologických väzieb.</a:t>
            </a:r>
            <a:endParaRPr lang="sk-SK" sz="1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8A4CBD6-B3F0-5E47-A39A-AF1922DD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630690"/>
            <a:ext cx="8312587" cy="1008380"/>
          </a:xfrm>
        </p:spPr>
        <p:txBody>
          <a:bodyPr/>
          <a:lstStyle/>
          <a:p>
            <a:r>
              <a:rPr lang="sk-SK" sz="4400" err="1"/>
              <a:t>Outbreak</a:t>
            </a:r>
            <a:r>
              <a:rPr lang="sk-SK" sz="4400"/>
              <a:t>, prepuknutie, ohnisko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D80801-D149-AD4E-A993-68A52C84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B0F20EA-C321-D14D-89DB-95E045362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B2DFD13-C337-CE45-8DCC-0888C9BC26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5828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4A05D17-9059-9A4B-B93B-BF7E63DA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Oboznámiť sa s priebehom epidémie</a:t>
            </a:r>
          </a:p>
          <a:p>
            <a:r>
              <a:rPr lang="sk-SK"/>
              <a:t>Poukázať na druhy epidémií</a:t>
            </a:r>
          </a:p>
          <a:p>
            <a:r>
              <a:rPr lang="sk-SK"/>
              <a:t>Zásahy do priebehu epidémií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3089281-7C35-BE4E-8C57-21772469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Ciele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DBD406-6F14-4E46-86D2-97830A82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E33C9E-8CF5-D740-98FF-317D33691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F3CA92-D95B-704C-9307-5C26D46CF6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2811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92D562B-11D2-B145-BED6-7C34E01C1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596170"/>
            <a:ext cx="8211829" cy="2901313"/>
          </a:xfrm>
        </p:spPr>
        <p:txBody>
          <a:bodyPr/>
          <a:lstStyle/>
          <a:p>
            <a:r>
              <a:rPr lang="sk-SK" dirty="0"/>
              <a:t>﻿Pandémia je rozsiahla epidémia, ktorá sa týka časti sveta alebo kontinentov.
</a:t>
            </a:r>
            <a:r>
              <a:rPr lang="sk-SK" i="1" dirty="0" err="1"/>
              <a:t>Pandemický</a:t>
            </a:r>
            <a:r>
              <a:rPr lang="sk-SK" i="1" dirty="0"/>
              <a:t> potenciál </a:t>
            </a:r>
            <a:r>
              <a:rPr lang="sk-SK" dirty="0"/>
              <a:t>je spôsobený infekčnými chorobami spôsobenými mikroorganizmom (zvyčajne vírusom) prenášaných z človeka na človeka, na ktoré je populácia vnímavá a priebeh ochorenia môže byť vážny. Typickým príkladom je pandémia chrípky a COVID-19.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87194C-6CBE-CD46-A984-69279B2F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915148"/>
            <a:ext cx="8312587" cy="1008380"/>
          </a:xfrm>
        </p:spPr>
        <p:txBody>
          <a:bodyPr/>
          <a:lstStyle/>
          <a:p>
            <a:r>
              <a:rPr lang="sk-SK" dirty="0"/>
              <a:t>Pandémia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08EA117-16AA-404D-8DB3-5564C0A2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FC28E8D-FC19-3747-BE75-DC5CCA16C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1610491-F35A-7947-9801-6EC953A0EF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D34DA73C-B93C-4DBB-9794-9205EC90F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7" y="4217506"/>
            <a:ext cx="7772400" cy="1849781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4C4CC4E-8987-029F-4993-6AEFBB306EB4}"/>
              </a:ext>
            </a:extLst>
          </p:cNvPr>
          <p:cNvSpPr txBox="1"/>
          <p:nvPr/>
        </p:nvSpPr>
        <p:spPr>
          <a:xfrm>
            <a:off x="598807" y="3732072"/>
            <a:ext cx="238972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Endemické ochorenie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06F8AA1-C90D-F3D4-93F9-2D4BCCC8C990}"/>
              </a:ext>
            </a:extLst>
          </p:cNvPr>
          <p:cNvSpPr txBox="1"/>
          <p:nvPr/>
        </p:nvSpPr>
        <p:spPr>
          <a:xfrm>
            <a:off x="4107877" y="3732072"/>
            <a:ext cx="126954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Epidémia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DE61E38-D392-3553-339A-AC1FCF5A40B5}"/>
              </a:ext>
            </a:extLst>
          </p:cNvPr>
          <p:cNvSpPr txBox="1"/>
          <p:nvPr/>
        </p:nvSpPr>
        <p:spPr>
          <a:xfrm>
            <a:off x="7202267" y="3732072"/>
            <a:ext cx="1269540" cy="3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Pandémia</a:t>
            </a:r>
          </a:p>
        </p:txBody>
      </p:sp>
    </p:spTree>
    <p:extLst>
      <p:ext uri="{BB962C8B-B14F-4D97-AF65-F5344CB8AC3E}">
        <p14:creationId xmlns:p14="http://schemas.microsoft.com/office/powerpoint/2010/main" val="150166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60B04B9-BC4C-1946-82CD-F097108B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31" y="691376"/>
            <a:ext cx="4719386" cy="5981650"/>
          </a:xfrm>
        </p:spPr>
        <p:txBody>
          <a:bodyPr>
            <a:normAutofit/>
          </a:bodyPr>
          <a:lstStyle/>
          <a:p>
            <a:r>
              <a:rPr lang="sk-SK" sz="2800" dirty="0"/>
              <a:t>Epidémie možno klasifikovať podľa spôsobu ich šírenia v populácii:</a:t>
            </a:r>
          </a:p>
          <a:p>
            <a:r>
              <a:rPr lang="sk-SK" sz="2800" dirty="0"/>
              <a:t>• Spoločný zdroj</a:t>
            </a:r>
          </a:p>
          <a:p>
            <a:pPr lvl="1"/>
            <a:r>
              <a:rPr lang="sk-SK" sz="2800" dirty="0"/>
              <a:t>• Bodový</a:t>
            </a:r>
          </a:p>
          <a:p>
            <a:pPr lvl="1"/>
            <a:r>
              <a:rPr lang="sk-SK" sz="2800" dirty="0"/>
              <a:t>• Nepretržitý</a:t>
            </a:r>
          </a:p>
          <a:p>
            <a:pPr lvl="1"/>
            <a:r>
              <a:rPr lang="sk-SK" sz="2800" dirty="0"/>
              <a:t>• Prerušovaný</a:t>
            </a:r>
          </a:p>
          <a:p>
            <a:r>
              <a:rPr lang="sk-SK" sz="2800" dirty="0"/>
              <a:t>• Propagovaná</a:t>
            </a:r>
          </a:p>
          <a:p>
            <a:r>
              <a:rPr lang="sk-SK" sz="2800" dirty="0"/>
              <a:t>• Zmiešaná</a:t>
            </a:r>
          </a:p>
          <a:p>
            <a:r>
              <a:rPr lang="sk-SK" sz="2800" dirty="0"/>
              <a:t>• Iná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9F5399-9010-DD41-BEEB-B7EFA091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1D417E-62D0-3842-BF4F-F77757A36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50ED8B2-602A-E443-9C5F-2E33BCA24B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71DF924-C9B4-4E4A-8474-32DF2EF7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" y="3438937"/>
            <a:ext cx="4174958" cy="2591537"/>
          </a:xfrm>
        </p:spPr>
        <p:txBody>
          <a:bodyPr/>
          <a:lstStyle/>
          <a:p>
            <a:r>
              <a:rPr lang="sk-SK" dirty="0"/>
              <a:t>﻿</a:t>
            </a:r>
            <a:r>
              <a:rPr lang="sk-SK" sz="4800" dirty="0"/>
              <a:t>Typy epidémií v závislosti od spôsobu, času, miesta a okolností vystavenia sa prípadom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539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98E7D4D-0D1A-1845-B19E-AA22054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8CE8120-E352-6544-A8DC-4DBD8A109CB4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F4D9F15-3B6A-F448-A8AC-BD67ED48E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7D8D926-BC77-48DB-9B94-D8C2D2386DFA}" type="slidenum">
              <a:rPr lang="en-GB" smtClean="0"/>
              <a:pPr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B90612-6D82-2F4B-B068-884856ADAB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87262A2-1E6E-4D46-BC4A-D57AF73A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000"/>
              <a:t>﻿Epidémie súvisiace so spoločnou udalosťou a/alebo spoločným zdrojom - bodové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1ADDB11-F0A7-BE43-8ABB-DD3CD53787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294" y="726034"/>
            <a:ext cx="4698018" cy="48161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﻿Epidémie súvisiace so </a:t>
            </a:r>
            <a:r>
              <a:rPr lang="sk-SK" sz="2000" i="1" dirty="0"/>
              <a:t>spoločnou udalosťou</a:t>
            </a:r>
            <a:r>
              <a:rPr lang="sk-SK" sz="2000" dirty="0"/>
              <a:t>, ako sú svadby, oslavy, konferencie, športové podujatia atď., kde je expozícia zvyčajne krátka a prítomná na rovnakom mieste a čase a prvé príznaky ochorenia sa vyvíjajú u všetkých postihnutých v obmedzenej inkubačnej dobe.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Epidémia zo </a:t>
            </a:r>
            <a:r>
              <a:rPr lang="sk-SK" sz="2000" i="1" dirty="0"/>
              <a:t>spoločného zdroja </a:t>
            </a:r>
            <a:r>
              <a:rPr lang="sk-SK" sz="2000" dirty="0"/>
              <a:t>na tom istom mieste, kde sa expozícia vyskytuje na jednom mieste, ale v rôznych časoch. Napríklad pri návšteve bazéna, reštaurácie, pracoviska, poľnohospodárstva </a:t>
            </a:r>
            <a:r>
              <a:rPr lang="sk-SK" sz="2000" dirty="0" err="1"/>
              <a:t>atď</a:t>
            </a:r>
            <a:r>
              <a:rPr lang="sk-SK" sz="2000" dirty="0"/>
              <a:t> - prípady </a:t>
            </a:r>
            <a:r>
              <a:rPr lang="sk-SK" sz="2000" dirty="0" err="1"/>
              <a:t>legionelózy</a:t>
            </a:r>
            <a:r>
              <a:rPr lang="sk-SK" sz="2000" dirty="0"/>
              <a:t> u hostí toho istého hotela.</a:t>
            </a:r>
          </a:p>
          <a:p>
            <a:pPr>
              <a:lnSpc>
                <a:spcPct val="90000"/>
              </a:lnSpc>
            </a:pPr>
            <a:endParaRPr lang="sk-SK" sz="1400" dirty="0"/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8D5ABE7-AEB0-6888-C64B-A4ED7F087F63}"/>
              </a:ext>
            </a:extLst>
          </p:cNvPr>
          <p:cNvGrpSpPr/>
          <p:nvPr/>
        </p:nvGrpSpPr>
        <p:grpSpPr>
          <a:xfrm>
            <a:off x="5515276" y="1058327"/>
            <a:ext cx="4275611" cy="4148052"/>
            <a:chOff x="5515276" y="1058327"/>
            <a:chExt cx="4275611" cy="4148052"/>
          </a:xfrm>
        </p:grpSpPr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5CB0691D-02BA-A9ED-3F32-21B6650EAE9B}"/>
                </a:ext>
              </a:extLst>
            </p:cNvPr>
            <p:cNvSpPr txBox="1"/>
            <p:nvPr/>
          </p:nvSpPr>
          <p:spPr>
            <a:xfrm>
              <a:off x="8307659" y="4873083"/>
              <a:ext cx="1003609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čas</a:t>
              </a:r>
            </a:p>
          </p:txBody>
        </p:sp>
        <p:grpSp>
          <p:nvGrpSpPr>
            <p:cNvPr id="23" name="Skupina 22">
              <a:extLst>
                <a:ext uri="{FF2B5EF4-FFF2-40B4-BE49-F238E27FC236}">
                  <a16:creationId xmlns:a16="http://schemas.microsoft.com/office/drawing/2014/main" id="{A5BE0CF6-9CC9-1438-0470-C2DDF583A6B5}"/>
                </a:ext>
              </a:extLst>
            </p:cNvPr>
            <p:cNvGrpSpPr/>
            <p:nvPr/>
          </p:nvGrpSpPr>
          <p:grpSpPr>
            <a:xfrm>
              <a:off x="5515276" y="1058327"/>
              <a:ext cx="4275611" cy="3625185"/>
              <a:chOff x="5515276" y="1058327"/>
              <a:chExt cx="4275611" cy="3625185"/>
            </a:xfrm>
          </p:grpSpPr>
          <p:pic>
            <p:nvPicPr>
              <p:cNvPr id="6" name="Obrázok 5">
                <a:extLst>
                  <a:ext uri="{FF2B5EF4-FFF2-40B4-BE49-F238E27FC236}">
                    <a16:creationId xmlns:a16="http://schemas.microsoft.com/office/drawing/2014/main" id="{4CA2F2C3-9D62-257C-472A-210EE9312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3728" y="1058327"/>
                <a:ext cx="3607159" cy="3499482"/>
              </a:xfrm>
              <a:prstGeom prst="rect">
                <a:avLst/>
              </a:prstGeom>
              <a:noFill/>
            </p:spPr>
          </p:pic>
          <p:cxnSp>
            <p:nvCxnSpPr>
              <p:cNvPr id="13" name="Priama spojnica 12">
                <a:extLst>
                  <a:ext uri="{FF2B5EF4-FFF2-40B4-BE49-F238E27FC236}">
                    <a16:creationId xmlns:a16="http://schemas.microsoft.com/office/drawing/2014/main" id="{6A6FDE71-1E0C-EA4C-02AD-143EBF81C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1058327"/>
                <a:ext cx="0" cy="3625185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riama spojnica 14">
                <a:extLst>
                  <a:ext uri="{FF2B5EF4-FFF2-40B4-BE49-F238E27FC236}">
                    <a16:creationId xmlns:a16="http://schemas.microsoft.com/office/drawing/2014/main" id="{A8DD05F6-57E9-C513-8318-37226780A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4683512"/>
                <a:ext cx="37580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BlokTextu 21">
                <a:extLst>
                  <a:ext uri="{FF2B5EF4-FFF2-40B4-BE49-F238E27FC236}">
                    <a16:creationId xmlns:a16="http://schemas.microsoft.com/office/drawing/2014/main" id="{033BC091-288C-0829-DAE2-3BF001FCE10F}"/>
                  </a:ext>
                </a:extLst>
              </p:cNvPr>
              <p:cNvSpPr txBox="1"/>
              <p:nvPr/>
            </p:nvSpPr>
            <p:spPr>
              <a:xfrm rot="16200000">
                <a:off x="5180119" y="2367259"/>
                <a:ext cx="1003609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počet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387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7B005E6-E2C9-1243-BA40-E47A1E17B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002" y="756287"/>
            <a:ext cx="6923275" cy="4033519"/>
          </a:xfrm>
        </p:spPr>
        <p:txBody>
          <a:bodyPr/>
          <a:lstStyle/>
          <a:p>
            <a:r>
              <a:rPr lang="sk-SK"/>
              <a:t>﻿Výskyty v rodine sú časté v dôsledku ľahkého šírenia rôznych chorôb a niekedy sa vyskytujú v oficiálnych štatistikách.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928620-EF9F-A04D-93FE-1A56AC53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Výskyty v rodine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75BF7B-8ED6-1747-88CC-3EDD4464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7899949-8E4F-8C44-9049-D1CFD5A75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66B4C1-8618-5D43-A6AF-364DBFA514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999538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E50065-CBDD-A037-C82F-1CE95622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C2A7F4-30E1-CB24-6666-641F25B3E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00A72C-2D51-AFF9-6B91-2911653F71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A65E17-A3DE-A38D-A29B-2D190519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/>
              <a:t>Nepretržitá expozícia spoločnému zdroju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2EFB28E-F674-A15D-305B-CE4D125CCF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074" y="726034"/>
            <a:ext cx="4419238" cy="45596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Pri niektorých prepuknutiach zo spoločného zdroja mohli byť pacienti s exponovaní počas niekoľkých dní, týždňov alebo dlhšie. 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Pri nepretržitom prepuknutí zo spoločného zdroja má rozsah expozícií a rozsah inkubačných dôb tendenciu vyrovnávať a rozširovať vrcholy epidemickej krivky.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A1910D89-6087-E8CF-0C4E-589D40AEBEF5}"/>
              </a:ext>
            </a:extLst>
          </p:cNvPr>
          <p:cNvGrpSpPr/>
          <p:nvPr/>
        </p:nvGrpSpPr>
        <p:grpSpPr>
          <a:xfrm>
            <a:off x="5482595" y="1865156"/>
            <a:ext cx="4275611" cy="2695368"/>
            <a:chOff x="5482595" y="1865156"/>
            <a:chExt cx="4275611" cy="2695368"/>
          </a:xfrm>
        </p:grpSpPr>
        <p:pic>
          <p:nvPicPr>
            <p:cNvPr id="8" name="Obrázok 7" descr="Obrázok, na ktorom je stôl&#10;&#10;Automaticky generovaný popis">
              <a:extLst>
                <a:ext uri="{FF2B5EF4-FFF2-40B4-BE49-F238E27FC236}">
                  <a16:creationId xmlns:a16="http://schemas.microsoft.com/office/drawing/2014/main" id="{CC25B26E-5164-8311-7A16-4AD39C37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588" y="2390630"/>
              <a:ext cx="3607159" cy="1709751"/>
            </a:xfrm>
            <a:prstGeom prst="rect">
              <a:avLst/>
            </a:prstGeom>
            <a:noFill/>
          </p:spPr>
        </p:pic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B72A4CFB-DE91-89E0-0E73-E650045F7A7E}"/>
                </a:ext>
              </a:extLst>
            </p:cNvPr>
            <p:cNvGrpSpPr/>
            <p:nvPr/>
          </p:nvGrpSpPr>
          <p:grpSpPr>
            <a:xfrm>
              <a:off x="5482595" y="1865156"/>
              <a:ext cx="4275611" cy="2281400"/>
              <a:chOff x="5515276" y="1914361"/>
              <a:chExt cx="4275611" cy="2281400"/>
            </a:xfrm>
          </p:grpSpPr>
          <p:cxnSp>
            <p:nvCxnSpPr>
              <p:cNvPr id="11" name="Priama spojnica 10">
                <a:extLst>
                  <a:ext uri="{FF2B5EF4-FFF2-40B4-BE49-F238E27FC236}">
                    <a16:creationId xmlns:a16="http://schemas.microsoft.com/office/drawing/2014/main" id="{8CD6A22F-E71D-65F7-38FA-2867EB509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1914361"/>
                <a:ext cx="0" cy="228140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riama spojnica 11">
                <a:extLst>
                  <a:ext uri="{FF2B5EF4-FFF2-40B4-BE49-F238E27FC236}">
                    <a16:creationId xmlns:a16="http://schemas.microsoft.com/office/drawing/2014/main" id="{678F93A4-565E-42D0-2CD1-2D9517510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4195761"/>
                <a:ext cx="37580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2C62CEDA-842B-7C81-BE53-FF817F08839A}"/>
                  </a:ext>
                </a:extLst>
              </p:cNvPr>
              <p:cNvSpPr txBox="1"/>
              <p:nvPr/>
            </p:nvSpPr>
            <p:spPr>
              <a:xfrm rot="16200000">
                <a:off x="5180119" y="2367259"/>
                <a:ext cx="1003609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počet</a:t>
                </a:r>
              </a:p>
            </p:txBody>
          </p:sp>
        </p:grp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7081E8E1-8BFF-D871-FEFD-D108B115A433}"/>
                </a:ext>
              </a:extLst>
            </p:cNvPr>
            <p:cNvSpPr txBox="1"/>
            <p:nvPr/>
          </p:nvSpPr>
          <p:spPr>
            <a:xfrm>
              <a:off x="9028452" y="4227228"/>
              <a:ext cx="654295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70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45605AC-3D05-8A46-A1C2-21300D212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756287"/>
            <a:ext cx="8647172" cy="4033519"/>
          </a:xfrm>
        </p:spPr>
        <p:txBody>
          <a:bodyPr>
            <a:normAutofit lnSpcReduction="10000"/>
          </a:bodyPr>
          <a:lstStyle/>
          <a:p>
            <a:r>
              <a:rPr lang="sk-SK"/>
              <a:t>﻿Epidémie z rozptýleného spoločného zdroja sú teraz pomerne časté, ale často zostávajú nezistené. </a:t>
            </a:r>
          </a:p>
          <a:p>
            <a:r>
              <a:rPr lang="sk-SK"/>
              <a:t>Príkladom je, keď sa kontaminovaný potravinový výrobok distribuuje na veľkej ploche a v zahraničí a mnoho ľudí môže byť vystavených na rôznych miestach a v rôznych časoch. Na detekciu spojenia sa používajú molekulárne mikrobiologické metódy. </a:t>
            </a:r>
          </a:p>
          <a:p>
            <a:r>
              <a:rPr lang="sk-SK"/>
              <a:t>Podobným príkladom je infekcia kontaminovanou vodou, ktorá odhaľuje všetky osoby v určitých častiach obce, mesta. Vodné epidémie (keď je voda kontaminovaná vírusom hepatitídy A, </a:t>
            </a:r>
            <a:r>
              <a:rPr lang="sk-SK" err="1"/>
              <a:t>norovirus</a:t>
            </a:r>
            <a:r>
              <a:rPr lang="sk-SK"/>
              <a:t>, </a:t>
            </a:r>
            <a:r>
              <a:rPr lang="sk-SK" err="1"/>
              <a:t>kryptosporídia</a:t>
            </a:r>
            <a:r>
              <a:rPr lang="sk-SK"/>
              <a:t>, </a:t>
            </a:r>
            <a:r>
              <a:rPr lang="sk-SK" err="1"/>
              <a:t>koliformné</a:t>
            </a:r>
            <a:r>
              <a:rPr lang="sk-SK"/>
              <a:t> znečistenie) môžu byť menšie, ale aj veľmi rozšírené.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32BEFD-2B29-4F4C-A586-4E1BFA39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/>
              <a:t>Epidémie z rozptýleného spoločného zdroja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AE95D7-533D-614B-B117-DC30DA46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83169C-6059-A64F-9D8E-54B1C3EA8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42BEDB-F1BF-734A-822F-E5985569EC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51153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98E4F07-FC1D-0341-AAA0-C94337B3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968" y="756287"/>
            <a:ext cx="7937309" cy="4621740"/>
          </a:xfrm>
        </p:spPr>
        <p:txBody>
          <a:bodyPr/>
          <a:lstStyle/>
          <a:p>
            <a:r>
              <a:rPr lang="sk-SK" dirty="0"/>
              <a:t>﻿Epidémia v komunite postihuje členov určitej skupiny obyvateľstva, pretože sú vnímaví k infekcii a existujú dobré podmienky na šírenie a prenášanie infekčného agens. 
Prenos sa zvyčajne uskutočňuje priamo z človeka na človeka. Príkladom je epidémia osýpok v neočkovanej populácii, HIV pri injekčnom podávaní závislých, vírusová hepatitída A u mužov, ktorí majú sex s mužmi.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C18AA50-4A0E-524A-8D92-5040E961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﻿Epidémia v komunite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C23D044-D22A-724E-A7E5-C0000CFC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E2FB32-9C29-B34F-9C14-F2F482A96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2E2D96-32CD-A448-890B-BF67876319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371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3104925-4101-2345-A323-1DC2D54D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6" y="756287"/>
            <a:ext cx="8719361" cy="4525576"/>
          </a:xfrm>
        </p:spPr>
        <p:txBody>
          <a:bodyPr/>
          <a:lstStyle/>
          <a:p>
            <a:r>
              <a:rPr lang="sk-SK"/>
              <a:t>Epidémie postihujúce inštitúciu alebo kolektívne zariadenie, ako sú nemocnice, nemocnice, inštitúcie sociálnej starostlivosti, domovy dôchodcov, internátne školy atď. </a:t>
            </a:r>
          </a:p>
          <a:p>
            <a:r>
              <a:rPr lang="sk-SK"/>
              <a:t>Expozícia podľa očakávania môže byť jednorazová alebo predĺžená. </a:t>
            </a:r>
          </a:p>
          <a:p>
            <a:r>
              <a:rPr lang="sk-SK"/>
              <a:t>Choroby súvisiace so zdravotnou starostlivosťou majú osobitný štatút, čo môže za určitých okolností viesť k výskytu epidémie nozokomiálnych ochorení, kde pôvodca je často </a:t>
            </a:r>
            <a:r>
              <a:rPr lang="sk-SK" err="1"/>
              <a:t>nozokomiálne</a:t>
            </a:r>
            <a:r>
              <a:rPr lang="sk-SK"/>
              <a:t> kmene baktérií rezistentných voči antibiotikám (MRSA, ESBL atď.).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7EFEE2-F4C9-884F-A925-9E5BCA243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Epidémie postihujúce inštitúciu alebo kolektívne zariadenie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2F0AAF1-4294-604C-BE63-961810E1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AF40F1F-37C3-444D-A2D4-6BC9671C5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E75AAB2-A0E8-AB4E-81FB-2FD8A77A71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3812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06932854-9B51-C93B-FFB4-4A68D6154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1" y="372888"/>
            <a:ext cx="4875676" cy="5406040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Je výsledkom prenosu z jednej osoby na druhú. </a:t>
            </a:r>
          </a:p>
          <a:p>
            <a:r>
              <a:rPr lang="sk-SK" dirty="0"/>
              <a:t>Zvyčajne sa prenos uskutočňuje priamym kontaktom z človeka na človeka, ako je to v prípade syfilisu. Prenos môže byť tiež prenášaný prostriedkom (napr. prenos hepatitídy B alebo HIV zdieľaním ihiel) alebo vektorom (napr. prenos žltej zimnice komármi). </a:t>
            </a:r>
          </a:p>
          <a:p>
            <a:r>
              <a:rPr lang="sk-SK" dirty="0"/>
              <a:t>Pri šírených ohniskách sa prípady vyskytujú počas viac ako jednej inkubačnej doby. </a:t>
            </a:r>
          </a:p>
          <a:p>
            <a:r>
              <a:rPr lang="sk-SK" dirty="0"/>
              <a:t>Epidémia zvyčajne ustúpi po niekoľkých generáciách, buď preto, že počet vnímavých osôb klesne pod určitú kritickú úroveň potrebnú na udržanie prenosu, alebo preto, že intervenčné opatrenia sa stanú účinnými.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6A5FD7-E85B-F525-3CD2-6C6EB668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 sz="4800" dirty="0"/>
              <a:t>Propagované (šírené) ohnisko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A814644-B626-E626-9858-BA78A3D9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4BB3966-0D35-C3AA-77E1-DCA08539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285551-6D4B-ECD3-9035-8F433ACB5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7BD4B1F-317C-DDA4-A36D-7987903E014E}"/>
              </a:ext>
            </a:extLst>
          </p:cNvPr>
          <p:cNvGrpSpPr/>
          <p:nvPr/>
        </p:nvGrpSpPr>
        <p:grpSpPr>
          <a:xfrm>
            <a:off x="5482595" y="1865156"/>
            <a:ext cx="4275611" cy="2695368"/>
            <a:chOff x="5482595" y="1865156"/>
            <a:chExt cx="4275611" cy="2695368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4A2B7AEE-7F08-DFCC-D606-A7D941C51577}"/>
                </a:ext>
              </a:extLst>
            </p:cNvPr>
            <p:cNvGrpSpPr/>
            <p:nvPr/>
          </p:nvGrpSpPr>
          <p:grpSpPr>
            <a:xfrm>
              <a:off x="5482595" y="1865156"/>
              <a:ext cx="4275611" cy="2281400"/>
              <a:chOff x="5515276" y="1914361"/>
              <a:chExt cx="4275611" cy="2281400"/>
            </a:xfrm>
          </p:grpSpPr>
          <p:cxnSp>
            <p:nvCxnSpPr>
              <p:cNvPr id="11" name="Priama spojnica 10">
                <a:extLst>
                  <a:ext uri="{FF2B5EF4-FFF2-40B4-BE49-F238E27FC236}">
                    <a16:creationId xmlns:a16="http://schemas.microsoft.com/office/drawing/2014/main" id="{4A0CC5FA-E5E8-EA62-6C3B-95940E68B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1914361"/>
                <a:ext cx="0" cy="228140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riama spojnica 11">
                <a:extLst>
                  <a:ext uri="{FF2B5EF4-FFF2-40B4-BE49-F238E27FC236}">
                    <a16:creationId xmlns:a16="http://schemas.microsoft.com/office/drawing/2014/main" id="{E87DF4BF-884C-7F99-B05F-E856635343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2810" y="4195761"/>
                <a:ext cx="37580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43888EC0-62FA-CC3C-2723-1C9C6B5299F1}"/>
                  </a:ext>
                </a:extLst>
              </p:cNvPr>
              <p:cNvSpPr txBox="1"/>
              <p:nvPr/>
            </p:nvSpPr>
            <p:spPr>
              <a:xfrm rot="16200000">
                <a:off x="5180119" y="2367259"/>
                <a:ext cx="1003609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dirty="0">
                    <a:solidFill>
                      <a:schemeClr val="tx1"/>
                    </a:solidFill>
                  </a:rPr>
                  <a:t>počet</a:t>
                </a:r>
              </a:p>
            </p:txBody>
          </p:sp>
        </p:grp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E5D54913-6E33-7C88-1C71-0A5C46B4A6FC}"/>
                </a:ext>
              </a:extLst>
            </p:cNvPr>
            <p:cNvSpPr txBox="1"/>
            <p:nvPr/>
          </p:nvSpPr>
          <p:spPr>
            <a:xfrm>
              <a:off x="9028452" y="4227228"/>
              <a:ext cx="654295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solidFill>
                    <a:schemeClr val="tx1"/>
                  </a:solidFill>
                </a:rPr>
                <a:t>čas</a:t>
              </a:r>
            </a:p>
          </p:txBody>
        </p:sp>
      </p:grpSp>
      <p:pic>
        <p:nvPicPr>
          <p:cNvPr id="15" name="Obrázok 14">
            <a:extLst>
              <a:ext uri="{FF2B5EF4-FFF2-40B4-BE49-F238E27FC236}">
                <a16:creationId xmlns:a16="http://schemas.microsoft.com/office/drawing/2014/main" id="{35AFB856-A7F2-EBF2-4705-9BAA1D12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87" y="2424404"/>
            <a:ext cx="3478960" cy="164148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2D1BA0B-2AB2-24BC-11C7-F2EF44363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28" y="2424404"/>
            <a:ext cx="3478960" cy="16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6D077BF-4C2C-8A78-0E26-EE7451C4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330B24B-8B22-3959-3387-FE21DC22B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DDBC4F2-D951-1CEC-86A2-1EDF4BD4DB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8AB2D5-1D90-E26C-D23E-1A798D1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Zmiešané epidémie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986C87-79C5-0CB8-48A0-831D5F79C5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928" y="714881"/>
            <a:ext cx="4231863" cy="487187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Niektoré epidémie majú znaky epidémií so spoločným zdrojom aj propagovaných epidémií. Vzor prepuknutia zo spoločného zdroja, po ktorom nasleduje sekundárne šírenie z človeka na človeka, nie je nezvyčajný. 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Napríklad epidémia </a:t>
            </a:r>
            <a:r>
              <a:rPr lang="sk-SK" sz="1800" dirty="0" err="1"/>
              <a:t>šigelózy</a:t>
            </a:r>
            <a:r>
              <a:rPr lang="sk-SK" sz="1800" dirty="0"/>
              <a:t> sa vyskytla medzi skupinou 3 000 žien, ktoré sa zúčastnili hudobného festivalu. U mnohých sa po návrate domov rozvinuli príznaky. Počas niekoľkých nasledujúcich týždňov niekoľko štátnych zdravotníckych oddelení odhalilo nasledujúce generácie prípadov </a:t>
            </a:r>
            <a:r>
              <a:rPr lang="sk-SK" sz="1800" dirty="0" err="1"/>
              <a:t>Shigelly</a:t>
            </a:r>
            <a:r>
              <a:rPr lang="sk-SK" sz="1800" dirty="0"/>
              <a:t> šírených medziľudskými prenosmi od účastníkov festivalu.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520D224-AB4E-5D5B-4158-94F45E1D6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31" y="616361"/>
            <a:ext cx="5318004" cy="436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7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D2812843-9D85-16AD-E329-D6AD51FA5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7A0BB35-C3D5-B134-077E-4C5A0A3F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C0037BF-DA56-EB51-665D-1FDC6E243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B8A130-7B93-BFF4-C944-5D3EB9E4A6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5224D99-54A5-519D-2665-984406FC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9" y="2100791"/>
            <a:ext cx="8812197" cy="2591537"/>
          </a:xfrm>
        </p:spPr>
        <p:txBody>
          <a:bodyPr/>
          <a:lstStyle/>
          <a:p>
            <a:r>
              <a:rPr lang="sk-SK" dirty="0"/>
              <a:t>Surveillance – riešenie a manažment epidémií</a:t>
            </a:r>
          </a:p>
        </p:txBody>
      </p:sp>
    </p:spTree>
    <p:extLst>
      <p:ext uri="{BB962C8B-B14F-4D97-AF65-F5344CB8AC3E}">
        <p14:creationId xmlns:p14="http://schemas.microsoft.com/office/powerpoint/2010/main" val="230909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D61DB0F-85B8-AB7D-D86D-E496B5B4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52F9C55-65AC-CA4D-A67F-C27ADDA1DAB1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DC13C05-E872-8ED7-4659-1A36FA922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5C6CE37E-CBC8-4448-B085-1F6586CB95B8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1DEA30D-47AB-3DF6-6CF3-C5ACAFEBB3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FDEB229-6CFC-5C9B-0963-D2414AC5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78929"/>
            <a:ext cx="8312587" cy="1008380"/>
          </a:xfrm>
        </p:spPr>
        <p:txBody>
          <a:bodyPr/>
          <a:lstStyle/>
          <a:p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epidémie</a:t>
            </a:r>
            <a:endParaRPr lang="en-US" dirty="0"/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0A820C9A-EAD8-E200-1E77-003A8BCD41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712" y="726034"/>
            <a:ext cx="4519599" cy="526217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/>
              <a:t>Niektoré epidémie nie sú bežným zdrojom v ich obvyklom zmysle, ani sa neprenášajú z človeka na človeka. Ohniská zoonóz alebo chorôb prenášaných vektormi môžu byť výsledkom dostatočnej prevalencie infekcie u hostiteľských druhov, dostatočnej prítomnosti vektorov a dostatočnej interakcie človek-vektor. 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Epidémiu </a:t>
            </a:r>
            <a:r>
              <a:rPr lang="sk-SK" sz="2000" dirty="0" err="1"/>
              <a:t>lymskej</a:t>
            </a:r>
            <a:r>
              <a:rPr lang="sk-SK" sz="2000" dirty="0"/>
              <a:t> boreliózy, ktorá sa objavila na severovýchode Spojených štátov koncom 80. rokov 20. storočia (rozšírená z jeleňa na človeka kliešťami jeleňa).</a:t>
            </a:r>
          </a:p>
          <a:p>
            <a:pPr>
              <a:lnSpc>
                <a:spcPct val="90000"/>
              </a:lnSpc>
            </a:pPr>
            <a:r>
              <a:rPr lang="sk-SK" sz="2000" dirty="0"/>
              <a:t>Výskyt zápalu mozgových blán, spôsobeného kliešťom na Slovensku v roku 2016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5C65B18-3F2F-FC2D-2A2D-C2984681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90" y="1013724"/>
            <a:ext cx="4324022" cy="2356591"/>
          </a:xfrm>
          <a:prstGeom prst="rect">
            <a:avLst/>
          </a:prstGeom>
          <a:noFill/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287454E-27B3-FB0D-35A4-7CAD53A20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90" y="3618239"/>
            <a:ext cx="4229735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260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033519"/>
          </a:xfrm>
        </p:spPr>
        <p:txBody>
          <a:bodyPr>
            <a:normAutofit/>
          </a:bodyPr>
          <a:lstStyle/>
          <a:p>
            <a:r>
              <a:rPr lang="sk-SK" sz="2400" dirty="0"/>
              <a:t>Poskytuje informácie o </a:t>
            </a:r>
            <a:r>
              <a:rPr lang="sk-SK" sz="2400" i="1" dirty="0">
                <a:solidFill>
                  <a:srgbClr val="FFC000"/>
                </a:solidFill>
              </a:rPr>
              <a:t>zvýšení počtu osôb s prenosnou chorobou</a:t>
            </a:r>
            <a:r>
              <a:rPr lang="sk-SK" sz="2400" dirty="0"/>
              <a:t>, ktorá predstavuje ohrozenie zdravia verejnosti </a:t>
            </a:r>
            <a:r>
              <a:rPr lang="sk-SK" sz="2400" i="1" dirty="0">
                <a:solidFill>
                  <a:srgbClr val="FFC000"/>
                </a:solidFill>
              </a:rPr>
              <a:t>nad očakávaný výskyt</a:t>
            </a:r>
            <a:r>
              <a:rPr lang="sk-SK" sz="2400" dirty="0"/>
              <a:t>.</a:t>
            </a:r>
          </a:p>
          <a:p>
            <a:r>
              <a:rPr lang="sk-SK" sz="2400" dirty="0"/>
              <a:t>Konkrétna choroba nemusí byť zahrnutá do zoznamu chorôb oficiálne vykazovaných, alebo môže byť neznámej etiológie.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Hlásenie vypuknutia epidémie</a:t>
            </a:r>
            <a:br>
              <a:rPr lang="sk-SK"/>
            </a:br>
            <a:r>
              <a:rPr lang="sk-SK" sz="1050"/>
              <a:t>HEYMANN, D. (</a:t>
            </a:r>
            <a:r>
              <a:rPr lang="sk-SK" sz="1050" err="1"/>
              <a:t>ed</a:t>
            </a:r>
            <a:r>
              <a:rPr lang="sk-SK" sz="1050"/>
              <a:t>.) 2004. </a:t>
            </a:r>
            <a:r>
              <a:rPr lang="sk-SK" sz="1050" i="1" err="1"/>
              <a:t>Control</a:t>
            </a:r>
            <a:r>
              <a:rPr lang="sk-SK" sz="1050" i="1"/>
              <a:t> </a:t>
            </a:r>
            <a:r>
              <a:rPr lang="sk-SK" sz="1050" i="1" err="1"/>
              <a:t>of</a:t>
            </a:r>
            <a:r>
              <a:rPr lang="sk-SK" sz="1050" i="1"/>
              <a:t> </a:t>
            </a:r>
            <a:r>
              <a:rPr lang="sk-SK" sz="1050" i="1" err="1"/>
              <a:t>Communicable</a:t>
            </a:r>
            <a:r>
              <a:rPr lang="sk-SK" sz="1050" i="1"/>
              <a:t> </a:t>
            </a:r>
            <a:r>
              <a:rPr lang="sk-SK" sz="1050" i="1" err="1"/>
              <a:t>Diseases</a:t>
            </a:r>
            <a:r>
              <a:rPr lang="sk-SK" sz="1050" i="1"/>
              <a:t> </a:t>
            </a:r>
            <a:r>
              <a:rPr lang="sk-SK" sz="1050" i="1" err="1"/>
              <a:t>Manual</a:t>
            </a:r>
            <a:r>
              <a:rPr lang="sk-SK" sz="1050" i="1"/>
              <a:t> (CCDM), </a:t>
            </a:r>
            <a:r>
              <a:rPr lang="sk-SK" sz="1050" i="1" err="1"/>
              <a:t>the</a:t>
            </a:r>
            <a:r>
              <a:rPr lang="sk-SK" sz="1050" i="1"/>
              <a:t> 18th </a:t>
            </a:r>
            <a:r>
              <a:rPr lang="sk-SK" sz="1050" i="1" err="1"/>
              <a:t>revision</a:t>
            </a:r>
            <a:r>
              <a:rPr lang="sk-SK" sz="1050"/>
              <a:t>: </a:t>
            </a:r>
            <a:r>
              <a:rPr lang="sk-SK" sz="1050" err="1"/>
              <a:t>American</a:t>
            </a:r>
            <a:r>
              <a:rPr lang="sk-SK" sz="1050"/>
              <a:t> </a:t>
            </a:r>
            <a:r>
              <a:rPr lang="sk-SK" sz="1050" err="1"/>
              <a:t>Public</a:t>
            </a:r>
            <a:r>
              <a:rPr lang="sk-SK" sz="1050"/>
              <a:t> </a:t>
            </a:r>
            <a:r>
              <a:rPr lang="sk-SK" sz="1050" err="1"/>
              <a:t>Health</a:t>
            </a:r>
            <a:r>
              <a:rPr lang="sk-SK" sz="1050"/>
              <a:t> </a:t>
            </a:r>
            <a:r>
              <a:rPr lang="sk-SK" sz="1050" err="1"/>
              <a:t>Association</a:t>
            </a:r>
            <a:r>
              <a:rPr lang="sk-SK" sz="105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157445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9355" y="756287"/>
            <a:ext cx="8388922" cy="4752023"/>
          </a:xfrm>
        </p:spPr>
        <p:txBody>
          <a:bodyPr>
            <a:normAutofit/>
          </a:bodyPr>
          <a:lstStyle/>
          <a:p>
            <a:r>
              <a:rPr lang="sk-SK" dirty="0"/>
              <a:t>Účelom systémov surveillance, medzi ktoré patrí aj </a:t>
            </a:r>
            <a:r>
              <a:rPr lang="sk-SK" b="1" dirty="0">
                <a:solidFill>
                  <a:srgbClr val="FFFF00"/>
                </a:solidFill>
              </a:rPr>
              <a:t>epidemická inteligencia (epidemické spravodajstvo, ostražitosť)</a:t>
            </a:r>
            <a:r>
              <a:rPr lang="sk-SK" dirty="0"/>
              <a:t> je identifikovať epidémie čo najskôr tak, aby bolo možné vykonať efektívne kontrolné opatrenia. </a:t>
            </a:r>
          </a:p>
          <a:p>
            <a:r>
              <a:rPr lang="sk-SK" dirty="0"/>
              <a:t>To zostáva najdôležitejšou úlohou epidemiológie.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/>
              <a:t>Epidemická ostražitosť-spravodajstvo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32039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E21BC-7D0A-11B3-6A76-01326819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FD89-343C-E3D0-98BD-1BBC5FA4C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55" y="756287"/>
            <a:ext cx="8388922" cy="4752023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FF00"/>
                </a:solidFill>
              </a:rPr>
              <a:t>Vypuknutie</a:t>
            </a:r>
            <a:r>
              <a:rPr lang="sk-SK" dirty="0"/>
              <a:t> predstavuje epidémie obmedzené na lokalizované zvýšenie výskytu ochorení napr. v meste, alebo uzavretých inštitúciách; vzostup (</a:t>
            </a:r>
            <a:r>
              <a:rPr lang="sk-SK" dirty="0" err="1"/>
              <a:t>upsurge</a:t>
            </a:r>
            <a:r>
              <a:rPr lang="sk-SK" dirty="0"/>
              <a:t>) je niekedy používaný ako eufemizmus pre vypuknutie.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6C1029-3133-A4A7-00FF-923B4A15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508310"/>
            <a:ext cx="8312587" cy="1008380"/>
          </a:xfrm>
        </p:spPr>
        <p:txBody>
          <a:bodyPr/>
          <a:lstStyle/>
          <a:p>
            <a:r>
              <a:rPr lang="sk-SK" sz="4800" dirty="0"/>
              <a:t>Vypuknutie epidémie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2C18E-2EBD-DF74-6A47-819141DC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40842-30A2-4732-25F9-283FEFBEC7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26D4-4DD6-8955-CAA1-E3E830A85D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275221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2875" y="756287"/>
            <a:ext cx="7975402" cy="4033519"/>
          </a:xfrm>
        </p:spPr>
        <p:txBody>
          <a:bodyPr>
            <a:normAutofit lnSpcReduction="10000"/>
          </a:bodyPr>
          <a:lstStyle/>
          <a:p>
            <a:r>
              <a:rPr lang="sk-SK" dirty="0"/>
              <a:t>Dva alebo viac prípadov vztiahnutých k spoločnému zdroju, najmä tam, kde spoločný zdroj je expozícia pri spoločnej akcii alebo potraviny alebo voda rozptýlených v komunite, zdroje životného prostredia alebo zdroj v ústavnej starostlivosti; ALEBO</a:t>
            </a:r>
          </a:p>
          <a:p>
            <a:r>
              <a:rPr lang="sk-SK" dirty="0"/>
              <a:t>Vypuknutie v celom spoločenstve alebo prenos z osoby na osobu; ALEBO</a:t>
            </a:r>
          </a:p>
          <a:p>
            <a:r>
              <a:rPr lang="sk-SK" dirty="0"/>
              <a:t>Akákoľvek iná situácia, kedy sa pristúpi k vyšetrovaniu prepuknutia alebo kontrolným opatreniam. Táto situácia môže zahŕňať jeden zistený prípad choroby, ktorá je exotická v SR, alebo bola odstránená (</a:t>
            </a:r>
            <a:r>
              <a:rPr lang="sk-SK" dirty="0" err="1"/>
              <a:t>napr</a:t>
            </a:r>
            <a:r>
              <a:rPr lang="sk-SK" dirty="0"/>
              <a:t> kiahne, detská obrna).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Vypuknutie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1840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5C794FB-3167-E442-9DA8-7849BEA8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/>
          <a:lstStyle/>
          <a:p>
            <a:r>
              <a:rPr lang="sk-SK"/>
              <a:t>Vytvorte definíciu prípadu a upravte ju podľa potreby počas vyšetrovania. 
Opíšte ohnisko z hľadiska osoby, miesta a času. 
Vytvorte hypotézu o príčine a/alebo rizikových faktoroch vypuknutia. 
Vykonajte analytický epidemiologický prieskum zameraný na identifikáciu zdroja.
Odporučiť vhodné opatrenia založené na dôkazoch na kontrolu ohniska. 
Nahláste a odošlite výsledky vyšetrovania.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37D076-520D-6C46-9E35-26FAF731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190708"/>
            <a:ext cx="8312587" cy="1596601"/>
          </a:xfrm>
        </p:spPr>
        <p:txBody>
          <a:bodyPr/>
          <a:lstStyle/>
          <a:p>
            <a:r>
              <a:rPr lang="sk-SK"/>
              <a:t>Základný postup pri riešení epidémie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D57C7D-EB8E-BF4D-80B1-A8F5AB41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E08B33E-FA12-854B-9B31-E63BA5FDA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B6616FB-9B7A-A945-B0A8-D7CCDF4A0A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51883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BCF43CC-19F5-764D-BCA2-07096261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" y="756287"/>
            <a:ext cx="8418572" cy="4621740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/>
              <a:t>Stanoviť opatrenia na kontrolu ohnísk epidémií. 
V programoch sú zavedené kontrolné opatrenia, napríklad v programe pre očkovanie a musíme pochopiť, prečo toto kontrolné opatrenie nefunguje.
Pri nových infekčných ochoreniach je nevyhnutné získať informácie o vlastnostiach patogénov.
Preukázať, že neexistuje žiadna súvislosť medzi konkrétnym agens a výsledkom (chorobou). </a:t>
            </a:r>
          </a:p>
          <a:p>
            <a:r>
              <a:rPr lang="sk-SK" sz="2800" dirty="0"/>
              <a:t>Príležitosť na odbornú prípravu mladých epidemiológov a zdravotníckeho personálu a personálu verejného zdravotníctva, ale aj na schopnosť organizácie reagovať na tieto akútne a meniace sa situácie.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9FEB200-07B9-734B-B762-78821B69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0" y="5980254"/>
            <a:ext cx="8312587" cy="1008380"/>
          </a:xfrm>
        </p:spPr>
        <p:txBody>
          <a:bodyPr/>
          <a:lstStyle/>
          <a:p>
            <a:r>
              <a:rPr lang="sk-SK" dirty="0"/>
              <a:t>Ciele šetrenia epidémie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9E4F1D-CDBE-CB4E-9362-2B22CA4B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15C1CB1-A2EC-B84E-B4BB-DD1D45D46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B4F8C8-F126-C846-8A33-6CE3977E5E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67482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AD2FF-B376-0D6C-2C19-7041571B2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D2BEB72-3B21-17E0-323E-F466EE13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05" y="756287"/>
            <a:ext cx="8418572" cy="4621740"/>
          </a:xfrm>
        </p:spPr>
        <p:txBody>
          <a:bodyPr>
            <a:normAutofit/>
          </a:bodyPr>
          <a:lstStyle/>
          <a:p>
            <a:r>
              <a:rPr lang="sk-SK" sz="2400" dirty="0"/>
              <a:t>Počas pandémie v roku 2009, ako veľmi často počas kampaní hromadného očkovania proti chrípke, sa predpokladalo, že hromadné očkovanie spôsobovalo "</a:t>
            </a:r>
            <a:r>
              <a:rPr lang="sk-SK" sz="2400" dirty="0" err="1"/>
              <a:t>Guillain-Barré</a:t>
            </a:r>
            <a:r>
              <a:rPr lang="sk-SK" sz="2400" dirty="0"/>
              <a:t> syndróm" a táto teória sa musela preskúmať a porovnať s bežnými prípadmi chrípky. Ukazuje sa, že neexistuje žiadna súvislosť medzi očkovaním a týmto konkrétnym syndrómom (</a:t>
            </a:r>
            <a:r>
              <a:rPr lang="sk-SK" sz="2400" dirty="0" err="1"/>
              <a:t>Ghaderi</a:t>
            </a:r>
            <a:r>
              <a:rPr lang="sk-SK" sz="2400" dirty="0"/>
              <a:t> S, 2016). Ak sa to však nespraví, všetky tieto neoverené mediálne správy alebo právne otázky budú pokračovať.</a:t>
            </a:r>
            <a:endParaRPr lang="sk-SK" sz="3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5EEBEDA-7674-4BC0-1D69-FA1A87EA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980254"/>
            <a:ext cx="8312587" cy="1008380"/>
          </a:xfrm>
        </p:spPr>
        <p:txBody>
          <a:bodyPr/>
          <a:lstStyle/>
          <a:p>
            <a:r>
              <a:rPr lang="sk-SK" dirty="0"/>
              <a:t>Ciele šetrenia epidémie - príklad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F5A8BD-29D6-7C51-4BCF-0D374430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224B70E-26A5-61C0-AEAB-15A8415481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74CB08A-ABBB-C54D-DAD7-0690DBD3BA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471889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015" y="756287"/>
            <a:ext cx="7665262" cy="4033519"/>
          </a:xfrm>
        </p:spPr>
        <p:txBody>
          <a:bodyPr>
            <a:normAutofit/>
          </a:bodyPr>
          <a:lstStyle/>
          <a:p>
            <a:r>
              <a:rPr lang="sk-SK" sz="3200"/>
              <a:t>Hlásenie ochorení podľa zoznamu povinne hlásených ochorení</a:t>
            </a:r>
          </a:p>
          <a:p>
            <a:r>
              <a:rPr lang="sk-SK" sz="3200"/>
              <a:t>Hlásenie prepuknutia epidémií povinne hlásených ochorení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Surveillance infekčných ochorení a šetrenie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297063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4586" y="756287"/>
            <a:ext cx="8403691" cy="4604347"/>
          </a:xfrm>
        </p:spPr>
        <p:txBody>
          <a:bodyPr>
            <a:normAutofit/>
          </a:bodyPr>
          <a:lstStyle/>
          <a:p>
            <a:r>
              <a:rPr lang="sk-SK" sz="2800" dirty="0"/>
              <a:t>Musí byť prostredníctvom manažmentu infikovaných a obmedzením rozsahu vypuknutia prerušením prenosu infekčného agens. </a:t>
            </a:r>
          </a:p>
          <a:p>
            <a:r>
              <a:rPr lang="sk-SK" sz="2800" dirty="0"/>
              <a:t>Kroky sú systematické a založené na epidemiologických dôkazoch, a to aj napriek tomu, že verejná a politická reakcia, naliehavosť miestnej situácie to môžu sťažovať. </a:t>
            </a:r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882217"/>
            <a:ext cx="8312587" cy="1008380"/>
          </a:xfrm>
        </p:spPr>
        <p:txBody>
          <a:bodyPr/>
          <a:lstStyle/>
          <a:p>
            <a:r>
              <a:rPr lang="sk-SK"/>
              <a:t>Reakcia na hlásenie vypuknutia epidémie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438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4F387D3F-3D67-D0B2-0C5D-39B36A62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440181"/>
          </a:xfrm>
        </p:spPr>
        <p:txBody>
          <a:bodyPr>
            <a:normAutofit lnSpcReduction="10000"/>
          </a:bodyPr>
          <a:lstStyle/>
          <a:p>
            <a:r>
              <a:rPr lang="sk-SK" i="1" dirty="0"/>
              <a:t>Dobrý dohľad </a:t>
            </a:r>
            <a:r>
              <a:rPr lang="sk-SK" dirty="0"/>
              <a:t>- nepretržitá kontrola všetkých aspektov výskytu a šírenia choroby prostredníctvom systematického zberu, zhromažďovania a analýzy údajov a rýchleho šírenia výsledných informácií pre tých, ktorí to potrebujú vedieť, aby mohli konať.</a:t>
            </a:r>
          </a:p>
          <a:p>
            <a:r>
              <a:rPr lang="sk-SK" i="1" dirty="0"/>
              <a:t>Dohľad založený na udalostiach </a:t>
            </a:r>
            <a:r>
              <a:rPr lang="sk-SK" dirty="0"/>
              <a:t>zhromažďuje neštruktúrované informácie o zdravotných udalostiach, ktoré sú, alebo by mohli predstavovať vážne riziko pre zdravie verejnosti, s cieľom odhaliť a nahlásiť udalosti, ktoré by mohli signalizovať prepuknutie choroby. </a:t>
            </a:r>
          </a:p>
          <a:p>
            <a:r>
              <a:rPr lang="sk-SK" i="1" dirty="0"/>
              <a:t>Dohľad na základe indikátorov </a:t>
            </a:r>
            <a:r>
              <a:rPr lang="sk-SK" dirty="0"/>
              <a:t>zahŕňa štruktúrované správy o konkrétnych chorobách od poskytovateľov zdravotnej starostlivosti úradníkom verejného zdravotníctva.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DC5C5BF-C099-0354-4301-4D69D6A9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98183"/>
            <a:ext cx="8312587" cy="1008380"/>
          </a:xfrm>
        </p:spPr>
        <p:txBody>
          <a:bodyPr/>
          <a:lstStyle/>
          <a:p>
            <a:r>
              <a:rPr lang="sk-SK" sz="4800" dirty="0"/>
              <a:t>Kvalitný dohľad – základ dobre pracujúceho ZV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AEF94BA-4DB3-FE4B-E4C5-F42784C9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18.3.2025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2FC28FF-9DE9-05EE-CADE-933D670B3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81C35A-EA4F-14B5-A7FD-D4FD099585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107300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8E94F-6347-1FFC-A60C-E9B375535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69E42-4D7E-3106-A6D3-2178A46D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86" y="756287"/>
            <a:ext cx="8403691" cy="4604347"/>
          </a:xfrm>
        </p:spPr>
        <p:txBody>
          <a:bodyPr>
            <a:normAutofit fontScale="92500"/>
          </a:bodyPr>
          <a:lstStyle/>
          <a:p>
            <a:r>
              <a:rPr lang="sk-SK" dirty="0"/>
              <a:t>Sú niekedy vykonávané súčasne: </a:t>
            </a:r>
          </a:p>
          <a:p>
            <a:pPr lvl="1"/>
            <a:r>
              <a:rPr lang="sk-SK" dirty="0"/>
              <a:t>Overenie diagnózy</a:t>
            </a:r>
          </a:p>
          <a:p>
            <a:pPr lvl="1"/>
            <a:r>
              <a:rPr lang="sk-SK" dirty="0"/>
              <a:t>Potvrdenie existencie vypuknutia</a:t>
            </a:r>
          </a:p>
          <a:p>
            <a:pPr lvl="1"/>
            <a:r>
              <a:rPr lang="sk-SK" dirty="0"/>
              <a:t>Identifikácia postihnutých osôb a vlastností infekcie</a:t>
            </a:r>
          </a:p>
          <a:p>
            <a:pPr lvl="1"/>
            <a:r>
              <a:rPr lang="sk-SK" dirty="0"/>
              <a:t>Záznam anamnézy</a:t>
            </a:r>
          </a:p>
          <a:p>
            <a:pPr lvl="1"/>
            <a:r>
              <a:rPr lang="sk-SK" dirty="0"/>
              <a:t>Zistenie ďalších prípadov </a:t>
            </a:r>
          </a:p>
          <a:p>
            <a:pPr lvl="1"/>
            <a:r>
              <a:rPr lang="sk-SK" dirty="0"/>
              <a:t>Definovanie a preskúmanie populácie v ohrození</a:t>
            </a:r>
          </a:p>
          <a:p>
            <a:pPr lvl="1"/>
            <a:r>
              <a:rPr lang="sk-SK" dirty="0"/>
              <a:t>Formulácia hypotézy, pokiaľ ide o východiskovú a šírenie epidémie </a:t>
            </a:r>
          </a:p>
          <a:p>
            <a:pPr lvl="1"/>
            <a:r>
              <a:rPr lang="sk-SK" dirty="0"/>
              <a:t>Obmedzenie vypuknutia </a:t>
            </a:r>
          </a:p>
          <a:p>
            <a:pPr lvl="2"/>
            <a:r>
              <a:rPr lang="sk-SK" dirty="0"/>
              <a:t>Manažment prípadov </a:t>
            </a:r>
          </a:p>
          <a:p>
            <a:pPr lvl="2"/>
            <a:r>
              <a:rPr lang="sk-SK" dirty="0"/>
              <a:t>Vykonanie kontrolných opatrení pre zabránenie šíreniu </a:t>
            </a:r>
          </a:p>
          <a:p>
            <a:pPr lvl="2"/>
            <a:r>
              <a:rPr lang="sk-SK" dirty="0"/>
              <a:t>Nepretržitý dohľad nad ochorením</a:t>
            </a:r>
          </a:p>
          <a:p>
            <a:pPr lvl="2"/>
            <a:r>
              <a:rPr lang="sk-SK" dirty="0"/>
              <a:t>Pripraviť správu. </a:t>
            </a:r>
          </a:p>
          <a:p>
            <a:pPr lvl="1"/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926E4-7767-1293-C2A0-CD4879EF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82217"/>
            <a:ext cx="8312587" cy="1008380"/>
          </a:xfrm>
        </p:spPr>
        <p:txBody>
          <a:bodyPr/>
          <a:lstStyle/>
          <a:p>
            <a:r>
              <a:rPr lang="sk-SK" dirty="0"/>
              <a:t>Minimálne usmernenia pre reakciu na ohniská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24695-A075-ADB5-A24C-219200D6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D4828-52D9-01C6-FC84-94AAF3FB3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E54EA-BEA0-2F78-F7BC-9196699F37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472995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FD8BD-A6D8-45B7-A981-54236609C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3ACAF3-9E7C-3025-316F-35B197DD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86" y="756287"/>
            <a:ext cx="8403691" cy="4604347"/>
          </a:xfrm>
        </p:spPr>
        <p:txBody>
          <a:bodyPr>
            <a:normAutofit/>
          </a:bodyPr>
          <a:lstStyle/>
          <a:p>
            <a:pPr lvl="2"/>
            <a:r>
              <a:rPr lang="sk-SK" sz="4000" dirty="0"/>
              <a:t>Manažment prípadov </a:t>
            </a:r>
          </a:p>
          <a:p>
            <a:pPr lvl="2"/>
            <a:r>
              <a:rPr lang="sk-SK" sz="4000" dirty="0"/>
              <a:t>Vykonanie kontrolných opatrení pre zabránenie šíreniu </a:t>
            </a:r>
          </a:p>
          <a:p>
            <a:pPr lvl="2"/>
            <a:r>
              <a:rPr lang="sk-SK" sz="4000" dirty="0"/>
              <a:t>Nepretržitý dohľad nad ochorením</a:t>
            </a:r>
          </a:p>
          <a:p>
            <a:pPr lvl="2"/>
            <a:r>
              <a:rPr lang="sk-SK" sz="4000" dirty="0"/>
              <a:t>Pripraviť správu</a:t>
            </a:r>
          </a:p>
          <a:p>
            <a:pPr lvl="1"/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00A30-DBA9-47ED-8F56-B96ABC25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882217"/>
            <a:ext cx="8312587" cy="1008380"/>
          </a:xfrm>
        </p:spPr>
        <p:txBody>
          <a:bodyPr/>
          <a:lstStyle/>
          <a:p>
            <a:pPr lvl="1"/>
            <a:r>
              <a:rPr lang="sk-SK" sz="4800" dirty="0"/>
              <a:t>Obmedzenie vypuknutia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81315-D437-39B9-16D2-0DE5829C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62204-AC64-210C-3898-16DF99D30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A6EC8-3726-A58B-7A00-610C604458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939940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FBC9772-900F-D4BC-3928-1E3F71B9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756287"/>
            <a:ext cx="8566472" cy="4741264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Epidemiológia – základ vedy o zdraví verejnosti - zahŕňa štúdium frekvencie, príčin stavov alebo udalostí súvisiacich so zdravím v populáciách a aplikáciu na riešenie problémov zdravia verejnosti.</a:t>
            </a:r>
          </a:p>
          <a:p>
            <a:r>
              <a:rPr lang="sk-SK" dirty="0"/>
              <a:t>Epidemiológovia používajú systematický prístup na hodnotenie toho, čo, kto, kde, kedy a prečo/ako týchto zdravotných stavov alebo udalostí. </a:t>
            </a:r>
          </a:p>
          <a:p>
            <a:r>
              <a:rPr lang="sk-SK" dirty="0"/>
              <a:t>Hlavnou úlohou epidemiológa je dohľad nad zdravím verejnosti, terénne vyšetrovanie, výskum, hodnotenie a tvorba politík. </a:t>
            </a:r>
          </a:p>
          <a:p>
            <a:r>
              <a:rPr lang="sk-SK" dirty="0"/>
              <a:t>Epidemiológovia sledujú </a:t>
            </a:r>
            <a:r>
              <a:rPr lang="sk-SK" i="1" dirty="0"/>
              <a:t>rozdiely vo výskyte chorôb a iných stavov </a:t>
            </a:r>
            <a:r>
              <a:rPr lang="sk-SK" dirty="0"/>
              <a:t>v rôznych populáciách, aby vytvorili hypotézy o rizikových faktoroch a príčinách. </a:t>
            </a:r>
          </a:p>
          <a:p>
            <a:r>
              <a:rPr lang="sk-SK" dirty="0"/>
              <a:t>Znalosť základných princípov výskytu a šírenia chorôb v populácii je nevyhnutná pre uplatnenie účinných kontrolných a preventívnych opatrení.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7A6AFE-F385-6DE1-9D7B-44201C6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38240"/>
            <a:ext cx="8312587" cy="1008380"/>
          </a:xfrm>
        </p:spPr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BC98CA-2AB6-7DD5-3E1C-D28A2E2C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E1FF8E8-D903-9259-D389-02F1F3DA85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8FA5D7-A96B-790D-B8C5-8E0B0C9D61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428789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476160A-0623-2B00-4CCA-50EA301D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193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 err="1"/>
              <a:t>Príkazský,a</a:t>
            </a:r>
            <a:r>
              <a:rPr lang="sk-SK" dirty="0"/>
              <a:t> kol. : ﻿Praktická epidemiológia – riešenie epidémií. (2018) V: </a:t>
            </a:r>
            <a:r>
              <a:rPr lang="sk-SK" i="1" dirty="0" err="1"/>
              <a:t>Propedeutika</a:t>
            </a:r>
            <a:r>
              <a:rPr lang="sk-SK" i="1" dirty="0"/>
              <a:t> epidemiológie</a:t>
            </a:r>
            <a:r>
              <a:rPr lang="sk-SK" dirty="0"/>
              <a:t>. 1st </a:t>
            </a:r>
            <a:r>
              <a:rPr lang="sk-SK" dirty="0" err="1"/>
              <a:t>edn</a:t>
            </a:r>
            <a:r>
              <a:rPr lang="sk-SK" dirty="0"/>
              <a:t>. </a:t>
            </a:r>
            <a:r>
              <a:rPr lang="sk-SK" dirty="0" err="1"/>
              <a:t>Edited</a:t>
            </a:r>
            <a:r>
              <a:rPr lang="sk-SK" dirty="0"/>
              <a:t> by M. Rusnák et al. Trnava, Slovakia: </a:t>
            </a:r>
            <a:r>
              <a:rPr lang="sk-SK" dirty="0" err="1"/>
              <a:t>Typi</a:t>
            </a:r>
            <a:r>
              <a:rPr lang="sk-SK" dirty="0"/>
              <a:t> </a:t>
            </a:r>
            <a:r>
              <a:rPr lang="sk-SK" dirty="0" err="1"/>
              <a:t>Universitatis</a:t>
            </a:r>
            <a:r>
              <a:rPr lang="sk-SK" dirty="0"/>
              <a:t> </a:t>
            </a:r>
            <a:r>
              <a:rPr lang="sk-SK" dirty="0" err="1"/>
              <a:t>Tyrnaviensis</a:t>
            </a:r>
            <a:r>
              <a:rPr lang="sk-SK" dirty="0"/>
              <a:t> a VEDA.</a:t>
            </a:r>
          </a:p>
          <a:p>
            <a:pPr>
              <a:lnSpc>
                <a:spcPct val="120000"/>
              </a:lnSpc>
            </a:pPr>
            <a:r>
              <a:rPr lang="sk-SK" dirty="0"/>
              <a:t>Guidelines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Investigation</a:t>
            </a:r>
            <a:r>
              <a:rPr lang="sk-SK" dirty="0"/>
              <a:t> and </a:t>
            </a:r>
            <a:r>
              <a:rPr lang="sk-SK" dirty="0" err="1"/>
              <a:t>Control</a:t>
            </a:r>
            <a:r>
              <a:rPr lang="sk-SK" dirty="0"/>
              <a:t> of </a:t>
            </a:r>
            <a:r>
              <a:rPr lang="sk-SK" dirty="0" err="1"/>
              <a:t>Disease</a:t>
            </a:r>
            <a:r>
              <a:rPr lang="sk-SK" dirty="0"/>
              <a:t> </a:t>
            </a:r>
            <a:r>
              <a:rPr lang="sk-SK" dirty="0" err="1"/>
              <a:t>Outbreaks</a:t>
            </a:r>
            <a:r>
              <a:rPr lang="sk-SK" dirty="0"/>
              <a:t>. </a:t>
            </a:r>
            <a:r>
              <a:rPr lang="sk-SK" dirty="0" err="1"/>
              <a:t>Porirua</a:t>
            </a:r>
            <a:r>
              <a:rPr lang="sk-SK" dirty="0"/>
              <a:t>: </a:t>
            </a:r>
            <a:r>
              <a:rPr lang="sk-SK" dirty="0" err="1"/>
              <a:t>Institute</a:t>
            </a:r>
            <a:r>
              <a:rPr lang="sk-SK" dirty="0"/>
              <a:t> of </a:t>
            </a:r>
            <a:r>
              <a:rPr lang="sk-SK" dirty="0" err="1"/>
              <a:t>Environmental</a:t>
            </a:r>
            <a:r>
              <a:rPr lang="sk-SK" dirty="0"/>
              <a:t> </a:t>
            </a:r>
            <a:r>
              <a:rPr lang="sk-SK" dirty="0" err="1"/>
              <a:t>Science</a:t>
            </a:r>
            <a:r>
              <a:rPr lang="sk-SK" dirty="0"/>
              <a:t> &amp; </a:t>
            </a: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Limited</a:t>
            </a:r>
            <a:r>
              <a:rPr lang="sk-SK" dirty="0"/>
              <a:t>; </a:t>
            </a:r>
            <a:r>
              <a:rPr lang="sk-SK" dirty="0" err="1"/>
              <a:t>Updated</a:t>
            </a:r>
            <a:r>
              <a:rPr lang="sk-SK" dirty="0"/>
              <a:t> 2011.</a:t>
            </a:r>
          </a:p>
          <a:p>
            <a:pPr>
              <a:lnSpc>
                <a:spcPct val="120000"/>
              </a:lnSpc>
            </a:pPr>
            <a:r>
              <a:rPr lang="sk-SK" dirty="0" err="1">
                <a:effectLst/>
              </a:rPr>
              <a:t>Hawker</a:t>
            </a:r>
            <a:r>
              <a:rPr lang="sk-SK" dirty="0">
                <a:effectLst/>
              </a:rPr>
              <a:t> J, </a:t>
            </a:r>
            <a:r>
              <a:rPr lang="sk-SK" dirty="0" err="1">
                <a:effectLst/>
              </a:rPr>
              <a:t>Begg</a:t>
            </a:r>
            <a:r>
              <a:rPr lang="sk-SK" dirty="0">
                <a:effectLst/>
              </a:rPr>
              <a:t> N, </a:t>
            </a:r>
            <a:r>
              <a:rPr lang="sk-SK" dirty="0" err="1">
                <a:effectLst/>
              </a:rPr>
              <a:t>Reintjes</a:t>
            </a:r>
            <a:r>
              <a:rPr lang="sk-SK" dirty="0">
                <a:effectLst/>
              </a:rPr>
              <a:t> R, </a:t>
            </a:r>
            <a:r>
              <a:rPr lang="sk-SK" dirty="0" err="1">
                <a:effectLst/>
              </a:rPr>
              <a:t>Ekdahl</a:t>
            </a:r>
            <a:r>
              <a:rPr lang="sk-SK" dirty="0">
                <a:effectLst/>
              </a:rPr>
              <a:t> K, </a:t>
            </a:r>
            <a:r>
              <a:rPr lang="sk-SK" dirty="0" err="1">
                <a:effectLst/>
              </a:rPr>
              <a:t>Edeghere</a:t>
            </a:r>
            <a:r>
              <a:rPr lang="sk-SK" dirty="0">
                <a:effectLst/>
              </a:rPr>
              <a:t> O, Van </a:t>
            </a:r>
            <a:r>
              <a:rPr lang="sk-SK" dirty="0" err="1">
                <a:effectLst/>
              </a:rPr>
              <a:t>Steenbergen</a:t>
            </a:r>
            <a:r>
              <a:rPr lang="sk-SK" dirty="0">
                <a:effectLst/>
              </a:rPr>
              <a:t> JE. </a:t>
            </a:r>
            <a:r>
              <a:rPr lang="sk-SK" dirty="0" err="1">
                <a:effectLst/>
              </a:rPr>
              <a:t>Communicable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disease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control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protection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handbook</a:t>
            </a:r>
            <a:r>
              <a:rPr lang="sk-SK" dirty="0">
                <a:effectLst/>
              </a:rPr>
              <a:t>. John </a:t>
            </a:r>
            <a:r>
              <a:rPr lang="sk-SK" dirty="0" err="1">
                <a:effectLst/>
              </a:rPr>
              <a:t>Wiley</a:t>
            </a:r>
            <a:r>
              <a:rPr lang="sk-SK" dirty="0">
                <a:effectLst/>
              </a:rPr>
              <a:t> &amp; </a:t>
            </a:r>
            <a:r>
              <a:rPr lang="sk-SK" dirty="0" err="1">
                <a:effectLst/>
              </a:rPr>
              <a:t>Sons</a:t>
            </a:r>
            <a:r>
              <a:rPr lang="sk-SK" dirty="0">
                <a:effectLst/>
              </a:rPr>
              <a:t>; 2018. </a:t>
            </a:r>
          </a:p>
          <a:p>
            <a:pPr>
              <a:lnSpc>
                <a:spcPct val="120000"/>
              </a:lnSpc>
            </a:pPr>
            <a:r>
              <a:rPr lang="sk-SK" dirty="0" err="1">
                <a:effectLst/>
              </a:rPr>
              <a:t>Centers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Disease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Control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Prevention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Principles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Epidemiology</a:t>
            </a:r>
            <a:r>
              <a:rPr lang="sk-SK" dirty="0">
                <a:effectLst/>
              </a:rPr>
              <a:t> in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Health </a:t>
            </a:r>
            <a:r>
              <a:rPr lang="sk-SK" dirty="0" err="1">
                <a:effectLst/>
              </a:rPr>
              <a:t>Practice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Third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Edition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Introduction</a:t>
            </a:r>
            <a:r>
              <a:rPr lang="sk-SK" dirty="0">
                <a:effectLst/>
              </a:rPr>
              <a:t> to </a:t>
            </a:r>
            <a:r>
              <a:rPr lang="sk-SK" dirty="0" err="1">
                <a:effectLst/>
              </a:rPr>
              <a:t>Applied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Epidemiology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Biostatistics</a:t>
            </a:r>
            <a:r>
              <a:rPr lang="sk-SK" dirty="0">
                <a:effectLst/>
              </a:rPr>
              <a:t>. SELF-STUDY </a:t>
            </a:r>
            <a:r>
              <a:rPr lang="sk-SK" dirty="0" err="1">
                <a:effectLst/>
              </a:rPr>
              <a:t>Course</a:t>
            </a:r>
            <a:r>
              <a:rPr lang="sk-SK" dirty="0">
                <a:effectLst/>
              </a:rPr>
              <a:t> SS1000 [Internet]. 3rd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Dicker</a:t>
            </a:r>
            <a:r>
              <a:rPr lang="sk-SK" dirty="0">
                <a:effectLst/>
              </a:rPr>
              <a:t> R, </a:t>
            </a:r>
            <a:r>
              <a:rPr lang="sk-SK" dirty="0" err="1">
                <a:effectLst/>
              </a:rPr>
              <a:t>Coronado</a:t>
            </a:r>
            <a:r>
              <a:rPr lang="sk-SK" dirty="0">
                <a:effectLst/>
              </a:rPr>
              <a:t> F, </a:t>
            </a:r>
            <a:r>
              <a:rPr lang="sk-SK" dirty="0" err="1">
                <a:effectLst/>
              </a:rPr>
              <a:t>Koo</a:t>
            </a:r>
            <a:r>
              <a:rPr lang="sk-SK" dirty="0">
                <a:effectLst/>
              </a:rPr>
              <a:t> D, </a:t>
            </a:r>
            <a:r>
              <a:rPr lang="sk-SK" dirty="0" err="1">
                <a:effectLst/>
              </a:rPr>
              <a:t>Parrish</a:t>
            </a:r>
            <a:r>
              <a:rPr lang="sk-SK" dirty="0">
                <a:effectLst/>
              </a:rPr>
              <a:t> RG, </a:t>
            </a:r>
            <a:r>
              <a:rPr lang="sk-SK" dirty="0" err="1">
                <a:effectLst/>
              </a:rPr>
              <a:t>editors</a:t>
            </a:r>
            <a:r>
              <a:rPr lang="sk-SK" dirty="0">
                <a:effectLst/>
              </a:rPr>
              <a:t>. Atlanta: US Department of Health and </a:t>
            </a:r>
            <a:r>
              <a:rPr lang="sk-SK" dirty="0" err="1">
                <a:effectLst/>
              </a:rPr>
              <a:t>Human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Services</a:t>
            </a:r>
            <a:r>
              <a:rPr lang="sk-SK" dirty="0">
                <a:effectLst/>
              </a:rPr>
              <a:t>: CDC; 2012. 512 p. </a:t>
            </a:r>
            <a:r>
              <a:rPr lang="sk-SK" dirty="0" err="1">
                <a:effectLst/>
              </a:rPr>
              <a:t>Available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from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https</a:t>
            </a:r>
            <a:r>
              <a:rPr lang="sk-SK" dirty="0">
                <a:effectLst/>
              </a:rPr>
              <a:t>://</a:t>
            </a:r>
            <a:r>
              <a:rPr lang="sk-SK" dirty="0" err="1">
                <a:effectLst/>
              </a:rPr>
              <a:t>www.cdc.gov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careerpaths</a:t>
            </a:r>
            <a:r>
              <a:rPr lang="sk-SK" dirty="0">
                <a:effectLst/>
              </a:rPr>
              <a:t>/k12teacherroadmap/</a:t>
            </a:r>
            <a:r>
              <a:rPr lang="sk-SK" dirty="0" err="1">
                <a:effectLst/>
              </a:rPr>
              <a:t>classroom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principlesofepi</a:t>
            </a:r>
            <a:r>
              <a:rPr lang="sk-SK" err="1">
                <a:effectLst/>
              </a:rPr>
              <a:t>.</a:t>
            </a:r>
            <a:r>
              <a:rPr lang="sk-SK">
                <a:effectLst/>
              </a:rPr>
              <a:t>html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B2E41F-0E1F-E392-D528-998BA231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798183"/>
            <a:ext cx="8312587" cy="1008380"/>
          </a:xfrm>
        </p:spPr>
        <p:txBody>
          <a:bodyPr/>
          <a:lstStyle/>
          <a:p>
            <a:r>
              <a:rPr lang="sk-SK" dirty="0"/>
              <a:t>Použitá literatúra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30ED18-E528-F150-599D-F698424D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3739058-A830-7F50-2B0F-96C93F73D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1EA30CE-9638-BB4E-5462-B60E4ADE4A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1632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D12703-EDFF-A94C-ADDC-90FF438D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7308" y="6787309"/>
            <a:ext cx="1164934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2776398-09B3-E845-80F6-1274B1761483}" type="datetime1">
              <a:rPr lang="sk-SK" smtClean="0"/>
              <a:pPr>
                <a:spcAft>
                  <a:spcPts val="600"/>
                </a:spcAft>
              </a:pPr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A5B99F1-5EB2-0940-A70F-5A8955E1E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787310"/>
            <a:ext cx="822862" cy="40265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18BF076-0F23-2343-94A9-ECA25EE61F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45002" y="6787309"/>
            <a:ext cx="5475399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6E5193-D57D-F049-AF1F-7F2B6118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4600"/>
              <a:t>Reakcia na vypuknutie nákazy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EC326EA-763A-0745-8474-95A9D7E059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687" y="2644735"/>
            <a:ext cx="9384487" cy="29104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dirty="0"/>
              <a:t>﻿</a:t>
            </a:r>
            <a:r>
              <a:rPr lang="sk-SK" sz="2400" dirty="0"/>
              <a:t>Reakciou na správu o </a:t>
            </a:r>
            <a:r>
              <a:rPr lang="sk-SK" sz="2400" i="1" dirty="0"/>
              <a:t>ohnisku nákazy </a:t>
            </a:r>
            <a:r>
              <a:rPr lang="sk-SK" sz="2400" dirty="0"/>
              <a:t>je riadenie nakazených osôb a zníženie výskytu v ohnisku prerušením prenosu infekčného agensu.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Opatrenia v reakcii na vypuknutie nákazy sú systematické a založené na epidemiologických dôkazoch, hoci im môže brániť verejná a politická reakcia, naliehavosť a miestna situácia (</a:t>
            </a:r>
            <a:r>
              <a:rPr lang="sk-SK" sz="2400" dirty="0" err="1"/>
              <a:t>Heymann</a:t>
            </a:r>
            <a:r>
              <a:rPr lang="sk-SK" sz="2400" dirty="0"/>
              <a:t>, 2004). </a:t>
            </a:r>
          </a:p>
        </p:txBody>
      </p:sp>
      <p:pic>
        <p:nvPicPr>
          <p:cNvPr id="2050" name="Picture 2" descr="Infectious Disease Outbreaks: Finding the Tipping Point">
            <a:extLst>
              <a:ext uri="{FF2B5EF4-FFF2-40B4-BE49-F238E27FC236}">
                <a16:creationId xmlns:a16="http://schemas.microsoft.com/office/drawing/2014/main" id="{9ECD539C-8EAC-B252-63C7-14C3A147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016" y="179099"/>
            <a:ext cx="3607159" cy="19946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099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7D0F031D-EBB0-6FA9-E2DE-477D23561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7931" y="4193003"/>
            <a:ext cx="4114311" cy="1772900"/>
          </a:xfrm>
        </p:spPr>
        <p:txBody>
          <a:bodyPr>
            <a:normAutofit/>
          </a:bodyPr>
          <a:lstStyle/>
          <a:p>
            <a:r>
              <a:rPr lang="sk-SK" sz="2400" dirty="0"/>
              <a:t>vypuknutie</a:t>
            </a:r>
          </a:p>
          <a:p>
            <a:r>
              <a:rPr lang="sk-SK" sz="2400" dirty="0"/>
              <a:t>ohnisko</a:t>
            </a:r>
          </a:p>
          <a:p>
            <a:r>
              <a:rPr lang="sk-SK" sz="2400" dirty="0"/>
              <a:t>epidémia a iné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890D651-99E7-D343-C089-D38F44DE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C55-65AC-CA4D-A67F-C27ADDA1DAB1}" type="datetime1">
              <a:rPr lang="sk-SK" smtClean="0"/>
              <a:t>18.3.2025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1E2DA4A-DB64-0A91-AE31-3B5E208A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5451311-4D24-41F0-006A-CA59DCE4FD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B54D437-2382-2818-6865-600FB40F4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Musíme vysvetliť pojmy</a:t>
            </a:r>
          </a:p>
        </p:txBody>
      </p:sp>
    </p:spTree>
    <p:extLst>
      <p:ext uri="{BB962C8B-B14F-4D97-AF65-F5344CB8AC3E}">
        <p14:creationId xmlns:p14="http://schemas.microsoft.com/office/powerpoint/2010/main" val="93191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F4B6A545-BEE2-75F7-2448-3D7FCD86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376884"/>
          </a:xfrm>
        </p:spPr>
        <p:txBody>
          <a:bodyPr>
            <a:normAutofit fontScale="92500"/>
          </a:bodyPr>
          <a:lstStyle/>
          <a:p>
            <a:r>
              <a:rPr lang="sk-SK" dirty="0"/>
              <a:t>Počet určitých ochorení, ktoré sú zvyčajne prítomné v komunite, sa označuje ako </a:t>
            </a:r>
            <a:r>
              <a:rPr lang="sk-SK" i="1" dirty="0"/>
              <a:t>základná alebo endemická úroveň ochorenia</a:t>
            </a:r>
            <a:r>
              <a:rPr lang="sk-SK" dirty="0"/>
              <a:t>. </a:t>
            </a:r>
          </a:p>
          <a:p>
            <a:r>
              <a:rPr lang="sk-SK" dirty="0"/>
              <a:t>Táto úroveň nie je nevyhnutne požadovaná úroveň, ktorá môže byť v skutočnosti nulová, ale je to skôr </a:t>
            </a:r>
            <a:r>
              <a:rPr lang="sk-SK" i="1" dirty="0"/>
              <a:t>pozorovaná úroveň</a:t>
            </a:r>
            <a:r>
              <a:rPr lang="sk-SK" dirty="0"/>
              <a:t>. </a:t>
            </a:r>
          </a:p>
          <a:p>
            <a:r>
              <a:rPr lang="sk-SK" dirty="0"/>
              <a:t>Bez zásahu a za predpokladu, že úroveň nie je dostatočná na nakazenie všetkých vnímavých osôb, sa choroba môže na tejto úrovni vyskytovať donekonečna. </a:t>
            </a:r>
          </a:p>
          <a:p>
            <a:r>
              <a:rPr lang="sk-SK" i="1" dirty="0"/>
              <a:t>Základná úroveň </a:t>
            </a:r>
            <a:r>
              <a:rPr lang="sk-SK" dirty="0"/>
              <a:t>sa teda často považuje za </a:t>
            </a:r>
            <a:r>
              <a:rPr lang="sk-SK" i="1" dirty="0"/>
              <a:t>očakávanú úroveň ochorenia.</a:t>
            </a:r>
          </a:p>
          <a:p>
            <a:r>
              <a:rPr lang="sk-SK" dirty="0"/>
              <a:t>Zatiaľ čo niektoré choroby sú v danej populácii také zriedkavé, že si jeden prípad vyžaduje epidemiologické vyšetrenie (napr. besnota, mor, detská obrna), iné choroby sa vyskytujú častejšie, takže vyšetrenie si vyžadujú len odchýlky od normy.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7ED0BA0-CF0F-322E-C41B-00BF5B36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6222379"/>
            <a:ext cx="8312587" cy="564929"/>
          </a:xfrm>
        </p:spPr>
        <p:txBody>
          <a:bodyPr/>
          <a:lstStyle/>
          <a:p>
            <a:r>
              <a:rPr lang="sk-SK" sz="2800" dirty="0"/>
              <a:t>Počty chorých – základná, endemická úroveň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9ED0BC9-FBFB-A488-300B-2E592C04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E8120-E352-6544-A8DC-4DBD8A109CB4}" type="datetime1">
              <a:rPr lang="sk-SK" smtClean="0"/>
              <a:t>18.3.2025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D8B4FB-3846-8760-E83F-CE2DAEB7E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B7BBD1-BFD1-61E0-2891-4976AFAAAD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47495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ED2214E-7762-3918-A5AC-3D42FA53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6529FDD-B86D-7969-273A-4C68468E5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DDA77E7-02BD-C82C-B7BF-4975D6145B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0C5A8C3A-113E-280D-59E7-0714DF855C96}"/>
              </a:ext>
            </a:extLst>
          </p:cNvPr>
          <p:cNvGrpSpPr/>
          <p:nvPr/>
        </p:nvGrpSpPr>
        <p:grpSpPr>
          <a:xfrm>
            <a:off x="680202" y="1230804"/>
            <a:ext cx="7889573" cy="5406261"/>
            <a:chOff x="497951" y="1241956"/>
            <a:chExt cx="7889573" cy="5406261"/>
          </a:xfrm>
        </p:grpSpPr>
        <p:cxnSp>
          <p:nvCxnSpPr>
            <p:cNvPr id="8" name="Priama spojnica 7">
              <a:extLst>
                <a:ext uri="{FF2B5EF4-FFF2-40B4-BE49-F238E27FC236}">
                  <a16:creationId xmlns:a16="http://schemas.microsoft.com/office/drawing/2014/main" id="{394C1028-E761-F0D6-60DF-0DECBFFB571A}"/>
                </a:ext>
              </a:extLst>
            </p:cNvPr>
            <p:cNvCxnSpPr>
              <a:cxnSpLocks/>
            </p:cNvCxnSpPr>
            <p:nvPr/>
          </p:nvCxnSpPr>
          <p:spPr>
            <a:xfrm>
              <a:off x="1338146" y="1304693"/>
              <a:ext cx="0" cy="4602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riama spojnica 8">
              <a:extLst>
                <a:ext uri="{FF2B5EF4-FFF2-40B4-BE49-F238E27FC236}">
                  <a16:creationId xmlns:a16="http://schemas.microsoft.com/office/drawing/2014/main" id="{7CCB5303-F0D6-0BEB-1AAF-DCDF3A6A6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8146" y="5907488"/>
              <a:ext cx="693605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Voľný tvar 10">
              <a:extLst>
                <a:ext uri="{FF2B5EF4-FFF2-40B4-BE49-F238E27FC236}">
                  <a16:creationId xmlns:a16="http://schemas.microsoft.com/office/drawing/2014/main" id="{E7BFC922-681E-93F2-6B44-960BFB4C707D}"/>
                </a:ext>
              </a:extLst>
            </p:cNvPr>
            <p:cNvSpPr/>
            <p:nvPr/>
          </p:nvSpPr>
          <p:spPr>
            <a:xfrm>
              <a:off x="1862254" y="2158860"/>
              <a:ext cx="6218238" cy="3540505"/>
            </a:xfrm>
            <a:custGeom>
              <a:avLst/>
              <a:gdLst>
                <a:gd name="connsiteX0" fmla="*/ 0 w 6218238"/>
                <a:gd name="connsiteY0" fmla="*/ 3260633 h 3540505"/>
                <a:gd name="connsiteX1" fmla="*/ 122663 w 6218238"/>
                <a:gd name="connsiteY1" fmla="*/ 2814584 h 3540505"/>
                <a:gd name="connsiteX2" fmla="*/ 535258 w 6218238"/>
                <a:gd name="connsiteY2" fmla="*/ 3338691 h 3540505"/>
                <a:gd name="connsiteX3" fmla="*/ 1025912 w 6218238"/>
                <a:gd name="connsiteY3" fmla="*/ 2948399 h 3540505"/>
                <a:gd name="connsiteX4" fmla="*/ 1483112 w 6218238"/>
                <a:gd name="connsiteY4" fmla="*/ 3327540 h 3540505"/>
                <a:gd name="connsiteX5" fmla="*/ 1628078 w 6218238"/>
                <a:gd name="connsiteY5" fmla="*/ 2892642 h 3540505"/>
                <a:gd name="connsiteX6" fmla="*/ 2174487 w 6218238"/>
                <a:gd name="connsiteY6" fmla="*/ 3394447 h 3540505"/>
                <a:gd name="connsiteX7" fmla="*/ 3791414 w 6218238"/>
                <a:gd name="connsiteY7" fmla="*/ 4477 h 3540505"/>
                <a:gd name="connsiteX8" fmla="*/ 4895385 w 6218238"/>
                <a:gd name="connsiteY8" fmla="*/ 2669618 h 3540505"/>
                <a:gd name="connsiteX9" fmla="*/ 5531005 w 6218238"/>
                <a:gd name="connsiteY9" fmla="*/ 2558106 h 3540505"/>
                <a:gd name="connsiteX10" fmla="*/ 6188926 w 6218238"/>
                <a:gd name="connsiteY10" fmla="*/ 3494808 h 3540505"/>
                <a:gd name="connsiteX11" fmla="*/ 6088566 w 6218238"/>
                <a:gd name="connsiteY11" fmla="*/ 3372145 h 3540505"/>
                <a:gd name="connsiteX12" fmla="*/ 5954751 w 6218238"/>
                <a:gd name="connsiteY12" fmla="*/ 3171423 h 354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8238" h="3540505">
                  <a:moveTo>
                    <a:pt x="0" y="3260633"/>
                  </a:moveTo>
                  <a:cubicBezTo>
                    <a:pt x="16726" y="3031103"/>
                    <a:pt x="33453" y="2801574"/>
                    <a:pt x="122663" y="2814584"/>
                  </a:cubicBezTo>
                  <a:cubicBezTo>
                    <a:pt x="211873" y="2827594"/>
                    <a:pt x="384717" y="3316389"/>
                    <a:pt x="535258" y="3338691"/>
                  </a:cubicBezTo>
                  <a:cubicBezTo>
                    <a:pt x="685800" y="3360994"/>
                    <a:pt x="867936" y="2950257"/>
                    <a:pt x="1025912" y="2948399"/>
                  </a:cubicBezTo>
                  <a:cubicBezTo>
                    <a:pt x="1183888" y="2946541"/>
                    <a:pt x="1382751" y="3336833"/>
                    <a:pt x="1483112" y="3327540"/>
                  </a:cubicBezTo>
                  <a:cubicBezTo>
                    <a:pt x="1583473" y="3318247"/>
                    <a:pt x="1512849" y="2881491"/>
                    <a:pt x="1628078" y="2892642"/>
                  </a:cubicBezTo>
                  <a:cubicBezTo>
                    <a:pt x="1743307" y="2903793"/>
                    <a:pt x="1813931" y="3875808"/>
                    <a:pt x="2174487" y="3394447"/>
                  </a:cubicBezTo>
                  <a:cubicBezTo>
                    <a:pt x="2535043" y="2913086"/>
                    <a:pt x="3337931" y="125282"/>
                    <a:pt x="3791414" y="4477"/>
                  </a:cubicBezTo>
                  <a:cubicBezTo>
                    <a:pt x="4244897" y="-116328"/>
                    <a:pt x="4605453" y="2244013"/>
                    <a:pt x="4895385" y="2669618"/>
                  </a:cubicBezTo>
                  <a:cubicBezTo>
                    <a:pt x="5185317" y="3095223"/>
                    <a:pt x="5315415" y="2420574"/>
                    <a:pt x="5531005" y="2558106"/>
                  </a:cubicBezTo>
                  <a:cubicBezTo>
                    <a:pt x="5746595" y="2695638"/>
                    <a:pt x="6095999" y="3359135"/>
                    <a:pt x="6188926" y="3494808"/>
                  </a:cubicBezTo>
                  <a:cubicBezTo>
                    <a:pt x="6281853" y="3630481"/>
                    <a:pt x="6127595" y="3426042"/>
                    <a:pt x="6088566" y="3372145"/>
                  </a:cubicBezTo>
                  <a:cubicBezTo>
                    <a:pt x="6049537" y="3318248"/>
                    <a:pt x="6002144" y="3244835"/>
                    <a:pt x="5954751" y="31714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2A7AF9F4-9748-5356-A615-50E75A2AEB74}"/>
                </a:ext>
              </a:extLst>
            </p:cNvPr>
            <p:cNvSpPr txBox="1"/>
            <p:nvPr/>
          </p:nvSpPr>
          <p:spPr>
            <a:xfrm>
              <a:off x="1679311" y="3389971"/>
              <a:ext cx="2580451" cy="815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Endemický výskyt</a:t>
              </a:r>
              <a:r>
                <a:rPr lang="sk-SK" dirty="0">
                  <a:solidFill>
                    <a:schemeClr val="tx1"/>
                  </a:solidFill>
                </a:rPr>
                <a:t>: Bežný výskyt v danej oblasti</a:t>
              </a:r>
            </a:p>
          </p:txBody>
        </p:sp>
        <p:cxnSp>
          <p:nvCxnSpPr>
            <p:cNvPr id="17" name="Rovná spojovacia šípka 16">
              <a:extLst>
                <a:ext uri="{FF2B5EF4-FFF2-40B4-BE49-F238E27FC236}">
                  <a16:creationId xmlns:a16="http://schemas.microsoft.com/office/drawing/2014/main" id="{E32CECFC-E4D5-5A83-74F5-39BE0B8C60F9}"/>
                </a:ext>
              </a:extLst>
            </p:cNvPr>
            <p:cNvCxnSpPr/>
            <p:nvPr/>
          </p:nvCxnSpPr>
          <p:spPr>
            <a:xfrm>
              <a:off x="4850780" y="6266985"/>
              <a:ext cx="192916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E453E355-36A9-0C68-26EB-E8C28FF48DDC}"/>
                </a:ext>
              </a:extLst>
            </p:cNvPr>
            <p:cNvSpPr txBox="1"/>
            <p:nvPr/>
          </p:nvSpPr>
          <p:spPr>
            <a:xfrm>
              <a:off x="3987007" y="1241956"/>
              <a:ext cx="4400517" cy="57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Epidemický výskyt</a:t>
              </a:r>
              <a:r>
                <a:rPr lang="sk-SK" dirty="0">
                  <a:solidFill>
                    <a:schemeClr val="tx1"/>
                  </a:solidFill>
                </a:rPr>
                <a:t>: Vyšší ako bežný výskyt v danej oblasti</a:t>
              </a: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BE70AFFD-0AF2-9646-DB67-9D5B8728F800}"/>
                </a:ext>
              </a:extLst>
            </p:cNvPr>
            <p:cNvSpPr txBox="1"/>
            <p:nvPr/>
          </p:nvSpPr>
          <p:spPr>
            <a:xfrm>
              <a:off x="5443454" y="6314921"/>
              <a:ext cx="743812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Čas</a:t>
              </a:r>
              <a:endParaRPr lang="sk-SK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Rovná spojovacia šípka 19">
              <a:extLst>
                <a:ext uri="{FF2B5EF4-FFF2-40B4-BE49-F238E27FC236}">
                  <a16:creationId xmlns:a16="http://schemas.microsoft.com/office/drawing/2014/main" id="{33DAE527-3D99-D084-4480-00FB5BE60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021" y="3200400"/>
              <a:ext cx="0" cy="174702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EC8C737B-F5DE-BDD9-A625-4E8A03A3BACE}"/>
                </a:ext>
              </a:extLst>
            </p:cNvPr>
            <p:cNvSpPr txBox="1"/>
            <p:nvPr/>
          </p:nvSpPr>
          <p:spPr>
            <a:xfrm rot="16200000">
              <a:off x="253169" y="3843865"/>
              <a:ext cx="822859" cy="33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i="1" dirty="0">
                  <a:solidFill>
                    <a:schemeClr val="tx1"/>
                  </a:solidFill>
                </a:rPr>
                <a:t>Počet</a:t>
              </a:r>
              <a:endParaRPr lang="sk-SK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26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B5C66646-CE87-C44C-92AB-652BDE49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02" y="943605"/>
            <a:ext cx="8839677" cy="4955390"/>
          </a:xfrm>
        </p:spPr>
        <p:txBody>
          <a:bodyPr>
            <a:normAutofit/>
          </a:bodyPr>
          <a:lstStyle/>
          <a:p>
            <a:r>
              <a:rPr lang="sk-SK" dirty="0"/>
              <a:t>﻿Existuje ojedinelý prípad nákazy, v ktorom neexistuje zjavná alebo identifikovateľná epidemiologická súvislosť s inými prípadmi. </a:t>
            </a:r>
          </a:p>
          <a:p>
            <a:r>
              <a:rPr lang="sk-SK" dirty="0"/>
              <a:t>V praxi je sporadický výskyt jednotlivých prípadov ochorenia častý a zvyčajne významne prispieva k celkovej chorobnosti (</a:t>
            </a:r>
            <a:r>
              <a:rPr lang="sk-SK" dirty="0" err="1"/>
              <a:t>incidencii</a:t>
            </a:r>
            <a:r>
              <a:rPr lang="sk-SK" dirty="0"/>
              <a:t>).
</a:t>
            </a:r>
            <a:r>
              <a:rPr lang="sk-SK" i="1" dirty="0"/>
              <a:t>sporadické</a:t>
            </a:r>
            <a:r>
              <a:rPr lang="sk-SK" dirty="0"/>
              <a:t>– vyskytujúce sa nepravidelne, "náhodne", z času na čas, na rôznych miestach a všeobecne zriedkavo – napríklad prípady ochorení na určitých infekčných chorobách. (Pozn.: V slovenskej terminológii ide o "roztrhaný výskyt jednotlivých prípadov ochorenia bez známej (časovej a miestnej) epidemiologickej súvislosti)“. Podľa  (</a:t>
            </a:r>
            <a:r>
              <a:rPr lang="sk-SK" dirty="0" err="1"/>
              <a:t>Last</a:t>
            </a:r>
            <a:r>
              <a:rPr lang="sk-SK" dirty="0"/>
              <a:t>, 1999).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EFDB26-4488-2140-B482-A34C81A7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5" y="5778929"/>
            <a:ext cx="8312587" cy="1008380"/>
          </a:xfrm>
        </p:spPr>
        <p:txBody>
          <a:bodyPr/>
          <a:lstStyle/>
          <a:p>
            <a:r>
              <a:rPr lang="sk-SK" sz="4800" dirty="0"/>
              <a:t>Sporadický výskyt prípadov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F0B0DF1-B586-8948-8089-6DA2439C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398-09B3-E845-80F6-1274B1761483}" type="datetime1">
              <a:rPr lang="sk-SK" smtClean="0"/>
              <a:t>18.3.2025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823A09-BBC2-9345-B4F0-D684B7C55F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1C9F948-EC47-9A4B-ADB6-285CD1188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73826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7C849D8D589F4A93BACC452A995D9A" ma:contentTypeVersion="3" ma:contentTypeDescription="Umožňuje vytvoriť nový dokument." ma:contentTypeScope="" ma:versionID="ee561ce7b00e2cfb80450d099e8ee9ab">
  <xsd:schema xmlns:xsd="http://www.w3.org/2001/XMLSchema" xmlns:xs="http://www.w3.org/2001/XMLSchema" xmlns:p="http://schemas.microsoft.com/office/2006/metadata/properties" xmlns:ns2="73205300-2909-49eb-905a-fb1f14a8b8b5" targetNamespace="http://schemas.microsoft.com/office/2006/metadata/properties" ma:root="true" ma:fieldsID="5b98b56f697b70dcfe5fedbc0fbf8c17" ns2:_="">
    <xsd:import namespace="73205300-2909-49eb-905a-fb1f14a8b8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05300-2909-49eb-905a-fb1f14a8b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6571B-EE04-4B14-827F-086EAC62CF74}">
  <ds:schemaRefs>
    <ds:schemaRef ds:uri="73205300-2909-49eb-905a-fb1f14a8b8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79B699-583B-495B-9EB6-0C4A01FE20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7A5211-07B7-453C-8EC1-165FADE4C5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227</TotalTime>
  <Words>3152</Words>
  <Application>Microsoft Macintosh PowerPoint</Application>
  <PresentationFormat>Vlastná</PresentationFormat>
  <Paragraphs>307</Paragraphs>
  <Slides>43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43</vt:i4>
      </vt:variant>
    </vt:vector>
  </HeadingPairs>
  <TitlesOfParts>
    <vt:vector size="48" baseType="lpstr">
      <vt:lpstr>Arial</vt:lpstr>
      <vt:lpstr>Calibri</vt:lpstr>
      <vt:lpstr>Palatino Linotype</vt:lpstr>
      <vt:lpstr>Wingdings</vt:lpstr>
      <vt:lpstr>Martin_Trnava_prednasky</vt:lpstr>
      <vt:lpstr>Riešenie a manažment epidémií</vt:lpstr>
      <vt:lpstr>Ciele</vt:lpstr>
      <vt:lpstr>Surveillance – riešenie a manažment epidémií</vt:lpstr>
      <vt:lpstr>Kvalitný dohľad – základ dobre pracujúceho ZV</vt:lpstr>
      <vt:lpstr>Reakcia na vypuknutie nákazy</vt:lpstr>
      <vt:lpstr>Musíme vysvetliť pojmy</vt:lpstr>
      <vt:lpstr>Počty chorých – základná, endemická úroveň</vt:lpstr>
      <vt:lpstr>Prezentácia programu PowerPoint</vt:lpstr>
      <vt:lpstr>Sporadický výskyt prípadov</vt:lpstr>
      <vt:lpstr>Endemický a hyperendemický výskyt</vt:lpstr>
      <vt:lpstr>Počet chorôb v komunite sa zvýši nad očakávanú úroveň</vt:lpstr>
      <vt:lpstr>Epidémia, epidemický výskyt</vt:lpstr>
      <vt:lpstr>Epidémia [z gréckeho epi (na), demos (ľud)]  LAST, J. M. 1995. A Dictionary of Epidemiology., Oxford, Oxford University Press.</vt:lpstr>
      <vt:lpstr>Epidemický výskyt a epidémia</vt:lpstr>
      <vt:lpstr>Epidemicita LAST, J. M. 1995. A Dictionary of Epidemiology., Oxford, Oxford University Press.</vt:lpstr>
      <vt:lpstr>Epidémiu môže spôsobiť</vt:lpstr>
      <vt:lpstr>Vypuknutie a zhluk - cluster</vt:lpstr>
      <vt:lpstr>Vypuknutie a zhluk - cluster</vt:lpstr>
      <vt:lpstr>Outbreak, prepuknutie, ohnisko</vt:lpstr>
      <vt:lpstr>Pandémia</vt:lpstr>
      <vt:lpstr>Typy epidémií v závislosti od spôsobu, času, miesta a okolností vystavenia sa prípadom</vt:lpstr>
      <vt:lpstr>Epidémie súvisiace so spoločnou udalosťou a/alebo spoločným zdrojom - bodové</vt:lpstr>
      <vt:lpstr>Výskyty v rodine</vt:lpstr>
      <vt:lpstr>Nepretržitá expozícia spoločnému zdroju</vt:lpstr>
      <vt:lpstr>Epidémie z rozptýleného spoločného zdroja</vt:lpstr>
      <vt:lpstr>Epidémia v komunite </vt:lpstr>
      <vt:lpstr>Epidémie postihujúce inštitúciu alebo kolektívne zariadenie</vt:lpstr>
      <vt:lpstr>Propagované (šírené) ohnisko</vt:lpstr>
      <vt:lpstr>Zmiešané epidémie</vt:lpstr>
      <vt:lpstr>Iné epidémie</vt:lpstr>
      <vt:lpstr>Hlásenie vypuknutia epidémie HEYMANN, D. (ed.) 2004. Control of Communicable Diseases Manual (CCDM), the 18th revision: American Public Health Association.</vt:lpstr>
      <vt:lpstr>Epidemická ostražitosť-spravodajstvo</vt:lpstr>
      <vt:lpstr>Vypuknutie epidémie</vt:lpstr>
      <vt:lpstr>Vypuknutie</vt:lpstr>
      <vt:lpstr>Základný postup pri riešení epidémie</vt:lpstr>
      <vt:lpstr>Ciele šetrenia epidémie</vt:lpstr>
      <vt:lpstr>Ciele šetrenia epidémie - príklad</vt:lpstr>
      <vt:lpstr>Surveillance infekčných ochorení a šetrenie epidémie</vt:lpstr>
      <vt:lpstr>Reakcia na hlásenie vypuknutia epidémie</vt:lpstr>
      <vt:lpstr>Minimálne usmernenia pre reakciu na ohniská</vt:lpstr>
      <vt:lpstr>Obmedzenie vypuknutia </vt:lpstr>
      <vt:lpstr>Zhrnutie</vt:lpstr>
      <vt:lpstr>Použitá literatúra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Manažment epidémie I.časť</dc:title>
  <dc:subject>prednáška v rámci surveillance</dc:subject>
  <dc:creator>Martin Rusnák</dc:creator>
  <cp:keywords/>
  <dc:description/>
  <cp:lastModifiedBy>Martin Rusnak</cp:lastModifiedBy>
  <cp:revision>25</cp:revision>
  <dcterms:created xsi:type="dcterms:W3CDTF">2012-03-23T08:51:40Z</dcterms:created>
  <dcterms:modified xsi:type="dcterms:W3CDTF">2025-03-18T07:20:04Z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0x010100F17C849D8D589F4A93BACC452A995D9A</vt:lpwstr>
  </property>
</Properties>
</file>