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2" r:id="rId3"/>
    <p:sldId id="306" r:id="rId4"/>
    <p:sldId id="293" r:id="rId5"/>
    <p:sldId id="257" r:id="rId6"/>
    <p:sldId id="307" r:id="rId7"/>
    <p:sldId id="259" r:id="rId8"/>
    <p:sldId id="260" r:id="rId9"/>
    <p:sldId id="262" r:id="rId10"/>
    <p:sldId id="285" r:id="rId11"/>
    <p:sldId id="286" r:id="rId12"/>
    <p:sldId id="287" r:id="rId13"/>
    <p:sldId id="289" r:id="rId14"/>
    <p:sldId id="288" r:id="rId15"/>
    <p:sldId id="290" r:id="rId16"/>
    <p:sldId id="291" r:id="rId17"/>
    <p:sldId id="295" r:id="rId18"/>
    <p:sldId id="296" r:id="rId19"/>
    <p:sldId id="297" r:id="rId20"/>
    <p:sldId id="308" r:id="rId21"/>
    <p:sldId id="267" r:id="rId22"/>
    <p:sldId id="294" r:id="rId23"/>
    <p:sldId id="264" r:id="rId24"/>
    <p:sldId id="309" r:id="rId25"/>
    <p:sldId id="266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263" r:id="rId34"/>
    <p:sldId id="268" r:id="rId35"/>
    <p:sldId id="265" r:id="rId36"/>
    <p:sldId id="269" r:id="rId37"/>
    <p:sldId id="310" r:id="rId38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521415D9-36F7-43E2-AB2F-B90AF26B5E84}">
      <p14:sectionLst xmlns:p14="http://schemas.microsoft.com/office/powerpoint/2010/main">
        <p14:section name="Predvolená sekcia" id="{050AD780-5620-E74E-A4E0-9C77CB9B84DC}">
          <p14:sldIdLst>
            <p14:sldId id="256"/>
            <p14:sldId id="292"/>
            <p14:sldId id="306"/>
            <p14:sldId id="293"/>
            <p14:sldId id="257"/>
            <p14:sldId id="307"/>
            <p14:sldId id="259"/>
            <p14:sldId id="260"/>
            <p14:sldId id="262"/>
            <p14:sldId id="285"/>
            <p14:sldId id="286"/>
            <p14:sldId id="287"/>
            <p14:sldId id="289"/>
            <p14:sldId id="288"/>
            <p14:sldId id="290"/>
            <p14:sldId id="291"/>
            <p14:sldId id="295"/>
            <p14:sldId id="296"/>
            <p14:sldId id="297"/>
            <p14:sldId id="308"/>
            <p14:sldId id="267"/>
            <p14:sldId id="294"/>
            <p14:sldId id="264"/>
            <p14:sldId id="309"/>
          </p14:sldIdLst>
        </p14:section>
        <p14:section name="Krok 3" id="{C3993322-CE5A-D149-A01E-D0F09C232FD5}">
          <p14:sldIdLst>
            <p14:sldId id="266"/>
            <p14:sldId id="298"/>
            <p14:sldId id="299"/>
            <p14:sldId id="300"/>
            <p14:sldId id="301"/>
            <p14:sldId id="302"/>
            <p14:sldId id="303"/>
            <p14:sldId id="304"/>
            <p14:sldId id="263"/>
            <p14:sldId id="268"/>
            <p14:sldId id="265"/>
            <p14:sldId id="269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FC576-C223-2943-9AFD-CB78274607F2}" v="5" dt="2025-03-20T14:46:05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4"/>
    <p:restoredTop sz="94670"/>
  </p:normalViewPr>
  <p:slideViewPr>
    <p:cSldViewPr snapToGrid="0" snapToObjects="1">
      <p:cViewPr varScale="1">
        <p:scale>
          <a:sx n="114" d="100"/>
          <a:sy n="114" d="100"/>
        </p:scale>
        <p:origin x="3256" y="176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nák Martin" userId="ab40e25b-8674-445f-9176-77ec21acf6b8" providerId="ADAL" clId="{0AAFC576-C223-2943-9AFD-CB78274607F2}"/>
    <pc:docChg chg="addSld delSld modSld modSection">
      <pc:chgData name="Rusnák Martin" userId="ab40e25b-8674-445f-9176-77ec21acf6b8" providerId="ADAL" clId="{0AAFC576-C223-2943-9AFD-CB78274607F2}" dt="2025-03-31T07:28:13.110" v="144" actId="20577"/>
      <pc:docMkLst>
        <pc:docMk/>
      </pc:docMkLst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280325388" sldId="261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929184387" sldId="270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1281093497" sldId="271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2429307579" sldId="272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180344569" sldId="273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2966225883" sldId="274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893642384" sldId="275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2065861444" sldId="276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77424319" sldId="277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121906544" sldId="278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4200517269" sldId="279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1201108903" sldId="280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41726822" sldId="281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3513071650" sldId="282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959365193" sldId="283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1160103216" sldId="284"/>
        </pc:sldMkLst>
      </pc:sldChg>
      <pc:sldChg chg="del">
        <pc:chgData name="Rusnák Martin" userId="ab40e25b-8674-445f-9176-77ec21acf6b8" providerId="ADAL" clId="{0AAFC576-C223-2943-9AFD-CB78274607F2}" dt="2025-03-31T07:25:30.905" v="0" actId="2696"/>
        <pc:sldMkLst>
          <pc:docMk/>
          <pc:sldMk cId="130541984" sldId="305"/>
        </pc:sldMkLst>
      </pc:sldChg>
      <pc:sldChg chg="modSp new mod">
        <pc:chgData name="Rusnák Martin" userId="ab40e25b-8674-445f-9176-77ec21acf6b8" providerId="ADAL" clId="{0AAFC576-C223-2943-9AFD-CB78274607F2}" dt="2025-03-31T07:28:13.110" v="144" actId="20577"/>
        <pc:sldMkLst>
          <pc:docMk/>
          <pc:sldMk cId="3248717575" sldId="310"/>
        </pc:sldMkLst>
        <pc:spChg chg="mod">
          <ac:chgData name="Rusnák Martin" userId="ab40e25b-8674-445f-9176-77ec21acf6b8" providerId="ADAL" clId="{0AAFC576-C223-2943-9AFD-CB78274607F2}" dt="2025-03-31T07:28:13.110" v="144" actId="20577"/>
          <ac:spMkLst>
            <pc:docMk/>
            <pc:sldMk cId="3248717575" sldId="310"/>
            <ac:spMk id="2" creationId="{3B41D72B-94B0-5A0A-8F7B-15F51F4925AD}"/>
          </ac:spMkLst>
        </pc:spChg>
        <pc:spChg chg="mod">
          <ac:chgData name="Rusnák Martin" userId="ab40e25b-8674-445f-9176-77ec21acf6b8" providerId="ADAL" clId="{0AAFC576-C223-2943-9AFD-CB78274607F2}" dt="2025-03-31T07:26:07.071" v="9" actId="20577"/>
          <ac:spMkLst>
            <pc:docMk/>
            <pc:sldMk cId="3248717575" sldId="310"/>
            <ac:spMk id="3" creationId="{56D6300F-A39C-28C8-3E28-FAD5898716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60BDA-1248-F247-BDA8-A9FF5A9B5865}" type="datetimeFigureOut">
              <a:rPr lang="en-US" smtClean="0"/>
              <a:t>3/31/25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15985-3452-DE4E-9F34-2759923607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764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B2BA6-4D23-484C-9E3F-B9E32E8FF5E1}" type="datetimeFigureOut">
              <a:rPr lang="en-US" smtClean="0"/>
              <a:t>3/31/25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6231F-1671-9049-A61A-F7D4227F31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61512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6231F-1671-9049-A61A-F7D4227F31BE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815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2FD-76A8-5044-8CD0-50686F2FECEF}" type="datetime1">
              <a:rPr lang="sk-SK" smtClean="0"/>
              <a:t>31.3.2025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8EE8-2330-7240-A355-A44C561AC24F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691F-97B0-2844-86A2-8EE9EDB35CFB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8120-E352-6544-A8DC-4DBD8A109CB4}" type="datetime1">
              <a:rPr lang="sk-SK" smtClean="0"/>
              <a:t>31.3.2025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C55-65AC-CA4D-A67F-C27ADDA1DAB1}" type="datetime1">
              <a:rPr lang="sk-SK" smtClean="0"/>
              <a:t>31.3.2025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A7D0-6A7D-B843-B368-288A9DC031D0}" type="datetime1">
              <a:rPr lang="sk-SK" smtClean="0"/>
              <a:t>31.3.2025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BF5E-AF85-0E48-86CF-1C09486BC17C}" type="datetime1">
              <a:rPr lang="sk-SK" smtClean="0"/>
              <a:t>31.3.2025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AB06-9610-7F42-A4D2-DBFBDB6520BF}" type="datetime1">
              <a:rPr lang="sk-SK" smtClean="0"/>
              <a:t>31.3.2025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DC9D-986A-4C48-A2B1-C714B53C42DB}" type="datetime1">
              <a:rPr lang="sk-SK" smtClean="0"/>
              <a:t>31.3.2025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F57-BA68-CE46-A2A3-91B13AD24F82}" type="datetime1">
              <a:rPr lang="sk-SK" smtClean="0"/>
              <a:t>31.3.2025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308" y="6787309"/>
            <a:ext cx="1164934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72B5E0-D794-5845-A92E-76E23092DCDF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5002" y="6787309"/>
            <a:ext cx="5475399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787310"/>
            <a:ext cx="822862" cy="402652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idata.dk/" TargetMode="External"/><Relationship Id="rId2" Type="http://schemas.openxmlformats.org/officeDocument/2006/relationships/hyperlink" Target="https://www.cdc.gov/epiinfo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072" y="1480230"/>
            <a:ext cx="6320689" cy="2034314"/>
          </a:xfrm>
        </p:spPr>
        <p:txBody>
          <a:bodyPr/>
          <a:lstStyle/>
          <a:p>
            <a:r>
              <a:rPr lang="sk-SK" sz="4000" dirty="0"/>
              <a:t>Manažment vyšetrovania  prepuknutia epidémie</a:t>
            </a:r>
            <a:br>
              <a:rPr lang="sk-SK" sz="4000" dirty="0"/>
            </a:br>
            <a:r>
              <a:rPr lang="sk-SK" sz="4000" dirty="0"/>
              <a:t>Kroky 1 - 3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Prof. MUDr. Martin </a:t>
            </a:r>
            <a:r>
              <a:rPr lang="sk-SK" dirty="0" err="1"/>
              <a:t>Rusnák</a:t>
            </a:r>
            <a:r>
              <a:rPr lang="sk-SK" dirty="0"/>
              <a:t>, </a:t>
            </a:r>
            <a:r>
              <a:rPr lang="sk-SK" dirty="0" err="1"/>
              <a:t>CSc</a:t>
            </a:r>
            <a:endParaRPr lang="sk-SK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3676" y="5554278"/>
            <a:ext cx="5105025" cy="1328130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 fontScale="55000" lnSpcReduction="20000"/>
          </a:bodyPr>
          <a:lstStyle>
            <a:lvl1pPr marL="0" indent="0" algn="l" defTabSz="1007852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03926" indent="0" algn="ctr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21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7852" indent="0" algn="ctr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11778" indent="0" algn="ctr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15703" indent="0" algn="ctr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9629" indent="0" algn="ctr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023555" indent="0" algn="ctr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527481" indent="0" algn="ctr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031407" indent="0" algn="ctr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err="1"/>
              <a:t>Source</a:t>
            </a:r>
            <a:r>
              <a:rPr lang="sk-SK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effectLst/>
              </a:rPr>
              <a:t>UK Health </a:t>
            </a:r>
            <a:r>
              <a:rPr lang="sk-SK" dirty="0" err="1">
                <a:effectLst/>
              </a:rPr>
              <a:t>Security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Agency</a:t>
            </a:r>
            <a:r>
              <a:rPr lang="sk-SK" dirty="0">
                <a:effectLst/>
              </a:rPr>
              <a:t>. (2025). </a:t>
            </a:r>
            <a:r>
              <a:rPr lang="sk-SK" i="1" dirty="0" err="1">
                <a:effectLst/>
              </a:rPr>
              <a:t>Guidance</a:t>
            </a:r>
            <a:r>
              <a:rPr lang="sk-SK" i="1" dirty="0">
                <a:effectLst/>
              </a:rPr>
              <a:t> </a:t>
            </a:r>
            <a:r>
              <a:rPr lang="sk-SK" i="1" dirty="0" err="1">
                <a:effectLst/>
              </a:rPr>
              <a:t>Communicable</a:t>
            </a:r>
            <a:r>
              <a:rPr lang="sk-SK" i="1" dirty="0">
                <a:effectLst/>
              </a:rPr>
              <a:t> </a:t>
            </a:r>
            <a:r>
              <a:rPr lang="sk-SK" i="1" dirty="0" err="1">
                <a:effectLst/>
              </a:rPr>
              <a:t>disease</a:t>
            </a:r>
            <a:r>
              <a:rPr lang="sk-SK" i="1" dirty="0">
                <a:effectLst/>
              </a:rPr>
              <a:t> </a:t>
            </a:r>
            <a:r>
              <a:rPr lang="sk-SK" i="1" dirty="0" err="1">
                <a:effectLst/>
              </a:rPr>
              <a:t>outbreak</a:t>
            </a:r>
            <a:r>
              <a:rPr lang="sk-SK" i="1" dirty="0">
                <a:effectLst/>
              </a:rPr>
              <a:t> management </a:t>
            </a:r>
            <a:r>
              <a:rPr lang="sk-SK" i="1" dirty="0" err="1">
                <a:effectLst/>
              </a:rPr>
              <a:t>guidance</a:t>
            </a:r>
            <a:r>
              <a:rPr lang="sk-SK" i="1" dirty="0">
                <a:effectLst/>
              </a:rPr>
              <a:t>: </a:t>
            </a:r>
            <a:r>
              <a:rPr lang="sk-SK" i="1" dirty="0" err="1">
                <a:effectLst/>
              </a:rPr>
              <a:t>principles</a:t>
            </a:r>
            <a:r>
              <a:rPr lang="sk-SK" i="1" dirty="0">
                <a:effectLst/>
              </a:rPr>
              <a:t> to </a:t>
            </a:r>
            <a:r>
              <a:rPr lang="sk-SK" i="1" dirty="0" err="1">
                <a:effectLst/>
              </a:rPr>
              <a:t>support</a:t>
            </a:r>
            <a:r>
              <a:rPr lang="sk-SK" i="1" dirty="0">
                <a:effectLst/>
              </a:rPr>
              <a:t> </a:t>
            </a:r>
            <a:r>
              <a:rPr lang="sk-SK" i="1" dirty="0" err="1">
                <a:effectLst/>
              </a:rPr>
              <a:t>local</a:t>
            </a:r>
            <a:r>
              <a:rPr lang="sk-SK" i="1" dirty="0">
                <a:effectLst/>
              </a:rPr>
              <a:t> </a:t>
            </a:r>
            <a:r>
              <a:rPr lang="sk-SK" i="1" dirty="0" err="1">
                <a:effectLst/>
              </a:rPr>
              <a:t>health</a:t>
            </a:r>
            <a:r>
              <a:rPr lang="sk-SK" i="1" dirty="0">
                <a:effectLst/>
              </a:rPr>
              <a:t> </a:t>
            </a:r>
            <a:r>
              <a:rPr lang="sk-SK" i="1" dirty="0" err="1">
                <a:effectLst/>
              </a:rPr>
              <a:t>protection</a:t>
            </a:r>
            <a:r>
              <a:rPr lang="sk-SK" i="1" dirty="0">
                <a:effectLst/>
              </a:rPr>
              <a:t> </a:t>
            </a:r>
            <a:r>
              <a:rPr lang="sk-SK" i="1" dirty="0" err="1">
                <a:effectLst/>
              </a:rPr>
              <a:t>systems</a:t>
            </a:r>
            <a:r>
              <a:rPr lang="sk-SK" dirty="0">
                <a:effectLst/>
              </a:rPr>
              <a:t> (p. 42).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Guidelines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Investigation</a:t>
            </a:r>
            <a:r>
              <a:rPr lang="sk-SK" dirty="0"/>
              <a:t> and </a:t>
            </a:r>
            <a:r>
              <a:rPr lang="sk-SK" dirty="0" err="1"/>
              <a:t>Control</a:t>
            </a:r>
            <a:r>
              <a:rPr lang="sk-SK" dirty="0"/>
              <a:t> of </a:t>
            </a:r>
            <a:r>
              <a:rPr lang="sk-SK" dirty="0" err="1"/>
              <a:t>Disease</a:t>
            </a:r>
            <a:r>
              <a:rPr lang="sk-SK" dirty="0"/>
              <a:t> </a:t>
            </a:r>
            <a:r>
              <a:rPr lang="sk-SK" dirty="0" err="1"/>
              <a:t>Outbreaks</a:t>
            </a:r>
            <a:r>
              <a:rPr lang="sk-SK" dirty="0"/>
              <a:t>. </a:t>
            </a:r>
            <a:r>
              <a:rPr lang="sk-SK" dirty="0" err="1"/>
              <a:t>Porirua</a:t>
            </a:r>
            <a:r>
              <a:rPr lang="sk-SK" dirty="0"/>
              <a:t>: </a:t>
            </a:r>
            <a:r>
              <a:rPr lang="sk-SK" dirty="0" err="1"/>
              <a:t>Institute</a:t>
            </a:r>
            <a:r>
              <a:rPr lang="sk-SK" dirty="0"/>
              <a:t> of </a:t>
            </a:r>
            <a:r>
              <a:rPr lang="sk-SK" dirty="0" err="1"/>
              <a:t>Environmental</a:t>
            </a:r>
            <a:r>
              <a:rPr lang="sk-SK" dirty="0"/>
              <a:t> </a:t>
            </a:r>
            <a:r>
              <a:rPr lang="sk-SK" dirty="0" err="1"/>
              <a:t>Science</a:t>
            </a:r>
            <a:r>
              <a:rPr lang="sk-SK" dirty="0"/>
              <a:t> &amp; </a:t>
            </a:r>
            <a:r>
              <a:rPr lang="sk-SK" dirty="0" err="1"/>
              <a:t>Research</a:t>
            </a:r>
            <a:r>
              <a:rPr lang="sk-SK" dirty="0"/>
              <a:t> </a:t>
            </a:r>
            <a:r>
              <a:rPr lang="sk-SK" dirty="0" err="1"/>
              <a:t>Limited</a:t>
            </a:r>
            <a:r>
              <a:rPr lang="sk-SK" dirty="0"/>
              <a:t>; </a:t>
            </a:r>
            <a:r>
              <a:rPr lang="sk-SK" dirty="0" err="1"/>
              <a:t>Updated</a:t>
            </a:r>
            <a:r>
              <a:rPr lang="sk-SK" dirty="0"/>
              <a:t> 2011.</a:t>
            </a:r>
          </a:p>
        </p:txBody>
      </p:sp>
      <p:pic>
        <p:nvPicPr>
          <p:cNvPr id="1026" name="Picture 2" descr="Outbreak Investigations- Objectives, Steps, Difficulties">
            <a:extLst>
              <a:ext uri="{FF2B5EF4-FFF2-40B4-BE49-F238E27FC236}">
                <a16:creationId xmlns:a16="http://schemas.microsoft.com/office/drawing/2014/main" id="{23ACCA9F-BDB2-85E3-15AA-9373AF230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66" y="4686573"/>
            <a:ext cx="39370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5DB9089-1B60-7BEA-87F9-65DE341D9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95" y="756287"/>
            <a:ext cx="8438082" cy="4235843"/>
          </a:xfrm>
        </p:spPr>
        <p:txBody>
          <a:bodyPr>
            <a:normAutofit/>
          </a:bodyPr>
          <a:lstStyle/>
          <a:p>
            <a:r>
              <a:rPr lang="sk-SK" dirty="0"/>
              <a:t>Systematicky vypracované a dokumentované inštrukcie, ktoré popisujú konkrétne kroky a opatrenia na vykonanie určitej úlohy alebo procesu s cieľom zabezpečiť jednotnosť, efektivitu a bezpečnosť. </a:t>
            </a:r>
          </a:p>
          <a:p>
            <a:r>
              <a:rPr lang="sk-SK" dirty="0"/>
              <a:t>V kontexte epidemiologického manažmentu SOP stanovujú postupy na identifikáciu, kontrolu a elimináciu epidémií infekčných ochorení.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D23B348-BA17-84EB-7C35-286A7E94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1" y="5980254"/>
            <a:ext cx="8312587" cy="1008380"/>
          </a:xfrm>
        </p:spPr>
        <p:txBody>
          <a:bodyPr/>
          <a:lstStyle/>
          <a:p>
            <a:r>
              <a:rPr lang="sk-SK" dirty="0"/>
              <a:t>Štandardné operačné postupy (SOP)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9C9FEC-4889-C7EA-E546-C3012A0D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22FCBDF-EA76-BC9A-FE82-B07EB1F3D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25613E2-9329-A005-F949-6479B56634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3552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0B171EB-BDE1-DFFF-A567-A7733FEB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51" y="756287"/>
            <a:ext cx="8425726" cy="5030124"/>
          </a:xfrm>
        </p:spPr>
        <p:txBody>
          <a:bodyPr>
            <a:normAutofit fontScale="92500" lnSpcReduction="10000"/>
          </a:bodyPr>
          <a:lstStyle/>
          <a:p>
            <a:r>
              <a:rPr lang="sk-SK" b="1" i="1" dirty="0">
                <a:solidFill>
                  <a:srgbClr val="FFC000"/>
                </a:solidFill>
              </a:rPr>
              <a:t>Rýchla identifikácia a detekcia</a:t>
            </a:r>
          </a:p>
          <a:p>
            <a:pPr lvl="1"/>
            <a:r>
              <a:rPr lang="sk-SK" dirty="0"/>
              <a:t>Monitorovanie a včasná detekcia ohnísk infekcie prostredníctvom surveillance systémov.</a:t>
            </a:r>
          </a:p>
          <a:p>
            <a:r>
              <a:rPr lang="sk-SK" b="1" i="1" dirty="0">
                <a:solidFill>
                  <a:srgbClr val="FFC000"/>
                </a:solidFill>
              </a:rPr>
              <a:t>Kontrola a izolácia</a:t>
            </a:r>
          </a:p>
          <a:p>
            <a:pPr lvl="1"/>
            <a:r>
              <a:rPr lang="sk-SK" dirty="0"/>
              <a:t>Zavedenie opatrení na obmedzenie šírenia (karanténa, izolácia pacientov, hygienické opatrenia).</a:t>
            </a:r>
          </a:p>
          <a:p>
            <a:r>
              <a:rPr lang="sk-SK" b="1" i="1" dirty="0">
                <a:solidFill>
                  <a:srgbClr val="FFC000"/>
                </a:solidFill>
              </a:rPr>
              <a:t>Trasovanie kontaktov</a:t>
            </a:r>
          </a:p>
          <a:p>
            <a:pPr lvl="1"/>
            <a:r>
              <a:rPr lang="sk-SK" dirty="0"/>
              <a:t>Sledovanie a monitorovanie osôb, ktoré boli v kontakte s infikovanými, na zabránenie ďalšiemu prenosu.</a:t>
            </a:r>
          </a:p>
          <a:p>
            <a:r>
              <a:rPr lang="sk-SK" b="1" i="1" dirty="0">
                <a:solidFill>
                  <a:srgbClr val="FFC000"/>
                </a:solidFill>
              </a:rPr>
              <a:t>Efektívna komunikácia</a:t>
            </a:r>
          </a:p>
          <a:p>
            <a:pPr lvl="1"/>
            <a:r>
              <a:rPr lang="sk-SK" dirty="0"/>
              <a:t>Jasná, presná a dôveryhodná informovanosť verejnosti a zdravotníckych pracovníkov.</a:t>
            </a:r>
          </a:p>
          <a:p>
            <a:r>
              <a:rPr lang="sk-SK" b="1" i="1" dirty="0">
                <a:solidFill>
                  <a:srgbClr val="FFC000"/>
                </a:solidFill>
              </a:rPr>
              <a:t>Dostupnosť zdravotníckych zdrojov</a:t>
            </a:r>
          </a:p>
          <a:p>
            <a:pPr lvl="1"/>
            <a:r>
              <a:rPr lang="sk-SK" dirty="0"/>
              <a:t>Zabezpečenie dostatočných zásob liekov, osobných ochranných pomôcok a zdravotníckeho personálu.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AD501A8-174B-B2B7-7D03-48B03AED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786412"/>
            <a:ext cx="8312587" cy="1000897"/>
          </a:xfrm>
        </p:spPr>
        <p:txBody>
          <a:bodyPr/>
          <a:lstStyle/>
          <a:p>
            <a:r>
              <a:rPr lang="sk-SK" dirty="0"/>
              <a:t>Štruktúra SOP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D7CA84-934D-0B8B-C71B-D742C01A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48587A7-B7FC-9370-EC43-F23F48B785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8493331-A84C-A401-01BE-9DD5764CAB1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52550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475D1-D73F-AA90-ABE9-FD2BCE30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F663125-3FB1-888D-94E0-C9D4121AF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51" y="756287"/>
            <a:ext cx="8425726" cy="5030124"/>
          </a:xfrm>
        </p:spPr>
        <p:txBody>
          <a:bodyPr>
            <a:normAutofit fontScale="92500" lnSpcReduction="10000"/>
          </a:bodyPr>
          <a:lstStyle/>
          <a:p>
            <a:r>
              <a:rPr lang="sk-SK" b="1" i="1" dirty="0">
                <a:solidFill>
                  <a:srgbClr val="FFC000"/>
                </a:solidFill>
              </a:rPr>
              <a:t>Ochrana zdravotníckeho personálu</a:t>
            </a:r>
          </a:p>
          <a:p>
            <a:pPr lvl="1"/>
            <a:r>
              <a:rPr lang="sk-SK" dirty="0"/>
              <a:t>Používanie ochranných prostriedkov a školenia o bezpečnosti pri práci s infekčnými pacientmi.</a:t>
            </a:r>
          </a:p>
          <a:p>
            <a:r>
              <a:rPr lang="sk-SK" b="1" i="1" dirty="0">
                <a:solidFill>
                  <a:srgbClr val="FFC000"/>
                </a:solidFill>
              </a:rPr>
              <a:t>Vakcinácia a preventívne opatrenia</a:t>
            </a:r>
          </a:p>
          <a:p>
            <a:pPr lvl="1"/>
            <a:r>
              <a:rPr lang="sk-SK" dirty="0"/>
              <a:t>Rýchle nasadenie vakcín a ďalších preventívnych stratégií podľa dostupnosti.</a:t>
            </a:r>
          </a:p>
          <a:p>
            <a:r>
              <a:rPr lang="sk-SK" b="1" i="1" dirty="0">
                <a:solidFill>
                  <a:srgbClr val="FFC000"/>
                </a:solidFill>
              </a:rPr>
              <a:t>Flexibilita a adaptabilita</a:t>
            </a:r>
          </a:p>
          <a:p>
            <a:pPr lvl="1"/>
            <a:r>
              <a:rPr lang="sk-SK" dirty="0"/>
              <a:t>Možnosť upravovať SOP podľa aktuálneho vývoja epidémie a dostupných vedeckých poznatkov.</a:t>
            </a:r>
          </a:p>
          <a:p>
            <a:r>
              <a:rPr lang="sk-SK" b="1" i="1" dirty="0">
                <a:solidFill>
                  <a:srgbClr val="FFC000"/>
                </a:solidFill>
              </a:rPr>
              <a:t>Koordinácia a spolupráca</a:t>
            </a:r>
          </a:p>
          <a:p>
            <a:pPr lvl="1"/>
            <a:r>
              <a:rPr lang="sk-SK" dirty="0"/>
              <a:t>Medzinárodná, národná a regionálna spolupráca medzi zdravotníckymi inštitúciami a vládnymi orgánmi.</a:t>
            </a:r>
          </a:p>
          <a:p>
            <a:r>
              <a:rPr lang="sk-SK" b="1" i="1" dirty="0">
                <a:solidFill>
                  <a:srgbClr val="FFC000"/>
                </a:solidFill>
              </a:rPr>
              <a:t>Zhodnotenie a aktualizácia</a:t>
            </a:r>
          </a:p>
          <a:p>
            <a:pPr lvl="1"/>
            <a:r>
              <a:rPr lang="sk-SK" dirty="0"/>
              <a:t>Pravidelná revízia a vylepšenie SOP na základe skúseností z predchádzajúcich epidémií.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2AA823F-4F83-C762-068C-73632AD4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786412"/>
            <a:ext cx="8312587" cy="1000897"/>
          </a:xfrm>
        </p:spPr>
        <p:txBody>
          <a:bodyPr/>
          <a:lstStyle/>
          <a:p>
            <a:r>
              <a:rPr lang="sk-SK" dirty="0"/>
              <a:t>Zvyčajná štruktúra SOP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5D4CDD6-8973-15AD-72D1-C2ECCAD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AD2C8C0-29E1-7FFB-99A4-433A6287DF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1EDE553-037E-7658-33B3-D7FB037046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62392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8828D634-6B74-6705-48B2-C7DBF1218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5022639"/>
          </a:xfrm>
        </p:spPr>
        <p:txBody>
          <a:bodyPr>
            <a:normAutofit/>
          </a:bodyPr>
          <a:lstStyle/>
          <a:p>
            <a:r>
              <a:rPr lang="sk-SK" dirty="0"/>
              <a:t>﻿</a:t>
            </a:r>
            <a:r>
              <a:rPr lang="sk-SK" sz="2400" dirty="0"/>
              <a:t>CIFOR opisuje zastrešujúce funkcie a súvisiace činnosti, ktoré sú spoločné pre väčšinu vyšetrovaní epidémie. Tieto funkcie zahŕňajú:</a:t>
            </a:r>
          </a:p>
          <a:p>
            <a:pPr lvl="1"/>
            <a:r>
              <a:rPr lang="sk-SK" sz="2400" dirty="0"/>
              <a:t>Plánovanie a príprava 
Dohľad a odhaľovanie ohnísk 
Vyšetrovanie sťažností, klastrov a ohnísk 
Kontrolné opatrenia.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F24D09D-9A5B-B21D-60A8-89C09E511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1" y="5879894"/>
            <a:ext cx="8312587" cy="1008380"/>
          </a:xfrm>
        </p:spPr>
        <p:txBody>
          <a:bodyPr/>
          <a:lstStyle/>
          <a:p>
            <a:r>
              <a:rPr lang="sk-SK" sz="3600" dirty="0"/>
              <a:t>Príklad CIFOR Guidelines </a:t>
            </a:r>
            <a:r>
              <a:rPr lang="sk-SK" sz="3600" dirty="0" err="1"/>
              <a:t>for</a:t>
            </a:r>
            <a:r>
              <a:rPr lang="sk-SK" sz="3600" dirty="0"/>
              <a:t> </a:t>
            </a:r>
            <a:r>
              <a:rPr lang="sk-SK" sz="3600" dirty="0" err="1"/>
              <a:t>Foodborne</a:t>
            </a:r>
            <a:r>
              <a:rPr lang="sk-SK" sz="3600" dirty="0"/>
              <a:t> </a:t>
            </a:r>
            <a:r>
              <a:rPr lang="sk-SK" sz="3600" dirty="0" err="1"/>
              <a:t>Disease</a:t>
            </a:r>
            <a:r>
              <a:rPr lang="sk-SK" sz="3600" dirty="0"/>
              <a:t> </a:t>
            </a:r>
            <a:r>
              <a:rPr lang="sk-SK" sz="3600" dirty="0" err="1"/>
              <a:t>Outbreak</a:t>
            </a:r>
            <a:r>
              <a:rPr lang="sk-SK" sz="3600" dirty="0"/>
              <a:t> </a:t>
            </a:r>
            <a:r>
              <a:rPr lang="sk-SK" sz="3600" dirty="0" err="1"/>
              <a:t>Response</a:t>
            </a:r>
            <a:br>
              <a:rPr lang="sk-SK" sz="3600" dirty="0"/>
            </a:br>
            <a:r>
              <a:rPr lang="sk-SK" sz="1200" dirty="0"/>
              <a:t>Zdroj: </a:t>
            </a:r>
            <a:r>
              <a:rPr lang="sk-SK" sz="1200" dirty="0" err="1"/>
              <a:t>Cifor</a:t>
            </a:r>
            <a:r>
              <a:rPr lang="sk-SK" sz="1200" dirty="0"/>
              <a:t>. (2009). Guidelines </a:t>
            </a:r>
            <a:r>
              <a:rPr lang="sk-SK" sz="1200" dirty="0" err="1"/>
              <a:t>for</a:t>
            </a:r>
            <a:r>
              <a:rPr lang="sk-SK" sz="1200" dirty="0"/>
              <a:t> </a:t>
            </a:r>
            <a:r>
              <a:rPr lang="sk-SK" sz="1200" dirty="0" err="1"/>
              <a:t>Foodborne</a:t>
            </a:r>
            <a:r>
              <a:rPr lang="sk-SK" sz="1200" dirty="0"/>
              <a:t> </a:t>
            </a:r>
            <a:r>
              <a:rPr lang="sk-SK" sz="1200" dirty="0" err="1"/>
              <a:t>Disease</a:t>
            </a:r>
            <a:r>
              <a:rPr lang="sk-SK" sz="1200" dirty="0"/>
              <a:t> </a:t>
            </a:r>
            <a:r>
              <a:rPr lang="sk-SK" sz="1200" dirty="0" err="1"/>
              <a:t>Outbreak</a:t>
            </a:r>
            <a:r>
              <a:rPr lang="sk-SK" sz="1200" dirty="0"/>
              <a:t> </a:t>
            </a:r>
            <a:r>
              <a:rPr lang="sk-SK" sz="1200" dirty="0" err="1"/>
              <a:t>Response</a:t>
            </a:r>
            <a:r>
              <a:rPr lang="sk-SK" sz="1200" dirty="0"/>
              <a:t> (2nd </a:t>
            </a:r>
            <a:r>
              <a:rPr lang="sk-SK" sz="1200" dirty="0" err="1"/>
              <a:t>ed</a:t>
            </a:r>
            <a:r>
              <a:rPr lang="sk-SK" sz="1200" dirty="0"/>
              <a:t>., </a:t>
            </a:r>
            <a:r>
              <a:rPr lang="sk-SK" sz="1200" dirty="0" err="1"/>
              <a:t>pp</a:t>
            </a:r>
            <a:r>
              <a:rPr lang="sk-SK" sz="1200" dirty="0"/>
              <a:t>. 1–200) [Guidelines]. </a:t>
            </a:r>
            <a:r>
              <a:rPr lang="sk-SK" sz="1200" dirty="0" err="1"/>
              <a:t>https</a:t>
            </a:r>
            <a:r>
              <a:rPr lang="sk-SK" sz="1200" dirty="0"/>
              <a:t>://</a:t>
            </a:r>
            <a:r>
              <a:rPr lang="sk-SK" sz="1200" dirty="0" err="1"/>
              <a:t>cifor.us</a:t>
            </a:r>
            <a:r>
              <a:rPr lang="sk-SK" sz="1200" dirty="0"/>
              <a:t>/</a:t>
            </a:r>
            <a:r>
              <a:rPr lang="sk-SK" sz="1200" dirty="0" err="1"/>
              <a:t>downloads</a:t>
            </a:r>
            <a:r>
              <a:rPr lang="sk-SK" sz="1200" dirty="0"/>
              <a:t>/</a:t>
            </a:r>
            <a:r>
              <a:rPr lang="sk-SK" sz="1200" dirty="0" err="1"/>
              <a:t>clearinghouse</a:t>
            </a:r>
            <a:r>
              <a:rPr lang="sk-SK" sz="1200" dirty="0"/>
              <a:t>/2nd </a:t>
            </a:r>
            <a:r>
              <a:rPr lang="sk-SK" sz="1200" dirty="0" err="1"/>
              <a:t>edition</a:t>
            </a:r>
            <a:r>
              <a:rPr lang="sk-SK" sz="1200" dirty="0"/>
              <a:t> CIFOR Guidelines </a:t>
            </a:r>
            <a:r>
              <a:rPr lang="sk-SK" sz="1200" dirty="0" err="1"/>
              <a:t>Final.pdf</a:t>
            </a:r>
            <a:r>
              <a:rPr lang="sk-SK" sz="1200" dirty="0"/>
              <a:t> 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FF1E3EC-42B1-F765-3CFB-872111969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EBD5E08-CFC4-FA08-727F-1B177DFED7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B7F6C7D-74BD-3878-AFEE-812AD3D469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141278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4A989AE-780D-B06F-8517-5D7C2BC9E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6"/>
            <a:ext cx="8211829" cy="5624081"/>
          </a:xfrm>
        </p:spPr>
        <p:txBody>
          <a:bodyPr>
            <a:normAutofit fontScale="77500" lnSpcReduction="20000"/>
          </a:bodyPr>
          <a:lstStyle/>
          <a:p>
            <a:r>
              <a:rPr lang="sk-SK" b="1" i="1" dirty="0">
                <a:solidFill>
                  <a:srgbClr val="FFC000"/>
                </a:solidFill>
              </a:rPr>
              <a:t>Tím pre vyšetrovanie a kontrolu ohnísk </a:t>
            </a:r>
          </a:p>
          <a:p>
            <a:pPr lvl="1"/>
            <a:r>
              <a:rPr lang="sk-SK" dirty="0"/>
              <a:t>Agentúra/jurisdikcia má prístup k zamestnancom so znalosťami a skúsenosťami v oblasti epidemiológie, environmentálneho zdravia, laboratória, zdravotnej výchovy a komunikácie, ktorí pomáhajú pri reakcii na vypuknutie epidémie.
Agentúra/jurisdikcia má určený tím na vyšetrovanie a kontrolu ohnísk s odbornými znalosťami v oblasti epidemiológie, environmentálneho zdravia a laboratória.
Zamestnanci majú prístup k štandardizovaným dokumentom používaným v reakcii na vypuknutie epidémie vrátane formulárov na hlásenie, dotazníkov a informačných listov špecifických pre ochorenie.</a:t>
            </a:r>
          </a:p>
          <a:p>
            <a:r>
              <a:rPr lang="sk-SK" b="1" i="1" dirty="0">
                <a:solidFill>
                  <a:srgbClr val="FFC000"/>
                </a:solidFill>
              </a:rPr>
              <a:t>Kapacity</a:t>
            </a:r>
          </a:p>
          <a:p>
            <a:pPr lvl="1"/>
            <a:r>
              <a:rPr lang="sk-SK" dirty="0"/>
              <a:t>Dostupné zdroje umožňujú agentúre/jurisdikcii pokračovať v ďalších potrebných (základných) funkciách počas reakcie na vypuknutie epidémie.
Agentúra/jurisdikcia predvída medzery v zdrojoch a identifikuje zdroje na vyplnenie týchto medzier pred vypuknutím epidémie (napr. získanie epidemiologickej podpory od štátnej agentúry verejného zdravia, identifikácia externých laboratórií na poskytovanie podpory pri veľkých ohniskách).</a:t>
            </a:r>
          </a:p>
          <a:p>
            <a:r>
              <a:rPr lang="sk-SK" b="1" i="1" dirty="0">
                <a:solidFill>
                  <a:srgbClr val="FFC000"/>
                </a:solidFill>
              </a:rPr>
              <a:t>Vykonávanie zmien </a:t>
            </a:r>
          </a:p>
          <a:p>
            <a:pPr lvl="1"/>
            <a:r>
              <a:rPr lang="sk-SK" dirty="0"/>
              <a:t>Agentúra/jurisdikcia vykonáva po každej reakcii na vypuknutie epidémie </a:t>
            </a:r>
            <a:r>
              <a:rPr lang="sk-SK" dirty="0" err="1"/>
              <a:t>debrífing</a:t>
            </a:r>
            <a:r>
              <a:rPr lang="sk-SK" dirty="0"/>
              <a:t> medzi vyšetrovateľmi a na základe získaných skúseností spresňuje plánovanie reakcie na vypuknutie epidémie.
Agentúra/jurisdikcia má ukazovatele výkonnosti týkajúce sa zdrojov potrebných na reakciu na vypuknutie nákazy a pravidelne vyhodnocuje svoju výkonnosť v tejto oblasti zamerania.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DA5D6A-3211-C2AD-1E93-B8A97C54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1" y="6501160"/>
            <a:ext cx="8312587" cy="809593"/>
          </a:xfrm>
        </p:spPr>
        <p:txBody>
          <a:bodyPr/>
          <a:lstStyle/>
          <a:p>
            <a:r>
              <a:rPr lang="sk-SK" sz="4000" dirty="0"/>
              <a:t>Príklad – CIFOR – Potrebné zdroje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5000271-7D0F-1D5F-9C7F-31122CD5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4894D9F-8E12-19FF-C238-BF1DE8DF9B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3231BFB-21AB-8B3A-D3A3-F1EC135481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04378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408CB0E-9ED9-FF93-75AB-DA29BE127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6"/>
            <a:ext cx="8211829" cy="5388035"/>
          </a:xfrm>
        </p:spPr>
        <p:txBody>
          <a:bodyPr>
            <a:normAutofit fontScale="70000" lnSpcReduction="20000"/>
          </a:bodyPr>
          <a:lstStyle/>
          <a:p>
            <a:r>
              <a:rPr lang="sk-SK" b="1" dirty="0">
                <a:solidFill>
                  <a:srgbClr val="FFC000"/>
                </a:solidFill>
              </a:rPr>
              <a:t>Hlásenie/predkladanie </a:t>
            </a:r>
            <a:r>
              <a:rPr lang="sk-SK" b="1" dirty="0" err="1">
                <a:solidFill>
                  <a:srgbClr val="FFC000"/>
                </a:solidFill>
              </a:rPr>
              <a:t>izolátov</a:t>
            </a:r>
            <a:endParaRPr lang="sk-SK" b="1" dirty="0">
              <a:solidFill>
                <a:srgbClr val="FFC000"/>
              </a:solidFill>
            </a:endParaRPr>
          </a:p>
          <a:p>
            <a:pPr lvl="1"/>
            <a:r>
              <a:rPr lang="sk-SK" dirty="0"/>
              <a:t>Štát má povinné hlásenie chorôb a predkladanie </a:t>
            </a:r>
            <a:r>
              <a:rPr lang="sk-SK" dirty="0" err="1"/>
              <a:t>izolátov</a:t>
            </a:r>
            <a:r>
              <a:rPr lang="sk-SK" dirty="0"/>
              <a:t> pacientov, ktoré sa pravdepodobne prenášali potravinami.
Zamestnanci aktívne žiadajú o prípadové správy a predkladanie vzoriek/</a:t>
            </a:r>
            <a:r>
              <a:rPr lang="sk-SK" dirty="0" err="1"/>
              <a:t>izolátov</a:t>
            </a:r>
            <a:r>
              <a:rPr lang="sk-SK" dirty="0"/>
              <a:t>, aby sa zlepšila úplnosť správ.
Agentúra/jurisdikcia má systém na rýchlu prepravu vzoriek a </a:t>
            </a:r>
            <a:r>
              <a:rPr lang="sk-SK" dirty="0" err="1"/>
              <a:t>izolátov</a:t>
            </a:r>
            <a:r>
              <a:rPr lang="sk-SK" dirty="0"/>
              <a:t> z klinických laboratórií do laboratória verejného zdravia.</a:t>
            </a:r>
          </a:p>
          <a:p>
            <a:r>
              <a:rPr lang="sk-SK" b="1" dirty="0">
                <a:solidFill>
                  <a:srgbClr val="FFC000"/>
                </a:solidFill>
              </a:rPr>
              <a:t>Testovanie vzoriek</a:t>
            </a:r>
          </a:p>
          <a:p>
            <a:pPr lvl="1"/>
            <a:r>
              <a:rPr lang="sk-SK" dirty="0"/>
              <a:t>Laboratórium verejného zdravotníctva má kapacitu na rýchle spracovanie a testovanie vzoriek predložených klinickými laboratóriami vrátane potvrdenia a </a:t>
            </a:r>
            <a:r>
              <a:rPr lang="sk-SK" dirty="0" err="1"/>
              <a:t>subtypizácie</a:t>
            </a:r>
            <a:r>
              <a:rPr lang="sk-SK" dirty="0"/>
              <a:t> patogénov.</a:t>
            </a:r>
          </a:p>
          <a:p>
            <a:r>
              <a:rPr lang="sk-SK" b="1" dirty="0">
                <a:solidFill>
                  <a:srgbClr val="FFC000"/>
                </a:solidFill>
              </a:rPr>
              <a:t>Zhromažďovanie informácií o expozícii</a:t>
            </a:r>
          </a:p>
          <a:p>
            <a:pPr lvl="1"/>
            <a:r>
              <a:rPr lang="sk-SK" dirty="0"/>
              <a:t>Personál zhromažďuje dostatočné demografické informácie a informácie o expozícii od pacientov, aby včas rozpoznal možné vzorce a súvislosti medzi prípadmi. </a:t>
            </a:r>
          </a:p>
          <a:p>
            <a:r>
              <a:rPr lang="sk-SK" dirty="0">
                <a:solidFill>
                  <a:srgbClr val="FFC000"/>
                </a:solidFill>
              </a:rPr>
              <a:t>Detekcia zhlukov/ohnísk</a:t>
            </a:r>
          </a:p>
          <a:p>
            <a:pPr lvl="1"/>
            <a:r>
              <a:rPr lang="sk-SK" dirty="0"/>
              <a:t>Zamestnanci často analyzujú informácie o prípadoch (napr. demografické údaje, informácie o expozícii, informácie o agentoch vrátane druhov, </a:t>
            </a:r>
            <a:r>
              <a:rPr lang="sk-SK" dirty="0" err="1"/>
              <a:t>sérotypu</a:t>
            </a:r>
            <a:r>
              <a:rPr lang="sk-SK" dirty="0"/>
              <a:t>, podtypu), aby rýchlo identifikovali možné zhluky alebo ohniská.</a:t>
            </a:r>
          </a:p>
          <a:p>
            <a:r>
              <a:rPr lang="sk-SK" b="1" dirty="0">
                <a:solidFill>
                  <a:srgbClr val="FFC000"/>
                </a:solidFill>
              </a:rPr>
              <a:t>Hlásenie/predkladanie </a:t>
            </a:r>
            <a:r>
              <a:rPr lang="sk-SK" b="1" dirty="0" err="1">
                <a:solidFill>
                  <a:srgbClr val="FFC000"/>
                </a:solidFill>
              </a:rPr>
              <a:t>izolátov</a:t>
            </a:r>
            <a:endParaRPr lang="sk-SK" b="1" dirty="0">
              <a:solidFill>
                <a:srgbClr val="FFC000"/>
              </a:solidFill>
            </a:endParaRPr>
          </a:p>
          <a:p>
            <a:pPr lvl="1"/>
            <a:r>
              <a:rPr lang="sk-SK" dirty="0"/>
              <a:t>Štát má povinné hlásenie chorôb a predkladanie </a:t>
            </a:r>
            <a:r>
              <a:rPr lang="sk-SK" dirty="0" err="1"/>
              <a:t>izolátov</a:t>
            </a:r>
            <a:r>
              <a:rPr lang="sk-SK" dirty="0"/>
              <a:t> pacientov, ktoré sa pravdepodobne prenášali potravinami.
Zamestnanci aktívne žiadajú o prípadové správy a predkladanie vzoriek/</a:t>
            </a:r>
            <a:r>
              <a:rPr lang="sk-SK" dirty="0" err="1"/>
              <a:t>izolátov</a:t>
            </a:r>
            <a:r>
              <a:rPr lang="sk-SK" dirty="0"/>
              <a:t>, aby sa zlepšila úplnosť správ.
Agentúra/jurisdikcia má systém na rýchlu prepravu vzoriek a </a:t>
            </a:r>
            <a:r>
              <a:rPr lang="sk-SK" dirty="0" err="1"/>
              <a:t>izolátov</a:t>
            </a:r>
            <a:r>
              <a:rPr lang="sk-SK" dirty="0"/>
              <a:t> z klinických laboratórií do laboratória verejného zdravia.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66FBC11-3A6B-B2BE-E9D5-8AEBC07C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6144322"/>
            <a:ext cx="8312587" cy="743890"/>
          </a:xfrm>
        </p:spPr>
        <p:txBody>
          <a:bodyPr/>
          <a:lstStyle/>
          <a:p>
            <a:r>
              <a:rPr lang="sk-SK" sz="3200" dirty="0"/>
              <a:t>CIFOR: Špecifický dohľad podľa patogénov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DF21037-C8FC-444E-473F-40B7C91E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5825853-D4B3-E977-AFA1-7BD90C6B3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F7534E8-2F92-598B-FC0C-197FBCD1C1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776216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D43DB-56F6-0FCD-27D3-B0D45EFFA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A8F587D-201F-665A-5681-607B6BB5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5544152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>
                <a:solidFill>
                  <a:srgbClr val="FFC000"/>
                </a:solidFill>
              </a:rPr>
              <a:t>Testovanie vzoriek</a:t>
            </a:r>
          </a:p>
          <a:p>
            <a:pPr lvl="1"/>
            <a:r>
              <a:rPr lang="sk-SK" dirty="0"/>
              <a:t>Laboratórium verejného zdravotníctva má kapacitu na rýchle spracovanie a testovanie vzoriek predložených klinickými laboratóriami vrátane potvrdenia a </a:t>
            </a:r>
            <a:r>
              <a:rPr lang="sk-SK" dirty="0" err="1"/>
              <a:t>subtypizácie</a:t>
            </a:r>
            <a:r>
              <a:rPr lang="sk-SK" dirty="0"/>
              <a:t> patogénov.</a:t>
            </a:r>
          </a:p>
          <a:p>
            <a:r>
              <a:rPr lang="sk-SK" b="1" i="1" dirty="0">
                <a:solidFill>
                  <a:srgbClr val="FFC000"/>
                </a:solidFill>
              </a:rPr>
              <a:t>Zhromažďovanie informácií o expozícii</a:t>
            </a:r>
          </a:p>
          <a:p>
            <a:pPr lvl="1"/>
            <a:r>
              <a:rPr lang="sk-SK" dirty="0"/>
              <a:t>Personál zhromažďuje dostatočné demografické informácie a informácie o expozícii od pacientov, aby včas rozpoznal možné vzorce a súvislosti medzi prípadmi. </a:t>
            </a:r>
          </a:p>
          <a:p>
            <a:r>
              <a:rPr lang="sk-SK" b="1" dirty="0">
                <a:solidFill>
                  <a:srgbClr val="FFC000"/>
                </a:solidFill>
              </a:rPr>
              <a:t>Detekcia zhlukov/ohnísk</a:t>
            </a:r>
          </a:p>
          <a:p>
            <a:pPr lvl="1"/>
            <a:r>
              <a:rPr lang="sk-SK" dirty="0"/>
              <a:t>Zamestnanci často analyzujú informácie o prípadoch (napr. demografické údaje, informácie o expozícii, informácie o agentoch vrátane druhov, </a:t>
            </a:r>
            <a:r>
              <a:rPr lang="sk-SK" dirty="0" err="1"/>
              <a:t>sérotypu</a:t>
            </a:r>
            <a:r>
              <a:rPr lang="sk-SK" dirty="0"/>
              <a:t>, podtypu), aby rýchlo identifikovali možné zhluky alebo ohniská.</a:t>
            </a:r>
          </a:p>
          <a:p>
            <a:r>
              <a:rPr lang="sk-SK" b="1" dirty="0">
                <a:solidFill>
                  <a:srgbClr val="FFC000"/>
                </a:solidFill>
              </a:rPr>
              <a:t>Komunikácia</a:t>
            </a:r>
          </a:p>
          <a:p>
            <a:pPr lvl="1"/>
            <a:r>
              <a:rPr lang="sk-SK" dirty="0"/>
              <a:t>Laboratórium verejného zdravotníctva včas zdieľa výsledky testov s epidemiologickým personálom</a:t>
            </a:r>
          </a:p>
          <a:p>
            <a:pPr lvl="1"/>
            <a:r>
              <a:rPr lang="sk-SK" dirty="0"/>
              <a:t> Laboratórium verejného zdravotníctva včas oznamuje výsledky testov do národných databáz.</a:t>
            </a:r>
          </a:p>
          <a:p>
            <a:r>
              <a:rPr lang="sk-SK" b="1" dirty="0">
                <a:solidFill>
                  <a:srgbClr val="FFC000"/>
                </a:solidFill>
              </a:rPr>
              <a:t>Vykonávanie zmien</a:t>
            </a:r>
          </a:p>
          <a:p>
            <a:pPr lvl="1"/>
            <a:r>
              <a:rPr lang="sk-SK" dirty="0"/>
              <a:t>Agentúra/jurisdikcia má ukazovatele výkonnosti súvisiace s dohľadom nad špecifickými patogénmi a pravidelne vyhodnocuje svoju výkonnosť v tejto oblasti zamerania.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CC702C8-D709-F3DC-E9D8-0710FA9A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6144322"/>
            <a:ext cx="8312587" cy="743890"/>
          </a:xfrm>
        </p:spPr>
        <p:txBody>
          <a:bodyPr/>
          <a:lstStyle/>
          <a:p>
            <a:r>
              <a:rPr lang="sk-SK" sz="3200" dirty="0"/>
              <a:t>CIFOR: Špecifický dohľad podľa patogénov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1E3A8B-AAAC-4805-0A83-062622C4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41D6739-B445-583D-B083-DB8CA2BDD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969B10B-CC7A-7F57-12E5-D9392568C7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821969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79E3536-74A7-A7BB-EA34-909304906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674357"/>
          </a:xfrm>
        </p:spPr>
        <p:txBody>
          <a:bodyPr>
            <a:normAutofit/>
          </a:bodyPr>
          <a:lstStyle/>
          <a:p>
            <a:r>
              <a:rPr lang="sk-SK" dirty="0"/>
              <a:t>koordinácia riadenie epidémií (podobné projektovému manažmentu) a riadenie vzťahov
administratívne a sekretárske 
vyšetrovanie faktorov prostredia
štatistická analýzy
vývoj dotazníkov
zber a zadávanie údajov
výber anketárov a školenie
komunikácia s verejnosťou
znalosť príslušných právnych predpisov a predpisov
právomoc na vykonávanie právnych predpisov.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315BE43-5CCC-C920-1AB9-6BF3ABA9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980254"/>
            <a:ext cx="8312587" cy="1008380"/>
          </a:xfrm>
        </p:spPr>
        <p:txBody>
          <a:bodyPr/>
          <a:lstStyle/>
          <a:p>
            <a:r>
              <a:rPr lang="sk-SK" dirty="0"/>
              <a:t>Aké zručnosti potrebujú členovia teamu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FCA4DE6-4A4A-A07A-C651-0345AD06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BE837EA-2B77-64FF-8EDC-8B00AD990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B69E09B-DD12-9517-AE8E-037651E0AE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067627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F7AE94B-4EA6-2219-A744-344E90558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518240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Preskúmať dôkazy a potvrdiť existenciu alebo neexistenciu ohniska
vypracovať stratégiu na vyšetrovanie a kontrolu ohniska a prideliť zodpovednosť za prijatie opatrení
zabezpečiť potrebné rozhovory a iné vyšetrenia na identifikáciu ochorenia a rizikových faktorov
predchádzať ďalším prípadom prijatím všetkých potrebných a možných krokov na zabezpečenie kontroly zdroja ohniska alebo odstránenia príčiny
predchádzať prípadom inde, oznamovaním zistení iným agentúram a verejnosti
predchádzať sekundárnemu šíreniu infekcií kontrolou alebo izoláciou prípadov a vhodnou identifikáciou a riadením kontaktov
poskytovať presný a zodpovedný zdroj informácií pre ostatných odborníkov, médiá a verejnosť
vyvinúť systémy a postupy na zabránenie budúcemu výskytu podobných epizód </a:t>
            </a:r>
          </a:p>
          <a:p>
            <a:r>
              <a:rPr lang="sk-SK" dirty="0"/>
              <a:t>dokumentovať vyšetrovacie a kontrolné opatrenia.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61EF02-564F-02E2-0083-FEABE0A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68" y="5980254"/>
            <a:ext cx="8312587" cy="1008380"/>
          </a:xfrm>
        </p:spPr>
        <p:txBody>
          <a:bodyPr/>
          <a:lstStyle/>
          <a:p>
            <a:r>
              <a:rPr lang="sk-SK" dirty="0"/>
              <a:t>Predpokladané pracovné činnosti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C046F9-946A-21DC-7087-15483E8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2EFFF5F-077B-F920-2263-A2CE5DCB98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DF7E374-3F0A-AD8D-9627-67B1153B33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573786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9B3AA75-182C-88BD-6B6E-231D7321E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529391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﻿základné písacie potreby, hlavičkový papier, záznamníky</a:t>
            </a:r>
          </a:p>
          <a:p>
            <a:r>
              <a:rPr lang="sk-SK" dirty="0"/>
              <a:t>súprava na odber vzoriek, ktorá obsahuje dokumentáciu a materiály na odber a prepravu laboratórnych vzoriek
fotoaparát (dnes súčasť telefónu)</a:t>
            </a:r>
          </a:p>
          <a:p>
            <a:r>
              <a:rPr lang="sk-SK" dirty="0"/>
              <a:t>referenčné knihy alebo databázy o prenosných chorobách a toxických látkach
tablet alebo počítač nainštalovaný so základným štatistickým balíkom (pravdepodobne </a:t>
            </a:r>
            <a:r>
              <a:rPr lang="sk-SK" dirty="0" err="1">
                <a:hlinkClick r:id="rId2"/>
              </a:rPr>
              <a:t>EpiInfo</a:t>
            </a:r>
            <a:r>
              <a:rPr lang="sk-SK" dirty="0"/>
              <a:t> a </a:t>
            </a:r>
            <a:r>
              <a:rPr lang="sk-SK" dirty="0" err="1">
                <a:hlinkClick r:id="rId3"/>
              </a:rPr>
              <a:t>EpiData</a:t>
            </a:r>
            <a:r>
              <a:rPr lang="sk-SK" dirty="0"/>
              <a:t>), balíkmi na spracovanie textu a prípravu grafov a (najlepšie) s možnosťou e-mailu
vzorové dotazníky z predchádzajúcich vyšetrovaní alebo štúdií o ohniskách</a:t>
            </a:r>
          </a:p>
          <a:p>
            <a:r>
              <a:rPr lang="sk-SK" dirty="0"/>
              <a:t>zoznam telefónnych čísel potenciálne užitočných agentúr a jednotlivcov</a:t>
            </a:r>
          </a:p>
          <a:p>
            <a:r>
              <a:rPr lang="sk-SK" dirty="0"/>
              <a:t>mobilný telefón
osobné identifikačné doklady, najmä tie, ktoré poskytujú dôkazy o zákonných označeniach, ktoré sa môžu vyžadovať počas vyšetrovania alebo manažmentu ohniska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B49B1B0-29D3-02BE-C186-3834C373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6088115"/>
            <a:ext cx="8312587" cy="1008380"/>
          </a:xfrm>
        </p:spPr>
        <p:txBody>
          <a:bodyPr/>
          <a:lstStyle/>
          <a:p>
            <a:r>
              <a:rPr lang="sk-SK" dirty="0"/>
              <a:t>Minimálne materiálne zdroje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CD6896-14C5-0038-37EC-191D27A4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E192FB9-92C3-CFFD-1230-136E9AE50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97FE02E-115A-DD06-1BB0-22F4A857AC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8029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EF1F698-FB47-9C43-C14C-96201EC11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22" y="756287"/>
            <a:ext cx="8410355" cy="4658497"/>
          </a:xfrm>
        </p:spPr>
        <p:txBody>
          <a:bodyPr>
            <a:normAutofit/>
          </a:bodyPr>
          <a:lstStyle/>
          <a:p>
            <a:r>
              <a:rPr lang="sk-SK" dirty="0"/>
              <a:t>Manažment vypuknutia epidémie predstavuje komplexný súbor opatrení a stratégií na identifikáciu, kontrolu a elimináciu šírenia infekčných ochorení v populácii. </a:t>
            </a:r>
          </a:p>
          <a:p>
            <a:r>
              <a:rPr lang="sk-SK" dirty="0"/>
              <a:t>Rýchla a efektívna reakcia na epidémiu je kľúčová pre minimalizáciu negatívnych dopadov na verejné zdravie, zdravotnícky systém a celkovú spoločnosť.  </a:t>
            </a:r>
          </a:p>
          <a:p>
            <a:r>
              <a:rPr lang="sk-SK" dirty="0"/>
              <a:t>Zdravie verejnosti je úzko prepojené s účinnosťou epidemiologického manažmentu.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7BCE4AF-ED97-28D7-EF89-44BCAFD2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798183"/>
            <a:ext cx="8312587" cy="1008380"/>
          </a:xfrm>
        </p:spPr>
        <p:txBody>
          <a:bodyPr/>
          <a:lstStyle/>
          <a:p>
            <a:r>
              <a:rPr lang="sk-SK" sz="3600" dirty="0"/>
              <a:t>Manažment vypuknutia epidémie a jeho vzťah k zdraviu verejnosti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81AEEC4-04B0-17D6-D315-C9B842FC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400F724-EA85-F002-157B-E3709317E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A4AB370-73E8-C4A1-A8EE-677E4E9BFB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669760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Obrázok 77" descr="Obrázok, na ktorom je text, snímka obrazovky, diagram, dizajn&#10;&#10;Obsah vygenerovaný umelou inteligenciou môže byť nesprávny.">
            <a:extLst>
              <a:ext uri="{FF2B5EF4-FFF2-40B4-BE49-F238E27FC236}">
                <a16:creationId xmlns:a16="http://schemas.microsoft.com/office/drawing/2014/main" id="{477D0BD1-EFB0-3D77-7554-DF6BE7FC8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03" y="251053"/>
            <a:ext cx="7246602" cy="5126974"/>
          </a:xfrm>
          <a:prstGeom prst="rect">
            <a:avLst/>
          </a:prstGeom>
          <a:noFill/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5C86FBFF-594C-023B-0A49-DB1FD1CD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/>
              <a:t>Krok 2: Surveillance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783D3C8-68BA-C4C7-8016-AB7C450F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776398-09B3-E845-80F6-1274B1761483}" type="datetime1">
              <a:rPr lang="sk-SK" smtClean="0"/>
              <a:pPr>
                <a:spcAft>
                  <a:spcPts val="600"/>
                </a:spcAft>
              </a:pPr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9C0F5E1-28A3-0D82-E13F-24F903BCC0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20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9CDA5ED-8C39-A442-F891-89B204D64E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47616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D81A89E9-7F27-B53D-FACA-EA88623D82F4}"/>
              </a:ext>
            </a:extLst>
          </p:cNvPr>
          <p:cNvGrpSpPr/>
          <p:nvPr/>
        </p:nvGrpSpPr>
        <p:grpSpPr>
          <a:xfrm>
            <a:off x="724829" y="724829"/>
            <a:ext cx="8792611" cy="6178827"/>
            <a:chOff x="347769" y="372888"/>
            <a:chExt cx="9169672" cy="6530769"/>
          </a:xfrm>
        </p:grpSpPr>
        <p:sp>
          <p:nvSpPr>
            <p:cNvPr id="40" name="Right Arrow 39"/>
            <p:cNvSpPr/>
            <p:nvPr/>
          </p:nvSpPr>
          <p:spPr>
            <a:xfrm>
              <a:off x="347769" y="478954"/>
              <a:ext cx="1252179" cy="4397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/>
                <a:t>Krok 2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41914" y="372888"/>
              <a:ext cx="8575527" cy="6530769"/>
              <a:chOff x="941914" y="307460"/>
              <a:chExt cx="8575527" cy="653076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581132" y="307460"/>
                <a:ext cx="2406176" cy="72186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Príprava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99948" y="307460"/>
                <a:ext cx="2406176" cy="72186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Surveillance/Dozor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711064" y="1029323"/>
                <a:ext cx="0" cy="2706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28" idx="2"/>
                <a:endCxn id="30" idx="0"/>
              </p:cNvCxnSpPr>
              <p:nvPr/>
            </p:nvCxnSpPr>
            <p:spPr>
              <a:xfrm>
                <a:off x="2717571" y="2454640"/>
                <a:ext cx="0" cy="312154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941914" y="1350931"/>
                <a:ext cx="3645613" cy="5487298"/>
                <a:chOff x="941914" y="1350931"/>
                <a:chExt cx="3645613" cy="5487298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941914" y="1350931"/>
                  <a:ext cx="3645613" cy="548729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10800" bIns="10800" rtlCol="0" anchor="t" anchorCtr="1"/>
                <a:lstStyle/>
                <a:p>
                  <a:pPr algn="ctr"/>
                  <a:r>
                    <a:rPr lang="sk-SK" b="1" dirty="0"/>
                    <a:t>Vyšetrenie epidémie</a:t>
                  </a: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379887" y="3673602"/>
                  <a:ext cx="2793838" cy="294160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10800" bIns="10800" rtlCol="0" anchor="t" anchorCtr="1"/>
                <a:lstStyle/>
                <a:p>
                  <a:pPr algn="ctr"/>
                  <a:r>
                    <a:rPr lang="sk-SK" b="1" dirty="0"/>
                    <a:t>Úplné vyšetrenie</a:t>
                  </a: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514483" y="1732777"/>
                  <a:ext cx="2406176" cy="721863"/>
                </a:xfrm>
                <a:prstGeom prst="rect">
                  <a:avLst/>
                </a:prstGeom>
                <a:solidFill>
                  <a:schemeClr val="accent1">
                    <a:alpha val="99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k-SK" dirty="0"/>
                    <a:t>Potvrdenie a posúdenie</a:t>
                  </a: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1599948" y="4145500"/>
                  <a:ext cx="2406176" cy="2350078"/>
                  <a:chOff x="941914" y="3641404"/>
                  <a:chExt cx="2406176" cy="2350078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941914" y="3641404"/>
                    <a:ext cx="2406176" cy="721863"/>
                  </a:xfrm>
                  <a:prstGeom prst="rect">
                    <a:avLst/>
                  </a:prstGeom>
                  <a:solidFill>
                    <a:schemeClr val="accent1">
                      <a:alpha val="99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k-SK" dirty="0"/>
                      <a:t>Časť analytickej epidemiológie</a:t>
                    </a: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941914" y="4454182"/>
                    <a:ext cx="2406176" cy="721863"/>
                  </a:xfrm>
                  <a:prstGeom prst="rect">
                    <a:avLst/>
                  </a:prstGeom>
                  <a:solidFill>
                    <a:schemeClr val="accent1">
                      <a:alpha val="99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k-SK" dirty="0"/>
                      <a:t>Časť prostredia</a:t>
                    </a: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941914" y="5269619"/>
                    <a:ext cx="2406176" cy="721863"/>
                  </a:xfrm>
                  <a:prstGeom prst="rect">
                    <a:avLst/>
                  </a:prstGeom>
                  <a:solidFill>
                    <a:schemeClr val="accent1">
                      <a:alpha val="99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k-SK" dirty="0"/>
                      <a:t>Časť laboratórna</a:t>
                    </a:r>
                  </a:p>
                </p:txBody>
              </p:sp>
            </p:grpSp>
            <p:sp>
              <p:nvSpPr>
                <p:cNvPr id="30" name="Rectangle 29"/>
                <p:cNvSpPr/>
                <p:nvPr/>
              </p:nvSpPr>
              <p:spPr>
                <a:xfrm>
                  <a:off x="1514483" y="2766794"/>
                  <a:ext cx="2406176" cy="721863"/>
                </a:xfrm>
                <a:prstGeom prst="rect">
                  <a:avLst/>
                </a:prstGeom>
                <a:solidFill>
                  <a:schemeClr val="accent1">
                    <a:alpha val="99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k-SK" dirty="0"/>
                    <a:t>Popis epidémie</a:t>
                  </a:r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3920659" y="3110023"/>
                  <a:ext cx="552666" cy="1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4473325" y="3110023"/>
                  <a:ext cx="0" cy="2209187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H="1">
                  <a:off x="4173726" y="5319210"/>
                  <a:ext cx="299599" cy="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1141110" y="3110023"/>
                  <a:ext cx="373373" cy="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1141110" y="3110024"/>
                  <a:ext cx="1" cy="2209186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1141110" y="5319210"/>
                  <a:ext cx="238777" cy="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Arrow Connector 12"/>
              <p:cNvCxnSpPr/>
              <p:nvPr/>
            </p:nvCxnSpPr>
            <p:spPr>
              <a:xfrm flipH="1">
                <a:off x="4006124" y="698812"/>
                <a:ext cx="150050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5551441" y="1350931"/>
                <a:ext cx="3645613" cy="5487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0800" bIns="10800" rtlCol="0" anchor="t" anchorCtr="1"/>
              <a:lstStyle/>
              <a:p>
                <a:pPr algn="ctr"/>
                <a:r>
                  <a:rPr lang="sk-SK" b="1" dirty="0"/>
                  <a:t>Odpoveď na epidémiu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133625" y="2403720"/>
                <a:ext cx="2406176" cy="721863"/>
              </a:xfrm>
              <a:prstGeom prst="rect">
                <a:avLst/>
              </a:prstGeom>
              <a:solidFill>
                <a:schemeClr val="accent1">
                  <a:alpha val="99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Riešenie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133625" y="3896343"/>
                <a:ext cx="2406176" cy="721863"/>
              </a:xfrm>
              <a:prstGeom prst="rect">
                <a:avLst/>
              </a:prstGeom>
              <a:solidFill>
                <a:schemeClr val="accent1">
                  <a:alpha val="99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Komunikácia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133625" y="5495207"/>
                <a:ext cx="2406176" cy="721863"/>
              </a:xfrm>
              <a:prstGeom prst="rect">
                <a:avLst/>
              </a:prstGeom>
              <a:solidFill>
                <a:schemeClr val="accent1">
                  <a:alpha val="99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Dokumentácia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7374248" y="3125583"/>
                <a:ext cx="0" cy="77076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endCxn id="17" idx="0"/>
              </p:cNvCxnSpPr>
              <p:nvPr/>
            </p:nvCxnSpPr>
            <p:spPr>
              <a:xfrm>
                <a:off x="7336713" y="4618206"/>
                <a:ext cx="0" cy="877001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4587527" y="2714589"/>
                <a:ext cx="99573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4587527" y="4274525"/>
                <a:ext cx="9191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4587527" y="5936133"/>
                <a:ext cx="9191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7987308" y="698812"/>
                <a:ext cx="153013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9517441" y="698812"/>
                <a:ext cx="0" cy="51288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8539801" y="5846477"/>
                <a:ext cx="97764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03125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3D88A15F-91A9-FFD0-7D30-E828E67C1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22" y="756287"/>
            <a:ext cx="8410355" cy="4551693"/>
          </a:xfrm>
        </p:spPr>
        <p:txBody>
          <a:bodyPr>
            <a:normAutofit/>
          </a:bodyPr>
          <a:lstStyle/>
          <a:p>
            <a:endParaRPr lang="sk-SK" dirty="0"/>
          </a:p>
          <a:p>
            <a:r>
              <a:rPr lang="sk-SK" dirty="0"/>
              <a:t>Surveillance pomáha odhaliť nezvyčajné trendy v náraste ochorení, čo môže signalizovať začiatok epidémie.</a:t>
            </a:r>
          </a:p>
          <a:p>
            <a:r>
              <a:rPr lang="sk-SK" dirty="0"/>
              <a:t>Detekcia prvých prípadov umožňuje rýchle nasadenie kontrolných opatrení a zabránenie ďalšiemu šíreniu nákazy.</a:t>
            </a:r>
          </a:p>
          <a:p>
            <a:r>
              <a:rPr lang="sk-SK" dirty="0"/>
              <a:t>Umožňuje lokalizáciu a monitorovanie ohnísk nákazy</a:t>
            </a:r>
          </a:p>
          <a:p>
            <a:r>
              <a:rPr lang="sk-SK" dirty="0"/>
              <a:t>Podieľa sa na identifikácii geografických oblastí s vysokým výskytom ochorenia a tým umožňuje cielenú intervenciu.</a:t>
            </a:r>
          </a:p>
          <a:p>
            <a:r>
              <a:rPr lang="sk-SK" dirty="0"/>
              <a:t>Pomocou trasovania kontaktov a epidemiologických analýz napomáha pri určení hlavných zdrojov nákazy a mechanizmov jej šírenia.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13646B0-1768-7131-0AA3-F2E2C2A1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679110"/>
            <a:ext cx="8312587" cy="1008380"/>
          </a:xfrm>
        </p:spPr>
        <p:txBody>
          <a:bodyPr/>
          <a:lstStyle/>
          <a:p>
            <a:r>
              <a:rPr lang="sk-SK" sz="4000" dirty="0"/>
              <a:t>Surveillance - Včasná identifikácia prepuknutia epidémie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E2FCA4-2B38-44BF-4110-C76C56E3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59706EA-5F00-510D-4C3C-7248CAF02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BBCC986-7BA9-DDE1-C51B-31B6A448E8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917539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9696" y="438427"/>
            <a:ext cx="8478581" cy="435138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Detekciou zvýšeného počtu prípadov alebo neobvyklým vzorom medzi prípadoch zhromaždených prostredníctvom formálnych kontrolných systémov, ako je napríklad EPIS</a:t>
            </a:r>
          </a:p>
          <a:p>
            <a:r>
              <a:rPr lang="sk-SK" dirty="0"/>
              <a:t>Detekciou zvýšeného počtu prípadov choroby zhromaždených prostredníctvom neformálnych systémov dohľadu, napríklad prostredníctvom prípadov, ktoré sa sami prihlásia na vyšetrenie</a:t>
            </a:r>
          </a:p>
          <a:p>
            <a:r>
              <a:rPr lang="sk-SK" dirty="0"/>
              <a:t>Prostredníctvom telefónneho hovoru od poskytovateľa zdravotnej starostlivosti alebo laika, ktorý vie o niekoľkých prípadoch ochorení, ktoré sa objavujú, akoby mali spoločný zdroj. Tento neformálny spôsob hlásení podozrení na infekciu je najtypickejší spôsob identifikácie spoločných ohnísk udalostí a predstavuje najväčší podiel ohnísk.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Spozorovanie ohniska nákazy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64294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text, snímka obrazovky, diagram, písmo&#10;&#10;Obsah vygenerovaný umelou inteligenciou môže byť nesprávny.">
            <a:extLst>
              <a:ext uri="{FF2B5EF4-FFF2-40B4-BE49-F238E27FC236}">
                <a16:creationId xmlns:a16="http://schemas.microsoft.com/office/drawing/2014/main" id="{F6D02BE6-1DD2-700D-BB22-ECA18EF48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51" y="259959"/>
            <a:ext cx="7769491" cy="5671728"/>
          </a:xfrm>
          <a:prstGeom prst="rect">
            <a:avLst/>
          </a:prstGeom>
          <a:noFill/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6D9A46AF-CDB6-0BD9-80DA-C054E66E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798183"/>
            <a:ext cx="8312587" cy="1008380"/>
          </a:xfrm>
        </p:spPr>
        <p:txBody>
          <a:bodyPr anchor="b">
            <a:noAutofit/>
          </a:bodyPr>
          <a:lstStyle/>
          <a:p>
            <a:r>
              <a:rPr lang="sk-SK" sz="4400" dirty="0"/>
              <a:t>Krok 3: Potvrdenie a posúdenie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5F61C49-2809-2B75-4B78-BC5C16E6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776398-09B3-E845-80F6-1274B1761483}" type="datetime1">
              <a:rPr lang="sk-SK" smtClean="0"/>
              <a:pPr>
                <a:spcAft>
                  <a:spcPts val="600"/>
                </a:spcAft>
              </a:pPr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9B90F17-5FAB-5F2A-10F2-65DF373C2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96A52C9-33C9-A96A-EDB6-5C0519A649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67357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AB06-9610-7F42-A4D2-DBFBDB6520BF}" type="datetime1">
              <a:rPr lang="sk-SK" smtClean="0"/>
              <a:t>31.3.2025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29214" y="307460"/>
            <a:ext cx="8988227" cy="6530769"/>
            <a:chOff x="529214" y="307460"/>
            <a:chExt cx="8988227" cy="6530769"/>
          </a:xfrm>
        </p:grpSpPr>
        <p:grpSp>
          <p:nvGrpSpPr>
            <p:cNvPr id="5" name="Group 4"/>
            <p:cNvGrpSpPr/>
            <p:nvPr/>
          </p:nvGrpSpPr>
          <p:grpSpPr>
            <a:xfrm>
              <a:off x="941914" y="307460"/>
              <a:ext cx="8575527" cy="6530769"/>
              <a:chOff x="941914" y="307460"/>
              <a:chExt cx="8575527" cy="653076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581132" y="307460"/>
                <a:ext cx="2406176" cy="72186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Príprava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99948" y="307460"/>
                <a:ext cx="2406176" cy="72186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Surveillance/Dozor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2711064" y="1029323"/>
                <a:ext cx="0" cy="2706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26" idx="2"/>
                <a:endCxn id="28" idx="0"/>
              </p:cNvCxnSpPr>
              <p:nvPr/>
            </p:nvCxnSpPr>
            <p:spPr>
              <a:xfrm>
                <a:off x="2717571" y="2454640"/>
                <a:ext cx="0" cy="312154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/>
              <p:cNvGrpSpPr/>
              <p:nvPr/>
            </p:nvGrpSpPr>
            <p:grpSpPr>
              <a:xfrm>
                <a:off x="941914" y="1350931"/>
                <a:ext cx="3645613" cy="5487298"/>
                <a:chOff x="941914" y="1350931"/>
                <a:chExt cx="3645613" cy="5487298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941914" y="1350931"/>
                  <a:ext cx="3645613" cy="548729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10800" bIns="10800" rtlCol="0" anchor="t" anchorCtr="1"/>
                <a:lstStyle/>
                <a:p>
                  <a:pPr algn="ctr"/>
                  <a:r>
                    <a:rPr lang="sk-SK" b="1" dirty="0"/>
                    <a:t>Vyšetrenie epidémie</a:t>
                  </a: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379887" y="3673602"/>
                  <a:ext cx="2793838" cy="294160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10800" bIns="10800" rtlCol="0" anchor="t" anchorCtr="1"/>
                <a:lstStyle/>
                <a:p>
                  <a:pPr algn="ctr"/>
                  <a:r>
                    <a:rPr lang="sk-SK" b="1" dirty="0"/>
                    <a:t>Úplné vyšetrenie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514483" y="1732777"/>
                  <a:ext cx="2406176" cy="721863"/>
                </a:xfrm>
                <a:prstGeom prst="rect">
                  <a:avLst/>
                </a:prstGeom>
                <a:solidFill>
                  <a:schemeClr val="accent1">
                    <a:alpha val="99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k-SK" dirty="0"/>
                    <a:t>Potvrdenie a posúdenie</a:t>
                  </a: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1599948" y="4145500"/>
                  <a:ext cx="2406176" cy="2350078"/>
                  <a:chOff x="941914" y="3641404"/>
                  <a:chExt cx="2406176" cy="2350078"/>
                </a:xfrm>
              </p:grpSpPr>
              <p:sp>
                <p:nvSpPr>
                  <p:cNvPr id="35" name="Rectangle 34"/>
                  <p:cNvSpPr/>
                  <p:nvPr/>
                </p:nvSpPr>
                <p:spPr>
                  <a:xfrm>
                    <a:off x="941914" y="3641404"/>
                    <a:ext cx="2406176" cy="721863"/>
                  </a:xfrm>
                  <a:prstGeom prst="rect">
                    <a:avLst/>
                  </a:prstGeom>
                  <a:solidFill>
                    <a:schemeClr val="accent1">
                      <a:alpha val="99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k-SK" dirty="0"/>
                      <a:t>Časť analytickej epidemiológie</a:t>
                    </a: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941914" y="4454182"/>
                    <a:ext cx="2406176" cy="721863"/>
                  </a:xfrm>
                  <a:prstGeom prst="rect">
                    <a:avLst/>
                  </a:prstGeom>
                  <a:solidFill>
                    <a:schemeClr val="accent1">
                      <a:alpha val="99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k-SK" dirty="0"/>
                      <a:t>Časť prostredia</a:t>
                    </a: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941914" y="5269619"/>
                    <a:ext cx="2406176" cy="721863"/>
                  </a:xfrm>
                  <a:prstGeom prst="rect">
                    <a:avLst/>
                  </a:prstGeom>
                  <a:solidFill>
                    <a:schemeClr val="accent1">
                      <a:alpha val="99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k-SK" dirty="0"/>
                      <a:t>Časť laboratórna</a:t>
                    </a:r>
                  </a:p>
                </p:txBody>
              </p:sp>
            </p:grpSp>
            <p:sp>
              <p:nvSpPr>
                <p:cNvPr id="28" name="Rectangle 27"/>
                <p:cNvSpPr/>
                <p:nvPr/>
              </p:nvSpPr>
              <p:spPr>
                <a:xfrm>
                  <a:off x="1514483" y="2766794"/>
                  <a:ext cx="2406176" cy="721863"/>
                </a:xfrm>
                <a:prstGeom prst="rect">
                  <a:avLst/>
                </a:prstGeom>
                <a:solidFill>
                  <a:schemeClr val="accent1">
                    <a:alpha val="99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k-SK" dirty="0"/>
                    <a:t>Popis epidémie</a:t>
                  </a:r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3920659" y="3110023"/>
                  <a:ext cx="552666" cy="1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4473325" y="3110023"/>
                  <a:ext cx="0" cy="2209187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H="1">
                  <a:off x="4173726" y="5319210"/>
                  <a:ext cx="299599" cy="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1141110" y="3110023"/>
                  <a:ext cx="373373" cy="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1141110" y="3110024"/>
                  <a:ext cx="1" cy="2209186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1141110" y="5319210"/>
                  <a:ext cx="238777" cy="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006124" y="698812"/>
                <a:ext cx="150050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5551441" y="1350931"/>
                <a:ext cx="3645613" cy="5487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0800" bIns="10800" rtlCol="0" anchor="t" anchorCtr="1"/>
              <a:lstStyle/>
              <a:p>
                <a:pPr algn="ctr"/>
                <a:r>
                  <a:rPr lang="sk-SK" b="1" dirty="0"/>
                  <a:t>Odpoveď na epidémiu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33625" y="2403720"/>
                <a:ext cx="2406176" cy="721863"/>
              </a:xfrm>
              <a:prstGeom prst="rect">
                <a:avLst/>
              </a:prstGeom>
              <a:solidFill>
                <a:schemeClr val="accent1">
                  <a:alpha val="99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Riešenie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133625" y="3896343"/>
                <a:ext cx="2406176" cy="721863"/>
              </a:xfrm>
              <a:prstGeom prst="rect">
                <a:avLst/>
              </a:prstGeom>
              <a:solidFill>
                <a:schemeClr val="accent1">
                  <a:alpha val="99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Dokumentácia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133625" y="5495207"/>
                <a:ext cx="2406176" cy="721863"/>
              </a:xfrm>
              <a:prstGeom prst="rect">
                <a:avLst/>
              </a:prstGeom>
              <a:solidFill>
                <a:schemeClr val="accent1">
                  <a:alpha val="99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Komunikácia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7374248" y="3125583"/>
                <a:ext cx="0" cy="77076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endCxn id="15" idx="0"/>
              </p:cNvCxnSpPr>
              <p:nvPr/>
            </p:nvCxnSpPr>
            <p:spPr>
              <a:xfrm>
                <a:off x="7336713" y="4618206"/>
                <a:ext cx="0" cy="877001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587527" y="2714589"/>
                <a:ext cx="99573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587527" y="4274525"/>
                <a:ext cx="9191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4587527" y="5936133"/>
                <a:ext cx="9191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7987308" y="698812"/>
                <a:ext cx="153013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9517441" y="698812"/>
                <a:ext cx="0" cy="51288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8539801" y="5846477"/>
                <a:ext cx="97764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ight Arrow 37"/>
            <p:cNvSpPr/>
            <p:nvPr/>
          </p:nvSpPr>
          <p:spPr>
            <a:xfrm>
              <a:off x="529214" y="1732777"/>
              <a:ext cx="1496921" cy="42911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/>
                <a:t>Krok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022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DAAA606-5C07-A449-8DBF-7B0E1330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033519"/>
          </a:xfrm>
        </p:spPr>
        <p:txBody>
          <a:bodyPr>
            <a:normAutofit/>
          </a:bodyPr>
          <a:lstStyle/>
          <a:p>
            <a:r>
              <a:rPr lang="sk-SK" dirty="0"/>
              <a:t>Vykonať na začiatku vypuknutia epidémie. </a:t>
            </a:r>
          </a:p>
          <a:p>
            <a:r>
              <a:rPr lang="sk-SK" dirty="0"/>
              <a:t>Pravidelne kontrolovať výsledky. </a:t>
            </a:r>
          </a:p>
          <a:p>
            <a:r>
              <a:rPr lang="sk-SK" dirty="0"/>
              <a:t>Použiť ich na informovanie o stratégiách kontroly. </a:t>
            </a:r>
          </a:p>
          <a:p>
            <a:r>
              <a:rPr lang="sk-SK" dirty="0"/>
              <a:t>Zdokumentovať prístup k hodnoteniu rizík a výsledok. </a:t>
            </a:r>
          </a:p>
          <a:p>
            <a:pPr lvl="1"/>
            <a:r>
              <a:rPr lang="sk-SK" dirty="0"/>
              <a:t>Model hodnotenia rizík zohľadňuje 5 samostatných prvkov:
    prísnosť
    neistota
    rozšírenie
    intervencia
    kontext.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242F3C6-523D-2BBE-D632-98357666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634505"/>
            <a:ext cx="8312587" cy="1008380"/>
          </a:xfrm>
        </p:spPr>
        <p:txBody>
          <a:bodyPr/>
          <a:lstStyle/>
          <a:p>
            <a:r>
              <a:rPr lang="sk-SK" dirty="0"/>
              <a:t>Hodnotenie rizík</a:t>
            </a:r>
            <a:br>
              <a:rPr lang="sk-SK" dirty="0"/>
            </a:br>
            <a:r>
              <a:rPr lang="sk-SK" sz="1600" dirty="0"/>
              <a:t>Zdroj: </a:t>
            </a:r>
            <a:r>
              <a:rPr lang="sk-SK" sz="1600" dirty="0">
                <a:effectLst/>
              </a:rPr>
              <a:t>UK Health </a:t>
            </a:r>
            <a:r>
              <a:rPr lang="sk-SK" sz="1600" dirty="0" err="1">
                <a:effectLst/>
              </a:rPr>
              <a:t>Security</a:t>
            </a:r>
            <a:r>
              <a:rPr lang="sk-SK" sz="1600" dirty="0">
                <a:effectLst/>
              </a:rPr>
              <a:t> </a:t>
            </a:r>
            <a:r>
              <a:rPr lang="sk-SK" sz="1600" dirty="0" err="1">
                <a:effectLst/>
              </a:rPr>
              <a:t>Agency</a:t>
            </a:r>
            <a:r>
              <a:rPr lang="sk-SK" sz="1600" dirty="0">
                <a:effectLst/>
              </a:rPr>
              <a:t>. (2025). </a:t>
            </a:r>
            <a:r>
              <a:rPr lang="sk-SK" sz="1600" i="1" dirty="0" err="1">
                <a:effectLst/>
              </a:rPr>
              <a:t>Guidance</a:t>
            </a:r>
            <a:r>
              <a:rPr lang="sk-SK" sz="1600" i="1" dirty="0">
                <a:effectLst/>
              </a:rPr>
              <a:t> </a:t>
            </a:r>
            <a:r>
              <a:rPr lang="sk-SK" sz="1600" i="1" dirty="0" err="1">
                <a:effectLst/>
              </a:rPr>
              <a:t>Communicable</a:t>
            </a:r>
            <a:r>
              <a:rPr lang="sk-SK" sz="1600" i="1" dirty="0">
                <a:effectLst/>
              </a:rPr>
              <a:t> </a:t>
            </a:r>
            <a:r>
              <a:rPr lang="sk-SK" sz="1600" i="1" dirty="0" err="1">
                <a:effectLst/>
              </a:rPr>
              <a:t>disease</a:t>
            </a:r>
            <a:r>
              <a:rPr lang="sk-SK" sz="1600" i="1" dirty="0">
                <a:effectLst/>
              </a:rPr>
              <a:t> </a:t>
            </a:r>
            <a:r>
              <a:rPr lang="sk-SK" sz="1600" i="1" dirty="0" err="1">
                <a:effectLst/>
              </a:rPr>
              <a:t>outbreak</a:t>
            </a:r>
            <a:r>
              <a:rPr lang="sk-SK" sz="1600" i="1" dirty="0">
                <a:effectLst/>
              </a:rPr>
              <a:t> management </a:t>
            </a:r>
            <a:r>
              <a:rPr lang="sk-SK" sz="1600" i="1" dirty="0" err="1">
                <a:effectLst/>
              </a:rPr>
              <a:t>guidance</a:t>
            </a:r>
            <a:r>
              <a:rPr lang="sk-SK" sz="1600" i="1" dirty="0">
                <a:effectLst/>
              </a:rPr>
              <a:t>: </a:t>
            </a:r>
            <a:r>
              <a:rPr lang="sk-SK" sz="1600" i="1" dirty="0" err="1">
                <a:effectLst/>
              </a:rPr>
              <a:t>principles</a:t>
            </a:r>
            <a:r>
              <a:rPr lang="sk-SK" sz="1600" i="1" dirty="0">
                <a:effectLst/>
              </a:rPr>
              <a:t> to </a:t>
            </a:r>
            <a:r>
              <a:rPr lang="sk-SK" sz="1600" i="1" dirty="0" err="1">
                <a:effectLst/>
              </a:rPr>
              <a:t>support</a:t>
            </a:r>
            <a:r>
              <a:rPr lang="sk-SK" sz="1600" i="1" dirty="0">
                <a:effectLst/>
              </a:rPr>
              <a:t> </a:t>
            </a:r>
            <a:r>
              <a:rPr lang="sk-SK" sz="1600" i="1" dirty="0" err="1">
                <a:effectLst/>
              </a:rPr>
              <a:t>local</a:t>
            </a:r>
            <a:r>
              <a:rPr lang="sk-SK" sz="1600" i="1" dirty="0">
                <a:effectLst/>
              </a:rPr>
              <a:t> </a:t>
            </a:r>
            <a:r>
              <a:rPr lang="sk-SK" sz="1600" i="1" dirty="0" err="1">
                <a:effectLst/>
              </a:rPr>
              <a:t>health</a:t>
            </a:r>
            <a:r>
              <a:rPr lang="sk-SK" sz="1600" i="1" dirty="0">
                <a:effectLst/>
              </a:rPr>
              <a:t> </a:t>
            </a:r>
            <a:r>
              <a:rPr lang="sk-SK" sz="1600" i="1" dirty="0" err="1">
                <a:effectLst/>
              </a:rPr>
              <a:t>protection</a:t>
            </a:r>
            <a:r>
              <a:rPr lang="sk-SK" sz="1600" i="1" dirty="0">
                <a:effectLst/>
              </a:rPr>
              <a:t> </a:t>
            </a:r>
            <a:r>
              <a:rPr lang="sk-SK" sz="1600" i="1" dirty="0" err="1">
                <a:effectLst/>
              </a:rPr>
              <a:t>systems</a:t>
            </a:r>
            <a:r>
              <a:rPr lang="sk-SK" sz="1600" dirty="0">
                <a:effectLst/>
              </a:rPr>
              <a:t> (p. 42).</a:t>
            </a:r>
            <a:endParaRPr lang="sk-SK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8FB689A-0658-EEEA-B7D9-CB21AA96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AB06-9610-7F42-A4D2-DBFBDB6520BF}" type="datetime1">
              <a:rPr lang="sk-SK" smtClean="0"/>
              <a:t>31.3.2025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28B9282-05EA-A115-E765-ECD4A3E1E5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24A93C2-8790-C92E-FD4C-9527B41083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504291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BDF4D95-20A6-541C-2E53-E2725D1E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786" y="5971825"/>
            <a:ext cx="8312587" cy="1008380"/>
          </a:xfrm>
        </p:spPr>
        <p:txBody>
          <a:bodyPr/>
          <a:lstStyle/>
          <a:p>
            <a:r>
              <a:rPr lang="sk-SK" sz="4800" dirty="0"/>
              <a:t>Riziko z hľadiska závažnosti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2A9B29A-A114-1D68-E173-A8EFD3E5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D81F52F-9995-2DC0-9D55-90DCA9C96B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5E0D2F9-C3A9-938C-4CBC-D134735E4E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text, snímka obrazovky, písmo, číslo&#10;&#10;Obsah vygenerovaný umelou inteligenciou môže byť nesprávny.">
            <a:extLst>
              <a:ext uri="{FF2B5EF4-FFF2-40B4-BE49-F238E27FC236}">
                <a16:creationId xmlns:a16="http://schemas.microsoft.com/office/drawing/2014/main" id="{6F2F39CA-91CD-F0D0-2652-2FDAC2766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8" y="582645"/>
            <a:ext cx="8923213" cy="53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2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8F1EE0B-AB7F-C0FE-13C1-E4C4A5B9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85" y="5623354"/>
            <a:ext cx="8312587" cy="1008380"/>
          </a:xfrm>
        </p:spPr>
        <p:txBody>
          <a:bodyPr/>
          <a:lstStyle/>
          <a:p>
            <a:r>
              <a:rPr lang="sk-SK" dirty="0"/>
              <a:t>Pravdepodobnosť hypotézy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8B3476E-4369-255A-F693-2C47036D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9C624B0-8C40-5162-EBEE-8D6F3C01B2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A0C80CE-87D4-F781-F2F5-7078B2E0B3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4C2192E2-351B-BEE4-D5E9-0D6BFA767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77" y="2720898"/>
            <a:ext cx="9416180" cy="2141034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5C1F1135-7A69-4F89-4D04-11CA3977D995}"/>
              </a:ext>
            </a:extLst>
          </p:cNvPr>
          <p:cNvSpPr txBox="1"/>
          <p:nvPr/>
        </p:nvSpPr>
        <p:spPr>
          <a:xfrm>
            <a:off x="1048215" y="1058734"/>
            <a:ext cx="7181385" cy="1056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chemeClr val="tx1"/>
                </a:solidFill>
                <a:latin typeface="+mn-lt"/>
              </a:rPr>
              <a:t>Miera neistoty, že hypotéza o vypuknutí epidémie je správna, na základe epidemiologických, klinických, štatistických a laboratórnych dôkazov</a:t>
            </a:r>
          </a:p>
        </p:txBody>
      </p:sp>
    </p:spTree>
    <p:extLst>
      <p:ext uri="{BB962C8B-B14F-4D97-AF65-F5344CB8AC3E}">
        <p14:creationId xmlns:p14="http://schemas.microsoft.com/office/powerpoint/2010/main" val="409034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5F49CC0-D7F2-5A32-9979-AF103DAE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778929"/>
            <a:ext cx="8312587" cy="1008380"/>
          </a:xfrm>
        </p:spPr>
        <p:txBody>
          <a:bodyPr/>
          <a:lstStyle/>
          <a:p>
            <a:r>
              <a:rPr lang="sk-SK" sz="4000" dirty="0"/>
              <a:t>Pravdepodobnosť šírenia nákazy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5EF8306-7F01-53DE-6530-1668136D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C384EAC-5453-9EE4-8CB2-6FB6A81490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E3E076A-3321-101F-71AD-696C06CE61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03A1A49-B660-4136-427D-C7E31132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02" y="370139"/>
            <a:ext cx="8389433" cy="513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3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6F237-0988-1CD7-DEE0-A53A020A4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51BA340-24B4-D1C4-DFBE-9BB450D8E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22" y="756287"/>
            <a:ext cx="8410355" cy="5041896"/>
          </a:xfrm>
        </p:spPr>
        <p:txBody>
          <a:bodyPr>
            <a:normAutofit lnSpcReduction="10000"/>
          </a:bodyPr>
          <a:lstStyle/>
          <a:p>
            <a:r>
              <a:rPr lang="sk-SK" dirty="0"/>
              <a:t>Správne koordinované opatrenia môžu znížiť počet nakazených, znížiť úmrtnosť a ochrániť zraniteľné skupiny obyvateľstva. </a:t>
            </a:r>
          </a:p>
          <a:p>
            <a:r>
              <a:rPr lang="sk-SK" dirty="0"/>
              <a:t>Naopak, zlyhanie v manažmente môže viesť k nekontrolovanému šíreniu ochorenia, preťaženiu zdravotníckych kapacít a dlhodobým </a:t>
            </a:r>
            <a:r>
              <a:rPr lang="sk-SK" dirty="0" err="1"/>
              <a:t>socio</a:t>
            </a:r>
            <a:r>
              <a:rPr lang="sk-SK" dirty="0"/>
              <a:t>-ekonomickým následkom.</a:t>
            </a:r>
          </a:p>
          <a:p>
            <a:r>
              <a:rPr lang="sk-SK" dirty="0"/>
              <a:t>Manažment epidémie nie je len otázkou zdravotníckej intervencie, ale aj koordinovanej spolupráce rôznych sektorov spoločnosti. </a:t>
            </a:r>
          </a:p>
          <a:p>
            <a:r>
              <a:rPr lang="sk-SK" dirty="0"/>
              <a:t>Zabezpečenie efektívnych štandardných operačných postupov a rýchlej implementácie opatrení je kľúčom k ochrane verejného zdravia a zníženiu dopadov epidémií na populáciu.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BAA9BC3-825C-6C1E-83B1-1D2ED3FE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798183"/>
            <a:ext cx="8312587" cy="1008380"/>
          </a:xfrm>
        </p:spPr>
        <p:txBody>
          <a:bodyPr/>
          <a:lstStyle/>
          <a:p>
            <a:r>
              <a:rPr lang="sk-SK" sz="3600" dirty="0"/>
              <a:t>Manažment vypuknutia epidémie a jeho vzťah k zdraviu verejnosti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186EA6B-533E-21D4-5A69-2E925CB7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D9E0193-F020-E70F-CA91-6970526AD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EEFE24A-4EE4-1533-596D-E5D6F61C55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792410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E5055CE-4217-F509-883D-9AB2BF419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623354"/>
            <a:ext cx="8312587" cy="1008380"/>
          </a:xfrm>
        </p:spPr>
        <p:txBody>
          <a:bodyPr/>
          <a:lstStyle/>
          <a:p>
            <a:r>
              <a:rPr lang="sk-SK" dirty="0"/>
              <a:t>Vykonanie intervencie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1C0093-7732-EDE8-7A95-EF704277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68247BB-C74C-B895-30A8-EBC4900BC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BFBAC9-2249-A42E-C41B-EC21DEBF55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61B852F-7EAD-6F23-CBBA-45BB7FA2D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56" y="475204"/>
            <a:ext cx="9461663" cy="47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13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A141646-0745-D43B-EF87-63AB6A19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Úroveň záujmu verejnosti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97127C9-0E1C-C4A3-F660-24C95596D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9DE1B6D-5D81-37F3-FE8A-4531E1346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F5DAEFF-B013-468A-13CC-71AC76F490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5D8A2E2-4CC6-6996-53D5-DCB404CA2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58" y="582877"/>
            <a:ext cx="9246334" cy="45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5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34DD03F-87C0-A21E-1882-A024DBB5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sk-SK" dirty="0"/>
              <a:t>Zhrnutie hodnotenia rizika prepuknutia epidémie príklad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8CF95F-072B-F0FB-E1DE-ED6D623B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D45C642-1C59-3154-1777-368D2A811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B26554E-2B6C-9942-45A2-2B88D6CA44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9575265-E01B-A48A-2E5D-59983B853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54" y="2111298"/>
            <a:ext cx="89979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45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9655" y="756287"/>
            <a:ext cx="8228622" cy="4033519"/>
          </a:xfrm>
        </p:spPr>
        <p:txBody>
          <a:bodyPr>
            <a:normAutofit/>
          </a:bodyPr>
          <a:lstStyle/>
          <a:p>
            <a:r>
              <a:rPr lang="sk-SK" dirty="0"/>
              <a:t>Cieľ: potvrdiť, či podozrivá skupina prípadov, jediný prípad, alebo </a:t>
            </a:r>
            <a:r>
              <a:rPr lang="sk-SK" dirty="0" err="1"/>
              <a:t>rozvíjajúci</a:t>
            </a:r>
            <a:r>
              <a:rPr lang="sk-SK" dirty="0"/>
              <a:t> sa trend v skutočnosti predstavuje vypuknutie epidémie. </a:t>
            </a:r>
          </a:p>
          <a:p>
            <a:r>
              <a:rPr lang="sk-SK" dirty="0"/>
              <a:t>Potvrdenie </a:t>
            </a:r>
          </a:p>
          <a:p>
            <a:pPr lvl="1"/>
            <a:r>
              <a:rPr lang="sk-SK" dirty="0"/>
              <a:t>potvrdenie, že diagnóza je správna, </a:t>
            </a:r>
          </a:p>
          <a:p>
            <a:pPr lvl="1"/>
            <a:r>
              <a:rPr lang="sk-SK" dirty="0"/>
              <a:t>potvrdenie, že nárast prípadov predstavuje reálne zvýšenie a </a:t>
            </a:r>
          </a:p>
          <a:p>
            <a:pPr lvl="1"/>
            <a:r>
              <a:rPr lang="sk-SK" dirty="0"/>
              <a:t>potvrdenie, že nárast predstavuje vypuknutie. </a:t>
            </a:r>
          </a:p>
          <a:p>
            <a:r>
              <a:rPr lang="sk-SK" dirty="0"/>
              <a:t>Tieto kroky nemusia nutne ísť v tomto poradí, a môžu sa objaviť súčasne.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655" y="5882217"/>
            <a:ext cx="8312587" cy="1008380"/>
          </a:xfrm>
        </p:spPr>
        <p:txBody>
          <a:bodyPr/>
          <a:lstStyle/>
          <a:p>
            <a:r>
              <a:rPr lang="sk-SK" dirty="0"/>
              <a:t>Fáza vyšetrovania prepuknutia chrípky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228402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r>
              <a:rPr lang="sk-SK" sz="2800" dirty="0"/>
              <a:t>Ciele v potvrdení diagnózy sú </a:t>
            </a:r>
          </a:p>
          <a:p>
            <a:pPr lvl="1"/>
            <a:r>
              <a:rPr lang="sk-SK" sz="2800" dirty="0"/>
              <a:t>zabezpečiť, aby bol problém presne diagnostikovaný,</a:t>
            </a:r>
          </a:p>
          <a:p>
            <a:pPr lvl="1"/>
            <a:r>
              <a:rPr lang="sk-SK" sz="2800" dirty="0"/>
              <a:t>vylúčiť laboratórnu chybu alebo zmeny v laboratórnych postupoch ako základ zvýšenia diagnostikovaných prípadov, </a:t>
            </a:r>
          </a:p>
          <a:p>
            <a:pPr lvl="1"/>
            <a:r>
              <a:rPr lang="sk-SK" sz="2800" dirty="0"/>
              <a:t>vylúčenie zmeny v klinickej praxi.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Potvrdenie správnosti diagnózy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51275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371" y="756287"/>
            <a:ext cx="8644906" cy="4701362"/>
          </a:xfrm>
        </p:spPr>
        <p:txBody>
          <a:bodyPr>
            <a:noAutofit/>
          </a:bodyPr>
          <a:lstStyle/>
          <a:p>
            <a:r>
              <a:rPr lang="sk-SK" sz="1800" dirty="0"/>
              <a:t>Potenciálne príčiny umelého zvýšenie môžu byť: </a:t>
            </a:r>
          </a:p>
          <a:p>
            <a:pPr lvl="1"/>
            <a:r>
              <a:rPr lang="sk-SK" sz="1600" dirty="0"/>
              <a:t>zvyšovanie testovania v laboratóriu; </a:t>
            </a:r>
          </a:p>
          <a:p>
            <a:pPr lvl="1"/>
            <a:r>
              <a:rPr lang="sk-SK" sz="1600" dirty="0"/>
              <a:t>zavedenie nových testov v laboratóriu; </a:t>
            </a:r>
          </a:p>
          <a:p>
            <a:pPr lvl="1"/>
            <a:r>
              <a:rPr lang="sk-SK" sz="1600" dirty="0"/>
              <a:t>realizácia zmien v postupoch alebo prísnejšie hlásenie. </a:t>
            </a:r>
          </a:p>
          <a:p>
            <a:r>
              <a:rPr lang="sk-SK" sz="1800" dirty="0"/>
              <a:t>Ak je nevysvetliteľný nárast počtu prípadov hlásených z laboratória, nasledujúce kroky môžu pomôcť objasniť, či nárast je umelý alebo pravý. </a:t>
            </a:r>
          </a:p>
          <a:p>
            <a:pPr lvl="1"/>
            <a:r>
              <a:rPr lang="sk-SK" sz="1600" dirty="0"/>
              <a:t>zistiť, či zmena celkového počtu vzoriek predložených na skúšanie by mohla umelo zvýšiť počet prípadov, </a:t>
            </a:r>
          </a:p>
          <a:p>
            <a:pPr lvl="1"/>
            <a:r>
              <a:rPr lang="sk-SK" sz="1600" dirty="0"/>
              <a:t>zistiť, či došlo k zmene v pomere pozitívnych vzoriek. Zvýšenie percenta jedincov s pozitívnym testom (počet vzoriek pozitívnych vydelený počtom vzoriek zaslaných na testovanie) je spoľahlivejší index skutočného zvýšenia výskytu prípadov,</a:t>
            </a:r>
          </a:p>
          <a:p>
            <a:pPr lvl="1"/>
            <a:r>
              <a:rPr lang="sk-SK" sz="1600" dirty="0"/>
              <a:t>zistiť, či došlo k zmene v spôsobov laboratórneho testovania, alebo zmene v politike alebo laboratórneho personálu,</a:t>
            </a:r>
          </a:p>
          <a:p>
            <a:pPr lvl="1"/>
            <a:r>
              <a:rPr lang="sk-SK" sz="1600" dirty="0"/>
              <a:t>zistiť, či ostatné laboratória zaznamenali podobný nárast</a:t>
            </a:r>
          </a:p>
          <a:p>
            <a:pPr lvl="1"/>
            <a:r>
              <a:rPr lang="sk-SK" sz="1600" dirty="0"/>
              <a:t>zistiť, či laboratórium v poslednej dobe nezačalo poskytovať služby pre nového klienta, ktorý by mohol vysvetliť náhly nárast počtu vzoriek s pozitívnym testom.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4458" y="5898595"/>
            <a:ext cx="8312587" cy="1008380"/>
          </a:xfrm>
        </p:spPr>
        <p:txBody>
          <a:bodyPr/>
          <a:lstStyle/>
          <a:p>
            <a:r>
              <a:rPr lang="sk-SK" sz="4800" dirty="0"/>
              <a:t>Predstavuje nárast prípadov reálne zvýšenie?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555388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9696" y="756287"/>
            <a:ext cx="8478581" cy="4033519"/>
          </a:xfrm>
        </p:spPr>
        <p:txBody>
          <a:bodyPr>
            <a:normAutofit/>
          </a:bodyPr>
          <a:lstStyle/>
          <a:p>
            <a:r>
              <a:rPr lang="sk-SK" dirty="0"/>
              <a:t>Potvrdený skutočný nárast skutočného počtu prípadov ochorení nemusí ešte predstavovať vypuknutie epidémie. </a:t>
            </a:r>
            <a:br>
              <a:rPr lang="sk-SK" dirty="0"/>
            </a:br>
            <a:r>
              <a:rPr lang="sk-SK" dirty="0"/>
              <a:t>Ďalšie možné vysvetlenia zvýšenia výskytu choroby: </a:t>
            </a:r>
          </a:p>
          <a:p>
            <a:pPr lvl="1"/>
            <a:r>
              <a:rPr lang="sk-SK" dirty="0"/>
              <a:t>zvýšenie počtu obyvateľov</a:t>
            </a:r>
          </a:p>
          <a:p>
            <a:pPr lvl="1"/>
            <a:r>
              <a:rPr lang="sk-SK" dirty="0"/>
              <a:t>zmeny v charakteristikách populácie predstavujúce príliv ľudí s vyšším rizikom ochorenia</a:t>
            </a:r>
          </a:p>
          <a:p>
            <a:pPr lvl="1"/>
            <a:r>
              <a:rPr lang="sk-SK" dirty="0"/>
              <a:t>zvýšenie miery ochorení v dôsledku náhodného kolísania (fluktuácie) v incidencii </a:t>
            </a:r>
          </a:p>
          <a:p>
            <a:pPr lvl="1"/>
            <a:r>
              <a:rPr lang="sk-SK" dirty="0"/>
              <a:t>zvýšenie miery ochorení v dôsledku nárastu rizikového správania (napríklad sezónny nárast využitia grilovanie na varenie, konzumácia zmrzliny).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Potvrdenie, že nárast predstavuje vypuknutie epidémie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500403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3B41D72B-94B0-5A0A-8F7B-15F51F492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Krok 1: Príprava Štandardné operačné postupy</a:t>
            </a:r>
          </a:p>
          <a:p>
            <a:r>
              <a:rPr lang="sk-SK" dirty="0"/>
              <a:t>Krok 2: Úloha správnej surveillance</a:t>
            </a:r>
          </a:p>
          <a:p>
            <a:r>
              <a:rPr lang="sk-SK" dirty="0"/>
              <a:t>Krok 3: Potvrdenie a posúdenie prepuknutia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6D6300F-A39C-28C8-3E28-FAD58987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B694F50-6EBF-B843-FC50-6F2409B0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5800F52-8763-E6DE-D709-0311FD122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2080D36-4BA2-C4A8-FF65-B8C1CBE7C7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24871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C15EAEA-E84C-1895-8422-0A8FFC8F5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10" y="756287"/>
            <a:ext cx="8064667" cy="4618601"/>
          </a:xfrm>
        </p:spPr>
        <p:txBody>
          <a:bodyPr>
            <a:normAutofit fontScale="92500" lnSpcReduction="10000"/>
          </a:bodyPr>
          <a:lstStyle/>
          <a:p>
            <a:r>
              <a:rPr lang="sk-SK" b="1" i="1" dirty="0">
                <a:solidFill>
                  <a:srgbClr val="FFC000"/>
                </a:solidFill>
              </a:rPr>
              <a:t>Rýchlu identifikáciu </a:t>
            </a:r>
            <a:r>
              <a:rPr lang="sk-SK" dirty="0"/>
              <a:t>ohniska nákazy</a:t>
            </a:r>
          </a:p>
          <a:p>
            <a:pPr lvl="2"/>
            <a:r>
              <a:rPr lang="sk-SK" dirty="0"/>
              <a:t>Monitoring a surveillance umožňujú včasné odhalenie epidémie.  </a:t>
            </a:r>
          </a:p>
          <a:p>
            <a:r>
              <a:rPr lang="sk-SK" b="1" i="1" dirty="0">
                <a:solidFill>
                  <a:srgbClr val="FFC000"/>
                </a:solidFill>
              </a:rPr>
              <a:t>Kontrolu a preventívne opatrenia</a:t>
            </a:r>
          </a:p>
          <a:p>
            <a:pPr lvl="2"/>
            <a:r>
              <a:rPr lang="sk-SK" dirty="0"/>
              <a:t>Karanténa, izolácia, vakcinácia a hygienické opatrenia redukujú šírenie infekcie.  </a:t>
            </a:r>
          </a:p>
          <a:p>
            <a:r>
              <a:rPr lang="sk-SK" b="1" i="1" dirty="0">
                <a:solidFill>
                  <a:srgbClr val="FFC000"/>
                </a:solidFill>
              </a:rPr>
              <a:t>Spoluprácu a koordináciu</a:t>
            </a:r>
          </a:p>
          <a:p>
            <a:pPr lvl="1"/>
            <a:r>
              <a:rPr lang="sk-SK" dirty="0"/>
              <a:t>Zapojenie verejných zdravotníckych inštitúcií, vládnych orgánov a medzinárodných organizácií (napr. WHO, ECDC).  </a:t>
            </a:r>
          </a:p>
          <a:p>
            <a:r>
              <a:rPr lang="sk-SK" b="1" i="1" dirty="0">
                <a:solidFill>
                  <a:srgbClr val="FFC000"/>
                </a:solidFill>
              </a:rPr>
              <a:t>Efektívnu komunikáciu s verejnosťou</a:t>
            </a:r>
          </a:p>
          <a:p>
            <a:pPr lvl="1"/>
            <a:r>
              <a:rPr lang="sk-SK" dirty="0"/>
              <a:t>Transparentné a presné informovanie obyvateľstva pomáha predchádzať panike a podporuje dodržiavanie opatrení.  </a:t>
            </a:r>
          </a:p>
          <a:p>
            <a:r>
              <a:rPr lang="sk-SK" b="1" i="1" dirty="0"/>
              <a:t>Dlhodobé hodnotenie a pripravenosť</a:t>
            </a:r>
          </a:p>
          <a:p>
            <a:pPr lvl="1"/>
            <a:r>
              <a:rPr lang="sk-SK" dirty="0"/>
              <a:t>Analýza skúseností z predchádzajúcich epidémií prispieva k zlepšeniu budúcich stratégií.  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2B8DB24-83BE-6F7C-6714-E0A2C1AD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21" y="5980254"/>
            <a:ext cx="8312587" cy="1008380"/>
          </a:xfrm>
        </p:spPr>
        <p:txBody>
          <a:bodyPr/>
          <a:lstStyle/>
          <a:p>
            <a:r>
              <a:rPr lang="sk-SK" dirty="0"/>
              <a:t>Efektívny manažment vypuknutia epidémie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462997F-5864-9564-B50B-04CC2B5E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E79B6AA-0108-6756-1CF4-3F5F7B264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9E06F8C-34A1-3BD2-07B7-00BED378CE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7937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655" y="5788882"/>
            <a:ext cx="8312587" cy="1008380"/>
          </a:xfrm>
        </p:spPr>
        <p:txBody>
          <a:bodyPr/>
          <a:lstStyle/>
          <a:p>
            <a:r>
              <a:rPr lang="sk-SK" sz="3600" dirty="0"/>
              <a:t>Druhy epidémií podľa stupňa expozícií v čase a priestore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473F-0F34-7641-987E-51B3D185B59A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451426" y="6787309"/>
            <a:ext cx="3168975" cy="402651"/>
          </a:xfrm>
        </p:spPr>
        <p:txBody>
          <a:bodyPr/>
          <a:lstStyle/>
          <a:p>
            <a:r>
              <a:rPr lang="en-GB" dirty="0" err="1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131319" y="52449"/>
            <a:ext cx="9493309" cy="5736434"/>
            <a:chOff x="131319" y="52449"/>
            <a:chExt cx="9493309" cy="5736434"/>
          </a:xfrm>
        </p:grpSpPr>
        <p:grpSp>
          <p:nvGrpSpPr>
            <p:cNvPr id="14" name="Group 13"/>
            <p:cNvGrpSpPr/>
            <p:nvPr/>
          </p:nvGrpSpPr>
          <p:grpSpPr>
            <a:xfrm>
              <a:off x="2634269" y="1577404"/>
              <a:ext cx="6990359" cy="3943510"/>
              <a:chOff x="856449" y="1577404"/>
              <a:chExt cx="6990359" cy="394351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539852" y="2144207"/>
                <a:ext cx="2419544" cy="681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V zariadení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07929" y="2825967"/>
                <a:ext cx="2419544" cy="681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Doma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634269" y="2625448"/>
                <a:ext cx="2419544" cy="681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Spoločne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200857" y="2431614"/>
                <a:ext cx="2419544" cy="1183053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Spoločná príčina na určitom mieste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158211" y="3614667"/>
                <a:ext cx="4586430" cy="117637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Roztrúsená spoločná príčina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58211" y="4545062"/>
                <a:ext cx="4586430" cy="68176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V celej komunite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56449" y="1577404"/>
                <a:ext cx="6990359" cy="394351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68382" y="2214797"/>
              <a:ext cx="1831368" cy="82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tx1"/>
                  </a:solidFill>
                </a:rPr>
                <a:t>Miestne (jedna domácnosť alebo miesto)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3627" y="3723760"/>
              <a:ext cx="1335093" cy="33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tx1"/>
                  </a:solidFill>
                </a:rPr>
                <a:t>regionálne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6027" y="4621375"/>
              <a:ext cx="1335093" cy="82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tx1"/>
                  </a:solidFill>
                </a:rPr>
                <a:t>Národné, medzinárodné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66588" y="520834"/>
              <a:ext cx="1335093" cy="106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tx1"/>
                  </a:solidFill>
                </a:rPr>
                <a:t>Krátka perióda expozícií (hodiny)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51426" y="886383"/>
              <a:ext cx="1769885" cy="33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tx1"/>
                  </a:solidFill>
                </a:rPr>
                <a:t>Dni až týždne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52854" y="573284"/>
              <a:ext cx="2016836" cy="82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tx1"/>
                  </a:solidFill>
                </a:rPr>
                <a:t>Dlhé periódy expozícií </a:t>
              </a:r>
            </a:p>
            <a:p>
              <a:r>
                <a:rPr lang="sk-SK" dirty="0">
                  <a:solidFill>
                    <a:schemeClr val="tx1"/>
                  </a:solidFill>
                </a:rPr>
                <a:t>(mesiace až roky) 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2251120" y="52449"/>
              <a:ext cx="7373508" cy="64267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/>
                <a:t>Trvanie expozície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5400000">
              <a:off x="-2323417" y="2852906"/>
              <a:ext cx="5390713" cy="48124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/>
                <a:t>Miesta kde prišlo k expozícii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19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text, snímka obrazovky, diagram, dizajn&#10;&#10;Obsah vygenerovaný umelou inteligenciou môže byť nesprávny.">
            <a:extLst>
              <a:ext uri="{FF2B5EF4-FFF2-40B4-BE49-F238E27FC236}">
                <a16:creationId xmlns:a16="http://schemas.microsoft.com/office/drawing/2014/main" id="{8F5BED3C-76F4-91AF-7970-F16632E19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12" y="249229"/>
            <a:ext cx="7036420" cy="5435636"/>
          </a:xfrm>
          <a:prstGeom prst="rect">
            <a:avLst/>
          </a:prstGeom>
          <a:noFill/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39B37AFB-8B6F-3C7E-967E-8F11CC3B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/>
              <a:t>Krok 1: Príprava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96791D-A78C-B548-B3E9-77B5B1CD7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776398-09B3-E845-80F6-1274B1761483}" type="datetime1">
              <a:rPr lang="sk-SK" smtClean="0"/>
              <a:pPr>
                <a:spcAft>
                  <a:spcPts val="600"/>
                </a:spcAft>
              </a:pPr>
              <a:t>31.3.2025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F1325B6-6CEA-76C6-EA04-704763CE46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BE08A55-26DC-4FD6-4EDF-C6A25AE395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1349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655" y="6564289"/>
            <a:ext cx="8312587" cy="1008380"/>
          </a:xfrm>
        </p:spPr>
        <p:txBody>
          <a:bodyPr/>
          <a:lstStyle/>
          <a:p>
            <a:r>
              <a:rPr lang="sk-SK" dirty="0"/>
              <a:t>Manažment epidémie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1141A7C9-24A5-0861-2B4F-271310817254}"/>
              </a:ext>
            </a:extLst>
          </p:cNvPr>
          <p:cNvGrpSpPr/>
          <p:nvPr/>
        </p:nvGrpSpPr>
        <p:grpSpPr>
          <a:xfrm>
            <a:off x="923621" y="208176"/>
            <a:ext cx="8575527" cy="6579133"/>
            <a:chOff x="941914" y="259096"/>
            <a:chExt cx="8575527" cy="6579133"/>
          </a:xfrm>
        </p:grpSpPr>
        <p:grpSp>
          <p:nvGrpSpPr>
            <p:cNvPr id="103" name="Group 102"/>
            <p:cNvGrpSpPr/>
            <p:nvPr/>
          </p:nvGrpSpPr>
          <p:grpSpPr>
            <a:xfrm>
              <a:off x="941914" y="307460"/>
              <a:ext cx="8575527" cy="6530769"/>
              <a:chOff x="941914" y="307460"/>
              <a:chExt cx="8575527" cy="653076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581132" y="307460"/>
                <a:ext cx="2406176" cy="72186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Príprava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99948" y="307460"/>
                <a:ext cx="2406176" cy="72186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Surveillance/Dozor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2711064" y="1029323"/>
                <a:ext cx="0" cy="2706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9" idx="2"/>
                <a:endCxn id="16" idx="0"/>
              </p:cNvCxnSpPr>
              <p:nvPr/>
            </p:nvCxnSpPr>
            <p:spPr>
              <a:xfrm>
                <a:off x="2717571" y="2454640"/>
                <a:ext cx="0" cy="312154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Group 101"/>
              <p:cNvGrpSpPr/>
              <p:nvPr/>
            </p:nvGrpSpPr>
            <p:grpSpPr>
              <a:xfrm>
                <a:off x="941914" y="1350931"/>
                <a:ext cx="3645613" cy="5487298"/>
                <a:chOff x="941914" y="1350931"/>
                <a:chExt cx="3645613" cy="5487298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941914" y="1350931"/>
                  <a:ext cx="3645613" cy="548729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10800" bIns="10800" rtlCol="0" anchor="t" anchorCtr="1"/>
                <a:lstStyle/>
                <a:p>
                  <a:pPr algn="ctr"/>
                  <a:r>
                    <a:rPr lang="sk-SK" b="1" dirty="0"/>
                    <a:t>Vyšetrenie epidémie</a:t>
                  </a: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379887" y="3673602"/>
                  <a:ext cx="2793838" cy="294160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10800" bIns="10800" rtlCol="0" anchor="t" anchorCtr="1"/>
                <a:lstStyle/>
                <a:p>
                  <a:pPr algn="ctr"/>
                  <a:r>
                    <a:rPr lang="sk-SK" b="1" dirty="0"/>
                    <a:t>Úplné vyšetrenie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514483" y="1732777"/>
                  <a:ext cx="2406176" cy="721863"/>
                </a:xfrm>
                <a:prstGeom prst="rect">
                  <a:avLst/>
                </a:prstGeom>
                <a:solidFill>
                  <a:schemeClr val="accent1">
                    <a:alpha val="99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k-SK" dirty="0"/>
                    <a:t>Potvrdenie a posúdenie</a:t>
                  </a: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1599948" y="4145500"/>
                  <a:ext cx="2406176" cy="2350078"/>
                  <a:chOff x="941914" y="3641404"/>
                  <a:chExt cx="2406176" cy="2350078"/>
                </a:xfrm>
              </p:grpSpPr>
              <p:sp>
                <p:nvSpPr>
                  <p:cNvPr id="10" name="Rectangle 9"/>
                  <p:cNvSpPr/>
                  <p:nvPr/>
                </p:nvSpPr>
                <p:spPr>
                  <a:xfrm>
                    <a:off x="941914" y="3641404"/>
                    <a:ext cx="2406176" cy="721863"/>
                  </a:xfrm>
                  <a:prstGeom prst="rect">
                    <a:avLst/>
                  </a:prstGeom>
                  <a:solidFill>
                    <a:schemeClr val="accent1">
                      <a:alpha val="99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k-SK" dirty="0"/>
                      <a:t>Časť analytickej epidemiológie</a:t>
                    </a: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941914" y="4454182"/>
                    <a:ext cx="2406176" cy="721863"/>
                  </a:xfrm>
                  <a:prstGeom prst="rect">
                    <a:avLst/>
                  </a:prstGeom>
                  <a:solidFill>
                    <a:schemeClr val="accent1">
                      <a:alpha val="99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k-SK" dirty="0"/>
                      <a:t>Časť prostredia</a:t>
                    </a: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941914" y="5269619"/>
                    <a:ext cx="2406176" cy="721863"/>
                  </a:xfrm>
                  <a:prstGeom prst="rect">
                    <a:avLst/>
                  </a:prstGeom>
                  <a:solidFill>
                    <a:schemeClr val="accent1">
                      <a:alpha val="99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k-SK" dirty="0"/>
                      <a:t>Časť laboratórna</a:t>
                    </a:r>
                  </a:p>
                </p:txBody>
              </p:sp>
            </p:grpSp>
            <p:sp>
              <p:nvSpPr>
                <p:cNvPr id="16" name="Rectangle 15"/>
                <p:cNvSpPr/>
                <p:nvPr/>
              </p:nvSpPr>
              <p:spPr>
                <a:xfrm>
                  <a:off x="1514483" y="2766794"/>
                  <a:ext cx="2406176" cy="721863"/>
                </a:xfrm>
                <a:prstGeom prst="rect">
                  <a:avLst/>
                </a:prstGeom>
                <a:solidFill>
                  <a:schemeClr val="accent1">
                    <a:alpha val="99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k-SK" dirty="0"/>
                    <a:t>Popis epidémie</a:t>
                  </a:r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3920659" y="3110023"/>
                  <a:ext cx="552666" cy="1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4473325" y="3110023"/>
                  <a:ext cx="0" cy="2209187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4173726" y="5319210"/>
                  <a:ext cx="299599" cy="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141110" y="3110023"/>
                  <a:ext cx="373373" cy="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flipV="1">
                  <a:off x="1141110" y="3110024"/>
                  <a:ext cx="1" cy="2209186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1141110" y="5319210"/>
                  <a:ext cx="238777" cy="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Arrow Connector 59"/>
              <p:cNvCxnSpPr/>
              <p:nvPr/>
            </p:nvCxnSpPr>
            <p:spPr>
              <a:xfrm flipH="1">
                <a:off x="4006124" y="698812"/>
                <a:ext cx="150050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5551441" y="1350931"/>
                <a:ext cx="3645613" cy="5487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10800" bIns="10800" rtlCol="0" anchor="t" anchorCtr="1"/>
              <a:lstStyle/>
              <a:p>
                <a:pPr algn="ctr"/>
                <a:r>
                  <a:rPr lang="sk-SK" b="1" dirty="0"/>
                  <a:t>Odpoveď na epidémiu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133625" y="2403720"/>
                <a:ext cx="2406176" cy="721863"/>
              </a:xfrm>
              <a:prstGeom prst="rect">
                <a:avLst/>
              </a:prstGeom>
              <a:solidFill>
                <a:schemeClr val="accent1">
                  <a:alpha val="99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Riešenie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133625" y="3896343"/>
                <a:ext cx="2406176" cy="721863"/>
              </a:xfrm>
              <a:prstGeom prst="rect">
                <a:avLst/>
              </a:prstGeom>
              <a:solidFill>
                <a:schemeClr val="accent1">
                  <a:alpha val="99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Komunikácia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33625" y="5495207"/>
                <a:ext cx="2406176" cy="721863"/>
              </a:xfrm>
              <a:prstGeom prst="rect">
                <a:avLst/>
              </a:prstGeom>
              <a:solidFill>
                <a:schemeClr val="accent1">
                  <a:alpha val="99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Dokumentácia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7374248" y="3125583"/>
                <a:ext cx="0" cy="77076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endCxn id="70" idx="0"/>
              </p:cNvCxnSpPr>
              <p:nvPr/>
            </p:nvCxnSpPr>
            <p:spPr>
              <a:xfrm>
                <a:off x="7336713" y="4618206"/>
                <a:ext cx="0" cy="877001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4587527" y="2714589"/>
                <a:ext cx="99573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4587527" y="4274525"/>
                <a:ext cx="9191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4587527" y="5936133"/>
                <a:ext cx="91910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7987308" y="698812"/>
                <a:ext cx="153013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9517441" y="698812"/>
                <a:ext cx="0" cy="51288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H="1">
                <a:off x="8539801" y="5846477"/>
                <a:ext cx="97764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ight Arrow 39">
              <a:extLst>
                <a:ext uri="{FF2B5EF4-FFF2-40B4-BE49-F238E27FC236}">
                  <a16:creationId xmlns:a16="http://schemas.microsoft.com/office/drawing/2014/main" id="{93433E87-44B8-DACB-FA9A-C556853FB84F}"/>
                </a:ext>
              </a:extLst>
            </p:cNvPr>
            <p:cNvSpPr/>
            <p:nvPr/>
          </p:nvSpPr>
          <p:spPr>
            <a:xfrm>
              <a:off x="4196992" y="259096"/>
              <a:ext cx="1252179" cy="4397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/>
                <a:t>Krok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58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60814" y="756287"/>
            <a:ext cx="8007463" cy="4033519"/>
          </a:xfrm>
        </p:spPr>
        <p:txBody>
          <a:bodyPr>
            <a:normAutofit/>
          </a:bodyPr>
          <a:lstStyle/>
          <a:p>
            <a:r>
              <a:rPr lang="sk-SK" sz="2800" dirty="0"/>
              <a:t>Vývoj protokolov pre zvládnutie epidémie</a:t>
            </a:r>
          </a:p>
          <a:p>
            <a:r>
              <a:rPr lang="sk-SK" sz="2800" dirty="0"/>
              <a:t>Určenie koordinátora </a:t>
            </a:r>
          </a:p>
          <a:p>
            <a:r>
              <a:rPr lang="sk-SK" sz="2800" dirty="0"/>
              <a:t>Satnovenie manažérskeho tímu, ktorý pokrýva všetky možné scenáre epidémie</a:t>
            </a:r>
          </a:p>
          <a:p>
            <a:r>
              <a:rPr lang="sk-SK" sz="2800" dirty="0"/>
              <a:t>Zostavenie materiálov nevyhnutných k vyšetreniu a odpovedaniu na epidémiu</a:t>
            </a:r>
          </a:p>
          <a:p>
            <a:r>
              <a:rPr lang="sk-SK" sz="2800" dirty="0"/>
              <a:t>Príprava pracovníkov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Príprava na epidémiu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73271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4816" y="756287"/>
            <a:ext cx="8463461" cy="4033519"/>
          </a:xfrm>
        </p:spPr>
        <p:txBody>
          <a:bodyPr>
            <a:normAutofit fontScale="92500"/>
          </a:bodyPr>
          <a:lstStyle/>
          <a:p>
            <a:r>
              <a:rPr lang="sk-SK" dirty="0"/>
              <a:t>Plán zvládnutia epidémie by mal jasne dokumentovať, alebo určiť miestne príslušné protokoly pre manažment ohniska nákazy. </a:t>
            </a:r>
          </a:p>
          <a:p>
            <a:r>
              <a:rPr lang="sk-SK" dirty="0"/>
              <a:t>Tieto protokoly sa líšia od protokolov vyšetrenia ohniska, tiež nazývaných </a:t>
            </a:r>
            <a:r>
              <a:rPr lang="sk-SK" b="1" dirty="0">
                <a:solidFill>
                  <a:srgbClr val="FFFF00"/>
                </a:solidFill>
              </a:rPr>
              <a:t>Štandardné operačné postupy (SOP)</a:t>
            </a:r>
            <a:r>
              <a:rPr lang="sk-SK" dirty="0"/>
              <a:t> tým, že popisujú štandardizované postupy pri zhromažďovaní a zaznamenávanie informácií. </a:t>
            </a:r>
          </a:p>
          <a:p>
            <a:r>
              <a:rPr lang="sk-SK" dirty="0"/>
              <a:t>Naopak protokoly vyšetrovania ohniska by mali zahŕňať celý proces riadenia epidémie. </a:t>
            </a:r>
          </a:p>
          <a:p>
            <a:r>
              <a:rPr lang="sk-SK" dirty="0"/>
              <a:t>Protokoly manažmentu epidémie by mali navrhnúť limity pre každú fázu vyšetrovania prepuknutia nákaz a reakciu na ne, vrátane toho, kedy je potrebné vyšetrovanie vôbec začať.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protokolov pre zvládnutie epidémie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31.3.2025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66686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Martin_Trnava_prednasky.potx</Template>
  <TotalTime>2298</TotalTime>
  <Words>2623</Words>
  <Application>Microsoft Macintosh PowerPoint</Application>
  <PresentationFormat>Vlastná</PresentationFormat>
  <Paragraphs>334</Paragraphs>
  <Slides>37</Slides>
  <Notes>1</Notes>
  <HiddenSlides>3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37</vt:i4>
      </vt:variant>
    </vt:vector>
  </HeadingPairs>
  <TitlesOfParts>
    <vt:vector size="42" baseType="lpstr">
      <vt:lpstr>Arial</vt:lpstr>
      <vt:lpstr>Calibri</vt:lpstr>
      <vt:lpstr>Palatino Linotype</vt:lpstr>
      <vt:lpstr>Wingdings</vt:lpstr>
      <vt:lpstr>Martin_Trnava_prednasky</vt:lpstr>
      <vt:lpstr>Manažment vyšetrovania  prepuknutia epidémie Kroky 1 - 3</vt:lpstr>
      <vt:lpstr>Manažment vypuknutia epidémie a jeho vzťah k zdraviu verejnosti</vt:lpstr>
      <vt:lpstr>Manažment vypuknutia epidémie a jeho vzťah k zdraviu verejnosti</vt:lpstr>
      <vt:lpstr>Efektívny manažment vypuknutia epidémie</vt:lpstr>
      <vt:lpstr>Druhy epidémií podľa stupňa expozícií v čase a priestore</vt:lpstr>
      <vt:lpstr>Krok 1: Príprava</vt:lpstr>
      <vt:lpstr>Manažment epidémie</vt:lpstr>
      <vt:lpstr>Príprava na epidémiu</vt:lpstr>
      <vt:lpstr>Vývoj protokolov pre zvládnutie epidémie</vt:lpstr>
      <vt:lpstr>Štandardné operačné postupy (SOP)</vt:lpstr>
      <vt:lpstr>Štruktúra SOP</vt:lpstr>
      <vt:lpstr>Zvyčajná štruktúra SOP</vt:lpstr>
      <vt:lpstr>Príklad CIFOR Guidelines for Foodborne Disease Outbreak Response Zdroj: Cifor. (2009). Guidelines for Foodborne Disease Outbreak Response (2nd ed., pp. 1–200) [Guidelines]. https://cifor.us/downloads/clearinghouse/2nd edition CIFOR Guidelines Final.pdf </vt:lpstr>
      <vt:lpstr>Príklad – CIFOR – Potrebné zdroje</vt:lpstr>
      <vt:lpstr>CIFOR: Špecifický dohľad podľa patogénov</vt:lpstr>
      <vt:lpstr>CIFOR: Špecifický dohľad podľa patogénov</vt:lpstr>
      <vt:lpstr>Aké zručnosti potrebujú členovia teamu</vt:lpstr>
      <vt:lpstr>Predpokladané pracovné činnosti</vt:lpstr>
      <vt:lpstr>Minimálne materiálne zdroje</vt:lpstr>
      <vt:lpstr>Krok 2: Surveillance</vt:lpstr>
      <vt:lpstr>Prezentácia programu PowerPoint</vt:lpstr>
      <vt:lpstr>Surveillance - Včasná identifikácia prepuknutia epidémie</vt:lpstr>
      <vt:lpstr>Spozorovanie ohniska nákazy</vt:lpstr>
      <vt:lpstr>Krok 3: Potvrdenie a posúdenie</vt:lpstr>
      <vt:lpstr>Prezentácia programu PowerPoint</vt:lpstr>
      <vt:lpstr>Hodnotenie rizík Zdroj: UK Health Security Agency. (2025). Guidance Communicable disease outbreak management guidance: principles to support local health protection systems (p. 42).</vt:lpstr>
      <vt:lpstr>Riziko z hľadiska závažnosti</vt:lpstr>
      <vt:lpstr>Pravdepodobnosť hypotézy</vt:lpstr>
      <vt:lpstr>Pravdepodobnosť šírenia nákazy</vt:lpstr>
      <vt:lpstr>Vykonanie intervencie</vt:lpstr>
      <vt:lpstr>Úroveň záujmu verejnosti</vt:lpstr>
      <vt:lpstr>Zhrnutie hodnotenia rizika prepuknutia epidémie príklad</vt:lpstr>
      <vt:lpstr>Fáza vyšetrovania prepuknutia chrípky </vt:lpstr>
      <vt:lpstr>Potvrdenie správnosti diagnózy</vt:lpstr>
      <vt:lpstr>Predstavuje nárast prípadov reálne zvýšenie?</vt:lpstr>
      <vt:lpstr>Potvrdenie, že nárast predstavuje vypuknutie epidémie</vt:lpstr>
      <vt:lpstr>Zhrnutie</vt:lpstr>
    </vt:vector>
  </TitlesOfParts>
  <Manager/>
  <Company>FZaSP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Manažment epidémie I.časť</dc:title>
  <dc:subject>prednáška v rámci surveillance</dc:subject>
  <dc:creator>Martin Rusnák</dc:creator>
  <cp:keywords/>
  <dc:description/>
  <cp:lastModifiedBy>Rusnák Martin</cp:lastModifiedBy>
  <cp:revision>78</cp:revision>
  <dcterms:created xsi:type="dcterms:W3CDTF">2012-03-23T08:51:40Z</dcterms:created>
  <dcterms:modified xsi:type="dcterms:W3CDTF">2025-03-31T07:28:20Z</dcterms:modified>
  <cp:category/>
</cp:coreProperties>
</file>