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8"/>
  </p:notesMasterIdLst>
  <p:handoutMasterIdLst>
    <p:handoutMasterId r:id="rId29"/>
  </p:handoutMasterIdLst>
  <p:sldIdLst>
    <p:sldId id="332" r:id="rId2"/>
    <p:sldId id="319" r:id="rId3"/>
    <p:sldId id="318" r:id="rId4"/>
    <p:sldId id="320" r:id="rId5"/>
    <p:sldId id="333" r:id="rId6"/>
    <p:sldId id="321" r:id="rId7"/>
    <p:sldId id="337" r:id="rId8"/>
    <p:sldId id="322" r:id="rId9"/>
    <p:sldId id="338" r:id="rId10"/>
    <p:sldId id="339" r:id="rId11"/>
    <p:sldId id="340" r:id="rId12"/>
    <p:sldId id="341" r:id="rId13"/>
    <p:sldId id="342" r:id="rId14"/>
    <p:sldId id="343" r:id="rId15"/>
    <p:sldId id="334" r:id="rId16"/>
    <p:sldId id="335" r:id="rId17"/>
    <p:sldId id="336" r:id="rId18"/>
    <p:sldId id="345" r:id="rId19"/>
    <p:sldId id="323" r:id="rId20"/>
    <p:sldId id="324" r:id="rId21"/>
    <p:sldId id="325" r:id="rId22"/>
    <p:sldId id="326" r:id="rId23"/>
    <p:sldId id="344" r:id="rId24"/>
    <p:sldId id="330" r:id="rId25"/>
    <p:sldId id="331" r:id="rId26"/>
    <p:sldId id="329" r:id="rId27"/>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670"/>
  </p:normalViewPr>
  <p:slideViewPr>
    <p:cSldViewPr snapToGrid="0" snapToObjects="1">
      <p:cViewPr varScale="1">
        <p:scale>
          <a:sx n="114" d="100"/>
          <a:sy n="114" d="100"/>
        </p:scale>
        <p:origin x="3120" y="176"/>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2EA60BDA-1248-F247-BDA8-A9FF5A9B5865}" type="datetimeFigureOut">
              <a:rPr lang="en-US" smtClean="0"/>
              <a:t>4/7/25</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38415985-3452-DE4E-9F34-2759923607DE}" type="slidenum">
              <a:rPr lang="sk-SK" smtClean="0"/>
              <a:t>‹#›</a:t>
            </a:fld>
            <a:endParaRPr lang="sk-SK"/>
          </a:p>
        </p:txBody>
      </p:sp>
    </p:spTree>
    <p:extLst>
      <p:ext uri="{BB962C8B-B14F-4D97-AF65-F5344CB8AC3E}">
        <p14:creationId xmlns:p14="http://schemas.microsoft.com/office/powerpoint/2010/main" val="2641764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90FB2BA6-4D23-484C-9E3F-B9E32E8FF5E1}" type="datetimeFigureOut">
              <a:rPr lang="en-US" smtClean="0"/>
              <a:t>4/7/25</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D9A6231F-1671-9049-A61A-F7D4227F31BE}" type="slidenum">
              <a:rPr lang="sk-SK" smtClean="0"/>
              <a:t>‹#›</a:t>
            </a:fld>
            <a:endParaRPr lang="sk-SK"/>
          </a:p>
        </p:txBody>
      </p:sp>
    </p:spTree>
    <p:extLst>
      <p:ext uri="{BB962C8B-B14F-4D97-AF65-F5344CB8AC3E}">
        <p14:creationId xmlns:p14="http://schemas.microsoft.com/office/powerpoint/2010/main" val="30061512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cs-CZ"/>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cs-CZ"/>
              <a:t>Click to edit Master subtitle style</a:t>
            </a:r>
            <a:endParaRPr lang="en-US" dirty="0"/>
          </a:p>
        </p:txBody>
      </p:sp>
      <p:sp>
        <p:nvSpPr>
          <p:cNvPr id="15" name="Date Placeholder 14"/>
          <p:cNvSpPr>
            <a:spLocks noGrp="1"/>
          </p:cNvSpPr>
          <p:nvPr>
            <p:ph type="dt" sz="half" idx="10"/>
          </p:nvPr>
        </p:nvSpPr>
        <p:spPr/>
        <p:txBody>
          <a:bodyPr/>
          <a:lstStyle/>
          <a:p>
            <a:fld id="{8D5AA2FD-76A8-5044-8CD0-50686F2FECEF}" type="datetime1">
              <a:rPr lang="sk-SK" smtClean="0"/>
              <a:t>7.4.2025</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FBDB8EE8-2330-7240-A355-A44C561AC24F}" type="datetime1">
              <a:rPr lang="sk-SK" smtClean="0"/>
              <a:t>7.4.2025</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cs-CZ"/>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10"/>
          </p:nvPr>
        </p:nvSpPr>
        <p:spPr/>
        <p:txBody>
          <a:bodyPr/>
          <a:lstStyle/>
          <a:p>
            <a:fld id="{F0E6691F-97B0-2844-86A2-8EE9EDB35CFB}" type="datetime1">
              <a:rPr lang="sk-SK" smtClean="0"/>
              <a:t>7.4.2025</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13" name="Title 12"/>
          <p:cNvSpPr>
            <a:spLocks noGrp="1"/>
          </p:cNvSpPr>
          <p:nvPr>
            <p:ph type="title"/>
          </p:nvPr>
        </p:nvSpPr>
        <p:spPr/>
        <p:txBody>
          <a:bodyPr/>
          <a:lstStyle/>
          <a:p>
            <a:r>
              <a:rPr lang="cs-CZ"/>
              <a:t>Click to edit Master title style</a:t>
            </a:r>
            <a:endParaRPr lang="en-US"/>
          </a:p>
        </p:txBody>
      </p:sp>
      <p:sp>
        <p:nvSpPr>
          <p:cNvPr id="14" name="Date Placeholder 13"/>
          <p:cNvSpPr>
            <a:spLocks noGrp="1"/>
          </p:cNvSpPr>
          <p:nvPr>
            <p:ph type="dt" sz="half" idx="10"/>
          </p:nvPr>
        </p:nvSpPr>
        <p:spPr/>
        <p:txBody>
          <a:bodyPr/>
          <a:lstStyle/>
          <a:p>
            <a:fld id="{82776398-09B3-E845-80F6-1274B1761483}" type="datetime1">
              <a:rPr lang="sk-SK" smtClean="0"/>
              <a:t>7.4.2025</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cs-CZ"/>
              <a:t>Click to edit Master text styles</a:t>
            </a:r>
          </a:p>
        </p:txBody>
      </p:sp>
      <p:sp>
        <p:nvSpPr>
          <p:cNvPr id="12" name="Date Placeholder 11"/>
          <p:cNvSpPr>
            <a:spLocks noGrp="1"/>
          </p:cNvSpPr>
          <p:nvPr>
            <p:ph type="dt" sz="half" idx="10"/>
          </p:nvPr>
        </p:nvSpPr>
        <p:spPr/>
        <p:txBody>
          <a:bodyPr/>
          <a:lstStyle/>
          <a:p>
            <a:fld id="{D8CE8120-E352-6544-A8DC-4DBD8A109CB4}" type="datetime1">
              <a:rPr lang="sk-SK" smtClean="0"/>
              <a:t>7.4.2025</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52F9C55-65AC-CA4D-A67F-C27ADDA1DAB1}" type="datetime1">
              <a:rPr lang="sk-SK" smtClean="0"/>
              <a:t>7.4.2025</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cs-CZ"/>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cs-CZ"/>
              <a:t>Click to edit Master title style</a:t>
            </a:r>
            <a:endParaRPr lang="en-US" dirty="0"/>
          </a:p>
        </p:txBody>
      </p:sp>
      <p:sp>
        <p:nvSpPr>
          <p:cNvPr id="14" name="Date Placeholder 13"/>
          <p:cNvSpPr>
            <a:spLocks noGrp="1"/>
          </p:cNvSpPr>
          <p:nvPr>
            <p:ph type="dt" sz="half" idx="10"/>
          </p:nvPr>
        </p:nvSpPr>
        <p:spPr/>
        <p:txBody>
          <a:bodyPr/>
          <a:lstStyle/>
          <a:p>
            <a:fld id="{F7CCA7D0-6A7D-B843-B368-288A9DC031D0}" type="datetime1">
              <a:rPr lang="sk-SK" smtClean="0"/>
              <a:t>7.4.2025</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Click to edit Master title style</a:t>
            </a:r>
            <a:endParaRPr lang="en-US"/>
          </a:p>
        </p:txBody>
      </p:sp>
      <p:sp>
        <p:nvSpPr>
          <p:cNvPr id="7" name="Date Placeholder 6"/>
          <p:cNvSpPr>
            <a:spLocks noGrp="1"/>
          </p:cNvSpPr>
          <p:nvPr>
            <p:ph type="dt" sz="half" idx="10"/>
          </p:nvPr>
        </p:nvSpPr>
        <p:spPr/>
        <p:txBody>
          <a:bodyPr/>
          <a:lstStyle/>
          <a:p>
            <a:fld id="{59C2BF5E-AF85-0E48-86CF-1C09486BC17C}" type="datetime1">
              <a:rPr lang="sk-SK" smtClean="0"/>
              <a:t>7.4.2025</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F5AB06-9610-7F42-A4D2-DBFBDB6520BF}" type="datetime1">
              <a:rPr lang="sk-SK" smtClean="0"/>
              <a:t>7.4.2025</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15" name="Date Placeholder 14"/>
          <p:cNvSpPr>
            <a:spLocks noGrp="1"/>
          </p:cNvSpPr>
          <p:nvPr>
            <p:ph type="dt" sz="half" idx="10"/>
          </p:nvPr>
        </p:nvSpPr>
        <p:spPr/>
        <p:txBody>
          <a:bodyPr/>
          <a:lstStyle/>
          <a:p>
            <a:fld id="{0B79DC9D-986A-4C48-A2B1-C714B53C42DB}" type="datetime1">
              <a:rPr lang="sk-SK" smtClean="0"/>
              <a:t>7.4.2025</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cs-CZ"/>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cs-CZ"/>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cs-CZ"/>
              <a:t>Click to edit Master title style</a:t>
            </a:r>
            <a:endParaRPr lang="en-US"/>
          </a:p>
        </p:txBody>
      </p:sp>
      <p:sp>
        <p:nvSpPr>
          <p:cNvPr id="13" name="Date Placeholder 12"/>
          <p:cNvSpPr>
            <a:spLocks noGrp="1"/>
          </p:cNvSpPr>
          <p:nvPr>
            <p:ph type="dt" sz="half" idx="10"/>
          </p:nvPr>
        </p:nvSpPr>
        <p:spPr/>
        <p:txBody>
          <a:bodyPr/>
          <a:lstStyle/>
          <a:p>
            <a:fld id="{99CCEF57-BA68-CE46-A2A3-91B13AD24F82}" type="datetime1">
              <a:rPr lang="sk-SK" smtClean="0"/>
              <a:t>7.4.2025</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cs-CZ"/>
              <a:t>Click to edit Master title style</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2"/>
          </p:nvPr>
        </p:nvSpPr>
        <p:spPr>
          <a:xfrm>
            <a:off x="7987308" y="6787309"/>
            <a:ext cx="1164934"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B472B5E0-D794-5845-A92E-76E23092DCDF}" type="datetime1">
              <a:rPr lang="sk-SK" smtClean="0"/>
              <a:t>7.4.2025</a:t>
            </a:fld>
            <a:endParaRPr lang="en-GB"/>
          </a:p>
        </p:txBody>
      </p:sp>
      <p:sp>
        <p:nvSpPr>
          <p:cNvPr id="5" name="Footer Placeholder 4"/>
          <p:cNvSpPr>
            <a:spLocks noGrp="1"/>
          </p:cNvSpPr>
          <p:nvPr>
            <p:ph type="ftr" sz="quarter" idx="3"/>
          </p:nvPr>
        </p:nvSpPr>
        <p:spPr>
          <a:xfrm>
            <a:off x="2145002" y="6787309"/>
            <a:ext cx="5475399"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787310"/>
            <a:ext cx="822862" cy="402652"/>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a:t>Manažment epidémií</a:t>
            </a:r>
            <a:br>
              <a:rPr lang="sk-SK"/>
            </a:br>
            <a:r>
              <a:rPr lang="sk-SK"/>
              <a:t>IV.časť</a:t>
            </a:r>
            <a:endParaRPr lang="sk-SK" dirty="0"/>
          </a:p>
        </p:txBody>
      </p:sp>
      <p:sp>
        <p:nvSpPr>
          <p:cNvPr id="3" name="Subtitle 2"/>
          <p:cNvSpPr>
            <a:spLocks noGrp="1"/>
          </p:cNvSpPr>
          <p:nvPr>
            <p:ph type="subTitle" idx="1"/>
          </p:nvPr>
        </p:nvSpPr>
        <p:spPr/>
        <p:txBody>
          <a:bodyPr>
            <a:normAutofit/>
          </a:bodyPr>
          <a:lstStyle/>
          <a:p>
            <a:r>
              <a:rPr lang="sk-SK" dirty="0"/>
              <a:t>Prof. MUDr. Martin </a:t>
            </a:r>
            <a:r>
              <a:rPr lang="sk-SK" dirty="0" err="1"/>
              <a:t>Rusnák</a:t>
            </a:r>
            <a:r>
              <a:rPr lang="sk-SK" dirty="0"/>
              <a:t>, </a:t>
            </a:r>
            <a:r>
              <a:rPr lang="sk-SK" dirty="0" err="1"/>
              <a:t>CSc</a:t>
            </a:r>
            <a:endParaRPr lang="sk-SK" dirty="0"/>
          </a:p>
        </p:txBody>
      </p:sp>
      <p:sp>
        <p:nvSpPr>
          <p:cNvPr id="4" name="Subtitle 2"/>
          <p:cNvSpPr txBox="1">
            <a:spLocks/>
          </p:cNvSpPr>
          <p:nvPr/>
        </p:nvSpPr>
        <p:spPr>
          <a:xfrm>
            <a:off x="1407287" y="5853255"/>
            <a:ext cx="6801208" cy="756285"/>
          </a:xfrm>
          <a:prstGeom prst="rect">
            <a:avLst/>
          </a:prstGeom>
        </p:spPr>
        <p:txBody>
          <a:bodyPr vert="horz" lIns="100785" tIns="50393" rIns="100785" bIns="50393" rtlCol="0" anchor="ctr">
            <a:normAutofit fontScale="85000" lnSpcReduction="20000"/>
          </a:bodyPr>
          <a:lstStyle>
            <a:lvl1pPr marL="0" indent="0" algn="l" defTabSz="1007852" rtl="0" eaLnBrk="1" latinLnBrk="0" hangingPunct="1">
              <a:spcBef>
                <a:spcPct val="20000"/>
              </a:spcBef>
              <a:spcAft>
                <a:spcPts val="0"/>
              </a:spcAft>
              <a:buSzPct val="60000"/>
              <a:buFont typeface="Wingdings" pitchFamily="2" charset="2"/>
              <a:buNone/>
              <a:defRPr sz="2300" kern="1200">
                <a:solidFill>
                  <a:schemeClr val="tx1"/>
                </a:solidFill>
                <a:effectLst>
                  <a:outerShdw blurRad="38100" dist="38100" dir="2700000" algn="tl">
                    <a:srgbClr val="000000">
                      <a:alpha val="43137"/>
                    </a:srgbClr>
                  </a:outerShdw>
                </a:effectLst>
                <a:latin typeface="+mn-lt"/>
                <a:ea typeface="+mn-ea"/>
                <a:cs typeface="+mn-cs"/>
              </a:defRPr>
            </a:lvl1pPr>
            <a:lvl2pPr marL="503926" indent="0" algn="ctr" defTabSz="1007852" rtl="0" eaLnBrk="1" latinLnBrk="0" hangingPunct="1">
              <a:spcBef>
                <a:spcPct val="20000"/>
              </a:spcBef>
              <a:buSzPct val="60000"/>
              <a:buFont typeface="Wingdings" pitchFamily="2" charset="2"/>
              <a:buNone/>
              <a:defRPr sz="21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1007852" indent="0" algn="ctr" defTabSz="1007852"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511778" indent="0" algn="ctr" defTabSz="1007852" rtl="0" eaLnBrk="1" latinLnBrk="0" hangingPunct="1">
              <a:spcBef>
                <a:spcPct val="20000"/>
              </a:spcBef>
              <a:buSzPct val="60000"/>
              <a:buFont typeface="Wingdings" pitchFamily="2" charset="2"/>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2015703" indent="0" algn="ctr" defTabSz="1007852"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519629" indent="0" algn="ctr" defTabSz="1007852"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3023555" indent="0" algn="ctr" defTabSz="1007852"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527481" indent="0" algn="ctr" defTabSz="1007852"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4031407" indent="0" algn="ctr" defTabSz="1007852"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sk-SK"/>
              <a:t>Source:Guidelines for the Investigation and Control of Disease Outbreaks. Porirua: Institute of Environmental Science &amp; Research Limited; Updated 2011.</a:t>
            </a:r>
            <a:endParaRPr lang="sk-SK" dirty="0"/>
          </a:p>
        </p:txBody>
      </p:sp>
    </p:spTree>
    <p:extLst>
      <p:ext uri="{BB962C8B-B14F-4D97-AF65-F5344CB8AC3E}">
        <p14:creationId xmlns:p14="http://schemas.microsoft.com/office/powerpoint/2010/main" val="57134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2FD1FD7-CB21-1EA7-0D81-491B49BE67C2}"/>
              </a:ext>
            </a:extLst>
          </p:cNvPr>
          <p:cNvSpPr>
            <a:spLocks noGrp="1"/>
          </p:cNvSpPr>
          <p:nvPr>
            <p:ph idx="1"/>
          </p:nvPr>
        </p:nvSpPr>
        <p:spPr>
          <a:xfrm>
            <a:off x="1204332" y="756287"/>
            <a:ext cx="7863945" cy="4621740"/>
          </a:xfrm>
        </p:spPr>
        <p:txBody>
          <a:bodyPr>
            <a:normAutofit fontScale="92500" lnSpcReduction="10000"/>
          </a:bodyPr>
          <a:lstStyle/>
          <a:p>
            <a:r>
              <a:rPr lang="sk-SK" dirty="0"/>
              <a:t>TBC je bakteriálna infekcia, ktorá môže postihnúť akúkoľvek časť tela vrátane pľúc.
Ľudia s TBC môžu mať všetky alebo niektoré z nasledujúcich príznakov: úbytok hmotnosti, horúčka, nočné potenie, dlhotrvajúci kašeľ, strata chuti do jedla, únava, dýchavičnosť, bolesti na hrudníku a hrčky alebo opuchy.
Niektorí ľudia, u ktorých sa vyvinie pľúcna TBC (pľúcna TBC), sú infekční pre ostatných. K šíreniu dochádza, keď tieto infekčné prípady vydychujú kvapôčky obsahujúce baktérie TBC vo vzduchu, ktoré potom vdychuje niekto iný. Stáva sa to, ak bola osoba v úzkom kontakte s prípadom (najmä ak prípad kašľal). Inkubačná doba je 4 až 12 týždňov, ale môže byť aj dlhšia.
Vylúčenie sa odporúča len pre infekčnú TBC.</a:t>
            </a:r>
          </a:p>
        </p:txBody>
      </p:sp>
      <p:sp>
        <p:nvSpPr>
          <p:cNvPr id="3" name="Nadpis 2">
            <a:extLst>
              <a:ext uri="{FF2B5EF4-FFF2-40B4-BE49-F238E27FC236}">
                <a16:creationId xmlns:a16="http://schemas.microsoft.com/office/drawing/2014/main" id="{47157A23-C7B4-1DEF-ABBB-0F68016AFBB6}"/>
              </a:ext>
            </a:extLst>
          </p:cNvPr>
          <p:cNvSpPr>
            <a:spLocks noGrp="1"/>
          </p:cNvSpPr>
          <p:nvPr>
            <p:ph type="title"/>
          </p:nvPr>
        </p:nvSpPr>
        <p:spPr/>
        <p:txBody>
          <a:bodyPr/>
          <a:lstStyle/>
          <a:p>
            <a:r>
              <a:rPr lang="sk-SK" dirty="0"/>
              <a:t>Príklad - tuberkulóza</a:t>
            </a:r>
          </a:p>
        </p:txBody>
      </p:sp>
      <p:sp>
        <p:nvSpPr>
          <p:cNvPr id="4" name="Zástupný objekt pre dátum 3">
            <a:extLst>
              <a:ext uri="{FF2B5EF4-FFF2-40B4-BE49-F238E27FC236}">
                <a16:creationId xmlns:a16="http://schemas.microsoft.com/office/drawing/2014/main" id="{0629AF51-0A75-DF3C-2BCF-0B4102D361EA}"/>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Zástupný objekt pre číslo snímky 4">
            <a:extLst>
              <a:ext uri="{FF2B5EF4-FFF2-40B4-BE49-F238E27FC236}">
                <a16:creationId xmlns:a16="http://schemas.microsoft.com/office/drawing/2014/main" id="{FD984C07-A69F-CDB7-D685-74E651AD8AB7}"/>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F8DB32FD-6929-2145-8EF2-C3CA45FD22F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79856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B61D273-13C5-04DA-84B2-08596124951A}"/>
              </a:ext>
            </a:extLst>
          </p:cNvPr>
          <p:cNvSpPr>
            <a:spLocks noGrp="1"/>
          </p:cNvSpPr>
          <p:nvPr>
            <p:ph idx="1"/>
          </p:nvPr>
        </p:nvSpPr>
        <p:spPr>
          <a:xfrm>
            <a:off x="856448" y="756287"/>
            <a:ext cx="8211829" cy="4819323"/>
          </a:xfrm>
        </p:spPr>
        <p:txBody>
          <a:bodyPr>
            <a:normAutofit fontScale="92500" lnSpcReduction="20000"/>
          </a:bodyPr>
          <a:lstStyle/>
          <a:p>
            <a:r>
              <a:rPr lang="sk-SK" dirty="0"/>
              <a:t>Ak ste informovaní o podozrení na TBC a pred prijatím akýchkoľvek opatrení, kontaktujte svoje zdravotné sestry ÚVZ, TBC, školskú sestru alebo zdravotného poradcu.
Vylúčte jedincov, kým sú infekční, podľa rád zdravotných sestier TBC alebo vášho ÚVZ.
Nevylučujte jedincov s neinfekčnou TBC alebo osôb s pľúcnou TBC, ktorí absolvovali 2 týždne účinnej antibiotickej liečby, ako potvrdili sestry TBC.
Nevylučujte súrodencov, priateľov alebo iné kontakty prípadov TBC, pokiaľ vylúčenie neodporúčajú sestry TBC alebo váš ÚVZ.
Uľahčite ÚVZ vykonať hodnotenie rizík so zariadením a riaďte sa jeho radami, napríklad pokiaľ ide o skríning iných osôb.
Podporte jednotlivcov s infekčnou TBC, aby sa vrátili do svojho prostredia alebo bežných aktivít po 2 týždňoch účinnej antibiotickej liečby predpísanej špecializovanými službami pre TBC a ak sú dostatočne zdraví.</a:t>
            </a:r>
          </a:p>
        </p:txBody>
      </p:sp>
      <p:sp>
        <p:nvSpPr>
          <p:cNvPr id="3" name="Nadpis 2">
            <a:extLst>
              <a:ext uri="{FF2B5EF4-FFF2-40B4-BE49-F238E27FC236}">
                <a16:creationId xmlns:a16="http://schemas.microsoft.com/office/drawing/2014/main" id="{C5C401E9-C3D2-C8DA-DD0F-AEB64A86C7AA}"/>
              </a:ext>
            </a:extLst>
          </p:cNvPr>
          <p:cNvSpPr>
            <a:spLocks noGrp="1"/>
          </p:cNvSpPr>
          <p:nvPr>
            <p:ph type="title"/>
          </p:nvPr>
        </p:nvSpPr>
        <p:spPr>
          <a:xfrm>
            <a:off x="881637" y="5778929"/>
            <a:ext cx="8312587" cy="1008380"/>
          </a:xfrm>
        </p:spPr>
        <p:txBody>
          <a:bodyPr/>
          <a:lstStyle/>
          <a:p>
            <a:r>
              <a:rPr lang="sk-SK" dirty="0"/>
              <a:t>Opatrenia TB</a:t>
            </a:r>
          </a:p>
        </p:txBody>
      </p:sp>
      <p:sp>
        <p:nvSpPr>
          <p:cNvPr id="4" name="Zástupný objekt pre dátum 3">
            <a:extLst>
              <a:ext uri="{FF2B5EF4-FFF2-40B4-BE49-F238E27FC236}">
                <a16:creationId xmlns:a16="http://schemas.microsoft.com/office/drawing/2014/main" id="{B3C23D95-ED95-B11C-B600-BE1C32BB20CC}"/>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Zástupný objekt pre číslo snímky 4">
            <a:extLst>
              <a:ext uri="{FF2B5EF4-FFF2-40B4-BE49-F238E27FC236}">
                <a16:creationId xmlns:a16="http://schemas.microsoft.com/office/drawing/2014/main" id="{84554847-E4CA-9ED2-BF9C-9B4F6883F5F6}"/>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D174CD1A-C04F-9911-3EE6-9378B1EE500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73282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8EAE0F0-8E5C-C58C-F1DC-6E688C31A7DF}"/>
              </a:ext>
            </a:extLst>
          </p:cNvPr>
          <p:cNvSpPr>
            <a:spLocks noGrp="1"/>
          </p:cNvSpPr>
          <p:nvPr>
            <p:ph idx="1"/>
          </p:nvPr>
        </p:nvSpPr>
        <p:spPr>
          <a:xfrm>
            <a:off x="755690" y="756287"/>
            <a:ext cx="8312587" cy="4674357"/>
          </a:xfrm>
        </p:spPr>
        <p:txBody>
          <a:bodyPr>
            <a:normAutofit fontScale="77500" lnSpcReduction="20000"/>
          </a:bodyPr>
          <a:lstStyle/>
          <a:p>
            <a:r>
              <a:rPr lang="sk-SK" dirty="0"/>
              <a:t>Infekcie dýchacích ciest sú bežné, najmä počas zimných mesiacov. Príznaky môžu byť spôsobené niekoľkými respiračnými infekciami vrátane bežného prechladnutia, COVID-19, chrípky a respiračného </a:t>
            </a:r>
            <a:r>
              <a:rPr lang="sk-SK" dirty="0" err="1"/>
              <a:t>syncyciálneho</a:t>
            </a:r>
            <a:r>
              <a:rPr lang="sk-SK" dirty="0"/>
              <a:t> vírusu (RSV).
Pre väčšinu jedincov tieto choroby nebudú vážne a čoskoro sa uzdravia.
Ľudia s infekciami dýchacích ciest môžu pociťovať celý rad príznakov vrátane nádchy, vysokej teploty, kašľa a bolesti hrdla.
Nie je možné určiť, ktorým agens je niekto infikovaný len na základe príznakov.
Niektoré deti vo veku 2 rokov a menej, najmä deti so srdcovým ochorením alebo predčasne narodené, a veľmi malé dojčatá, sú vystavené zvýšenému riziku hospitalizácie.
Infekcie dýchacích ciest sa môžu ľahko šíriť medzi ľuďmi. Kýchanie, kašeľ, spev a rozprávanie môžu šíriť kvapôčky dýchacích ciest z infikovanej osoby na niekoho blízkeho.
Kvapôčky z úst alebo nosa môžu tiež kontaminovať ruky, jedálenské a pitné náčinie, hračky alebo iné predmety a šíriť sa na tých, ktorí ich môžu používať alebo sa ich dotýkať, najmä ak sa potom dotknú nosa alebo úst.
Odporúča sa vylúčenie.</a:t>
            </a:r>
          </a:p>
        </p:txBody>
      </p:sp>
      <p:sp>
        <p:nvSpPr>
          <p:cNvPr id="3" name="Nadpis 2">
            <a:extLst>
              <a:ext uri="{FF2B5EF4-FFF2-40B4-BE49-F238E27FC236}">
                <a16:creationId xmlns:a16="http://schemas.microsoft.com/office/drawing/2014/main" id="{9E5AD768-9455-D9B5-215D-436053341A58}"/>
              </a:ext>
            </a:extLst>
          </p:cNvPr>
          <p:cNvSpPr>
            <a:spLocks noGrp="1"/>
          </p:cNvSpPr>
          <p:nvPr>
            <p:ph type="title"/>
          </p:nvPr>
        </p:nvSpPr>
        <p:spPr>
          <a:xfrm>
            <a:off x="856449" y="5679110"/>
            <a:ext cx="8312587" cy="1008380"/>
          </a:xfrm>
        </p:spPr>
        <p:txBody>
          <a:bodyPr/>
          <a:lstStyle/>
          <a:p>
            <a:r>
              <a:rPr lang="sk-SK" sz="4000" dirty="0"/>
              <a:t>Príklad: Infekcie dýchacích ciest vrátane koronavírusu (COVID-19)</a:t>
            </a:r>
          </a:p>
        </p:txBody>
      </p:sp>
      <p:sp>
        <p:nvSpPr>
          <p:cNvPr id="4" name="Zástupný objekt pre dátum 3">
            <a:extLst>
              <a:ext uri="{FF2B5EF4-FFF2-40B4-BE49-F238E27FC236}">
                <a16:creationId xmlns:a16="http://schemas.microsoft.com/office/drawing/2014/main" id="{454E1B5B-AABD-178F-7BF0-F219C64B9716}"/>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Zástupný objekt pre číslo snímky 4">
            <a:extLst>
              <a:ext uri="{FF2B5EF4-FFF2-40B4-BE49-F238E27FC236}">
                <a16:creationId xmlns:a16="http://schemas.microsoft.com/office/drawing/2014/main" id="{D2B025D2-E2FE-067F-C588-45BA6ACDCD42}"/>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Zástupný objekt pre pätu 5">
            <a:extLst>
              <a:ext uri="{FF2B5EF4-FFF2-40B4-BE49-F238E27FC236}">
                <a16:creationId xmlns:a16="http://schemas.microsoft.com/office/drawing/2014/main" id="{5B961CC5-81C5-F0AA-1AB4-92813890716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9572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48F8F1B-0986-AB8E-F28D-126DB4A576BC}"/>
              </a:ext>
            </a:extLst>
          </p:cNvPr>
          <p:cNvSpPr>
            <a:spLocks noGrp="1"/>
          </p:cNvSpPr>
          <p:nvPr>
            <p:ph idx="1"/>
          </p:nvPr>
        </p:nvSpPr>
        <p:spPr>
          <a:xfrm>
            <a:off x="657922" y="756287"/>
            <a:ext cx="8410355" cy="4658497"/>
          </a:xfrm>
        </p:spPr>
        <p:txBody>
          <a:bodyPr>
            <a:normAutofit fontScale="92500"/>
          </a:bodyPr>
          <a:lstStyle/>
          <a:p>
            <a:r>
              <a:rPr lang="sk-SK" dirty="0"/>
              <a:t>Neodporúča sa, aby sa deti a mladí ľudia testovali na COVID-19, pokiaľ to nenariadi zdravotnícky pracovník.
Vylúčte každého postihnutého jedinca, ktorý má vysokú teplotu a nie je mu dobre, kým už nemá vysokú teplotu a nie je dostatočne zdravý na to, aby sa zúčastnil stretnutia.
Nevylučujte jedincov s miernymi príznakmi, ako je nádcha, bolesť hrdla alebo mierny kašeľ, ktorí sú inak v poriadku.
Odporučte osobám vo veku 18 rokov a mladším s pozitívnym výsledkom testu na COVID-19, aby sa pokúsili zostať doma 3 dni odo dňa testovania.
Odporučte osobám vo veku nad 18 rokov s pozitívnym výsledkom testu na COVID-19, aby zostali doma 5 dní odo dňa testovania.
</a:t>
            </a:r>
          </a:p>
        </p:txBody>
      </p:sp>
      <p:sp>
        <p:nvSpPr>
          <p:cNvPr id="3" name="Nadpis 2">
            <a:extLst>
              <a:ext uri="{FF2B5EF4-FFF2-40B4-BE49-F238E27FC236}">
                <a16:creationId xmlns:a16="http://schemas.microsoft.com/office/drawing/2014/main" id="{B737095D-5BBC-BCD0-C9B2-6A932534BBA9}"/>
              </a:ext>
            </a:extLst>
          </p:cNvPr>
          <p:cNvSpPr>
            <a:spLocks noGrp="1"/>
          </p:cNvSpPr>
          <p:nvPr>
            <p:ph type="title"/>
          </p:nvPr>
        </p:nvSpPr>
        <p:spPr>
          <a:xfrm>
            <a:off x="856449" y="5798183"/>
            <a:ext cx="8312587" cy="1008380"/>
          </a:xfrm>
        </p:spPr>
        <p:txBody>
          <a:bodyPr/>
          <a:lstStyle/>
          <a:p>
            <a:r>
              <a:rPr lang="sk-SK" dirty="0"/>
              <a:t>Infekcie dýchacích ciest: čo musíte urobiť</a:t>
            </a:r>
          </a:p>
        </p:txBody>
      </p:sp>
      <p:sp>
        <p:nvSpPr>
          <p:cNvPr id="4" name="Zástupný objekt pre dátum 3">
            <a:extLst>
              <a:ext uri="{FF2B5EF4-FFF2-40B4-BE49-F238E27FC236}">
                <a16:creationId xmlns:a16="http://schemas.microsoft.com/office/drawing/2014/main" id="{901938DE-3B3A-808D-6AAD-3F2DF256BA20}"/>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Zástupný objekt pre číslo snímky 4">
            <a:extLst>
              <a:ext uri="{FF2B5EF4-FFF2-40B4-BE49-F238E27FC236}">
                <a16:creationId xmlns:a16="http://schemas.microsoft.com/office/drawing/2014/main" id="{59CE9DDD-C504-92B8-143B-78B4F4A9F894}"/>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55C34EB2-0503-F466-479F-DD19A4E24DE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2625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82FF-6B1D-6277-BC3D-573FBE39AF7C}"/>
            </a:ext>
          </a:extLst>
        </p:cNvPr>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F40E6D5-E588-4C89-8FBE-395059E70F6A}"/>
              </a:ext>
            </a:extLst>
          </p:cNvPr>
          <p:cNvSpPr>
            <a:spLocks noGrp="1"/>
          </p:cNvSpPr>
          <p:nvPr>
            <p:ph idx="1"/>
          </p:nvPr>
        </p:nvSpPr>
        <p:spPr>
          <a:xfrm>
            <a:off x="657922" y="756287"/>
            <a:ext cx="8410355" cy="4658497"/>
          </a:xfrm>
        </p:spPr>
        <p:txBody>
          <a:bodyPr>
            <a:normAutofit fontScale="92500" lnSpcReduction="10000"/>
          </a:bodyPr>
          <a:lstStyle/>
          <a:p>
            <a:r>
              <a:rPr lang="sk-SK" dirty="0"/>
              <a:t>Kontaktujte ÚVZ, ak existuje:</a:t>
            </a:r>
          </a:p>
          <a:p>
            <a:pPr lvl="1"/>
            <a:r>
              <a:rPr lang="sk-SK" dirty="0"/>
              <a:t>počet absencií zamestnancov alebo študentov v dôsledku akútnej respiračnej infekcie je vyšší ako predtým a/alebo rýchlo rastúci </a:t>
            </a:r>
          </a:p>
          <a:p>
            <a:pPr lvl="1"/>
            <a:r>
              <a:rPr lang="sk-SK" dirty="0"/>
              <a:t>dôkaz o závažnom ochorení spôsobenom infekciou dýchacích ciest, napríklad ak je dieťa, mladý človek alebo zamestnanec hospitalizovaný.</a:t>
            </a:r>
          </a:p>
          <a:p>
            <a:r>
              <a:rPr lang="sk-SK" dirty="0"/>
              <a:t>Jednotlivci, ktorí zvyčajne navštevujú vzdelávacie zariadenie alebo zariadenie starostlivosti o deti a ktorí žijú s niekým, kto má pozitívny výsledok testu na COVID-19, by mali pokračovať v štúdiu ako zvyčajne.
Povzbudzujte jednotlivcov, aby zaviedli správne postupy hygieny dýchacích ciest.
Odporúčajte všetkým jednotlivcom, aby dodržiavali pokyny týkajúce sa bezpečného života s COVID-19 a inými infekciami dýchacích ciest.</a:t>
            </a:r>
          </a:p>
        </p:txBody>
      </p:sp>
      <p:sp>
        <p:nvSpPr>
          <p:cNvPr id="3" name="Nadpis 2">
            <a:extLst>
              <a:ext uri="{FF2B5EF4-FFF2-40B4-BE49-F238E27FC236}">
                <a16:creationId xmlns:a16="http://schemas.microsoft.com/office/drawing/2014/main" id="{EE41121E-5FF7-D3FB-8890-DE77A2992F5A}"/>
              </a:ext>
            </a:extLst>
          </p:cNvPr>
          <p:cNvSpPr>
            <a:spLocks noGrp="1"/>
          </p:cNvSpPr>
          <p:nvPr>
            <p:ph type="title"/>
          </p:nvPr>
        </p:nvSpPr>
        <p:spPr>
          <a:xfrm>
            <a:off x="856449" y="5798183"/>
            <a:ext cx="8312587" cy="1008380"/>
          </a:xfrm>
        </p:spPr>
        <p:txBody>
          <a:bodyPr/>
          <a:lstStyle/>
          <a:p>
            <a:r>
              <a:rPr lang="sk-SK" dirty="0"/>
              <a:t>Infekcie dýchacích ciest: čo musíte urobiť</a:t>
            </a:r>
          </a:p>
        </p:txBody>
      </p:sp>
      <p:sp>
        <p:nvSpPr>
          <p:cNvPr id="4" name="Zástupný objekt pre dátum 3">
            <a:extLst>
              <a:ext uri="{FF2B5EF4-FFF2-40B4-BE49-F238E27FC236}">
                <a16:creationId xmlns:a16="http://schemas.microsoft.com/office/drawing/2014/main" id="{D9949D3E-6728-C960-A132-4C55DC76F63E}"/>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Zástupný objekt pre číslo snímky 4">
            <a:extLst>
              <a:ext uri="{FF2B5EF4-FFF2-40B4-BE49-F238E27FC236}">
                <a16:creationId xmlns:a16="http://schemas.microsoft.com/office/drawing/2014/main" id="{3781C0E2-E273-7299-3509-9FDE27A6FCC6}"/>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E1D1CF2E-35D6-81B2-03DC-3334596682F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07830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01C59EA3-1E7E-393F-F881-56776929E2D1}"/>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Zástupný objekt pre číslo snímky 4">
            <a:extLst>
              <a:ext uri="{FF2B5EF4-FFF2-40B4-BE49-F238E27FC236}">
                <a16:creationId xmlns:a16="http://schemas.microsoft.com/office/drawing/2014/main" id="{27B5F60A-C511-E764-2200-ADD4253F7D08}"/>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B2B1D7FB-4E17-BC9F-CF34-37E984DF3222}"/>
              </a:ext>
            </a:extLst>
          </p:cNvPr>
          <p:cNvSpPr>
            <a:spLocks noGrp="1"/>
          </p:cNvSpPr>
          <p:nvPr>
            <p:ph type="ftr" sz="quarter" idx="12"/>
          </p:nvPr>
        </p:nvSpPr>
        <p:spPr/>
        <p:txBody>
          <a:bodyPr/>
          <a:lstStyle/>
          <a:p>
            <a:r>
              <a:rPr lang="en-GB"/>
              <a:t>rusnak.truni.sk</a:t>
            </a:r>
          </a:p>
        </p:txBody>
      </p:sp>
      <p:pic>
        <p:nvPicPr>
          <p:cNvPr id="9" name="Obrázok 8" descr="Obrázok, na ktorom je text, potvrdenie, snímka obrazovky, písmo&#10;&#10;Obsah vygenerovaný umelou inteligenciou môže byť nesprávny.">
            <a:extLst>
              <a:ext uri="{FF2B5EF4-FFF2-40B4-BE49-F238E27FC236}">
                <a16:creationId xmlns:a16="http://schemas.microsoft.com/office/drawing/2014/main" id="{37AFC5CB-8B07-194D-C6AE-B76E5CE14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11" y="461714"/>
            <a:ext cx="6918498" cy="6639421"/>
          </a:xfrm>
          <a:prstGeom prst="rect">
            <a:avLst/>
          </a:prstGeom>
        </p:spPr>
      </p:pic>
    </p:spTree>
    <p:extLst>
      <p:ext uri="{BB962C8B-B14F-4D97-AF65-F5344CB8AC3E}">
        <p14:creationId xmlns:p14="http://schemas.microsoft.com/office/powerpoint/2010/main" val="96010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53793BE3-51A3-D524-0F65-82140E33B918}"/>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Zástupný objekt pre číslo snímky 4">
            <a:extLst>
              <a:ext uri="{FF2B5EF4-FFF2-40B4-BE49-F238E27FC236}">
                <a16:creationId xmlns:a16="http://schemas.microsoft.com/office/drawing/2014/main" id="{9A786887-4E0E-C934-81F9-B1FE7BBB0A75}"/>
              </a:ext>
            </a:extLst>
          </p:cNvPr>
          <p:cNvSpPr>
            <a:spLocks noGrp="1"/>
          </p:cNvSpPr>
          <p:nvPr>
            <p:ph type="sldNum" sz="quarter" idx="11"/>
          </p:nvPr>
        </p:nvSpPr>
        <p:spPr/>
        <p:txBody>
          <a:bodyPr/>
          <a:lstStyle/>
          <a:p>
            <a:fld id="{20C92893-8C51-46CF-9D47-24B3C575AFAA}" type="slidenum">
              <a:rPr lang="en-GB" smtClean="0"/>
              <a:pPr/>
              <a:t>16</a:t>
            </a:fld>
            <a:endParaRPr lang="en-GB"/>
          </a:p>
        </p:txBody>
      </p:sp>
      <p:sp>
        <p:nvSpPr>
          <p:cNvPr id="6" name="Zástupný objekt pre pätu 5">
            <a:extLst>
              <a:ext uri="{FF2B5EF4-FFF2-40B4-BE49-F238E27FC236}">
                <a16:creationId xmlns:a16="http://schemas.microsoft.com/office/drawing/2014/main" id="{43894303-9685-B3D1-F7B6-EE16B3ABE3AB}"/>
              </a:ext>
            </a:extLst>
          </p:cNvPr>
          <p:cNvSpPr>
            <a:spLocks noGrp="1"/>
          </p:cNvSpPr>
          <p:nvPr>
            <p:ph type="ftr" sz="quarter" idx="12"/>
          </p:nvPr>
        </p:nvSpPr>
        <p:spPr/>
        <p:txBody>
          <a:bodyPr/>
          <a:lstStyle/>
          <a:p>
            <a:r>
              <a:rPr lang="en-GB"/>
              <a:t>rusnak.truni.sk</a:t>
            </a:r>
          </a:p>
        </p:txBody>
      </p:sp>
      <p:pic>
        <p:nvPicPr>
          <p:cNvPr id="10" name="Obrázok 9" descr="Obrázok, na ktorom je text, snímka obrazovky, potvrdenie, písmo&#10;&#10;Obsah vygenerovaný umelou inteligenciou môže byť nesprávny.">
            <a:extLst>
              <a:ext uri="{FF2B5EF4-FFF2-40B4-BE49-F238E27FC236}">
                <a16:creationId xmlns:a16="http://schemas.microsoft.com/office/drawing/2014/main" id="{66381093-F097-32A9-ADCB-29C5323FD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62" y="1706137"/>
            <a:ext cx="9095894" cy="3860250"/>
          </a:xfrm>
          <a:prstGeom prst="rect">
            <a:avLst/>
          </a:prstGeom>
        </p:spPr>
      </p:pic>
    </p:spTree>
    <p:extLst>
      <p:ext uri="{BB962C8B-B14F-4D97-AF65-F5344CB8AC3E}">
        <p14:creationId xmlns:p14="http://schemas.microsoft.com/office/powerpoint/2010/main" val="350947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49E4999-34D5-5474-7840-EEDA27A44F43}"/>
              </a:ext>
            </a:extLst>
          </p:cNvPr>
          <p:cNvSpPr>
            <a:spLocks noGrp="1"/>
          </p:cNvSpPr>
          <p:nvPr>
            <p:ph type="dt" sz="half" idx="10"/>
          </p:nvPr>
        </p:nvSpPr>
        <p:spPr>
          <a:xfrm>
            <a:off x="7987308" y="6787309"/>
            <a:ext cx="1164934" cy="402652"/>
          </a:xfrm>
        </p:spPr>
        <p:txBody>
          <a:bodyPr anchor="t">
            <a:normAutofit/>
          </a:bodyPr>
          <a:lstStyle/>
          <a:p>
            <a:pPr>
              <a:spcAft>
                <a:spcPts val="600"/>
              </a:spcAft>
            </a:pPr>
            <a:fld id="{82776398-09B3-E845-80F6-1274B1761483}" type="datetime1">
              <a:rPr lang="sk-SK" smtClean="0"/>
              <a:pPr>
                <a:spcAft>
                  <a:spcPts val="600"/>
                </a:spcAft>
              </a:pPr>
              <a:t>7.4.2025</a:t>
            </a:fld>
            <a:endParaRPr lang="en-GB"/>
          </a:p>
        </p:txBody>
      </p:sp>
      <p:sp>
        <p:nvSpPr>
          <p:cNvPr id="5" name="Zástupný objekt pre číslo snímky 4">
            <a:extLst>
              <a:ext uri="{FF2B5EF4-FFF2-40B4-BE49-F238E27FC236}">
                <a16:creationId xmlns:a16="http://schemas.microsoft.com/office/drawing/2014/main" id="{0C261700-B833-EFAA-BFED-061B08450E64}"/>
              </a:ext>
            </a:extLst>
          </p:cNvPr>
          <p:cNvSpPr>
            <a:spLocks noGrp="1"/>
          </p:cNvSpPr>
          <p:nvPr>
            <p:ph type="sldNum" sz="quarter" idx="11"/>
          </p:nvPr>
        </p:nvSpPr>
        <p:spPr>
          <a:xfrm>
            <a:off x="856449" y="6787310"/>
            <a:ext cx="822862" cy="402652"/>
          </a:xfrm>
        </p:spPr>
        <p:txBody>
          <a:bodyPr anchor="b">
            <a:normAutofit/>
          </a:bodyPr>
          <a:lstStyle/>
          <a:p>
            <a:pPr>
              <a:spcAft>
                <a:spcPts val="600"/>
              </a:spcAft>
            </a:pPr>
            <a:fld id="{20C92893-8C51-46CF-9D47-24B3C575AFAA}" type="slidenum">
              <a:rPr lang="en-GB" smtClean="0"/>
              <a:pPr>
                <a:spcAft>
                  <a:spcPts val="600"/>
                </a:spcAft>
              </a:pPr>
              <a:t>17</a:t>
            </a:fld>
            <a:endParaRPr lang="en-GB"/>
          </a:p>
        </p:txBody>
      </p:sp>
      <p:sp>
        <p:nvSpPr>
          <p:cNvPr id="6" name="Zástupný objekt pre pätu 5">
            <a:extLst>
              <a:ext uri="{FF2B5EF4-FFF2-40B4-BE49-F238E27FC236}">
                <a16:creationId xmlns:a16="http://schemas.microsoft.com/office/drawing/2014/main" id="{BB8D1B24-EB62-8F8D-839B-1FE9CA6EC9CC}"/>
              </a:ext>
            </a:extLst>
          </p:cNvPr>
          <p:cNvSpPr>
            <a:spLocks noGrp="1"/>
          </p:cNvSpPr>
          <p:nvPr>
            <p:ph type="ftr" sz="quarter" idx="12"/>
          </p:nvPr>
        </p:nvSpPr>
        <p:spPr>
          <a:xfrm>
            <a:off x="2145002" y="6787309"/>
            <a:ext cx="5475399" cy="402651"/>
          </a:xfrm>
        </p:spPr>
        <p:txBody>
          <a:bodyPr anchor="t">
            <a:normAutofit/>
          </a:bodyPr>
          <a:lstStyle/>
          <a:p>
            <a:pPr>
              <a:spcAft>
                <a:spcPts val="600"/>
              </a:spcAft>
            </a:pPr>
            <a:r>
              <a:rPr lang="en-GB"/>
              <a:t>rusnak.truni.sk</a:t>
            </a:r>
          </a:p>
        </p:txBody>
      </p:sp>
      <p:pic>
        <p:nvPicPr>
          <p:cNvPr id="10" name="Obrázok 9" descr="Obrázok, na ktorom je text, potvrdenie, snímka obrazovky, číslo&#10;&#10;Obsah vygenerovaný umelou inteligenciou môže byť nesprávny.">
            <a:extLst>
              <a:ext uri="{FF2B5EF4-FFF2-40B4-BE49-F238E27FC236}">
                <a16:creationId xmlns:a16="http://schemas.microsoft.com/office/drawing/2014/main" id="{1FAB73CF-FB91-F1E0-7949-240FD870E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09" y="1583473"/>
            <a:ext cx="8339033" cy="4697237"/>
          </a:xfrm>
          <a:prstGeom prst="rect">
            <a:avLst/>
          </a:prstGeom>
        </p:spPr>
      </p:pic>
    </p:spTree>
    <p:extLst>
      <p:ext uri="{BB962C8B-B14F-4D97-AF65-F5344CB8AC3E}">
        <p14:creationId xmlns:p14="http://schemas.microsoft.com/office/powerpoint/2010/main" val="169467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5016492-A575-2D76-4B79-6272C8D17233}"/>
              </a:ext>
            </a:extLst>
          </p:cNvPr>
          <p:cNvSpPr>
            <a:spLocks noGrp="1"/>
          </p:cNvSpPr>
          <p:nvPr>
            <p:ph type="title"/>
          </p:nvPr>
        </p:nvSpPr>
        <p:spPr/>
        <p:txBody>
          <a:bodyPr/>
          <a:lstStyle/>
          <a:p>
            <a:r>
              <a:rPr lang="sk-SK" dirty="0"/>
              <a:t>Príklad zoonózy</a:t>
            </a:r>
          </a:p>
        </p:txBody>
      </p:sp>
      <p:sp>
        <p:nvSpPr>
          <p:cNvPr id="4" name="Zástupný objekt pre dátum 3">
            <a:extLst>
              <a:ext uri="{FF2B5EF4-FFF2-40B4-BE49-F238E27FC236}">
                <a16:creationId xmlns:a16="http://schemas.microsoft.com/office/drawing/2014/main" id="{6CEF62DD-6FAF-44BD-B891-7915561FAE4C}"/>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Zástupný objekt pre číslo snímky 4">
            <a:extLst>
              <a:ext uri="{FF2B5EF4-FFF2-40B4-BE49-F238E27FC236}">
                <a16:creationId xmlns:a16="http://schemas.microsoft.com/office/drawing/2014/main" id="{BC66022F-3A70-2D29-D308-C944E630107C}"/>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9A4C1D1E-AE97-02B0-0941-C4B92D0F2F07}"/>
              </a:ext>
            </a:extLst>
          </p:cNvPr>
          <p:cNvSpPr>
            <a:spLocks noGrp="1"/>
          </p:cNvSpPr>
          <p:nvPr>
            <p:ph type="ftr" sz="quarter" idx="12"/>
          </p:nvPr>
        </p:nvSpPr>
        <p:spPr/>
        <p:txBody>
          <a:bodyPr/>
          <a:lstStyle/>
          <a:p>
            <a:r>
              <a:rPr lang="en-GB"/>
              <a:t>rusnak.truni.sk</a:t>
            </a:r>
          </a:p>
        </p:txBody>
      </p:sp>
      <p:pic>
        <p:nvPicPr>
          <p:cNvPr id="8" name="Obrázok 7" descr="Obrázok, na ktorom je text, snímka obrazovky, písmo, číslo&#10;&#10;Obsah vygenerovaný umelou inteligenciou môže byť nesprávny.">
            <a:extLst>
              <a:ext uri="{FF2B5EF4-FFF2-40B4-BE49-F238E27FC236}">
                <a16:creationId xmlns:a16="http://schemas.microsoft.com/office/drawing/2014/main" id="{4DEC0753-1006-E6D6-FF63-CB935DEE2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501" y="634952"/>
            <a:ext cx="7772400" cy="4905913"/>
          </a:xfrm>
          <a:prstGeom prst="rect">
            <a:avLst/>
          </a:prstGeom>
        </p:spPr>
      </p:pic>
    </p:spTree>
    <p:extLst>
      <p:ext uri="{BB962C8B-B14F-4D97-AF65-F5344CB8AC3E}">
        <p14:creationId xmlns:p14="http://schemas.microsoft.com/office/powerpoint/2010/main" val="131798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a:t>Komunikácia</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19</a:t>
            </a:fld>
            <a:endParaRPr lang="en-GB"/>
          </a:p>
        </p:txBody>
      </p:sp>
      <p:sp>
        <p:nvSpPr>
          <p:cNvPr id="6" name="Footer Placeholder 5"/>
          <p:cNvSpPr>
            <a:spLocks noGrp="1"/>
          </p:cNvSpPr>
          <p:nvPr>
            <p:ph type="ftr" sz="quarter" idx="12"/>
          </p:nvPr>
        </p:nvSpPr>
        <p:spPr/>
        <p:txBody>
          <a:bodyPr/>
          <a:lstStyle/>
          <a:p>
            <a:r>
              <a:rPr lang="en-GB"/>
              <a:t>rusnak.truni.sk</a:t>
            </a:r>
          </a:p>
        </p:txBody>
      </p:sp>
      <p:grpSp>
        <p:nvGrpSpPr>
          <p:cNvPr id="7" name="Group 6"/>
          <p:cNvGrpSpPr/>
          <p:nvPr/>
        </p:nvGrpSpPr>
        <p:grpSpPr>
          <a:xfrm>
            <a:off x="1679311" y="666753"/>
            <a:ext cx="7200308" cy="4757822"/>
            <a:chOff x="1679311" y="1250548"/>
            <a:chExt cx="7200308" cy="4757822"/>
          </a:xfrm>
        </p:grpSpPr>
        <p:grpSp>
          <p:nvGrpSpPr>
            <p:cNvPr id="8" name="Group 7"/>
            <p:cNvGrpSpPr/>
            <p:nvPr/>
          </p:nvGrpSpPr>
          <p:grpSpPr>
            <a:xfrm>
              <a:off x="1679311" y="1250548"/>
              <a:ext cx="6782052" cy="4757822"/>
              <a:chOff x="941914" y="307460"/>
              <a:chExt cx="8575527" cy="6530769"/>
            </a:xfrm>
          </p:grpSpPr>
          <p:sp>
            <p:nvSpPr>
              <p:cNvPr id="10" name="Rectangle 9"/>
              <p:cNvSpPr/>
              <p:nvPr/>
            </p:nvSpPr>
            <p:spPr>
              <a:xfrm>
                <a:off x="5581132" y="307460"/>
                <a:ext cx="2406176" cy="72186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Príprava</a:t>
                </a:r>
              </a:p>
            </p:txBody>
          </p:sp>
          <p:sp>
            <p:nvSpPr>
              <p:cNvPr id="11" name="Rectangle 10"/>
              <p:cNvSpPr/>
              <p:nvPr/>
            </p:nvSpPr>
            <p:spPr>
              <a:xfrm>
                <a:off x="1599948" y="307460"/>
                <a:ext cx="2406176" cy="7218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Surveillance/Dozor</a:t>
                </a:r>
              </a:p>
            </p:txBody>
          </p:sp>
          <p:cxnSp>
            <p:nvCxnSpPr>
              <p:cNvPr id="12" name="Straight Arrow Connector 11"/>
              <p:cNvCxnSpPr/>
              <p:nvPr/>
            </p:nvCxnSpPr>
            <p:spPr>
              <a:xfrm>
                <a:off x="2711064" y="1029323"/>
                <a:ext cx="0" cy="2706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2"/>
                <a:endCxn id="32" idx="0"/>
              </p:cNvCxnSpPr>
              <p:nvPr/>
            </p:nvCxnSpPr>
            <p:spPr>
              <a:xfrm>
                <a:off x="2717571" y="2454640"/>
                <a:ext cx="0" cy="312154"/>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941914" y="1350931"/>
                <a:ext cx="3645613" cy="5487298"/>
                <a:chOff x="941914" y="1350931"/>
                <a:chExt cx="3645613" cy="5487298"/>
              </a:xfrm>
            </p:grpSpPr>
            <p:sp>
              <p:nvSpPr>
                <p:cNvPr id="28" name="Rectangle 27"/>
                <p:cNvSpPr/>
                <p:nvPr/>
              </p:nvSpPr>
              <p:spPr>
                <a:xfrm>
                  <a:off x="941914"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Vyšetrenie epidémie</a:t>
                  </a:r>
                </a:p>
              </p:txBody>
            </p:sp>
            <p:sp>
              <p:nvSpPr>
                <p:cNvPr id="29" name="Rectangle 28"/>
                <p:cNvSpPr/>
                <p:nvPr/>
              </p:nvSpPr>
              <p:spPr>
                <a:xfrm>
                  <a:off x="1379887" y="3673602"/>
                  <a:ext cx="2793838" cy="2941607"/>
                </a:xfrm>
                <a:prstGeom prst="rect">
                  <a:avLst/>
                </a:prstGeom>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Úplné vyšetrenie</a:t>
                  </a:r>
                </a:p>
              </p:txBody>
            </p:sp>
            <p:sp>
              <p:nvSpPr>
                <p:cNvPr id="30" name="Rectangle 29"/>
                <p:cNvSpPr/>
                <p:nvPr/>
              </p:nvSpPr>
              <p:spPr>
                <a:xfrm>
                  <a:off x="1514483" y="173277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Potvrdenie a posúdenie</a:t>
                  </a:r>
                </a:p>
              </p:txBody>
            </p:sp>
            <p:grpSp>
              <p:nvGrpSpPr>
                <p:cNvPr id="31" name="Group 30"/>
                <p:cNvGrpSpPr/>
                <p:nvPr/>
              </p:nvGrpSpPr>
              <p:grpSpPr>
                <a:xfrm>
                  <a:off x="1599948" y="4145500"/>
                  <a:ext cx="2406176" cy="2350078"/>
                  <a:chOff x="941914" y="3641404"/>
                  <a:chExt cx="2406176" cy="2350078"/>
                </a:xfrm>
              </p:grpSpPr>
              <p:sp>
                <p:nvSpPr>
                  <p:cNvPr id="39" name="Rectangle 38"/>
                  <p:cNvSpPr/>
                  <p:nvPr/>
                </p:nvSpPr>
                <p:spPr>
                  <a:xfrm>
                    <a:off x="941914" y="364140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analytickej epidemiológie</a:t>
                    </a:r>
                  </a:p>
                </p:txBody>
              </p:sp>
              <p:sp>
                <p:nvSpPr>
                  <p:cNvPr id="40" name="Rectangle 39"/>
                  <p:cNvSpPr/>
                  <p:nvPr/>
                </p:nvSpPr>
                <p:spPr>
                  <a:xfrm>
                    <a:off x="941914" y="4454182"/>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prostredia</a:t>
                    </a:r>
                  </a:p>
                </p:txBody>
              </p:sp>
              <p:sp>
                <p:nvSpPr>
                  <p:cNvPr id="41" name="Rectangle 40"/>
                  <p:cNvSpPr/>
                  <p:nvPr/>
                </p:nvSpPr>
                <p:spPr>
                  <a:xfrm>
                    <a:off x="941914" y="5269619"/>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laboratórna</a:t>
                    </a:r>
                  </a:p>
                </p:txBody>
              </p:sp>
            </p:grpSp>
            <p:sp>
              <p:nvSpPr>
                <p:cNvPr id="32" name="Rectangle 31"/>
                <p:cNvSpPr/>
                <p:nvPr/>
              </p:nvSpPr>
              <p:spPr>
                <a:xfrm>
                  <a:off x="1514483" y="276679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Popis epidémie</a:t>
                  </a:r>
                </a:p>
              </p:txBody>
            </p:sp>
            <p:cxnSp>
              <p:nvCxnSpPr>
                <p:cNvPr id="33" name="Straight Arrow Connector 32"/>
                <p:cNvCxnSpPr/>
                <p:nvPr/>
              </p:nvCxnSpPr>
              <p:spPr>
                <a:xfrm>
                  <a:off x="3920659" y="3110023"/>
                  <a:ext cx="552666" cy="1"/>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473325" y="3110023"/>
                  <a:ext cx="0" cy="2209187"/>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4173726" y="5319210"/>
                  <a:ext cx="299599"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141110" y="3110023"/>
                  <a:ext cx="373373"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141110" y="3110024"/>
                  <a:ext cx="1" cy="2209186"/>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141110" y="5319210"/>
                  <a:ext cx="238777" cy="0"/>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a:xfrm flipH="1">
                <a:off x="4006124" y="698812"/>
                <a:ext cx="150050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551441"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Odpoveď na epidémiu</a:t>
                </a:r>
              </a:p>
            </p:txBody>
          </p:sp>
          <p:sp>
            <p:nvSpPr>
              <p:cNvPr id="17" name="Rectangle 16"/>
              <p:cNvSpPr/>
              <p:nvPr/>
            </p:nvSpPr>
            <p:spPr>
              <a:xfrm>
                <a:off x="6133625" y="2403720"/>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Riešenie</a:t>
                </a:r>
              </a:p>
            </p:txBody>
          </p:sp>
          <p:sp>
            <p:nvSpPr>
              <p:cNvPr id="18" name="Rectangle 17"/>
              <p:cNvSpPr/>
              <p:nvPr/>
            </p:nvSpPr>
            <p:spPr>
              <a:xfrm>
                <a:off x="6133625" y="3896343"/>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Komunikácia</a:t>
                </a:r>
              </a:p>
            </p:txBody>
          </p:sp>
          <p:sp>
            <p:nvSpPr>
              <p:cNvPr id="19" name="Rectangle 18"/>
              <p:cNvSpPr/>
              <p:nvPr/>
            </p:nvSpPr>
            <p:spPr>
              <a:xfrm>
                <a:off x="6133625" y="549520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Dokumentácia</a:t>
                </a:r>
              </a:p>
            </p:txBody>
          </p:sp>
          <p:cxnSp>
            <p:nvCxnSpPr>
              <p:cNvPr id="20" name="Straight Arrow Connector 19"/>
              <p:cNvCxnSpPr/>
              <p:nvPr/>
            </p:nvCxnSpPr>
            <p:spPr>
              <a:xfrm>
                <a:off x="7374248" y="3125583"/>
                <a:ext cx="0" cy="77076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9" idx="0"/>
              </p:cNvCxnSpPr>
              <p:nvPr/>
            </p:nvCxnSpPr>
            <p:spPr>
              <a:xfrm>
                <a:off x="7336713" y="4618206"/>
                <a:ext cx="0" cy="877001"/>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87527" y="2714589"/>
                <a:ext cx="995733"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87527" y="4274525"/>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587527" y="5936133"/>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7987308" y="698812"/>
                <a:ext cx="153013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9517441" y="698812"/>
                <a:ext cx="0" cy="5128822"/>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8539801" y="5846477"/>
                <a:ext cx="977640" cy="0"/>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9" name="Right Arrow 8"/>
            <p:cNvSpPr/>
            <p:nvPr/>
          </p:nvSpPr>
          <p:spPr>
            <a:xfrm rot="10800000">
              <a:off x="7536343" y="4030404"/>
              <a:ext cx="1343276" cy="26998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294293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6448" y="5778929"/>
            <a:ext cx="8312587" cy="1008380"/>
          </a:xfrm>
        </p:spPr>
        <p:txBody>
          <a:bodyPr/>
          <a:lstStyle/>
          <a:p>
            <a:r>
              <a:rPr lang="sk-SK" dirty="0"/>
              <a:t>Riešenie epidémie</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a:t>
            </a:fld>
            <a:endParaRPr lang="en-GB"/>
          </a:p>
        </p:txBody>
      </p:sp>
      <p:sp>
        <p:nvSpPr>
          <p:cNvPr id="6" name="Footer Placeholder 5"/>
          <p:cNvSpPr>
            <a:spLocks noGrp="1"/>
          </p:cNvSpPr>
          <p:nvPr>
            <p:ph type="ftr" sz="quarter" idx="12"/>
          </p:nvPr>
        </p:nvSpPr>
        <p:spPr/>
        <p:txBody>
          <a:bodyPr/>
          <a:lstStyle/>
          <a:p>
            <a:r>
              <a:rPr lang="en-GB"/>
              <a:t>rusnak.truni.sk</a:t>
            </a:r>
          </a:p>
        </p:txBody>
      </p:sp>
      <p:grpSp>
        <p:nvGrpSpPr>
          <p:cNvPr id="8" name="Group 7"/>
          <p:cNvGrpSpPr/>
          <p:nvPr/>
        </p:nvGrpSpPr>
        <p:grpSpPr>
          <a:xfrm>
            <a:off x="1679311" y="593349"/>
            <a:ext cx="7284366" cy="4757822"/>
            <a:chOff x="1679311" y="1250548"/>
            <a:chExt cx="7284366" cy="4757822"/>
          </a:xfrm>
        </p:grpSpPr>
        <p:grpSp>
          <p:nvGrpSpPr>
            <p:cNvPr id="9" name="Group 8"/>
            <p:cNvGrpSpPr/>
            <p:nvPr/>
          </p:nvGrpSpPr>
          <p:grpSpPr>
            <a:xfrm>
              <a:off x="1679311" y="1250548"/>
              <a:ext cx="6782052" cy="4757822"/>
              <a:chOff x="941914" y="307460"/>
              <a:chExt cx="8575527" cy="6530769"/>
            </a:xfrm>
          </p:grpSpPr>
          <p:sp>
            <p:nvSpPr>
              <p:cNvPr id="11" name="Rectangle 10"/>
              <p:cNvSpPr/>
              <p:nvPr/>
            </p:nvSpPr>
            <p:spPr>
              <a:xfrm>
                <a:off x="5581132" y="307460"/>
                <a:ext cx="2406176" cy="72186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Príprava</a:t>
                </a:r>
              </a:p>
            </p:txBody>
          </p:sp>
          <p:sp>
            <p:nvSpPr>
              <p:cNvPr id="12" name="Rectangle 11"/>
              <p:cNvSpPr/>
              <p:nvPr/>
            </p:nvSpPr>
            <p:spPr>
              <a:xfrm>
                <a:off x="1599948" y="307460"/>
                <a:ext cx="2406176" cy="7218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Surveillance/Dozor</a:t>
                </a:r>
              </a:p>
            </p:txBody>
          </p:sp>
          <p:cxnSp>
            <p:nvCxnSpPr>
              <p:cNvPr id="13" name="Straight Arrow Connector 12"/>
              <p:cNvCxnSpPr/>
              <p:nvPr/>
            </p:nvCxnSpPr>
            <p:spPr>
              <a:xfrm>
                <a:off x="2711064" y="1029323"/>
                <a:ext cx="0" cy="2706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31" idx="2"/>
                <a:endCxn id="33" idx="0"/>
              </p:cNvCxnSpPr>
              <p:nvPr/>
            </p:nvCxnSpPr>
            <p:spPr>
              <a:xfrm>
                <a:off x="2717571" y="2454640"/>
                <a:ext cx="0" cy="312154"/>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941914" y="1350931"/>
                <a:ext cx="3645613" cy="5487298"/>
                <a:chOff x="941914" y="1350931"/>
                <a:chExt cx="3645613" cy="5487298"/>
              </a:xfrm>
            </p:grpSpPr>
            <p:sp>
              <p:nvSpPr>
                <p:cNvPr id="29" name="Rectangle 28"/>
                <p:cNvSpPr/>
                <p:nvPr/>
              </p:nvSpPr>
              <p:spPr>
                <a:xfrm>
                  <a:off x="941914"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Vyšetrenie epidémie</a:t>
                  </a:r>
                </a:p>
              </p:txBody>
            </p:sp>
            <p:sp>
              <p:nvSpPr>
                <p:cNvPr id="30" name="Rectangle 29"/>
                <p:cNvSpPr/>
                <p:nvPr/>
              </p:nvSpPr>
              <p:spPr>
                <a:xfrm>
                  <a:off x="1379887" y="3673602"/>
                  <a:ext cx="2793838" cy="2941607"/>
                </a:xfrm>
                <a:prstGeom prst="rect">
                  <a:avLst/>
                </a:prstGeom>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Úplné vyšetrenie</a:t>
                  </a:r>
                </a:p>
              </p:txBody>
            </p:sp>
            <p:sp>
              <p:nvSpPr>
                <p:cNvPr id="31" name="Rectangle 30"/>
                <p:cNvSpPr/>
                <p:nvPr/>
              </p:nvSpPr>
              <p:spPr>
                <a:xfrm>
                  <a:off x="1514483" y="173277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Potvrdenie a posúdenie</a:t>
                  </a:r>
                </a:p>
              </p:txBody>
            </p:sp>
            <p:grpSp>
              <p:nvGrpSpPr>
                <p:cNvPr id="32" name="Group 31"/>
                <p:cNvGrpSpPr/>
                <p:nvPr/>
              </p:nvGrpSpPr>
              <p:grpSpPr>
                <a:xfrm>
                  <a:off x="1599948" y="4145500"/>
                  <a:ext cx="2406176" cy="2350078"/>
                  <a:chOff x="941914" y="3641404"/>
                  <a:chExt cx="2406176" cy="2350078"/>
                </a:xfrm>
              </p:grpSpPr>
              <p:sp>
                <p:nvSpPr>
                  <p:cNvPr id="40" name="Rectangle 39"/>
                  <p:cNvSpPr/>
                  <p:nvPr/>
                </p:nvSpPr>
                <p:spPr>
                  <a:xfrm>
                    <a:off x="941914" y="364140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analytickej epidemiológie</a:t>
                    </a:r>
                  </a:p>
                </p:txBody>
              </p:sp>
              <p:sp>
                <p:nvSpPr>
                  <p:cNvPr id="41" name="Rectangle 40"/>
                  <p:cNvSpPr/>
                  <p:nvPr/>
                </p:nvSpPr>
                <p:spPr>
                  <a:xfrm>
                    <a:off x="941914" y="4454182"/>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prostredia</a:t>
                    </a:r>
                  </a:p>
                </p:txBody>
              </p:sp>
              <p:sp>
                <p:nvSpPr>
                  <p:cNvPr id="42" name="Rectangle 41"/>
                  <p:cNvSpPr/>
                  <p:nvPr/>
                </p:nvSpPr>
                <p:spPr>
                  <a:xfrm>
                    <a:off x="941914" y="5269619"/>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laboratórna</a:t>
                    </a:r>
                  </a:p>
                </p:txBody>
              </p:sp>
            </p:grpSp>
            <p:sp>
              <p:nvSpPr>
                <p:cNvPr id="33" name="Rectangle 32"/>
                <p:cNvSpPr/>
                <p:nvPr/>
              </p:nvSpPr>
              <p:spPr>
                <a:xfrm>
                  <a:off x="1514483" y="276679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Popis epidémie</a:t>
                  </a:r>
                </a:p>
              </p:txBody>
            </p:sp>
            <p:cxnSp>
              <p:nvCxnSpPr>
                <p:cNvPr id="34" name="Straight Arrow Connector 33"/>
                <p:cNvCxnSpPr/>
                <p:nvPr/>
              </p:nvCxnSpPr>
              <p:spPr>
                <a:xfrm>
                  <a:off x="3920659" y="3110023"/>
                  <a:ext cx="552666" cy="1"/>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473325" y="3110023"/>
                  <a:ext cx="0" cy="2209187"/>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4173726" y="5319210"/>
                  <a:ext cx="299599"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141110" y="3110023"/>
                  <a:ext cx="373373"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1141110" y="3110024"/>
                  <a:ext cx="1" cy="2209186"/>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1110" y="5319210"/>
                  <a:ext cx="238777" cy="0"/>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flipH="1">
                <a:off x="4006124" y="698812"/>
                <a:ext cx="150050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551441"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Odpoveď na epidémiu</a:t>
                </a:r>
              </a:p>
            </p:txBody>
          </p:sp>
          <p:sp>
            <p:nvSpPr>
              <p:cNvPr id="18" name="Rectangle 17"/>
              <p:cNvSpPr/>
              <p:nvPr/>
            </p:nvSpPr>
            <p:spPr>
              <a:xfrm>
                <a:off x="6133625" y="2403720"/>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Riešenie</a:t>
                </a:r>
              </a:p>
            </p:txBody>
          </p:sp>
          <p:sp>
            <p:nvSpPr>
              <p:cNvPr id="19" name="Rectangle 18"/>
              <p:cNvSpPr/>
              <p:nvPr/>
            </p:nvSpPr>
            <p:spPr>
              <a:xfrm>
                <a:off x="6133625" y="3896343"/>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Komunikácia</a:t>
                </a:r>
              </a:p>
            </p:txBody>
          </p:sp>
          <p:sp>
            <p:nvSpPr>
              <p:cNvPr id="20" name="Rectangle 19"/>
              <p:cNvSpPr/>
              <p:nvPr/>
            </p:nvSpPr>
            <p:spPr>
              <a:xfrm>
                <a:off x="6133625" y="549520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Dokumentácia</a:t>
                </a:r>
              </a:p>
            </p:txBody>
          </p:sp>
          <p:cxnSp>
            <p:nvCxnSpPr>
              <p:cNvPr id="21" name="Straight Arrow Connector 20"/>
              <p:cNvCxnSpPr/>
              <p:nvPr/>
            </p:nvCxnSpPr>
            <p:spPr>
              <a:xfrm>
                <a:off x="7374248" y="3125583"/>
                <a:ext cx="0" cy="77076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20" idx="0"/>
              </p:cNvCxnSpPr>
              <p:nvPr/>
            </p:nvCxnSpPr>
            <p:spPr>
              <a:xfrm>
                <a:off x="7336713" y="4618206"/>
                <a:ext cx="0" cy="877001"/>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87527" y="2714589"/>
                <a:ext cx="995733"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587527" y="4274525"/>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587527" y="5936133"/>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987308" y="698812"/>
                <a:ext cx="153013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9517441" y="698812"/>
                <a:ext cx="0" cy="5128822"/>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8539801" y="5846477"/>
                <a:ext cx="977640" cy="0"/>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10" name="Right Arrow 9"/>
            <p:cNvSpPr/>
            <p:nvPr/>
          </p:nvSpPr>
          <p:spPr>
            <a:xfrm rot="10800000">
              <a:off x="7620401" y="2869206"/>
              <a:ext cx="1343276" cy="26998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304533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437" y="1184547"/>
            <a:ext cx="8521840" cy="4944001"/>
          </a:xfrm>
        </p:spPr>
        <p:txBody>
          <a:bodyPr>
            <a:normAutofit lnSpcReduction="10000"/>
          </a:bodyPr>
          <a:lstStyle/>
          <a:p>
            <a:r>
              <a:rPr lang="sk-SK" dirty="0"/>
              <a:t>Koordinovaný prístup ku komunikácii je nevyhnutnou súčasťou vyšetrovanie vypuknutia. </a:t>
            </a:r>
          </a:p>
          <a:p>
            <a:r>
              <a:rPr lang="sk-SK" dirty="0"/>
              <a:t>Zo svojej podstaty, môže vyniknúť ohnisko nákazy v neočakávanom čase, môže sa rýchlo zväčšovať a priťahovať značnú pozornosť zo strany médií, verejnosti a vládnych agentúr.</a:t>
            </a:r>
          </a:p>
          <a:p>
            <a:r>
              <a:rPr lang="sk-SK" dirty="0"/>
              <a:t>Plánovaný prístup ku komunikácii pomôže </a:t>
            </a:r>
            <a:r>
              <a:rPr lang="sk-SK" dirty="0" err="1"/>
              <a:t>tímu</a:t>
            </a:r>
            <a:r>
              <a:rPr lang="sk-SK" dirty="0"/>
              <a:t> zostať zameraným na vyšetrovanie, s vedomím, že informácie o vypuknutí sú presné a že vzťahy s ostatnými inštitúciami sú udržiavané.</a:t>
            </a:r>
          </a:p>
          <a:p>
            <a:r>
              <a:rPr lang="sk-SK" dirty="0"/>
              <a:t>Efektívna medzirezortná komunikácia je dôležitá najmä pre identifikáciu v priebehu vyšetrovania a reakciu na ohniská, ktoré majú celoslovenský význam a zahŕňajú viac ako jednu administratívnu oblasť.</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20</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81107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655" y="5778929"/>
            <a:ext cx="8312587" cy="1008380"/>
          </a:xfrm>
        </p:spPr>
        <p:txBody>
          <a:bodyPr/>
          <a:lstStyle/>
          <a:p>
            <a:r>
              <a:rPr lang="sk-SK" dirty="0"/>
              <a:t>Dokumentácia</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21</a:t>
            </a:fld>
            <a:endParaRPr lang="en-GB"/>
          </a:p>
        </p:txBody>
      </p:sp>
      <p:sp>
        <p:nvSpPr>
          <p:cNvPr id="6" name="Footer Placeholder 5"/>
          <p:cNvSpPr>
            <a:spLocks noGrp="1"/>
          </p:cNvSpPr>
          <p:nvPr>
            <p:ph type="ftr" sz="quarter" idx="12"/>
          </p:nvPr>
        </p:nvSpPr>
        <p:spPr/>
        <p:txBody>
          <a:bodyPr/>
          <a:lstStyle/>
          <a:p>
            <a:r>
              <a:rPr lang="en-GB"/>
              <a:t>rusnak.truni.sk</a:t>
            </a:r>
          </a:p>
        </p:txBody>
      </p:sp>
      <p:grpSp>
        <p:nvGrpSpPr>
          <p:cNvPr id="7" name="Group 6"/>
          <p:cNvGrpSpPr/>
          <p:nvPr/>
        </p:nvGrpSpPr>
        <p:grpSpPr>
          <a:xfrm>
            <a:off x="1679311" y="666753"/>
            <a:ext cx="7352150" cy="4757822"/>
            <a:chOff x="1679311" y="1250548"/>
            <a:chExt cx="7352150" cy="4757822"/>
          </a:xfrm>
        </p:grpSpPr>
        <p:grpSp>
          <p:nvGrpSpPr>
            <p:cNvPr id="8" name="Group 7"/>
            <p:cNvGrpSpPr/>
            <p:nvPr/>
          </p:nvGrpSpPr>
          <p:grpSpPr>
            <a:xfrm>
              <a:off x="1679311" y="1250548"/>
              <a:ext cx="6782052" cy="4757822"/>
              <a:chOff x="941914" y="307460"/>
              <a:chExt cx="8575527" cy="6530769"/>
            </a:xfrm>
          </p:grpSpPr>
          <p:sp>
            <p:nvSpPr>
              <p:cNvPr id="10" name="Rectangle 9"/>
              <p:cNvSpPr/>
              <p:nvPr/>
            </p:nvSpPr>
            <p:spPr>
              <a:xfrm>
                <a:off x="5581132" y="307460"/>
                <a:ext cx="2406176" cy="72186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Príprava</a:t>
                </a:r>
              </a:p>
            </p:txBody>
          </p:sp>
          <p:sp>
            <p:nvSpPr>
              <p:cNvPr id="11" name="Rectangle 10"/>
              <p:cNvSpPr/>
              <p:nvPr/>
            </p:nvSpPr>
            <p:spPr>
              <a:xfrm>
                <a:off x="1599948" y="307460"/>
                <a:ext cx="2406176" cy="7218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Surveillance/Dozor</a:t>
                </a:r>
              </a:p>
            </p:txBody>
          </p:sp>
          <p:cxnSp>
            <p:nvCxnSpPr>
              <p:cNvPr id="12" name="Straight Arrow Connector 11"/>
              <p:cNvCxnSpPr/>
              <p:nvPr/>
            </p:nvCxnSpPr>
            <p:spPr>
              <a:xfrm>
                <a:off x="2711064" y="1029323"/>
                <a:ext cx="0" cy="2706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2"/>
                <a:endCxn id="32" idx="0"/>
              </p:cNvCxnSpPr>
              <p:nvPr/>
            </p:nvCxnSpPr>
            <p:spPr>
              <a:xfrm>
                <a:off x="2717571" y="2454640"/>
                <a:ext cx="0" cy="312154"/>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941914" y="1350931"/>
                <a:ext cx="3645613" cy="5487298"/>
                <a:chOff x="941914" y="1350931"/>
                <a:chExt cx="3645613" cy="5487298"/>
              </a:xfrm>
            </p:grpSpPr>
            <p:sp>
              <p:nvSpPr>
                <p:cNvPr id="28" name="Rectangle 27"/>
                <p:cNvSpPr/>
                <p:nvPr/>
              </p:nvSpPr>
              <p:spPr>
                <a:xfrm>
                  <a:off x="941914"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Vyšetrenie epidémie</a:t>
                  </a:r>
                </a:p>
              </p:txBody>
            </p:sp>
            <p:sp>
              <p:nvSpPr>
                <p:cNvPr id="29" name="Rectangle 28"/>
                <p:cNvSpPr/>
                <p:nvPr/>
              </p:nvSpPr>
              <p:spPr>
                <a:xfrm>
                  <a:off x="1379887" y="3673602"/>
                  <a:ext cx="2793838" cy="2941607"/>
                </a:xfrm>
                <a:prstGeom prst="rect">
                  <a:avLst/>
                </a:prstGeom>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Úplné vyšetrenie</a:t>
                  </a:r>
                </a:p>
              </p:txBody>
            </p:sp>
            <p:sp>
              <p:nvSpPr>
                <p:cNvPr id="30" name="Rectangle 29"/>
                <p:cNvSpPr/>
                <p:nvPr/>
              </p:nvSpPr>
              <p:spPr>
                <a:xfrm>
                  <a:off x="1514483" y="173277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Potvrdenie a posúdenie</a:t>
                  </a:r>
                </a:p>
              </p:txBody>
            </p:sp>
            <p:grpSp>
              <p:nvGrpSpPr>
                <p:cNvPr id="31" name="Group 30"/>
                <p:cNvGrpSpPr/>
                <p:nvPr/>
              </p:nvGrpSpPr>
              <p:grpSpPr>
                <a:xfrm>
                  <a:off x="1599948" y="4145500"/>
                  <a:ext cx="2406176" cy="2350078"/>
                  <a:chOff x="941914" y="3641404"/>
                  <a:chExt cx="2406176" cy="2350078"/>
                </a:xfrm>
              </p:grpSpPr>
              <p:sp>
                <p:nvSpPr>
                  <p:cNvPr id="39" name="Rectangle 38"/>
                  <p:cNvSpPr/>
                  <p:nvPr/>
                </p:nvSpPr>
                <p:spPr>
                  <a:xfrm>
                    <a:off x="941914" y="364140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analytickej epidemiológie</a:t>
                    </a:r>
                  </a:p>
                </p:txBody>
              </p:sp>
              <p:sp>
                <p:nvSpPr>
                  <p:cNvPr id="40" name="Rectangle 39"/>
                  <p:cNvSpPr/>
                  <p:nvPr/>
                </p:nvSpPr>
                <p:spPr>
                  <a:xfrm>
                    <a:off x="941914" y="4454182"/>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prostredia</a:t>
                    </a:r>
                  </a:p>
                </p:txBody>
              </p:sp>
              <p:sp>
                <p:nvSpPr>
                  <p:cNvPr id="41" name="Rectangle 40"/>
                  <p:cNvSpPr/>
                  <p:nvPr/>
                </p:nvSpPr>
                <p:spPr>
                  <a:xfrm>
                    <a:off x="941914" y="5269619"/>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laboratórna</a:t>
                    </a:r>
                  </a:p>
                </p:txBody>
              </p:sp>
            </p:grpSp>
            <p:sp>
              <p:nvSpPr>
                <p:cNvPr id="32" name="Rectangle 31"/>
                <p:cNvSpPr/>
                <p:nvPr/>
              </p:nvSpPr>
              <p:spPr>
                <a:xfrm>
                  <a:off x="1514483" y="276679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Popis epidémie</a:t>
                  </a:r>
                </a:p>
              </p:txBody>
            </p:sp>
            <p:cxnSp>
              <p:nvCxnSpPr>
                <p:cNvPr id="33" name="Straight Arrow Connector 32"/>
                <p:cNvCxnSpPr/>
                <p:nvPr/>
              </p:nvCxnSpPr>
              <p:spPr>
                <a:xfrm>
                  <a:off x="3920659" y="3110023"/>
                  <a:ext cx="552666" cy="1"/>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473325" y="3110023"/>
                  <a:ext cx="0" cy="2209187"/>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4173726" y="5319210"/>
                  <a:ext cx="299599"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141110" y="3110023"/>
                  <a:ext cx="373373"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141110" y="3110024"/>
                  <a:ext cx="1" cy="2209186"/>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141110" y="5319210"/>
                  <a:ext cx="238777" cy="0"/>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a:xfrm flipH="1">
                <a:off x="4006124" y="698812"/>
                <a:ext cx="150050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551441"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Odpoveď na epidémiu</a:t>
                </a:r>
              </a:p>
            </p:txBody>
          </p:sp>
          <p:sp>
            <p:nvSpPr>
              <p:cNvPr id="17" name="Rectangle 16"/>
              <p:cNvSpPr/>
              <p:nvPr/>
            </p:nvSpPr>
            <p:spPr>
              <a:xfrm>
                <a:off x="6133625" y="2403720"/>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Riešenie</a:t>
                </a:r>
              </a:p>
            </p:txBody>
          </p:sp>
          <p:sp>
            <p:nvSpPr>
              <p:cNvPr id="18" name="Rectangle 17"/>
              <p:cNvSpPr/>
              <p:nvPr/>
            </p:nvSpPr>
            <p:spPr>
              <a:xfrm>
                <a:off x="6133625" y="3896343"/>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Komunikácia</a:t>
                </a:r>
              </a:p>
            </p:txBody>
          </p:sp>
          <p:sp>
            <p:nvSpPr>
              <p:cNvPr id="19" name="Rectangle 18"/>
              <p:cNvSpPr/>
              <p:nvPr/>
            </p:nvSpPr>
            <p:spPr>
              <a:xfrm>
                <a:off x="6133625" y="549520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Dokumentácia</a:t>
                </a:r>
              </a:p>
            </p:txBody>
          </p:sp>
          <p:cxnSp>
            <p:nvCxnSpPr>
              <p:cNvPr id="20" name="Straight Arrow Connector 19"/>
              <p:cNvCxnSpPr/>
              <p:nvPr/>
            </p:nvCxnSpPr>
            <p:spPr>
              <a:xfrm>
                <a:off x="7374248" y="3125583"/>
                <a:ext cx="0" cy="77076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9" idx="0"/>
              </p:cNvCxnSpPr>
              <p:nvPr/>
            </p:nvCxnSpPr>
            <p:spPr>
              <a:xfrm>
                <a:off x="7336713" y="4618206"/>
                <a:ext cx="0" cy="877001"/>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87527" y="2714589"/>
                <a:ext cx="995733"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87527" y="4274525"/>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587527" y="5936133"/>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7987308" y="698812"/>
                <a:ext cx="153013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9517441" y="698812"/>
                <a:ext cx="0" cy="5128822"/>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8539801" y="5846477"/>
                <a:ext cx="977640" cy="0"/>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9" name="Right Arrow 8"/>
            <p:cNvSpPr/>
            <p:nvPr/>
          </p:nvSpPr>
          <p:spPr>
            <a:xfrm rot="10800000">
              <a:off x="7688185" y="5285855"/>
              <a:ext cx="1343276" cy="26998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439050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08892" y="354423"/>
            <a:ext cx="8359385" cy="6261456"/>
          </a:xfrm>
        </p:spPr>
        <p:txBody>
          <a:bodyPr>
            <a:normAutofit/>
          </a:bodyPr>
          <a:lstStyle/>
          <a:p>
            <a:r>
              <a:rPr lang="sk-SK" dirty="0"/>
              <a:t>Vysoko kvalitná, komplexná dokumentácia všetkých zistených ohnísk je nevyhnutná v každom systém dohľadu nad ochoreniami z dôvodov:</a:t>
            </a:r>
          </a:p>
          <a:p>
            <a:pPr lvl="1"/>
            <a:r>
              <a:rPr lang="sk-SK" dirty="0"/>
              <a:t>Národná databáza popisov  vypuknutí uľahčuje poznávanie vzťahov medzi udalosťami v rôznych oblastiach krajiny, ako je identifikácia široko rozptýlených ohnísk</a:t>
            </a:r>
          </a:p>
          <a:p>
            <a:pPr lvl="1"/>
            <a:r>
              <a:rPr lang="sk-SK" dirty="0"/>
              <a:t>Správy môžu presvedčiť o potrebe o preventívnych opatrení</a:t>
            </a:r>
          </a:p>
          <a:p>
            <a:pPr lvl="1"/>
            <a:r>
              <a:rPr lang="sk-SK" dirty="0"/>
              <a:t>Dokumentácia ohnísk môže byť použitá na hodnotenie a zlepšovanie stratégií prevencie.</a:t>
            </a:r>
          </a:p>
          <a:p>
            <a:pPr lvl="1"/>
            <a:r>
              <a:rPr lang="sk-SK" dirty="0"/>
              <a:t>Len zriedka je možné identifikovať rizikové faktory ochorení z jednotlivých, ojedinelých prípadov. Takmer všetky rizikové faktory sú identifikované z vyšetrovania ohnísk alebo skupín prípadov</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22</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3880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39F4C-0E5A-7683-2CA2-6A59BAE64928}"/>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BC13455-D518-1659-0D19-416CB717F404}"/>
              </a:ext>
            </a:extLst>
          </p:cNvPr>
          <p:cNvSpPr>
            <a:spLocks noGrp="1"/>
          </p:cNvSpPr>
          <p:nvPr>
            <p:ph idx="1"/>
          </p:nvPr>
        </p:nvSpPr>
        <p:spPr>
          <a:xfrm>
            <a:off x="708892" y="354423"/>
            <a:ext cx="8359385" cy="6261456"/>
          </a:xfrm>
        </p:spPr>
        <p:txBody>
          <a:bodyPr>
            <a:normAutofit/>
          </a:bodyPr>
          <a:lstStyle/>
          <a:p>
            <a:r>
              <a:rPr lang="sk-SK" dirty="0"/>
              <a:t>Vysoko kvalitná, komplexná dokumentácia všetkých zistených ohnísk je nevyhnutná v každom systém dohľadu nad ochoreniami z dôvodov:</a:t>
            </a:r>
          </a:p>
          <a:p>
            <a:pPr lvl="1"/>
            <a:r>
              <a:rPr lang="sk-SK" dirty="0"/>
              <a:t>Možno lepšie porozumieť ochoreniam, najmä spôsobom prenosu a rizikovým faktorom</a:t>
            </a:r>
          </a:p>
          <a:p>
            <a:pPr lvl="1"/>
            <a:r>
              <a:rPr lang="sk-SK" dirty="0"/>
              <a:t>Správy môžu byť použité ako učebné pomôcky pre ochorenie</a:t>
            </a:r>
          </a:p>
          <a:p>
            <a:pPr lvl="1"/>
            <a:r>
              <a:rPr lang="sk-SK" dirty="0"/>
              <a:t>Vyšetrovanie vypuknutí sa celkovo zlepšilo vďaka systematickej a komplexnej dokumentácii</a:t>
            </a:r>
          </a:p>
          <a:p>
            <a:pPr lvl="1"/>
            <a:r>
              <a:rPr lang="sk-SK" dirty="0"/>
              <a:t>Miestne a národné štatistické údaje o výskyte vypuknutí možno ľahšie zostaviť, ak je použitý jednotný prístup k ich zápisu</a:t>
            </a:r>
          </a:p>
          <a:p>
            <a:pPr lvl="1"/>
            <a:r>
              <a:rPr lang="sk-SK" dirty="0"/>
              <a:t>Môže byť nevyhnutný na splnenie medzinárodných požiadaviek na podávanie správ, a to najmä v prípade, že sa očakáva </a:t>
            </a:r>
            <a:r>
              <a:rPr lang="sk-SK" dirty="0" err="1"/>
              <a:t>eradikácia</a:t>
            </a:r>
            <a:r>
              <a:rPr lang="sk-SK" dirty="0"/>
              <a:t>.</a:t>
            </a:r>
          </a:p>
        </p:txBody>
      </p:sp>
      <p:sp>
        <p:nvSpPr>
          <p:cNvPr id="4" name="Date Placeholder 3">
            <a:extLst>
              <a:ext uri="{FF2B5EF4-FFF2-40B4-BE49-F238E27FC236}">
                <a16:creationId xmlns:a16="http://schemas.microsoft.com/office/drawing/2014/main" id="{791247A0-0F60-42A2-93D9-06BE033146AE}"/>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a:extLst>
              <a:ext uri="{FF2B5EF4-FFF2-40B4-BE49-F238E27FC236}">
                <a16:creationId xmlns:a16="http://schemas.microsoft.com/office/drawing/2014/main" id="{3F8E5B62-E8D7-BC7E-AA7E-DE708B81FC85}"/>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Footer Placeholder 5">
            <a:extLst>
              <a:ext uri="{FF2B5EF4-FFF2-40B4-BE49-F238E27FC236}">
                <a16:creationId xmlns:a16="http://schemas.microsoft.com/office/drawing/2014/main" id="{7826DB31-B72A-D30B-D6B3-20623920E52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304728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24</a:t>
            </a:fld>
            <a:endParaRPr lang="en-GB"/>
          </a:p>
        </p:txBody>
      </p:sp>
      <p:sp>
        <p:nvSpPr>
          <p:cNvPr id="6" name="Footer Placeholder 5"/>
          <p:cNvSpPr>
            <a:spLocks noGrp="1"/>
          </p:cNvSpPr>
          <p:nvPr>
            <p:ph type="ftr" sz="quarter" idx="12"/>
          </p:nvPr>
        </p:nvSpPr>
        <p:spPr/>
        <p:txBody>
          <a:bodyPr/>
          <a:lstStyle/>
          <a:p>
            <a:r>
              <a:rPr lang="en-GB"/>
              <a:t>rusnak.truni.sk</a:t>
            </a:r>
          </a:p>
        </p:txBody>
      </p:sp>
      <p:grpSp>
        <p:nvGrpSpPr>
          <p:cNvPr id="15" name="Group 14"/>
          <p:cNvGrpSpPr/>
          <p:nvPr/>
        </p:nvGrpSpPr>
        <p:grpSpPr>
          <a:xfrm>
            <a:off x="1057301" y="295352"/>
            <a:ext cx="8305978" cy="6494028"/>
            <a:chOff x="1057301" y="295352"/>
            <a:chExt cx="8305978" cy="6494028"/>
          </a:xfrm>
        </p:grpSpPr>
        <p:pic>
          <p:nvPicPr>
            <p:cNvPr id="12" name="Picture 11" descr="Snímka obrazovky 2014-11-17 o 16.40.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301" y="295352"/>
              <a:ext cx="8305978" cy="6494028"/>
            </a:xfrm>
            <a:prstGeom prst="rect">
              <a:avLst/>
            </a:prstGeom>
          </p:spPr>
        </p:pic>
        <p:sp>
          <p:nvSpPr>
            <p:cNvPr id="13" name="Rectangle 12"/>
            <p:cNvSpPr/>
            <p:nvPr/>
          </p:nvSpPr>
          <p:spPr>
            <a:xfrm>
              <a:off x="3485385" y="1314314"/>
              <a:ext cx="1801766" cy="4577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a:p>
          </p:txBody>
        </p:sp>
        <p:sp>
          <p:nvSpPr>
            <p:cNvPr id="14" name="Rectangle 13"/>
            <p:cNvSpPr/>
            <p:nvPr/>
          </p:nvSpPr>
          <p:spPr>
            <a:xfrm>
              <a:off x="3485385" y="2864911"/>
              <a:ext cx="1491626" cy="2067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423963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C2BF5E-AF85-0E48-86CF-1C09486BC17C}" type="datetime1">
              <a:rPr lang="sk-SK" smtClean="0"/>
              <a:t>7.4.2025</a:t>
            </a:fld>
            <a:endParaRPr lang="en-GB"/>
          </a:p>
        </p:txBody>
      </p:sp>
      <p:sp>
        <p:nvSpPr>
          <p:cNvPr id="4" name="Slide Number Placeholder 3"/>
          <p:cNvSpPr>
            <a:spLocks noGrp="1"/>
          </p:cNvSpPr>
          <p:nvPr>
            <p:ph type="sldNum" sz="quarter" idx="11"/>
          </p:nvPr>
        </p:nvSpPr>
        <p:spPr/>
        <p:txBody>
          <a:bodyPr/>
          <a:lstStyle/>
          <a:p>
            <a:fld id="{3344478E-25D6-4334-A519-EED7046972D9}" type="slidenum">
              <a:rPr lang="en-GB" smtClean="0"/>
              <a:pPr/>
              <a:t>25</a:t>
            </a:fld>
            <a:endParaRPr lang="en-GB"/>
          </a:p>
        </p:txBody>
      </p:sp>
      <p:sp>
        <p:nvSpPr>
          <p:cNvPr id="5" name="Footer Placeholder 4"/>
          <p:cNvSpPr>
            <a:spLocks noGrp="1"/>
          </p:cNvSpPr>
          <p:nvPr>
            <p:ph type="ftr" sz="quarter" idx="12"/>
          </p:nvPr>
        </p:nvSpPr>
        <p:spPr/>
        <p:txBody>
          <a:bodyPr/>
          <a:lstStyle/>
          <a:p>
            <a:r>
              <a:rPr lang="en-GB"/>
              <a:t>rusnak.truni.sk</a:t>
            </a:r>
          </a:p>
        </p:txBody>
      </p:sp>
      <p:grpSp>
        <p:nvGrpSpPr>
          <p:cNvPr id="9" name="Group 8"/>
          <p:cNvGrpSpPr/>
          <p:nvPr/>
        </p:nvGrpSpPr>
        <p:grpSpPr>
          <a:xfrm>
            <a:off x="19926" y="1757343"/>
            <a:ext cx="10000548" cy="4016783"/>
            <a:chOff x="19926" y="1757343"/>
            <a:chExt cx="10000548" cy="4016783"/>
          </a:xfrm>
        </p:grpSpPr>
        <p:pic>
          <p:nvPicPr>
            <p:cNvPr id="7" name="Picture 6" descr="Snímka obrazovky 2014-11-17 o 16.4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6" y="1757343"/>
              <a:ext cx="10000548" cy="4016783"/>
            </a:xfrm>
            <a:prstGeom prst="rect">
              <a:avLst/>
            </a:prstGeom>
          </p:spPr>
        </p:pic>
        <p:sp>
          <p:nvSpPr>
            <p:cNvPr id="8" name="Rectangle 7"/>
            <p:cNvSpPr/>
            <p:nvPr/>
          </p:nvSpPr>
          <p:spPr>
            <a:xfrm>
              <a:off x="4947474" y="1875483"/>
              <a:ext cx="2259592" cy="2067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779966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8937" y="756287"/>
            <a:ext cx="7819340" cy="4033519"/>
          </a:xfrm>
        </p:spPr>
        <p:txBody>
          <a:bodyPr/>
          <a:lstStyle/>
          <a:p>
            <a:r>
              <a:rPr lang="sk-SK" dirty="0"/>
              <a:t>Prešli sme postup riešenia epidémie</a:t>
            </a:r>
          </a:p>
          <a:p>
            <a:r>
              <a:rPr lang="sk-SK" dirty="0"/>
              <a:t>Jednotlivé kroky sme popísali ale je potrebné ešte sa venovať špecifickým činnostiam pri jednotlivých druhoch ochorení</a:t>
            </a:r>
          </a:p>
          <a:p>
            <a:r>
              <a:rPr lang="sk-SK" dirty="0"/>
              <a:t>Podrobne sa zaoberať laboratórnymi prístupmi v tejto oblasti</a:t>
            </a:r>
          </a:p>
        </p:txBody>
      </p:sp>
      <p:sp>
        <p:nvSpPr>
          <p:cNvPr id="3" name="Title 2"/>
          <p:cNvSpPr>
            <a:spLocks noGrp="1"/>
          </p:cNvSpPr>
          <p:nvPr>
            <p:ph type="title"/>
          </p:nvPr>
        </p:nvSpPr>
        <p:spPr/>
        <p:txBody>
          <a:bodyPr/>
          <a:lstStyle/>
          <a:p>
            <a:r>
              <a:rPr lang="sk-SK" dirty="0"/>
              <a:t>Záver</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26</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6423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9495" y="756287"/>
            <a:ext cx="8078782" cy="4033519"/>
          </a:xfrm>
        </p:spPr>
        <p:txBody>
          <a:bodyPr>
            <a:normAutofit/>
          </a:bodyPr>
          <a:lstStyle/>
          <a:p>
            <a:r>
              <a:rPr lang="sk-SK" dirty="0"/>
              <a:t>Aj keď konečné opatrenia obvykle vyžadujú znalosť zdrojov a dôvodov vypuknutia, je potrebné vykonávať kontrolné činnosti vo všetkých fázach prešetrovania. </a:t>
            </a:r>
          </a:p>
          <a:p>
            <a:r>
              <a:rPr lang="sk-SK" dirty="0"/>
              <a:t>Prvé opatrenia budú založené na znalosti </a:t>
            </a:r>
            <a:r>
              <a:rPr lang="sk-SK" dirty="0" err="1"/>
              <a:t>patogénu</a:t>
            </a:r>
            <a:r>
              <a:rPr lang="sk-SK" dirty="0"/>
              <a:t> a pravdepodobných zdrojov a spôsobov prenosu.</a:t>
            </a:r>
          </a:p>
          <a:p>
            <a:r>
              <a:rPr lang="sk-SK" dirty="0"/>
              <a:t>Opatrenia sa zameriavajú zvyčajne na jeden alebo viac z uvedených:</a:t>
            </a:r>
          </a:p>
          <a:p>
            <a:pPr lvl="1"/>
            <a:r>
              <a:rPr lang="sk-SK" dirty="0"/>
              <a:t>zdroj vypuknutia</a:t>
            </a:r>
          </a:p>
          <a:p>
            <a:pPr lvl="1"/>
            <a:r>
              <a:rPr lang="sk-SK" dirty="0"/>
              <a:t>kontaminované prostriedky prenosu infekcie</a:t>
            </a:r>
          </a:p>
          <a:p>
            <a:pPr lvl="1"/>
            <a:r>
              <a:rPr lang="sk-SK" dirty="0"/>
              <a:t>citlivé </a:t>
            </a:r>
            <a:r>
              <a:rPr lang="sk-SK" dirty="0" err="1"/>
              <a:t>osoby</a:t>
            </a:r>
            <a:r>
              <a:rPr lang="sk-SK" dirty="0"/>
              <a:t>.</a:t>
            </a:r>
          </a:p>
        </p:txBody>
      </p:sp>
      <p:sp>
        <p:nvSpPr>
          <p:cNvPr id="3" name="Title 2"/>
          <p:cNvSpPr>
            <a:spLocks noGrp="1"/>
          </p:cNvSpPr>
          <p:nvPr>
            <p:ph type="title"/>
          </p:nvPr>
        </p:nvSpPr>
        <p:spPr/>
        <p:txBody>
          <a:bodyPr/>
          <a:lstStyle/>
          <a:p>
            <a:r>
              <a:rPr lang="sk-SK" dirty="0"/>
              <a:t>Opatrenia pre riešenie</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7369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975" y="354423"/>
            <a:ext cx="8492302" cy="4843768"/>
          </a:xfrm>
        </p:spPr>
        <p:txBody>
          <a:bodyPr>
            <a:normAutofit/>
          </a:bodyPr>
          <a:lstStyle/>
          <a:p>
            <a:r>
              <a:rPr lang="sk-SK" dirty="0"/>
              <a:t>Ohniská spojené s jedlom, vodou alebo </a:t>
            </a:r>
            <a:r>
              <a:rPr lang="sk-SK" dirty="0" err="1"/>
              <a:t>environmentálnymi</a:t>
            </a:r>
            <a:r>
              <a:rPr lang="sk-SK" dirty="0"/>
              <a:t> zdrojmi</a:t>
            </a:r>
          </a:p>
          <a:p>
            <a:pPr lvl="1"/>
            <a:r>
              <a:rPr lang="sk-SK" dirty="0"/>
              <a:t>Uzavretie objektu alebo pracovného priestoru ohniska (napr uzavretie potravinárskych prevádzok)</a:t>
            </a:r>
          </a:p>
          <a:p>
            <a:pPr lvl="1"/>
            <a:r>
              <a:rPr lang="sk-SK" dirty="0"/>
              <a:t>Úprava postupov (napr, filtrácia v bazéne)</a:t>
            </a:r>
          </a:p>
          <a:p>
            <a:pPr lvl="1"/>
            <a:r>
              <a:rPr lang="sk-SK" dirty="0"/>
              <a:t>Čistenie a dezinfekcia kontaminovaného vybavenia alebo zariadenia (napr chladiace veže)</a:t>
            </a:r>
          </a:p>
          <a:p>
            <a:r>
              <a:rPr lang="sk-SK" dirty="0"/>
              <a:t>Ohniská spojené s kontaktom so zvieratami</a:t>
            </a:r>
          </a:p>
          <a:p>
            <a:pPr lvl="1"/>
            <a:r>
              <a:rPr lang="sk-SK" dirty="0"/>
              <a:t>Odstránenie kontaktov, spracovanie, izolácie, imunizácia alebo zničenie zvierat (napr imunizácia hovädzieho dobytka k zabráneniu Humánnej </a:t>
            </a:r>
            <a:r>
              <a:rPr lang="sk-SK" dirty="0" err="1"/>
              <a:t>leptospirózy</a:t>
            </a:r>
            <a:r>
              <a:rPr lang="sk-SK" dirty="0"/>
              <a:t>)</a:t>
            </a:r>
          </a:p>
        </p:txBody>
      </p:sp>
      <p:sp>
        <p:nvSpPr>
          <p:cNvPr id="3" name="Title 2"/>
          <p:cNvSpPr>
            <a:spLocks noGrp="1"/>
          </p:cNvSpPr>
          <p:nvPr>
            <p:ph type="title"/>
          </p:nvPr>
        </p:nvSpPr>
        <p:spPr>
          <a:xfrm>
            <a:off x="856448" y="5770971"/>
            <a:ext cx="8312587" cy="1008380"/>
          </a:xfrm>
        </p:spPr>
        <p:txBody>
          <a:bodyPr/>
          <a:lstStyle/>
          <a:p>
            <a:r>
              <a:rPr lang="sk-SK" dirty="0"/>
              <a:t>Opatrenia zamerané na zdroj</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7529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38D5-3635-EB4C-DED4-E4927043169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8445B3-EE67-847F-D113-C1F34B5DF651}"/>
              </a:ext>
            </a:extLst>
          </p:cNvPr>
          <p:cNvSpPr>
            <a:spLocks noGrp="1"/>
          </p:cNvSpPr>
          <p:nvPr>
            <p:ph idx="1"/>
          </p:nvPr>
        </p:nvSpPr>
        <p:spPr>
          <a:xfrm>
            <a:off x="575975" y="354423"/>
            <a:ext cx="8492302" cy="4843768"/>
          </a:xfrm>
        </p:spPr>
        <p:txBody>
          <a:bodyPr>
            <a:normAutofit lnSpcReduction="10000"/>
          </a:bodyPr>
          <a:lstStyle/>
          <a:p>
            <a:r>
              <a:rPr lang="sk-SK" dirty="0"/>
              <a:t>Ohniská spojené s ľudskými zdrojmi</a:t>
            </a:r>
          </a:p>
          <a:p>
            <a:pPr lvl="1"/>
            <a:r>
              <a:rPr lang="sk-SK" dirty="0"/>
              <a:t>Liečba prípadov a nosičov (napr liečba osôb s ochorením na tuberkulózu alebo infekcie)</a:t>
            </a:r>
          </a:p>
          <a:p>
            <a:pPr lvl="1"/>
            <a:r>
              <a:rPr lang="sk-SK" dirty="0"/>
              <a:t>Vylúčenie alebo obmedzenie činnosti (napr dočasné obmedzenia pre manipuláciu s potravinami, alebo zdravotníckych pracovníkov s príznakmi </a:t>
            </a:r>
            <a:r>
              <a:rPr lang="sk-SK" dirty="0" err="1"/>
              <a:t>gastroenteritídy</a:t>
            </a:r>
            <a:r>
              <a:rPr lang="sk-SK" dirty="0"/>
              <a:t>)</a:t>
            </a:r>
          </a:p>
          <a:p>
            <a:pPr lvl="1"/>
            <a:r>
              <a:rPr lang="sk-SK" dirty="0"/>
              <a:t>izolácia (napr, použitie univerzálnych opatrení manažmentom nemocnice)</a:t>
            </a:r>
          </a:p>
          <a:p>
            <a:pPr lvl="1"/>
            <a:r>
              <a:rPr lang="sk-SK" dirty="0"/>
              <a:t>karanténa (napr, ľudia, ktorí prídu z krajiny s výskytom vírusovej hemoragickej horúčky, úzke kontakty s potvrdeným prípadom osýpok)</a:t>
            </a:r>
          </a:p>
          <a:p>
            <a:pPr lvl="1"/>
            <a:r>
              <a:rPr lang="sk-SK" dirty="0"/>
              <a:t>vzdelanie (napr poradenstvo jednotlivcom s pohlavne prenosnými chorobami k používaniu kondómov pri pohlavnom styku)</a:t>
            </a:r>
          </a:p>
        </p:txBody>
      </p:sp>
      <p:sp>
        <p:nvSpPr>
          <p:cNvPr id="3" name="Title 2">
            <a:extLst>
              <a:ext uri="{FF2B5EF4-FFF2-40B4-BE49-F238E27FC236}">
                <a16:creationId xmlns:a16="http://schemas.microsoft.com/office/drawing/2014/main" id="{328CA9BD-2C36-4E90-253A-A06DB2D9AE02}"/>
              </a:ext>
            </a:extLst>
          </p:cNvPr>
          <p:cNvSpPr>
            <a:spLocks noGrp="1"/>
          </p:cNvSpPr>
          <p:nvPr>
            <p:ph type="title"/>
          </p:nvPr>
        </p:nvSpPr>
        <p:spPr>
          <a:xfrm>
            <a:off x="856448" y="5770971"/>
            <a:ext cx="8312587" cy="1008380"/>
          </a:xfrm>
        </p:spPr>
        <p:txBody>
          <a:bodyPr/>
          <a:lstStyle/>
          <a:p>
            <a:r>
              <a:rPr lang="sk-SK" dirty="0"/>
              <a:t>Opatrenia zamerané na zdroj</a:t>
            </a:r>
          </a:p>
        </p:txBody>
      </p:sp>
      <p:sp>
        <p:nvSpPr>
          <p:cNvPr id="4" name="Date Placeholder 3">
            <a:extLst>
              <a:ext uri="{FF2B5EF4-FFF2-40B4-BE49-F238E27FC236}">
                <a16:creationId xmlns:a16="http://schemas.microsoft.com/office/drawing/2014/main" id="{83DED79D-D95A-9637-F455-E61E5FB9BE5C}"/>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a:extLst>
              <a:ext uri="{FF2B5EF4-FFF2-40B4-BE49-F238E27FC236}">
                <a16:creationId xmlns:a16="http://schemas.microsoft.com/office/drawing/2014/main" id="{4A0F1B0A-70F9-8728-4CA6-F02F37C9AAB5}"/>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Footer Placeholder 5">
            <a:extLst>
              <a:ext uri="{FF2B5EF4-FFF2-40B4-BE49-F238E27FC236}">
                <a16:creationId xmlns:a16="http://schemas.microsoft.com/office/drawing/2014/main" id="{3F07A5FE-1BA0-6773-9B3A-85591CD135F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1007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033519"/>
          </a:xfrm>
        </p:spPr>
        <p:txBody>
          <a:bodyPr>
            <a:normAutofit/>
          </a:bodyPr>
          <a:lstStyle/>
          <a:p>
            <a:r>
              <a:rPr lang="sk-SK" dirty="0"/>
              <a:t>Odstránenie alebo odvolanie kontaminovaného produktu (napr balené potraviny kontaminované </a:t>
            </a:r>
            <a:r>
              <a:rPr lang="sk-SK" dirty="0" err="1"/>
              <a:t>Listeria</a:t>
            </a:r>
            <a:r>
              <a:rPr lang="sk-SK" dirty="0"/>
              <a:t>)</a:t>
            </a:r>
          </a:p>
          <a:p>
            <a:r>
              <a:rPr lang="sk-SK" dirty="0"/>
              <a:t>Ošetrenie, pasterizácia alebo sterilizácia kontaminovaného materiálu (napr, použitie prevarenej alebo upravenej vody)</a:t>
            </a:r>
          </a:p>
        </p:txBody>
      </p:sp>
      <p:sp>
        <p:nvSpPr>
          <p:cNvPr id="3" name="Title 2"/>
          <p:cNvSpPr>
            <a:spLocks noGrp="1"/>
          </p:cNvSpPr>
          <p:nvPr>
            <p:ph type="title"/>
          </p:nvPr>
        </p:nvSpPr>
        <p:spPr>
          <a:xfrm>
            <a:off x="856449" y="5378027"/>
            <a:ext cx="8312587" cy="1008380"/>
          </a:xfrm>
        </p:spPr>
        <p:txBody>
          <a:bodyPr/>
          <a:lstStyle/>
          <a:p>
            <a:r>
              <a:rPr lang="sk-SK" sz="3200" dirty="0"/>
              <a:t>Opatrenia zamerané na ohniská spojené s kontaminovanými potravinami alebo vodou</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6</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3351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9ED07-0AB3-8327-CF1A-2057D80725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716B96-01B1-CA79-8699-FECC8D6FB384}"/>
              </a:ext>
            </a:extLst>
          </p:cNvPr>
          <p:cNvSpPr>
            <a:spLocks noGrp="1"/>
          </p:cNvSpPr>
          <p:nvPr>
            <p:ph idx="1"/>
          </p:nvPr>
        </p:nvSpPr>
        <p:spPr>
          <a:xfrm>
            <a:off x="856448" y="756287"/>
            <a:ext cx="8211829" cy="4033519"/>
          </a:xfrm>
        </p:spPr>
        <p:txBody>
          <a:bodyPr>
            <a:normAutofit/>
          </a:bodyPr>
          <a:lstStyle/>
          <a:p>
            <a:r>
              <a:rPr lang="sk-SK" dirty="0"/>
              <a:t>Použitie insekticídov, nastavenie pascí, odstránenie chovov, zlepšenie riadenia pevného odpadu (napr použitie insekticídu v miestach kde sa rozmnožujú komáre)</a:t>
            </a:r>
          </a:p>
        </p:txBody>
      </p:sp>
      <p:sp>
        <p:nvSpPr>
          <p:cNvPr id="3" name="Title 2">
            <a:extLst>
              <a:ext uri="{FF2B5EF4-FFF2-40B4-BE49-F238E27FC236}">
                <a16:creationId xmlns:a16="http://schemas.microsoft.com/office/drawing/2014/main" id="{2C140BE9-90A8-504A-B917-5CCD77A17BEC}"/>
              </a:ext>
            </a:extLst>
          </p:cNvPr>
          <p:cNvSpPr>
            <a:spLocks noGrp="1"/>
          </p:cNvSpPr>
          <p:nvPr>
            <p:ph type="title"/>
          </p:nvPr>
        </p:nvSpPr>
        <p:spPr>
          <a:xfrm>
            <a:off x="856449" y="5378027"/>
            <a:ext cx="8312587" cy="1008380"/>
          </a:xfrm>
        </p:spPr>
        <p:txBody>
          <a:bodyPr/>
          <a:lstStyle/>
          <a:p>
            <a:r>
              <a:rPr lang="sk-SK" dirty="0"/>
              <a:t>Opatrenia zamerané na vektory</a:t>
            </a:r>
          </a:p>
        </p:txBody>
      </p:sp>
      <p:sp>
        <p:nvSpPr>
          <p:cNvPr id="4" name="Date Placeholder 3">
            <a:extLst>
              <a:ext uri="{FF2B5EF4-FFF2-40B4-BE49-F238E27FC236}">
                <a16:creationId xmlns:a16="http://schemas.microsoft.com/office/drawing/2014/main" id="{C3D549AD-4A4F-1962-0535-F449E0D6D7BE}"/>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a:extLst>
              <a:ext uri="{FF2B5EF4-FFF2-40B4-BE49-F238E27FC236}">
                <a16:creationId xmlns:a16="http://schemas.microsoft.com/office/drawing/2014/main" id="{E6469623-CB6F-7C3E-2EEA-DFF3F59A6E31}"/>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Footer Placeholder 5">
            <a:extLst>
              <a:ext uri="{FF2B5EF4-FFF2-40B4-BE49-F238E27FC236}">
                <a16:creationId xmlns:a16="http://schemas.microsoft.com/office/drawing/2014/main" id="{BA7E39BE-FD8F-C16A-F501-F5B031610FB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952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8892" y="369191"/>
            <a:ext cx="8359385" cy="5008836"/>
          </a:xfrm>
        </p:spPr>
        <p:txBody>
          <a:bodyPr>
            <a:normAutofit/>
          </a:bodyPr>
          <a:lstStyle/>
          <a:p>
            <a:r>
              <a:rPr lang="sk-SK" dirty="0"/>
              <a:t>Výchova k zmene správania sa pri príprave potravín a hygiene (napr vzdelávanie pre zvýšenie bezpečnosti potravín, zavádzanie plánov bezpečnosti potravín)</a:t>
            </a:r>
          </a:p>
          <a:p>
            <a:r>
              <a:rPr lang="sk-SK" dirty="0"/>
              <a:t>Pokyny na ošetrenie alebo sterilizáciu kontaminovaného materiálu (napr, vydávanie oznámenia o potrebe “prevariť </a:t>
            </a:r>
            <a:r>
              <a:rPr lang="sk-SK" dirty="0" err="1"/>
              <a:t>vodu“</a:t>
            </a:r>
            <a:r>
              <a:rPr lang="sk-SK" dirty="0"/>
              <a:t>)</a:t>
            </a:r>
          </a:p>
          <a:p>
            <a:r>
              <a:rPr lang="sk-SK" dirty="0"/>
              <a:t>Výchova k zníženiu kontaktu s vektormi (napr, použitie sietí, moskytiér, s oblečenia dlhými rukávmi a repelenty pre zníženie rizika chorôb prenášaných vektormi)</a:t>
            </a:r>
          </a:p>
        </p:txBody>
      </p:sp>
      <p:sp>
        <p:nvSpPr>
          <p:cNvPr id="3" name="Title 2"/>
          <p:cNvSpPr>
            <a:spLocks noGrp="1"/>
          </p:cNvSpPr>
          <p:nvPr>
            <p:ph type="title"/>
          </p:nvPr>
        </p:nvSpPr>
        <p:spPr>
          <a:xfrm>
            <a:off x="856448" y="5378026"/>
            <a:ext cx="8312587" cy="1409283"/>
          </a:xfrm>
        </p:spPr>
        <p:txBody>
          <a:bodyPr/>
          <a:lstStyle/>
          <a:p>
            <a:r>
              <a:rPr lang="sk-SK" sz="3200" dirty="0"/>
              <a:t>Opatrenia v </a:t>
            </a:r>
            <a:r>
              <a:rPr lang="sk-SK" sz="3200" dirty="0" err="1"/>
              <a:t>hniskách</a:t>
            </a:r>
            <a:r>
              <a:rPr lang="sk-SK" sz="3200" dirty="0"/>
              <a:t> spojených s jedlom, vodou alebo environmentálnymi zdrojmi</a:t>
            </a:r>
          </a:p>
        </p:txBody>
      </p:sp>
      <p:sp>
        <p:nvSpPr>
          <p:cNvPr id="4" name="Date Placeholder 3"/>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8</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3615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60B2-983C-A4AB-9133-0EA8B414815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B9FE73-DBC6-E685-D736-B47B58DD5D09}"/>
              </a:ext>
            </a:extLst>
          </p:cNvPr>
          <p:cNvSpPr>
            <a:spLocks noGrp="1"/>
          </p:cNvSpPr>
          <p:nvPr>
            <p:ph idx="1"/>
          </p:nvPr>
        </p:nvSpPr>
        <p:spPr>
          <a:xfrm>
            <a:off x="708892" y="369191"/>
            <a:ext cx="8359385" cy="5008836"/>
          </a:xfrm>
        </p:spPr>
        <p:txBody>
          <a:bodyPr>
            <a:normAutofit/>
          </a:bodyPr>
          <a:lstStyle/>
          <a:p>
            <a:r>
              <a:rPr lang="sk-SK" dirty="0"/>
              <a:t>Správna chemoprofylaxia (napr izoniazid na tuberkulózu)</a:t>
            </a:r>
          </a:p>
          <a:p>
            <a:r>
              <a:rPr lang="sk-SK" dirty="0"/>
              <a:t>Správne aktívne a pasívne vakcíny (napr imúnny globulín a vakcína proti hepatitíde A)</a:t>
            </a:r>
          </a:p>
          <a:p>
            <a:r>
              <a:rPr lang="sk-SK" dirty="0"/>
              <a:t>Pokyny pre fyzické bariéry (napr používanie </a:t>
            </a:r>
            <a:r>
              <a:rPr lang="sk-SK" dirty="0" err="1"/>
              <a:t>kondómov</a:t>
            </a:r>
            <a:r>
              <a:rPr lang="sk-SK" dirty="0"/>
              <a:t>)</a:t>
            </a:r>
          </a:p>
          <a:p>
            <a:r>
              <a:rPr lang="sk-SK" dirty="0"/>
              <a:t>Všeobecné zlepšenie odolnosti (napr úpravou podvýživy alebo nedostatku vitamínu zvýšiť odolnosť voči osýpkam)</a:t>
            </a:r>
          </a:p>
        </p:txBody>
      </p:sp>
      <p:sp>
        <p:nvSpPr>
          <p:cNvPr id="3" name="Title 2">
            <a:extLst>
              <a:ext uri="{FF2B5EF4-FFF2-40B4-BE49-F238E27FC236}">
                <a16:creationId xmlns:a16="http://schemas.microsoft.com/office/drawing/2014/main" id="{45ECD80A-9355-7860-2E0B-5379549C012B}"/>
              </a:ext>
            </a:extLst>
          </p:cNvPr>
          <p:cNvSpPr>
            <a:spLocks noGrp="1"/>
          </p:cNvSpPr>
          <p:nvPr>
            <p:ph type="title"/>
          </p:nvPr>
        </p:nvSpPr>
        <p:spPr>
          <a:xfrm>
            <a:off x="856448" y="5378026"/>
            <a:ext cx="8312587" cy="1409283"/>
          </a:xfrm>
        </p:spPr>
        <p:txBody>
          <a:bodyPr/>
          <a:lstStyle/>
          <a:p>
            <a:r>
              <a:rPr lang="sk-SK" sz="4400" dirty="0"/>
              <a:t>Opatrenia v ohniskách spojených s ľudskými zdrojmi</a:t>
            </a:r>
          </a:p>
        </p:txBody>
      </p:sp>
      <p:sp>
        <p:nvSpPr>
          <p:cNvPr id="4" name="Date Placeholder 3">
            <a:extLst>
              <a:ext uri="{FF2B5EF4-FFF2-40B4-BE49-F238E27FC236}">
                <a16:creationId xmlns:a16="http://schemas.microsoft.com/office/drawing/2014/main" id="{C888FB0E-8CDC-397C-300A-64E452DEFFBE}"/>
              </a:ext>
            </a:extLst>
          </p:cNvPr>
          <p:cNvSpPr>
            <a:spLocks noGrp="1"/>
          </p:cNvSpPr>
          <p:nvPr>
            <p:ph type="dt" sz="half" idx="10"/>
          </p:nvPr>
        </p:nvSpPr>
        <p:spPr/>
        <p:txBody>
          <a:bodyPr/>
          <a:lstStyle/>
          <a:p>
            <a:fld id="{82776398-09B3-E845-80F6-1274B1761483}" type="datetime1">
              <a:rPr lang="sk-SK" smtClean="0"/>
              <a:t>7.4.2025</a:t>
            </a:fld>
            <a:endParaRPr lang="en-GB"/>
          </a:p>
        </p:txBody>
      </p:sp>
      <p:sp>
        <p:nvSpPr>
          <p:cNvPr id="5" name="Slide Number Placeholder 4">
            <a:extLst>
              <a:ext uri="{FF2B5EF4-FFF2-40B4-BE49-F238E27FC236}">
                <a16:creationId xmlns:a16="http://schemas.microsoft.com/office/drawing/2014/main" id="{CFB78FA2-42B3-9DDB-9D6F-392A9005DBDC}"/>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Footer Placeholder 5">
            <a:extLst>
              <a:ext uri="{FF2B5EF4-FFF2-40B4-BE49-F238E27FC236}">
                <a16:creationId xmlns:a16="http://schemas.microsoft.com/office/drawing/2014/main" id="{B21C0071-6B76-7E81-5B6C-BA8DBFA12FB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66242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Martin_Trnava_prednasky.potx</Template>
  <TotalTime>3804</TotalTime>
  <Words>1765</Words>
  <Application>Microsoft Macintosh PowerPoint</Application>
  <PresentationFormat>Vlastná</PresentationFormat>
  <Paragraphs>188</Paragraphs>
  <Slides>26</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26</vt:i4>
      </vt:variant>
    </vt:vector>
  </HeadingPairs>
  <TitlesOfParts>
    <vt:vector size="31" baseType="lpstr">
      <vt:lpstr>Arial</vt:lpstr>
      <vt:lpstr>Calibri</vt:lpstr>
      <vt:lpstr>Palatino Linotype</vt:lpstr>
      <vt:lpstr>Wingdings</vt:lpstr>
      <vt:lpstr>Martin_Trnava_prednasky</vt:lpstr>
      <vt:lpstr>Manažment epidémií IV.časť</vt:lpstr>
      <vt:lpstr>Riešenie epidémie</vt:lpstr>
      <vt:lpstr>Opatrenia pre riešenie</vt:lpstr>
      <vt:lpstr>Opatrenia zamerané na zdroj</vt:lpstr>
      <vt:lpstr>Opatrenia zamerané na zdroj</vt:lpstr>
      <vt:lpstr>Opatrenia zamerané na ohniská spojené s kontaminovanými potravinami alebo vodou</vt:lpstr>
      <vt:lpstr>Opatrenia zamerané na vektory</vt:lpstr>
      <vt:lpstr>Opatrenia v hniskách spojených s jedlom, vodou alebo environmentálnymi zdrojmi</vt:lpstr>
      <vt:lpstr>Opatrenia v ohniskách spojených s ľudskými zdrojmi</vt:lpstr>
      <vt:lpstr>Príklad - tuberkulóza</vt:lpstr>
      <vt:lpstr>Opatrenia TB</vt:lpstr>
      <vt:lpstr>Príklad: Infekcie dýchacích ciest vrátane koronavírusu (COVID-19)</vt:lpstr>
      <vt:lpstr>Infekcie dýchacích ciest: čo musíte urobiť</vt:lpstr>
      <vt:lpstr>Infekcie dýchacích ciest: čo musíte urobiť</vt:lpstr>
      <vt:lpstr>Prezentácia programu PowerPoint</vt:lpstr>
      <vt:lpstr>Prezentácia programu PowerPoint</vt:lpstr>
      <vt:lpstr>Prezentácia programu PowerPoint</vt:lpstr>
      <vt:lpstr>Príklad zoonózy</vt:lpstr>
      <vt:lpstr>Komunikácia</vt:lpstr>
      <vt:lpstr>Prezentácia programu PowerPoint</vt:lpstr>
      <vt:lpstr>Dokumentácia</vt:lpstr>
      <vt:lpstr>Prezentácia programu PowerPoint</vt:lpstr>
      <vt:lpstr>Prezentácia programu PowerPoint</vt:lpstr>
      <vt:lpstr>Prezentácia programu PowerPoint</vt:lpstr>
      <vt:lpstr>Prezentácia programu PowerPoint</vt:lpstr>
      <vt:lpstr>Záver</vt:lpstr>
    </vt:vector>
  </TitlesOfParts>
  <Manager/>
  <Company>FZaSP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Manažment epidémie III.časť</dc:title>
  <dc:subject>prednáška v rámci surveillance</dc:subject>
  <dc:creator>Martin Rusnák</dc:creator>
  <cp:keywords/>
  <dc:description/>
  <cp:lastModifiedBy>Rusnák Martin</cp:lastModifiedBy>
  <cp:revision>164</cp:revision>
  <dcterms:created xsi:type="dcterms:W3CDTF">2012-03-23T08:51:40Z</dcterms:created>
  <dcterms:modified xsi:type="dcterms:W3CDTF">2025-04-07T09:12:04Z</dcterms:modified>
  <cp:category/>
</cp:coreProperties>
</file>