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9" r:id="rId5"/>
    <p:sldId id="268" r:id="rId6"/>
    <p:sldId id="272" r:id="rId7"/>
    <p:sldId id="277" r:id="rId8"/>
    <p:sldId id="270" r:id="rId9"/>
    <p:sldId id="273" r:id="rId10"/>
    <p:sldId id="278" r:id="rId11"/>
    <p:sldId id="274" r:id="rId12"/>
    <p:sldId id="275" r:id="rId13"/>
    <p:sldId id="271" r:id="rId14"/>
    <p:sldId id="276" r:id="rId15"/>
    <p:sldId id="279" r:id="rId16"/>
    <p:sldId id="259" r:id="rId17"/>
    <p:sldId id="264" r:id="rId18"/>
    <p:sldId id="263" r:id="rId19"/>
    <p:sldId id="261" r:id="rId20"/>
    <p:sldId id="265" r:id="rId21"/>
    <p:sldId id="266" r:id="rId22"/>
    <p:sldId id="267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/>
    <p:restoredTop sz="94723"/>
  </p:normalViewPr>
  <p:slideViewPr>
    <p:cSldViewPr snapToGrid="0" snapToObjects="1">
      <p:cViewPr varScale="1">
        <p:scale>
          <a:sx n="112" d="100"/>
          <a:sy n="112" d="100"/>
        </p:scale>
        <p:origin x="3392" y="16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2/18/26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2/18/26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solidFill>
                  <a:schemeClr val="tx1"/>
                </a:solidFill>
              </a:rPr>
              <a:t>Noncommunicable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Diseases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Global</a:t>
            </a:r>
            <a:r>
              <a:rPr lang="sk-SK" dirty="0">
                <a:solidFill>
                  <a:schemeClr val="tx1"/>
                </a:solidFill>
              </a:rPr>
              <a:t> Monitoring </a:t>
            </a:r>
            <a:r>
              <a:rPr lang="sk-SK" dirty="0" err="1">
                <a:solidFill>
                  <a:schemeClr val="tx1"/>
                </a:solidFill>
              </a:rPr>
              <a:t>Framework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sk-SK" dirty="0" err="1">
                <a:solidFill>
                  <a:schemeClr val="tx1"/>
                </a:solidFill>
              </a:rPr>
              <a:t>Indicator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Definitions</a:t>
            </a:r>
            <a:r>
              <a:rPr lang="sk-SK" dirty="0">
                <a:solidFill>
                  <a:schemeClr val="tx1"/>
                </a:solidFill>
              </a:rPr>
              <a:t> and </a:t>
            </a:r>
            <a:r>
              <a:rPr lang="sk-SK" dirty="0" err="1">
                <a:solidFill>
                  <a:schemeClr val="tx1"/>
                </a:solidFill>
              </a:rPr>
              <a:t>Specifications</a:t>
            </a:r>
            <a:r>
              <a:rPr lang="sk-SK" dirty="0">
                <a:solidFill>
                  <a:schemeClr val="tx1"/>
                </a:solidFill>
              </a:rPr>
              <a:t>. </a:t>
            </a:r>
            <a:r>
              <a:rPr lang="sk-SK" dirty="0" err="1">
                <a:solidFill>
                  <a:schemeClr val="tx1"/>
                </a:solidFill>
              </a:rPr>
              <a:t>https</a:t>
            </a:r>
            <a:r>
              <a:rPr lang="sk-SK" dirty="0">
                <a:solidFill>
                  <a:schemeClr val="tx1"/>
                </a:solidFill>
              </a:rPr>
              <a:t>://</a:t>
            </a:r>
            <a:r>
              <a:rPr lang="sk-SK" dirty="0" err="1">
                <a:solidFill>
                  <a:schemeClr val="tx1"/>
                </a:solidFill>
              </a:rPr>
              <a:t>www.who.int</a:t>
            </a:r>
            <a:r>
              <a:rPr lang="sk-SK" dirty="0">
                <a:solidFill>
                  <a:schemeClr val="tx1"/>
                </a:solidFill>
              </a:rPr>
              <a:t>/</a:t>
            </a:r>
            <a:r>
              <a:rPr lang="sk-SK" dirty="0" err="1">
                <a:solidFill>
                  <a:schemeClr val="tx1"/>
                </a:solidFill>
              </a:rPr>
              <a:t>publications</a:t>
            </a:r>
            <a:r>
              <a:rPr lang="sk-SK" dirty="0">
                <a:solidFill>
                  <a:schemeClr val="tx1"/>
                </a:solidFill>
              </a:rPr>
              <a:t>/m/</a:t>
            </a:r>
            <a:r>
              <a:rPr lang="sk-SK" dirty="0" err="1">
                <a:solidFill>
                  <a:schemeClr val="tx1"/>
                </a:solidFill>
              </a:rPr>
              <a:t>item</a:t>
            </a:r>
            <a:r>
              <a:rPr lang="sk-SK" dirty="0">
                <a:solidFill>
                  <a:schemeClr val="tx1"/>
                </a:solidFill>
              </a:rPr>
              <a:t>/noncommunicable-diseases-global-monitoring-framework-indicator-definitions-and-specifications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60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18.2.2026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829050" y="6787309"/>
            <a:ext cx="2426213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18.2.2026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18.2.2026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72288" y="6787309"/>
            <a:ext cx="2279953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846512" y="6773302"/>
            <a:ext cx="2382837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18.2.2026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00500" y="6787309"/>
            <a:ext cx="2254763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18.2.2026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18.2.2026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18.2.2026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18.2.2026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829050" y="6787309"/>
            <a:ext cx="2426213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18.2.2026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18.2.2026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18.2.2026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server/api/core/bitstreams/cff5a4e0-0d6d-4017-b29a-eabc6440f8a8/conten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ris.who.int/server/api/core/bitstreams/b9f09202-a320-4c07-ba2c-afe0d1186339/conten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ho.int/publications/i/item/978924000136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SURVEILLANCE NEPRENOSNÝCH OCHORENÍ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2701830"/>
          </a:xfrm>
        </p:spPr>
        <p:txBody>
          <a:bodyPr/>
          <a:lstStyle/>
          <a:p>
            <a:r>
              <a:rPr lang="sk-SK" dirty="0"/>
              <a:t>(</a:t>
            </a:r>
            <a:r>
              <a:rPr lang="sk-SK" dirty="0" err="1"/>
              <a:t>Noncommunicable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Surveillance)</a:t>
            </a:r>
          </a:p>
          <a:p>
            <a:endParaRPr lang="sk-SK" dirty="0"/>
          </a:p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</a:t>
            </a:r>
          </a:p>
          <a:p>
            <a:r>
              <a:rPr lang="sk-SK" dirty="0"/>
              <a:t>Trnavská univerzita</a:t>
            </a:r>
          </a:p>
          <a:p>
            <a:r>
              <a:rPr lang="sk-SK" dirty="0" err="1"/>
              <a:t>martin.rusnak@truni.sk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F52D03-C0BF-1D03-497E-140E63BD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9E7961-AE79-4171-D0F0-C0447E0A4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DC822AB-5D34-2384-A62B-BD6F0BE028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9AED2509-B9CC-DC71-0C6E-E0C231A9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69" y="914400"/>
            <a:ext cx="8359272" cy="55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8DDDC9E-1356-21FF-B786-4F7D318B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756287"/>
            <a:ext cx="7993857" cy="4730113"/>
          </a:xfrm>
        </p:spPr>
        <p:txBody>
          <a:bodyPr>
            <a:normAutofit/>
          </a:bodyPr>
          <a:lstStyle/>
          <a:p>
            <a:r>
              <a:rPr lang="sk-SK" dirty="0"/>
              <a:t>Diabetes mellitus 2023 – NCZI ambulantné dáta:</a:t>
            </a:r>
          </a:p>
          <a:p>
            <a:pPr lvl="1"/>
            <a:r>
              <a:rPr lang="sk-SK" dirty="0"/>
              <a:t>≈ 340 000 pacientov bolo liečených na diabetes.</a:t>
            </a:r>
          </a:p>
          <a:p>
            <a:pPr lvl="1"/>
            <a:r>
              <a:rPr lang="sk-SK" dirty="0"/>
              <a:t>Do starostlivosti pribudlo viac ako 27 000 nových pacientov.</a:t>
            </a:r>
          </a:p>
          <a:p>
            <a:pPr lvl="1"/>
            <a:r>
              <a:rPr lang="sk-SK" dirty="0"/>
              <a:t>91 % pacientov s cukrovkou 2. typu bolo v starostlivosti </a:t>
            </a:r>
            <a:r>
              <a:rPr lang="sk-SK" dirty="0" err="1"/>
              <a:t>diabetológov</a:t>
            </a:r>
            <a:r>
              <a:rPr lang="sk-SK" dirty="0"/>
              <a:t>.</a:t>
            </a:r>
          </a:p>
          <a:p>
            <a:r>
              <a:rPr lang="sk-SK" dirty="0"/>
              <a:t>U detí a adolescentov s diabetes 1. typu sa 95 % lieči inzulínom.</a:t>
            </a:r>
          </a:p>
          <a:p>
            <a:r>
              <a:rPr lang="sk-SK" dirty="0"/>
              <a:t>Diabetes predstavuje výraznú chronickú záťaž, pričom približne 6 % obyvateľstva či viac je v starostlivosti pre DM – a to s rastúcim trendom novo diagnostikovaných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0D39388-C8ED-02D1-00BE-3FD0390E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6" y="5966247"/>
            <a:ext cx="8312587" cy="1008380"/>
          </a:xfrm>
        </p:spPr>
        <p:txBody>
          <a:bodyPr/>
          <a:lstStyle/>
          <a:p>
            <a:r>
              <a:rPr lang="sk-SK" dirty="0"/>
              <a:t>Diabetes mellitus - cukrovka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1CEC5F-1A18-D7FC-BE22-B9423716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87460F-B46B-E875-1BA4-CA493959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62E5E1-B808-B82C-E588-5D7A76F3D2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16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C6DA3DE-4661-1309-A2A0-5707802A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90" y="756287"/>
            <a:ext cx="7890987" cy="4421503"/>
          </a:xfrm>
        </p:spPr>
        <p:txBody>
          <a:bodyPr>
            <a:normAutofit/>
          </a:bodyPr>
          <a:lstStyle/>
          <a:p>
            <a:r>
              <a:rPr lang="sk-SK" dirty="0"/>
              <a:t>Podľa NCZI štatistiky hospitalizovaných 2024:</a:t>
            </a:r>
          </a:p>
          <a:p>
            <a:pPr lvl="1"/>
            <a:r>
              <a:rPr lang="sk-SK" dirty="0"/>
              <a:t>Celkovo bolo ukončených ≈ 1 076 045 hospitalizácií.</a:t>
            </a:r>
          </a:p>
          <a:p>
            <a:pPr lvl="1"/>
            <a:r>
              <a:rPr lang="sk-SK" dirty="0"/>
              <a:t>Najčastejšie hospitalizácie súviseli s chorobami obehovej sústavy a nádorovými ochoreniami.</a:t>
            </a:r>
          </a:p>
          <a:p>
            <a:pPr lvl="1"/>
            <a:r>
              <a:rPr lang="sk-SK" dirty="0"/>
              <a:t>Priemerná dĺžka hospitalizácie bola 6,2 dňa.</a:t>
            </a:r>
          </a:p>
          <a:p>
            <a:r>
              <a:rPr lang="sk-SK" dirty="0" err="1"/>
              <a:t>Histogramy</a:t>
            </a:r>
            <a:r>
              <a:rPr lang="sk-SK" dirty="0"/>
              <a:t> hospitalizácií podľa kapitoly choroby (kardiovaskulárne, onkologické, metabolické, iné).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D10F5E-1FEC-CBBE-4BB1-36EB458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Hospitalizácie (2024)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023F0C-E42C-901E-E740-7ED97BFF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5B90D42-7E0C-2B9C-BBE9-050662D6C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03AEF2-35E1-0BD5-9721-942F6D4374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0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13708D6-22B6-FC56-BF54-4567EACD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Európsky kontext</a:t>
            </a:r>
          </a:p>
          <a:p>
            <a:pPr lvl="1"/>
            <a:r>
              <a:rPr lang="sk-SK" dirty="0" err="1"/>
              <a:t>European</a:t>
            </a:r>
            <a:r>
              <a:rPr lang="sk-SK" dirty="0"/>
              <a:t> Health Interview </a:t>
            </a:r>
            <a:r>
              <a:rPr lang="sk-SK" dirty="0" err="1"/>
              <a:t>Survey</a:t>
            </a:r>
            <a:r>
              <a:rPr lang="sk-SK" dirty="0"/>
              <a:t> (EHIS)</a:t>
            </a:r>
          </a:p>
          <a:p>
            <a:pPr lvl="1"/>
            <a:r>
              <a:rPr lang="sk-SK" dirty="0"/>
              <a:t>WHO </a:t>
            </a:r>
            <a:r>
              <a:rPr lang="sk-SK" dirty="0" err="1"/>
              <a:t>STEPwise</a:t>
            </a:r>
            <a:r>
              <a:rPr lang="sk-SK" dirty="0"/>
              <a:t> </a:t>
            </a:r>
            <a:r>
              <a:rPr lang="sk-SK" dirty="0" err="1"/>
              <a:t>approach</a:t>
            </a:r>
            <a:r>
              <a:rPr lang="sk-SK" dirty="0"/>
              <a:t> to Surveillance (STEPS)</a:t>
            </a:r>
          </a:p>
          <a:p>
            <a:r>
              <a:rPr lang="sk-SK" dirty="0"/>
              <a:t>Na Slovensku:</a:t>
            </a:r>
          </a:p>
          <a:p>
            <a:pPr lvl="1"/>
            <a:r>
              <a:rPr lang="sk-SK" dirty="0"/>
              <a:t>EHIS realizovaný ŠÚ SR</a:t>
            </a:r>
          </a:p>
          <a:p>
            <a:pPr lvl="1"/>
            <a:r>
              <a:rPr lang="sk-SK" dirty="0"/>
              <a:t>údaje o BMI, fajčení, alkohole, hypertenzii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0F29CD-842B-AC87-7560-06D5D34F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Surveillance rizikových faktorov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AAC716-32E3-2E0B-D429-4C4FF59F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58433A0-B7D9-40AD-5F80-3304415FF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C3E66A9-89AE-5248-E43B-167CB6486F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76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47172FD-7CA9-DC03-A97B-28998DD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756287"/>
            <a:ext cx="7936707" cy="4033519"/>
          </a:xfrm>
        </p:spPr>
        <p:txBody>
          <a:bodyPr/>
          <a:lstStyle/>
          <a:p>
            <a:pPr marL="20158" indent="0">
              <a:buNone/>
            </a:pPr>
            <a:r>
              <a:rPr lang="sk-SK" dirty="0"/>
              <a:t>OECD – „Health at a </a:t>
            </a:r>
            <a:r>
              <a:rPr lang="sk-SK" dirty="0" err="1"/>
              <a:t>Glance</a:t>
            </a:r>
            <a:r>
              <a:rPr lang="sk-SK" dirty="0"/>
              <a:t> 2025“</a:t>
            </a:r>
          </a:p>
          <a:p>
            <a:r>
              <a:rPr lang="sk-SK" dirty="0"/>
              <a:t>Očakávaná dĺžka života v SR: 78,2 r.</a:t>
            </a:r>
          </a:p>
          <a:p>
            <a:r>
              <a:rPr lang="sk-SK" dirty="0" err="1"/>
              <a:t>Preventabilná</a:t>
            </a:r>
            <a:r>
              <a:rPr lang="sk-SK" dirty="0"/>
              <a:t> mortalita: 167 úmrtí na 100 000 obyvateľov (vyššia ako priemer OECD).</a:t>
            </a:r>
          </a:p>
          <a:p>
            <a:r>
              <a:rPr lang="sk-SK" dirty="0"/>
              <a:t>Sebahodnotenie zdravia: 11,9 % obyvateľov hodnotí svoje zdravie ako zlé/veľmi zlé.</a:t>
            </a:r>
          </a:p>
          <a:p>
            <a:r>
              <a:rPr lang="sk-SK" dirty="0"/>
              <a:t>Tieto ukazovatele dobre ilustrujú komplex NCD a súvisiacich determinantov zdravia na populácii.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FEB957-728C-7206-F11D-00D1E2ED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faktory a kontext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F07A4F-11EB-B163-FE79-43365270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8E7DE9D-32CD-BE3E-1B15-69BBFBFAA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619CD6-7A57-947B-E4FC-A1370C8F35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B8635DA-8FF6-6441-E658-3F36510F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756287"/>
            <a:ext cx="7948137" cy="4033519"/>
          </a:xfrm>
        </p:spPr>
        <p:txBody>
          <a:bodyPr>
            <a:normAutofit/>
          </a:bodyPr>
          <a:lstStyle/>
          <a:p>
            <a:r>
              <a:rPr lang="sk-SK" b="1" i="1" dirty="0">
                <a:solidFill>
                  <a:srgbClr val="FFC000"/>
                </a:solidFill>
              </a:rPr>
              <a:t>Hypertenzia (vysoký krvný tlak)</a:t>
            </a:r>
          </a:p>
          <a:p>
            <a:pPr lvl="1"/>
            <a:r>
              <a:rPr lang="sk-SK" dirty="0"/>
              <a:t>Slovensko (2019 – posledné dostupné WHO/GBD údaje)</a:t>
            </a:r>
          </a:p>
          <a:p>
            <a:pPr lvl="1"/>
            <a:r>
              <a:rPr lang="sk-SK" dirty="0"/>
              <a:t>Prevalencia hypertenzie – ženy: 38,0 %</a:t>
            </a:r>
          </a:p>
          <a:p>
            <a:pPr lvl="1"/>
            <a:r>
              <a:rPr lang="sk-SK" dirty="0"/>
              <a:t>Prevalencia hypertenzie – muži: 47,4 %Slovensko má vysokú prevalenciu hypertenzie, najmä u mužov (takmer polovica).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Fajčenie</a:t>
            </a:r>
          </a:p>
          <a:p>
            <a:pPr lvl="1"/>
            <a:r>
              <a:rPr lang="sk-SK" dirty="0"/>
              <a:t>Celková prevalencia fajčenia (15+): 27 % (2019) Slovensko patrí k špičke EÚ v miere fajčenia.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8D2B35-A10C-A7F4-0741-7025DEDD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faktory SR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284586-E123-82CE-C362-26D8D64F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DC5D145-4425-39DF-F064-FCC21EC8E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1E6A21-1826-37B4-74F1-A9ACF48289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0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B710356-9B6A-AE2F-A61D-33DFAEEE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Škodlivé užívanie alkoholu (3) </a:t>
            </a:r>
          </a:p>
          <a:p>
            <a:r>
              <a:rPr lang="sk-SK" dirty="0"/>
              <a:t>Nízky príjem ovocia a zeleniny </a:t>
            </a:r>
          </a:p>
          <a:p>
            <a:r>
              <a:rPr lang="sk-SK" dirty="0"/>
              <a:t>Fyzická nečinnosť (2) </a:t>
            </a:r>
          </a:p>
          <a:p>
            <a:r>
              <a:rPr lang="sk-SK" dirty="0"/>
              <a:t>Príjem soli </a:t>
            </a:r>
          </a:p>
          <a:p>
            <a:r>
              <a:rPr lang="sk-SK" dirty="0"/>
              <a:t>Príjem nasýtených tukov </a:t>
            </a:r>
          </a:p>
          <a:p>
            <a:r>
              <a:rPr lang="sk-SK" dirty="0"/>
              <a:t>Užívanie tabaku (2) </a:t>
            </a:r>
          </a:p>
          <a:p>
            <a:r>
              <a:rPr lang="sk-SK" dirty="0"/>
              <a:t>Zvýšená hladina glukózy v krvi/cukrovka </a:t>
            </a:r>
          </a:p>
          <a:p>
            <a:r>
              <a:rPr lang="sk-SK" dirty="0"/>
              <a:t>Zvýšený krvný tlak </a:t>
            </a:r>
          </a:p>
          <a:p>
            <a:r>
              <a:rPr lang="sk-SK" dirty="0"/>
              <a:t>Nadváha a obezita (2) </a:t>
            </a:r>
          </a:p>
          <a:p>
            <a:r>
              <a:rPr lang="sk-SK" dirty="0"/>
              <a:t>Zvýšený celkový cholesterol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B00DC1-FEA8-97B4-4036-0F8DAFB1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0" y="6008708"/>
            <a:ext cx="8312587" cy="1008380"/>
          </a:xfrm>
        </p:spPr>
        <p:txBody>
          <a:bodyPr/>
          <a:lstStyle/>
          <a:p>
            <a:r>
              <a:rPr lang="sk-SK" dirty="0"/>
              <a:t>Ukazovatele rizikových faktorov WHO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B3ABF75-757B-C970-2717-750ED834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77AFE56-DDC6-B3CB-3A2C-13DF6A55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06BE558-B4AB-76E4-7535-D294450D55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91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E3BDEA-D985-CF97-33F7-0957F8A9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523479-B163-4B0A-6D0C-38E16531F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31B8BCF-25E6-0BB3-202F-CD0C0D4C89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4B2763B-E7AA-4451-7DA5-C05B683B1973}"/>
              </a:ext>
            </a:extLst>
          </p:cNvPr>
          <p:cNvGrpSpPr/>
          <p:nvPr/>
        </p:nvGrpSpPr>
        <p:grpSpPr>
          <a:xfrm>
            <a:off x="1151730" y="1957388"/>
            <a:ext cx="7772400" cy="4173720"/>
            <a:chOff x="1151730" y="1957388"/>
            <a:chExt cx="7772400" cy="4173720"/>
          </a:xfrm>
        </p:grpSpPr>
        <p:pic>
          <p:nvPicPr>
            <p:cNvPr id="12" name="Obrázok 11" descr="Obrázok, na ktorom je text, písmo, rad, číslo&#10;&#10;Obsah vygenerovaný pomocou AI môže byť nesprávny.">
              <a:extLst>
                <a:ext uri="{FF2B5EF4-FFF2-40B4-BE49-F238E27FC236}">
                  <a16:creationId xmlns:a16="http://schemas.microsoft.com/office/drawing/2014/main" id="{3D944B53-31ED-3D47-5B39-C26E8AFB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0" y="1957388"/>
              <a:ext cx="7772400" cy="2064543"/>
            </a:xfrm>
            <a:prstGeom prst="rect">
              <a:avLst/>
            </a:prstGeom>
          </p:spPr>
        </p:pic>
        <p:pic>
          <p:nvPicPr>
            <p:cNvPr id="10" name="Obrázok 9" descr="Obrázok, na ktorom je text, webová stránka, webová lokalita, softvér&#10;&#10;Obsah vygenerovaný pomocou AI môže byť nesprávny.">
              <a:extLst>
                <a:ext uri="{FF2B5EF4-FFF2-40B4-BE49-F238E27FC236}">
                  <a16:creationId xmlns:a16="http://schemas.microsoft.com/office/drawing/2014/main" id="{56A152E5-538C-4DC4-DFA2-62F62056A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0" y="2462212"/>
              <a:ext cx="7772400" cy="366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23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9FEB12-3562-AD65-E206-77BD6A17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7D7938F-59CA-50D1-92EA-94A31A317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991DCA-B699-15F4-9C53-857E1608B3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F10C0F2-CC2C-4E76-7C54-CB0AD703C14E}"/>
              </a:ext>
            </a:extLst>
          </p:cNvPr>
          <p:cNvGrpSpPr/>
          <p:nvPr/>
        </p:nvGrpSpPr>
        <p:grpSpPr>
          <a:xfrm>
            <a:off x="856448" y="714375"/>
            <a:ext cx="7839573" cy="6260252"/>
            <a:chOff x="856448" y="714375"/>
            <a:chExt cx="7839573" cy="6260252"/>
          </a:xfrm>
        </p:grpSpPr>
        <p:pic>
          <p:nvPicPr>
            <p:cNvPr id="10" name="Obrázok 9" descr="Obrázok, na ktorom je text, písmo, rad, číslo&#10;&#10;Obsah vygenerovaný pomocou AI môže byť nesprávny.">
              <a:extLst>
                <a:ext uri="{FF2B5EF4-FFF2-40B4-BE49-F238E27FC236}">
                  <a16:creationId xmlns:a16="http://schemas.microsoft.com/office/drawing/2014/main" id="{E23E1CE8-A87D-483B-918B-6FB14183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48" y="714375"/>
              <a:ext cx="7839573" cy="2064543"/>
            </a:xfrm>
            <a:prstGeom prst="rect">
              <a:avLst/>
            </a:prstGeom>
          </p:spPr>
        </p:pic>
        <p:pic>
          <p:nvPicPr>
            <p:cNvPr id="8" name="Obrázok 7" descr="Obrázok, na ktorom je text, snímka obrazovky, webová lokalita, webová stránka&#10;&#10;Obsah vygenerovaný pomocou AI môže byť nesprávny.">
              <a:extLst>
                <a:ext uri="{FF2B5EF4-FFF2-40B4-BE49-F238E27FC236}">
                  <a16:creationId xmlns:a16="http://schemas.microsoft.com/office/drawing/2014/main" id="{A08CC1EE-A14C-FE5E-0042-86CB7C59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33" y="1307252"/>
              <a:ext cx="7805987" cy="566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54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34D34-A2D1-7FDA-72AF-FC31FEC1A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FE74344-911F-2650-891F-70BD3EEF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756287"/>
            <a:ext cx="7982427" cy="4630101"/>
          </a:xfrm>
        </p:spPr>
        <p:txBody>
          <a:bodyPr>
            <a:normAutofit/>
          </a:bodyPr>
          <a:lstStyle/>
          <a:p>
            <a:r>
              <a:rPr lang="sk-SK" dirty="0"/>
              <a:t>Skríning rakoviny krčka maternice </a:t>
            </a:r>
          </a:p>
          <a:p>
            <a:r>
              <a:rPr lang="sk-SK" dirty="0"/>
              <a:t>Liečba liekmi a poradenstvo </a:t>
            </a:r>
          </a:p>
          <a:p>
            <a:r>
              <a:rPr lang="sk-SK" dirty="0"/>
              <a:t>Základné lieky a technológie pre NCD </a:t>
            </a:r>
          </a:p>
          <a:p>
            <a:r>
              <a:rPr lang="sk-SK" dirty="0"/>
              <a:t>Vakcína proti hepatitíde B </a:t>
            </a:r>
          </a:p>
          <a:p>
            <a:r>
              <a:rPr lang="sk-SK" dirty="0"/>
              <a:t>Vakcína proti ľudskému </a:t>
            </a:r>
            <a:r>
              <a:rPr lang="sk-SK" dirty="0" err="1"/>
              <a:t>papilomovému</a:t>
            </a:r>
            <a:r>
              <a:rPr lang="sk-SK" dirty="0"/>
              <a:t> vírusu </a:t>
            </a:r>
          </a:p>
          <a:p>
            <a:r>
              <a:rPr lang="sk-SK" dirty="0"/>
              <a:t>Marketing pre deti </a:t>
            </a:r>
          </a:p>
          <a:p>
            <a:r>
              <a:rPr lang="sk-SK" dirty="0"/>
              <a:t>Prístup k paliatívnej starostlivosti </a:t>
            </a:r>
          </a:p>
          <a:p>
            <a:r>
              <a:rPr lang="sk-SK" dirty="0"/>
              <a:t>Politiky na obmedzenie nasýtených tukov a takmer úplné odstránenie </a:t>
            </a:r>
            <a:r>
              <a:rPr lang="sk-SK" dirty="0" err="1"/>
              <a:t>trans</a:t>
            </a:r>
            <a:r>
              <a:rPr lang="sk-SK" dirty="0"/>
              <a:t> tukov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C16225F-07D4-ADCD-416C-922C4DBA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66247"/>
            <a:ext cx="8312587" cy="1008380"/>
          </a:xfrm>
        </p:spPr>
        <p:txBody>
          <a:bodyPr/>
          <a:lstStyle/>
          <a:p>
            <a:r>
              <a:rPr lang="sk-SK" sz="4800" dirty="0"/>
              <a:t>Ukazovatele systémovej reakcie na národnej úrovni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CD5621-3BFF-AE64-A400-81D302B4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6916B61-B703-1BA5-398A-E4E15C55D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9FD67A-4506-A759-B5AE-9E4FC64FB4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8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44" y="756287"/>
            <a:ext cx="8444333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dirty="0"/>
              <a:t>„Systematický, kontinuálny zber, analýza, interpretácia a distribúcia zdravotných údajov pre potreby verejného zdravotníctva.“</a:t>
            </a:r>
          </a:p>
          <a:p>
            <a:pPr marL="20158" indent="0">
              <a:buNone/>
            </a:pPr>
            <a:endParaRPr lang="sk-SK" dirty="0"/>
          </a:p>
          <a:p>
            <a:pPr marL="20158" indent="0">
              <a:buNone/>
            </a:pPr>
            <a:r>
              <a:rPr lang="sk-SK" dirty="0"/>
              <a:t>Rozdiel a podobnosť medzi:</a:t>
            </a:r>
          </a:p>
          <a:p>
            <a:pPr lvl="1"/>
            <a:r>
              <a:rPr lang="sk-SK" dirty="0"/>
              <a:t>surveillance</a:t>
            </a:r>
          </a:p>
          <a:p>
            <a:pPr lvl="1"/>
            <a:r>
              <a:rPr lang="sk-SK" dirty="0"/>
              <a:t>monitoring</a:t>
            </a:r>
          </a:p>
          <a:p>
            <a:pPr lvl="1"/>
            <a:r>
              <a:rPr lang="sk-SK" dirty="0"/>
              <a:t>výskum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593180"/>
            <a:ext cx="8312587" cy="1008380"/>
          </a:xfrm>
        </p:spPr>
        <p:txBody>
          <a:bodyPr/>
          <a:lstStyle/>
          <a:p>
            <a:r>
              <a:rPr lang="sk-SK" dirty="0"/>
              <a:t>Čo je surveillance? Klasická definícia (CDC)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8080" y="6787309"/>
            <a:ext cx="1654161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67606" y="6787309"/>
            <a:ext cx="1887658" cy="402651"/>
          </a:xfrm>
        </p:spPr>
        <p:txBody>
          <a:bodyPr/>
          <a:lstStyle/>
          <a:p>
            <a:r>
              <a:rPr lang="sk-SK" dirty="0" err="1"/>
              <a:t>martin.rusnak@truni.sk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62B7BA-08ED-5281-6DA1-171D9490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41E31E3-FC6C-12FE-636A-6D32CEC2D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573BE70-9752-9FDD-6697-8D408C2281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D83E166-F6E4-2109-AFC1-5B7DB4A90FF2}"/>
              </a:ext>
            </a:extLst>
          </p:cNvPr>
          <p:cNvGrpSpPr/>
          <p:nvPr/>
        </p:nvGrpSpPr>
        <p:grpSpPr>
          <a:xfrm>
            <a:off x="1151730" y="728662"/>
            <a:ext cx="7772400" cy="6044640"/>
            <a:chOff x="1151730" y="728662"/>
            <a:chExt cx="7772400" cy="6044640"/>
          </a:xfrm>
        </p:grpSpPr>
        <p:pic>
          <p:nvPicPr>
            <p:cNvPr id="8" name="Obrázok 7" descr="Obrázok, na ktorom je text, písmo, rad, číslo&#10;&#10;Obsah vygenerovaný pomocou AI môže byť nesprávny.">
              <a:extLst>
                <a:ext uri="{FF2B5EF4-FFF2-40B4-BE49-F238E27FC236}">
                  <a16:creationId xmlns:a16="http://schemas.microsoft.com/office/drawing/2014/main" id="{49CC6601-6F74-CB4B-78B7-A6D930565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0" y="728662"/>
              <a:ext cx="7772400" cy="2064543"/>
            </a:xfrm>
            <a:prstGeom prst="rect">
              <a:avLst/>
            </a:prstGeom>
          </p:spPr>
        </p:pic>
        <p:pic>
          <p:nvPicPr>
            <p:cNvPr id="10" name="Obrázok 9" descr="Obrázok, na ktorom je text, snímka obrazovky, webová lokalita, webová stránka&#10;&#10;Obsah vygenerovaný pomocou AI môže byť nesprávny.">
              <a:extLst>
                <a:ext uri="{FF2B5EF4-FFF2-40B4-BE49-F238E27FC236}">
                  <a16:creationId xmlns:a16="http://schemas.microsoft.com/office/drawing/2014/main" id="{323ADA72-642A-850D-32A1-B9414CFF6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0" y="1262335"/>
              <a:ext cx="7772400" cy="551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00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FF6AF7A-9622-750C-9A53-269254B5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3200" b="1" dirty="0" err="1"/>
              <a:t>Noncommunicable</a:t>
            </a:r>
            <a:r>
              <a:rPr lang="sk-SK" sz="3200" b="1" dirty="0"/>
              <a:t> </a:t>
            </a:r>
            <a:r>
              <a:rPr lang="sk-SK" sz="3200" b="1" dirty="0" err="1"/>
              <a:t>Diseases</a:t>
            </a:r>
            <a:r>
              <a:rPr lang="sk-SK" sz="3200" b="1" dirty="0"/>
              <a:t> </a:t>
            </a:r>
            <a:r>
              <a:rPr lang="sk-SK" sz="3200" b="1" dirty="0" err="1"/>
              <a:t>Data</a:t>
            </a:r>
            <a:r>
              <a:rPr lang="sk-SK" sz="3200" b="1" dirty="0"/>
              <a:t> </a:t>
            </a:r>
            <a:r>
              <a:rPr lang="sk-SK" sz="3200" b="1" dirty="0" err="1"/>
              <a:t>Portal</a:t>
            </a:r>
            <a:br>
              <a:rPr lang="sk-SK" sz="3200" b="1" dirty="0"/>
            </a:br>
            <a:r>
              <a:rPr lang="sk-SK" sz="3200" b="1" dirty="0" err="1"/>
              <a:t>https</a:t>
            </a:r>
            <a:r>
              <a:rPr lang="sk-SK" sz="3200" b="1" dirty="0"/>
              <a:t>://</a:t>
            </a:r>
            <a:r>
              <a:rPr lang="sk-SK" sz="3200" b="1" dirty="0" err="1"/>
              <a:t>ncdportal.org</a:t>
            </a:r>
            <a:r>
              <a:rPr lang="sk-SK" sz="3200" b="1" dirty="0"/>
              <a:t>/</a:t>
            </a:r>
            <a:endParaRPr lang="sk-SK" sz="32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422BFB-CB3A-CBFC-0765-8EC33910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E83F94E-698D-E36F-4055-41AE63117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F66B9FD-A586-BF39-D2EE-3D7BD84205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8" name="Obrázok 7" descr="Obrázok, na ktorom je text, snímka obrazovky, softvér, mapa&#10;&#10;Obsah vygenerovaný pomocou AI môže byť nesprávny.">
            <a:extLst>
              <a:ext uri="{FF2B5EF4-FFF2-40B4-BE49-F238E27FC236}">
                <a16:creationId xmlns:a16="http://schemas.microsoft.com/office/drawing/2014/main" id="{0FFD85D7-CC1F-86FC-5786-DE580DE1F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" y="465979"/>
            <a:ext cx="9766777" cy="49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text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C60C21E3-6483-2AED-1C30-B47B2149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0" y="756286"/>
            <a:ext cx="2788801" cy="3781425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51DD42-1D9A-002A-168B-783E1D3B6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0976" y="756285"/>
            <a:ext cx="6114088" cy="5899063"/>
          </a:xfrm>
        </p:spPr>
        <p:txBody>
          <a:bodyPr>
            <a:normAutofit fontScale="92500" lnSpcReduction="10000"/>
          </a:bodyPr>
          <a:lstStyle/>
          <a:p>
            <a:r>
              <a:rPr lang="sk-SK" noProof="1"/>
              <a:t>Ciele </a:t>
            </a:r>
            <a:r>
              <a:rPr lang="sk-SK" b="1" i="1" noProof="1">
                <a:solidFill>
                  <a:srgbClr val="FFC000"/>
                </a:solidFill>
              </a:rPr>
              <a:t>Globálneho akčného plánu </a:t>
            </a:r>
            <a:r>
              <a:rPr lang="sk-SK" noProof="1"/>
              <a:t>na prevenciu a kontrolu neinfekčných chorôb 2013–2030
1. Zvýšiť prioritu prikladanú prevencii a kontrole neinfekčných chorôb v globálnych, regionálnych a národných agendách a medzinárodne dohodnutých rozvojových cieľoch prostredníctvom posilnenej medzinárodnej spolupráce a advokácie
2. Posilniť národnú kapacitu, vedenie, správu vecí verejných a viacsektorové aktivity  a partnerstvá na urýchlenie reakcie krajín na prevenciu a kontrolu neinfekčných chorôb
3. Znížiť modifikovateľné rizikové faktory pre neinfekčné ochorenia a základné sociálne determinanty vytváraním prostredia podporujúceho zdravie
4. Posilniť a orientovať zdravotné systémy tak, aby riešili prevenciu a kontrolu  neinfekčných chorôb a základných sociálnych determinantov prostredníctvo. Primárna zdravotná starostlivosť zameraná na ľudí a univerzálne zdravotné pokrytie
5. Podporovať národnú kapacitu pre kvalitný výskum a vývoj prevencie a kontrolu neinfekčných chorôb
6. Monitorovať trendy a determinanty neinfekčných chorôb a hodnotiť pokrok v ich prevencii a kontrole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05F2938-8E7E-1BA5-DA33-1699B54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3840" y="6787309"/>
            <a:ext cx="1288401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18.2.2026</a:t>
            </a:fld>
            <a:endParaRPr lang="en-GB" sz="110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D449F4-ED25-3807-03DC-BE9E5FB2E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7C5E450-F1AF-F74B-04FD-689E19B318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2069212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 err="1"/>
              <a:t>martin.rusnak@truni.sk</a:t>
            </a:r>
            <a:endParaRPr lang="en-GB" sz="1100" dirty="0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1A5972EC-BBFF-9E6E-40FD-06083883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09" y="5186773"/>
            <a:ext cx="2788801" cy="1008380"/>
          </a:xfrm>
        </p:spPr>
        <p:txBody>
          <a:bodyPr/>
          <a:lstStyle/>
          <a:p>
            <a:r>
              <a:rPr lang="en-US" dirty="0" err="1"/>
              <a:t>Riešenia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A8ECC8AD-B846-001A-82B0-BB6729D7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36" y="756287"/>
            <a:ext cx="8186641" cy="4033519"/>
          </a:xfrm>
        </p:spPr>
        <p:txBody>
          <a:bodyPr/>
          <a:lstStyle/>
          <a:p>
            <a:r>
              <a:rPr lang="sk-SK" dirty="0"/>
              <a:t>WHO </a:t>
            </a:r>
            <a:r>
              <a:rPr lang="sk-SK" dirty="0" err="1"/>
              <a:t>tool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surveillance of </a:t>
            </a:r>
            <a:r>
              <a:rPr lang="sk-SK" dirty="0" err="1"/>
              <a:t>chronic</a:t>
            </a:r>
            <a:r>
              <a:rPr lang="sk-SK" dirty="0"/>
              <a:t> </a:t>
            </a:r>
            <a:r>
              <a:rPr lang="sk-SK" dirty="0" err="1"/>
              <a:t>diseases</a:t>
            </a:r>
            <a:r>
              <a:rPr lang="sk-SK" dirty="0"/>
              <a:t> and </a:t>
            </a:r>
            <a:r>
              <a:rPr lang="sk-SK" dirty="0" err="1"/>
              <a:t>their</a:t>
            </a:r>
            <a:r>
              <a:rPr lang="sk-SK" dirty="0"/>
              <a:t> risk </a:t>
            </a:r>
            <a:r>
              <a:rPr lang="sk-SK" dirty="0" err="1"/>
              <a:t>factors</a:t>
            </a:r>
            <a:r>
              <a:rPr lang="sk-SK" dirty="0"/>
              <a:t>.</a:t>
            </a:r>
          </a:p>
          <a:p>
            <a:r>
              <a:rPr lang="sk-SK" dirty="0" err="1"/>
              <a:t>Provides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entry</a:t>
            </a:r>
            <a:r>
              <a:rPr lang="sk-SK" dirty="0"/>
              <a:t> point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low</a:t>
            </a:r>
            <a:r>
              <a:rPr lang="sk-SK" dirty="0"/>
              <a:t> and </a:t>
            </a:r>
            <a:r>
              <a:rPr lang="sk-SK" dirty="0" err="1"/>
              <a:t>middle</a:t>
            </a:r>
            <a:r>
              <a:rPr lang="sk-SK" dirty="0"/>
              <a:t> </a:t>
            </a:r>
            <a:r>
              <a:rPr lang="sk-SK" dirty="0" err="1"/>
              <a:t>income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to get </a:t>
            </a:r>
            <a:r>
              <a:rPr lang="sk-SK" dirty="0" err="1"/>
              <a:t>started</a:t>
            </a:r>
            <a:r>
              <a:rPr lang="sk-SK" dirty="0"/>
              <a:t> on </a:t>
            </a:r>
            <a:r>
              <a:rPr lang="sk-SK" dirty="0" err="1"/>
              <a:t>chronic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surveillance </a:t>
            </a:r>
            <a:r>
              <a:rPr lang="sk-SK" dirty="0" err="1"/>
              <a:t>activities</a:t>
            </a:r>
            <a:r>
              <a:rPr lang="sk-SK" dirty="0"/>
              <a:t>. 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designed</a:t>
            </a:r>
            <a:r>
              <a:rPr lang="sk-SK" dirty="0"/>
              <a:t> to </a:t>
            </a:r>
            <a:r>
              <a:rPr lang="sk-SK" dirty="0" err="1"/>
              <a:t>help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</a:t>
            </a:r>
            <a:r>
              <a:rPr lang="sk-SK" dirty="0" err="1"/>
              <a:t>build</a:t>
            </a:r>
            <a:r>
              <a:rPr lang="sk-SK" dirty="0"/>
              <a:t> and </a:t>
            </a:r>
            <a:r>
              <a:rPr lang="sk-SK" dirty="0" err="1"/>
              <a:t>strengthen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capacity</a:t>
            </a:r>
            <a:r>
              <a:rPr lang="sk-SK" dirty="0"/>
              <a:t> to </a:t>
            </a:r>
            <a:r>
              <a:rPr lang="sk-SK" dirty="0" err="1"/>
              <a:t>conduct</a:t>
            </a:r>
            <a:r>
              <a:rPr lang="sk-SK" dirty="0"/>
              <a:t> surveillance.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6727748-F8F2-E9FF-3DF0-38A03858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6" y="5764922"/>
            <a:ext cx="8822434" cy="1008380"/>
          </a:xfrm>
        </p:spPr>
        <p:txBody>
          <a:bodyPr/>
          <a:lstStyle/>
          <a:p>
            <a:r>
              <a:rPr lang="sk-SK" sz="3600" dirty="0"/>
              <a:t>WHO STEPS surveillance </a:t>
            </a:r>
            <a:r>
              <a:rPr lang="sk-SK" sz="3600" dirty="0" err="1"/>
              <a:t>manual</a:t>
            </a:r>
            <a:r>
              <a:rPr lang="sk-SK" sz="3600" dirty="0"/>
              <a:t>: </a:t>
            </a:r>
            <a:r>
              <a:rPr lang="sk-SK" sz="3600" dirty="0" err="1"/>
              <a:t>the</a:t>
            </a:r>
            <a:r>
              <a:rPr lang="sk-SK" sz="3600" dirty="0"/>
              <a:t> WHO </a:t>
            </a:r>
            <a:r>
              <a:rPr lang="sk-SK" sz="3600" dirty="0" err="1"/>
              <a:t>STEPwise</a:t>
            </a:r>
            <a:r>
              <a:rPr lang="sk-SK" sz="3600" dirty="0"/>
              <a:t> </a:t>
            </a:r>
            <a:r>
              <a:rPr lang="sk-SK" sz="3600" dirty="0" err="1"/>
              <a:t>approach</a:t>
            </a:r>
            <a:r>
              <a:rPr lang="sk-SK" sz="3600" dirty="0"/>
              <a:t> to </a:t>
            </a:r>
            <a:r>
              <a:rPr lang="sk-SK" sz="3600" dirty="0" err="1"/>
              <a:t>chronic</a:t>
            </a:r>
            <a:r>
              <a:rPr lang="sk-SK" sz="3600" dirty="0"/>
              <a:t> </a:t>
            </a:r>
            <a:r>
              <a:rPr lang="sk-SK" sz="3600" dirty="0" err="1"/>
              <a:t>disease</a:t>
            </a:r>
            <a:r>
              <a:rPr lang="sk-SK" sz="3600" dirty="0"/>
              <a:t> risk </a:t>
            </a:r>
            <a:r>
              <a:rPr lang="sk-SK" sz="3600" dirty="0" err="1"/>
              <a:t>factor</a:t>
            </a:r>
            <a:r>
              <a:rPr lang="sk-SK" sz="3600" dirty="0"/>
              <a:t> surveillance</a:t>
            </a:r>
            <a:br>
              <a:rPr lang="sk-SK" sz="3600" dirty="0"/>
            </a:br>
            <a:r>
              <a:rPr lang="sk-SK" sz="1600" dirty="0" err="1">
                <a:hlinkClick r:id="rId2"/>
              </a:rPr>
              <a:t>https</a:t>
            </a:r>
            <a:r>
              <a:rPr lang="sk-SK" sz="1600" dirty="0">
                <a:hlinkClick r:id="rId2"/>
              </a:rPr>
              <a:t>://</a:t>
            </a:r>
            <a:r>
              <a:rPr lang="sk-SK" sz="1600" dirty="0" err="1">
                <a:hlinkClick r:id="rId2"/>
              </a:rPr>
              <a:t>iris.who.int</a:t>
            </a:r>
            <a:r>
              <a:rPr lang="sk-SK" sz="1600" dirty="0">
                <a:hlinkClick r:id="rId2"/>
              </a:rPr>
              <a:t>/server/</a:t>
            </a:r>
            <a:r>
              <a:rPr lang="sk-SK" sz="1600" dirty="0" err="1">
                <a:hlinkClick r:id="rId2"/>
              </a:rPr>
              <a:t>api</a:t>
            </a:r>
            <a:r>
              <a:rPr lang="sk-SK" sz="1600" dirty="0">
                <a:hlinkClick r:id="rId2"/>
              </a:rPr>
              <a:t>/</a:t>
            </a:r>
            <a:r>
              <a:rPr lang="sk-SK" sz="1600" dirty="0" err="1">
                <a:hlinkClick r:id="rId2"/>
              </a:rPr>
              <a:t>core</a:t>
            </a:r>
            <a:r>
              <a:rPr lang="sk-SK" sz="1600" dirty="0">
                <a:hlinkClick r:id="rId2"/>
              </a:rPr>
              <a:t>/</a:t>
            </a:r>
            <a:r>
              <a:rPr lang="sk-SK" sz="1600" dirty="0" err="1">
                <a:hlinkClick r:id="rId2"/>
              </a:rPr>
              <a:t>bitstreams</a:t>
            </a:r>
            <a:r>
              <a:rPr lang="sk-SK" sz="1600" dirty="0">
                <a:hlinkClick r:id="rId2"/>
              </a:rPr>
              <a:t>/cff5a4e0-0d6d-4017-b29a-eabc6440f8a8/</a:t>
            </a:r>
            <a:r>
              <a:rPr lang="sk-SK" sz="1600" dirty="0" err="1">
                <a:hlinkClick r:id="rId2"/>
              </a:rPr>
              <a:t>content</a:t>
            </a:r>
            <a:endParaRPr lang="sk-SK" sz="36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BBAA94-2852-0430-2FAF-A97A0601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18.2.2026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7A98924-ED0E-D755-F82B-65EF47F9D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124AD34-4B25-D5AA-FCCA-74C8188423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9809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C91211-F56C-B00F-9DBA-311517D0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18.2.2026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7C7A8AE-A8C8-68AC-3FA0-6D955A92D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064E27-DD9F-2286-7698-52CD23116B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/>
              <a:t>martin.rusnak@truni.sk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3C16DD4-74F7-8B32-1030-4D47B050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49688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sz="5000" dirty="0"/>
              <a:t>STEPS je sekvenčný proces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E20DB62-DE99-EA9F-6668-528C4FB201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726034"/>
            <a:ext cx="5497830" cy="50461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Začína sa zhromažďovaním </a:t>
            </a:r>
            <a:r>
              <a:rPr lang="sk-SK" sz="1800" b="1" i="1" dirty="0"/>
              <a:t>dôležitých informácií </a:t>
            </a:r>
            <a:r>
              <a:rPr lang="sk-SK" sz="1800" dirty="0"/>
              <a:t>o rizikových faktoroch pomocou dotazníka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Nasledujú </a:t>
            </a:r>
            <a:r>
              <a:rPr lang="sk-SK" sz="1800" b="1" i="1" dirty="0"/>
              <a:t>jednoduché fyzikálne merania 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Nakoniec zložitejší </a:t>
            </a:r>
            <a:r>
              <a:rPr lang="sk-SK" sz="1800" b="1" i="1" dirty="0"/>
              <a:t>odber vzoriek krvi </a:t>
            </a:r>
            <a:r>
              <a:rPr lang="sk-SK" sz="1800" dirty="0"/>
              <a:t>na biochemickú analýzu.
STEPS zdôrazňuje, že </a:t>
            </a:r>
            <a:r>
              <a:rPr lang="sk-SK" sz="1800" b="1" i="1" dirty="0"/>
              <a:t>malé množstvo kvalitných dát je cennejšie ako veľké množstvo slabých dát</a:t>
            </a:r>
            <a:r>
              <a:rPr lang="sk-SK" sz="1800" dirty="0"/>
              <a:t>. 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Predpoklady</a:t>
            </a:r>
          </a:p>
          <a:p>
            <a:pPr lvl="1">
              <a:lnSpc>
                <a:spcPct val="90000"/>
              </a:lnSpc>
            </a:pPr>
            <a:r>
              <a:rPr lang="sk-SK" sz="1800" dirty="0"/>
              <a:t>Zber </a:t>
            </a:r>
            <a:r>
              <a:rPr lang="sk-SK" sz="1800" b="1" i="1" dirty="0"/>
              <a:t>štandardizovaných údajov</a:t>
            </a:r>
            <a:r>
              <a:rPr lang="sk-SK" sz="1800" dirty="0"/>
              <a:t>
</a:t>
            </a:r>
            <a:r>
              <a:rPr lang="sk-SK" sz="1800" b="1" i="1" dirty="0"/>
              <a:t>Flexibilita</a:t>
            </a:r>
            <a:r>
              <a:rPr lang="sk-SK" sz="1800" dirty="0"/>
              <a:t> na použitie v rôznych krajinách a prostrediach.
</a:t>
            </a:r>
            <a:r>
              <a:rPr lang="sk-SK" sz="1800" b="1" i="1" dirty="0"/>
              <a:t>Zameranie na populáciu</a:t>
            </a:r>
            <a:r>
              <a:rPr lang="sk-SK" sz="1800" dirty="0"/>
              <a:t>: používa reprezentatívnu vzorku študovanej populácie. To umožňuje zovšeobecnenie výsledkov na populáciu.</a:t>
            </a:r>
          </a:p>
        </p:txBody>
      </p:sp>
      <p:pic>
        <p:nvPicPr>
          <p:cNvPr id="8" name="Obrázok 7" descr="Obrázok, na ktorom je kontajner, krabica, text&#10;&#10;Obsah vygenerovaný pomocou AI môže byť nesprávny.">
            <a:extLst>
              <a:ext uri="{FF2B5EF4-FFF2-40B4-BE49-F238E27FC236}">
                <a16:creationId xmlns:a16="http://schemas.microsoft.com/office/drawing/2014/main" id="{097E06E6-CA3E-57D2-738E-CEDB7DD2C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04" y="1126350"/>
            <a:ext cx="3607159" cy="3030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692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E1E055F-D7EE-0872-BC2B-2707E186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18.2.2026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271B9EA-9FDD-CBC6-59BB-5D22C61E0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C2FEFF7-7AFA-73EA-6593-614CB4E161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Obrázok 8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7C38065F-B196-66B3-92DD-02A0F120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74558"/>
            <a:ext cx="9646920" cy="62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891BBE8-3917-FE8C-49AE-41CB0CC8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53106"/>
            <a:ext cx="8312587" cy="1008380"/>
          </a:xfrm>
        </p:spPr>
        <p:txBody>
          <a:bodyPr/>
          <a:lstStyle/>
          <a:p>
            <a:r>
              <a:rPr lang="sk-SK" dirty="0"/>
              <a:t>Proces dohľadu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20A1D94-D3BB-43B0-EBC6-21743136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18.2.2026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EB5A47C-52DC-F66D-EE76-17286162C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56071CF-2EBA-6DDF-BCDF-EDE9A74548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Obrázok 9" descr="Obrázok, na ktorom je text, diagram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18255F50-852C-3687-C1FE-14F3809B5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354493"/>
            <a:ext cx="7772400" cy="50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0CC194A-028B-1091-4791-CC8E1370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756287"/>
            <a:ext cx="4251960" cy="4692653"/>
          </a:xfrm>
        </p:spPr>
        <p:txBody>
          <a:bodyPr>
            <a:normAutofit/>
          </a:bodyPr>
          <a:lstStyle/>
          <a:p>
            <a:r>
              <a:rPr lang="sk-SK" dirty="0"/>
              <a:t>Balík </a:t>
            </a:r>
            <a:r>
              <a:rPr lang="sk-SK" b="1" i="1" dirty="0">
                <a:solidFill>
                  <a:srgbClr val="FFC000"/>
                </a:solidFill>
              </a:rPr>
              <a:t>nevyhnutných intervencií proti neinfekčným chorobám</a:t>
            </a:r>
            <a:r>
              <a:rPr lang="sk-SK" i="1" dirty="0"/>
              <a:t> </a:t>
            </a:r>
            <a:r>
              <a:rPr lang="sk-SK" b="1" i="1" dirty="0">
                <a:solidFill>
                  <a:srgbClr val="FFC000"/>
                </a:solidFill>
              </a:rPr>
              <a:t>(PEN) </a:t>
            </a:r>
            <a:r>
              <a:rPr lang="sk-SK" dirty="0"/>
              <a:t>pre primárnu zdravotnú starostlivosť v prostredí s nízkymi zdrojmi, </a:t>
            </a:r>
          </a:p>
          <a:p>
            <a:r>
              <a:rPr lang="sk-SK" dirty="0" err="1"/>
              <a:t>sada</a:t>
            </a:r>
            <a:r>
              <a:rPr lang="sk-SK" dirty="0"/>
              <a:t> </a:t>
            </a:r>
            <a:r>
              <a:rPr lang="sk-SK" b="1" dirty="0">
                <a:solidFill>
                  <a:srgbClr val="FFC000"/>
                </a:solidFill>
              </a:rPr>
              <a:t>nákladovo-efektívnych intervencií</a:t>
            </a:r>
            <a:r>
              <a:rPr lang="sk-SK" dirty="0"/>
              <a:t>, ktoré je možné poskytovať k prijateľnej kvalite starostlivosti, aj v prostredí s obmedzenými zdrojmi.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9E70B3-105D-01B7-A6A7-1271459D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606931"/>
            <a:ext cx="8312587" cy="1008380"/>
          </a:xfrm>
        </p:spPr>
        <p:txBody>
          <a:bodyPr/>
          <a:lstStyle/>
          <a:p>
            <a:r>
              <a:rPr lang="sk-SK" sz="2800" dirty="0"/>
              <a:t>WHO </a:t>
            </a:r>
            <a:r>
              <a:rPr lang="sk-SK" sz="2800" dirty="0" err="1"/>
              <a:t>Package</a:t>
            </a:r>
            <a:r>
              <a:rPr lang="sk-SK" sz="2800" dirty="0"/>
              <a:t> of </a:t>
            </a:r>
            <a:r>
              <a:rPr lang="sk-SK" sz="2800" dirty="0" err="1"/>
              <a:t>Essential</a:t>
            </a:r>
            <a:r>
              <a:rPr lang="sk-SK" sz="2800" dirty="0"/>
              <a:t> </a:t>
            </a:r>
            <a:r>
              <a:rPr lang="sk-SK" sz="2800" dirty="0" err="1"/>
              <a:t>Noncommunicable</a:t>
            </a:r>
            <a:r>
              <a:rPr lang="sk-SK" sz="2800" dirty="0"/>
              <a:t> PEN </a:t>
            </a:r>
            <a:r>
              <a:rPr lang="sk-SK" sz="2800" dirty="0" err="1"/>
              <a:t>disease</a:t>
            </a:r>
            <a:r>
              <a:rPr lang="sk-SK" sz="2800" dirty="0"/>
              <a:t> </a:t>
            </a:r>
            <a:r>
              <a:rPr lang="sk-SK" sz="2800" dirty="0" err="1"/>
              <a:t>interventions</a:t>
            </a:r>
            <a:r>
              <a:rPr lang="sk-SK" sz="2800" dirty="0"/>
              <a:t> </a:t>
            </a:r>
            <a:r>
              <a:rPr lang="sk-SK" sz="2800" dirty="0" err="1"/>
              <a:t>for</a:t>
            </a:r>
            <a:r>
              <a:rPr lang="sk-SK" sz="2800" dirty="0"/>
              <a:t> </a:t>
            </a:r>
            <a:r>
              <a:rPr lang="sk-SK" sz="2800" dirty="0" err="1"/>
              <a:t>primary</a:t>
            </a:r>
            <a:r>
              <a:rPr lang="sk-SK" sz="2800" dirty="0"/>
              <a:t> </a:t>
            </a:r>
            <a:r>
              <a:rPr lang="sk-SK" sz="2800" dirty="0" err="1"/>
              <a:t>health</a:t>
            </a:r>
            <a:r>
              <a:rPr lang="sk-SK" sz="2800" dirty="0"/>
              <a:t> </a:t>
            </a:r>
            <a:r>
              <a:rPr lang="sk-SK" sz="2800" dirty="0" err="1"/>
              <a:t>care</a:t>
            </a:r>
            <a:br>
              <a:rPr lang="sk-SK" sz="2800" dirty="0"/>
            </a:br>
            <a:r>
              <a:rPr lang="sk-SK" sz="1400" dirty="0">
                <a:hlinkClick r:id="rId2"/>
              </a:rPr>
              <a:t>https://iris.who.int/server/api/core/bitstreams/b9f09202-a320-4c07-ba2c-afe0d1186339/content</a:t>
            </a:r>
            <a:endParaRPr lang="sk-SK" sz="28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5D0C62D-1BCF-1D01-5CFA-A09EE211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18.2.2026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5A6C9CA-274A-3069-D3D9-10C0B9121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13B52CC-B5B0-D752-F708-F114ED7C2C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Obrázok 9" descr="Obrázok, na ktorom je text, snímka obrazovky, písmo, logo&#10;&#10;Obsah vygenerovaný pomocou AI môže byť nesprávny.">
            <a:extLst>
              <a:ext uri="{FF2B5EF4-FFF2-40B4-BE49-F238E27FC236}">
                <a16:creationId xmlns:a16="http://schemas.microsoft.com/office/drawing/2014/main" id="{60CBC9EE-B29E-0BD2-6BDF-45F5FD9A8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47" y="947539"/>
            <a:ext cx="5169268" cy="30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9EF883A-A599-30BE-ED87-133029C8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9" y="1703070"/>
            <a:ext cx="4061921" cy="3824362"/>
          </a:xfrm>
        </p:spPr>
        <p:txBody>
          <a:bodyPr/>
          <a:lstStyle/>
          <a:p>
            <a:r>
              <a:rPr lang="sk-SK" sz="2800" b="1" dirty="0"/>
              <a:t>HEARTS: </a:t>
            </a:r>
            <a:r>
              <a:rPr lang="sk-SK" sz="2800" b="1" dirty="0" err="1"/>
              <a:t>Technical</a:t>
            </a:r>
            <a:r>
              <a:rPr lang="sk-SK" sz="2800" b="1" dirty="0"/>
              <a:t> </a:t>
            </a:r>
            <a:r>
              <a:rPr lang="sk-SK" sz="2800" b="1" dirty="0" err="1"/>
              <a:t>package</a:t>
            </a:r>
            <a:r>
              <a:rPr lang="sk-SK" sz="2800" b="1" dirty="0"/>
              <a:t> </a:t>
            </a:r>
            <a:r>
              <a:rPr lang="sk-SK" sz="2800" b="1" dirty="0" err="1"/>
              <a:t>for</a:t>
            </a:r>
            <a:r>
              <a:rPr lang="sk-SK" sz="2800" b="1" dirty="0"/>
              <a:t> </a:t>
            </a:r>
            <a:r>
              <a:rPr lang="sk-SK" sz="2800" b="1" dirty="0" err="1"/>
              <a:t>cardiovascular</a:t>
            </a:r>
            <a:r>
              <a:rPr lang="sk-SK" sz="2800" b="1" dirty="0"/>
              <a:t> </a:t>
            </a:r>
            <a:r>
              <a:rPr lang="sk-SK" sz="2800" b="1" dirty="0" err="1"/>
              <a:t>disease</a:t>
            </a:r>
            <a:r>
              <a:rPr lang="sk-SK" sz="2800" b="1" dirty="0"/>
              <a:t> management in </a:t>
            </a:r>
            <a:r>
              <a:rPr lang="sk-SK" sz="2800" b="1" dirty="0" err="1"/>
              <a:t>primary</a:t>
            </a:r>
            <a:r>
              <a:rPr lang="sk-SK" sz="2800" b="1" dirty="0"/>
              <a:t> </a:t>
            </a:r>
            <a:r>
              <a:rPr lang="sk-SK" sz="2800" b="1" dirty="0" err="1"/>
              <a:t>health</a:t>
            </a:r>
            <a:r>
              <a:rPr lang="sk-SK" sz="2800" b="1" dirty="0"/>
              <a:t> </a:t>
            </a:r>
            <a:r>
              <a:rPr lang="sk-SK" sz="2800" b="1" dirty="0" err="1"/>
              <a:t>care</a:t>
            </a:r>
            <a:r>
              <a:rPr lang="sk-SK" sz="2800" b="1" dirty="0"/>
              <a:t>: Risk-</a:t>
            </a:r>
            <a:r>
              <a:rPr lang="sk-SK" sz="2800" b="1" dirty="0" err="1"/>
              <a:t>based</a:t>
            </a:r>
            <a:r>
              <a:rPr lang="sk-SK" sz="2800" b="1" dirty="0"/>
              <a:t> CVD management</a:t>
            </a:r>
            <a:br>
              <a:rPr lang="sk-SK" sz="2800" b="1" dirty="0"/>
            </a:br>
            <a:r>
              <a:rPr lang="sk-SK" sz="2400" b="1" dirty="0" err="1">
                <a:hlinkClick r:id="rId2"/>
              </a:rPr>
              <a:t>https</a:t>
            </a:r>
            <a:r>
              <a:rPr lang="sk-SK" sz="2400" b="1" dirty="0">
                <a:hlinkClick r:id="rId2"/>
              </a:rPr>
              <a:t>://</a:t>
            </a:r>
            <a:r>
              <a:rPr lang="sk-SK" sz="2400" b="1" dirty="0" err="1">
                <a:hlinkClick r:id="rId2"/>
              </a:rPr>
              <a:t>www.who.int</a:t>
            </a:r>
            <a:r>
              <a:rPr lang="sk-SK" sz="2400" b="1" dirty="0">
                <a:hlinkClick r:id="rId2"/>
              </a:rPr>
              <a:t>/</a:t>
            </a:r>
            <a:r>
              <a:rPr lang="sk-SK" sz="2400" b="1" dirty="0" err="1">
                <a:hlinkClick r:id="rId2"/>
              </a:rPr>
              <a:t>publications</a:t>
            </a:r>
            <a:r>
              <a:rPr lang="sk-SK" sz="2400" b="1" dirty="0">
                <a:hlinkClick r:id="rId2"/>
              </a:rPr>
              <a:t>/i/</a:t>
            </a:r>
            <a:r>
              <a:rPr lang="sk-SK" sz="2400" b="1" dirty="0" err="1">
                <a:hlinkClick r:id="rId2"/>
              </a:rPr>
              <a:t>item</a:t>
            </a:r>
            <a:r>
              <a:rPr lang="sk-SK" sz="2400" b="1" dirty="0">
                <a:hlinkClick r:id="rId2"/>
              </a:rPr>
              <a:t>/9789240001367</a:t>
            </a:r>
            <a:endParaRPr lang="sk-SK" sz="2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1DEF21-92A5-6809-D299-9C62C5A2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AF1D2F7-41C6-BE9C-547B-8EF3056B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29D904-9F57-FF0B-4486-E088FB2F05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8" name="Obrázok 7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000EA8B7-C164-6A42-803E-094DF54C4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10" y="348578"/>
            <a:ext cx="5612695" cy="59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B044506-5E7D-F35E-4239-C040A2B9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756287"/>
            <a:ext cx="8473917" cy="4775833"/>
          </a:xfrm>
        </p:spPr>
        <p:txBody>
          <a:bodyPr>
            <a:normAutofit fontScale="92500" lnSpcReduction="10000"/>
          </a:bodyPr>
          <a:lstStyle/>
          <a:p>
            <a:r>
              <a:rPr lang="sk-SK" i="1" dirty="0">
                <a:solidFill>
                  <a:srgbClr val="FFC000"/>
                </a:solidFill>
              </a:rPr>
              <a:t>Surveillance NCD </a:t>
            </a:r>
            <a:r>
              <a:rPr lang="sk-SK" dirty="0"/>
              <a:t>= systematický a kontinuálny zber, analýza a interpretácia údajov pre verejné zdravie.</a:t>
            </a:r>
          </a:p>
          <a:p>
            <a:r>
              <a:rPr lang="sk-SK" i="1" dirty="0">
                <a:solidFill>
                  <a:srgbClr val="FFC000"/>
                </a:solidFill>
              </a:rPr>
              <a:t>Hlavným cieľom </a:t>
            </a:r>
            <a:r>
              <a:rPr lang="sk-SK" dirty="0"/>
              <a:t>je sledovať trendy, rizikové faktory a efektivitu intervencií.</a:t>
            </a:r>
          </a:p>
          <a:p>
            <a:r>
              <a:rPr lang="sk-SK" dirty="0"/>
              <a:t>Kľúčové oblasti dohľadu</a:t>
            </a:r>
          </a:p>
          <a:p>
            <a:pPr lvl="1"/>
            <a:r>
              <a:rPr lang="sk-SK" dirty="0"/>
              <a:t>Úmrtnosť: SR má vysokú záťaž NCD – KVO ~45 %, nádory ~25 %.</a:t>
            </a:r>
          </a:p>
          <a:p>
            <a:pPr lvl="1"/>
            <a:r>
              <a:rPr lang="sk-SK" dirty="0"/>
              <a:t>Morbidity registre: onkologický register, diabetes, kardiovaskulárne registre.</a:t>
            </a:r>
          </a:p>
          <a:p>
            <a:pPr lvl="1"/>
            <a:r>
              <a:rPr lang="sk-SK" dirty="0"/>
              <a:t>Rizikové faktory: vysoká prevalencia hypertenzie, fajčenia, nadváhy, fyzickej </a:t>
            </a:r>
            <a:r>
              <a:rPr lang="sk-SK" dirty="0" err="1"/>
              <a:t>neaktivity</a:t>
            </a:r>
            <a:r>
              <a:rPr lang="sk-SK" dirty="0"/>
              <a:t>, nadmerného alkoholu.</a:t>
            </a:r>
          </a:p>
          <a:p>
            <a:pPr lvl="1"/>
            <a:r>
              <a:rPr lang="sk-SK" dirty="0"/>
              <a:t>Hospitalizácie: cez 1 mil. ročne, dominantne KVO a nádory.</a:t>
            </a:r>
          </a:p>
          <a:p>
            <a:r>
              <a:rPr lang="sk-SK" dirty="0"/>
              <a:t>Medzinárodné rámce &amp; nástroje</a:t>
            </a:r>
          </a:p>
          <a:p>
            <a:pPr lvl="1"/>
            <a:r>
              <a:rPr lang="sk-SK" dirty="0"/>
              <a:t>WHO STEPS: štandardizovaný prístup – dotazník → merania → </a:t>
            </a:r>
            <a:r>
              <a:rPr lang="sk-SK" dirty="0" err="1"/>
              <a:t>biochemia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Globálny akčný plán NCD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D800C94-4701-90AF-3139-66594CE4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277B76-63C2-7A3C-B824-518CDC5F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DFB3A95-24C9-8EFA-3848-C9E8354C6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3A7526-323E-8974-1751-0BFCA6AA96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80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EEE2A-3089-0C75-1EA2-CA4CB6D0E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BEE18B9-1916-651F-2C4E-8CCDBC2B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44" y="756287"/>
            <a:ext cx="8444333" cy="4836893"/>
          </a:xfrm>
        </p:spPr>
        <p:txBody>
          <a:bodyPr>
            <a:normAutofit fontScale="85000" lnSpcReduction="20000"/>
          </a:bodyPr>
          <a:lstStyle/>
          <a:p>
            <a:r>
              <a:rPr lang="sk-SK" b="1" i="1" dirty="0">
                <a:solidFill>
                  <a:srgbClr val="FFFF00"/>
                </a:solidFill>
              </a:rPr>
              <a:t>Monitorovanie a hodnotenie vzorcov a trendov </a:t>
            </a:r>
            <a:r>
              <a:rPr lang="sk-SK" dirty="0"/>
              <a:t>chorôb pre lepšiu prevenciu a manažment NCD. 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Zber údajov – </a:t>
            </a:r>
            <a:r>
              <a:rPr lang="sk-SK" dirty="0"/>
              <a:t>stanoviť priority a vypracovať cielené intervencie na riešenie pandémie NCD.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Posilnenie dohľadu </a:t>
            </a:r>
            <a:r>
              <a:rPr lang="sk-SK" dirty="0"/>
              <a:t>nad NCD  – úsilie o kontrolu a prevenciu NCD. </a:t>
            </a:r>
          </a:p>
          <a:p>
            <a:r>
              <a:rPr lang="sk-SK" dirty="0"/>
              <a:t>Zlepšenie </a:t>
            </a:r>
            <a:r>
              <a:rPr lang="sk-SK" b="1" i="1" dirty="0">
                <a:solidFill>
                  <a:srgbClr val="FFFF00"/>
                </a:solidFill>
              </a:rPr>
              <a:t>pokrytia a kvality údajov </a:t>
            </a:r>
            <a:r>
              <a:rPr lang="sk-SK" dirty="0"/>
              <a:t>o úmrtnosti, </a:t>
            </a:r>
          </a:p>
          <a:p>
            <a:r>
              <a:rPr lang="sk-SK" dirty="0"/>
              <a:t>Pravidelné </a:t>
            </a:r>
            <a:r>
              <a:rPr lang="sk-SK" b="1" i="1" dirty="0"/>
              <a:t>prieskumy rizikových faktorov </a:t>
            </a:r>
            <a:r>
              <a:rPr lang="sk-SK" dirty="0"/>
              <a:t>na národnej úrovni pomocou štandardizovaných metód</a:t>
            </a:r>
          </a:p>
          <a:p>
            <a:r>
              <a:rPr lang="sk-SK" dirty="0"/>
              <a:t>Pravidelné hodnotenie národnej </a:t>
            </a:r>
            <a:r>
              <a:rPr lang="sk-SK" b="1" i="1" dirty="0">
                <a:solidFill>
                  <a:srgbClr val="FFFF00"/>
                </a:solidFill>
              </a:rPr>
              <a:t>kapacity na prevenciu a kontrolu </a:t>
            </a:r>
            <a:r>
              <a:rPr lang="sk-SK" dirty="0"/>
              <a:t>NCD. </a:t>
            </a:r>
          </a:p>
          <a:p>
            <a:r>
              <a:rPr lang="sk-SK" dirty="0"/>
              <a:t>Využiť </a:t>
            </a:r>
            <a:r>
              <a:rPr lang="sk-SK" b="1" i="1" dirty="0">
                <a:solidFill>
                  <a:srgbClr val="FFFF00"/>
                </a:solidFill>
              </a:rPr>
              <a:t>existujúce aktivity </a:t>
            </a:r>
            <a:r>
              <a:rPr lang="sk-SK" dirty="0"/>
              <a:t>na zber údajov na</a:t>
            </a:r>
          </a:p>
          <a:p>
            <a:pPr lvl="1"/>
            <a:r>
              <a:rPr lang="sk-SK" dirty="0"/>
              <a:t>sledovanie incidencie a prevalencie</a:t>
            </a:r>
          </a:p>
          <a:p>
            <a:pPr lvl="1"/>
            <a:r>
              <a:rPr lang="sk-SK" dirty="0"/>
              <a:t>sledovanie mortality</a:t>
            </a:r>
          </a:p>
          <a:p>
            <a:pPr lvl="1"/>
            <a:r>
              <a:rPr lang="sk-SK" dirty="0"/>
              <a:t>identifikácia rizikových faktorov</a:t>
            </a:r>
          </a:p>
          <a:p>
            <a:pPr lvl="1"/>
            <a:r>
              <a:rPr lang="sk-SK" dirty="0"/>
              <a:t>hodnotenie efektivity intervencií</a:t>
            </a:r>
          </a:p>
          <a:p>
            <a:pPr lvl="1"/>
            <a:r>
              <a:rPr lang="sk-SK" dirty="0"/>
              <a:t>plánovanie zdravotnej politiky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011512-EF39-2A80-C00B-E7F366ED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593180"/>
            <a:ext cx="8312587" cy="1008380"/>
          </a:xfrm>
        </p:spPr>
        <p:txBody>
          <a:bodyPr/>
          <a:lstStyle/>
          <a:p>
            <a:r>
              <a:rPr lang="sk-SK" dirty="0"/>
              <a:t>Ciele surveillance NCD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832BC1-8FB6-B879-63A8-228A448E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8080" y="6787309"/>
            <a:ext cx="1654161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5994FB-7839-051E-D5EF-7808FEBE6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878578C-8303-C92E-F4EE-DDC0D2F675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67606" y="6787309"/>
            <a:ext cx="1887658" cy="402651"/>
          </a:xfrm>
        </p:spPr>
        <p:txBody>
          <a:bodyPr/>
          <a:lstStyle/>
          <a:p>
            <a:r>
              <a:rPr lang="sk-SK" dirty="0" err="1"/>
              <a:t>martin.rusnak@truni.sk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971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41D9D1B-B65E-7E34-643D-5AB27282D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42946C-478C-0D79-2FD5-0DC60DCA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08B139E-1ABD-7285-21C7-F66E8B963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EFFD1F-8589-90E3-57A0-4756103D5D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3DD4063-53FF-95AF-233B-015E2AC3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2100791"/>
            <a:ext cx="8652669" cy="2591537"/>
          </a:xfrm>
        </p:spPr>
        <p:txBody>
          <a:bodyPr/>
          <a:lstStyle/>
          <a:p>
            <a:r>
              <a:rPr lang="sk-SK" dirty="0"/>
              <a:t>Typy NCD surveillance</a:t>
            </a:r>
          </a:p>
        </p:txBody>
      </p:sp>
    </p:spTree>
    <p:extLst>
      <p:ext uri="{BB962C8B-B14F-4D97-AF65-F5344CB8AC3E}">
        <p14:creationId xmlns:p14="http://schemas.microsoft.com/office/powerpoint/2010/main" val="165254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841B784-D7DF-E8F0-3BE9-42981A7F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756287"/>
            <a:ext cx="4640580" cy="3191769"/>
          </a:xfrm>
        </p:spPr>
        <p:txBody>
          <a:bodyPr/>
          <a:lstStyle/>
          <a:p>
            <a:pPr lvl="1"/>
            <a:r>
              <a:rPr lang="sk-SK" dirty="0"/>
              <a:t>Zdroj: príčiny úmrtí (ICD-10)</a:t>
            </a:r>
          </a:p>
          <a:p>
            <a:pPr lvl="1"/>
            <a:r>
              <a:rPr lang="sk-SK" dirty="0"/>
              <a:t>Na Slovensku:</a:t>
            </a:r>
          </a:p>
          <a:p>
            <a:pPr lvl="2"/>
            <a:r>
              <a:rPr lang="sk-SK" dirty="0"/>
              <a:t>Štatistický úrad SR</a:t>
            </a:r>
          </a:p>
          <a:p>
            <a:pPr lvl="2"/>
            <a:r>
              <a:rPr lang="sk-SK" dirty="0"/>
              <a:t>Národné centrum zdravotníckych informácií</a:t>
            </a:r>
          </a:p>
          <a:p>
            <a:pPr lvl="1"/>
            <a:r>
              <a:rPr lang="sk-SK" dirty="0"/>
              <a:t>Najčastejšie príčiny smrti:</a:t>
            </a:r>
          </a:p>
          <a:p>
            <a:pPr lvl="2"/>
            <a:r>
              <a:rPr lang="sk-SK" dirty="0"/>
              <a:t>Kardiovaskulárne ochorenia KVO (I00–I99)</a:t>
            </a:r>
          </a:p>
          <a:p>
            <a:pPr lvl="2"/>
            <a:r>
              <a:rPr lang="sk-SK" dirty="0"/>
              <a:t>Nádory (C00–C97)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BC64484-3383-E416-533A-729B21DF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339801"/>
            <a:ext cx="8312587" cy="1008380"/>
          </a:xfrm>
        </p:spPr>
        <p:txBody>
          <a:bodyPr/>
          <a:lstStyle/>
          <a:p>
            <a:r>
              <a:rPr lang="sk-SK" dirty="0"/>
              <a:t>Surveillance na základe úmrtnosti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63361F-7342-132A-888E-04D4C74E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E7A12E-4600-8414-EE20-3B808D3B3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345D44B-CF71-FD7A-172D-CCF7EE1B78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7" name="Obrázok 6" descr="Obrázok, na ktorom je text, písmo, rad, číslo&#10;&#10;Obsah vygenerovaný pomocou AI môže byť nesprávny.">
            <a:extLst>
              <a:ext uri="{FF2B5EF4-FFF2-40B4-BE49-F238E27FC236}">
                <a16:creationId xmlns:a16="http://schemas.microsoft.com/office/drawing/2014/main" id="{121349E0-1EBF-D02E-8C2D-9507AC9F9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6" y="3652222"/>
            <a:ext cx="7772400" cy="2064543"/>
          </a:xfrm>
          <a:prstGeom prst="rect">
            <a:avLst/>
          </a:prstGeom>
        </p:spPr>
      </p:pic>
      <p:sp>
        <p:nvSpPr>
          <p:cNvPr id="8" name="Zástupný objekt pre obsah 1">
            <a:extLst>
              <a:ext uri="{FF2B5EF4-FFF2-40B4-BE49-F238E27FC236}">
                <a16:creationId xmlns:a16="http://schemas.microsoft.com/office/drawing/2014/main" id="{FFA99004-190D-719F-5D14-FD351D7EAB39}"/>
              </a:ext>
            </a:extLst>
          </p:cNvPr>
          <p:cNvSpPr txBox="1">
            <a:spLocks/>
          </p:cNvSpPr>
          <p:nvPr/>
        </p:nvSpPr>
        <p:spPr>
          <a:xfrm>
            <a:off x="4511661" y="598067"/>
            <a:ext cx="4640580" cy="319176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Pravdepodobnosť úmrtia vo veku od 30 do 70 rokov na </a:t>
            </a:r>
          </a:p>
          <a:p>
            <a:pPr lvl="1"/>
            <a:r>
              <a:rPr lang="sk-SK" dirty="0"/>
              <a:t>kardiovaskulárne ochorenia, </a:t>
            </a:r>
          </a:p>
          <a:p>
            <a:pPr lvl="1"/>
            <a:r>
              <a:rPr lang="sk-SK" dirty="0"/>
              <a:t>rakovinu, </a:t>
            </a:r>
          </a:p>
          <a:p>
            <a:pPr lvl="1"/>
            <a:r>
              <a:rPr lang="sk-SK" dirty="0"/>
              <a:t>cukrovku alebo </a:t>
            </a:r>
          </a:p>
          <a:p>
            <a:pPr lvl="1"/>
            <a:r>
              <a:rPr lang="sk-SK" dirty="0"/>
              <a:t>chronické respiračné ochorenia </a:t>
            </a:r>
          </a:p>
        </p:txBody>
      </p:sp>
    </p:spTree>
    <p:extLst>
      <p:ext uri="{BB962C8B-B14F-4D97-AF65-F5344CB8AC3E}">
        <p14:creationId xmlns:p14="http://schemas.microsoft.com/office/powerpoint/2010/main" val="34039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2F01682-AB88-A299-EC5C-03BF1D5C9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05984"/>
          </a:xfrm>
        </p:spPr>
        <p:txBody>
          <a:bodyPr>
            <a:normAutofit/>
          </a:bodyPr>
          <a:lstStyle/>
          <a:p>
            <a:r>
              <a:rPr lang="sk-SK" dirty="0"/>
              <a:t>≈ 53 900 úmrtí bolo zaznamenaných v roku 2024 – najnižšie číslo od pandémie COVID-19.</a:t>
            </a:r>
          </a:p>
          <a:p>
            <a:r>
              <a:rPr lang="sk-SK" dirty="0"/>
              <a:t>Ochorenia obehovej sústavy boli hlavnou príčinou úmrtí s podielom ≈ 45 % všetkých úmrtí.</a:t>
            </a:r>
          </a:p>
          <a:p>
            <a:r>
              <a:rPr lang="sk-SK" dirty="0"/>
              <a:t>Druhou najčastejšou príčinou boli tumory/nádorové ochorenia s podielom ≈ 25 %.</a:t>
            </a:r>
          </a:p>
          <a:p>
            <a:r>
              <a:rPr lang="sk-SK" dirty="0"/>
              <a:t>Ostatné skupiny ako respiračné choroby predstavovali asi 9 % úmrtí.</a:t>
            </a:r>
          </a:p>
          <a:p>
            <a:r>
              <a:rPr lang="sk-SK" dirty="0"/>
              <a:t>Úmrtia spôsobené COVID-19 sa v roku 2024 znížili na asi 200 prípadov (len ~0,4 % všetkých úmrtí).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72309D-D078-7C0A-32CC-5DC8DA75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64922"/>
            <a:ext cx="8312587" cy="1008380"/>
          </a:xfrm>
        </p:spPr>
        <p:txBody>
          <a:bodyPr/>
          <a:lstStyle/>
          <a:p>
            <a:r>
              <a:rPr lang="sk-SK" sz="3200" dirty="0"/>
              <a:t>Celková mortalita a hlavné príčiny úmrtí (2024) – Slovensko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6C686D-6584-904A-0DA3-DE7E35CF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125E78E-FFA9-875C-F4E7-F99FD166D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77D2B0-9478-6F3C-110D-BB313036E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BD3709-EAF6-0689-7689-C61FEAED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18.2.2026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8F2066-9D64-6609-EF5F-7B1BCEBF2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EA247D1-3601-5F5C-79F5-1B1994F180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/>
              <a:t>martin.rusnak@truni.sk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C2AE24-55FB-72B7-67B8-1EAFEC5A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26949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Porovnanie SR a EÚ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FB2F4AC-0BCD-C2B2-9F27-BA5457E601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740" y="726034"/>
            <a:ext cx="5154930" cy="474893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1600" dirty="0"/>
              <a:t>Vyšší podiel NCD na Slovensku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V SR tvoria choroby obehovej sústavy až ~45 % všetkých úmrtí — výrazne viac než priemer EÚ (~32,7 %).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Podiel úmrtí na nádory je tiež o niečo vyšší v SR (~25 %) oproti EÚ (~22,3 %).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To naznačuje relatívne vyššiu záťaž klasickými NCD v rámci SR v porovnaní s priemerom Európy.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Respiračné choroby a iné príčiny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Podiel úmrtí na respiračné ochorenia je tiež o čosi vyšší v SR (~9 % </a:t>
            </a:r>
            <a:r>
              <a:rPr lang="sk-SK" sz="1600" dirty="0" err="1"/>
              <a:t>vs</a:t>
            </a:r>
            <a:r>
              <a:rPr lang="sk-SK" sz="1600" dirty="0"/>
              <a:t>. 7 % EÚ).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COVID-19 je už marginalizovaný v SR (len 0,4 % úmrtí v 2024), čo odpovedá útlmu pandémie.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Demografické faktory</a:t>
            </a:r>
          </a:p>
          <a:p>
            <a:pPr lvl="1">
              <a:lnSpc>
                <a:spcPct val="90000"/>
              </a:lnSpc>
            </a:pPr>
            <a:r>
              <a:rPr lang="sk-SK" sz="1600" dirty="0"/>
              <a:t>Starnutie populácie a vyššia prevalencia rizikových faktorov (napr. fajčenie, nezdravá výživa) prispievajú k vyššej záťaži NCD v SR v porovnaní s priemerom EÚ.</a:t>
            </a:r>
          </a:p>
        </p:txBody>
      </p:sp>
      <p:pic>
        <p:nvPicPr>
          <p:cNvPr id="1026" name="Picture 2" descr="Výstupný obrázok">
            <a:extLst>
              <a:ext uri="{FF2B5EF4-FFF2-40B4-BE49-F238E27FC236}">
                <a16:creationId xmlns:a16="http://schemas.microsoft.com/office/drawing/2014/main" id="{582EDBE9-662E-2461-8409-7BA97F75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725" y="1243267"/>
            <a:ext cx="3607159" cy="275045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913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9FF6C9C-BCC5-5FAF-A5C0-F7028061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35" y="756288"/>
            <a:ext cx="6717242" cy="3025138"/>
          </a:xfrm>
        </p:spPr>
        <p:txBody>
          <a:bodyPr/>
          <a:lstStyle/>
          <a:p>
            <a:r>
              <a:rPr lang="sk-SK" dirty="0"/>
              <a:t>Registre ochorení</a:t>
            </a:r>
          </a:p>
          <a:p>
            <a:pPr lvl="1"/>
            <a:r>
              <a:rPr lang="sk-SK" dirty="0"/>
              <a:t>Národný onkologický register (NOR SR)</a:t>
            </a:r>
          </a:p>
          <a:p>
            <a:pPr lvl="1"/>
            <a:r>
              <a:rPr lang="sk-SK" dirty="0"/>
              <a:t>Register diabetikov</a:t>
            </a:r>
          </a:p>
          <a:p>
            <a:pPr lvl="1"/>
            <a:r>
              <a:rPr lang="sk-SK" dirty="0"/>
              <a:t>Kardiologické registre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ABE570-A137-03D8-5506-0AE57058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98183"/>
            <a:ext cx="8312587" cy="1008380"/>
          </a:xfrm>
        </p:spPr>
        <p:txBody>
          <a:bodyPr/>
          <a:lstStyle/>
          <a:p>
            <a:r>
              <a:rPr lang="sk-SK" dirty="0"/>
              <a:t>Surveillance na základe výskytu (morbidity) ochorení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D615DA-2DCD-89E0-EB6C-48CF0DE6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4FAA0B-3E88-9214-377C-57423BA4C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7A6AB5-4B06-9EDC-A7D5-825AEE1096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C529BFD-F9D1-96C9-0DA5-3701A45D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756287"/>
            <a:ext cx="8428197" cy="4410073"/>
          </a:xfrm>
        </p:spPr>
        <p:txBody>
          <a:bodyPr>
            <a:normAutofit fontScale="92500"/>
          </a:bodyPr>
          <a:lstStyle/>
          <a:p>
            <a:r>
              <a:rPr lang="sk-SK" dirty="0"/>
              <a:t>Kardiovaskulárne ochorenia 2024 – NCZI údaje:</a:t>
            </a:r>
          </a:p>
          <a:p>
            <a:pPr lvl="1"/>
            <a:r>
              <a:rPr lang="sk-SK" dirty="0"/>
              <a:t>V ambulantnej starostlivosti bolo 767 398 sledovaných pacientov s kardiovaskulárnymi diagnózami – čo je o 4 % viac ako v roku 2023.</a:t>
            </a:r>
          </a:p>
          <a:p>
            <a:pPr lvl="1"/>
            <a:r>
              <a:rPr lang="sk-SK" dirty="0"/>
              <a:t>Najčastejšie diagnózy: hypertenzia, ischemická choroba srdca, poruchy rytmu.</a:t>
            </a:r>
          </a:p>
          <a:p>
            <a:r>
              <a:rPr lang="sk-SK" dirty="0" err="1"/>
              <a:t>VšZP</a:t>
            </a:r>
            <a:r>
              <a:rPr lang="sk-SK" dirty="0"/>
              <a:t> (Všeobecná zdravotná poisťovňa):</a:t>
            </a:r>
          </a:p>
          <a:p>
            <a:pPr lvl="1"/>
            <a:r>
              <a:rPr lang="sk-SK" dirty="0"/>
              <a:t>Viac než 1 milión poistencov NR SR je liečených na ochorenia srdca a ciev.</a:t>
            </a:r>
          </a:p>
          <a:p>
            <a:pPr lvl="1"/>
            <a:r>
              <a:rPr lang="sk-SK" dirty="0"/>
              <a:t>Hypertenzia (vysoký krvný tlak) bolo v roku 2024 diagnostikované u 918 597 poistencov.</a:t>
            </a:r>
          </a:p>
          <a:p>
            <a:r>
              <a:rPr lang="sk-SK" dirty="0"/>
              <a:t>Kardiovaskulárne ochorenia tu nie sú len „príčinou úmrtí“, ale masívna chronická záťaž zdravotného systému s vysokou prevalenciou a stupňami chronickej starostlivosti.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BC56B8-09A6-9A83-9769-9DD36F85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6" y="5652347"/>
            <a:ext cx="8312587" cy="1008380"/>
          </a:xfrm>
        </p:spPr>
        <p:txBody>
          <a:bodyPr/>
          <a:lstStyle/>
          <a:p>
            <a:r>
              <a:rPr lang="sk-SK" sz="4400" dirty="0"/>
              <a:t>Incidencia a chronická – dlhodobá starostlivosť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7DC345-20F2-AF5A-2E2A-C1D520E2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18.2.2026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F4468A8-B522-43E8-4BEE-F35444639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FE002B3-8147-AF15-1E0D-620B6C1625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82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272</TotalTime>
  <Words>1781</Words>
  <Application>Microsoft Macintosh PowerPoint</Application>
  <PresentationFormat>Vlastná</PresentationFormat>
  <Paragraphs>238</Paragraphs>
  <Slides>29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Arial</vt:lpstr>
      <vt:lpstr>Calibri</vt:lpstr>
      <vt:lpstr>Palatino Linotype</vt:lpstr>
      <vt:lpstr>Wingdings</vt:lpstr>
      <vt:lpstr>Martin_Trnava_prednasky</vt:lpstr>
      <vt:lpstr>SURVEILLANCE NEPRENOSNÝCH OCHORENÍ</vt:lpstr>
      <vt:lpstr>Čo je surveillance? Klasická definícia (CDC)</vt:lpstr>
      <vt:lpstr>Ciele surveillance NCD</vt:lpstr>
      <vt:lpstr>Typy NCD surveillance</vt:lpstr>
      <vt:lpstr>Surveillance na základe úmrtnosti</vt:lpstr>
      <vt:lpstr>Celková mortalita a hlavné príčiny úmrtí (2024) – Slovensko</vt:lpstr>
      <vt:lpstr>Porovnanie SR a EÚ</vt:lpstr>
      <vt:lpstr>Surveillance na základe výskytu (morbidity) ochorení</vt:lpstr>
      <vt:lpstr>Incidencia a chronická – dlhodobá starostlivosť</vt:lpstr>
      <vt:lpstr>Prezentácia programu PowerPoint</vt:lpstr>
      <vt:lpstr>Diabetes mellitus - cukrovka</vt:lpstr>
      <vt:lpstr>Hospitalizácie (2024)</vt:lpstr>
      <vt:lpstr>Surveillance rizikových faktorov</vt:lpstr>
      <vt:lpstr>Rizikové faktory a kontext</vt:lpstr>
      <vt:lpstr>Rizikové faktory SR</vt:lpstr>
      <vt:lpstr>Ukazovatele rizikových faktorov WHO</vt:lpstr>
      <vt:lpstr>Prezentácia programu PowerPoint</vt:lpstr>
      <vt:lpstr>Prezentácia programu PowerPoint</vt:lpstr>
      <vt:lpstr>Ukazovatele systémovej reakcie na národnej úrovni</vt:lpstr>
      <vt:lpstr>Prezentácia programu PowerPoint</vt:lpstr>
      <vt:lpstr>Noncommunicable Diseases Data Portal https://ncdportal.org/</vt:lpstr>
      <vt:lpstr>Riešenia</vt:lpstr>
      <vt:lpstr>WHO STEPS surveillance manual: the WHO STEPwise approach to chronic disease risk factor surveillance https://iris.who.int/server/api/core/bitstreams/cff5a4e0-0d6d-4017-b29a-eabc6440f8a8/content</vt:lpstr>
      <vt:lpstr>STEPS je sekvenčný proces</vt:lpstr>
      <vt:lpstr>Prezentácia programu PowerPoint</vt:lpstr>
      <vt:lpstr>Proces dohľadu</vt:lpstr>
      <vt:lpstr>WHO Package of Essential Noncommunicable PEN disease interventions for primary health care https://iris.who.int/server/api/core/bitstreams/b9f09202-a320-4c07-ba2c-afe0d1186339/content</vt:lpstr>
      <vt:lpstr>HEARTS: Technical package for cardiovascular disease management in primary health care: Risk-based CVD management https://www.who.int/publications/i/item/9789240001367</vt:lpstr>
      <vt:lpstr>Zhrnutie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Rusnák Martin</dc:creator>
  <cp:keywords/>
  <dc:description/>
  <cp:lastModifiedBy>Rusnák Martin</cp:lastModifiedBy>
  <cp:revision>29</cp:revision>
  <dcterms:created xsi:type="dcterms:W3CDTF">2026-02-16T09:55:07Z</dcterms:created>
  <dcterms:modified xsi:type="dcterms:W3CDTF">2026-02-18T10:18:52Z</dcterms:modified>
  <cp:category/>
</cp:coreProperties>
</file>