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2" r:id="rId7"/>
    <p:sldId id="270" r:id="rId8"/>
    <p:sldId id="271" r:id="rId9"/>
    <p:sldId id="267" r:id="rId10"/>
    <p:sldId id="263" r:id="rId11"/>
    <p:sldId id="265" r:id="rId12"/>
    <p:sldId id="264" r:id="rId13"/>
    <p:sldId id="261" r:id="rId14"/>
    <p:sldId id="268" r:id="rId1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6" autoAdjust="0"/>
    <p:restoredTop sz="94679"/>
  </p:normalViewPr>
  <p:slideViewPr>
    <p:cSldViewPr>
      <p:cViewPr varScale="1">
        <p:scale>
          <a:sx n="88" d="100"/>
          <a:sy n="88" d="100"/>
        </p:scale>
        <p:origin x="94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FC4FC7-1EAC-46E6-8477-7D3E39AF6FF8}" type="datetimeFigureOut">
              <a:rPr lang="sk-SK" smtClean="0"/>
              <a:t>09.12.15</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6EFCBF-6D05-4837-A7F3-138676263B7D}" type="slidenum">
              <a:rPr lang="sk-SK" smtClean="0"/>
              <a:t>‹#›</a:t>
            </a:fld>
            <a:endParaRPr lang="sk-SK"/>
          </a:p>
        </p:txBody>
      </p:sp>
    </p:spTree>
    <p:extLst>
      <p:ext uri="{BB962C8B-B14F-4D97-AF65-F5344CB8AC3E}">
        <p14:creationId xmlns:p14="http://schemas.microsoft.com/office/powerpoint/2010/main" val="1281124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sk-SK" smtClean="0"/>
              <a:t>Upravte štýly predlohy textu</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en-US" dirty="0"/>
          </a:p>
        </p:txBody>
      </p:sp>
      <p:sp>
        <p:nvSpPr>
          <p:cNvPr id="7" name="Date Placeholder 6"/>
          <p:cNvSpPr>
            <a:spLocks noGrp="1"/>
          </p:cNvSpPr>
          <p:nvPr>
            <p:ph type="dt" sz="half" idx="10"/>
          </p:nvPr>
        </p:nvSpPr>
        <p:spPr/>
        <p:txBody>
          <a:bodyPr/>
          <a:lstStyle/>
          <a:p>
            <a:fld id="{BE4FCFD0-6FD3-46E2-BA11-8D4C88B1A530}" type="datetimeFigureOut">
              <a:rPr lang="sk-SK" smtClean="0"/>
              <a:t>09.12.15</a:t>
            </a:fld>
            <a:endParaRPr lang="sk-SK"/>
          </a:p>
        </p:txBody>
      </p:sp>
      <p:sp>
        <p:nvSpPr>
          <p:cNvPr id="8" name="Slide Number Placeholder 7"/>
          <p:cNvSpPr>
            <a:spLocks noGrp="1"/>
          </p:cNvSpPr>
          <p:nvPr>
            <p:ph type="sldNum" sz="quarter" idx="11"/>
          </p:nvPr>
        </p:nvSpPr>
        <p:spPr/>
        <p:txBody>
          <a:bodyPr/>
          <a:lstStyle/>
          <a:p>
            <a:fld id="{CA56A284-0547-4302-B85C-EFF91252BF8D}" type="slidenum">
              <a:rPr lang="sk-SK" smtClean="0"/>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BE4FCFD0-6FD3-46E2-BA11-8D4C88B1A530}" type="datetimeFigureOut">
              <a:rPr lang="sk-SK" smtClean="0"/>
              <a:t>09.12.15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CA56A284-0547-4302-B85C-EFF91252BF8D}"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BE4FCFD0-6FD3-46E2-BA11-8D4C88B1A530}" type="datetimeFigureOut">
              <a:rPr lang="sk-SK" smtClean="0"/>
              <a:t>09.12.15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CA56A284-0547-4302-B85C-EFF91252BF8D}"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smtClean="0"/>
          </a:p>
        </p:txBody>
      </p:sp>
      <p:sp>
        <p:nvSpPr>
          <p:cNvPr id="4" name="Date Placeholder 3"/>
          <p:cNvSpPr>
            <a:spLocks noGrp="1"/>
          </p:cNvSpPr>
          <p:nvPr>
            <p:ph type="dt" sz="half" idx="10"/>
          </p:nvPr>
        </p:nvSpPr>
        <p:spPr/>
        <p:txBody>
          <a:bodyPr/>
          <a:lstStyle/>
          <a:p>
            <a:fld id="{BE4FCFD0-6FD3-46E2-BA11-8D4C88B1A530}" type="datetimeFigureOut">
              <a:rPr lang="sk-SK" smtClean="0"/>
              <a:t>09.12.15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CA56A284-0547-4302-B85C-EFF91252BF8D}"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sk-SK" smtClean="0"/>
              <a:t>Upravte štýly predlohy textu</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BE4FCFD0-6FD3-46E2-BA11-8D4C88B1A530}" type="datetimeFigureOut">
              <a:rPr lang="sk-SK" smtClean="0"/>
              <a:t>09.12.15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CA56A284-0547-4302-B85C-EFF91252BF8D}" type="slidenum">
              <a:rPr lang="sk-SK" smtClean="0"/>
              <a:t>‹#›</a:t>
            </a:fld>
            <a:endParaRPr lang="sk-SK"/>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smtClean="0"/>
          </a:p>
        </p:txBody>
      </p:sp>
      <p:sp>
        <p:nvSpPr>
          <p:cNvPr id="5" name="Date Placeholder 4"/>
          <p:cNvSpPr>
            <a:spLocks noGrp="1"/>
          </p:cNvSpPr>
          <p:nvPr>
            <p:ph type="dt" sz="half" idx="10"/>
          </p:nvPr>
        </p:nvSpPr>
        <p:spPr/>
        <p:txBody>
          <a:bodyPr/>
          <a:lstStyle/>
          <a:p>
            <a:fld id="{BE4FCFD0-6FD3-46E2-BA11-8D4C88B1A530}" type="datetimeFigureOut">
              <a:rPr lang="sk-SK" smtClean="0"/>
              <a:t>09.12.15</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CA56A284-0547-4302-B85C-EFF91252BF8D}" type="slidenum">
              <a:rPr lang="sk-SK" smtClean="0"/>
              <a:t>‹#›</a:t>
            </a:fld>
            <a:endParaRPr lang="sk-SK"/>
          </a:p>
        </p:txBody>
      </p:sp>
      <p:sp>
        <p:nvSpPr>
          <p:cNvPr id="9" name="Content Placeholder 8"/>
          <p:cNvSpPr>
            <a:spLocks noGrp="1"/>
          </p:cNvSpPr>
          <p:nvPr>
            <p:ph sz="quarter" idx="13"/>
          </p:nvPr>
        </p:nvSpPr>
        <p:spPr>
          <a:xfrm>
            <a:off x="365760" y="1600200"/>
            <a:ext cx="4041648" cy="452628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Upravte štýly predlohy textu</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7" name="Date Placeholder 6"/>
          <p:cNvSpPr>
            <a:spLocks noGrp="1"/>
          </p:cNvSpPr>
          <p:nvPr>
            <p:ph type="dt" sz="half" idx="10"/>
          </p:nvPr>
        </p:nvSpPr>
        <p:spPr/>
        <p:txBody>
          <a:bodyPr/>
          <a:lstStyle/>
          <a:p>
            <a:fld id="{BE4FCFD0-6FD3-46E2-BA11-8D4C88B1A530}" type="datetimeFigureOut">
              <a:rPr lang="sk-SK" smtClean="0"/>
              <a:t>09.12.15</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CA56A284-0547-4302-B85C-EFF91252BF8D}" type="slidenum">
              <a:rPr lang="sk-SK" smtClean="0"/>
              <a:t>‹#›</a:t>
            </a:fld>
            <a:endParaRPr lang="sk-SK"/>
          </a:p>
        </p:txBody>
      </p:sp>
      <p:sp>
        <p:nvSpPr>
          <p:cNvPr id="11" name="Content Placeholder 10"/>
          <p:cNvSpPr>
            <a:spLocks noGrp="1"/>
          </p:cNvSpPr>
          <p:nvPr>
            <p:ph sz="quarter" idx="13"/>
          </p:nvPr>
        </p:nvSpPr>
        <p:spPr>
          <a:xfrm>
            <a:off x="457200" y="2212848"/>
            <a:ext cx="4041648" cy="3913632"/>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BE4FCFD0-6FD3-46E2-BA11-8D4C88B1A530}" type="datetimeFigureOut">
              <a:rPr lang="sk-SK" smtClean="0"/>
              <a:t>09.12.15</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CA56A284-0547-4302-B85C-EFF91252BF8D}"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FCFD0-6FD3-46E2-BA11-8D4C88B1A530}" type="datetimeFigureOut">
              <a:rPr lang="sk-SK" smtClean="0"/>
              <a:t>09.12.15</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CA56A284-0547-4302-B85C-EFF91252BF8D}"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sk-SK" smtClean="0"/>
              <a:t>Upravte štýly predlohy textu</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BE4FCFD0-6FD3-46E2-BA11-8D4C88B1A530}" type="datetimeFigureOut">
              <a:rPr lang="sk-SK" smtClean="0"/>
              <a:t>09.12.15</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CA56A284-0547-4302-B85C-EFF91252BF8D}"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sk-SK" smtClean="0"/>
              <a:t>Upravte štýly predlohy textu</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BE4FCFD0-6FD3-46E2-BA11-8D4C88B1A530}" type="datetimeFigureOut">
              <a:rPr lang="sk-SK" smtClean="0"/>
              <a:t>09.12.15</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CA56A284-0547-4302-B85C-EFF91252BF8D}"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sk-SK" smtClean="0"/>
              <a:t>Upravte štýly predlohy textu</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E4FCFD0-6FD3-46E2-BA11-8D4C88B1A530}" type="datetimeFigureOut">
              <a:rPr lang="sk-SK" smtClean="0"/>
              <a:t>09.12.15</a:t>
            </a:fld>
            <a:endParaRPr lang="sk-SK"/>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sk-SK"/>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A56A284-0547-4302-B85C-EFF91252BF8D}" type="slidenum">
              <a:rPr lang="sk-SK" smtClean="0"/>
              <a:t>‹#›</a:t>
            </a:fld>
            <a:endParaRPr lang="sk-SK"/>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uro.who.int/__data/assets/pdf_file/0005/133457/e94772v2.pdf" TargetMode="External"/><Relationship Id="rId3" Type="http://schemas.openxmlformats.org/officeDocument/2006/relationships/hyperlink" Target="http://www.who.int/hac/techguidance/tools/standard_operating_procedures_african_region_en_2014.pdf?ua=1"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260648"/>
            <a:ext cx="7772400" cy="4267200"/>
          </a:xfrm>
        </p:spPr>
        <p:txBody>
          <a:bodyPr/>
          <a:lstStyle/>
          <a:p>
            <a:r>
              <a:rPr lang="sk-SK" dirty="0" smtClean="0"/>
              <a:t>Štandardné operačné postupy </a:t>
            </a:r>
            <a:endParaRPr lang="sk-SK" dirty="0"/>
          </a:p>
        </p:txBody>
      </p:sp>
      <p:sp>
        <p:nvSpPr>
          <p:cNvPr id="4" name="Obdĺžnik 3"/>
          <p:cNvSpPr/>
          <p:nvPr/>
        </p:nvSpPr>
        <p:spPr>
          <a:xfrm>
            <a:off x="251520" y="5517232"/>
            <a:ext cx="4474302"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sk-SK" sz="5400" b="1" dirty="0" smtClean="0">
                <a:ln/>
                <a:solidFill>
                  <a:schemeClr val="accent3"/>
                </a:solidFill>
              </a:rPr>
              <a:t>Matúš Slezák</a:t>
            </a:r>
            <a:endParaRPr lang="sk-SK" sz="5400" b="1" cap="none" spc="0" dirty="0">
              <a:ln/>
              <a:solidFill>
                <a:schemeClr val="accent3"/>
              </a:solidFill>
              <a:effectLst/>
            </a:endParaRPr>
          </a:p>
        </p:txBody>
      </p:sp>
      <p:sp>
        <p:nvSpPr>
          <p:cNvPr id="5" name="Obdĺžnik 4"/>
          <p:cNvSpPr/>
          <p:nvPr/>
        </p:nvSpPr>
        <p:spPr>
          <a:xfrm>
            <a:off x="6084168" y="5517232"/>
            <a:ext cx="2743060"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sk-SK" sz="5400" b="1" cap="none" spc="0" dirty="0" smtClean="0">
                <a:ln/>
                <a:solidFill>
                  <a:schemeClr val="accent3"/>
                </a:solidFill>
                <a:effectLst/>
              </a:rPr>
              <a:t>2.ročník</a:t>
            </a:r>
            <a:endParaRPr lang="sk-SK" sz="5400" b="1" cap="none" spc="0" dirty="0">
              <a:ln/>
              <a:solidFill>
                <a:schemeClr val="accent3"/>
              </a:solidFill>
              <a:effectLst/>
            </a:endParaRPr>
          </a:p>
        </p:txBody>
      </p:sp>
    </p:spTree>
    <p:extLst>
      <p:ext uri="{BB962C8B-B14F-4D97-AF65-F5344CB8AC3E}">
        <p14:creationId xmlns:p14="http://schemas.microsoft.com/office/powerpoint/2010/main" val="463710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67544" y="2091633"/>
            <a:ext cx="8229600" cy="4785395"/>
          </a:xfrm>
        </p:spPr>
        <p:txBody>
          <a:bodyPr>
            <a:normAutofit/>
          </a:bodyPr>
          <a:lstStyle/>
          <a:p>
            <a:r>
              <a:rPr lang="sk-SK" dirty="0" smtClean="0"/>
              <a:t>sledovanie </a:t>
            </a:r>
            <a:r>
              <a:rPr lang="sk-SK" dirty="0"/>
              <a:t>a hodnotenie významných verejných zdravotných rizík </a:t>
            </a:r>
          </a:p>
          <a:p>
            <a:r>
              <a:rPr lang="sk-SK" dirty="0"/>
              <a:t>šírenia informácií v oblasti verejného zdravia </a:t>
            </a:r>
            <a:r>
              <a:rPr lang="sk-SK" dirty="0" smtClean="0"/>
              <a:t>v okolitých štátoch</a:t>
            </a:r>
          </a:p>
          <a:p>
            <a:r>
              <a:rPr lang="sk-SK" dirty="0"/>
              <a:t>Rozvoj a odporúčať opatrenia pre dohľad, prevenciu a kontrolu </a:t>
            </a:r>
          </a:p>
        </p:txBody>
      </p:sp>
      <p:sp>
        <p:nvSpPr>
          <p:cNvPr id="4" name="Obdĺžnik 3"/>
          <p:cNvSpPr/>
          <p:nvPr/>
        </p:nvSpPr>
        <p:spPr>
          <a:xfrm>
            <a:off x="179512" y="28384"/>
            <a:ext cx="8353413"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sk-SK"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SOP pre epidemiológiu a </a:t>
            </a:r>
            <a:r>
              <a:rPr lang="sk-SK" sz="5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vz</a:t>
            </a:r>
            <a:endParaRPr lang="sk-SK"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097445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r>
              <a:rPr lang="sk-SK" dirty="0"/>
              <a:t>Príprava, a reagovať na </a:t>
            </a:r>
            <a:r>
              <a:rPr lang="sk-SK" dirty="0" smtClean="0"/>
              <a:t>ohrozenie zdravia akciou </a:t>
            </a:r>
            <a:r>
              <a:rPr lang="sk-SK" dirty="0"/>
              <a:t>je spoločná funkciou všetkých úrovniach </a:t>
            </a:r>
          </a:p>
          <a:p>
            <a:r>
              <a:rPr lang="sk-SK" dirty="0" smtClean="0"/>
              <a:t>reakcie </a:t>
            </a:r>
            <a:r>
              <a:rPr lang="sk-SK" dirty="0"/>
              <a:t>funkcie zahŕňajú dohľad nad chorobami, posúdenie rizík,</a:t>
            </a:r>
          </a:p>
          <a:p>
            <a:r>
              <a:rPr lang="it-IT" dirty="0" smtClean="0"/>
              <a:t>riadenie </a:t>
            </a:r>
            <a:r>
              <a:rPr lang="it-IT" dirty="0"/>
              <a:t>a monitorovanie a vyhodnocovanie </a:t>
            </a:r>
            <a:r>
              <a:rPr lang="sk-SK" dirty="0" smtClean="0"/>
              <a:t>relatívneho rizika</a:t>
            </a:r>
          </a:p>
          <a:p>
            <a:r>
              <a:rPr lang="sk-SK" dirty="0"/>
              <a:t>Monitoring médií (fáma dozor) </a:t>
            </a:r>
            <a:r>
              <a:rPr lang="sk-SK" dirty="0" smtClean="0"/>
              <a:t>v </a:t>
            </a:r>
            <a:r>
              <a:rPr lang="sk-SK" dirty="0"/>
              <a:t>členských štátoch</a:t>
            </a:r>
          </a:p>
          <a:p>
            <a:r>
              <a:rPr lang="sk-SK" dirty="0"/>
              <a:t>je každodenné </a:t>
            </a:r>
            <a:r>
              <a:rPr lang="sk-SK" dirty="0" smtClean="0"/>
              <a:t>zodpovednosť </a:t>
            </a:r>
            <a:r>
              <a:rPr lang="sk-SK" dirty="0"/>
              <a:t>manažmentu </a:t>
            </a:r>
            <a:r>
              <a:rPr lang="sk-SK" dirty="0" smtClean="0"/>
              <a:t>alebo úradník </a:t>
            </a:r>
            <a:r>
              <a:rPr lang="sk-SK" dirty="0"/>
              <a:t>alebo </a:t>
            </a:r>
            <a:r>
              <a:rPr lang="sk-SK" dirty="0" smtClean="0"/>
              <a:t>epidemiológa zodpovedného </a:t>
            </a:r>
            <a:r>
              <a:rPr lang="sk-SK" dirty="0"/>
              <a:t>za dozor nad </a:t>
            </a:r>
            <a:r>
              <a:rPr lang="sk-SK" dirty="0" smtClean="0"/>
              <a:t>udalosťou</a:t>
            </a:r>
          </a:p>
          <a:p>
            <a:endParaRPr lang="sk-SK" dirty="0"/>
          </a:p>
        </p:txBody>
      </p:sp>
    </p:spTree>
    <p:extLst>
      <p:ext uri="{BB962C8B-B14F-4D97-AF65-F5344CB8AC3E}">
        <p14:creationId xmlns:p14="http://schemas.microsoft.com/office/powerpoint/2010/main" val="618244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normAutofit/>
          </a:bodyPr>
          <a:lstStyle/>
          <a:p>
            <a:r>
              <a:rPr lang="sk-SK" dirty="0" smtClean="0"/>
              <a:t>SOP- je jeden veľký dokument ktorý obsahuje nespočetne veľa krokov má viacero odvetí .</a:t>
            </a:r>
          </a:p>
          <a:p>
            <a:r>
              <a:rPr lang="sk-SK" dirty="0" smtClean="0"/>
              <a:t>Štandardný operačný postup nie je jednotný.</a:t>
            </a:r>
          </a:p>
          <a:p>
            <a:r>
              <a:rPr lang="sk-SK" dirty="0" smtClean="0"/>
              <a:t>Na každé ochorenie existuje spísaný  spôsob ako sa má postupovať</a:t>
            </a:r>
          </a:p>
          <a:p>
            <a:r>
              <a:rPr lang="sk-SK" dirty="0" smtClean="0"/>
              <a:t>Tieto dokumenty sa stále aktualizujú aby nedošlo k pochybeniu alebo  aby sa nepoužívali zastarané metódy </a:t>
            </a:r>
          </a:p>
          <a:p>
            <a:r>
              <a:rPr lang="sk-SK" dirty="0" smtClean="0"/>
              <a:t>metódy musia byť štandardizované aby sa dali opakovať a aby výsledky boli jednotné</a:t>
            </a:r>
          </a:p>
          <a:p>
            <a:endParaRPr lang="sk-SK" dirty="0"/>
          </a:p>
        </p:txBody>
      </p:sp>
      <p:sp>
        <p:nvSpPr>
          <p:cNvPr id="4" name="Obdĺžnik 3"/>
          <p:cNvSpPr/>
          <p:nvPr/>
        </p:nvSpPr>
        <p:spPr>
          <a:xfrm>
            <a:off x="251520" y="116632"/>
            <a:ext cx="415690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sk-SK"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Zhrnutie </a:t>
            </a:r>
            <a:endParaRPr lang="sk-SK"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268867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zdroje</a:t>
            </a:r>
            <a:endParaRPr lang="sk-SK" dirty="0"/>
          </a:p>
        </p:txBody>
      </p:sp>
      <p:sp>
        <p:nvSpPr>
          <p:cNvPr id="3" name="Zástupný symbol obsahu 2"/>
          <p:cNvSpPr>
            <a:spLocks noGrp="1"/>
          </p:cNvSpPr>
          <p:nvPr>
            <p:ph idx="1"/>
          </p:nvPr>
        </p:nvSpPr>
        <p:spPr/>
        <p:txBody>
          <a:bodyPr>
            <a:normAutofit fontScale="92500"/>
          </a:bodyPr>
          <a:lstStyle/>
          <a:p>
            <a:r>
              <a:rPr lang="sk-SK" dirty="0"/>
              <a:t>01-https://</a:t>
            </a:r>
            <a:r>
              <a:rPr lang="sk-SK" dirty="0" smtClean="0"/>
              <a:t>ccts.osu.edu/education-and-training-programs/research-education-and-training-programs/clinical-research-coordinator-resources/writing-standard-operating-procedures-sops</a:t>
            </a:r>
          </a:p>
          <a:p>
            <a:r>
              <a:rPr lang="sk-SK" dirty="0"/>
              <a:t>02-http://</a:t>
            </a:r>
            <a:r>
              <a:rPr lang="sk-SK" dirty="0" smtClean="0"/>
              <a:t>www.fao.org/docrep/w7295e/w7295e04.htm</a:t>
            </a:r>
          </a:p>
          <a:p>
            <a:r>
              <a:rPr lang="sk-SK" dirty="0">
                <a:hlinkClick r:id="rId2"/>
              </a:rPr>
              <a:t>http://www.euro.who.int/__</a:t>
            </a:r>
            <a:r>
              <a:rPr lang="sk-SK" dirty="0" smtClean="0">
                <a:hlinkClick r:id="rId2"/>
              </a:rPr>
              <a:t>data/assets/pdf_file/0005/133457/e94772v2.pdf</a:t>
            </a:r>
            <a:endParaRPr lang="sk-SK" dirty="0" smtClean="0"/>
          </a:p>
          <a:p>
            <a:r>
              <a:rPr lang="sk-SK" dirty="0"/>
              <a:t>03- </a:t>
            </a:r>
            <a:r>
              <a:rPr lang="sk-SK" dirty="0">
                <a:hlinkClick r:id="rId3"/>
              </a:rPr>
              <a:t>http://</a:t>
            </a:r>
            <a:r>
              <a:rPr lang="sk-SK" dirty="0" smtClean="0">
                <a:hlinkClick r:id="rId3"/>
              </a:rPr>
              <a:t>www.who.int/hac/techguidance/tools/standard_operating_procedures_african_region_en_2014.pdf?ua=1</a:t>
            </a:r>
            <a:endParaRPr lang="sk-SK" dirty="0" smtClean="0"/>
          </a:p>
          <a:p>
            <a:endParaRPr lang="sk-SK" dirty="0"/>
          </a:p>
        </p:txBody>
      </p:sp>
    </p:spTree>
    <p:extLst>
      <p:ext uri="{BB962C8B-B14F-4D97-AF65-F5344CB8AC3E}">
        <p14:creationId xmlns:p14="http://schemas.microsoft.com/office/powerpoint/2010/main" val="1198567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6" name="Obdĺžnik 5"/>
          <p:cNvSpPr/>
          <p:nvPr/>
        </p:nvSpPr>
        <p:spPr>
          <a:xfrm>
            <a:off x="1331640" y="5229200"/>
            <a:ext cx="7404592"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sk-SK" sz="5400" b="1" dirty="0" smtClean="0">
                <a:ln/>
                <a:solidFill>
                  <a:schemeClr val="accent3"/>
                </a:solidFill>
              </a:rPr>
              <a:t>Ďakujem za pozornosť</a:t>
            </a:r>
            <a:endParaRPr lang="sk-SK" sz="5400" b="1" cap="none" spc="0" dirty="0">
              <a:ln/>
              <a:solidFill>
                <a:schemeClr val="accent3"/>
              </a:solidFill>
              <a:effectLst/>
            </a:endParaRPr>
          </a:p>
        </p:txBody>
      </p:sp>
      <p:sp>
        <p:nvSpPr>
          <p:cNvPr id="3" name="Content Placeholder 2"/>
          <p:cNvSpPr>
            <a:spLocks noGrp="1"/>
          </p:cNvSpPr>
          <p:nvPr>
            <p:ph idx="1"/>
          </p:nvPr>
        </p:nvSpPr>
        <p:spPr/>
        <p:txBody>
          <a:bodyPr/>
          <a:lstStyle/>
          <a:p>
            <a:endParaRPr lang="sk-SK"/>
          </a:p>
        </p:txBody>
      </p:sp>
    </p:spTree>
    <p:extLst>
      <p:ext uri="{BB962C8B-B14F-4D97-AF65-F5344CB8AC3E}">
        <p14:creationId xmlns:p14="http://schemas.microsoft.com/office/powerpoint/2010/main" val="170149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Čo sú štandardné operačné postupy (SOP)</a:t>
            </a:r>
            <a:endParaRPr lang="sk-SK" dirty="0"/>
          </a:p>
        </p:txBody>
      </p:sp>
      <p:sp>
        <p:nvSpPr>
          <p:cNvPr id="3" name="Zástupný symbol obsahu 2"/>
          <p:cNvSpPr>
            <a:spLocks noGrp="1"/>
          </p:cNvSpPr>
          <p:nvPr>
            <p:ph idx="1"/>
          </p:nvPr>
        </p:nvSpPr>
        <p:spPr/>
        <p:txBody>
          <a:bodyPr>
            <a:normAutofit/>
          </a:bodyPr>
          <a:lstStyle/>
          <a:p>
            <a:r>
              <a:rPr lang="sk-SK" dirty="0"/>
              <a:t>"</a:t>
            </a:r>
            <a:r>
              <a:rPr lang="sk-SK" dirty="0" smtClean="0"/>
              <a:t>Štandardný operačný </a:t>
            </a:r>
            <a:r>
              <a:rPr lang="sk-SK" dirty="0"/>
              <a:t>postup, je dokument, ktorý popisuje pravidelne opakujúce sa operácie týkajúce sa kvality vyšetrovania. Účelom SOP je vykonávať operácie správne a vždy rovnakým spôsobom </a:t>
            </a:r>
            <a:r>
              <a:rPr lang="sk-SK" dirty="0" smtClean="0"/>
              <a:t>.</a:t>
            </a:r>
          </a:p>
          <a:p>
            <a:r>
              <a:rPr lang="sk-SK" dirty="0" smtClean="0"/>
              <a:t> </a:t>
            </a:r>
            <a:r>
              <a:rPr lang="sk-SK" dirty="0"/>
              <a:t>SOP by mali byť k dispozícii v mieste, kde je práca vykonávaná </a:t>
            </a:r>
            <a:r>
              <a:rPr lang="sk-SK" dirty="0" smtClean="0"/>
              <a:t>".</a:t>
            </a:r>
            <a:r>
              <a:rPr lang="sk-SK" dirty="0"/>
              <a:t> </a:t>
            </a:r>
            <a:endParaRPr lang="sk-SK" dirty="0" smtClean="0"/>
          </a:p>
          <a:p>
            <a:r>
              <a:rPr lang="sk-SK" dirty="0" smtClean="0"/>
              <a:t>SOP </a:t>
            </a:r>
            <a:r>
              <a:rPr lang="sk-SK" dirty="0"/>
              <a:t>by však mala obsahovať konkrétne definované postupy, ktoré je možné sledovať bez odchýlky.</a:t>
            </a:r>
          </a:p>
          <a:p>
            <a:endParaRPr lang="sk-SK" dirty="0"/>
          </a:p>
        </p:txBody>
      </p:sp>
    </p:spTree>
    <p:extLst>
      <p:ext uri="{BB962C8B-B14F-4D97-AF65-F5344CB8AC3E}">
        <p14:creationId xmlns:p14="http://schemas.microsoft.com/office/powerpoint/2010/main" val="1026203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404664"/>
            <a:ext cx="8229600" cy="5721499"/>
          </a:xfrm>
        </p:spPr>
        <p:txBody>
          <a:bodyPr>
            <a:normAutofit/>
          </a:bodyPr>
          <a:lstStyle/>
          <a:p>
            <a:r>
              <a:rPr lang="sk-SK" dirty="0" smtClean="0"/>
              <a:t>Na stránke by mal byť, </a:t>
            </a:r>
            <a:r>
              <a:rPr lang="sk-SK" dirty="0"/>
              <a:t>dátum prvého schválenia, </a:t>
            </a:r>
            <a:endParaRPr lang="sk-SK" dirty="0" smtClean="0"/>
          </a:p>
          <a:p>
            <a:r>
              <a:rPr lang="sk-SK" dirty="0" smtClean="0"/>
              <a:t>dátum</a:t>
            </a:r>
            <a:r>
              <a:rPr lang="sk-SK" dirty="0"/>
              <a:t>, kedy bol účinný v rámci oddelení </a:t>
            </a:r>
            <a:endParaRPr lang="sk-SK" dirty="0" smtClean="0"/>
          </a:p>
          <a:p>
            <a:r>
              <a:rPr lang="sk-SK" dirty="0" smtClean="0"/>
              <a:t> </a:t>
            </a:r>
            <a:r>
              <a:rPr lang="sk-SK" dirty="0"/>
              <a:t>dátum revízie čo prichádza do úvahy. </a:t>
            </a:r>
            <a:endParaRPr lang="sk-SK" dirty="0" smtClean="0"/>
          </a:p>
          <a:p>
            <a:r>
              <a:rPr lang="sk-SK" dirty="0" smtClean="0"/>
              <a:t>ďalej definície </a:t>
            </a:r>
            <a:r>
              <a:rPr lang="sk-SK" dirty="0"/>
              <a:t>základných pojmov a skratiek, </a:t>
            </a:r>
            <a:endParaRPr lang="sk-SK" dirty="0" smtClean="0"/>
          </a:p>
          <a:p>
            <a:r>
              <a:rPr lang="sk-SK" dirty="0" smtClean="0"/>
              <a:t>definovaný </a:t>
            </a:r>
            <a:r>
              <a:rPr lang="sk-SK" dirty="0"/>
              <a:t>zoznam zodpovedných osôb a podrobnosti navrhovať postupy s prílohami na príkladoch ak je to vhodné. </a:t>
            </a:r>
            <a:r>
              <a:rPr lang="sk-SK" dirty="0" smtClean="0"/>
              <a:t>	</a:t>
            </a:r>
          </a:p>
          <a:p>
            <a:r>
              <a:rPr lang="sk-SK" dirty="0" smtClean="0"/>
              <a:t>Je </a:t>
            </a:r>
            <a:r>
              <a:rPr lang="sk-SK" dirty="0"/>
              <a:t>dôležité odkazovať existujúcich </a:t>
            </a:r>
            <a:r>
              <a:rPr lang="sk-SK" dirty="0" smtClean="0"/>
              <a:t>smernice </a:t>
            </a:r>
            <a:r>
              <a:rPr lang="sk-SK" dirty="0"/>
              <a:t>a </a:t>
            </a:r>
            <a:r>
              <a:rPr lang="sk-SK" dirty="0" smtClean="0"/>
              <a:t>nariadenia </a:t>
            </a:r>
            <a:r>
              <a:rPr lang="sk-SK" dirty="0"/>
              <a:t>v rámci </a:t>
            </a:r>
            <a:r>
              <a:rPr lang="sk-SK" dirty="0" smtClean="0"/>
              <a:t>SOP</a:t>
            </a:r>
          </a:p>
          <a:p>
            <a:r>
              <a:rPr lang="sk-SK" dirty="0" smtClean="0"/>
              <a:t>- </a:t>
            </a:r>
            <a:r>
              <a:rPr lang="sk-SK" dirty="0"/>
              <a:t>by mali zahŕňať aj podpis správcu alebo riaditeľa skupiny s dátumom schválenia. </a:t>
            </a:r>
            <a:endParaRPr lang="sk-SK" dirty="0" smtClean="0"/>
          </a:p>
          <a:p>
            <a:endParaRPr lang="sk-SK" dirty="0"/>
          </a:p>
        </p:txBody>
      </p:sp>
    </p:spTree>
    <p:extLst>
      <p:ext uri="{BB962C8B-B14F-4D97-AF65-F5344CB8AC3E}">
        <p14:creationId xmlns:p14="http://schemas.microsoft.com/office/powerpoint/2010/main" val="29752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normAutofit/>
          </a:bodyPr>
          <a:lstStyle/>
          <a:p>
            <a:r>
              <a:rPr lang="sk-SK" dirty="0"/>
              <a:t>Distribúcia, vzdelávania a odbornej prípravy na nové oddelenie SOP by </a:t>
            </a:r>
            <a:r>
              <a:rPr lang="sk-SK" dirty="0" smtClean="0"/>
              <a:t>mala </a:t>
            </a:r>
            <a:r>
              <a:rPr lang="sk-SK" dirty="0"/>
              <a:t>byť </a:t>
            </a:r>
            <a:r>
              <a:rPr lang="sk-SK" dirty="0" smtClean="0"/>
              <a:t>samozrejmosťou. </a:t>
            </a:r>
          </a:p>
          <a:p>
            <a:r>
              <a:rPr lang="sk-SK" dirty="0" smtClean="0"/>
              <a:t>Je </a:t>
            </a:r>
            <a:r>
              <a:rPr lang="sk-SK" dirty="0"/>
              <a:t>dôležité, aby </a:t>
            </a:r>
            <a:r>
              <a:rPr lang="sk-SK" dirty="0" smtClean="0"/>
              <a:t>zodpovedný výskumník bol </a:t>
            </a:r>
            <a:r>
              <a:rPr lang="sk-SK" dirty="0"/>
              <a:t>riadne vyškolení a súhlasí s </a:t>
            </a:r>
            <a:r>
              <a:rPr lang="sk-SK" dirty="0" smtClean="0"/>
              <a:t>tým.</a:t>
            </a:r>
          </a:p>
          <a:p>
            <a:r>
              <a:rPr lang="sk-SK" dirty="0" smtClean="0"/>
              <a:t>Výskum. </a:t>
            </a:r>
            <a:r>
              <a:rPr lang="sk-SK" dirty="0"/>
              <a:t>pracovníci by mali byť sledovaní dôsledne zabezpečiť dodržiavanie a dostávať opakovací výcvik v pravidelných intervaloch</a:t>
            </a:r>
            <a:r>
              <a:rPr lang="sk-SK" dirty="0" smtClean="0"/>
              <a:t>. (01)</a:t>
            </a:r>
            <a:endParaRPr lang="sk-SK" dirty="0"/>
          </a:p>
          <a:p>
            <a:endParaRPr lang="sk-SK" dirty="0"/>
          </a:p>
        </p:txBody>
      </p:sp>
    </p:spTree>
    <p:extLst>
      <p:ext uri="{BB962C8B-B14F-4D97-AF65-F5344CB8AC3E}">
        <p14:creationId xmlns:p14="http://schemas.microsoft.com/office/powerpoint/2010/main" val="3523671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lstStyle/>
          <a:p>
            <a:r>
              <a:rPr lang="sk-SK" dirty="0"/>
              <a:t>Niekoľko kategórií a typy SOP možno rozlíšiť. Meno "SOP" nemusí byť vždy vhodné, napríklad, je opis situácií alebo iných záležitostí môžu lepšie určené správy, pokyny alebo jednoducho registračné formuláre. Tiež listy patriace do analytického postupu musí byť štandardizované (aby nedošlo k </a:t>
            </a:r>
            <a:r>
              <a:rPr lang="sk-SK" dirty="0" smtClean="0"/>
              <a:t>pochybeniu).</a:t>
            </a:r>
          </a:p>
          <a:p>
            <a:r>
              <a:rPr lang="sk-SK" dirty="0" smtClean="0"/>
              <a:t>SOP- sú správne </a:t>
            </a:r>
            <a:r>
              <a:rPr lang="sk-SK" dirty="0"/>
              <a:t>opatrenia, ktoré sa majú prijať v primeranom čase pred, počas a po udalosti ohrozenia verejného zdravia</a:t>
            </a:r>
          </a:p>
        </p:txBody>
      </p:sp>
    </p:spTree>
    <p:extLst>
      <p:ext uri="{BB962C8B-B14F-4D97-AF65-F5344CB8AC3E}">
        <p14:creationId xmlns:p14="http://schemas.microsoft.com/office/powerpoint/2010/main" val="2818049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normAutofit/>
          </a:bodyPr>
          <a:lstStyle/>
          <a:p>
            <a:r>
              <a:rPr lang="sk-SK" dirty="0" smtClean="0"/>
              <a:t>-</a:t>
            </a:r>
            <a:r>
              <a:rPr lang="sk-SK" b="1" dirty="0" smtClean="0"/>
              <a:t>Metodické SOP</a:t>
            </a:r>
            <a:r>
              <a:rPr lang="sk-SK" dirty="0"/>
              <a:t> </a:t>
            </a:r>
            <a:r>
              <a:rPr lang="sk-SK" dirty="0" smtClean="0"/>
              <a:t>- tie </a:t>
            </a:r>
            <a:r>
              <a:rPr lang="sk-SK" dirty="0"/>
              <a:t>popisujú kompletný testovací systém alebo spôsob vyšetrovania.</a:t>
            </a:r>
          </a:p>
          <a:p>
            <a:r>
              <a:rPr lang="sk-SK" dirty="0" smtClean="0"/>
              <a:t>-</a:t>
            </a:r>
            <a:r>
              <a:rPr lang="sk-SK" b="1" dirty="0" smtClean="0"/>
              <a:t>SOP </a:t>
            </a:r>
            <a:r>
              <a:rPr lang="sk-SK" b="1" dirty="0"/>
              <a:t>pre bezpečnostné </a:t>
            </a:r>
            <a:r>
              <a:rPr lang="sk-SK" b="1" dirty="0" smtClean="0"/>
              <a:t>opatrenia</a:t>
            </a:r>
            <a:endParaRPr lang="sk-SK" b="1" dirty="0"/>
          </a:p>
          <a:p>
            <a:r>
              <a:rPr lang="sk-SK" dirty="0"/>
              <a:t>- </a:t>
            </a:r>
            <a:r>
              <a:rPr lang="sk-SK" b="1" dirty="0"/>
              <a:t>Štandardné postupy pre operačné nástroje, prístroje a iných </a:t>
            </a:r>
            <a:r>
              <a:rPr lang="sk-SK" b="1" dirty="0" smtClean="0"/>
              <a:t>zariadení</a:t>
            </a:r>
            <a:endParaRPr lang="sk-SK" b="1" dirty="0"/>
          </a:p>
          <a:p>
            <a:r>
              <a:rPr lang="sk-SK" dirty="0"/>
              <a:t>- </a:t>
            </a:r>
            <a:r>
              <a:rPr lang="sk-SK" b="1" dirty="0"/>
              <a:t>SOP pre analytické metódy</a:t>
            </a:r>
            <a:r>
              <a:rPr lang="sk-SK" dirty="0" smtClean="0"/>
              <a:t>.(02)</a:t>
            </a:r>
          </a:p>
          <a:p>
            <a:endParaRPr lang="sk-SK" b="1" dirty="0" smtClean="0"/>
          </a:p>
        </p:txBody>
      </p:sp>
      <p:sp>
        <p:nvSpPr>
          <p:cNvPr id="4" name="Obdĺžnik 3"/>
          <p:cNvSpPr/>
          <p:nvPr/>
        </p:nvSpPr>
        <p:spPr>
          <a:xfrm>
            <a:off x="251520" y="260648"/>
            <a:ext cx="641553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sk-SK"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Rozdelenie </a:t>
            </a:r>
            <a:r>
              <a:rPr lang="sk-SK" sz="5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Sop</a:t>
            </a:r>
            <a:endParaRPr lang="sk-SK"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3847359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lstStyle/>
          <a:p>
            <a:r>
              <a:rPr lang="sk-SK" dirty="0" smtClean="0"/>
              <a:t>Financovanie</a:t>
            </a:r>
          </a:p>
          <a:p>
            <a:r>
              <a:rPr lang="sk-SK" dirty="0" smtClean="0"/>
              <a:t>Ľudské zdroje</a:t>
            </a:r>
          </a:p>
          <a:p>
            <a:r>
              <a:rPr lang="sk-SK" dirty="0" smtClean="0"/>
              <a:t>Logistická podpora</a:t>
            </a:r>
            <a:endParaRPr lang="sk-SK" dirty="0"/>
          </a:p>
          <a:p>
            <a:r>
              <a:rPr lang="sk-SK" dirty="0" smtClean="0"/>
              <a:t>aktualizovaný </a:t>
            </a:r>
            <a:r>
              <a:rPr lang="sk-SK" dirty="0"/>
              <a:t>zoznam dodávok k dispozícii.</a:t>
            </a:r>
            <a:endParaRPr lang="sk-SK" dirty="0" smtClean="0"/>
          </a:p>
          <a:p>
            <a:r>
              <a:rPr lang="sk-SK" dirty="0" smtClean="0"/>
              <a:t>Prevádzková pripravenosť</a:t>
            </a:r>
          </a:p>
          <a:p>
            <a:r>
              <a:rPr lang="sk-SK" dirty="0" smtClean="0"/>
              <a:t>Vyvíjanie nových lepších SOP</a:t>
            </a:r>
          </a:p>
          <a:p>
            <a:r>
              <a:rPr lang="sk-SK" dirty="0" err="1" smtClean="0"/>
              <a:t>Zdieľanie</a:t>
            </a:r>
            <a:r>
              <a:rPr lang="sk-SK" dirty="0" smtClean="0"/>
              <a:t> informácii</a:t>
            </a:r>
            <a:endParaRPr lang="sk-SK" dirty="0"/>
          </a:p>
        </p:txBody>
      </p:sp>
      <p:sp>
        <p:nvSpPr>
          <p:cNvPr id="4" name="Obdĺžnik 3"/>
          <p:cNvSpPr/>
          <p:nvPr/>
        </p:nvSpPr>
        <p:spPr>
          <a:xfrm>
            <a:off x="-4856" y="15905"/>
            <a:ext cx="9148856"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sk-SK"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Čo </a:t>
            </a:r>
            <a:r>
              <a:rPr lang="sk-SK" sz="5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všeTko</a:t>
            </a:r>
            <a:r>
              <a:rPr lang="sk-SK"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spadá ešte do </a:t>
            </a:r>
            <a:r>
              <a:rPr lang="sk-SK" sz="5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sop</a:t>
            </a:r>
            <a:endParaRPr lang="sk-SK"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82794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lstStyle/>
          <a:p>
            <a:r>
              <a:rPr lang="sk-SK" dirty="0"/>
              <a:t>Cieľom podpory logistiky je poskytovať </a:t>
            </a:r>
            <a:r>
              <a:rPr lang="sk-SK" dirty="0" smtClean="0"/>
              <a:t>operačnú pomoc </a:t>
            </a:r>
            <a:r>
              <a:rPr lang="sk-SK" dirty="0"/>
              <a:t>pri priebežnom riadení</a:t>
            </a:r>
          </a:p>
          <a:p>
            <a:r>
              <a:rPr lang="sk-SK" dirty="0" smtClean="0"/>
              <a:t>Reakcia na verejné zdravie -zabezpečiť </a:t>
            </a:r>
            <a:r>
              <a:rPr lang="sk-SK" dirty="0"/>
              <a:t>rýchle nasadenie potrebných </a:t>
            </a:r>
            <a:r>
              <a:rPr lang="sk-SK" dirty="0" smtClean="0"/>
              <a:t>zásob, vrátane </a:t>
            </a:r>
            <a:r>
              <a:rPr lang="sk-SK" dirty="0"/>
              <a:t>lekárskych a laboratórnych potrieb a očkovacích látok, dopravu, komunikácie atď</a:t>
            </a:r>
            <a:r>
              <a:rPr lang="sk-SK" dirty="0" smtClean="0"/>
              <a:t>.(03)</a:t>
            </a:r>
            <a:endParaRPr lang="sk-SK" dirty="0"/>
          </a:p>
        </p:txBody>
      </p:sp>
      <p:sp>
        <p:nvSpPr>
          <p:cNvPr id="4" name="Obdĺžnik 3"/>
          <p:cNvSpPr/>
          <p:nvPr/>
        </p:nvSpPr>
        <p:spPr>
          <a:xfrm>
            <a:off x="285103" y="404664"/>
            <a:ext cx="853470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sk-SK"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Logistická podpora</a:t>
            </a:r>
            <a:endParaRPr lang="sk-SK"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463784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lstStyle/>
          <a:p>
            <a:r>
              <a:rPr lang="sk-SK" dirty="0" smtClean="0"/>
              <a:t>presné </a:t>
            </a:r>
            <a:r>
              <a:rPr lang="sk-SK" dirty="0"/>
              <a:t>informácie v rámci WHO a s členskými štátmi, partnerskými organizáciami a verejnosťou.</a:t>
            </a:r>
          </a:p>
          <a:p>
            <a:r>
              <a:rPr lang="sk-SK" dirty="0"/>
              <a:t>• Včasné a presné prevádzkové informácie a </a:t>
            </a:r>
            <a:r>
              <a:rPr lang="sk-SK" dirty="0" smtClean="0"/>
              <a:t>hodnotenie </a:t>
            </a:r>
            <a:r>
              <a:rPr lang="sk-SK" dirty="0"/>
              <a:t>rizík podporujú </a:t>
            </a:r>
            <a:r>
              <a:rPr lang="sk-SK" dirty="0" smtClean="0"/>
              <a:t>rozhodovanie </a:t>
            </a:r>
            <a:r>
              <a:rPr lang="sk-SK" dirty="0"/>
              <a:t>vhodné na úroveň rizika, </a:t>
            </a:r>
          </a:p>
        </p:txBody>
      </p:sp>
      <p:sp>
        <p:nvSpPr>
          <p:cNvPr id="4" name="Obdĺžnik 3"/>
          <p:cNvSpPr/>
          <p:nvPr/>
        </p:nvSpPr>
        <p:spPr>
          <a:xfrm>
            <a:off x="227143" y="260648"/>
            <a:ext cx="8882561"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sk-SK" sz="5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Zdieľanie</a:t>
            </a:r>
            <a:r>
              <a:rPr lang="sk-SK"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informácii</a:t>
            </a:r>
            <a:endParaRPr lang="sk-SK"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8944272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kutíva">
  <a:themeElements>
    <a:clrScheme name="Exekutíva">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kutíva">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kutív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8048</TotalTime>
  <Words>545</Words>
  <Application>Microsoft Macintosh PowerPoint</Application>
  <PresentationFormat>On-screen Show (4:3)</PresentationFormat>
  <Paragraphs>59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Century Gothic</vt:lpstr>
      <vt:lpstr>Courier New</vt:lpstr>
      <vt:lpstr>Palatino Linotype</vt:lpstr>
      <vt:lpstr>Arial</vt:lpstr>
      <vt:lpstr>Exekutíva</vt:lpstr>
      <vt:lpstr>Štandardné operačné postupy </vt:lpstr>
      <vt:lpstr>Čo sú štandardné operačné postupy (SOP)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zdroje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Štandartné operačné postupy</dc:title>
  <dc:creator>User</dc:creator>
  <cp:lastModifiedBy>Martin Rusnak</cp:lastModifiedBy>
  <cp:revision>35</cp:revision>
  <dcterms:created xsi:type="dcterms:W3CDTF">2015-12-02T17:37:03Z</dcterms:created>
  <dcterms:modified xsi:type="dcterms:W3CDTF">2015-12-09T13:29:05Z</dcterms:modified>
</cp:coreProperties>
</file>