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A_50B0C118.xml" ContentType="application/vnd.ms-powerpoint.comment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5"/>
  </p:notesMasterIdLst>
  <p:sldIdLst>
    <p:sldId id="256" r:id="rId2"/>
    <p:sldId id="267" r:id="rId3"/>
    <p:sldId id="257" r:id="rId4"/>
    <p:sldId id="268" r:id="rId5"/>
    <p:sldId id="269" r:id="rId6"/>
    <p:sldId id="270" r:id="rId7"/>
    <p:sldId id="259" r:id="rId8"/>
    <p:sldId id="260" r:id="rId9"/>
    <p:sldId id="261" r:id="rId10"/>
    <p:sldId id="266" r:id="rId11"/>
    <p:sldId id="271" r:id="rId12"/>
    <p:sldId id="272" r:id="rId13"/>
    <p:sldId id="273" r:id="rId14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92F95A-91C2-C6CC-ABA9-D10F405F1BF0}" name="Rusnáková Viera" initials="VR" userId="S::1101388@truni.sk::208196fe-6a49-4543-9787-7ee4c5c8679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00A1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3B100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FFFFFF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52055"/>
              <a:lumOff val="-12548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raphik Medium"/>
          <a:ea typeface="Graphik Medium"/>
          <a:cs typeface="Graphik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9A9A9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464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37"/>
  </p:normalViewPr>
  <p:slideViewPr>
    <p:cSldViewPr snapToGrid="0">
      <p:cViewPr varScale="1">
        <p:scale>
          <a:sx n="47" d="100"/>
          <a:sy n="47" d="100"/>
        </p:scale>
        <p:origin x="112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0A_50B0C1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F3627FC-0B46-AC41-BF44-636A0BA18D13}" authorId="{CF92F95A-91C2-C6CC-ABA9-D10F405F1BF0}" created="2023-11-29T10:34:29.6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53761048" sldId="266"/>
      <ac:spMk id="2" creationId="{843F07A1-D54A-55ED-C36E-8E1C04C8FCC3}"/>
    </ac:deMkLst>
    <p188:txBody>
      <a:bodyPr/>
      <a:lstStyle/>
      <a:p>
        <a:r>
          <a:rPr lang="sk-SK"/>
          <a:t>Veľa textu - aspoń zväčšiť , bolt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err="1">
                <a:effectLst/>
              </a:rPr>
              <a:t>Mao</a:t>
            </a:r>
            <a:r>
              <a:rPr lang="sk-SK" dirty="0">
                <a:effectLst/>
              </a:rPr>
              <a:t> G. </a:t>
            </a:r>
            <a:r>
              <a:rPr lang="sk-SK" dirty="0" err="1">
                <a:effectLst/>
              </a:rPr>
              <a:t>Traumatic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Brain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Injury</a:t>
            </a:r>
            <a:r>
              <a:rPr lang="sk-SK" dirty="0">
                <a:effectLst/>
              </a:rPr>
              <a:t> (TBI) [Internet]. Merck </a:t>
            </a:r>
            <a:r>
              <a:rPr lang="sk-SK" dirty="0" err="1">
                <a:effectLst/>
              </a:rPr>
              <a:t>Manual</a:t>
            </a:r>
            <a:r>
              <a:rPr lang="sk-SK" dirty="0">
                <a:effectLst/>
              </a:rPr>
              <a:t> Professional </a:t>
            </a:r>
            <a:r>
              <a:rPr lang="sk-SK" dirty="0" err="1">
                <a:effectLst/>
              </a:rPr>
              <a:t>Version</a:t>
            </a:r>
            <a:r>
              <a:rPr lang="sk-SK" dirty="0">
                <a:effectLst/>
              </a:rPr>
              <a:t>. 2023 [</a:t>
            </a:r>
            <a:r>
              <a:rPr lang="sk-SK" dirty="0" err="1">
                <a:effectLst/>
              </a:rPr>
              <a:t>cited</a:t>
            </a:r>
            <a:r>
              <a:rPr lang="sk-SK" dirty="0">
                <a:effectLst/>
              </a:rPr>
              <a:t> 2023 Nov 19]. </a:t>
            </a:r>
            <a:r>
              <a:rPr lang="sk-SK" dirty="0" err="1">
                <a:effectLst/>
              </a:rPr>
              <a:t>Available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from</a:t>
            </a:r>
            <a:r>
              <a:rPr lang="sk-SK" dirty="0">
                <a:effectLst/>
              </a:rPr>
              <a:t>: </a:t>
            </a:r>
            <a:r>
              <a:rPr lang="sk-SK" dirty="0" err="1">
                <a:effectLst/>
              </a:rPr>
              <a:t>https</a:t>
            </a:r>
            <a:r>
              <a:rPr lang="sk-SK" dirty="0">
                <a:effectLst/>
              </a:rPr>
              <a:t>://</a:t>
            </a:r>
            <a:r>
              <a:rPr lang="sk-SK" dirty="0" err="1">
                <a:effectLst/>
              </a:rPr>
              <a:t>www.merckmanuals.com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professional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injuries-poisoning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traumatic-brain-injury-tbi</a:t>
            </a:r>
            <a:r>
              <a:rPr lang="sk-SK" dirty="0">
                <a:effectLst/>
              </a:rPr>
              <a:t>/</a:t>
            </a:r>
            <a:r>
              <a:rPr lang="sk-SK" dirty="0" err="1">
                <a:effectLst/>
              </a:rPr>
              <a:t>traumatic-brain-injury-tbi</a:t>
            </a:r>
            <a:r>
              <a:rPr lang="sk-SK" dirty="0">
                <a:effectLst/>
              </a:rPr>
              <a:t>#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78241-7E1C-3848-97B2-15729A2D33A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3757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k-SK" dirty="0" err="1">
                <a:effectLst/>
              </a:rPr>
              <a:t>Rusnak</a:t>
            </a:r>
            <a:r>
              <a:rPr lang="sk-SK" dirty="0">
                <a:effectLst/>
              </a:rPr>
              <a:t> M. </a:t>
            </a:r>
            <a:r>
              <a:rPr lang="sk-SK" dirty="0" err="1">
                <a:effectLst/>
              </a:rPr>
              <a:t>Traumatic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brain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injury</a:t>
            </a:r>
            <a:r>
              <a:rPr lang="sk-SK" dirty="0">
                <a:effectLst/>
              </a:rPr>
              <a:t>: </a:t>
            </a:r>
            <a:r>
              <a:rPr lang="sk-SK" dirty="0" err="1">
                <a:effectLst/>
              </a:rPr>
              <a:t>Giving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voice</a:t>
            </a:r>
            <a:r>
              <a:rPr lang="sk-SK" dirty="0">
                <a:effectLst/>
              </a:rPr>
              <a:t> to a </a:t>
            </a:r>
            <a:r>
              <a:rPr lang="sk-SK" dirty="0" err="1">
                <a:effectLst/>
              </a:rPr>
              <a:t>silent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epidemic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Nat</a:t>
            </a:r>
            <a:r>
              <a:rPr lang="sk-SK" dirty="0">
                <a:effectLst/>
              </a:rPr>
              <a:t> Rev </a:t>
            </a:r>
            <a:r>
              <a:rPr lang="sk-SK" dirty="0" err="1">
                <a:effectLst/>
              </a:rPr>
              <a:t>Neurol</a:t>
            </a:r>
            <a:r>
              <a:rPr lang="sk-SK" dirty="0">
                <a:effectLst/>
              </a:rPr>
              <a:t>. 2013/03/13. 2013;9(4):186–7.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k-SK" dirty="0" err="1">
                <a:effectLst/>
              </a:rPr>
              <a:t>Sivco</a:t>
            </a:r>
            <a:r>
              <a:rPr lang="sk-SK" dirty="0">
                <a:effectLst/>
              </a:rPr>
              <a:t> P, </a:t>
            </a:r>
            <a:r>
              <a:rPr lang="sk-SK" dirty="0" err="1">
                <a:effectLst/>
              </a:rPr>
              <a:t>Plancikova</a:t>
            </a:r>
            <a:r>
              <a:rPr lang="sk-SK" dirty="0">
                <a:effectLst/>
              </a:rPr>
              <a:t> D, </a:t>
            </a:r>
            <a:r>
              <a:rPr lang="sk-SK" dirty="0" err="1">
                <a:effectLst/>
              </a:rPr>
              <a:t>Melichova</a:t>
            </a:r>
            <a:r>
              <a:rPr lang="sk-SK" dirty="0">
                <a:effectLst/>
              </a:rPr>
              <a:t> J, </a:t>
            </a:r>
            <a:r>
              <a:rPr lang="sk-SK" dirty="0" err="1">
                <a:effectLst/>
              </a:rPr>
              <a:t>Rusnak</a:t>
            </a:r>
            <a:r>
              <a:rPr lang="sk-SK" dirty="0">
                <a:effectLst/>
              </a:rPr>
              <a:t> M, </a:t>
            </a:r>
            <a:r>
              <a:rPr lang="sk-SK" dirty="0" err="1">
                <a:effectLst/>
              </a:rPr>
              <a:t>Hereitova</a:t>
            </a:r>
            <a:r>
              <a:rPr lang="sk-SK" dirty="0">
                <a:effectLst/>
              </a:rPr>
              <a:t> I, </a:t>
            </a:r>
            <a:r>
              <a:rPr lang="sk-SK" dirty="0" err="1">
                <a:effectLst/>
              </a:rPr>
              <a:t>Beranek</a:t>
            </a:r>
            <a:r>
              <a:rPr lang="sk-SK" dirty="0">
                <a:effectLst/>
              </a:rPr>
              <a:t> V, et al. </a:t>
            </a:r>
            <a:r>
              <a:rPr lang="sk-SK" dirty="0" err="1">
                <a:effectLst/>
              </a:rPr>
              <a:t>Traumatic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brain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injury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related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deaths</a:t>
            </a:r>
            <a:r>
              <a:rPr lang="sk-SK" dirty="0">
                <a:effectLst/>
              </a:rPr>
              <a:t> in </a:t>
            </a:r>
            <a:r>
              <a:rPr lang="sk-SK" dirty="0" err="1">
                <a:effectLst/>
              </a:rPr>
              <a:t>residents</a:t>
            </a:r>
            <a:r>
              <a:rPr lang="sk-SK" dirty="0">
                <a:effectLst/>
              </a:rPr>
              <a:t> and </a:t>
            </a:r>
            <a:r>
              <a:rPr lang="sk-SK" dirty="0" err="1">
                <a:effectLst/>
              </a:rPr>
              <a:t>non-residents</a:t>
            </a:r>
            <a:r>
              <a:rPr lang="sk-SK" dirty="0">
                <a:effectLst/>
              </a:rPr>
              <a:t> of 30 </a:t>
            </a:r>
            <a:r>
              <a:rPr lang="sk-SK" dirty="0" err="1">
                <a:effectLst/>
              </a:rPr>
              <a:t>European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countries</a:t>
            </a:r>
            <a:r>
              <a:rPr lang="sk-SK" dirty="0">
                <a:effectLst/>
              </a:rPr>
              <a:t>: a </a:t>
            </a:r>
            <a:r>
              <a:rPr lang="sk-SK" dirty="0" err="1">
                <a:effectLst/>
              </a:rPr>
              <a:t>cross-sectional</a:t>
            </a:r>
            <a:r>
              <a:rPr lang="sk-SK" dirty="0">
                <a:effectLst/>
              </a:rPr>
              <a:t> study. </a:t>
            </a:r>
            <a:r>
              <a:rPr lang="sk-SK" dirty="0" err="1">
                <a:effectLst/>
              </a:rPr>
              <a:t>Sci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Rep</a:t>
            </a:r>
            <a:r>
              <a:rPr lang="sk-SK" dirty="0">
                <a:effectLst/>
              </a:rPr>
              <a:t>. 2023;13(1).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sk-SK" dirty="0">
              <a:effectLst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78241-7E1C-3848-97B2-15729A2D33A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904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78241-7E1C-3848-97B2-15729A2D33A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345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427" y="5029201"/>
            <a:ext cx="17830798" cy="4525562"/>
          </a:xfrm>
        </p:spPr>
        <p:txBody>
          <a:bodyPr anchor="b">
            <a:normAutofit/>
          </a:bodyPr>
          <a:lstStyle>
            <a:lvl1pPr>
              <a:defRPr sz="10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427" y="9554759"/>
            <a:ext cx="17830798" cy="225256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8647621"/>
            <a:ext cx="3489304" cy="155717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9059081"/>
            <a:ext cx="1559534" cy="730250"/>
          </a:xfrm>
        </p:spPr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978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1219200"/>
            <a:ext cx="17830798" cy="623408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5" y="8708092"/>
            <a:ext cx="17830798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63563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6488279"/>
            <a:ext cx="1559534" cy="730250"/>
          </a:xfrm>
        </p:spPr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898" y="1219200"/>
            <a:ext cx="16787852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50024" y="7010400"/>
            <a:ext cx="15073108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5" y="8708092"/>
            <a:ext cx="17830798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8377" y="63563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6488279"/>
            <a:ext cx="1559534" cy="730250"/>
          </a:xfrm>
        </p:spPr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4935304" y="129601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29704" y="58106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35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6" y="4876801"/>
            <a:ext cx="17830800" cy="5449690"/>
          </a:xfrm>
        </p:spPr>
        <p:txBody>
          <a:bodyPr anchor="b">
            <a:normAutofit/>
          </a:bodyPr>
          <a:lstStyle>
            <a:lvl1pPr algn="l">
              <a:defRPr sz="9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363200"/>
            <a:ext cx="1783080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875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699898" y="1219200"/>
            <a:ext cx="16787852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78424" y="8686800"/>
            <a:ext cx="17830800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363200"/>
            <a:ext cx="1783080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4935304" y="129601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29704" y="58106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20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1254814"/>
            <a:ext cx="17830798" cy="5760040"/>
          </a:xfrm>
        </p:spPr>
        <p:txBody>
          <a:bodyPr anchor="ctr">
            <a:normAutofit/>
          </a:bodyPr>
          <a:lstStyle>
            <a:lvl1pPr algn="l">
              <a:defRPr sz="9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78424" y="8686800"/>
            <a:ext cx="17830800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363200"/>
            <a:ext cx="1783080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7523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262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589625" y="1254811"/>
            <a:ext cx="4415202" cy="10567634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8424" y="1254811"/>
            <a:ext cx="12954000" cy="1056763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947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8">
              <a:lnSpc>
                <a:spcPct val="90000"/>
              </a:lnSpc>
              <a:defRPr sz="11600" spc="-348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12160429"/>
            <a:ext cx="21844000" cy="694056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343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70000" y="6985000"/>
            <a:ext cx="21844000" cy="2512352"/>
          </a:xfrm>
          <a:prstGeom prst="rect">
            <a:avLst/>
          </a:prstGeom>
        </p:spPr>
        <p:txBody>
          <a:bodyPr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02663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/>
          <a:lstStyle>
            <a:lvl1pPr marL="0" indent="0" algn="ctr" defTabSz="808990">
              <a:spcBef>
                <a:spcPts val="0"/>
              </a:spcBef>
              <a:buClrTx/>
              <a:buSzTx/>
              <a:buNone/>
              <a:defRPr sz="5292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6522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851" y="1248220"/>
            <a:ext cx="17823374" cy="256178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424" y="4267200"/>
            <a:ext cx="17830800" cy="755524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132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4117500"/>
            <a:ext cx="17830798" cy="2937600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5" y="7060258"/>
            <a:ext cx="17830798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63563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6488279"/>
            <a:ext cx="1559534" cy="730250"/>
          </a:xfrm>
        </p:spPr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30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8424" y="4267200"/>
            <a:ext cx="8627728" cy="755524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1494" y="4252444"/>
            <a:ext cx="8627728" cy="755524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1575565"/>
            <a:ext cx="1559534" cy="730250"/>
          </a:xfrm>
        </p:spPr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830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746" y="3945406"/>
            <a:ext cx="7985464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8425" y="5097932"/>
            <a:ext cx="8685786" cy="670812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013259" y="3938950"/>
            <a:ext cx="7998002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33914" y="5091476"/>
            <a:ext cx="8677348" cy="670812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1575565"/>
            <a:ext cx="1559534" cy="730250"/>
          </a:xfrm>
        </p:spPr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639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734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61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892176"/>
            <a:ext cx="7010398" cy="1952624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024" y="892177"/>
            <a:ext cx="10363200" cy="10829926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5" y="3197226"/>
            <a:ext cx="7010398" cy="852487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73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6" y="9601200"/>
            <a:ext cx="17830800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8424" y="1269930"/>
            <a:ext cx="17830800" cy="770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734676"/>
            <a:ext cx="17830800" cy="9874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11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457200"/>
            <a:ext cx="5703032" cy="13277256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54442" y="-1571"/>
            <a:ext cx="4713348" cy="13708078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5849" y="1248220"/>
            <a:ext cx="17823374" cy="2561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4" y="4267200"/>
            <a:ext cx="17830800" cy="777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23225" y="12260874"/>
            <a:ext cx="2292566" cy="74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8425" y="12271617"/>
            <a:ext cx="1523999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63625" y="1575565"/>
            <a:ext cx="155953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980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microsoft.com/office/2018/10/relationships/comments" Target="../comments/modernComment_10A_50B0C11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Úrazy mozg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Úrazy mozgu</a:t>
            </a:r>
          </a:p>
        </p:txBody>
      </p:sp>
      <p:sp>
        <p:nvSpPr>
          <p:cNvPr id="173" name="Tichá epidémia"/>
          <p:cNvSpPr txBox="1">
            <a:spLocks noGrp="1"/>
          </p:cNvSpPr>
          <p:nvPr>
            <p:ph type="body" sz="quarter" idx="21"/>
          </p:nvPr>
        </p:nvSpPr>
        <p:spPr>
          <a:xfrm>
            <a:off x="1270000" y="4932219"/>
            <a:ext cx="10229273" cy="19257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8800" dirty="0" err="1"/>
              <a:t>Tichá</a:t>
            </a:r>
            <a:r>
              <a:rPr sz="8800" dirty="0"/>
              <a:t> </a:t>
            </a:r>
            <a:r>
              <a:rPr sz="8800" dirty="0" err="1"/>
              <a:t>epidémia</a:t>
            </a:r>
            <a:endParaRPr sz="8800" dirty="0"/>
          </a:p>
        </p:txBody>
      </p:sp>
      <p:sp>
        <p:nvSpPr>
          <p:cNvPr id="172" name="Rusnák, Martin; Majdan Marek; Rusnáková Viera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975031"/>
            <a:ext cx="21844000" cy="38794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pPr defTabSz="825500">
              <a:defRPr sz="3500"/>
            </a:pPr>
            <a:r>
              <a:rPr sz="6600" dirty="0" err="1"/>
              <a:t>Rusnák</a:t>
            </a:r>
            <a:r>
              <a:rPr sz="6600" dirty="0"/>
              <a:t>, Martin; </a:t>
            </a:r>
            <a:r>
              <a:rPr sz="6600" dirty="0" err="1"/>
              <a:t>Majdan</a:t>
            </a:r>
            <a:r>
              <a:rPr sz="6600" dirty="0"/>
              <a:t> Marek; </a:t>
            </a:r>
            <a:r>
              <a:rPr sz="6600" dirty="0" err="1"/>
              <a:t>Rusnáková</a:t>
            </a:r>
            <a:r>
              <a:rPr sz="6600" dirty="0"/>
              <a:t> Viera</a:t>
            </a:r>
          </a:p>
          <a:p>
            <a:pPr defTabSz="825500">
              <a:defRPr sz="3500"/>
            </a:pPr>
            <a:r>
              <a:rPr sz="6600" dirty="0" err="1"/>
              <a:t>Fakulta</a:t>
            </a:r>
            <a:r>
              <a:rPr sz="6600" dirty="0"/>
              <a:t> </a:t>
            </a:r>
            <a:r>
              <a:rPr sz="6600" dirty="0" err="1"/>
              <a:t>zdravotníctva</a:t>
            </a:r>
            <a:r>
              <a:rPr sz="6600" dirty="0"/>
              <a:t> a </a:t>
            </a:r>
            <a:r>
              <a:rPr sz="6600" dirty="0" err="1"/>
              <a:t>sociálne</a:t>
            </a:r>
            <a:r>
              <a:rPr sz="6600" dirty="0"/>
              <a:t> </a:t>
            </a:r>
            <a:r>
              <a:rPr sz="6600" dirty="0" err="1"/>
              <a:t>práce</a:t>
            </a:r>
            <a:r>
              <a:rPr sz="6600" dirty="0"/>
              <a:t> </a:t>
            </a:r>
            <a:r>
              <a:rPr sz="6600" dirty="0" err="1"/>
              <a:t>Trnavskej</a:t>
            </a:r>
            <a:r>
              <a:rPr sz="6600" dirty="0"/>
              <a:t> </a:t>
            </a:r>
            <a:r>
              <a:rPr sz="6600" dirty="0" err="1"/>
              <a:t>univerzity</a:t>
            </a:r>
            <a:r>
              <a:rPr sz="6600" dirty="0"/>
              <a:t> v </a:t>
            </a:r>
            <a:r>
              <a:rPr sz="6600" dirty="0" err="1"/>
              <a:t>Trnave</a:t>
            </a:r>
            <a:endParaRPr sz="6600" dirty="0"/>
          </a:p>
          <a:p>
            <a:pPr defTabSz="825500">
              <a:defRPr sz="3500"/>
            </a:pPr>
            <a:r>
              <a:rPr sz="4000" dirty="0" err="1"/>
              <a:t>Brusno</a:t>
            </a:r>
            <a:r>
              <a:rPr sz="4000" dirty="0"/>
              <a:t>, 5.2.2024</a:t>
            </a:r>
          </a:p>
        </p:txBody>
      </p:sp>
      <p:pic>
        <p:nvPicPr>
          <p:cNvPr id="1026" name="Picture 2" descr="Traumatic Brain Injury Basics | BrainLine">
            <a:extLst>
              <a:ext uri="{FF2B5EF4-FFF2-40B4-BE49-F238E27FC236}">
                <a16:creationId xmlns:a16="http://schemas.microsoft.com/office/drawing/2014/main" id="{87BEB4D9-7D79-D47C-99E2-BD2DCE874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697" y="1946562"/>
            <a:ext cx="6656919" cy="64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F07A1-D54A-55ED-C36E-8E1C04C8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159" y="902230"/>
            <a:ext cx="17823374" cy="2561780"/>
          </a:xfrm>
        </p:spPr>
        <p:txBody>
          <a:bodyPr>
            <a:normAutofit/>
          </a:bodyPr>
          <a:lstStyle/>
          <a:p>
            <a:r>
              <a:rPr lang="sk-SK" b="1" dirty="0"/>
              <a:t>Predchádzanie úrazom hlavy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D4F357-D814-169D-AD22-4B68308C6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484" y="3189248"/>
            <a:ext cx="13515276" cy="98669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400" b="1" i="1" dirty="0"/>
              <a:t>Bezpečnostné opatrenia v doprave </a:t>
            </a:r>
            <a:r>
              <a:rPr lang="sk-SK" sz="2400" dirty="0"/>
              <a:t>- Zlepšenie infraštruktúry a bezpečnostných pravidiel na cestách. Podpora používania bezpečnostných pásov a prilby pri jazde na bicykli alebo motocykli. Obmedzenie rýchlosti na miestach s vysokým rizikom dopravných nehôd.</a:t>
            </a:r>
          </a:p>
          <a:p>
            <a:pPr>
              <a:lnSpc>
                <a:spcPct val="90000"/>
              </a:lnSpc>
            </a:pPr>
            <a:r>
              <a:rPr lang="sk-SK" sz="2400" b="1" i="1" dirty="0"/>
              <a:t>Bezpečnosť v pracovnom prostredí </a:t>
            </a:r>
            <a:r>
              <a:rPr lang="sk-SK" sz="2400" dirty="0"/>
              <a:t>Prijatie prísnych bezpečnostných opatrení v priemysle a stavebníctve. Poskytovanie školení zamestnancom ohľadom bezpečnosti práce a prevencie úrazov.</a:t>
            </a:r>
          </a:p>
          <a:p>
            <a:pPr>
              <a:lnSpc>
                <a:spcPct val="90000"/>
              </a:lnSpc>
            </a:pPr>
            <a:r>
              <a:rPr lang="sk-SK" sz="2400" b="1" i="1" dirty="0"/>
              <a:t>Bezpečnosť pri športe </a:t>
            </a:r>
            <a:r>
              <a:rPr lang="sk-SK" sz="2400" dirty="0"/>
              <a:t>Používanie ochranných prilieb a vybavenia pri športových aktivitách s rizikom úrazov, ako sú cyklistika, lyžovanie, futbal a pod.</a:t>
            </a:r>
          </a:p>
          <a:p>
            <a:pPr>
              <a:lnSpc>
                <a:spcPct val="90000"/>
              </a:lnSpc>
            </a:pPr>
            <a:r>
              <a:rPr lang="sk-SK" sz="2400" b="1" i="1" dirty="0"/>
              <a:t>Prevencia pádov</a:t>
            </a:r>
            <a:r>
              <a:rPr lang="sk-SK" sz="2400" b="1" dirty="0"/>
              <a:t> </a:t>
            </a:r>
            <a:r>
              <a:rPr lang="sk-SK" sz="2400" dirty="0"/>
              <a:t>Zlepšenie bezpečnosti vo verejných priestoroch, ako sú chodníky, schody a verejné zariadenia. Poskytovanie bezpečnostných opatrení pre starších obyvateľov, aby sa minimalizovalo riziko pádov.</a:t>
            </a:r>
          </a:p>
          <a:p>
            <a:pPr>
              <a:lnSpc>
                <a:spcPct val="90000"/>
              </a:lnSpc>
            </a:pPr>
            <a:r>
              <a:rPr lang="sk-SK" sz="2400" b="1" i="1" dirty="0"/>
              <a:t>Vzdelávanie a osveta</a:t>
            </a:r>
            <a:r>
              <a:rPr lang="sk-SK" sz="2400" b="1" dirty="0"/>
              <a:t> </a:t>
            </a:r>
            <a:r>
              <a:rPr lang="sk-SK" sz="2400" dirty="0"/>
              <a:t>Informovanie verejnosti o nebezpečenstvách a prevencii úrazov mozgu. Vzdelávanie o bezpečnostných opatreniach v domácnosti a pri voľnočasových aktivitách.</a:t>
            </a:r>
          </a:p>
          <a:p>
            <a:pPr>
              <a:lnSpc>
                <a:spcPct val="90000"/>
              </a:lnSpc>
            </a:pPr>
            <a:r>
              <a:rPr lang="sk-SK" sz="2400" b="1" i="1" dirty="0"/>
              <a:t>Zlepšenie lekárskej starostlivosti </a:t>
            </a:r>
            <a:r>
              <a:rPr lang="sk-SK" sz="2400" dirty="0"/>
              <a:t>Rýchla a adekvátna liečba úrazov mozgu. Výskum a inovácie v oblasti liečby a rehabilitácie pacientov s úrazmi mozgu.</a:t>
            </a:r>
          </a:p>
          <a:p>
            <a:pPr>
              <a:lnSpc>
                <a:spcPct val="90000"/>
              </a:lnSpc>
            </a:pPr>
            <a:r>
              <a:rPr lang="sk-SK" sz="2400" b="1" i="1" dirty="0"/>
              <a:t>Zákony a regulácia</a:t>
            </a:r>
            <a:r>
              <a:rPr lang="sk-SK" sz="2400" b="1" dirty="0"/>
              <a:t> </a:t>
            </a:r>
            <a:r>
              <a:rPr lang="sk-SK" sz="2400" dirty="0"/>
              <a:t>Prijatie a vynucovanie prísnych zákonov a regulácií, ktoré chránia obyvateľov pred rizikom úrazov mozgu.</a:t>
            </a:r>
          </a:p>
        </p:txBody>
      </p:sp>
      <p:pic>
        <p:nvPicPr>
          <p:cNvPr id="4098" name="Picture 2" descr="Pády seniorov a ako im predchádzať - SILVERGON">
            <a:extLst>
              <a:ext uri="{FF2B5EF4-FFF2-40B4-BE49-F238E27FC236}">
                <a16:creationId xmlns:a16="http://schemas.microsoft.com/office/drawing/2014/main" id="{88DE13E9-911E-BF05-965F-BD1775EA3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34418" b="-1"/>
          <a:stretch/>
        </p:blipFill>
        <p:spPr bwMode="auto">
          <a:xfrm>
            <a:off x="17262904" y="4259172"/>
            <a:ext cx="6762016" cy="87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610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06D5F-D204-52C7-99A1-998B3191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ďalej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83794E-E1EF-D84D-3B4E-DF22F5A1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424" y="2422566"/>
            <a:ext cx="17830800" cy="10687792"/>
          </a:xfrm>
        </p:spPr>
        <p:txBody>
          <a:bodyPr>
            <a:normAutofit/>
          </a:bodyPr>
          <a:lstStyle/>
          <a:p>
            <a:r>
              <a:rPr lang="sk-SK" sz="2400" b="1" i="1" dirty="0" err="1"/>
              <a:t>Biomarkery</a:t>
            </a:r>
            <a:r>
              <a:rPr lang="sk-SK" sz="2400" b="1" i="1" dirty="0"/>
              <a:t> a diagnostické nástroje </a:t>
            </a:r>
            <a:r>
              <a:rPr lang="sk-SK" sz="2400" dirty="0"/>
              <a:t>- spoľahlivé </a:t>
            </a:r>
            <a:r>
              <a:rPr lang="sk-SK" sz="2400" dirty="0" err="1"/>
              <a:t>biomarkery</a:t>
            </a:r>
            <a:r>
              <a:rPr lang="sk-SK" sz="2400" dirty="0"/>
              <a:t> pre TBI, ktoré môžu pomôcť pri včasnej diagnóze a prognóze.   - Vývoj pokročilých zobrazovacích techník, ako je funkčná magnetická.</a:t>
            </a:r>
          </a:p>
          <a:p>
            <a:r>
              <a:rPr lang="sk-SK" sz="2400" b="1" i="1" dirty="0" err="1"/>
              <a:t>Neuroprotektívne</a:t>
            </a:r>
            <a:r>
              <a:rPr lang="sk-SK" sz="2400" b="1" i="1" dirty="0"/>
              <a:t> stratégie </a:t>
            </a:r>
            <a:r>
              <a:rPr lang="sk-SK" sz="2400" dirty="0"/>
              <a:t>- Výskum liekov a terapií, ktoré môžu chrániť mozog pred sekundárnym poškodením po TBI.    - Skúmanie </a:t>
            </a:r>
            <a:r>
              <a:rPr lang="sk-SK" sz="2400" dirty="0" err="1"/>
              <a:t>neuroprotektívnych</a:t>
            </a:r>
            <a:r>
              <a:rPr lang="sk-SK" sz="2400" dirty="0"/>
              <a:t> látok vrátane protizápalových liekov a antioxidantov.</a:t>
            </a:r>
          </a:p>
          <a:p>
            <a:r>
              <a:rPr lang="sk-SK" sz="2400" b="1" i="1" dirty="0"/>
              <a:t>Presná medicína </a:t>
            </a:r>
            <a:r>
              <a:rPr lang="sk-SK" sz="2400" dirty="0"/>
              <a:t>- Pokrok v prístupoch </a:t>
            </a:r>
            <a:r>
              <a:rPr lang="sk-SK" sz="2400" dirty="0" err="1"/>
              <a:t>personalizovanej</a:t>
            </a:r>
            <a:r>
              <a:rPr lang="sk-SK" sz="2400" dirty="0"/>
              <a:t> medicíny na prispôsobenie liečby TBI na základe individuálnych charakteristík vrátane genetiky, veku a špecifickej povahy poranenia.</a:t>
            </a:r>
          </a:p>
          <a:p>
            <a:r>
              <a:rPr lang="sk-SK" sz="2400" b="1" i="1" dirty="0"/>
              <a:t>Rehabilitácia a zotavenie</a:t>
            </a:r>
            <a:r>
              <a:rPr lang="sk-SK" sz="2400" b="1" dirty="0"/>
              <a:t> </a:t>
            </a:r>
            <a:r>
              <a:rPr lang="sk-SK" sz="2400" dirty="0"/>
              <a:t>- Vývoj inovatívnych rehabilitačných stratégií a technológií na zlepšenie funkčných výsledkov u jedincov s TBI. Integrácia virtuálnej reality a iných technológií do rehabilitačných programov.</a:t>
            </a:r>
          </a:p>
          <a:p>
            <a:r>
              <a:rPr lang="sk-SK" sz="2400" b="1" i="1" dirty="0" err="1"/>
              <a:t>Neuroregenerácia</a:t>
            </a:r>
            <a:r>
              <a:rPr lang="sk-SK" sz="2400" dirty="0"/>
              <a:t> - Skúmanie metód stimulácie </a:t>
            </a:r>
            <a:r>
              <a:rPr lang="sk-SK" sz="2400" dirty="0" err="1"/>
              <a:t>neuroregenerácie</a:t>
            </a:r>
            <a:r>
              <a:rPr lang="sk-SK" sz="2400" dirty="0"/>
              <a:t> a opravy poškodeného nervového tkaniva. Liečba kmeňovými bunkami a iných prístupov </a:t>
            </a:r>
            <a:r>
              <a:rPr lang="sk-SK" sz="2400" dirty="0" err="1"/>
              <a:t>regeneratívnej</a:t>
            </a:r>
            <a:r>
              <a:rPr lang="sk-SK" sz="2400" dirty="0"/>
              <a:t> medicíny pre TBI.</a:t>
            </a:r>
          </a:p>
          <a:p>
            <a:r>
              <a:rPr lang="sk-SK" sz="2400" b="1" i="1" dirty="0"/>
              <a:t>Dlhodobé následky a komorbidity </a:t>
            </a:r>
            <a:r>
              <a:rPr lang="sk-SK" sz="2400" dirty="0"/>
              <a:t>- Pochopenie dlhodobých dôsledkov TBI, vrátane kognitívnych, emocionálnych a behaviorálnych aspektov. Skúmanie súvislostí medzi TBI a inými stavmi, ako sú neurodegeneratívne ochorenia.</a:t>
            </a:r>
          </a:p>
          <a:p>
            <a:r>
              <a:rPr lang="sk-SK" sz="2400" b="1" i="1" dirty="0"/>
              <a:t>Iniciatívy v oblasti prevencie a verejného zdravia </a:t>
            </a:r>
            <a:r>
              <a:rPr lang="sk-SK" sz="2400" dirty="0"/>
              <a:t>- Výskum preventívnych opatrení vrátane zlepšení bezpečnostných predpisov a zariadení. Kampane na zvýšenie informovanosti o TBI a na podporu bezpečnostných opatrení.</a:t>
            </a:r>
          </a:p>
          <a:p>
            <a:r>
              <a:rPr lang="sk-SK" sz="2400" b="1" i="1" dirty="0"/>
              <a:t>Vojenské a športové TBI </a:t>
            </a:r>
            <a:r>
              <a:rPr lang="sk-SK" sz="2400" dirty="0"/>
              <a:t>- Špecifické zameranie na pochopenie a riešenie TBI u vojenského personálu a športovcov. Vývoj pokročilých technológií prilieb a ochranných pomôcok.</a:t>
            </a:r>
          </a:p>
          <a:p>
            <a:r>
              <a:rPr lang="sk-SK" sz="2400" b="1" i="1" dirty="0"/>
              <a:t>Veľké dáta a umelá inteligencia </a:t>
            </a:r>
            <a:r>
              <a:rPr lang="sk-SK" sz="2400" dirty="0"/>
              <a:t>- Využitie analýzy veľkých dát a umelej inteligencie na rozsiahlu analýzu faktorov súvisiacich s TBI. Identifikácia vzorov a rizikových faktorov pomocou algoritmov strojového učenia.</a:t>
            </a:r>
          </a:p>
          <a:p>
            <a:r>
              <a:rPr lang="sk-SK" sz="2400" b="1" i="1" dirty="0"/>
              <a:t>Medzinárodná spolupráca </a:t>
            </a:r>
            <a:r>
              <a:rPr lang="sk-SK" sz="2400" dirty="0"/>
              <a:t>- Spolupráca medzi výskumníkmi a organizáciami na celom svete s cieľom zdieľať údaje a urýchliť pokrok vo výskume TBI. - Štandardizácia výskumných metodológií a výsledkových opatrení na uľahčenie porovnávania medzi štúdiami.</a:t>
            </a:r>
          </a:p>
        </p:txBody>
      </p:sp>
    </p:spTree>
    <p:extLst>
      <p:ext uri="{BB962C8B-B14F-4D97-AF65-F5344CB8AC3E}">
        <p14:creationId xmlns:p14="http://schemas.microsoft.com/office/powerpoint/2010/main" val="146087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D120F-41E3-17F5-CCB8-EC702FEF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 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911F6E-FD14-8E4E-0EFA-2023F8F59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424" y="2660073"/>
            <a:ext cx="17830800" cy="10612582"/>
          </a:xfrm>
        </p:spPr>
        <p:txBody>
          <a:bodyPr>
            <a:normAutofit/>
          </a:bodyPr>
          <a:lstStyle/>
          <a:p>
            <a:r>
              <a:rPr lang="sk-SK" dirty="0"/>
              <a:t>Prebrali sme úrazy mozgu z pohľadu</a:t>
            </a:r>
          </a:p>
          <a:p>
            <a:pPr lvl="1"/>
            <a:r>
              <a:rPr lang="sk-SK" dirty="0"/>
              <a:t>medicínskeho</a:t>
            </a:r>
          </a:p>
          <a:p>
            <a:pPr lvl="1"/>
            <a:r>
              <a:rPr lang="sk-SK" dirty="0"/>
              <a:t>zdravia verejnosti</a:t>
            </a:r>
          </a:p>
          <a:p>
            <a:pPr lvl="1"/>
            <a:r>
              <a:rPr lang="sk-SK" dirty="0"/>
              <a:t>budúcich aktivít</a:t>
            </a:r>
          </a:p>
          <a:p>
            <a:r>
              <a:rPr lang="sk-SK" dirty="0"/>
              <a:t>Čo môžeme urobiť ďalej na Trnavskej univerzite</a:t>
            </a:r>
          </a:p>
          <a:p>
            <a:pPr lvl="1"/>
            <a:r>
              <a:rPr lang="sk-SK" dirty="0"/>
              <a:t>chceme rozšíriť výskum </a:t>
            </a:r>
            <a:r>
              <a:rPr lang="sk-SK" dirty="0" err="1"/>
              <a:t>biomarkerov</a:t>
            </a:r>
            <a:endParaRPr lang="sk-SK" dirty="0"/>
          </a:p>
          <a:p>
            <a:pPr lvl="1"/>
            <a:r>
              <a:rPr lang="sk-SK" dirty="0"/>
              <a:t>podporiť komunikáciu a vzdelávanie o „tichej“ epidémii a spôsoboch prevencie</a:t>
            </a:r>
          </a:p>
          <a:p>
            <a:pPr lvl="1"/>
            <a:r>
              <a:rPr lang="sk-SK" dirty="0"/>
              <a:t>...</a:t>
            </a:r>
          </a:p>
          <a:p>
            <a:r>
              <a:rPr lang="sk-SK" dirty="0"/>
              <a:t>Ponúkame</a:t>
            </a:r>
          </a:p>
          <a:p>
            <a:pPr lvl="1"/>
            <a:r>
              <a:rPr lang="sk-SK" dirty="0"/>
              <a:t>denné a externé štúdium PhD so zameraním na úrazy hlavy</a:t>
            </a:r>
          </a:p>
          <a:p>
            <a:pPr lvl="1"/>
            <a:r>
              <a:rPr lang="sk-SK" dirty="0"/>
              <a:t>spoluprácu v riešení tejto problematiky s využitím našich viac ako 20 ročných skúseností</a:t>
            </a:r>
          </a:p>
        </p:txBody>
      </p:sp>
      <p:pic>
        <p:nvPicPr>
          <p:cNvPr id="1026" name="Picture 2" descr="45+ Thousand Conclusions Royalty-Free Images, Stock Photos &amp; Pictures |  Shutterstock">
            <a:extLst>
              <a:ext uri="{FF2B5EF4-FFF2-40B4-BE49-F238E27FC236}">
                <a16:creationId xmlns:a16="http://schemas.microsoft.com/office/drawing/2014/main" id="{C50F2B55-C2F4-B569-3CB5-1C318641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163" y="1248220"/>
            <a:ext cx="6899563" cy="53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9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2FCC1-4236-10EE-F3BA-736E7A40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8655" y="1871293"/>
            <a:ext cx="11263744" cy="7683470"/>
          </a:xfrm>
        </p:spPr>
        <p:txBody>
          <a:bodyPr vert="horz" lIns="182880" tIns="91440" rIns="182880" bIns="9144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6800" dirty="0"/>
              <a:t>Všetci, čo majú záujem o spoluprácu v prospech zdravia verejnosti sú vítaní.</a:t>
            </a:r>
          </a:p>
        </p:txBody>
      </p:sp>
      <p:pic>
        <p:nvPicPr>
          <p:cNvPr id="5122" name="Picture 2" descr="You are Welcome | TrustTemenos Academy">
            <a:extLst>
              <a:ext uri="{FF2B5EF4-FFF2-40B4-BE49-F238E27FC236}">
                <a16:creationId xmlns:a16="http://schemas.microsoft.com/office/drawing/2014/main" id="{80BCEAE0-5139-38EA-2555-A8C23C56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9351" y="4298619"/>
            <a:ext cx="8724126" cy="52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6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82FA3-7615-7B3B-33E9-F683E24EC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úraz mozgu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663D03D-9BBF-DFCA-2DBB-C4C86083F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424" y="2873828"/>
            <a:ext cx="17830800" cy="9593952"/>
          </a:xfrm>
        </p:spPr>
        <p:txBody>
          <a:bodyPr/>
          <a:lstStyle/>
          <a:p>
            <a:r>
              <a:rPr lang="sk-SK" dirty="0"/>
              <a:t>Traumatické poškodenie mozgu (TBI) akéhokoľvek druhu môže spôsobiť edém mozgu a znížiť prietok krvi mozgom. </a:t>
            </a:r>
          </a:p>
          <a:p>
            <a:r>
              <a:rPr lang="sk-SK" dirty="0" err="1"/>
              <a:t>Kraniálna</a:t>
            </a:r>
            <a:r>
              <a:rPr lang="sk-SK" dirty="0"/>
              <a:t> klenba mozgu má fixnú veľkosť (obmedzená lebkou),  je vyplnená nestlačiteľnou tekutinou a minimálne stlačiteľným mozgovým tkanivom.</a:t>
            </a:r>
          </a:p>
          <a:p>
            <a:r>
              <a:rPr lang="sk-SK" dirty="0"/>
              <a:t>V dôsledku toho sa akýkoľvek opuch spôsobený pohybom mozgu proti lebke alebo vnútrolebečným krvácaním nemá kam rozširovať a tak zvyšuje tlak v lebke.</a:t>
            </a:r>
          </a:p>
          <a:p>
            <a:r>
              <a:rPr lang="sk-SK" dirty="0"/>
              <a:t>Ischémia a edém môžu spustiť rôzne sekundárne mechanizmy poškodenia, čo spôsobí ďalšie porušenie buniek, opuch a zvýšenie vnútrolebečného tlaku.</a:t>
            </a:r>
          </a:p>
          <a:p>
            <a:r>
              <a:rPr lang="sk-SK" dirty="0"/>
              <a:t>Ak sa vnútrolebečný tlak zvýši tak, že prestane cirkulovať krv v mozgu, dôjde k úplnej ischémii mozgu a mozgovej smrti.</a:t>
            </a:r>
          </a:p>
          <a:p>
            <a:r>
              <a:rPr lang="sk-SK" dirty="0"/>
              <a:t>Chýbanie prietoku krvi lebkou je objektívnym dôkazom smrti mozgu.</a:t>
            </a:r>
          </a:p>
        </p:txBody>
      </p:sp>
    </p:spTree>
    <p:extLst>
      <p:ext uri="{BB962C8B-B14F-4D97-AF65-F5344CB8AC3E}">
        <p14:creationId xmlns:p14="http://schemas.microsoft.com/office/powerpoint/2010/main" val="21718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rečo sú úrazy mozgu zaujímavé pre epidemiológov"/>
          <p:cNvSpPr txBox="1">
            <a:spLocks noGrp="1"/>
          </p:cNvSpPr>
          <p:nvPr>
            <p:ph type="title"/>
          </p:nvPr>
        </p:nvSpPr>
        <p:spPr>
          <a:xfrm>
            <a:off x="1165222" y="1248220"/>
            <a:ext cx="21844001" cy="25617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34694">
              <a:defRPr sz="7476" spc="-224"/>
            </a:lvl1pPr>
          </a:lstStyle>
          <a:p>
            <a:r>
              <a:rPr dirty="0" err="1"/>
              <a:t>Prečo</a:t>
            </a:r>
            <a:r>
              <a:rPr dirty="0"/>
              <a:t> </a:t>
            </a:r>
            <a:r>
              <a:rPr dirty="0" err="1"/>
              <a:t>sú</a:t>
            </a:r>
            <a:r>
              <a:rPr dirty="0"/>
              <a:t> </a:t>
            </a:r>
            <a:r>
              <a:rPr dirty="0" err="1"/>
              <a:t>úrazy</a:t>
            </a:r>
            <a:r>
              <a:rPr dirty="0"/>
              <a:t> </a:t>
            </a:r>
            <a:r>
              <a:rPr dirty="0" err="1"/>
              <a:t>mozgu</a:t>
            </a:r>
            <a:r>
              <a:rPr dirty="0"/>
              <a:t> </a:t>
            </a:r>
            <a:r>
              <a:rPr dirty="0" err="1"/>
              <a:t>zaujímavé</a:t>
            </a:r>
            <a:r>
              <a:rPr dirty="0"/>
              <a:t> pre </a:t>
            </a:r>
            <a:r>
              <a:rPr dirty="0" err="1"/>
              <a:t>epidemiológov</a:t>
            </a:r>
            <a:r>
              <a:rPr lang="sk-SK" dirty="0"/>
              <a:t> a tiež pre verejných zdravotníkov</a:t>
            </a:r>
            <a:br>
              <a:rPr lang="sk-SK" dirty="0"/>
            </a:br>
            <a:endParaRPr dirty="0"/>
          </a:p>
        </p:txBody>
      </p:sp>
      <p:sp>
        <p:nvSpPr>
          <p:cNvPr id="177" name="Tichá epidémia, surveillance…"/>
          <p:cNvSpPr txBox="1">
            <a:spLocks noGrp="1"/>
          </p:cNvSpPr>
          <p:nvPr>
            <p:ph type="body" idx="1"/>
          </p:nvPr>
        </p:nvSpPr>
        <p:spPr>
          <a:xfrm>
            <a:off x="1513596" y="4271367"/>
            <a:ext cx="21844001" cy="843280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Tichá</a:t>
            </a:r>
            <a:r>
              <a:rPr dirty="0"/>
              <a:t> </a:t>
            </a:r>
            <a:r>
              <a:rPr dirty="0" err="1"/>
              <a:t>epidémia</a:t>
            </a:r>
            <a:r>
              <a:rPr dirty="0"/>
              <a:t>, surveillance</a:t>
            </a:r>
          </a:p>
          <a:p>
            <a:r>
              <a:rPr dirty="0" err="1"/>
              <a:t>Súčasť</a:t>
            </a:r>
            <a:r>
              <a:rPr dirty="0"/>
              <a:t> </a:t>
            </a:r>
            <a:r>
              <a:rPr dirty="0" err="1"/>
              <a:t>neprenosných</a:t>
            </a:r>
            <a:r>
              <a:rPr dirty="0"/>
              <a:t> </a:t>
            </a:r>
            <a:r>
              <a:rPr dirty="0" err="1"/>
              <a:t>ochorení</a:t>
            </a:r>
            <a:r>
              <a:rPr dirty="0"/>
              <a:t> - </a:t>
            </a:r>
            <a:r>
              <a:rPr dirty="0" err="1"/>
              <a:t>globálne</a:t>
            </a:r>
            <a:r>
              <a:rPr dirty="0"/>
              <a:t> </a:t>
            </a:r>
            <a:r>
              <a:rPr dirty="0" err="1"/>
              <a:t>otázky</a:t>
            </a:r>
            <a:r>
              <a:rPr dirty="0"/>
              <a:t> </a:t>
            </a:r>
            <a:r>
              <a:rPr dirty="0" err="1"/>
              <a:t>zdravia</a:t>
            </a:r>
            <a:endParaRPr dirty="0"/>
          </a:p>
          <a:p>
            <a:r>
              <a:rPr dirty="0" err="1"/>
              <a:t>Potreba</a:t>
            </a:r>
            <a:r>
              <a:rPr dirty="0"/>
              <a:t> </a:t>
            </a:r>
            <a:r>
              <a:rPr dirty="0" err="1"/>
              <a:t>inovatívnych</a:t>
            </a:r>
            <a:r>
              <a:rPr dirty="0"/>
              <a:t> </a:t>
            </a:r>
            <a:r>
              <a:rPr dirty="0" err="1"/>
              <a:t>prístupov</a:t>
            </a:r>
            <a:r>
              <a:rPr dirty="0"/>
              <a:t> k </a:t>
            </a:r>
            <a:r>
              <a:rPr dirty="0" err="1"/>
              <a:t>prevencii</a:t>
            </a:r>
            <a:r>
              <a:rPr dirty="0"/>
              <a:t>, </a:t>
            </a:r>
            <a:r>
              <a:rPr dirty="0" err="1"/>
              <a:t>skorej</a:t>
            </a:r>
            <a:r>
              <a:rPr dirty="0"/>
              <a:t> </a:t>
            </a:r>
            <a:r>
              <a:rPr dirty="0" err="1"/>
              <a:t>diagnostike</a:t>
            </a:r>
            <a:r>
              <a:rPr dirty="0"/>
              <a:t>, </a:t>
            </a:r>
            <a:r>
              <a:rPr dirty="0" err="1"/>
              <a:t>liečbe</a:t>
            </a:r>
            <a:r>
              <a:rPr dirty="0"/>
              <a:t>, </a:t>
            </a:r>
            <a:r>
              <a:rPr dirty="0" err="1"/>
              <a:t>rehabilitácii</a:t>
            </a:r>
            <a:r>
              <a:rPr dirty="0"/>
              <a:t>, </a:t>
            </a:r>
            <a:r>
              <a:rPr dirty="0" err="1"/>
              <a:t>resocializácii</a:t>
            </a:r>
            <a:r>
              <a:rPr dirty="0"/>
              <a:t> </a:t>
            </a:r>
            <a:r>
              <a:rPr dirty="0" err="1"/>
              <a:t>postihnutých</a:t>
            </a:r>
            <a:endParaRPr dirty="0"/>
          </a:p>
          <a:p>
            <a:r>
              <a:rPr dirty="0" err="1"/>
              <a:t>Výskum</a:t>
            </a:r>
            <a:r>
              <a:rPr dirty="0"/>
              <a:t> - </a:t>
            </a:r>
            <a:r>
              <a:rPr dirty="0" err="1"/>
              <a:t>nachádzanie</a:t>
            </a:r>
            <a:r>
              <a:rPr dirty="0"/>
              <a:t> </a:t>
            </a:r>
            <a:r>
              <a:rPr dirty="0" err="1"/>
              <a:t>vedeckých</a:t>
            </a:r>
            <a:r>
              <a:rPr dirty="0"/>
              <a:t> </a:t>
            </a:r>
            <a:r>
              <a:rPr dirty="0" err="1"/>
              <a:t>dôkazov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základe</a:t>
            </a:r>
            <a:r>
              <a:rPr dirty="0"/>
              <a:t> </a:t>
            </a:r>
            <a:r>
              <a:rPr dirty="0" err="1"/>
              <a:t>výskumu</a:t>
            </a:r>
            <a:endParaRPr dirty="0"/>
          </a:p>
          <a:p>
            <a:r>
              <a:rPr dirty="0" err="1"/>
              <a:t>Politika</a:t>
            </a:r>
            <a:r>
              <a:rPr dirty="0"/>
              <a:t>- </a:t>
            </a:r>
            <a:r>
              <a:rPr dirty="0" err="1"/>
              <a:t>legislatíva</a:t>
            </a:r>
            <a:r>
              <a:rPr dirty="0"/>
              <a:t> - </a:t>
            </a:r>
            <a:r>
              <a:rPr dirty="0" err="1"/>
              <a:t>financie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784CA-3536-ABE5-FF26-4961AEC0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433" y="712960"/>
            <a:ext cx="8274118" cy="2561780"/>
          </a:xfrm>
        </p:spPr>
        <p:txBody>
          <a:bodyPr>
            <a:normAutofit/>
          </a:bodyPr>
          <a:lstStyle/>
          <a:p>
            <a:r>
              <a:rPr lang="sk-SK" sz="6400" dirty="0"/>
              <a:t>Úrazy mozgu-  </a:t>
            </a:r>
            <a:br>
              <a:rPr lang="sk-SK" sz="6400" dirty="0"/>
            </a:br>
            <a:r>
              <a:rPr lang="sk-SK" sz="6400" dirty="0"/>
              <a:t>tichá epidémia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5C55FB56-9D25-FECE-69FB-4968FF03D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914" y="3882710"/>
            <a:ext cx="8281544" cy="7555244"/>
          </a:xfrm>
        </p:spPr>
        <p:txBody>
          <a:bodyPr>
            <a:normAutofit lnSpcReduction="10000"/>
          </a:bodyPr>
          <a:lstStyle/>
          <a:p>
            <a:r>
              <a:rPr lang="sk-SK" sz="3200" dirty="0">
                <a:solidFill>
                  <a:schemeClr val="tx1"/>
                </a:solidFill>
              </a:rPr>
              <a:t>Pojem „tichá epidémia“ sa používa na charakterizáciu výskytu traumatického poranenia mozgu (TBI) na celom svete, čiastočne preto, že mnohé prípady nie sú rozpoznané, a preto sú vylúčené z oficiálnych štatistík.</a:t>
            </a:r>
          </a:p>
          <a:p>
            <a:r>
              <a:rPr lang="sk-SK" sz="3200" dirty="0">
                <a:solidFill>
                  <a:schemeClr val="tx1"/>
                </a:solidFill>
              </a:rPr>
              <a:t>Bohaté krajiny – pády sú najčastejšou príčinou</a:t>
            </a:r>
          </a:p>
          <a:p>
            <a:r>
              <a:rPr lang="sk-SK" sz="3200" dirty="0">
                <a:solidFill>
                  <a:schemeClr val="tx1"/>
                </a:solidFill>
              </a:rPr>
              <a:t>Chudobnejšie krajiny – doprava</a:t>
            </a:r>
          </a:p>
          <a:p>
            <a:r>
              <a:rPr lang="sk-SK" sz="3200" dirty="0">
                <a:solidFill>
                  <a:schemeClr val="tx1"/>
                </a:solidFill>
              </a:rPr>
              <a:t>Násilie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k-SK" sz="2000" dirty="0" err="1">
                <a:effectLst/>
              </a:rPr>
              <a:t>Rusnak</a:t>
            </a:r>
            <a:r>
              <a:rPr lang="sk-SK" sz="2000" dirty="0">
                <a:effectLst/>
              </a:rPr>
              <a:t> M. </a:t>
            </a:r>
            <a:r>
              <a:rPr lang="sk-SK" sz="2000" dirty="0" err="1">
                <a:effectLst/>
              </a:rPr>
              <a:t>Traumatic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brain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injury</a:t>
            </a:r>
            <a:r>
              <a:rPr lang="sk-SK" sz="2000" dirty="0">
                <a:effectLst/>
              </a:rPr>
              <a:t>: </a:t>
            </a:r>
            <a:r>
              <a:rPr lang="sk-SK" sz="2000" dirty="0" err="1">
                <a:effectLst/>
              </a:rPr>
              <a:t>Giving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voice</a:t>
            </a:r>
            <a:r>
              <a:rPr lang="sk-SK" sz="2000" dirty="0">
                <a:effectLst/>
              </a:rPr>
              <a:t> to a </a:t>
            </a:r>
            <a:r>
              <a:rPr lang="sk-SK" sz="2000" dirty="0" err="1">
                <a:effectLst/>
              </a:rPr>
              <a:t>silent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epidemic</a:t>
            </a:r>
            <a:r>
              <a:rPr lang="sk-SK" sz="2000" dirty="0">
                <a:effectLst/>
              </a:rPr>
              <a:t>. </a:t>
            </a:r>
            <a:r>
              <a:rPr lang="sk-SK" sz="2000" dirty="0" err="1">
                <a:effectLst/>
              </a:rPr>
              <a:t>Nat</a:t>
            </a:r>
            <a:r>
              <a:rPr lang="sk-SK" sz="2000" dirty="0">
                <a:effectLst/>
              </a:rPr>
              <a:t> Rev </a:t>
            </a:r>
            <a:r>
              <a:rPr lang="sk-SK" sz="2000" dirty="0" err="1">
                <a:effectLst/>
              </a:rPr>
              <a:t>Neurol</a:t>
            </a:r>
            <a:r>
              <a:rPr lang="sk-SK" sz="2000" dirty="0">
                <a:effectLst/>
              </a:rPr>
              <a:t>. 2013/03/13. 2013;9(4):186–7.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k-SK" sz="2000" dirty="0" err="1">
                <a:effectLst/>
              </a:rPr>
              <a:t>Sivco</a:t>
            </a:r>
            <a:r>
              <a:rPr lang="sk-SK" sz="2000" dirty="0">
                <a:effectLst/>
              </a:rPr>
              <a:t> P, </a:t>
            </a:r>
            <a:r>
              <a:rPr lang="sk-SK" sz="2000" dirty="0" err="1">
                <a:effectLst/>
              </a:rPr>
              <a:t>Plancikova</a:t>
            </a:r>
            <a:r>
              <a:rPr lang="sk-SK" sz="2000" dirty="0">
                <a:effectLst/>
              </a:rPr>
              <a:t> D, </a:t>
            </a:r>
            <a:r>
              <a:rPr lang="sk-SK" sz="2000" dirty="0" err="1">
                <a:effectLst/>
              </a:rPr>
              <a:t>Melichova</a:t>
            </a:r>
            <a:r>
              <a:rPr lang="sk-SK" sz="2000" dirty="0">
                <a:effectLst/>
              </a:rPr>
              <a:t> J, </a:t>
            </a:r>
            <a:r>
              <a:rPr lang="sk-SK" sz="2000" dirty="0" err="1">
                <a:effectLst/>
              </a:rPr>
              <a:t>Rusnak</a:t>
            </a:r>
            <a:r>
              <a:rPr lang="sk-SK" sz="2000" dirty="0">
                <a:effectLst/>
              </a:rPr>
              <a:t> M, </a:t>
            </a:r>
            <a:r>
              <a:rPr lang="sk-SK" sz="2000" dirty="0" err="1">
                <a:effectLst/>
              </a:rPr>
              <a:t>Hereitova</a:t>
            </a:r>
            <a:r>
              <a:rPr lang="sk-SK" sz="2000" dirty="0">
                <a:effectLst/>
              </a:rPr>
              <a:t> I, </a:t>
            </a:r>
            <a:r>
              <a:rPr lang="sk-SK" sz="2000" dirty="0" err="1">
                <a:effectLst/>
              </a:rPr>
              <a:t>Beranek</a:t>
            </a:r>
            <a:r>
              <a:rPr lang="sk-SK" sz="2000" dirty="0">
                <a:effectLst/>
              </a:rPr>
              <a:t> V, et al. </a:t>
            </a:r>
            <a:r>
              <a:rPr lang="sk-SK" sz="2000" dirty="0" err="1">
                <a:effectLst/>
              </a:rPr>
              <a:t>Traumatic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brain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injury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related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deaths</a:t>
            </a:r>
            <a:r>
              <a:rPr lang="sk-SK" sz="2000" dirty="0">
                <a:effectLst/>
              </a:rPr>
              <a:t> in </a:t>
            </a:r>
            <a:r>
              <a:rPr lang="sk-SK" sz="2000" dirty="0" err="1">
                <a:effectLst/>
              </a:rPr>
              <a:t>residents</a:t>
            </a:r>
            <a:r>
              <a:rPr lang="sk-SK" sz="2000" dirty="0">
                <a:effectLst/>
              </a:rPr>
              <a:t> and </a:t>
            </a:r>
            <a:r>
              <a:rPr lang="sk-SK" sz="2000" dirty="0" err="1">
                <a:effectLst/>
              </a:rPr>
              <a:t>non-residents</a:t>
            </a:r>
            <a:r>
              <a:rPr lang="sk-SK" sz="2000" dirty="0">
                <a:effectLst/>
              </a:rPr>
              <a:t> of 30 </a:t>
            </a:r>
            <a:r>
              <a:rPr lang="sk-SK" sz="2000" dirty="0" err="1">
                <a:effectLst/>
              </a:rPr>
              <a:t>European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countries</a:t>
            </a:r>
            <a:r>
              <a:rPr lang="sk-SK" sz="2000" dirty="0">
                <a:effectLst/>
              </a:rPr>
              <a:t>: a </a:t>
            </a:r>
            <a:r>
              <a:rPr lang="sk-SK" sz="2000" dirty="0" err="1">
                <a:effectLst/>
              </a:rPr>
              <a:t>cross-sectional</a:t>
            </a:r>
            <a:r>
              <a:rPr lang="sk-SK" sz="2000" dirty="0">
                <a:effectLst/>
              </a:rPr>
              <a:t> study. </a:t>
            </a:r>
            <a:r>
              <a:rPr lang="sk-SK" sz="2000" dirty="0" err="1">
                <a:effectLst/>
              </a:rPr>
              <a:t>Sci</a:t>
            </a:r>
            <a:r>
              <a:rPr lang="sk-SK" sz="2000" dirty="0">
                <a:effectLst/>
              </a:rPr>
              <a:t> </a:t>
            </a:r>
            <a:r>
              <a:rPr lang="sk-SK" sz="2000" dirty="0" err="1">
                <a:effectLst/>
              </a:rPr>
              <a:t>Rep</a:t>
            </a:r>
            <a:r>
              <a:rPr lang="sk-SK" sz="2000" dirty="0">
                <a:effectLst/>
              </a:rPr>
              <a:t>. 2023;13(1). </a:t>
            </a:r>
          </a:p>
          <a:p>
            <a:endParaRPr lang="sk-SK" sz="3200" dirty="0">
              <a:solidFill>
                <a:schemeClr val="tx1"/>
              </a:solidFill>
            </a:endParaRPr>
          </a:p>
          <a:p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5" name="Zástupný objekt pre obsah 4" descr="Obrázok, na ktorom je text, snímka obrazovky, diagram, štvorec&#10;&#10;Automaticky generovaný popis">
            <a:extLst>
              <a:ext uri="{FF2B5EF4-FFF2-40B4-BE49-F238E27FC236}">
                <a16:creationId xmlns:a16="http://schemas.microsoft.com/office/drawing/2014/main" id="{1A1649E8-840E-9D5D-18A4-2B9FEC49F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305" y="1726617"/>
            <a:ext cx="12364782" cy="5131382"/>
          </a:xfrm>
          <a:prstGeom prst="rect">
            <a:avLst/>
          </a:prstGeom>
        </p:spPr>
      </p:pic>
      <p:pic>
        <p:nvPicPr>
          <p:cNvPr id="7" name="Obrázok 6" descr="Obrázok, na ktorom je rad, vývoj, dizajn&#10;&#10;Automaticky generovaný popis">
            <a:extLst>
              <a:ext uri="{FF2B5EF4-FFF2-40B4-BE49-F238E27FC236}">
                <a16:creationId xmlns:a16="http://schemas.microsoft.com/office/drawing/2014/main" id="{7E8651B4-2712-CAFE-50AD-80AA5F751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885" y="7660333"/>
            <a:ext cx="12469202" cy="43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9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457200"/>
            <a:ext cx="5703018" cy="13277251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35" y="-1572"/>
            <a:ext cx="4713346" cy="13708078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8647620"/>
            <a:ext cx="3489304" cy="155717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72"/>
            <a:ext cx="24384000" cy="13708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457200"/>
            <a:ext cx="5703018" cy="13277251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5722FD4-8D14-C16B-8D7B-CA67DD43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222" y="10304222"/>
            <a:ext cx="17830798" cy="23248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 dirty="0" err="1"/>
              <a:t>Slovensko</a:t>
            </a:r>
            <a:r>
              <a:rPr lang="en-US" sz="5400" dirty="0"/>
              <a:t> – </a:t>
            </a:r>
            <a:r>
              <a:rPr lang="en-US" sz="5400" dirty="0" err="1"/>
              <a:t>Stratené</a:t>
            </a:r>
            <a:r>
              <a:rPr lang="en-US" sz="5400" dirty="0"/>
              <a:t> </a:t>
            </a:r>
            <a:r>
              <a:rPr lang="en-US" sz="5400" dirty="0" err="1"/>
              <a:t>roky</a:t>
            </a:r>
            <a:r>
              <a:rPr lang="en-US" sz="5400" dirty="0"/>
              <a:t> </a:t>
            </a:r>
            <a:r>
              <a:rPr lang="en-US" sz="5400" dirty="0" err="1"/>
              <a:t>života</a:t>
            </a:r>
            <a:r>
              <a:rPr lang="en-US" sz="5400" dirty="0"/>
              <a:t> 2019</a:t>
            </a:r>
            <a:br>
              <a:rPr lang="en-US" sz="5400" dirty="0"/>
            </a:br>
            <a:r>
              <a:rPr lang="en-US" sz="5400" dirty="0"/>
              <a:t>IHME - GBD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35" y="-1572"/>
            <a:ext cx="4713346" cy="13708078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ázok 6" descr="Obrázok, na ktorom je text, mapa, snímka obrazovky, diagram&#10;&#10;Automaticky generovaný popis">
            <a:extLst>
              <a:ext uri="{FF2B5EF4-FFF2-40B4-BE49-F238E27FC236}">
                <a16:creationId xmlns:a16="http://schemas.microsoft.com/office/drawing/2014/main" id="{2CB92D41-7CF1-CB87-5D53-C520EF4A8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424" y="457201"/>
            <a:ext cx="13266628" cy="9916804"/>
          </a:xfrm>
          <a:prstGeom prst="rect">
            <a:avLst/>
          </a:prstGeom>
        </p:spPr>
      </p:pic>
      <p:sp>
        <p:nvSpPr>
          <p:cNvPr id="76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9507156"/>
            <a:ext cx="3489304" cy="155717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383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F2C28-BEEB-7FC6-904D-B48FDA3A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849" y="1248220"/>
            <a:ext cx="17823374" cy="1162471"/>
          </a:xfrm>
        </p:spPr>
        <p:txBody>
          <a:bodyPr>
            <a:normAutofit fontScale="90000"/>
          </a:bodyPr>
          <a:lstStyle/>
          <a:p>
            <a:r>
              <a:rPr lang="sk-SK" dirty="0"/>
              <a:t>Definícia prípadu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34AF50-BB10-15B4-82DB-B743C707F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0545" y="2660073"/>
            <a:ext cx="18298679" cy="10557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/>
              <a:t>TBI je traumaticky vyvolané fyziologické narušenie funkcie mozgu, ktoré sa prejavuje jedným z nasledujúcich príznakov</a:t>
            </a:r>
            <a:endParaRPr lang="sk-SK" i="1" dirty="0"/>
          </a:p>
          <a:p>
            <a:r>
              <a:rPr lang="sk-SK" i="1" dirty="0"/>
              <a:t>ľahké TBI</a:t>
            </a:r>
            <a:endParaRPr lang="sk-SK" dirty="0"/>
          </a:p>
          <a:p>
            <a:pPr lvl="1"/>
            <a:r>
              <a:rPr lang="sk-SK" dirty="0"/>
              <a:t>Akékoľvek obdobie straty vedomia (LOC),</a:t>
            </a:r>
          </a:p>
          <a:p>
            <a:pPr lvl="1"/>
            <a:r>
              <a:rPr lang="sk-SK" dirty="0"/>
              <a:t>Akákoľvek strata pamäti na udalosti bezprostredne pred alebo po nehode,</a:t>
            </a:r>
          </a:p>
          <a:p>
            <a:pPr lvl="1"/>
            <a:r>
              <a:rPr lang="sk-SK" dirty="0"/>
              <a:t>Akákoľvek zmena duševného stavu v čase nehody,</a:t>
            </a:r>
          </a:p>
          <a:p>
            <a:pPr lvl="1"/>
            <a:r>
              <a:rPr lang="sk-SK" dirty="0"/>
              <a:t>Fokálne neurologické deficity, ktoré môžu alebo nemusia byť prechodné."</a:t>
            </a:r>
          </a:p>
          <a:p>
            <a:r>
              <a:rPr lang="sk-SK" i="1" dirty="0"/>
              <a:t>mierne TBI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Skóre GCS vyššie ako 12</a:t>
            </a:r>
          </a:p>
          <a:p>
            <a:pPr lvl="1"/>
            <a:r>
              <a:rPr lang="sk-SK" dirty="0"/>
              <a:t>Žiadne abnormality na počítačovej tomografii (CT).</a:t>
            </a:r>
          </a:p>
          <a:p>
            <a:pPr lvl="1"/>
            <a:r>
              <a:rPr lang="sk-SK" dirty="0"/>
              <a:t>Žiadne operačné lézie</a:t>
            </a:r>
          </a:p>
          <a:p>
            <a:pPr lvl="1"/>
            <a:r>
              <a:rPr lang="sk-SK" dirty="0"/>
              <a:t>Dĺžka pobytu minimálne 48 hodín GCS skóre 9-12 alebo vyššie</a:t>
            </a:r>
          </a:p>
          <a:p>
            <a:pPr lvl="1"/>
            <a:r>
              <a:rPr lang="sk-SK" dirty="0"/>
              <a:t>Operatívna </a:t>
            </a:r>
            <a:r>
              <a:rPr lang="sk-SK" dirty="0" err="1"/>
              <a:t>intrakraniálna</a:t>
            </a:r>
            <a:r>
              <a:rPr lang="sk-SK" dirty="0"/>
              <a:t> lézia</a:t>
            </a:r>
          </a:p>
          <a:p>
            <a:pPr lvl="1"/>
            <a:r>
              <a:rPr lang="sk-SK" dirty="0"/>
              <a:t>Abnormálne nálezy CT vyšetrenia.</a:t>
            </a:r>
          </a:p>
          <a:p>
            <a:r>
              <a:rPr lang="sk-SK" i="1" dirty="0"/>
              <a:t>ťažké TBI </a:t>
            </a:r>
          </a:p>
          <a:p>
            <a:pPr lvl="1"/>
            <a:r>
              <a:rPr lang="sk-SK" dirty="0"/>
              <a:t>skóre GCS nižšie ako 9 do 48 hodín od zranenia.</a:t>
            </a:r>
          </a:p>
          <a:p>
            <a:pPr marL="0" indent="0">
              <a:buNone/>
            </a:pPr>
            <a:r>
              <a:rPr lang="sk-SK" sz="2800" dirty="0"/>
              <a:t>Zdroj: </a:t>
            </a:r>
            <a:r>
              <a:rPr lang="sk-SK" sz="2800" dirty="0" err="1">
                <a:effectLst/>
              </a:rPr>
              <a:t>Dawodu</a:t>
            </a:r>
            <a:r>
              <a:rPr lang="sk-SK" sz="2800" dirty="0">
                <a:effectLst/>
              </a:rPr>
              <a:t> ST. </a:t>
            </a:r>
            <a:r>
              <a:rPr lang="sk-SK" sz="2800" dirty="0" err="1">
                <a:effectLst/>
              </a:rPr>
              <a:t>Traumatic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Brain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Injury</a:t>
            </a:r>
            <a:r>
              <a:rPr lang="sk-SK" sz="2800" dirty="0">
                <a:effectLst/>
              </a:rPr>
              <a:t> (TBI) - </a:t>
            </a:r>
            <a:r>
              <a:rPr lang="sk-SK" sz="2800" dirty="0" err="1">
                <a:effectLst/>
              </a:rPr>
              <a:t>Definition</a:t>
            </a:r>
            <a:r>
              <a:rPr lang="sk-SK" sz="2800" dirty="0">
                <a:effectLst/>
              </a:rPr>
              <a:t>, </a:t>
            </a:r>
            <a:r>
              <a:rPr lang="sk-SK" sz="2800" dirty="0" err="1">
                <a:effectLst/>
              </a:rPr>
              <a:t>Epidemiology</a:t>
            </a:r>
            <a:r>
              <a:rPr lang="sk-SK" sz="2800" dirty="0">
                <a:effectLst/>
              </a:rPr>
              <a:t>, </a:t>
            </a:r>
            <a:r>
              <a:rPr lang="sk-SK" sz="2800" dirty="0" err="1">
                <a:effectLst/>
              </a:rPr>
              <a:t>Pathophysiology</a:t>
            </a:r>
            <a:r>
              <a:rPr lang="sk-SK" sz="2800" dirty="0">
                <a:effectLst/>
              </a:rPr>
              <a:t>: </a:t>
            </a:r>
            <a:r>
              <a:rPr lang="sk-SK" sz="2800" dirty="0" err="1">
                <a:effectLst/>
              </a:rPr>
              <a:t>Overview</a:t>
            </a:r>
            <a:r>
              <a:rPr lang="sk-SK" sz="2800" dirty="0">
                <a:effectLst/>
              </a:rPr>
              <a:t>, </a:t>
            </a:r>
            <a:r>
              <a:rPr lang="sk-SK" sz="2800" dirty="0" err="1">
                <a:effectLst/>
              </a:rPr>
              <a:t>Epidemiology</a:t>
            </a:r>
            <a:r>
              <a:rPr lang="sk-SK" sz="2800" dirty="0">
                <a:effectLst/>
              </a:rPr>
              <a:t>, </a:t>
            </a:r>
            <a:r>
              <a:rPr lang="sk-SK" sz="2800" dirty="0" err="1">
                <a:effectLst/>
              </a:rPr>
              <a:t>Primary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Injury</a:t>
            </a:r>
            <a:r>
              <a:rPr lang="sk-SK" sz="2800" dirty="0">
                <a:effectLst/>
              </a:rPr>
              <a:t> [Internet]. </a:t>
            </a:r>
            <a:r>
              <a:rPr lang="sk-SK" sz="2800" dirty="0" err="1">
                <a:effectLst/>
              </a:rPr>
              <a:t>Medscape</a:t>
            </a:r>
            <a:r>
              <a:rPr lang="sk-SK" sz="2800" dirty="0">
                <a:effectLst/>
              </a:rPr>
              <a:t>. 2023 [</a:t>
            </a:r>
            <a:r>
              <a:rPr lang="sk-SK" sz="2800" dirty="0" err="1">
                <a:effectLst/>
              </a:rPr>
              <a:t>cited</a:t>
            </a:r>
            <a:r>
              <a:rPr lang="sk-SK" sz="2800" dirty="0">
                <a:effectLst/>
              </a:rPr>
              <a:t> 2024 </a:t>
            </a:r>
            <a:r>
              <a:rPr lang="sk-SK" sz="2800" dirty="0" err="1">
                <a:effectLst/>
              </a:rPr>
              <a:t>Jan</a:t>
            </a:r>
            <a:r>
              <a:rPr lang="sk-SK" sz="2800" dirty="0">
                <a:effectLst/>
              </a:rPr>
              <a:t> 14]. </a:t>
            </a:r>
            <a:r>
              <a:rPr lang="sk-SK" sz="2800" dirty="0" err="1">
                <a:effectLst/>
              </a:rPr>
              <a:t>Available</a:t>
            </a:r>
            <a:r>
              <a:rPr lang="sk-SK" sz="2800" dirty="0">
                <a:effectLst/>
              </a:rPr>
              <a:t> </a:t>
            </a:r>
            <a:r>
              <a:rPr lang="sk-SK" sz="2800" dirty="0" err="1">
                <a:effectLst/>
              </a:rPr>
              <a:t>from</a:t>
            </a:r>
            <a:r>
              <a:rPr lang="sk-SK" sz="2800" dirty="0">
                <a:effectLst/>
              </a:rPr>
              <a:t>: </a:t>
            </a:r>
            <a:r>
              <a:rPr lang="sk-SK" sz="2800" dirty="0" err="1">
                <a:effectLst/>
              </a:rPr>
              <a:t>https</a:t>
            </a:r>
            <a:r>
              <a:rPr lang="sk-SK" sz="2800" dirty="0">
                <a:effectLst/>
              </a:rPr>
              <a:t>://</a:t>
            </a:r>
            <a:r>
              <a:rPr lang="sk-SK" sz="2800" dirty="0" err="1">
                <a:effectLst/>
              </a:rPr>
              <a:t>emedicine.medscape.com</a:t>
            </a:r>
            <a:r>
              <a:rPr lang="sk-SK" sz="2800" dirty="0">
                <a:effectLst/>
              </a:rPr>
              <a:t>/</a:t>
            </a:r>
            <a:r>
              <a:rPr lang="sk-SK" sz="2800" dirty="0" err="1">
                <a:effectLst/>
              </a:rPr>
              <a:t>article</a:t>
            </a:r>
            <a:r>
              <a:rPr lang="sk-SK" sz="2800" dirty="0">
                <a:effectLst/>
              </a:rPr>
              <a:t>/326510-overview#a2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E0762B7-CDA6-7CB9-53FC-A252048F1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813" y="6858000"/>
            <a:ext cx="6368365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efinícia prípad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Definícia</a:t>
            </a:r>
            <a:r>
              <a:rPr dirty="0"/>
              <a:t> </a:t>
            </a:r>
            <a:r>
              <a:rPr dirty="0" err="1"/>
              <a:t>prípadu</a:t>
            </a:r>
            <a:r>
              <a:rPr lang="sk-SK" dirty="0"/>
              <a:t> pre úmrtnosť</a:t>
            </a:r>
            <a:endParaRPr dirty="0"/>
          </a:p>
        </p:txBody>
      </p:sp>
      <p:pic>
        <p:nvPicPr>
          <p:cNvPr id="5" name="Obrázok 4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943E2AD4-47C9-5AD8-6914-64F9D6FC0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9" y="2984500"/>
            <a:ext cx="16333019" cy="108295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urveilla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Surveillance</a:t>
            </a:r>
          </a:p>
        </p:txBody>
      </p:sp>
      <p:sp>
        <p:nvSpPr>
          <p:cNvPr id="188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a zdroje údajov</a:t>
            </a:r>
            <a:endParaRPr dirty="0"/>
          </a:p>
        </p:txBody>
      </p:sp>
      <p:sp>
        <p:nvSpPr>
          <p:cNvPr id="189" name="Aktívna…"/>
          <p:cNvSpPr txBox="1">
            <a:spLocks noGrp="1"/>
          </p:cNvSpPr>
          <p:nvPr>
            <p:ph type="body" idx="1"/>
          </p:nvPr>
        </p:nvSpPr>
        <p:spPr>
          <a:xfrm>
            <a:off x="3685309" y="3149600"/>
            <a:ext cx="19323915" cy="98459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525272" indent="-525272" defTabSz="2292095">
              <a:spcBef>
                <a:spcPts val="2200"/>
              </a:spcBef>
              <a:defRPr sz="4512"/>
            </a:pPr>
            <a:r>
              <a:rPr lang="sk-SK" dirty="0"/>
              <a:t>Štatistika úmrtí – NCZI, SŠÚ, </a:t>
            </a:r>
            <a:r>
              <a:rPr lang="sk-SK" dirty="0" err="1"/>
              <a:t>Eurostat</a:t>
            </a:r>
            <a:r>
              <a:rPr lang="sk-SK" dirty="0"/>
              <a:t>, ...</a:t>
            </a:r>
          </a:p>
          <a:p>
            <a:pPr marL="525272" indent="-525272" defTabSz="2292095">
              <a:spcBef>
                <a:spcPts val="2200"/>
              </a:spcBef>
              <a:defRPr sz="4512"/>
            </a:pPr>
            <a:r>
              <a:rPr lang="sk-SK" dirty="0"/>
              <a:t> </a:t>
            </a:r>
            <a:r>
              <a:rPr lang="sk-SK" dirty="0" err="1"/>
              <a:t>Incidencia</a:t>
            </a:r>
            <a:endParaRPr dirty="0"/>
          </a:p>
          <a:p>
            <a:pPr marL="1325372" lvl="1" indent="-525272" defTabSz="2292095">
              <a:spcBef>
                <a:spcPts val="2200"/>
              </a:spcBef>
              <a:defRPr sz="4512"/>
            </a:pPr>
            <a:r>
              <a:rPr lang="sk-SK" dirty="0"/>
              <a:t>štatistika hospitalizácií s dôrazom na jednotky intenzívnej starostlivosti</a:t>
            </a:r>
          </a:p>
          <a:p>
            <a:pPr marL="1325372" lvl="1" indent="-525272" defTabSz="2292095">
              <a:spcBef>
                <a:spcPts val="2200"/>
              </a:spcBef>
              <a:defRPr sz="4512"/>
            </a:pPr>
            <a:r>
              <a:rPr lang="sk-SK" dirty="0"/>
              <a:t>štatistika návštev praktických lekárov – štúdia, možnosť </a:t>
            </a:r>
            <a:r>
              <a:rPr lang="sk-SK" dirty="0" err="1"/>
              <a:t>sentinel</a:t>
            </a:r>
            <a:endParaRPr dirty="0"/>
          </a:p>
          <a:p>
            <a:pPr marL="525272" indent="-525272" defTabSz="2292095">
              <a:spcBef>
                <a:spcPts val="2200"/>
              </a:spcBef>
              <a:defRPr sz="4512"/>
            </a:pPr>
            <a:r>
              <a:rPr lang="sk-SK" dirty="0"/>
              <a:t>Chorobnosť</a:t>
            </a:r>
            <a:endParaRPr dirty="0"/>
          </a:p>
          <a:p>
            <a:pPr marL="1325372" lvl="1" indent="-525272" defTabSz="2292095">
              <a:spcBef>
                <a:spcPts val="2200"/>
              </a:spcBef>
              <a:defRPr sz="4512"/>
            </a:pPr>
            <a:r>
              <a:rPr lang="sk-SK" dirty="0"/>
              <a:t>register</a:t>
            </a:r>
          </a:p>
          <a:p>
            <a:pPr marL="1325372" lvl="1" indent="-525272" defTabSz="2292095">
              <a:spcBef>
                <a:spcPts val="2200"/>
              </a:spcBef>
              <a:defRPr sz="4512"/>
            </a:pPr>
            <a:r>
              <a:rPr lang="sk-SK" dirty="0"/>
              <a:t>invalidita pre TBI</a:t>
            </a:r>
          </a:p>
          <a:p>
            <a:pPr marL="1325372" lvl="1" indent="-525272" defTabSz="2292095">
              <a:spcBef>
                <a:spcPts val="2200"/>
              </a:spcBef>
              <a:defRPr sz="4512"/>
            </a:pPr>
            <a:r>
              <a:rPr lang="sk-SK" dirty="0"/>
              <a:t>PN</a:t>
            </a:r>
          </a:p>
          <a:p>
            <a:pPr marL="1325372" lvl="1" indent="-525272" defTabSz="2292095">
              <a:spcBef>
                <a:spcPts val="2200"/>
              </a:spcBef>
              <a:defRPr sz="4512"/>
            </a:pPr>
            <a:r>
              <a:rPr lang="sk-SK" dirty="0"/>
              <a:t>EHIS</a:t>
            </a:r>
            <a:endParaRPr dirty="0"/>
          </a:p>
          <a:p>
            <a:pPr marL="525272" indent="-525272" defTabSz="2292095">
              <a:spcBef>
                <a:spcPts val="2200"/>
              </a:spcBef>
              <a:defRPr sz="4512"/>
            </a:pPr>
            <a:r>
              <a:rPr lang="sk-SK" dirty="0"/>
              <a:t>Iné zdroje</a:t>
            </a:r>
            <a:endParaRPr dirty="0"/>
          </a:p>
          <a:p>
            <a:pPr marL="1325372" lvl="1" indent="-525272" defTabSz="2292095">
              <a:spcBef>
                <a:spcPts val="2200"/>
              </a:spcBef>
              <a:defRPr sz="4512"/>
            </a:pPr>
            <a:r>
              <a:rPr lang="sk-SK" dirty="0"/>
              <a:t>úrazy na cestách – poisťovne, dopravná úrazovosť</a:t>
            </a:r>
          </a:p>
          <a:p>
            <a:pPr marL="1325372" lvl="1" indent="-525272" defTabSz="2292095">
              <a:spcBef>
                <a:spcPts val="2200"/>
              </a:spcBef>
              <a:defRPr sz="4512"/>
            </a:pPr>
            <a:r>
              <a:rPr lang="sk-SK" dirty="0"/>
              <a:t>úrazy pri športe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Záťaž populácie v Európ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k-SK" dirty="0"/>
              <a:t>Miery</a:t>
            </a:r>
            <a:endParaRPr dirty="0"/>
          </a:p>
        </p:txBody>
      </p:sp>
      <p:sp>
        <p:nvSpPr>
          <p:cNvPr id="193" name="Príklad"/>
          <p:cNvSpPr txBox="1">
            <a:spLocks noGrp="1"/>
          </p:cNvSpPr>
          <p:nvPr>
            <p:ph type="body" idx="1"/>
          </p:nvPr>
        </p:nvSpPr>
        <p:spPr>
          <a:xfrm>
            <a:off x="5957455" y="2826327"/>
            <a:ext cx="17051769" cy="101692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k-SK" sz="4800" dirty="0"/>
              <a:t>Úmrtnosť</a:t>
            </a:r>
          </a:p>
          <a:p>
            <a:r>
              <a:rPr lang="sk-SK" sz="4800" dirty="0" err="1"/>
              <a:t>Incidencia</a:t>
            </a:r>
            <a:endParaRPr lang="sk-SK" sz="4800" dirty="0"/>
          </a:p>
          <a:p>
            <a:r>
              <a:rPr lang="sk-SK" sz="4800" dirty="0"/>
              <a:t>Prevalencia</a:t>
            </a:r>
          </a:p>
          <a:p>
            <a:r>
              <a:rPr lang="sk-SK" sz="4800" dirty="0"/>
              <a:t>Potrebné sledovať</a:t>
            </a:r>
          </a:p>
          <a:p>
            <a:pPr lvl="1"/>
            <a:r>
              <a:rPr lang="sk-SK" sz="4400" dirty="0"/>
              <a:t>Úspešnosť zdravotníckej a zdravotnej starostlivosti ako miery kvality</a:t>
            </a:r>
          </a:p>
          <a:p>
            <a:pPr lvl="1"/>
            <a:r>
              <a:rPr lang="sk-SK" sz="4400" dirty="0"/>
              <a:t>Miera dlhodobej PN spôsobenej TBI</a:t>
            </a:r>
          </a:p>
          <a:p>
            <a:pPr lvl="1"/>
            <a:r>
              <a:rPr lang="sk-SK" sz="4400" dirty="0"/>
              <a:t>Miera obmedzenia pracovnej schopnosti</a:t>
            </a:r>
          </a:p>
          <a:p>
            <a:pPr lvl="1"/>
            <a:r>
              <a:rPr lang="sk-SK" sz="4400" dirty="0"/>
              <a:t>Miera predčasnej úmrtnosti</a:t>
            </a:r>
          </a:p>
          <a:p>
            <a:pPr lvl="1"/>
            <a:r>
              <a:rPr lang="sk-SK" sz="4400" dirty="0"/>
              <a:t>Ekonomické miery</a:t>
            </a:r>
            <a:endParaRPr sz="44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31_ColorGradientLight">
  <a:themeElements>
    <a:clrScheme name="31_ColorGradient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Graphik Semibold"/>
        <a:ea typeface="Graphik Semibold"/>
        <a:cs typeface="Graphik Semibold"/>
      </a:majorFont>
      <a:minorFont>
        <a:latin typeface="Graphik Semibold"/>
        <a:ea typeface="Graphik Semibold"/>
        <a:cs typeface="Graphik Semibold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Medium"/>
            <a:ea typeface="Graphik Medium"/>
            <a:cs typeface="Graphik Medium"/>
            <a:sym typeface="Graphik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{6848613F-9F35-904A-AD6E-40325441740B}tf10001069</Template>
  <TotalTime>89</TotalTime>
  <Words>1235</Words>
  <Application>Microsoft Macintosh PowerPoint</Application>
  <PresentationFormat>Vlastná</PresentationFormat>
  <Paragraphs>106</Paragraphs>
  <Slides>13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Graphik Medium</vt:lpstr>
      <vt:lpstr>Graphik Semibold</vt:lpstr>
      <vt:lpstr>Helvetica Neue</vt:lpstr>
      <vt:lpstr>Wingdings 3</vt:lpstr>
      <vt:lpstr>Dym</vt:lpstr>
      <vt:lpstr>Úrazy mozgu</vt:lpstr>
      <vt:lpstr>Čo je úraz mozgu</vt:lpstr>
      <vt:lpstr>Prečo sú úrazy mozgu zaujímavé pre epidemiológov a tiež pre verejných zdravotníkov </vt:lpstr>
      <vt:lpstr>Úrazy mozgu-   tichá epidémia</vt:lpstr>
      <vt:lpstr>Slovensko – Stratené roky života 2019 IHME - GBD</vt:lpstr>
      <vt:lpstr>Definícia prípadu</vt:lpstr>
      <vt:lpstr>Definícia prípadu pre úmrtnosť</vt:lpstr>
      <vt:lpstr>Surveillance</vt:lpstr>
      <vt:lpstr>Miery</vt:lpstr>
      <vt:lpstr>Predchádzanie úrazom hlavy</vt:lpstr>
      <vt:lpstr>Ako ďalej</vt:lpstr>
      <vt:lpstr>Na záver</vt:lpstr>
      <vt:lpstr>Všetci, čo majú záujem o spoluprácu v prospech zdravia verejnosti sú vítaní.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Úrazy mozgu</dc:title>
  <cp:lastModifiedBy>Rusnák Martin</cp:lastModifiedBy>
  <cp:revision>9</cp:revision>
  <dcterms:modified xsi:type="dcterms:W3CDTF">2024-02-03T11:27:55Z</dcterms:modified>
</cp:coreProperties>
</file>