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wmf" ContentType="image/x-wmf"/>
  <Default Extension="png" ContentType="image/png"/>
  <Default Extension="rels" ContentType="application/vnd.openxmlformats-package.relationships+xml"/>
  <Default Extension="m4a" ContentType="audi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0" r:id="rId1"/>
  </p:sldMasterIdLst>
  <p:notesMasterIdLst>
    <p:notesMasterId r:id="rId28"/>
  </p:notesMasterIdLst>
  <p:handoutMasterIdLst>
    <p:handoutMasterId r:id="rId29"/>
  </p:handoutMasterIdLst>
  <p:sldIdLst>
    <p:sldId id="256" r:id="rId2"/>
    <p:sldId id="257" r:id="rId3"/>
    <p:sldId id="261" r:id="rId4"/>
    <p:sldId id="260" r:id="rId5"/>
    <p:sldId id="258" r:id="rId6"/>
    <p:sldId id="308" r:id="rId7"/>
    <p:sldId id="311" r:id="rId8"/>
    <p:sldId id="312" r:id="rId9"/>
    <p:sldId id="313" r:id="rId10"/>
    <p:sldId id="263" r:id="rId11"/>
    <p:sldId id="309" r:id="rId12"/>
    <p:sldId id="264" r:id="rId13"/>
    <p:sldId id="314" r:id="rId14"/>
    <p:sldId id="315" r:id="rId15"/>
    <p:sldId id="321" r:id="rId16"/>
    <p:sldId id="323" r:id="rId17"/>
    <p:sldId id="324" r:id="rId18"/>
    <p:sldId id="325" r:id="rId19"/>
    <p:sldId id="326" r:id="rId20"/>
    <p:sldId id="322" r:id="rId21"/>
    <p:sldId id="327" r:id="rId22"/>
    <p:sldId id="328" r:id="rId23"/>
    <p:sldId id="329" r:id="rId24"/>
    <p:sldId id="330" r:id="rId25"/>
    <p:sldId id="331" r:id="rId26"/>
    <p:sldId id="332" r:id="rId27"/>
  </p:sldIdLst>
  <p:sldSz cx="10075863" cy="7562850"/>
  <p:notesSz cx="7772400" cy="10058400"/>
  <p:defaultTextStyle>
    <a:defPPr>
      <a:defRPr lang="en-GB"/>
    </a:defPPr>
    <a:lvl1pPr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1pPr>
    <a:lvl2pPr marL="430213" indent="-215900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2pPr>
    <a:lvl3pPr marL="646113" indent="-215900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3pPr>
    <a:lvl4pPr marL="862013" indent="-214313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4pPr>
    <a:lvl5pPr marL="1077913" indent="-215900" algn="l" defTabSz="457200" rtl="0" fontAlgn="base" hangingPunct="0">
      <a:lnSpc>
        <a:spcPct val="87000"/>
      </a:lnSpc>
      <a:spcBef>
        <a:spcPct val="0"/>
      </a:spcBef>
      <a:spcAft>
        <a:spcPct val="0"/>
      </a:spcAft>
      <a:buClr>
        <a:srgbClr val="000000"/>
      </a:buClr>
      <a:buSzPct val="45000"/>
      <a:buFont typeface="Wingdings" charset="2"/>
      <a:defRPr kern="1200">
        <a:solidFill>
          <a:schemeClr val="bg1"/>
        </a:solidFill>
        <a:latin typeface="Arial" charset="0"/>
        <a:ea typeface="+mn-ea"/>
        <a:cs typeface="Arial Unicode MS" charset="0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+mn-ea"/>
        <a:cs typeface="Arial Unicode MS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2">
          <p15:clr>
            <a:srgbClr val="A4A3A4"/>
          </p15:clr>
        </p15:guide>
        <p15:guide id="2" pos="317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04"/>
    <p:restoredTop sz="94679"/>
  </p:normalViewPr>
  <p:slideViewPr>
    <p:cSldViewPr snapToGrid="0" snapToObjects="1">
      <p:cViewPr varScale="1">
        <p:scale>
          <a:sx n="79" d="100"/>
          <a:sy n="79" d="100"/>
        </p:scale>
        <p:origin x="976" y="216"/>
      </p:cViewPr>
      <p:guideLst>
        <p:guide orient="horz" pos="2382"/>
        <p:guide pos="3173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esProps" Target="presProps.xml"/><Relationship Id="rId31" Type="http://schemas.openxmlformats.org/officeDocument/2006/relationships/viewProps" Target="viewProps.xml"/><Relationship Id="rId32" Type="http://schemas.openxmlformats.org/officeDocument/2006/relationships/theme" Target="theme/theme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7501F1-1917-C246-AEFD-BEA0B1A07B69}" type="datetimeFigureOut">
              <a:rPr lang="en-US" smtClean="0"/>
              <a:t>12/17/15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1375D8-DBFF-7248-8C27-184F3A651A45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7447222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3A0ABB-41FB-CE44-9397-3BD2F697F22A}" type="datetimeFigureOut">
              <a:rPr lang="en-US" smtClean="0"/>
              <a:t>12/17/15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3188" y="754063"/>
            <a:ext cx="5026025" cy="3771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4778375"/>
            <a:ext cx="6216650" cy="45259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9553575"/>
            <a:ext cx="3368675" cy="5032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7FF141-589D-3E4E-A728-9A149353707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59063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3C953CD-462A-914B-9AF7-E2B611727455}" type="slidenum">
              <a:rPr lang="en-GB"/>
              <a:pPr/>
              <a:t>10</a:t>
            </a:fld>
            <a:endParaRPr lang="en-GB"/>
          </a:p>
        </p:txBody>
      </p:sp>
      <p:sp>
        <p:nvSpPr>
          <p:cNvPr id="49153" name="Text Box 1"/>
          <p:cNvSpPr txBox="1">
            <a:spLocks noChangeArrowheads="1"/>
          </p:cNvSpPr>
          <p:nvPr/>
        </p:nvSpPr>
        <p:spPr bwMode="auto">
          <a:xfrm>
            <a:off x="1371600" y="763017"/>
            <a:ext cx="5023801" cy="3767602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8179" tIns="49090" rIns="98179" bIns="49090" anchor="ctr"/>
          <a:lstStyle/>
          <a:p>
            <a:endParaRPr lang="sk-SK"/>
          </a:p>
        </p:txBody>
      </p:sp>
      <p:sp>
        <p:nvSpPr>
          <p:cNvPr id="49154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600" y="4776226"/>
            <a:ext cx="6208201" cy="451915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116044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2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C7B2823-A116-E24B-8E56-BCC828F4EFB2}" type="slidenum">
              <a:rPr lang="en-GB"/>
              <a:pPr/>
              <a:t>12</a:t>
            </a:fld>
            <a:endParaRPr lang="en-GB"/>
          </a:p>
        </p:txBody>
      </p:sp>
      <p:sp>
        <p:nvSpPr>
          <p:cNvPr id="50177" name="Text Box 1"/>
          <p:cNvSpPr txBox="1">
            <a:spLocks noChangeArrowheads="1"/>
          </p:cNvSpPr>
          <p:nvPr/>
        </p:nvSpPr>
        <p:spPr bwMode="auto">
          <a:xfrm>
            <a:off x="1359001" y="1006987"/>
            <a:ext cx="5052599" cy="3446676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98179" tIns="49090" rIns="98179" bIns="49090" anchor="ctr"/>
          <a:lstStyle/>
          <a:p>
            <a:endParaRPr lang="sk-SK"/>
          </a:p>
        </p:txBody>
      </p:sp>
      <p:sp>
        <p:nvSpPr>
          <p:cNvPr id="50178" name="Text Box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777600" y="4776226"/>
            <a:ext cx="6208201" cy="451915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81557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015173" y="3543701"/>
            <a:ext cx="503793" cy="1022039"/>
          </a:xfrm>
          <a:prstGeom prst="rect">
            <a:avLst/>
          </a:prstGeom>
          <a:noFill/>
        </p:spPr>
        <p:txBody>
          <a:bodyPr wrap="square" lIns="0" tIns="10079" rIns="0" bIns="10079" rtlCol="0" anchor="ctr" anchorCtr="0">
            <a:spAutoFit/>
          </a:bodyPr>
          <a:lstStyle/>
          <a:p>
            <a:r>
              <a:rPr lang="en-US" sz="7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7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448" y="1344506"/>
            <a:ext cx="8312587" cy="2373895"/>
          </a:xfrm>
        </p:spPr>
        <p:txBody>
          <a:bodyPr>
            <a:noAutofit/>
          </a:bodyPr>
          <a:lstStyle>
            <a:lvl1pPr>
              <a:defRPr sz="6600">
                <a:solidFill>
                  <a:schemeClr val="tx1"/>
                </a:solidFill>
              </a:defRPr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1034" y="3722416"/>
            <a:ext cx="6801208" cy="756285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503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8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6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5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4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4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B01CD8-83C4-F84E-9CB7-2B634ECC5CE7}" type="datetime1">
              <a:rPr lang="sk-SK" smtClean="0"/>
              <a:t>17.12.15</a:t>
            </a:fld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665D366-4AF1-4746-9C39-861A506373A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351035" y="756286"/>
            <a:ext cx="6381380" cy="3865456"/>
          </a:xfrm>
        </p:spPr>
        <p:txBody>
          <a:bodyPr vert="eaVert" anchor="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FA0A2C-9028-F445-B3E8-F55B166198D9}" type="datetime1">
              <a:rPr lang="sk-SK" smtClean="0"/>
              <a:t>17.12.15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D4BC3C-7372-45CB-AC7E-5C03862A0EE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1724" y="672255"/>
            <a:ext cx="2351035" cy="5714153"/>
          </a:xfrm>
        </p:spPr>
        <p:txBody>
          <a:bodyPr vert="eaVert"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190690" y="756286"/>
            <a:ext cx="5541725" cy="5041900"/>
          </a:xfrm>
        </p:spPr>
        <p:txBody>
          <a:bodyPr vert="eaVert" anchor="t"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1CE36-6305-EC48-AE00-A2D831051074}" type="datetime1">
              <a:rPr lang="sk-SK" smtClean="0"/>
              <a:t>17.12.15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4E2C6B-D7B4-4470-96B0-FB5B90C36687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noProof="0" dirty="0" err="1" smtClean="0"/>
              <a:t>Click</a:t>
            </a:r>
            <a:r>
              <a:rPr lang="sk-SK" noProof="0" dirty="0" smtClean="0"/>
              <a:t> to </a:t>
            </a:r>
            <a:r>
              <a:rPr lang="sk-SK" noProof="0" dirty="0" err="1" smtClean="0"/>
              <a:t>edit</a:t>
            </a:r>
            <a:r>
              <a:rPr lang="sk-SK" noProof="0" dirty="0" smtClean="0"/>
              <a:t> Master text </a:t>
            </a:r>
            <a:r>
              <a:rPr lang="sk-SK" noProof="0" dirty="0" err="1" smtClean="0"/>
              <a:t>styles</a:t>
            </a:r>
            <a:endParaRPr lang="sk-SK" noProof="0" dirty="0" smtClean="0"/>
          </a:p>
          <a:p>
            <a:pPr lvl="1"/>
            <a:r>
              <a:rPr lang="sk-SK" noProof="0" dirty="0" err="1" smtClean="0"/>
              <a:t>Second</a:t>
            </a:r>
            <a:r>
              <a:rPr lang="sk-SK" noProof="0" dirty="0" smtClean="0"/>
              <a:t> </a:t>
            </a:r>
            <a:r>
              <a:rPr lang="sk-SK" noProof="0" dirty="0" err="1" smtClean="0"/>
              <a:t>level</a:t>
            </a:r>
            <a:endParaRPr lang="sk-SK" noProof="0" dirty="0" smtClean="0"/>
          </a:p>
          <a:p>
            <a:pPr lvl="2"/>
            <a:r>
              <a:rPr lang="sk-SK" noProof="0" dirty="0" err="1" smtClean="0"/>
              <a:t>Third</a:t>
            </a:r>
            <a:r>
              <a:rPr lang="sk-SK" noProof="0" dirty="0" smtClean="0"/>
              <a:t> </a:t>
            </a:r>
            <a:r>
              <a:rPr lang="sk-SK" noProof="0" dirty="0" err="1" smtClean="0"/>
              <a:t>level</a:t>
            </a:r>
            <a:endParaRPr lang="sk-SK" noProof="0" dirty="0" smtClean="0"/>
          </a:p>
          <a:p>
            <a:pPr lvl="3"/>
            <a:r>
              <a:rPr lang="sk-SK" noProof="0" dirty="0" err="1" smtClean="0"/>
              <a:t>Fourth</a:t>
            </a:r>
            <a:r>
              <a:rPr lang="sk-SK" noProof="0" dirty="0" smtClean="0"/>
              <a:t> </a:t>
            </a:r>
            <a:r>
              <a:rPr lang="sk-SK" noProof="0" dirty="0" err="1" smtClean="0"/>
              <a:t>level</a:t>
            </a:r>
            <a:endParaRPr lang="sk-SK" noProof="0" dirty="0" smtClean="0"/>
          </a:p>
          <a:p>
            <a:pPr lvl="4"/>
            <a:r>
              <a:rPr lang="sk-SK" noProof="0" dirty="0" err="1" smtClean="0"/>
              <a:t>Fifth</a:t>
            </a:r>
            <a:r>
              <a:rPr lang="sk-SK" noProof="0" dirty="0" smtClean="0"/>
              <a:t> </a:t>
            </a:r>
            <a:r>
              <a:rPr lang="sk-SK" noProof="0" dirty="0" err="1" smtClean="0"/>
              <a:t>level</a:t>
            </a:r>
            <a:endParaRPr lang="sk-SK" noProof="0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noProof="0" dirty="0" err="1" smtClean="0"/>
              <a:t>Click</a:t>
            </a:r>
            <a:r>
              <a:rPr lang="sk-SK" noProof="0" dirty="0" smtClean="0"/>
              <a:t> to </a:t>
            </a:r>
            <a:r>
              <a:rPr lang="sk-SK" noProof="0" dirty="0" err="1" smtClean="0"/>
              <a:t>edit</a:t>
            </a:r>
            <a:r>
              <a:rPr lang="sk-SK" noProof="0" dirty="0" smtClean="0"/>
              <a:t> Master title </a:t>
            </a:r>
            <a:r>
              <a:rPr lang="sk-SK" noProof="0" dirty="0" err="1" smtClean="0"/>
              <a:t>style</a:t>
            </a:r>
            <a:endParaRPr lang="sk-SK" noProof="0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7F00-1B4E-2B45-A9B6-2C8419215001}" type="datetime1">
              <a:rPr lang="sk-SK" smtClean="0"/>
              <a:t>17.12.15</a:t>
            </a:fld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>
          <a:xfrm>
            <a:off x="4127670" y="6787309"/>
            <a:ext cx="1891273" cy="402651"/>
          </a:xfrm>
        </p:spPr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702069" y="4493265"/>
            <a:ext cx="503793" cy="1001684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73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73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37931" y="4705959"/>
            <a:ext cx="4114311" cy="806704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50392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78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117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57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962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2355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74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314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BD3773-E408-D84D-AFB2-6258191B5BD3}" type="datetime1">
              <a:rPr lang="sk-SK" smtClean="0"/>
              <a:t>17.12.15</a:t>
            </a:fld>
            <a:endParaRPr lang="en-GB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7D8D926-BC77-48DB-9B94-D8C2D2386DFA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518966" y="2100791"/>
            <a:ext cx="6650070" cy="2591537"/>
          </a:xfrm>
        </p:spPr>
        <p:txBody>
          <a:bodyPr/>
          <a:lstStyle>
            <a:lvl1pPr marL="0" algn="l" defTabSz="1007852" rtl="0" eaLnBrk="1" latinLnBrk="0" hangingPunct="1">
              <a:spcBef>
                <a:spcPct val="0"/>
              </a:spcBef>
              <a:buNone/>
              <a:defRPr lang="en-US" sz="60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cs-CZ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B13E8-87A4-BF42-9869-C04E79CA7D3F}" type="datetime1">
              <a:rPr lang="sk-SK" smtClean="0"/>
              <a:t>17.12.15</a:t>
            </a:fld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C6CE37E-CBC8-4448-B085-1F6586CB95B8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481152" y="726034"/>
            <a:ext cx="3607159" cy="3781425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541725" y="726034"/>
            <a:ext cx="3607159" cy="3784926"/>
          </a:xfrm>
        </p:spPr>
        <p:txBody>
          <a:bodyPr/>
          <a:lstStyle/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77793" y="730013"/>
            <a:ext cx="3607159" cy="705515"/>
          </a:xfrm>
        </p:spPr>
        <p:txBody>
          <a:bodyPr anchor="ctr">
            <a:noAutofit/>
          </a:bodyPr>
          <a:lstStyle>
            <a:lvl1pPr marL="0" indent="0">
              <a:buNone/>
              <a:defRPr sz="2400" b="0"/>
            </a:lvl1pPr>
            <a:lvl2pPr marL="503926" indent="0">
              <a:buNone/>
              <a:defRPr sz="2200" b="1"/>
            </a:lvl2pPr>
            <a:lvl3pPr marL="1007852" indent="0">
              <a:buNone/>
              <a:defRPr sz="2000" b="1"/>
            </a:lvl3pPr>
            <a:lvl4pPr marL="1511778" indent="0">
              <a:buNone/>
              <a:defRPr sz="1800" b="1"/>
            </a:lvl4pPr>
            <a:lvl5pPr marL="2015703" indent="0">
              <a:buNone/>
              <a:defRPr sz="1800" b="1"/>
            </a:lvl5pPr>
            <a:lvl6pPr marL="2519629" indent="0">
              <a:buNone/>
              <a:defRPr sz="1800" b="1"/>
            </a:lvl6pPr>
            <a:lvl7pPr marL="3023555" indent="0">
              <a:buNone/>
              <a:defRPr sz="1800" b="1"/>
            </a:lvl7pPr>
            <a:lvl8pPr marL="3527481" indent="0">
              <a:buNone/>
              <a:defRPr sz="1800" b="1"/>
            </a:lvl8pPr>
            <a:lvl9pPr marL="4031407" indent="0">
              <a:buNone/>
              <a:defRPr sz="18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1152" y="1512570"/>
            <a:ext cx="3610518" cy="302514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41725" y="730013"/>
            <a:ext cx="3607159" cy="705515"/>
          </a:xfrm>
        </p:spPr>
        <p:txBody>
          <a:bodyPr anchor="ctr">
            <a:noAutofit/>
          </a:bodyPr>
          <a:lstStyle>
            <a:lvl1pPr marL="0" indent="0">
              <a:buNone/>
              <a:defRPr sz="2400" b="0"/>
            </a:lvl1pPr>
            <a:lvl2pPr marL="503926" indent="0">
              <a:buNone/>
              <a:defRPr sz="2200" b="1"/>
            </a:lvl2pPr>
            <a:lvl3pPr marL="1007852" indent="0">
              <a:buNone/>
              <a:defRPr sz="2000" b="1"/>
            </a:lvl3pPr>
            <a:lvl4pPr marL="1511778" indent="0">
              <a:buNone/>
              <a:defRPr sz="1800" b="1"/>
            </a:lvl4pPr>
            <a:lvl5pPr marL="2015703" indent="0">
              <a:buNone/>
              <a:defRPr sz="1800" b="1"/>
            </a:lvl5pPr>
            <a:lvl6pPr marL="2519629" indent="0">
              <a:buNone/>
              <a:defRPr sz="1800" b="1"/>
            </a:lvl6pPr>
            <a:lvl7pPr marL="3023555" indent="0">
              <a:buNone/>
              <a:defRPr sz="1800" b="1"/>
            </a:lvl7pPr>
            <a:lvl8pPr marL="3527481" indent="0">
              <a:buNone/>
              <a:defRPr sz="1800" b="1"/>
            </a:lvl8pPr>
            <a:lvl9pPr marL="4031407" indent="0">
              <a:buNone/>
              <a:defRPr sz="1800" b="1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41725" y="1512570"/>
            <a:ext cx="3607159" cy="3025140"/>
          </a:xfrm>
        </p:spPr>
        <p:txBody>
          <a:bodyPr anchor="t"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164322" y="573656"/>
            <a:ext cx="503793" cy="1018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267437" y="573656"/>
            <a:ext cx="503793" cy="1018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3BA47-18CF-B546-B4D9-57CCF821F48B}" type="datetime1">
              <a:rPr lang="sk-SK" smtClean="0"/>
              <a:t>17.12.15</a:t>
            </a:fld>
            <a:endParaRPr lang="en-GB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C245C3F-23D6-4420-B72D-D1DE680834B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9E84-CD22-7A4A-947F-55F42149966A}" type="datetime1">
              <a:rPr lang="sk-SK" smtClean="0"/>
              <a:t>17.12.15</a:t>
            </a:fld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44478E-25D6-4334-A519-EED7046972D9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BED2A-4A60-6142-AE94-AF8139DD218F}" type="datetime1">
              <a:rPr lang="sk-SK" smtClean="0"/>
              <a:t>17.12.15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00FC4B8-150F-463D-96B8-86E8E877A23E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871989" y="1956976"/>
            <a:ext cx="503793" cy="135763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621" y="756286"/>
            <a:ext cx="4786035" cy="3781425"/>
          </a:xfrm>
        </p:spPr>
        <p:txBody>
          <a:bodyPr anchor="ctr"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cs-CZ" smtClean="0"/>
              <a:t>Click to edit Master text styles</a:t>
            </a:r>
          </a:p>
          <a:p>
            <a:pPr lvl="1"/>
            <a:r>
              <a:rPr lang="cs-CZ" smtClean="0"/>
              <a:t>Second level</a:t>
            </a:r>
          </a:p>
          <a:p>
            <a:pPr lvl="2"/>
            <a:r>
              <a:rPr lang="cs-CZ" smtClean="0"/>
              <a:t>Third level</a:t>
            </a:r>
          </a:p>
          <a:p>
            <a:pPr lvl="3"/>
            <a:r>
              <a:rPr lang="cs-CZ" smtClean="0"/>
              <a:t>Fourth level</a:t>
            </a:r>
          </a:p>
          <a:p>
            <a:pPr lvl="4"/>
            <a:r>
              <a:rPr lang="cs-CZ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7414" y="756286"/>
            <a:ext cx="2854828" cy="3781425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503926" indent="0">
              <a:buNone/>
              <a:defRPr sz="1300"/>
            </a:lvl2pPr>
            <a:lvl3pPr marL="1007852" indent="0">
              <a:buNone/>
              <a:defRPr sz="1100"/>
            </a:lvl3pPr>
            <a:lvl4pPr marL="1511778" indent="0">
              <a:buNone/>
              <a:defRPr sz="1000"/>
            </a:lvl4pPr>
            <a:lvl5pPr marL="2015703" indent="0">
              <a:buNone/>
              <a:defRPr sz="1000"/>
            </a:lvl5pPr>
            <a:lvl6pPr marL="2519629" indent="0">
              <a:buNone/>
              <a:defRPr sz="1000"/>
            </a:lvl6pPr>
            <a:lvl7pPr marL="3023555" indent="0">
              <a:buNone/>
              <a:defRPr sz="1000"/>
            </a:lvl7pPr>
            <a:lvl8pPr marL="3527481" indent="0">
              <a:buNone/>
              <a:defRPr sz="1000"/>
            </a:lvl8pPr>
            <a:lvl9pPr marL="4031407" indent="0">
              <a:buNone/>
              <a:defRPr sz="10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5E8389-38E2-7244-AFDB-D2D7BE3A4E28}" type="datetime1">
              <a:rPr lang="sk-SK" smtClean="0"/>
              <a:t>17.12.15</a:t>
            </a:fld>
            <a:endParaRPr lang="en-GB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A6E8336-881F-4F52-AF42-3EE20DD441E2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3449" y="675755"/>
            <a:ext cx="7388966" cy="2808758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500"/>
            </a:lvl1pPr>
            <a:lvl2pPr marL="503926" indent="0">
              <a:buNone/>
              <a:defRPr sz="3100"/>
            </a:lvl2pPr>
            <a:lvl3pPr marL="1007852" indent="0">
              <a:buNone/>
              <a:defRPr sz="2600"/>
            </a:lvl3pPr>
            <a:lvl4pPr marL="1511778" indent="0">
              <a:buNone/>
              <a:defRPr sz="2200"/>
            </a:lvl4pPr>
            <a:lvl5pPr marL="2015703" indent="0">
              <a:buNone/>
              <a:defRPr sz="2200"/>
            </a:lvl5pPr>
            <a:lvl6pPr marL="2519629" indent="0">
              <a:buNone/>
              <a:defRPr sz="2200"/>
            </a:lvl6pPr>
            <a:lvl7pPr marL="3023555" indent="0">
              <a:buNone/>
              <a:defRPr sz="2200"/>
            </a:lvl7pPr>
            <a:lvl8pPr marL="3527481" indent="0">
              <a:buNone/>
              <a:defRPr sz="2200"/>
            </a:lvl8pPr>
            <a:lvl9pPr marL="4031407" indent="0">
              <a:buNone/>
              <a:defRPr sz="2200"/>
            </a:lvl9pPr>
          </a:lstStyle>
          <a:p>
            <a:r>
              <a:rPr lang="cs-CZ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22759" y="3807943"/>
            <a:ext cx="5541725" cy="794887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503926" indent="0">
              <a:buNone/>
              <a:defRPr sz="1300"/>
            </a:lvl2pPr>
            <a:lvl3pPr marL="1007852" indent="0">
              <a:buNone/>
              <a:defRPr sz="1100"/>
            </a:lvl3pPr>
            <a:lvl4pPr marL="1511778" indent="0">
              <a:buNone/>
              <a:defRPr sz="1000"/>
            </a:lvl4pPr>
            <a:lvl5pPr marL="2015703" indent="0">
              <a:buNone/>
              <a:defRPr sz="1000"/>
            </a:lvl5pPr>
            <a:lvl6pPr marL="2519629" indent="0">
              <a:buNone/>
              <a:defRPr sz="1000"/>
            </a:lvl6pPr>
            <a:lvl7pPr marL="3023555" indent="0">
              <a:buNone/>
              <a:defRPr sz="1000"/>
            </a:lvl7pPr>
            <a:lvl8pPr marL="3527481" indent="0">
              <a:buNone/>
              <a:defRPr sz="1000"/>
            </a:lvl8pPr>
            <a:lvl9pPr marL="4031407" indent="0">
              <a:buNone/>
              <a:defRPr sz="1000"/>
            </a:lvl9pPr>
          </a:lstStyle>
          <a:p>
            <a:pPr lvl="0"/>
            <a:r>
              <a:rPr lang="cs-CZ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83538" y="3673864"/>
            <a:ext cx="503793" cy="101822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582D9-F830-6C4A-A966-D2612AC5D736}" type="datetime1">
              <a:rPr lang="sk-SK" smtClean="0"/>
              <a:t>17.12.15</a:t>
            </a:fld>
            <a:endParaRPr lang="en-GB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9175293-B81F-479D-8DFF-1D0DC9796D73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10075863" cy="756285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513166" y="1145169"/>
            <a:ext cx="7978510" cy="6293538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304560" y="1287646"/>
            <a:ext cx="6107704" cy="4937062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612011" y="128865"/>
            <a:ext cx="7139672" cy="524344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85" tIns="50393" rIns="100785" bIns="50393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6448" y="5378027"/>
            <a:ext cx="8312587" cy="1008380"/>
          </a:xfrm>
          <a:prstGeom prst="rect">
            <a:avLst/>
          </a:prstGeom>
        </p:spPr>
        <p:txBody>
          <a:bodyPr vert="horz" lIns="100785" tIns="50393" rIns="100785" bIns="50393" rtlCol="0" anchor="b">
            <a:noAutofit/>
          </a:bodyPr>
          <a:lstStyle/>
          <a:p>
            <a:r>
              <a:rPr lang="cs-CZ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51035" y="756287"/>
            <a:ext cx="6717242" cy="4033519"/>
          </a:xfrm>
          <a:prstGeom prst="rect">
            <a:avLst/>
          </a:prstGeom>
        </p:spPr>
        <p:txBody>
          <a:bodyPr vert="horz" lIns="100785" tIns="50393" rIns="100785" bIns="50393" rtlCol="0" anchor="ctr">
            <a:normAutofit/>
          </a:bodyPr>
          <a:lstStyle/>
          <a:p>
            <a:pPr lvl="0"/>
            <a:r>
              <a:rPr lang="sk-SK" noProof="0" dirty="0" err="1" smtClean="0"/>
              <a:t>Click</a:t>
            </a:r>
            <a:r>
              <a:rPr lang="sk-SK" noProof="0" dirty="0" smtClean="0"/>
              <a:t> to </a:t>
            </a:r>
            <a:r>
              <a:rPr lang="sk-SK" noProof="0" dirty="0" err="1" smtClean="0"/>
              <a:t>edit</a:t>
            </a:r>
            <a:r>
              <a:rPr lang="sk-SK" noProof="0" dirty="0" smtClean="0"/>
              <a:t> Master text </a:t>
            </a:r>
            <a:r>
              <a:rPr lang="sk-SK" noProof="0" dirty="0" err="1" smtClean="0"/>
              <a:t>styles</a:t>
            </a:r>
            <a:endParaRPr lang="sk-SK" noProof="0" dirty="0" smtClean="0"/>
          </a:p>
          <a:p>
            <a:pPr lvl="1"/>
            <a:r>
              <a:rPr lang="sk-SK" noProof="0" dirty="0" err="1" smtClean="0"/>
              <a:t>Second</a:t>
            </a:r>
            <a:r>
              <a:rPr lang="sk-SK" noProof="0" dirty="0" smtClean="0"/>
              <a:t> </a:t>
            </a:r>
            <a:r>
              <a:rPr lang="sk-SK" noProof="0" dirty="0" err="1" smtClean="0"/>
              <a:t>level</a:t>
            </a:r>
            <a:endParaRPr lang="sk-SK" noProof="0" dirty="0" smtClean="0"/>
          </a:p>
          <a:p>
            <a:pPr lvl="2"/>
            <a:r>
              <a:rPr lang="sk-SK" noProof="0" dirty="0" err="1" smtClean="0"/>
              <a:t>Third</a:t>
            </a:r>
            <a:r>
              <a:rPr lang="sk-SK" noProof="0" dirty="0" smtClean="0"/>
              <a:t> </a:t>
            </a:r>
            <a:r>
              <a:rPr lang="sk-SK" noProof="0" dirty="0" err="1" smtClean="0"/>
              <a:t>level</a:t>
            </a:r>
            <a:endParaRPr lang="sk-SK" noProof="0" dirty="0" smtClean="0"/>
          </a:p>
          <a:p>
            <a:pPr lvl="3"/>
            <a:r>
              <a:rPr lang="sk-SK" noProof="0" dirty="0" err="1" smtClean="0"/>
              <a:t>Fourth</a:t>
            </a:r>
            <a:r>
              <a:rPr lang="sk-SK" noProof="0" dirty="0" smtClean="0"/>
              <a:t> </a:t>
            </a:r>
            <a:r>
              <a:rPr lang="sk-SK" noProof="0" dirty="0" err="1" smtClean="0"/>
              <a:t>level</a:t>
            </a:r>
            <a:endParaRPr lang="sk-SK" noProof="0" dirty="0" smtClean="0"/>
          </a:p>
          <a:p>
            <a:pPr lvl="4"/>
            <a:r>
              <a:rPr lang="sk-SK" noProof="0" dirty="0" err="1" smtClean="0"/>
              <a:t>Fifth</a:t>
            </a:r>
            <a:r>
              <a:rPr lang="sk-SK" noProof="0" dirty="0" smtClean="0"/>
              <a:t> </a:t>
            </a:r>
            <a:r>
              <a:rPr lang="sk-SK" noProof="0" dirty="0" err="1" smtClean="0"/>
              <a:t>level</a:t>
            </a:r>
            <a:endParaRPr lang="sk-SK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87308" y="6787309"/>
            <a:ext cx="1164934" cy="402652"/>
          </a:xfrm>
          <a:prstGeom prst="rect">
            <a:avLst/>
          </a:prstGeom>
        </p:spPr>
        <p:txBody>
          <a:bodyPr vert="horz" lIns="100785" tIns="50393" rIns="100785" bIns="50393" rtlCol="0" anchor="t"/>
          <a:lstStyle>
            <a:lvl1pPr algn="r">
              <a:defRPr sz="12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6FE2187-D1BF-0F44-97D9-E97F2027C938}" type="datetime1">
              <a:rPr lang="sk-SK" smtClean="0"/>
              <a:t>17.12.15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97037" y="6787309"/>
            <a:ext cx="3023364" cy="402651"/>
          </a:xfrm>
          <a:prstGeom prst="rect">
            <a:avLst/>
          </a:prstGeom>
        </p:spPr>
        <p:txBody>
          <a:bodyPr vert="horz" lIns="100785" tIns="50393" rIns="100785" bIns="50393" rtlCol="0" anchor="t"/>
          <a:lstStyle>
            <a:lvl1pPr algn="l">
              <a:defRPr sz="12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r>
              <a:rPr lang="en-GB" smtClean="0"/>
              <a:t>rusnak.truni.sk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6449" y="6787310"/>
            <a:ext cx="822862" cy="402652"/>
          </a:xfrm>
          <a:prstGeom prst="rect">
            <a:avLst/>
          </a:prstGeom>
        </p:spPr>
        <p:txBody>
          <a:bodyPr vert="horz" lIns="100785" tIns="50393" rIns="100785" bIns="10079" rtlCol="0" anchor="b"/>
          <a:lstStyle>
            <a:lvl1pPr algn="l">
              <a:defRPr sz="18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97C3CC7-D778-443F-883F-F6921BFC0479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1007852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02356" indent="-282198" algn="l" defTabSz="1007852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3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705496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108637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511778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8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814133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2166881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469237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771592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3124340" indent="-282198" algn="l" defTabSz="1007852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926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7852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78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5703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9629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23555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7481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31407" algn="l" defTabSz="100785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1" Type="http://schemas.microsoft.com/office/2007/relationships/media" Target="../media/media1.m4a"/><Relationship Id="rId2" Type="http://schemas.openxmlformats.org/officeDocument/2006/relationships/audio" Target="../media/media1.m4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3.wmf"/><Relationship Id="rId6" Type="http://schemas.openxmlformats.org/officeDocument/2006/relationships/image" Target="../media/image2.png"/><Relationship Id="rId1" Type="http://schemas.microsoft.com/office/2007/relationships/media" Target="../media/media10.m4a"/><Relationship Id="rId2" Type="http://schemas.openxmlformats.org/officeDocument/2006/relationships/audio" Target="../media/media10.m4a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1.m4a"/><Relationship Id="rId2" Type="http://schemas.openxmlformats.org/officeDocument/2006/relationships/audio" Target="../media/media11.m4a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png"/><Relationship Id="rId1" Type="http://schemas.microsoft.com/office/2007/relationships/media" Target="../media/media12.m4a"/><Relationship Id="rId2" Type="http://schemas.openxmlformats.org/officeDocument/2006/relationships/audio" Target="../media/media12.m4a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3.m4a"/><Relationship Id="rId2" Type="http://schemas.openxmlformats.org/officeDocument/2006/relationships/audio" Target="../media/media13.m4a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.png"/><Relationship Id="rId1" Type="http://schemas.microsoft.com/office/2007/relationships/media" Target="../media/media14.m4a"/><Relationship Id="rId2" Type="http://schemas.openxmlformats.org/officeDocument/2006/relationships/audio" Target="../media/media14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5.m4a"/><Relationship Id="rId2" Type="http://schemas.openxmlformats.org/officeDocument/2006/relationships/audio" Target="../media/media15.m4a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6.m4a"/><Relationship Id="rId2" Type="http://schemas.openxmlformats.org/officeDocument/2006/relationships/audio" Target="../media/media16.m4a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7.m4a"/><Relationship Id="rId2" Type="http://schemas.openxmlformats.org/officeDocument/2006/relationships/audio" Target="../media/media17.m4a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8.m4a"/><Relationship Id="rId2" Type="http://schemas.openxmlformats.org/officeDocument/2006/relationships/audio" Target="../media/media18.m4a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19.m4a"/><Relationship Id="rId2" Type="http://schemas.openxmlformats.org/officeDocument/2006/relationships/audio" Target="../media/media19.m4a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m4a"/><Relationship Id="rId2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0.m4a"/><Relationship Id="rId2" Type="http://schemas.openxmlformats.org/officeDocument/2006/relationships/audio" Target="../media/media20.m4a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1.m4a"/><Relationship Id="rId2" Type="http://schemas.openxmlformats.org/officeDocument/2006/relationships/audio" Target="../media/media21.m4a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2.m4a"/><Relationship Id="rId2" Type="http://schemas.openxmlformats.org/officeDocument/2006/relationships/audio" Target="../media/media22.m4a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3.m4a"/><Relationship Id="rId2" Type="http://schemas.openxmlformats.org/officeDocument/2006/relationships/audio" Target="../media/media23.m4a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4.m4a"/><Relationship Id="rId2" Type="http://schemas.openxmlformats.org/officeDocument/2006/relationships/audio" Target="../media/media24.m4a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5.m4a"/><Relationship Id="rId2" Type="http://schemas.openxmlformats.org/officeDocument/2006/relationships/audio" Target="../media/media25.m4a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6.m4a"/><Relationship Id="rId2" Type="http://schemas.openxmlformats.org/officeDocument/2006/relationships/audio" Target="../media/media26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3.m4a"/><Relationship Id="rId2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4.m4a"/><Relationship Id="rId2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5.m4a"/><Relationship Id="rId2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image" Target="../media/image2.png"/><Relationship Id="rId1" Type="http://schemas.microsoft.com/office/2007/relationships/media" Target="../media/media6.m4a"/><Relationship Id="rId2" Type="http://schemas.openxmlformats.org/officeDocument/2006/relationships/audio" Target="../media/media6.m4a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7.m4a"/><Relationship Id="rId2" Type="http://schemas.openxmlformats.org/officeDocument/2006/relationships/audio" Target="../media/media7.m4a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8.m4a"/><Relationship Id="rId2" Type="http://schemas.openxmlformats.org/officeDocument/2006/relationships/audio" Target="../media/media8.m4a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9.m4a"/><Relationship Id="rId2" Type="http://schemas.openxmlformats.org/officeDocument/2006/relationships/audio" Target="../media/media9.m4a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56448" y="867425"/>
            <a:ext cx="8312587" cy="2431884"/>
          </a:xfrm>
        </p:spPr>
        <p:txBody>
          <a:bodyPr/>
          <a:lstStyle/>
          <a:p>
            <a:r>
              <a:rPr lang="sk-SK" sz="6000" dirty="0" smtClean="0"/>
              <a:t>Dozor </a:t>
            </a:r>
            <a:r>
              <a:rPr lang="sk-SK" sz="6000" dirty="0"/>
              <a:t>nad ochoreniami pre zdravie verejnosti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51034" y="3536542"/>
            <a:ext cx="6801208" cy="1234290"/>
          </a:xfrm>
        </p:spPr>
        <p:txBody>
          <a:bodyPr>
            <a:normAutofit lnSpcReduction="10000"/>
          </a:bodyPr>
          <a:lstStyle/>
          <a:p>
            <a:r>
              <a:rPr lang="sk-SK" dirty="0" smtClean="0"/>
              <a:t>Prof. MUDr. Martin </a:t>
            </a:r>
            <a:r>
              <a:rPr lang="sk-SK" dirty="0" err="1" smtClean="0"/>
              <a:t>Rusnák</a:t>
            </a:r>
            <a:r>
              <a:rPr lang="sk-SK" dirty="0" smtClean="0"/>
              <a:t>, </a:t>
            </a:r>
            <a:r>
              <a:rPr lang="sk-SK" dirty="0" err="1" smtClean="0"/>
              <a:t>CSc</a:t>
            </a:r>
            <a:endParaRPr lang="sk-SK" dirty="0" smtClean="0"/>
          </a:p>
          <a:p>
            <a:r>
              <a:rPr lang="sk-SK" dirty="0" smtClean="0"/>
              <a:t>Katedra verejného zdravotníctva </a:t>
            </a:r>
            <a:r>
              <a:rPr lang="sk-SK" dirty="0" err="1" smtClean="0"/>
              <a:t>FZaSP</a:t>
            </a:r>
            <a:endParaRPr lang="sk-SK" dirty="0" smtClean="0"/>
          </a:p>
          <a:p>
            <a:r>
              <a:rPr lang="sk-SK" dirty="0" smtClean="0"/>
              <a:t>Trnavská univerzita v Trnave</a:t>
            </a:r>
            <a:endParaRPr lang="sk-SK" dirty="0"/>
          </a:p>
        </p:txBody>
      </p:sp>
      <p:pic>
        <p:nvPicPr>
          <p:cNvPr id="4" name="Sound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99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848"/>
    </mc:Choice>
    <mc:Fallback>
      <p:transition spd="slow" advTm="308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3252" y="-228696"/>
            <a:ext cx="2970396" cy="29428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3074" name="Rectangle 2"/>
          <p:cNvSpPr>
            <a:spLocks noGrp="1" noChangeArrowheads="1"/>
          </p:cNvSpPr>
          <p:nvPr>
            <p:ph type="body"/>
          </p:nvPr>
        </p:nvSpPr>
        <p:spPr>
          <a:xfrm>
            <a:off x="504587" y="1814177"/>
            <a:ext cx="9068277" cy="5185522"/>
          </a:xfrm>
          <a:ln/>
        </p:spPr>
        <p:txBody>
          <a:bodyPr lIns="100800" tIns="50400" rIns="100800" bIns="50400" anchor="t"/>
          <a:lstStyle/>
          <a:p>
            <a:pPr marL="422275" indent="-317500" algn="l">
              <a:lnSpc>
                <a:spcPct val="80000"/>
              </a:lnSpc>
              <a:spcBef>
                <a:spcPts val="650"/>
              </a:spcBef>
              <a:buClr>
                <a:srgbClr val="FFFFFF"/>
              </a:buClr>
              <a:buSzPct val="45000"/>
              <a:buFont typeface="Wingdings" charset="0"/>
              <a:buChar char=""/>
              <a:tabLst>
                <a:tab pos="422275" algn="l"/>
                <a:tab pos="534988" algn="l"/>
                <a:tab pos="992188" algn="l"/>
                <a:tab pos="1449388" algn="l"/>
                <a:tab pos="1906588" algn="l"/>
                <a:tab pos="2363788" algn="l"/>
                <a:tab pos="2820988" algn="l"/>
                <a:tab pos="3278188" algn="l"/>
                <a:tab pos="3735388" algn="l"/>
                <a:tab pos="4192588" algn="l"/>
                <a:tab pos="4649788" algn="l"/>
                <a:tab pos="5106988" algn="l"/>
                <a:tab pos="5564188" algn="l"/>
                <a:tab pos="6021388" algn="l"/>
                <a:tab pos="6478588" algn="l"/>
                <a:tab pos="6935788" algn="l"/>
                <a:tab pos="7392988" algn="l"/>
                <a:tab pos="7850188" algn="l"/>
                <a:tab pos="8307388" algn="l"/>
                <a:tab pos="8764588" algn="l"/>
                <a:tab pos="9221788" algn="l"/>
              </a:tabLst>
            </a:pPr>
            <a:r>
              <a:rPr lang="sk-SK" sz="3200" b="0" dirty="0" smtClean="0">
                <a:solidFill>
                  <a:srgbClr val="FFFFFF"/>
                </a:solidFill>
              </a:rPr>
              <a:t>Sa sleduje podľa miesta na  rôznych geografických územiach </a:t>
            </a:r>
            <a:r>
              <a:rPr lang="sk-SK" sz="3200" dirty="0" smtClean="0">
                <a:solidFill>
                  <a:srgbClr val="FFFFFF"/>
                </a:solidFill>
              </a:rPr>
              <a:t>(</a:t>
            </a:r>
            <a:r>
              <a:rPr lang="sk-SK" sz="3200" b="0" dirty="0" smtClean="0">
                <a:solidFill>
                  <a:srgbClr val="FFFFFF"/>
                </a:solidFill>
              </a:rPr>
              <a:t>okresy, oblasti, štát,  spádová oblasť</a:t>
            </a:r>
            <a:r>
              <a:rPr lang="sk-SK" sz="3200" dirty="0" smtClean="0">
                <a:solidFill>
                  <a:srgbClr val="FFFFFF"/>
                </a:solidFill>
              </a:rPr>
              <a:t>)</a:t>
            </a:r>
            <a:r>
              <a:rPr lang="sk-SK" sz="3200" b="0" dirty="0" smtClean="0">
                <a:solidFill>
                  <a:srgbClr val="FFFFFF"/>
                </a:solidFill>
              </a:rPr>
              <a:t>,  v dlho- a krátkodobých trendoch</a:t>
            </a:r>
            <a:r>
              <a:rPr lang="sk-SK" sz="3200" dirty="0" smtClean="0">
                <a:solidFill>
                  <a:srgbClr val="FFFFFF"/>
                </a:solidFill>
              </a:rPr>
              <a:t>;</a:t>
            </a:r>
          </a:p>
          <a:p>
            <a:pPr marL="104775" algn="l">
              <a:lnSpc>
                <a:spcPct val="80000"/>
              </a:lnSpc>
              <a:spcBef>
                <a:spcPts val="650"/>
              </a:spcBef>
              <a:buClr>
                <a:srgbClr val="FFFFFF"/>
              </a:buClr>
              <a:buSzPct val="45000"/>
              <a:tabLst>
                <a:tab pos="422275" algn="l"/>
                <a:tab pos="534988" algn="l"/>
                <a:tab pos="992188" algn="l"/>
                <a:tab pos="1449388" algn="l"/>
                <a:tab pos="1906588" algn="l"/>
                <a:tab pos="2363788" algn="l"/>
                <a:tab pos="2820988" algn="l"/>
                <a:tab pos="3278188" algn="l"/>
                <a:tab pos="3735388" algn="l"/>
                <a:tab pos="4192588" algn="l"/>
                <a:tab pos="4649788" algn="l"/>
                <a:tab pos="5106988" algn="l"/>
                <a:tab pos="5564188" algn="l"/>
                <a:tab pos="6021388" algn="l"/>
                <a:tab pos="6478588" algn="l"/>
                <a:tab pos="6935788" algn="l"/>
                <a:tab pos="7392988" algn="l"/>
                <a:tab pos="7850188" algn="l"/>
                <a:tab pos="8307388" algn="l"/>
                <a:tab pos="8764588" algn="l"/>
                <a:tab pos="9221788" algn="l"/>
              </a:tabLst>
            </a:pPr>
            <a:endParaRPr lang="sk-SK" sz="3200" b="0" dirty="0" smtClean="0">
              <a:solidFill>
                <a:srgbClr val="FFFFFF"/>
              </a:solidFill>
            </a:endParaRPr>
          </a:p>
          <a:p>
            <a:pPr marL="422275" indent="-317500" algn="l">
              <a:lnSpc>
                <a:spcPct val="80000"/>
              </a:lnSpc>
              <a:spcBef>
                <a:spcPts val="650"/>
              </a:spcBef>
              <a:buClr>
                <a:srgbClr val="FFFFFF"/>
              </a:buClr>
              <a:buSzPct val="45000"/>
              <a:buFont typeface="Wingdings" charset="0"/>
              <a:buChar char=""/>
              <a:tabLst>
                <a:tab pos="422275" algn="l"/>
                <a:tab pos="534988" algn="l"/>
                <a:tab pos="992188" algn="l"/>
                <a:tab pos="1449388" algn="l"/>
                <a:tab pos="1906588" algn="l"/>
                <a:tab pos="2363788" algn="l"/>
                <a:tab pos="2820988" algn="l"/>
                <a:tab pos="3278188" algn="l"/>
                <a:tab pos="3735388" algn="l"/>
                <a:tab pos="4192588" algn="l"/>
                <a:tab pos="4649788" algn="l"/>
                <a:tab pos="5106988" algn="l"/>
                <a:tab pos="5564188" algn="l"/>
                <a:tab pos="6021388" algn="l"/>
                <a:tab pos="6478588" algn="l"/>
                <a:tab pos="6935788" algn="l"/>
                <a:tab pos="7392988" algn="l"/>
                <a:tab pos="7850188" algn="l"/>
                <a:tab pos="8307388" algn="l"/>
                <a:tab pos="8764588" algn="l"/>
                <a:tab pos="9221788" algn="l"/>
              </a:tabLst>
            </a:pPr>
            <a:r>
              <a:rPr lang="sk-SK" sz="3200" b="0" dirty="0" smtClean="0">
                <a:solidFill>
                  <a:srgbClr val="FFFFFF"/>
                </a:solidFill>
              </a:rPr>
              <a:t>Základnou súčasťou sú  demografické údaje pre dané miesto, v danom čase</a:t>
            </a:r>
            <a:r>
              <a:rPr lang="sk-SK" sz="3200" dirty="0" smtClean="0">
                <a:solidFill>
                  <a:srgbClr val="FFFFFF"/>
                </a:solidFill>
              </a:rPr>
              <a:t>.</a:t>
            </a:r>
          </a:p>
          <a:p>
            <a:pPr marL="422275" indent="-317500" algn="l">
              <a:lnSpc>
                <a:spcPct val="80000"/>
              </a:lnSpc>
              <a:spcBef>
                <a:spcPts val="650"/>
              </a:spcBef>
              <a:buClr>
                <a:srgbClr val="FFFFFF"/>
              </a:buClr>
              <a:buSzPct val="45000"/>
              <a:buFont typeface="Wingdings" charset="0"/>
              <a:buChar char=""/>
              <a:tabLst>
                <a:tab pos="422275" algn="l"/>
                <a:tab pos="534988" algn="l"/>
                <a:tab pos="992188" algn="l"/>
                <a:tab pos="1449388" algn="l"/>
                <a:tab pos="1906588" algn="l"/>
                <a:tab pos="2363788" algn="l"/>
                <a:tab pos="2820988" algn="l"/>
                <a:tab pos="3278188" algn="l"/>
                <a:tab pos="3735388" algn="l"/>
                <a:tab pos="4192588" algn="l"/>
                <a:tab pos="4649788" algn="l"/>
                <a:tab pos="5106988" algn="l"/>
                <a:tab pos="5564188" algn="l"/>
                <a:tab pos="6021388" algn="l"/>
                <a:tab pos="6478588" algn="l"/>
                <a:tab pos="6935788" algn="l"/>
                <a:tab pos="7392988" algn="l"/>
                <a:tab pos="7850188" algn="l"/>
                <a:tab pos="8307388" algn="l"/>
                <a:tab pos="8764588" algn="l"/>
                <a:tab pos="9221788" algn="l"/>
              </a:tabLst>
            </a:pPr>
            <a:endParaRPr lang="sk-SK" sz="3200" b="0" dirty="0">
              <a:solidFill>
                <a:srgbClr val="FFFFFF"/>
              </a:solidFill>
            </a:endParaRPr>
          </a:p>
          <a:p>
            <a:pPr marL="422275" indent="-317500" algn="l">
              <a:lnSpc>
                <a:spcPct val="80000"/>
              </a:lnSpc>
              <a:spcBef>
                <a:spcPts val="650"/>
              </a:spcBef>
              <a:buClr>
                <a:srgbClr val="FFFFFF"/>
              </a:buClr>
              <a:buSzPct val="45000"/>
              <a:buFont typeface="Wingdings" charset="0"/>
              <a:buChar char=""/>
              <a:tabLst>
                <a:tab pos="422275" algn="l"/>
                <a:tab pos="534988" algn="l"/>
                <a:tab pos="992188" algn="l"/>
                <a:tab pos="1449388" algn="l"/>
                <a:tab pos="1906588" algn="l"/>
                <a:tab pos="2363788" algn="l"/>
                <a:tab pos="2820988" algn="l"/>
                <a:tab pos="3278188" algn="l"/>
                <a:tab pos="3735388" algn="l"/>
                <a:tab pos="4192588" algn="l"/>
                <a:tab pos="4649788" algn="l"/>
                <a:tab pos="5106988" algn="l"/>
                <a:tab pos="5564188" algn="l"/>
                <a:tab pos="6021388" algn="l"/>
                <a:tab pos="6478588" algn="l"/>
                <a:tab pos="6935788" algn="l"/>
                <a:tab pos="7392988" algn="l"/>
                <a:tab pos="7850188" algn="l"/>
                <a:tab pos="8307388" algn="l"/>
                <a:tab pos="8764588" algn="l"/>
                <a:tab pos="9221788" algn="l"/>
              </a:tabLst>
            </a:pPr>
            <a:r>
              <a:rPr lang="sk-SK" sz="3200" dirty="0" smtClean="0">
                <a:solidFill>
                  <a:srgbClr val="FFFFFF"/>
                </a:solidFill>
              </a:rPr>
              <a:t>Skutočný stav zdravia je premenná, ktorej hodnotu odhadujeme na základe zozbieraných  údajov.</a:t>
            </a:r>
            <a:endParaRPr lang="sk-SK" sz="3200" b="0" dirty="0" smtClean="0">
              <a:solidFill>
                <a:srgbClr val="FFFFFF"/>
              </a:solidFill>
            </a:endParaRPr>
          </a:p>
        </p:txBody>
      </p:sp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431597" y="250931"/>
            <a:ext cx="9068277" cy="1256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 anchor="ctr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rebuchet MS" charset="0"/>
                <a:ea typeface="ＭＳ Ｐゴシック" charset="0"/>
                <a:cs typeface="Arial Unicode MS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rebuchet MS" charset="0"/>
                <a:ea typeface="ＭＳ Ｐゴシック" charset="0"/>
                <a:cs typeface="Arial Unicode MS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rebuchet MS" charset="0"/>
                <a:ea typeface="ＭＳ Ｐゴシック" charset="0"/>
                <a:cs typeface="Arial Unicode MS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rebuchet MS" charset="0"/>
                <a:ea typeface="ＭＳ Ｐゴシック" charset="0"/>
                <a:cs typeface="Arial Unicode MS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rebuchet MS" charset="0"/>
                <a:ea typeface="ＭＳ Ｐゴシック" charset="0"/>
                <a:cs typeface="Arial Unicode MS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rebuchet MS" charset="0"/>
                <a:ea typeface="ＭＳ Ｐゴシック" charset="0"/>
                <a:cs typeface="Arial Unicode MS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rebuchet MS" charset="0"/>
                <a:ea typeface="ＭＳ Ｐゴシック" charset="0"/>
                <a:cs typeface="Arial Unicode MS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rebuchet MS" charset="0"/>
                <a:ea typeface="ＭＳ Ｐゴシック" charset="0"/>
                <a:cs typeface="Arial Unicode MS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FFFFFF"/>
                </a:solidFill>
                <a:latin typeface="Trebuchet MS" charset="0"/>
                <a:ea typeface="ＭＳ Ｐゴシック" charset="0"/>
                <a:cs typeface="Arial Unicode MS" charset="0"/>
              </a:defRPr>
            </a:lvl9pPr>
          </a:lstStyle>
          <a:p>
            <a:pPr>
              <a:lnSpc>
                <a:spcPct val="113000"/>
              </a:lnSpc>
            </a:pPr>
            <a:r>
              <a:rPr lang="en-GB" sz="4400" b="1" u="sng">
                <a:solidFill>
                  <a:srgbClr val="FFFF66"/>
                </a:solidFill>
              </a:rPr>
              <a:t>Zdravotný stav obyvateľov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71779-51E1-2C4E-894B-930A030167A4}" type="datetime1">
              <a:rPr lang="sk-SK" smtClean="0"/>
              <a:t>17.12.15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78434"/>
      </p:ext>
    </p:extLst>
  </p:cSld>
  <p:clrMapOvr>
    <a:masterClrMapping/>
  </p:clrMapOvr>
  <p:transition spd="med" advTm="4591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83854" y="756287"/>
            <a:ext cx="8584424" cy="4746716"/>
          </a:xfrm>
        </p:spPr>
        <p:txBody>
          <a:bodyPr>
            <a:normAutofit fontScale="92500" lnSpcReduction="20000"/>
          </a:bodyPr>
          <a:lstStyle/>
          <a:p>
            <a:pPr>
              <a:buFont typeface="Lucida Grande"/>
              <a:buChar char=""/>
            </a:pPr>
            <a:r>
              <a:rPr lang="sk-SK" sz="3200" dirty="0"/>
              <a:t>Stav zdravia je možné odhadovať z údajov, ktoré  sa zbierajú </a:t>
            </a:r>
            <a:endParaRPr lang="sk-SK" sz="3200" dirty="0" smtClean="0"/>
          </a:p>
          <a:p>
            <a:pPr lvl="1"/>
            <a:r>
              <a:rPr lang="sk-SK" sz="3200" dirty="0"/>
              <a:t>T</a:t>
            </a:r>
            <a:r>
              <a:rPr lang="sk-SK" sz="3200" dirty="0" smtClean="0"/>
              <a:t>rvale</a:t>
            </a:r>
            <a:r>
              <a:rPr lang="sk-SK" sz="3200" dirty="0"/>
              <a:t>, pravidelne na štátnej </a:t>
            </a:r>
            <a:r>
              <a:rPr lang="sk-SK" sz="3200" dirty="0" smtClean="0"/>
              <a:t>úrovni, napr. Úmrtia, hospitalizácie, návštevy praktického lekára, práceneschopnosť</a:t>
            </a:r>
          </a:p>
          <a:p>
            <a:pPr lvl="1"/>
            <a:r>
              <a:rPr lang="sk-SK" sz="3200" dirty="0" smtClean="0"/>
              <a:t>Údajov z </a:t>
            </a:r>
            <a:r>
              <a:rPr lang="sk-SK" sz="3200" dirty="0"/>
              <a:t>organizovaných akcií, akými sú skríning, epidemiologické  štúdie, registre, sledovanie v domácnostiach (</a:t>
            </a:r>
            <a:r>
              <a:rPr lang="sk-SK" sz="3200" dirty="0" err="1"/>
              <a:t>household</a:t>
            </a:r>
            <a:r>
              <a:rPr lang="sk-SK" sz="3200" dirty="0"/>
              <a:t>  </a:t>
            </a:r>
            <a:r>
              <a:rPr lang="sk-SK" sz="3200" dirty="0" err="1"/>
              <a:t>survey</a:t>
            </a:r>
            <a:r>
              <a:rPr lang="sk-SK" sz="3200" dirty="0" smtClean="0"/>
              <a:t>)</a:t>
            </a:r>
          </a:p>
          <a:p>
            <a:pPr lvl="1"/>
            <a:r>
              <a:rPr lang="sk-SK" sz="3200" dirty="0" smtClean="0"/>
              <a:t>Trianguláciou – porovnaním údajov z viacerých zdrojov.</a:t>
            </a:r>
            <a:endParaRPr lang="sk-SK" sz="3200" dirty="0"/>
          </a:p>
          <a:p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Odhady stavu zdravia</a:t>
            </a: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9C57E-84A9-6141-AC20-0CA0292BC08E}" type="datetime1">
              <a:rPr lang="sk-SK" smtClean="0"/>
              <a:t>17.12.15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781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5676"/>
    </mc:Choice>
    <mc:Fallback>
      <p:transition spd="slow" advTm="1056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idx="1"/>
          </p:nvPr>
        </p:nvSpPr>
        <p:spPr>
          <a:xfrm>
            <a:off x="695539" y="377953"/>
            <a:ext cx="9117606" cy="5226846"/>
          </a:xfrm>
          <a:ln/>
        </p:spPr>
        <p:txBody>
          <a:bodyPr lIns="100800" tIns="50400" rIns="100800" bIns="50400">
            <a:noAutofit/>
          </a:bodyPr>
          <a:lstStyle/>
          <a:p>
            <a:pPr marL="561975" indent="-457200">
              <a:spcBef>
                <a:spcPts val="6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charset="2"/>
              <a:buChar char=""/>
              <a:tabLst>
                <a:tab pos="422275" algn="l"/>
                <a:tab pos="534988" algn="l"/>
                <a:tab pos="992188" algn="l"/>
                <a:tab pos="1449388" algn="l"/>
                <a:tab pos="1906588" algn="l"/>
                <a:tab pos="2363788" algn="l"/>
                <a:tab pos="2820988" algn="l"/>
                <a:tab pos="3278188" algn="l"/>
                <a:tab pos="3735388" algn="l"/>
                <a:tab pos="4192588" algn="l"/>
                <a:tab pos="4649788" algn="l"/>
                <a:tab pos="5106988" algn="l"/>
                <a:tab pos="5564188" algn="l"/>
                <a:tab pos="6021388" algn="l"/>
                <a:tab pos="6478588" algn="l"/>
                <a:tab pos="6935788" algn="l"/>
                <a:tab pos="7392988" algn="l"/>
                <a:tab pos="7850188" algn="l"/>
                <a:tab pos="8307388" algn="l"/>
                <a:tab pos="8764588" algn="l"/>
                <a:tab pos="9221788" algn="l"/>
              </a:tabLst>
            </a:pPr>
            <a:r>
              <a:rPr lang="sk-SK" sz="2800" dirty="0" smtClean="0">
                <a:latin typeface="Arial" charset="0"/>
              </a:rPr>
              <a:t>Zber a </a:t>
            </a:r>
            <a:r>
              <a:rPr lang="sk-SK" sz="2800" dirty="0" err="1" smtClean="0">
                <a:latin typeface="Arial" charset="0"/>
              </a:rPr>
              <a:t>sumarizácia</a:t>
            </a:r>
            <a:r>
              <a:rPr lang="sk-SK" sz="2800" dirty="0" smtClean="0">
                <a:latin typeface="Arial" charset="0"/>
              </a:rPr>
              <a:t> rutinných záznamov tzv. zdravotníckej  štatistiky  o diagnózach zistených v zdravotníckych  ambulantných a lôžkových zariadení,  inštitúcia: Národné centrum zdravotníckych informácií (NCZI)</a:t>
            </a:r>
          </a:p>
          <a:p>
            <a:pPr marL="561975" indent="-457200">
              <a:spcBef>
                <a:spcPts val="6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charset="2"/>
              <a:buChar char=""/>
              <a:tabLst>
                <a:tab pos="422275" algn="l"/>
                <a:tab pos="534988" algn="l"/>
                <a:tab pos="992188" algn="l"/>
                <a:tab pos="1449388" algn="l"/>
                <a:tab pos="1906588" algn="l"/>
                <a:tab pos="2363788" algn="l"/>
                <a:tab pos="2820988" algn="l"/>
                <a:tab pos="3278188" algn="l"/>
                <a:tab pos="3735388" algn="l"/>
                <a:tab pos="4192588" algn="l"/>
                <a:tab pos="4649788" algn="l"/>
                <a:tab pos="5106988" algn="l"/>
                <a:tab pos="5564188" algn="l"/>
                <a:tab pos="6021388" algn="l"/>
                <a:tab pos="6478588" algn="l"/>
                <a:tab pos="6935788" algn="l"/>
                <a:tab pos="7392988" algn="l"/>
                <a:tab pos="7850188" algn="l"/>
                <a:tab pos="8307388" algn="l"/>
                <a:tab pos="8764588" algn="l"/>
                <a:tab pos="9221788" algn="l"/>
              </a:tabLst>
            </a:pPr>
            <a:r>
              <a:rPr lang="sk-SK" sz="2800" dirty="0" smtClean="0">
                <a:latin typeface="Arial" charset="0"/>
              </a:rPr>
              <a:t>Zber a </a:t>
            </a:r>
            <a:r>
              <a:rPr lang="sk-SK" sz="2800" dirty="0" err="1" smtClean="0">
                <a:latin typeface="Arial" charset="0"/>
              </a:rPr>
              <a:t>sumarizácia</a:t>
            </a:r>
            <a:r>
              <a:rPr lang="sk-SK" sz="2800" dirty="0" smtClean="0">
                <a:latin typeface="Arial" charset="0"/>
              </a:rPr>
              <a:t> rutinných záznamov o zomrelých a  príčinách úmrtí /Listy o prehliadke mŕtveho/, inštitúcia: Štátny štatistický úrad</a:t>
            </a:r>
          </a:p>
          <a:p>
            <a:pPr marL="561975" indent="-457200">
              <a:spcBef>
                <a:spcPts val="600"/>
              </a:spcBef>
              <a:spcAft>
                <a:spcPct val="0"/>
              </a:spcAft>
              <a:buClr>
                <a:srgbClr val="FFFFFF"/>
              </a:buClr>
              <a:buSzPct val="100000"/>
              <a:buFont typeface="Wingdings" charset="2"/>
              <a:buChar char=""/>
              <a:tabLst>
                <a:tab pos="422275" algn="l"/>
                <a:tab pos="534988" algn="l"/>
                <a:tab pos="992188" algn="l"/>
                <a:tab pos="1449388" algn="l"/>
                <a:tab pos="1906588" algn="l"/>
                <a:tab pos="2363788" algn="l"/>
                <a:tab pos="2820988" algn="l"/>
                <a:tab pos="3278188" algn="l"/>
                <a:tab pos="3735388" algn="l"/>
                <a:tab pos="4192588" algn="l"/>
                <a:tab pos="4649788" algn="l"/>
                <a:tab pos="5106988" algn="l"/>
                <a:tab pos="5564188" algn="l"/>
                <a:tab pos="6021388" algn="l"/>
                <a:tab pos="6478588" algn="l"/>
                <a:tab pos="6935788" algn="l"/>
                <a:tab pos="7392988" algn="l"/>
                <a:tab pos="7850188" algn="l"/>
                <a:tab pos="8307388" algn="l"/>
                <a:tab pos="8764588" algn="l"/>
                <a:tab pos="9221788" algn="l"/>
              </a:tabLst>
            </a:pPr>
            <a:r>
              <a:rPr lang="sk-SK" sz="2800" dirty="0" smtClean="0">
                <a:latin typeface="Arial" charset="0"/>
              </a:rPr>
              <a:t>Zber </a:t>
            </a:r>
            <a:r>
              <a:rPr lang="sk-SK" sz="2800" dirty="0" err="1" smtClean="0">
                <a:latin typeface="Arial" charset="0"/>
              </a:rPr>
              <a:t>sumarizácia</a:t>
            </a:r>
            <a:r>
              <a:rPr lang="sk-SK" sz="2800" dirty="0" smtClean="0">
                <a:latin typeface="Arial" charset="0"/>
              </a:rPr>
              <a:t> a analýzy rutinných údajov o výskyte  infekčných chorôb - tzv. S u </a:t>
            </a:r>
            <a:r>
              <a:rPr lang="sk-SK" sz="2800" dirty="0" err="1" smtClean="0">
                <a:latin typeface="Arial" charset="0"/>
              </a:rPr>
              <a:t>r</a:t>
            </a:r>
            <a:r>
              <a:rPr lang="sk-SK" sz="2800" dirty="0" smtClean="0">
                <a:latin typeface="Arial" charset="0"/>
              </a:rPr>
              <a:t> v </a:t>
            </a:r>
            <a:r>
              <a:rPr lang="sk-SK" sz="2800" dirty="0" err="1" smtClean="0">
                <a:latin typeface="Arial" charset="0"/>
              </a:rPr>
              <a:t>e</a:t>
            </a:r>
            <a:r>
              <a:rPr lang="sk-SK" sz="2800" dirty="0" smtClean="0">
                <a:latin typeface="Arial" charset="0"/>
              </a:rPr>
              <a:t> i </a:t>
            </a:r>
            <a:r>
              <a:rPr lang="sk-SK" sz="2800" dirty="0" err="1" smtClean="0">
                <a:latin typeface="Arial" charset="0"/>
              </a:rPr>
              <a:t>l</a:t>
            </a:r>
            <a:r>
              <a:rPr lang="sk-SK" sz="2800" dirty="0" smtClean="0">
                <a:latin typeface="Arial" charset="0"/>
              </a:rPr>
              <a:t> </a:t>
            </a:r>
            <a:r>
              <a:rPr lang="sk-SK" sz="2800" dirty="0" err="1" smtClean="0">
                <a:latin typeface="Arial" charset="0"/>
              </a:rPr>
              <a:t>l</a:t>
            </a:r>
            <a:r>
              <a:rPr lang="sk-SK" sz="2800" dirty="0" smtClean="0">
                <a:latin typeface="Arial" charset="0"/>
              </a:rPr>
              <a:t> a </a:t>
            </a:r>
            <a:r>
              <a:rPr lang="sk-SK" sz="2800" dirty="0" err="1" smtClean="0">
                <a:latin typeface="Arial" charset="0"/>
              </a:rPr>
              <a:t>n</a:t>
            </a:r>
            <a:r>
              <a:rPr lang="sk-SK" sz="2800" dirty="0" smtClean="0">
                <a:latin typeface="Arial" charset="0"/>
              </a:rPr>
              <a:t> </a:t>
            </a:r>
            <a:r>
              <a:rPr lang="sk-SK" sz="2800" dirty="0" err="1" smtClean="0">
                <a:latin typeface="Arial" charset="0"/>
              </a:rPr>
              <a:t>c</a:t>
            </a:r>
            <a:r>
              <a:rPr lang="sk-SK" sz="2800" dirty="0" smtClean="0">
                <a:latin typeface="Arial" charset="0"/>
              </a:rPr>
              <a:t> </a:t>
            </a:r>
            <a:r>
              <a:rPr lang="sk-SK" sz="2800" dirty="0" err="1" smtClean="0">
                <a:latin typeface="Arial" charset="0"/>
              </a:rPr>
              <a:t>e</a:t>
            </a:r>
            <a:r>
              <a:rPr lang="sk-SK" sz="2800" dirty="0" smtClean="0">
                <a:latin typeface="Arial" charset="0"/>
              </a:rPr>
              <a:t>    i </a:t>
            </a:r>
            <a:r>
              <a:rPr lang="sk-SK" sz="2800" dirty="0" err="1" smtClean="0">
                <a:latin typeface="Arial" charset="0"/>
              </a:rPr>
              <a:t>n</a:t>
            </a:r>
            <a:r>
              <a:rPr lang="sk-SK" sz="2800" dirty="0" smtClean="0">
                <a:latin typeface="Arial" charset="0"/>
              </a:rPr>
              <a:t> </a:t>
            </a:r>
            <a:r>
              <a:rPr lang="sk-SK" sz="2800" dirty="0" err="1" smtClean="0">
                <a:latin typeface="Arial" charset="0"/>
              </a:rPr>
              <a:t>f</a:t>
            </a:r>
            <a:r>
              <a:rPr lang="sk-SK" sz="2800" dirty="0" smtClean="0">
                <a:latin typeface="Arial" charset="0"/>
              </a:rPr>
              <a:t> </a:t>
            </a:r>
            <a:r>
              <a:rPr lang="sk-SK" sz="2800" dirty="0" err="1" smtClean="0">
                <a:latin typeface="Arial" charset="0"/>
              </a:rPr>
              <a:t>e</a:t>
            </a:r>
            <a:r>
              <a:rPr lang="sk-SK" sz="2800" dirty="0" smtClean="0">
                <a:latin typeface="Arial" charset="0"/>
              </a:rPr>
              <a:t> k </a:t>
            </a:r>
            <a:r>
              <a:rPr lang="sk-SK" sz="2800" dirty="0" err="1" smtClean="0">
                <a:latin typeface="Arial" charset="0"/>
              </a:rPr>
              <a:t>č</a:t>
            </a:r>
            <a:r>
              <a:rPr lang="sk-SK" sz="2800" dirty="0" smtClean="0">
                <a:latin typeface="Arial" charset="0"/>
              </a:rPr>
              <a:t> </a:t>
            </a:r>
            <a:r>
              <a:rPr lang="sk-SK" sz="2800" dirty="0" err="1" smtClean="0">
                <a:latin typeface="Arial" charset="0"/>
              </a:rPr>
              <a:t>n</a:t>
            </a:r>
            <a:r>
              <a:rPr lang="sk-SK" sz="2800" dirty="0" smtClean="0">
                <a:latin typeface="Arial" charset="0"/>
              </a:rPr>
              <a:t> </a:t>
            </a:r>
            <a:r>
              <a:rPr lang="sk-SK" sz="2800" dirty="0" err="1" smtClean="0">
                <a:latin typeface="Arial" charset="0"/>
              </a:rPr>
              <a:t>ý</a:t>
            </a:r>
            <a:r>
              <a:rPr lang="sk-SK" sz="2800" dirty="0" smtClean="0">
                <a:latin typeface="Arial" charset="0"/>
              </a:rPr>
              <a:t> </a:t>
            </a:r>
            <a:r>
              <a:rPr lang="sk-SK" sz="2800" dirty="0" err="1" smtClean="0">
                <a:latin typeface="Arial" charset="0"/>
              </a:rPr>
              <a:t>ch</a:t>
            </a:r>
            <a:r>
              <a:rPr lang="sk-SK" sz="2800" dirty="0" smtClean="0">
                <a:latin typeface="Arial" charset="0"/>
              </a:rPr>
              <a:t>    </a:t>
            </a:r>
            <a:r>
              <a:rPr lang="sk-SK" sz="2800" dirty="0" err="1" smtClean="0">
                <a:latin typeface="Arial" charset="0"/>
              </a:rPr>
              <a:t>ch</a:t>
            </a:r>
            <a:r>
              <a:rPr lang="sk-SK" sz="2800" dirty="0" smtClean="0">
                <a:latin typeface="Arial" charset="0"/>
              </a:rPr>
              <a:t> o </a:t>
            </a:r>
            <a:r>
              <a:rPr lang="sk-SK" sz="2800" dirty="0" err="1" smtClean="0">
                <a:latin typeface="Arial" charset="0"/>
              </a:rPr>
              <a:t>r</a:t>
            </a:r>
            <a:r>
              <a:rPr lang="sk-SK" sz="2800" dirty="0" smtClean="0">
                <a:latin typeface="Arial" charset="0"/>
              </a:rPr>
              <a:t> </a:t>
            </a:r>
            <a:r>
              <a:rPr lang="sk-SK" sz="2800" dirty="0" err="1" smtClean="0">
                <a:latin typeface="Arial" charset="0"/>
              </a:rPr>
              <a:t>ô</a:t>
            </a:r>
            <a:r>
              <a:rPr lang="sk-SK" sz="2800" dirty="0" smtClean="0">
                <a:latin typeface="Arial" charset="0"/>
              </a:rPr>
              <a:t> b; inštitúcie: Úrady verejného zdravotníctva (okresné, krajské  a NCZI).</a:t>
            </a:r>
            <a:endParaRPr lang="sk-SK" sz="2800" dirty="0">
              <a:latin typeface="Arial" charset="0"/>
            </a:endParaRPr>
          </a:p>
        </p:txBody>
      </p:sp>
      <p:sp>
        <p:nvSpPr>
          <p:cNvPr id="4097" name="Rectangle 1"/>
          <p:cNvSpPr>
            <a:spLocks noGrp="1" noChangeArrowheads="1"/>
          </p:cNvSpPr>
          <p:nvPr>
            <p:ph type="title"/>
          </p:nvPr>
        </p:nvSpPr>
        <p:spPr>
          <a:xfrm>
            <a:off x="856448" y="5581114"/>
            <a:ext cx="8312587" cy="1008380"/>
          </a:xfrm>
          <a:ln/>
        </p:spPr>
        <p:txBody>
          <a:bodyPr/>
          <a:lstStyle/>
          <a:p>
            <a:pPr>
              <a:lnSpc>
                <a:spcPct val="113000"/>
              </a:lnSpc>
              <a:spcBef>
                <a:spcPts val="613"/>
              </a:spcBef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sk-SK" sz="4000" dirty="0" smtClean="0"/>
              <a:t>Trvale, pravidelne zbierané údaje</a:t>
            </a:r>
            <a:endParaRPr lang="sk-SK" sz="40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CAC14-95BD-A44A-992D-71AA9146C689}" type="datetime1">
              <a:rPr lang="sk-SK" smtClean="0"/>
              <a:t>17.12.15</a:t>
            </a:fld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err="1" smtClean="0"/>
              <a:t>rusnak.truni.sk</a:t>
            </a:r>
            <a:endParaRPr lang="en-GB" dirty="0"/>
          </a:p>
        </p:txBody>
      </p:sp>
      <p:pic>
        <p:nvPicPr>
          <p:cNvPr id="5" name="Sound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819244"/>
      </p:ext>
    </p:extLst>
  </p:cSld>
  <p:clrMapOvr>
    <a:masterClrMapping/>
  </p:clrMapOvr>
  <p:transition spd="med" advTm="9076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4094" y="529515"/>
            <a:ext cx="8554183" cy="4033519"/>
          </a:xfrm>
        </p:spPr>
        <p:txBody>
          <a:bodyPr>
            <a:noAutofit/>
          </a:bodyPr>
          <a:lstStyle/>
          <a:p>
            <a:r>
              <a:rPr lang="sk-SK" sz="2800" dirty="0" err="1" smtClean="0"/>
              <a:t>Monitorovanie</a:t>
            </a:r>
            <a:r>
              <a:rPr lang="sk-SK" sz="2800" dirty="0" smtClean="0"/>
              <a:t> zdravia zahŕňa štúdie, aktívne a pasívne systémy spravodajstva o výskyte ochorení a úmrtí, tiež registre ochorení, systémy poskytovania údajov a registre ochorení spolu so sledovaním v čase.</a:t>
            </a:r>
          </a:p>
          <a:p>
            <a:r>
              <a:rPr lang="sk-SK" sz="2800" dirty="0" smtClean="0"/>
              <a:t>Termín surveillance budeme používať v širokom zmysle metód sledovaní, ktoré umožňujú sledovať -  </a:t>
            </a:r>
            <a:r>
              <a:rPr lang="sk-SK" sz="2800" dirty="0" err="1" smtClean="0"/>
              <a:t>monitorovať</a:t>
            </a:r>
            <a:r>
              <a:rPr lang="sk-SK" sz="2800" dirty="0" smtClean="0"/>
              <a:t> zdravotný stav populácií.</a:t>
            </a:r>
            <a:endParaRPr lang="sk-SK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Surveillance zdravia verejnosti</a:t>
            </a: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7F00-1B4E-2B45-A9B6-2C8419215001}" type="datetime1">
              <a:rPr lang="sk-SK" smtClean="0"/>
              <a:t>17.12.15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822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718"/>
    </mc:Choice>
    <mc:Fallback>
      <p:transition spd="slow" advTm="647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Legislatíva</a:t>
            </a: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7F00-1B4E-2B45-A9B6-2C8419215001}" type="datetime1">
              <a:rPr lang="sk-SK" smtClean="0"/>
              <a:t>17.12.15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385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96"/>
    </mc:Choice>
    <mc:Fallback>
      <p:transition spd="slow" advTm="4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6448" y="756287"/>
            <a:ext cx="8211829" cy="4621740"/>
          </a:xfrm>
        </p:spPr>
        <p:txBody>
          <a:bodyPr>
            <a:normAutofit/>
          </a:bodyPr>
          <a:lstStyle/>
          <a:p>
            <a:r>
              <a:rPr lang="sk-SK" b="1" dirty="0" err="1">
                <a:solidFill>
                  <a:srgbClr val="FFFF00"/>
                </a:solidFill>
              </a:rPr>
              <a:t>Decision</a:t>
            </a:r>
            <a:r>
              <a:rPr lang="sk-SK" b="1" dirty="0">
                <a:solidFill>
                  <a:srgbClr val="FFFF00"/>
                </a:solidFill>
              </a:rPr>
              <a:t> No 2119/98/EC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European</a:t>
            </a:r>
            <a:r>
              <a:rPr lang="sk-SK" dirty="0"/>
              <a:t> </a:t>
            </a:r>
            <a:r>
              <a:rPr lang="sk-SK" dirty="0" err="1"/>
              <a:t>Parliament</a:t>
            </a:r>
            <a:r>
              <a:rPr lang="sk-SK" dirty="0"/>
              <a:t> </a:t>
            </a:r>
            <a:r>
              <a:rPr lang="sk-SK" dirty="0" err="1"/>
              <a:t>and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Council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smtClean="0"/>
              <a:t>24 September </a:t>
            </a:r>
            <a:r>
              <a:rPr lang="sk-SK" dirty="0"/>
              <a:t>1998 </a:t>
            </a:r>
            <a:r>
              <a:rPr lang="sk-SK" dirty="0" err="1"/>
              <a:t>setting</a:t>
            </a:r>
            <a:r>
              <a:rPr lang="sk-SK" dirty="0"/>
              <a:t> </a:t>
            </a:r>
            <a:r>
              <a:rPr lang="sk-SK" dirty="0" err="1"/>
              <a:t>up</a:t>
            </a:r>
            <a:r>
              <a:rPr lang="sk-SK" dirty="0"/>
              <a:t> a </a:t>
            </a:r>
            <a:r>
              <a:rPr lang="sk-SK" dirty="0" err="1"/>
              <a:t>network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epidemiological</a:t>
            </a:r>
            <a:r>
              <a:rPr lang="sk-SK" dirty="0" smtClean="0"/>
              <a:t> </a:t>
            </a:r>
            <a:r>
              <a:rPr lang="sk-SK" dirty="0"/>
              <a:t>surveillance </a:t>
            </a:r>
            <a:r>
              <a:rPr lang="sk-SK" dirty="0" err="1"/>
              <a:t>and</a:t>
            </a:r>
            <a:r>
              <a:rPr lang="sk-SK" dirty="0"/>
              <a:t> </a:t>
            </a:r>
            <a:r>
              <a:rPr lang="sk-SK" dirty="0" err="1" smtClean="0"/>
              <a:t>control</a:t>
            </a:r>
            <a:r>
              <a:rPr lang="sk-SK" dirty="0" smtClean="0"/>
              <a:t>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 err="1"/>
              <a:t>communicable</a:t>
            </a:r>
            <a:r>
              <a:rPr lang="sk-SK" dirty="0"/>
              <a:t> </a:t>
            </a:r>
            <a:r>
              <a:rPr lang="sk-SK" dirty="0" err="1"/>
              <a:t>diseases</a:t>
            </a:r>
            <a:r>
              <a:rPr lang="sk-SK" dirty="0"/>
              <a:t> </a:t>
            </a:r>
            <a:r>
              <a:rPr lang="sk-SK" dirty="0" err="1"/>
              <a:t>in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 smtClean="0"/>
              <a:t>Community</a:t>
            </a:r>
            <a:r>
              <a:rPr lang="sk-SK" dirty="0" smtClean="0"/>
              <a:t> </a:t>
            </a:r>
            <a:r>
              <a:rPr lang="sk-SK" dirty="0" err="1" smtClean="0"/>
              <a:t>Official</a:t>
            </a:r>
            <a:r>
              <a:rPr lang="sk-SK" dirty="0" smtClean="0"/>
              <a:t> </a:t>
            </a:r>
            <a:r>
              <a:rPr lang="sk-SK" dirty="0" err="1"/>
              <a:t>Journal</a:t>
            </a:r>
            <a:r>
              <a:rPr lang="sk-SK" dirty="0"/>
              <a:t> L 268 , 03/10/1998 P. 0001 </a:t>
            </a:r>
            <a:r>
              <a:rPr lang="sk-SK" dirty="0" smtClean="0"/>
              <a:t>– 0007</a:t>
            </a:r>
          </a:p>
          <a:p>
            <a:r>
              <a:rPr lang="sk-SK" dirty="0"/>
              <a:t>COMMISSION </a:t>
            </a:r>
            <a:r>
              <a:rPr lang="sk-SK" dirty="0" smtClean="0"/>
              <a:t>DECISION </a:t>
            </a:r>
            <a:r>
              <a:rPr lang="sk-SK" dirty="0" err="1" smtClean="0"/>
              <a:t>of</a:t>
            </a:r>
            <a:r>
              <a:rPr lang="sk-SK" dirty="0" smtClean="0"/>
              <a:t> </a:t>
            </a:r>
            <a:r>
              <a:rPr lang="sk-SK" dirty="0"/>
              <a:t>28 </a:t>
            </a:r>
            <a:r>
              <a:rPr lang="sk-SK" dirty="0" err="1"/>
              <a:t>April</a:t>
            </a:r>
            <a:r>
              <a:rPr lang="sk-SK" dirty="0"/>
              <a:t> </a:t>
            </a:r>
            <a:r>
              <a:rPr lang="sk-SK" dirty="0" smtClean="0"/>
              <a:t>2008 </a:t>
            </a:r>
            <a:r>
              <a:rPr lang="sk-SK" dirty="0" err="1" smtClean="0"/>
              <a:t>amending</a:t>
            </a:r>
            <a:r>
              <a:rPr lang="sk-SK" dirty="0" smtClean="0"/>
              <a:t> </a:t>
            </a:r>
            <a:r>
              <a:rPr lang="sk-SK" dirty="0" err="1"/>
              <a:t>Decision</a:t>
            </a:r>
            <a:r>
              <a:rPr lang="sk-SK" dirty="0"/>
              <a:t> 2002/253/EC </a:t>
            </a:r>
            <a:r>
              <a:rPr lang="sk-SK" dirty="0" err="1"/>
              <a:t>laying</a:t>
            </a:r>
            <a:r>
              <a:rPr lang="sk-SK" dirty="0"/>
              <a:t> </a:t>
            </a:r>
            <a:r>
              <a:rPr lang="sk-SK" dirty="0" err="1"/>
              <a:t>down</a:t>
            </a:r>
            <a:r>
              <a:rPr lang="sk-SK" dirty="0"/>
              <a:t> </a:t>
            </a:r>
            <a:r>
              <a:rPr lang="sk-SK" dirty="0" err="1"/>
              <a:t>case</a:t>
            </a:r>
            <a:r>
              <a:rPr lang="sk-SK" dirty="0"/>
              <a:t> </a:t>
            </a:r>
            <a:r>
              <a:rPr lang="sk-SK" dirty="0" err="1"/>
              <a:t>definitions</a:t>
            </a:r>
            <a:r>
              <a:rPr lang="sk-SK" dirty="0"/>
              <a:t> </a:t>
            </a:r>
            <a:r>
              <a:rPr lang="sk-SK" dirty="0" err="1"/>
              <a:t>for</a:t>
            </a:r>
            <a:r>
              <a:rPr lang="sk-SK" dirty="0"/>
              <a:t> </a:t>
            </a:r>
            <a:r>
              <a:rPr lang="sk-SK" dirty="0" err="1"/>
              <a:t>reporting</a:t>
            </a:r>
            <a:r>
              <a:rPr lang="sk-SK" dirty="0"/>
              <a:t> </a:t>
            </a:r>
            <a:r>
              <a:rPr lang="sk-SK" dirty="0" err="1"/>
              <a:t>communicable</a:t>
            </a:r>
            <a:r>
              <a:rPr lang="sk-SK" dirty="0"/>
              <a:t> </a:t>
            </a:r>
            <a:r>
              <a:rPr lang="sk-SK" dirty="0" err="1" smtClean="0"/>
              <a:t>diseases</a:t>
            </a:r>
            <a:r>
              <a:rPr lang="sk-SK" dirty="0" smtClean="0"/>
              <a:t> to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Community</a:t>
            </a:r>
            <a:r>
              <a:rPr lang="sk-SK" dirty="0"/>
              <a:t> </a:t>
            </a:r>
            <a:r>
              <a:rPr lang="sk-SK" dirty="0" err="1"/>
              <a:t>network</a:t>
            </a:r>
            <a:r>
              <a:rPr lang="sk-SK" dirty="0"/>
              <a:t> </a:t>
            </a:r>
            <a:r>
              <a:rPr lang="sk-SK" dirty="0" err="1"/>
              <a:t>under</a:t>
            </a:r>
            <a:r>
              <a:rPr lang="sk-SK" dirty="0"/>
              <a:t> </a:t>
            </a:r>
            <a:r>
              <a:rPr lang="sk-SK" dirty="0" err="1"/>
              <a:t>Decision</a:t>
            </a:r>
            <a:r>
              <a:rPr lang="sk-SK" dirty="0"/>
              <a:t> No 2119/98/EC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/>
              <a:t>the</a:t>
            </a:r>
            <a:r>
              <a:rPr lang="sk-SK" dirty="0"/>
              <a:t> </a:t>
            </a:r>
            <a:r>
              <a:rPr lang="sk-SK" dirty="0" err="1"/>
              <a:t>European</a:t>
            </a:r>
            <a:r>
              <a:rPr lang="sk-SK" dirty="0"/>
              <a:t> </a:t>
            </a:r>
            <a:r>
              <a:rPr lang="sk-SK" dirty="0" err="1"/>
              <a:t>Parliament</a:t>
            </a:r>
            <a:r>
              <a:rPr lang="sk-SK" dirty="0"/>
              <a:t> </a:t>
            </a:r>
            <a:r>
              <a:rPr lang="sk-SK" dirty="0" err="1"/>
              <a:t>and</a:t>
            </a:r>
            <a:r>
              <a:rPr lang="sk-SK" dirty="0"/>
              <a:t> </a:t>
            </a:r>
            <a:r>
              <a:rPr lang="sk-SK" dirty="0" err="1"/>
              <a:t>of</a:t>
            </a:r>
            <a:r>
              <a:rPr lang="sk-SK" dirty="0"/>
              <a:t> </a:t>
            </a:r>
            <a:r>
              <a:rPr lang="sk-SK" dirty="0" err="1" smtClean="0"/>
              <a:t>the</a:t>
            </a:r>
            <a:r>
              <a:rPr lang="sk-SK" dirty="0" smtClean="0"/>
              <a:t> </a:t>
            </a:r>
            <a:r>
              <a:rPr lang="sk-SK" dirty="0" err="1" smtClean="0"/>
              <a:t>Council</a:t>
            </a:r>
            <a:r>
              <a:rPr lang="sk-SK" dirty="0" smtClean="0"/>
              <a:t> (</a:t>
            </a:r>
            <a:r>
              <a:rPr lang="sk-SK" dirty="0" err="1"/>
              <a:t>notified</a:t>
            </a:r>
            <a:r>
              <a:rPr lang="sk-SK" dirty="0"/>
              <a:t> </a:t>
            </a:r>
            <a:r>
              <a:rPr lang="sk-SK" dirty="0" err="1"/>
              <a:t>under</a:t>
            </a:r>
            <a:r>
              <a:rPr lang="sk-SK" dirty="0"/>
              <a:t> </a:t>
            </a:r>
            <a:r>
              <a:rPr lang="sk-SK" dirty="0" err="1"/>
              <a:t>document</a:t>
            </a:r>
            <a:r>
              <a:rPr lang="sk-SK" dirty="0"/>
              <a:t> </a:t>
            </a:r>
            <a:r>
              <a:rPr lang="sk-SK" dirty="0" err="1"/>
              <a:t>number</a:t>
            </a:r>
            <a:r>
              <a:rPr lang="sk-SK" dirty="0"/>
              <a:t> C(2008) 1589</a:t>
            </a:r>
            <a:r>
              <a:rPr lang="sk-SK" dirty="0" smtClean="0"/>
              <a:t>)(</a:t>
            </a:r>
            <a:r>
              <a:rPr lang="sk-SK" dirty="0"/>
              <a:t>2008/426/EC)</a:t>
            </a:r>
            <a:endParaRPr lang="sk-SK" dirty="0" smtClean="0"/>
          </a:p>
          <a:p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err="1" smtClean="0"/>
              <a:t>European</a:t>
            </a:r>
            <a:r>
              <a:rPr lang="sk-SK" dirty="0" smtClean="0"/>
              <a:t> </a:t>
            </a:r>
            <a:r>
              <a:rPr lang="sk-SK" dirty="0" err="1" smtClean="0"/>
              <a:t>Union</a:t>
            </a: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7F00-1B4E-2B45-A9B6-2C8419215001}" type="datetime1">
              <a:rPr lang="sk-SK" smtClean="0"/>
              <a:t>17.12.15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33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6044"/>
    </mc:Choice>
    <mc:Fallback>
      <p:transition spd="slow" advTm="46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6448" y="537935"/>
            <a:ext cx="8211829" cy="4840092"/>
          </a:xfrm>
        </p:spPr>
        <p:txBody>
          <a:bodyPr>
            <a:normAutofit lnSpcReduction="10000"/>
          </a:bodyPr>
          <a:lstStyle/>
          <a:p>
            <a:r>
              <a:rPr lang="sk-SK" sz="2800" dirty="0" smtClean="0">
                <a:latin typeface="įpųŅĽ6š"/>
              </a:rPr>
              <a:t>Predchádzanie </a:t>
            </a:r>
            <a:r>
              <a:rPr lang="sk-SK" sz="2800" dirty="0">
                <a:latin typeface="įpųŅĽ6š"/>
              </a:rPr>
              <a:t>chorobám, najmä väčším </a:t>
            </a:r>
            <a:r>
              <a:rPr lang="sk-SK" sz="2800" dirty="0" smtClean="0">
                <a:latin typeface="įpųŅĽ6š"/>
              </a:rPr>
              <a:t>zdravotným pohromám</a:t>
            </a:r>
            <a:r>
              <a:rPr lang="sk-SK" sz="2800" dirty="0">
                <a:latin typeface="įpųŅĽ6š"/>
              </a:rPr>
              <a:t>, je prioritou činnosti spoločenstva, </a:t>
            </a:r>
            <a:r>
              <a:rPr lang="sk-SK" sz="2800" dirty="0" smtClean="0">
                <a:latin typeface="įpųŅĽ6š"/>
              </a:rPr>
              <a:t>ktorá si </a:t>
            </a:r>
            <a:r>
              <a:rPr lang="sk-SK" sz="2800" dirty="0">
                <a:latin typeface="įpųŅĽ6š"/>
              </a:rPr>
              <a:t>vyžaduje globálny prístup koordinovaný medzi </a:t>
            </a:r>
            <a:r>
              <a:rPr lang="sk-SK" sz="2800" dirty="0" smtClean="0">
                <a:latin typeface="įpųŅĽ6š"/>
              </a:rPr>
              <a:t>členskými štátmi</a:t>
            </a:r>
            <a:r>
              <a:rPr lang="sk-SK" sz="2800" dirty="0">
                <a:latin typeface="įpųŅĽ6š"/>
              </a:rPr>
              <a:t>;</a:t>
            </a:r>
          </a:p>
          <a:p>
            <a:r>
              <a:rPr lang="sk-SK" sz="2800" dirty="0" smtClean="0">
                <a:latin typeface="įpųŅĽ6š"/>
              </a:rPr>
              <a:t>Európsky </a:t>
            </a:r>
            <a:r>
              <a:rPr lang="sk-SK" sz="2800" dirty="0">
                <a:latin typeface="įpųŅĽ6š"/>
              </a:rPr>
              <a:t>parlament vo svojej rezolúcii o </a:t>
            </a:r>
            <a:r>
              <a:rPr lang="sk-SK" sz="2800" dirty="0" smtClean="0">
                <a:latin typeface="įpųŅĽ6š"/>
              </a:rPr>
              <a:t>politike verejného </a:t>
            </a:r>
            <a:r>
              <a:rPr lang="sk-SK" sz="2800" dirty="0">
                <a:latin typeface="įpųŅĽ6š"/>
              </a:rPr>
              <a:t>zdravotníctva po </a:t>
            </a:r>
            <a:r>
              <a:rPr lang="sk-SK" sz="2800" dirty="0" err="1">
                <a:latin typeface="įpųŅĽ6š"/>
              </a:rPr>
              <a:t>Maastrichte</a:t>
            </a:r>
            <a:r>
              <a:rPr lang="sk-SK" sz="2800" dirty="0">
                <a:latin typeface="įpųŅĽ6š"/>
              </a:rPr>
              <a:t> </a:t>
            </a:r>
            <a:r>
              <a:rPr lang="sk-SK" sz="2800" dirty="0" smtClean="0">
                <a:latin typeface="įpųŅĽ6š"/>
              </a:rPr>
              <a:t>vyzval </a:t>
            </a:r>
            <a:r>
              <a:rPr lang="sk-SK" sz="2800" dirty="0">
                <a:latin typeface="įpųŅĽ6š"/>
              </a:rPr>
              <a:t>Komisiu</a:t>
            </a:r>
            <a:r>
              <a:rPr lang="sk-SK" sz="2800" dirty="0" smtClean="0">
                <a:latin typeface="įpųŅĽ6š"/>
              </a:rPr>
              <a:t>, aby </a:t>
            </a:r>
            <a:r>
              <a:rPr lang="sk-SK" sz="2800" dirty="0">
                <a:latin typeface="įpųŅĽ6š"/>
              </a:rPr>
              <a:t>zriadila </a:t>
            </a:r>
            <a:r>
              <a:rPr lang="sk-SK" sz="2800" dirty="0" err="1">
                <a:latin typeface="įpųŅĽ6š"/>
              </a:rPr>
              <a:t>cezhraničnú</a:t>
            </a:r>
            <a:r>
              <a:rPr lang="sk-SK" sz="2800" dirty="0">
                <a:latin typeface="įpųŅĽ6š"/>
              </a:rPr>
              <a:t> sieť na prípravu pracovných </a:t>
            </a:r>
            <a:r>
              <a:rPr lang="sk-SK" sz="2800" dirty="0" smtClean="0">
                <a:latin typeface="įpųŅĽ6š"/>
              </a:rPr>
              <a:t>definícií chorôb</a:t>
            </a:r>
            <a:r>
              <a:rPr lang="sk-SK" sz="2800" dirty="0">
                <a:latin typeface="įpųŅĽ6š"/>
              </a:rPr>
              <a:t>, ktoré bude potrebné hlásiť, na zber, </a:t>
            </a:r>
            <a:r>
              <a:rPr lang="sk-SK" sz="2800" dirty="0" smtClean="0">
                <a:latin typeface="įpųŅĽ6š"/>
              </a:rPr>
              <a:t>aktualizáciu a </a:t>
            </a:r>
            <a:r>
              <a:rPr lang="sk-SK" sz="2800" dirty="0">
                <a:latin typeface="įpųŅĽ6š"/>
              </a:rPr>
              <a:t>šírenie údajov o takýchto chorobách v </a:t>
            </a:r>
            <a:r>
              <a:rPr lang="sk-SK" sz="2800" dirty="0" smtClean="0">
                <a:latin typeface="įpųŅĽ6š"/>
              </a:rPr>
              <a:t>členských štátoch </a:t>
            </a:r>
            <a:r>
              <a:rPr lang="sk-SK" sz="2800" dirty="0">
                <a:latin typeface="įpųŅĽ6š"/>
              </a:rPr>
              <a:t>a pre prácu na týchto záležitostiach s </a:t>
            </a:r>
            <a:r>
              <a:rPr lang="sk-SK" sz="2800" dirty="0" smtClean="0">
                <a:latin typeface="įpųŅĽ6š"/>
              </a:rPr>
              <a:t>vnútroštátnymi a </a:t>
            </a:r>
            <a:r>
              <a:rPr lang="sk-SK" sz="2800" dirty="0">
                <a:latin typeface="įpųŅĽ6š"/>
              </a:rPr>
              <a:t>medzinárodnými agentúrami</a:t>
            </a:r>
            <a:r>
              <a:rPr lang="sk-SK" sz="2800" dirty="0" smtClean="0">
                <a:latin typeface="įpųŅĽ6š"/>
              </a:rPr>
              <a:t>;</a:t>
            </a:r>
            <a:endParaRPr lang="sk-SK" sz="2800" dirty="0">
              <a:latin typeface="įpųŅĽ6š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2119/98/ES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7F00-1B4E-2B45-A9B6-2C8419215001}" type="datetime1">
              <a:rPr lang="sk-SK" smtClean="0"/>
              <a:t>17.12.15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69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242"/>
    </mc:Choice>
    <mc:Fallback>
      <p:transition spd="slow" advTm="59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6449" y="756287"/>
            <a:ext cx="8211828" cy="5564455"/>
          </a:xfrm>
        </p:spPr>
        <p:txBody>
          <a:bodyPr>
            <a:normAutofit/>
          </a:bodyPr>
          <a:lstStyle/>
          <a:p>
            <a:r>
              <a:rPr lang="sk-SK" sz="2800" dirty="0"/>
              <a:t>Rada vo svojej rezolúcii z 2. </a:t>
            </a:r>
            <a:r>
              <a:rPr lang="sk-SK" sz="2800" dirty="0" err="1"/>
              <a:t>júna</a:t>
            </a:r>
            <a:r>
              <a:rPr lang="sk-SK" sz="2800" dirty="0"/>
              <a:t> </a:t>
            </a:r>
            <a:r>
              <a:rPr lang="sk-SK" sz="2800" dirty="0" smtClean="0"/>
              <a:t>1994 </a:t>
            </a:r>
            <a:r>
              <a:rPr lang="sk-SK" sz="2800" dirty="0"/>
              <a:t>o </a:t>
            </a:r>
            <a:r>
              <a:rPr lang="sk-SK" sz="2800" dirty="0" smtClean="0"/>
              <a:t>rámci pre </a:t>
            </a:r>
            <a:r>
              <a:rPr lang="sk-SK" sz="2800" dirty="0"/>
              <a:t>činnosť spoločenstva v oblasti verejného </a:t>
            </a:r>
            <a:r>
              <a:rPr lang="sk-SK" sz="2800" dirty="0" smtClean="0"/>
              <a:t>zdravotníctva súhlasila </a:t>
            </a:r>
            <a:r>
              <a:rPr lang="sk-SK" sz="2800" dirty="0"/>
              <a:t>s tým, že v súčasnosti by mali byť </a:t>
            </a:r>
            <a:r>
              <a:rPr lang="sk-SK" sz="2800" dirty="0" smtClean="0"/>
              <a:t>prioritnými najmä </a:t>
            </a:r>
            <a:r>
              <a:rPr lang="sk-SK" sz="2800" b="1" dirty="0">
                <a:solidFill>
                  <a:srgbClr val="FFFF00"/>
                </a:solidFill>
              </a:rPr>
              <a:t>prenosné choroby</a:t>
            </a:r>
            <a:r>
              <a:rPr lang="sk-SK" sz="2800" dirty="0"/>
              <a:t>,</a:t>
            </a:r>
          </a:p>
          <a:p>
            <a:r>
              <a:rPr lang="sk-SK" sz="2800" dirty="0" smtClean="0"/>
              <a:t>Rada </a:t>
            </a:r>
            <a:r>
              <a:rPr lang="sk-SK" sz="2800" dirty="0"/>
              <a:t>vo svojich záveroch z 13. decembra </a:t>
            </a:r>
            <a:r>
              <a:rPr lang="sk-SK" sz="2800" dirty="0" smtClean="0"/>
              <a:t>1993 vyslovila </a:t>
            </a:r>
            <a:r>
              <a:rPr lang="sk-SK" sz="2800" dirty="0"/>
              <a:t>domnienku, že je potrebné vyvinúť na </a:t>
            </a:r>
            <a:r>
              <a:rPr lang="sk-SK" sz="2800" dirty="0" smtClean="0"/>
              <a:t>úrovni spoločenstva </a:t>
            </a:r>
            <a:r>
              <a:rPr lang="sk-SK" sz="2800" dirty="0"/>
              <a:t>sieť pre dohľad a kontrolu prenosných chorôb</a:t>
            </a:r>
            <a:r>
              <a:rPr lang="sk-SK" sz="2800" dirty="0" smtClean="0"/>
              <a:t>, hlavným </a:t>
            </a:r>
            <a:r>
              <a:rPr lang="sk-SK" sz="2800" dirty="0"/>
              <a:t>účelom ktorej by bolo zberať a </a:t>
            </a:r>
            <a:r>
              <a:rPr lang="sk-SK" sz="2800" dirty="0" smtClean="0"/>
              <a:t>koordinovať informácie </a:t>
            </a:r>
            <a:r>
              <a:rPr lang="sk-SK" sz="2800" dirty="0" err="1"/>
              <a:t>z monitorovacích</a:t>
            </a:r>
            <a:r>
              <a:rPr lang="sk-SK" sz="2800" dirty="0"/>
              <a:t> sietí členských štátov;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7F00-1B4E-2B45-A9B6-2C8419215001}" type="datetime1">
              <a:rPr lang="sk-SK" smtClean="0"/>
              <a:t>17.12.15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17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419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672"/>
    </mc:Choice>
    <mc:Fallback>
      <p:transition spd="slow" advTm="296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6449" y="756287"/>
            <a:ext cx="8211828" cy="5654111"/>
          </a:xfrm>
        </p:spPr>
        <p:txBody>
          <a:bodyPr>
            <a:noAutofit/>
          </a:bodyPr>
          <a:lstStyle/>
          <a:p>
            <a:r>
              <a:rPr lang="sk-SK" sz="2800" dirty="0"/>
              <a:t>členské štáty si musia na to, aby mohli </a:t>
            </a:r>
            <a:r>
              <a:rPr lang="sk-SK" sz="2800" dirty="0" smtClean="0"/>
              <a:t>zabezpečiť ochranu </a:t>
            </a:r>
            <a:r>
              <a:rPr lang="sk-SK" sz="2800" dirty="0"/>
              <a:t>populácie v prípade neočakávaného výskytu </a:t>
            </a:r>
            <a:r>
              <a:rPr lang="sk-SK" sz="2800" dirty="0" smtClean="0"/>
              <a:t>určitej prenosnej </a:t>
            </a:r>
            <a:r>
              <a:rPr lang="sk-SK" sz="2800" dirty="0"/>
              <a:t>choroby, prostredníctvom siete </a:t>
            </a:r>
            <a:r>
              <a:rPr lang="sk-SK" sz="2800" dirty="0" smtClean="0"/>
              <a:t>spoločenstva okamžite </a:t>
            </a:r>
            <a:r>
              <a:rPr lang="sk-SK" sz="2800" dirty="0"/>
              <a:t>vymieňať príslušné údaje a informácie</a:t>
            </a:r>
            <a:r>
              <a:rPr lang="sk-SK" sz="2800" dirty="0" smtClean="0"/>
              <a:t>;</a:t>
            </a:r>
          </a:p>
          <a:p>
            <a:r>
              <a:rPr lang="sk-SK" sz="2800" dirty="0"/>
              <a:t>zriadenie siete pre epidemiologický dohľad a </a:t>
            </a:r>
            <a:r>
              <a:rPr lang="sk-SK" sz="2800" dirty="0" smtClean="0"/>
              <a:t>kontrolu prenosných </a:t>
            </a:r>
            <a:r>
              <a:rPr lang="sk-SK" sz="2800" dirty="0"/>
              <a:t>chorôb na úrovni spoločenstva </a:t>
            </a:r>
            <a:r>
              <a:rPr lang="sk-SK" sz="2800" dirty="0" smtClean="0"/>
              <a:t>nevyhnutne predpokladá </a:t>
            </a:r>
            <a:r>
              <a:rPr lang="sk-SK" sz="2800" dirty="0"/>
              <a:t>splnenie zákonných ustanovení </a:t>
            </a:r>
            <a:r>
              <a:rPr lang="sk-SK" sz="2800" dirty="0" smtClean="0"/>
              <a:t>týkajúcich sa </a:t>
            </a:r>
            <a:r>
              <a:rPr lang="sk-SK" sz="2800" dirty="0"/>
              <a:t>ochrany jednotlivcov čo sa týka </a:t>
            </a:r>
            <a:r>
              <a:rPr lang="sk-SK" sz="2800" dirty="0" smtClean="0"/>
              <a:t>spracovávania osobných </a:t>
            </a:r>
            <a:r>
              <a:rPr lang="sk-SK" sz="2800" dirty="0"/>
              <a:t>údajov a zavedenia opatrení na </a:t>
            </a:r>
            <a:r>
              <a:rPr lang="sk-SK" sz="2800" dirty="0" smtClean="0"/>
              <a:t>zabezpečenie ochrany </a:t>
            </a:r>
            <a:r>
              <a:rPr lang="sk-SK" sz="2800" dirty="0"/>
              <a:t>dôvernej povahy a bezpečnosti týchto údajov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7F00-1B4E-2B45-A9B6-2C8419215001}" type="datetime1">
              <a:rPr lang="sk-SK" smtClean="0"/>
              <a:t>17.12.15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85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6827"/>
    </mc:Choice>
    <mc:Fallback>
      <p:transition spd="slow" advTm="156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6448" y="254025"/>
            <a:ext cx="8211829" cy="4535781"/>
          </a:xfrm>
        </p:spPr>
        <p:txBody>
          <a:bodyPr>
            <a:normAutofit/>
          </a:bodyPr>
          <a:lstStyle/>
          <a:p>
            <a:pPr marL="20158" indent="0">
              <a:buNone/>
            </a:pPr>
            <a:r>
              <a:rPr lang="sk-SK" sz="2800" dirty="0" smtClean="0"/>
              <a:t>priebežný </a:t>
            </a:r>
            <a:r>
              <a:rPr lang="sk-SK" sz="2800" dirty="0"/>
              <a:t>systematický zber, analýza</a:t>
            </a:r>
            <a:r>
              <a:rPr lang="sk-SK" sz="2800" dirty="0" smtClean="0"/>
              <a:t>, interpretácia </a:t>
            </a:r>
            <a:r>
              <a:rPr lang="sk-SK" sz="2800" dirty="0"/>
              <a:t>a šírenie zdravotných údajov, vrátane </a:t>
            </a:r>
            <a:r>
              <a:rPr lang="sk-SK" sz="2800" dirty="0" smtClean="0"/>
              <a:t>epidemiologických štúdií</a:t>
            </a:r>
            <a:r>
              <a:rPr lang="sk-SK" sz="2800" dirty="0"/>
              <a:t>, týkajúcich sa kategórií </a:t>
            </a:r>
            <a:r>
              <a:rPr lang="sk-SK" sz="2800" dirty="0" smtClean="0"/>
              <a:t>prenosných chorôb </a:t>
            </a:r>
            <a:r>
              <a:rPr lang="sk-SK" sz="2800" dirty="0"/>
              <a:t>uvedených v prílohe, najmä s ohľadom na modely </a:t>
            </a:r>
            <a:r>
              <a:rPr lang="sk-SK" sz="2800" dirty="0" smtClean="0"/>
              <a:t>šírenia takýchto </a:t>
            </a:r>
            <a:r>
              <a:rPr lang="sk-SK" sz="2800" dirty="0"/>
              <a:t>chorôb v čase a priestore a analýzy </a:t>
            </a:r>
            <a:r>
              <a:rPr lang="sk-SK" sz="2800" dirty="0" smtClean="0"/>
              <a:t>rizikových faktorov </a:t>
            </a:r>
            <a:r>
              <a:rPr lang="sk-SK" sz="2800" dirty="0"/>
              <a:t>pre infikovanie sa takýmito chorobami, na </a:t>
            </a:r>
            <a:r>
              <a:rPr lang="sk-SK" sz="2800" dirty="0" smtClean="0"/>
              <a:t>účely umožnenia </a:t>
            </a:r>
            <a:r>
              <a:rPr lang="sk-SK" sz="2800" dirty="0"/>
              <a:t>prijatia príslušných preventívnych opatrení a protiopatrení;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z="4800" dirty="0" smtClean="0"/>
              <a:t>„Epidemiologický </a:t>
            </a:r>
            <a:r>
              <a:rPr lang="sk-SK" sz="4800" dirty="0"/>
              <a:t>dohľad“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7F00-1B4E-2B45-A9B6-2C8419215001}" type="datetime1">
              <a:rPr lang="sk-SK" smtClean="0"/>
              <a:t>17.12.15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96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663"/>
    </mc:Choice>
    <mc:Fallback>
      <p:transition spd="slow" advTm="1126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6449" y="756287"/>
            <a:ext cx="8211828" cy="4822307"/>
          </a:xfrm>
        </p:spPr>
        <p:txBody>
          <a:bodyPr>
            <a:normAutofit lnSpcReduction="10000"/>
          </a:bodyPr>
          <a:lstStyle/>
          <a:p>
            <a:r>
              <a:rPr lang="sk-SK" sz="2400" dirty="0" smtClean="0"/>
              <a:t>Po absolvovaní prednášok a cvičení študent</a:t>
            </a:r>
          </a:p>
          <a:p>
            <a:pPr lvl="1"/>
            <a:r>
              <a:rPr lang="sk-SK" sz="2400" dirty="0" smtClean="0"/>
              <a:t>Získa prehľad o surveillance infekčných a </a:t>
            </a:r>
            <a:r>
              <a:rPr lang="sk-SK" sz="2400" dirty="0" err="1" smtClean="0"/>
              <a:t>neinfekčných</a:t>
            </a:r>
            <a:r>
              <a:rPr lang="sk-SK" sz="2400" dirty="0" smtClean="0"/>
              <a:t> ochorení</a:t>
            </a:r>
          </a:p>
          <a:p>
            <a:pPr lvl="1"/>
            <a:r>
              <a:rPr lang="sk-SK" sz="2400" dirty="0" smtClean="0"/>
              <a:t>Spozná základné spôsoby monitorovania ochorení v populácii</a:t>
            </a:r>
          </a:p>
          <a:p>
            <a:pPr lvl="1"/>
            <a:r>
              <a:rPr lang="sk-SK" sz="2400" dirty="0" smtClean="0"/>
              <a:t>Bude vedieť o základných prístupoch k riešeniu epidémie</a:t>
            </a:r>
          </a:p>
          <a:p>
            <a:pPr lvl="1"/>
            <a:r>
              <a:rPr lang="sk-SK" sz="2400" dirty="0" smtClean="0"/>
              <a:t>Spozná základy laboratórnych postupov pri riešení epidémií</a:t>
            </a:r>
          </a:p>
          <a:p>
            <a:pPr lvl="1"/>
            <a:r>
              <a:rPr lang="sk-SK" sz="2400" dirty="0" smtClean="0"/>
              <a:t>Bude schopný hodnotiť kvalitu surveillance</a:t>
            </a:r>
          </a:p>
          <a:p>
            <a:pPr lvl="1"/>
            <a:r>
              <a:rPr lang="sk-SK" sz="2400" dirty="0" smtClean="0"/>
              <a:t>Bude vedieť kde a kedy použiť surveillance pre riešenie otázok zdravia verejnosti</a:t>
            </a:r>
          </a:p>
          <a:p>
            <a:pPr lvl="1"/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Ciele semestra</a:t>
            </a: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3A500-547D-A541-85A1-C628966DDF6E}" type="datetime1">
              <a:rPr lang="sk-SK" smtClean="0"/>
              <a:t>17.12.15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91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8744"/>
    </mc:Choice>
    <mc:Fallback>
      <p:transition spd="slow" advTm="687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6449" y="343681"/>
            <a:ext cx="8211828" cy="4446125"/>
          </a:xfrm>
        </p:spPr>
        <p:txBody>
          <a:bodyPr>
            <a:normAutofit fontScale="92500" lnSpcReduction="20000"/>
          </a:bodyPr>
          <a:lstStyle/>
          <a:p>
            <a:r>
              <a:rPr lang="sk-SK" dirty="0" smtClean="0"/>
              <a:t>Choroby</a:t>
            </a:r>
            <a:r>
              <a:rPr lang="sk-SK" dirty="0"/>
              <a:t>, ktorým je možné predchádzať očkovaním</a:t>
            </a:r>
          </a:p>
          <a:p>
            <a:r>
              <a:rPr lang="sk-SK" dirty="0" smtClean="0"/>
              <a:t>Sexuálne </a:t>
            </a:r>
            <a:r>
              <a:rPr lang="sk-SK" dirty="0"/>
              <a:t>prenosné choroby</a:t>
            </a:r>
          </a:p>
          <a:p>
            <a:r>
              <a:rPr lang="sk-SK" dirty="0" smtClean="0"/>
              <a:t>Vírusová </a:t>
            </a:r>
            <a:r>
              <a:rPr lang="sk-SK" dirty="0"/>
              <a:t>hepatitída</a:t>
            </a:r>
          </a:p>
          <a:p>
            <a:r>
              <a:rPr lang="sk-SK" dirty="0" smtClean="0"/>
              <a:t>Choroby </a:t>
            </a:r>
            <a:r>
              <a:rPr lang="sk-SK" dirty="0"/>
              <a:t>prenášané potravou</a:t>
            </a:r>
          </a:p>
          <a:p>
            <a:r>
              <a:rPr lang="sk-SK" dirty="0" smtClean="0"/>
              <a:t>Choroby </a:t>
            </a:r>
            <a:r>
              <a:rPr lang="sk-SK" dirty="0"/>
              <a:t>prenášané </a:t>
            </a:r>
            <a:r>
              <a:rPr lang="sk-SK" dirty="0" err="1"/>
              <a:t>vodou</a:t>
            </a:r>
            <a:r>
              <a:rPr lang="sk-SK" dirty="0"/>
              <a:t> a choroby </a:t>
            </a:r>
            <a:r>
              <a:rPr lang="sk-SK" dirty="0" err="1"/>
              <a:t>environmentálneho</a:t>
            </a:r>
            <a:r>
              <a:rPr lang="sk-SK" dirty="0"/>
              <a:t> pôvodu</a:t>
            </a:r>
          </a:p>
          <a:p>
            <a:r>
              <a:rPr lang="sk-SK" dirty="0" smtClean="0"/>
              <a:t>Nemocničné </a:t>
            </a:r>
            <a:r>
              <a:rPr lang="sk-SK" dirty="0"/>
              <a:t>infekcie</a:t>
            </a:r>
          </a:p>
          <a:p>
            <a:r>
              <a:rPr lang="sk-SK" dirty="0" smtClean="0"/>
              <a:t>Ostatné </a:t>
            </a:r>
            <a:r>
              <a:rPr lang="sk-SK" dirty="0"/>
              <a:t>choroby prenášané nekonvenčnými</a:t>
            </a:r>
            <a:r>
              <a:rPr lang="sk-SK" dirty="0" err="1"/>
              <a:t> agensam</a:t>
            </a:r>
            <a:r>
              <a:rPr lang="sk-SK" dirty="0"/>
              <a:t>i (vrátane </a:t>
            </a:r>
            <a:r>
              <a:rPr lang="sk-SK" dirty="0" err="1"/>
              <a:t>Creutzfeldt-Jakobovej</a:t>
            </a:r>
            <a:r>
              <a:rPr lang="sk-SK" dirty="0"/>
              <a:t> choroby)</a:t>
            </a:r>
          </a:p>
          <a:p>
            <a:r>
              <a:rPr lang="sk-SK" dirty="0" smtClean="0"/>
              <a:t>Choroby</a:t>
            </a:r>
            <a:r>
              <a:rPr lang="sk-SK" dirty="0"/>
              <a:t>, na ktoré sa vzťahujú medzinárodné zdravotné predpisy (žltá zimnica, cholera a mor)</a:t>
            </a:r>
          </a:p>
          <a:p>
            <a:r>
              <a:rPr lang="sk-SK" dirty="0" smtClean="0"/>
              <a:t>Ostatné </a:t>
            </a:r>
            <a:r>
              <a:rPr lang="sk-SK" dirty="0"/>
              <a:t>choroby (besnota, týfus, vírusové hemoragické horúčky, malária a všetky ostatné zatiaľ </a:t>
            </a:r>
            <a:r>
              <a:rPr lang="sk-SK" dirty="0" smtClean="0"/>
              <a:t>neklasifikované závažne </a:t>
            </a:r>
            <a:r>
              <a:rPr lang="sk-SK" dirty="0"/>
              <a:t>epidemické choroby, atď.).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6448" y="5557339"/>
            <a:ext cx="8312587" cy="1008380"/>
          </a:xfrm>
        </p:spPr>
        <p:txBody>
          <a:bodyPr/>
          <a:lstStyle/>
          <a:p>
            <a:r>
              <a:rPr lang="sk-SK" sz="4800" dirty="0" smtClean="0"/>
              <a:t>Zoznam </a:t>
            </a:r>
            <a:r>
              <a:rPr lang="sk-SK" sz="4800" dirty="0" err="1" smtClean="0"/>
              <a:t>obsahujúci</a:t>
            </a:r>
            <a:r>
              <a:rPr lang="sk-SK" sz="4800" dirty="0" smtClean="0"/>
              <a:t> kategórie prenosných chorôb</a:t>
            </a:r>
            <a:endParaRPr lang="sk-SK" sz="4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7F00-1B4E-2B45-A9B6-2C8419215001}" type="datetime1">
              <a:rPr lang="sk-SK" smtClean="0"/>
              <a:t>17.12.15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6399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611"/>
    </mc:Choice>
    <mc:Fallback>
      <p:transition spd="slow" advTm="806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6448" y="756287"/>
            <a:ext cx="8211829" cy="4802379"/>
          </a:xfrm>
        </p:spPr>
        <p:txBody>
          <a:bodyPr>
            <a:normAutofit/>
          </a:bodyPr>
          <a:lstStyle/>
          <a:p>
            <a:r>
              <a:rPr lang="sk-SK" dirty="0" smtClean="0"/>
              <a:t>Zákon definuje</a:t>
            </a:r>
          </a:p>
          <a:p>
            <a:pPr lvl="1"/>
            <a:r>
              <a:rPr lang="sk-SK" b="1" dirty="0" smtClean="0">
                <a:solidFill>
                  <a:srgbClr val="FFFF00"/>
                </a:solidFill>
              </a:rPr>
              <a:t>Zdravotný </a:t>
            </a:r>
            <a:r>
              <a:rPr lang="sk-SK" b="1" dirty="0">
                <a:solidFill>
                  <a:srgbClr val="FFFF00"/>
                </a:solidFill>
              </a:rPr>
              <a:t>dohľad </a:t>
            </a:r>
            <a:r>
              <a:rPr lang="sk-SK" dirty="0"/>
              <a:t>je sledovanie a hodnotenie zdravotných rizík a zdravotného stavu </a:t>
            </a:r>
            <a:r>
              <a:rPr lang="sk-SK" dirty="0" smtClean="0"/>
              <a:t>obyvateľstva a </a:t>
            </a:r>
            <a:r>
              <a:rPr lang="sk-SK" dirty="0"/>
              <a:t>jeho jednotlivých skupín vo vzťahu k expozícii faktorom zo životných a pracovných podmienok</a:t>
            </a:r>
            <a:r>
              <a:rPr lang="sk-SK" dirty="0" smtClean="0"/>
              <a:t>,</a:t>
            </a:r>
          </a:p>
          <a:p>
            <a:pPr lvl="1"/>
            <a:r>
              <a:rPr lang="sk-SK" b="1" dirty="0" smtClean="0">
                <a:solidFill>
                  <a:srgbClr val="FFFF00"/>
                </a:solidFill>
              </a:rPr>
              <a:t>Systém </a:t>
            </a:r>
            <a:r>
              <a:rPr lang="sk-SK" b="1" dirty="0">
                <a:solidFill>
                  <a:srgbClr val="FFFF00"/>
                </a:solidFill>
              </a:rPr>
              <a:t>rýchlej výstrahy </a:t>
            </a:r>
            <a:r>
              <a:rPr lang="sk-SK" dirty="0"/>
              <a:t>je súbor postupov na identifikáciu udalosti, ktorá má potenciál stať </a:t>
            </a:r>
            <a:r>
              <a:rPr lang="sk-SK" dirty="0" smtClean="0"/>
              <a:t>sa hrozbou </a:t>
            </a:r>
            <a:r>
              <a:rPr lang="sk-SK" dirty="0"/>
              <a:t>pre zdravie verejnosti, prijatie včasných opatrení a informovanie širokej verejnosti o </a:t>
            </a:r>
            <a:r>
              <a:rPr lang="sk-SK" dirty="0" smtClean="0"/>
              <a:t>danej hrozbe,</a:t>
            </a:r>
          </a:p>
          <a:p>
            <a:pPr lvl="1"/>
            <a:r>
              <a:rPr lang="sk-SK" b="1" dirty="0" smtClean="0">
                <a:solidFill>
                  <a:srgbClr val="FFFF00"/>
                </a:solidFill>
              </a:rPr>
              <a:t>Ohrozenie </a:t>
            </a:r>
            <a:r>
              <a:rPr lang="sk-SK" b="1" dirty="0">
                <a:solidFill>
                  <a:srgbClr val="FFFF00"/>
                </a:solidFill>
              </a:rPr>
              <a:t>verejného zdravia </a:t>
            </a:r>
            <a:r>
              <a:rPr lang="sk-SK" dirty="0"/>
              <a:t>je nepredvídané a nekontrolované ohrozenie verejného </a:t>
            </a:r>
            <a:r>
              <a:rPr lang="sk-SK" dirty="0" smtClean="0"/>
              <a:t>zdravia chemickými</a:t>
            </a:r>
            <a:r>
              <a:rPr lang="sk-SK" dirty="0"/>
              <a:t>, biologickými alebo fyzikálnymi faktormi vrátane takého ohrozenia verejného zdravia</a:t>
            </a:r>
            <a:r>
              <a:rPr lang="sk-SK" dirty="0" smtClean="0"/>
              <a:t>, ktoré </a:t>
            </a:r>
            <a:r>
              <a:rPr lang="sk-SK" dirty="0"/>
              <a:t>má medzinárodný dosah.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6448" y="5558666"/>
            <a:ext cx="8312587" cy="974617"/>
          </a:xfrm>
        </p:spPr>
        <p:txBody>
          <a:bodyPr/>
          <a:lstStyle/>
          <a:p>
            <a:r>
              <a:rPr lang="sk-SK" sz="2800" dirty="0" smtClean="0"/>
              <a:t>Slovensko: Zákon </a:t>
            </a:r>
            <a:r>
              <a:rPr lang="sk-SK" sz="2800" dirty="0" err="1"/>
              <a:t>č</a:t>
            </a:r>
            <a:r>
              <a:rPr lang="sk-SK" sz="2800" dirty="0" smtClean="0"/>
              <a:t>. 355 </a:t>
            </a:r>
            <a:r>
              <a:rPr lang="sk-SK" sz="2800" dirty="0"/>
              <a:t>/ 2007 Z. z. Zákon o ochrane, podpore a rozvoji verejného zdravia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7F00-1B4E-2B45-A9B6-2C8419215001}" type="datetime1">
              <a:rPr lang="sk-SK" smtClean="0"/>
              <a:t>17.12.15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988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597"/>
    </mc:Choice>
    <mc:Fallback>
      <p:transition spd="slow" advTm="525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6449" y="756287"/>
            <a:ext cx="8211828" cy="4279387"/>
          </a:xfrm>
        </p:spPr>
        <p:txBody>
          <a:bodyPr>
            <a:normAutofit/>
          </a:bodyPr>
          <a:lstStyle/>
          <a:p>
            <a:r>
              <a:rPr lang="sk-SK" sz="2800" dirty="0"/>
              <a:t>Z</a:t>
            </a:r>
            <a:r>
              <a:rPr lang="sk-SK" sz="2800" dirty="0" smtClean="0"/>
              <a:t>hromažďujú </a:t>
            </a:r>
            <a:r>
              <a:rPr lang="sk-SK" sz="2800" dirty="0"/>
              <a:t>základné údaje v oblasti ochrany verejného zdravia, zabezpečujú ich prenos</a:t>
            </a:r>
            <a:r>
              <a:rPr lang="sk-SK" sz="2800" dirty="0" smtClean="0"/>
              <a:t>, uchovávanie</a:t>
            </a:r>
            <a:r>
              <a:rPr lang="sk-SK" sz="2800" dirty="0"/>
              <a:t>, analýzu, vyhodnotenie výsledkov, spätnú informáciu a zverejňovanie,</a:t>
            </a:r>
          </a:p>
          <a:p>
            <a:r>
              <a:rPr lang="sk-SK" sz="2800" dirty="0"/>
              <a:t>V</a:t>
            </a:r>
            <a:r>
              <a:rPr lang="sk-SK" sz="2800" dirty="0" smtClean="0"/>
              <a:t>edú </a:t>
            </a:r>
            <a:r>
              <a:rPr lang="sk-SK" sz="2800" dirty="0"/>
              <a:t>evidenciu a dokumentáciu epidemiologických údajov a iných údajov významných z </a:t>
            </a:r>
            <a:r>
              <a:rPr lang="sk-SK" sz="2800" dirty="0" smtClean="0"/>
              <a:t>hľadiska ochrany</a:t>
            </a:r>
            <a:r>
              <a:rPr lang="sk-SK" sz="2800" dirty="0"/>
              <a:t>, podpory a rozvoja verejného zdravia,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6448" y="5778929"/>
            <a:ext cx="8312587" cy="1008380"/>
          </a:xfrm>
        </p:spPr>
        <p:txBody>
          <a:bodyPr/>
          <a:lstStyle/>
          <a:p>
            <a:r>
              <a:rPr lang="sk-SK" sz="3200" dirty="0" smtClean="0"/>
              <a:t>Úrad </a:t>
            </a:r>
            <a:r>
              <a:rPr lang="sk-SK" sz="3200" dirty="0"/>
              <a:t>verejného zdravotníctva a regionálne úrady </a:t>
            </a:r>
            <a:r>
              <a:rPr lang="sk-SK" sz="3200" dirty="0" smtClean="0"/>
              <a:t>verejného zdravotníctva </a:t>
            </a:r>
            <a:r>
              <a:rPr lang="sk-SK" sz="3200" dirty="0"/>
              <a:t>v rozsahu svojej špecializácie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7F00-1B4E-2B45-A9B6-2C8419215001}" type="datetime1">
              <a:rPr lang="sk-SK" smtClean="0"/>
              <a:t>17.12.15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22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788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962"/>
    </mc:Choice>
    <mc:Fallback>
      <p:transition spd="slow" advTm="399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6449" y="756287"/>
            <a:ext cx="8211828" cy="5504684"/>
          </a:xfrm>
        </p:spPr>
        <p:txBody>
          <a:bodyPr/>
          <a:lstStyle/>
          <a:p>
            <a:r>
              <a:rPr lang="sk-SK" dirty="0" err="1" smtClean="0"/>
              <a:t>Monitorujú</a:t>
            </a:r>
            <a:r>
              <a:rPr lang="sk-SK" dirty="0" smtClean="0"/>
              <a:t> </a:t>
            </a:r>
            <a:r>
              <a:rPr lang="sk-SK" dirty="0"/>
              <a:t>výskyt prenosných ochorení a vykonávajú epidemiologický dohľad,</a:t>
            </a:r>
          </a:p>
          <a:p>
            <a:r>
              <a:rPr lang="sk-SK" dirty="0" smtClean="0"/>
              <a:t>Prešetrujú </a:t>
            </a:r>
            <a:r>
              <a:rPr lang="sk-SK" dirty="0"/>
              <a:t>podozrenia na choroby z povolania,</a:t>
            </a:r>
          </a:p>
          <a:p>
            <a:r>
              <a:rPr lang="sk-SK" dirty="0"/>
              <a:t>P</a:t>
            </a:r>
            <a:r>
              <a:rPr lang="sk-SK" dirty="0" smtClean="0"/>
              <a:t>lánujú </a:t>
            </a:r>
            <a:r>
              <a:rPr lang="sk-SK" dirty="0"/>
              <a:t>a koordinujú kontrolu prenosných ochorení,</a:t>
            </a:r>
          </a:p>
          <a:p>
            <a:r>
              <a:rPr lang="sk-SK" dirty="0"/>
              <a:t>P</a:t>
            </a:r>
            <a:r>
              <a:rPr lang="sk-SK" dirty="0" smtClean="0"/>
              <a:t>lánujú</a:t>
            </a:r>
            <a:r>
              <a:rPr lang="sk-SK" dirty="0"/>
              <a:t>, koordinujú a kontrolujú imunizačný program, kontrolujú správne postupy a manipuláciu </a:t>
            </a:r>
            <a:r>
              <a:rPr lang="sk-SK" dirty="0" smtClean="0"/>
              <a:t>s očkovacími </a:t>
            </a:r>
            <a:r>
              <a:rPr lang="sk-SK" dirty="0"/>
              <a:t>látkami na všetkých úrovniach</a:t>
            </a:r>
            <a:r>
              <a:rPr lang="sk-SK" dirty="0" smtClean="0"/>
              <a:t>,</a:t>
            </a:r>
          </a:p>
          <a:p>
            <a:r>
              <a:rPr lang="sk-SK" dirty="0" err="1"/>
              <a:t>M</a:t>
            </a:r>
            <a:r>
              <a:rPr lang="sk-SK" dirty="0" err="1" smtClean="0"/>
              <a:t>onitorujú</a:t>
            </a:r>
            <a:r>
              <a:rPr lang="sk-SK" dirty="0" smtClean="0"/>
              <a:t> </a:t>
            </a:r>
            <a:r>
              <a:rPr lang="sk-SK" dirty="0"/>
              <a:t>zdravotný stav obyvateľstva a jeho skupín vo vzťahu k životným podmienkam </a:t>
            </a:r>
            <a:r>
              <a:rPr lang="sk-SK" dirty="0" smtClean="0"/>
              <a:t>a pracovným </a:t>
            </a:r>
            <a:r>
              <a:rPr lang="sk-SK" dirty="0"/>
              <a:t>podmienkam, spôsobu života a práce a zdravotného uvedomenia ľudí</a:t>
            </a:r>
            <a:r>
              <a:rPr lang="sk-SK" dirty="0" smtClean="0"/>
              <a:t>,</a:t>
            </a:r>
          </a:p>
          <a:p>
            <a:r>
              <a:rPr lang="sk-SK" dirty="0"/>
              <a:t>S</a:t>
            </a:r>
            <a:r>
              <a:rPr lang="sk-SK" dirty="0" smtClean="0"/>
              <a:t>pracúvajú </a:t>
            </a:r>
            <a:r>
              <a:rPr lang="sk-SK" dirty="0"/>
              <a:t>a zverejňujú údaje o stave verejného zdravia a vykonávajú edičnú činnosť v </a:t>
            </a:r>
            <a:r>
              <a:rPr lang="sk-SK" dirty="0" smtClean="0"/>
              <a:t>oblasti ochrany</a:t>
            </a:r>
            <a:r>
              <a:rPr lang="sk-SK" dirty="0"/>
              <a:t>, podpory a rozvoja verejného zdravia,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7F00-1B4E-2B45-A9B6-2C8419215001}" type="datetime1">
              <a:rPr lang="sk-SK" smtClean="0"/>
              <a:t>17.12.15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492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4359"/>
    </mc:Choice>
    <mc:Fallback>
      <p:transition spd="slow" advTm="54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6448" y="756287"/>
            <a:ext cx="8211829" cy="4847208"/>
          </a:xfrm>
        </p:spPr>
        <p:txBody>
          <a:bodyPr>
            <a:normAutofit/>
          </a:bodyPr>
          <a:lstStyle/>
          <a:p>
            <a:r>
              <a:rPr lang="sk-SK" dirty="0"/>
              <a:t>Príloha </a:t>
            </a:r>
            <a:r>
              <a:rPr lang="sk-SK" dirty="0" err="1"/>
              <a:t>č</a:t>
            </a:r>
            <a:r>
              <a:rPr lang="sk-SK" dirty="0"/>
              <a:t>. 5 k zákonu </a:t>
            </a:r>
            <a:r>
              <a:rPr lang="sk-SK" dirty="0" err="1"/>
              <a:t>č</a:t>
            </a:r>
            <a:r>
              <a:rPr lang="sk-SK" dirty="0" smtClean="0"/>
              <a:t>. 355</a:t>
            </a:r>
            <a:r>
              <a:rPr lang="sk-SK" dirty="0"/>
              <a:t>/2007 Z. z. Zoznam povinne hlásených prenosných ochorení, podozrení na </a:t>
            </a:r>
            <a:r>
              <a:rPr lang="sk-SK" dirty="0" smtClean="0"/>
              <a:t>ochorenia a </a:t>
            </a:r>
            <a:r>
              <a:rPr lang="sk-SK" dirty="0"/>
              <a:t>nosičstiev choroboplodných </a:t>
            </a:r>
            <a:r>
              <a:rPr lang="sk-SK" dirty="0" smtClean="0"/>
              <a:t>mikroorganizmov</a:t>
            </a:r>
          </a:p>
          <a:p>
            <a:r>
              <a:rPr lang="sk-SK" dirty="0" smtClean="0"/>
              <a:t>Zákon </a:t>
            </a:r>
            <a:r>
              <a:rPr lang="sk-SK" dirty="0" err="1"/>
              <a:t>č</a:t>
            </a:r>
            <a:r>
              <a:rPr lang="sk-SK" dirty="0"/>
              <a:t>. 153/2013 Z. z. o </a:t>
            </a:r>
            <a:r>
              <a:rPr lang="sk-SK" dirty="0" smtClean="0"/>
              <a:t>n</a:t>
            </a:r>
            <a:r>
              <a:rPr lang="sk-SK" dirty="0"/>
              <a:t>á</a:t>
            </a:r>
            <a:r>
              <a:rPr lang="sk-SK" dirty="0" smtClean="0"/>
              <a:t>rodnom zdravotn</a:t>
            </a:r>
            <a:r>
              <a:rPr lang="sk-SK" dirty="0"/>
              <a:t>í</a:t>
            </a:r>
            <a:r>
              <a:rPr lang="sk-SK" dirty="0" smtClean="0"/>
              <a:t>ckom </a:t>
            </a:r>
            <a:r>
              <a:rPr lang="sk-SK" dirty="0"/>
              <a:t>informačnom </a:t>
            </a:r>
            <a:r>
              <a:rPr lang="sk-SK" dirty="0" err="1" smtClean="0"/>
              <a:t>syst</a:t>
            </a:r>
            <a:r>
              <a:rPr lang="sk-SK" dirty="0" err="1"/>
              <a:t>é</a:t>
            </a:r>
            <a:r>
              <a:rPr lang="sk-SK" dirty="0" err="1" smtClean="0"/>
              <a:t>me</a:t>
            </a:r>
            <a:r>
              <a:rPr lang="sk-SK" dirty="0" smtClean="0"/>
              <a:t> </a:t>
            </a:r>
            <a:r>
              <a:rPr lang="sk-SK" dirty="0"/>
              <a:t>a o </a:t>
            </a:r>
            <a:r>
              <a:rPr lang="sk-SK" dirty="0" smtClean="0"/>
              <a:t>zmene a doplnen</a:t>
            </a:r>
            <a:r>
              <a:rPr lang="sk-SK" dirty="0"/>
              <a:t>í</a:t>
            </a:r>
            <a:r>
              <a:rPr lang="sk-SK" dirty="0" smtClean="0"/>
              <a:t> </a:t>
            </a:r>
            <a:r>
              <a:rPr lang="sk-SK" dirty="0"/>
              <a:t>niektorých </a:t>
            </a:r>
            <a:r>
              <a:rPr lang="sk-SK" dirty="0" smtClean="0"/>
              <a:t>zákonov</a:t>
            </a:r>
          </a:p>
          <a:p>
            <a:r>
              <a:rPr lang="sk-SK" dirty="0" smtClean="0"/>
              <a:t>Alžbeta </a:t>
            </a:r>
            <a:r>
              <a:rPr lang="sk-SK" dirty="0" err="1"/>
              <a:t>Benedikovičová</a:t>
            </a:r>
            <a:r>
              <a:rPr lang="sk-SK" dirty="0"/>
              <a:t>, Martin </a:t>
            </a:r>
            <a:r>
              <a:rPr lang="sk-SK" dirty="0" err="1" smtClean="0"/>
              <a:t>Rusnák</a:t>
            </a:r>
            <a:r>
              <a:rPr lang="sk-SK" dirty="0" smtClean="0"/>
              <a:t>: </a:t>
            </a:r>
            <a:r>
              <a:rPr lang="sk-SK" b="1" dirty="0" smtClean="0">
                <a:solidFill>
                  <a:srgbClr val="FFFF00"/>
                </a:solidFill>
              </a:rPr>
              <a:t>Aktuálny </a:t>
            </a:r>
            <a:r>
              <a:rPr lang="sk-SK" b="1" dirty="0">
                <a:solidFill>
                  <a:srgbClr val="FFFF00"/>
                </a:solidFill>
              </a:rPr>
              <a:t>prehľad záväzných právnych predpisov v zdravotníctve a vo verejnom </a:t>
            </a:r>
            <a:r>
              <a:rPr lang="sk-SK" b="1" dirty="0" smtClean="0">
                <a:solidFill>
                  <a:srgbClr val="FFFF00"/>
                </a:solidFill>
              </a:rPr>
              <a:t>zdravotníctve</a:t>
            </a:r>
            <a:r>
              <a:rPr lang="sk-SK" dirty="0" smtClean="0"/>
              <a:t>. Vydalo </a:t>
            </a:r>
            <a:r>
              <a:rPr lang="sk-SK" dirty="0"/>
              <a:t>vydavateľstvo </a:t>
            </a:r>
            <a:r>
              <a:rPr lang="sk-SK" dirty="0" err="1"/>
              <a:t>Typi</a:t>
            </a:r>
            <a:r>
              <a:rPr lang="sk-SK" dirty="0"/>
              <a:t> </a:t>
            </a:r>
            <a:r>
              <a:rPr lang="sk-SK" dirty="0" err="1"/>
              <a:t>Universitatis</a:t>
            </a:r>
            <a:r>
              <a:rPr lang="sk-SK" dirty="0"/>
              <a:t> </a:t>
            </a:r>
            <a:r>
              <a:rPr lang="sk-SK" dirty="0" err="1"/>
              <a:t>Tyrnaviensis</a:t>
            </a:r>
            <a:r>
              <a:rPr lang="sk-SK" dirty="0"/>
              <a:t>, spoločné pracovisko Trnavskej univerzity v Trnave a VEDY, vydavateľstva Slovenskej akadémie vied, ako 152. publikáciu. Prvé vydanie, 2014, 80 strán, </a:t>
            </a:r>
            <a:r>
              <a:rPr lang="sk-SK" dirty="0" err="1"/>
              <a:t>brož</a:t>
            </a:r>
            <a:r>
              <a:rPr lang="sk-SK" dirty="0"/>
              <a:t>. ISBN 978-80-8082-793-9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56448" y="5725053"/>
            <a:ext cx="8312587" cy="1008380"/>
          </a:xfrm>
        </p:spPr>
        <p:txBody>
          <a:bodyPr/>
          <a:lstStyle/>
          <a:p>
            <a:r>
              <a:rPr lang="sk-SK" dirty="0" smtClean="0"/>
              <a:t>Pomocná literatúra</a:t>
            </a: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7F00-1B4E-2B45-A9B6-2C8419215001}" type="datetime1">
              <a:rPr lang="sk-SK" smtClean="0"/>
              <a:t>17.12.15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051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58"/>
    </mc:Choice>
    <mc:Fallback>
      <p:transition spd="slow" advTm="357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6449" y="756287"/>
            <a:ext cx="8211828" cy="4621740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Predstavili sme ciele sledovania zdravotného stavu.</a:t>
            </a:r>
          </a:p>
          <a:p>
            <a:r>
              <a:rPr lang="sk-SK" sz="2800" dirty="0" smtClean="0"/>
              <a:t>Spomenuli sme spôsoby a prístupy.</a:t>
            </a:r>
          </a:p>
          <a:p>
            <a:r>
              <a:rPr lang="sk-SK" sz="2800" dirty="0" smtClean="0"/>
              <a:t>Nakoniec sme charakterizovali hlavné dokumenty, ktoré špecifikujú tieto prístupy.</a:t>
            </a:r>
            <a:endParaRPr lang="sk-SK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Súhrn</a:t>
            </a: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7F00-1B4E-2B45-A9B6-2C8419215001}" type="datetime1">
              <a:rPr lang="sk-SK" smtClean="0"/>
              <a:t>17.12.15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274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8"/>
    </mc:Choice>
    <mc:Fallback>
      <p:transition spd="slow" advTm="1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6448" y="756287"/>
            <a:ext cx="8211829" cy="4621740"/>
          </a:xfrm>
        </p:spPr>
        <p:txBody>
          <a:bodyPr/>
          <a:lstStyle/>
          <a:p>
            <a:r>
              <a:rPr lang="sk-SK" sz="3200" dirty="0" smtClean="0"/>
              <a:t>Prečo sa v dozore nad zdravotným stavom zameriavame prednostne na infekčné ochorenia?</a:t>
            </a:r>
          </a:p>
          <a:p>
            <a:r>
              <a:rPr lang="sk-SK" sz="3200" dirty="0" smtClean="0"/>
              <a:t>Ktoré zo zdrojov rutinných údajov poskytujú informáciu, ktorá umožní odhad zdravotného stavu populácie, uveďte aj bližšiu charakteristiku.</a:t>
            </a:r>
          </a:p>
          <a:p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Otázky</a:t>
            </a: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37F00-1B4E-2B45-A9B6-2C8419215001}" type="datetime1">
              <a:rPr lang="sk-SK" smtClean="0"/>
              <a:t>17.12.15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6663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92"/>
    </mc:Choice>
    <mc:Fallback>
      <p:transition spd="slow" advTm="2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6449" y="756287"/>
            <a:ext cx="8211828" cy="4822307"/>
          </a:xfrm>
        </p:spPr>
        <p:txBody>
          <a:bodyPr>
            <a:normAutofit fontScale="92500" lnSpcReduction="20000"/>
          </a:bodyPr>
          <a:lstStyle/>
          <a:p>
            <a:r>
              <a:rPr lang="sk-SK" dirty="0" smtClean="0"/>
              <a:t>Ozrejmíme pojem „dozor na ochoreniami“ a jeho rôznorodé formy a činnosti</a:t>
            </a:r>
          </a:p>
          <a:p>
            <a:r>
              <a:rPr lang="sk-SK" dirty="0" smtClean="0"/>
              <a:t>Zoznámime sa s povinne hlásenými ochoreniami na Slovensku a v EU</a:t>
            </a:r>
          </a:p>
          <a:p>
            <a:r>
              <a:rPr lang="sk-SK" dirty="0" smtClean="0"/>
              <a:t>Preberieme prístupy a riešenia: </a:t>
            </a:r>
          </a:p>
          <a:p>
            <a:pPr lvl="1"/>
            <a:r>
              <a:rPr lang="sk-SK" dirty="0"/>
              <a:t>A</a:t>
            </a:r>
            <a:r>
              <a:rPr lang="sk-SK" dirty="0" smtClean="0"/>
              <a:t>ktívna, pasívna surveillance, sentinel, </a:t>
            </a:r>
            <a:r>
              <a:rPr lang="sk-SK" dirty="0" err="1" smtClean="0"/>
              <a:t>syndromologická</a:t>
            </a:r>
            <a:r>
              <a:rPr lang="sk-SK" dirty="0" smtClean="0"/>
              <a:t>, atď</a:t>
            </a:r>
          </a:p>
          <a:p>
            <a:pPr lvl="1"/>
            <a:r>
              <a:rPr lang="sk-SK" dirty="0" smtClean="0"/>
              <a:t>Technické zabezpečenie</a:t>
            </a:r>
          </a:p>
          <a:p>
            <a:pPr lvl="1"/>
            <a:r>
              <a:rPr lang="sk-SK" dirty="0" smtClean="0"/>
              <a:t>Laboratórne zabezpečenie</a:t>
            </a:r>
          </a:p>
          <a:p>
            <a:pPr lvl="1"/>
            <a:r>
              <a:rPr lang="sk-SK" dirty="0" smtClean="0"/>
              <a:t>Kvalita systémov</a:t>
            </a:r>
          </a:p>
          <a:p>
            <a:pPr lvl="1"/>
            <a:r>
              <a:rPr lang="sk-SK" dirty="0" smtClean="0"/>
              <a:t>Riešenie epidémie a pandémie</a:t>
            </a:r>
          </a:p>
          <a:p>
            <a:r>
              <a:rPr lang="sk-SK" dirty="0" smtClean="0"/>
              <a:t>Zoznámime sa s využitím výsledkov</a:t>
            </a:r>
          </a:p>
          <a:p>
            <a:pPr lvl="1"/>
            <a:r>
              <a:rPr lang="sk-SK" dirty="0" smtClean="0"/>
              <a:t>Systémy rýchleho varovania a reakcie</a:t>
            </a:r>
          </a:p>
          <a:p>
            <a:pPr lvl="1"/>
            <a:r>
              <a:rPr lang="sk-SK" dirty="0" err="1" smtClean="0"/>
              <a:t>International</a:t>
            </a:r>
            <a:r>
              <a:rPr lang="sk-SK" dirty="0" smtClean="0"/>
              <a:t> </a:t>
            </a:r>
            <a:r>
              <a:rPr lang="sk-SK" dirty="0" err="1" smtClean="0"/>
              <a:t>Health</a:t>
            </a:r>
            <a:r>
              <a:rPr lang="sk-SK" dirty="0" smtClean="0"/>
              <a:t> </a:t>
            </a:r>
            <a:r>
              <a:rPr lang="sk-SK" dirty="0" err="1" smtClean="0"/>
              <a:t>Regulation</a:t>
            </a:r>
            <a:r>
              <a:rPr lang="sk-SK" dirty="0" smtClean="0"/>
              <a:t> (IHR) </a:t>
            </a:r>
            <a:r>
              <a:rPr lang="sk-SK" dirty="0"/>
              <a:t>a </a:t>
            </a:r>
            <a:r>
              <a:rPr lang="sk-SK" dirty="0" err="1"/>
              <a:t>Chemical</a:t>
            </a:r>
            <a:r>
              <a:rPr lang="sk-SK" dirty="0"/>
              <a:t>, </a:t>
            </a:r>
            <a:r>
              <a:rPr lang="sk-SK" dirty="0" err="1"/>
              <a:t>Biological</a:t>
            </a:r>
            <a:r>
              <a:rPr lang="sk-SK" dirty="0"/>
              <a:t>, </a:t>
            </a:r>
            <a:r>
              <a:rPr lang="sk-SK" dirty="0" err="1"/>
              <a:t>Radiological</a:t>
            </a:r>
            <a:r>
              <a:rPr lang="sk-SK" dirty="0"/>
              <a:t>, </a:t>
            </a:r>
            <a:r>
              <a:rPr lang="sk-SK" dirty="0" err="1"/>
              <a:t>Nuclear</a:t>
            </a:r>
            <a:r>
              <a:rPr lang="sk-SK" dirty="0"/>
              <a:t>, </a:t>
            </a:r>
            <a:r>
              <a:rPr lang="sk-SK" dirty="0" err="1"/>
              <a:t>and</a:t>
            </a:r>
            <a:r>
              <a:rPr lang="sk-SK" dirty="0"/>
              <a:t> </a:t>
            </a:r>
            <a:r>
              <a:rPr lang="sk-SK" dirty="0" err="1"/>
              <a:t>Explosive</a:t>
            </a:r>
            <a:r>
              <a:rPr lang="sk-SK" dirty="0"/>
              <a:t> (CBRNE</a:t>
            </a:r>
            <a:r>
              <a:rPr lang="sk-SK" dirty="0" smtClean="0"/>
              <a:t>) udalosti</a:t>
            </a:r>
          </a:p>
          <a:p>
            <a:pPr lvl="1"/>
            <a:r>
              <a:rPr lang="sk-SK" dirty="0" smtClean="0"/>
              <a:t>Hodnotenie intervencie</a:t>
            </a:r>
          </a:p>
          <a:p>
            <a:pPr lvl="1"/>
            <a:r>
              <a:rPr lang="sk-SK" dirty="0" smtClean="0"/>
              <a:t>Hodnotenie účinnosti politík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Obsah prednášok</a:t>
            </a: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0DAF63-D8AD-7047-9E01-CB4331E20222}" type="datetime1">
              <a:rPr lang="sk-SK" smtClean="0"/>
              <a:t>17.12.15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78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3"/>
    </mc:Choice>
    <mc:Fallback>
      <p:transition spd="slow" advTm="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40900" y="756287"/>
            <a:ext cx="8327377" cy="4621740"/>
          </a:xfrm>
        </p:spPr>
        <p:txBody>
          <a:bodyPr/>
          <a:lstStyle/>
          <a:p>
            <a:r>
              <a:rPr lang="sk-SK" dirty="0" smtClean="0"/>
              <a:t>Prednášky sú dokumentované na web </a:t>
            </a:r>
            <a:r>
              <a:rPr lang="sk-SK" dirty="0" err="1" smtClean="0"/>
              <a:t>rusnak</a:t>
            </a:r>
            <a:r>
              <a:rPr lang="sk-SK" dirty="0" smtClean="0"/>
              <a:t>.</a:t>
            </a:r>
            <a:r>
              <a:rPr lang="sk-SK" dirty="0" err="1" smtClean="0"/>
              <a:t>truni</a:t>
            </a:r>
            <a:r>
              <a:rPr lang="sk-SK" dirty="0" smtClean="0"/>
              <a:t>.</a:t>
            </a:r>
            <a:r>
              <a:rPr lang="sk-SK" dirty="0" err="1" smtClean="0"/>
              <a:t>sk</a:t>
            </a:r>
            <a:r>
              <a:rPr lang="sk-SK" dirty="0" smtClean="0"/>
              <a:t>  postupne aj s hovoreným slovom</a:t>
            </a:r>
          </a:p>
          <a:p>
            <a:r>
              <a:rPr lang="sk-SK" dirty="0" smtClean="0"/>
              <a:t>Cvičenia najmä </a:t>
            </a:r>
            <a:r>
              <a:rPr lang="sk-SK" dirty="0" err="1" smtClean="0"/>
              <a:t>bezkontaktne</a:t>
            </a:r>
            <a:r>
              <a:rPr lang="sk-SK" dirty="0" smtClean="0"/>
              <a:t> s dôrazom na samostatnú prácu</a:t>
            </a:r>
          </a:p>
          <a:p>
            <a:r>
              <a:rPr lang="sk-SK" dirty="0" smtClean="0"/>
              <a:t>Technické prostriedky: prístup na </a:t>
            </a:r>
            <a:r>
              <a:rPr lang="sk-SK" dirty="0" err="1" smtClean="0"/>
              <a:t>internet</a:t>
            </a:r>
            <a:r>
              <a:rPr lang="sk-SK" dirty="0" smtClean="0"/>
              <a:t> a MOODLE</a:t>
            </a:r>
          </a:p>
          <a:p>
            <a:r>
              <a:rPr lang="sk-SK" dirty="0" smtClean="0"/>
              <a:t>Hodnotenie: priebežne</a:t>
            </a:r>
          </a:p>
          <a:p>
            <a:r>
              <a:rPr lang="sk-SK" dirty="0" smtClean="0"/>
              <a:t>Záverečná skúška: výsledky z priebehu semestra, test a prípadne ústna časť</a:t>
            </a:r>
            <a:endParaRPr lang="sk-SK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Prístup k výučbe</a:t>
            </a: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AF477-A371-2147-8A4E-1E25AC1A0BDF}" type="datetime1">
              <a:rPr lang="sk-SK" smtClean="0"/>
              <a:t>17.12.15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4</a:t>
            </a:fld>
            <a:endParaRPr lang="en-GB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0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14"/>
    </mc:Choice>
    <mc:Fallback>
      <p:transition spd="slow" advTm="55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997947" y="756287"/>
            <a:ext cx="8070330" cy="4033519"/>
          </a:xfrm>
        </p:spPr>
        <p:txBody>
          <a:bodyPr>
            <a:normAutofit/>
          </a:bodyPr>
          <a:lstStyle/>
          <a:p>
            <a:pPr marL="20158" indent="0">
              <a:buNone/>
            </a:pPr>
            <a:r>
              <a:rPr lang="sk-SK" sz="3200" dirty="0" smtClean="0"/>
              <a:t>Predstaviť surveillance ako základnú metódu zdravia verejnosti a uviesť postupy praktickej epidemiológie</a:t>
            </a:r>
            <a:endParaRPr lang="sk-SK" sz="32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Ciele prednášky</a:t>
            </a: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5C0F7D-0ECF-FC4C-9A73-4BFB5FFAEAD0}" type="datetime1">
              <a:rPr lang="sk-SK" smtClean="0"/>
              <a:t>17.12.15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5</a:t>
            </a:fld>
            <a:endParaRPr lang="en-GB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284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866"/>
    </mc:Choice>
    <mc:Fallback>
      <p:transition spd="slow" advTm="37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448" y="3900480"/>
            <a:ext cx="8312587" cy="2485927"/>
          </a:xfrm>
        </p:spPr>
        <p:txBody>
          <a:bodyPr/>
          <a:lstStyle/>
          <a:p>
            <a:r>
              <a:rPr lang="sk-SK" dirty="0" smtClean="0"/>
              <a:t>Zdravotný stav obyvateľstva a jeho sledovanie</a:t>
            </a:r>
            <a:endParaRPr lang="sk-S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6EF21D-D4EB-1147-ADA1-57EFC10E2E69}" type="datetime1">
              <a:rPr lang="sk-SK" smtClean="0"/>
              <a:t>17.12.15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44478E-25D6-4334-A519-EED7046972D9}" type="slidenum">
              <a:rPr lang="en-GB" smtClean="0"/>
              <a:pPr/>
              <a:t>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pic>
        <p:nvPicPr>
          <p:cNvPr id="6" name="Sound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677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183"/>
    </mc:Choice>
    <mc:Fallback>
      <p:transition spd="slow" advTm="201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468733" y="756287"/>
            <a:ext cx="8599544" cy="4033519"/>
          </a:xfrm>
        </p:spPr>
        <p:txBody>
          <a:bodyPr>
            <a:normAutofit/>
          </a:bodyPr>
          <a:lstStyle/>
          <a:p>
            <a:r>
              <a:rPr lang="sk-SK" dirty="0" smtClean="0"/>
              <a:t>Staré a nové </a:t>
            </a:r>
            <a:r>
              <a:rPr lang="sk-SK" dirty="0" err="1" smtClean="0"/>
              <a:t>patogény</a:t>
            </a:r>
            <a:r>
              <a:rPr lang="sk-SK" dirty="0" smtClean="0"/>
              <a:t>, znečistenie ovzdušia, bezpečná </a:t>
            </a:r>
            <a:r>
              <a:rPr lang="sk-SK" dirty="0" err="1" smtClean="0"/>
              <a:t>voda</a:t>
            </a:r>
            <a:r>
              <a:rPr lang="sk-SK" dirty="0" smtClean="0"/>
              <a:t> a potraviny.</a:t>
            </a:r>
          </a:p>
          <a:p>
            <a:r>
              <a:rPr lang="sk-SK" dirty="0" smtClean="0"/>
              <a:t>Infekčné ochorenia sa znovu objavili ako nebezpečenstvo pre globálne zdravie, HIV/AIDS, </a:t>
            </a:r>
            <a:r>
              <a:rPr lang="sk-SK" dirty="0" err="1" smtClean="0"/>
              <a:t>ebola</a:t>
            </a:r>
            <a:r>
              <a:rPr lang="sk-SK" dirty="0" smtClean="0"/>
              <a:t>, prasačia chrípka, </a:t>
            </a:r>
            <a:r>
              <a:rPr lang="sk-SK" dirty="0" err="1" smtClean="0"/>
              <a:t>bioterorizmus</a:t>
            </a:r>
            <a:r>
              <a:rPr lang="sk-SK" dirty="0" smtClean="0"/>
              <a:t>.</a:t>
            </a:r>
          </a:p>
          <a:p>
            <a:r>
              <a:rPr lang="sk-SK" dirty="0" smtClean="0"/>
              <a:t>Epidémia obezity, </a:t>
            </a:r>
            <a:r>
              <a:rPr lang="sk-SK" dirty="0" err="1" smtClean="0"/>
              <a:t>diabetu</a:t>
            </a:r>
            <a:r>
              <a:rPr lang="sk-SK" dirty="0" smtClean="0"/>
              <a:t> a rakoviny sa rozrastá do celého sveta. Pokračuje epidémia rakoviny. Kardiovaskulárne ochorenia mierne klesajú. </a:t>
            </a:r>
            <a:endParaRPr lang="sk-SK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Súčasnosť zdravia </a:t>
            </a:r>
            <a:r>
              <a:rPr lang="sk-SK" dirty="0" smtClean="0"/>
              <a:t>verejnosti-výzvy</a:t>
            </a:r>
            <a:endParaRPr lang="sk-SK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9B22F5-C03F-C248-8BBB-1085705D33B4}" type="datetime1">
              <a:rPr lang="sk-SK" smtClean="0"/>
              <a:t>17.12.15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44478E-25D6-4334-A519-EED7046972D9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5514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56"/>
    </mc:Choice>
    <mc:Fallback>
      <p:transition spd="slow" advTm="89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043308" y="756287"/>
            <a:ext cx="8024969" cy="4033519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Poznanie zdravotného stavu obyvateľstva</a:t>
            </a:r>
          </a:p>
          <a:p>
            <a:r>
              <a:rPr lang="sk-SK" sz="2800" dirty="0" smtClean="0"/>
              <a:t>Informácie o príčinách a rizikách ochorení a úrazov</a:t>
            </a:r>
          </a:p>
          <a:p>
            <a:r>
              <a:rPr lang="sk-SK" sz="2800" dirty="0" smtClean="0"/>
              <a:t>Znalosť postupov pri hodnotení intervencií a účinku politík zdravia</a:t>
            </a:r>
          </a:p>
          <a:p>
            <a:r>
              <a:rPr lang="sk-SK" sz="2800" dirty="0" smtClean="0"/>
              <a:t>Vyhodnotenie intervencií</a:t>
            </a:r>
          </a:p>
          <a:p>
            <a:r>
              <a:rPr lang="sk-SK" sz="2800" dirty="0" smtClean="0"/>
              <a:t>Odhady potrieb zdrojov pre realizáciu intervencií a politík</a:t>
            </a:r>
            <a:endParaRPr lang="sk-SK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Účinné systémy zdravia verejnosti vyžadujú</a:t>
            </a: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21CD04-04D5-134E-B06E-9C28D7936D1C}" type="datetime1">
              <a:rPr lang="sk-SK" smtClean="0"/>
              <a:t>17.12.15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97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391"/>
    </mc:Choice>
    <mc:Fallback>
      <p:transition spd="slow" advTm="693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856449" y="756287"/>
            <a:ext cx="8211828" cy="4033519"/>
          </a:xfrm>
        </p:spPr>
        <p:txBody>
          <a:bodyPr>
            <a:normAutofit/>
          </a:bodyPr>
          <a:lstStyle/>
          <a:p>
            <a:r>
              <a:rPr lang="sk-SK" sz="2800" dirty="0" smtClean="0"/>
              <a:t>Vývoj v dostupnosti zariadení, ich prepojenie a vývoj nových a </a:t>
            </a:r>
            <a:r>
              <a:rPr lang="sk-SK" sz="2800" dirty="0" err="1" smtClean="0"/>
              <a:t>interaktívnych</a:t>
            </a:r>
            <a:r>
              <a:rPr lang="sk-SK" sz="2800" dirty="0" smtClean="0"/>
              <a:t> programových prostriedkov umožňuje sledovať zmeny v zdravotnom stave v reálnom čase a promptne reagovať na </a:t>
            </a:r>
            <a:r>
              <a:rPr lang="sk-SK" sz="2800" dirty="0" err="1" smtClean="0"/>
              <a:t>vznikajúce</a:t>
            </a:r>
            <a:r>
              <a:rPr lang="sk-SK" sz="2800" dirty="0" smtClean="0"/>
              <a:t> nebezpečenstvá.</a:t>
            </a:r>
          </a:p>
          <a:p>
            <a:r>
              <a:rPr lang="sk-SK" sz="2800" dirty="0" smtClean="0"/>
              <a:t>Na druhej strane správne a úplné využitie možností vyžaduje dobre pripraveného odborníka, ktorý je schopný správne zvoliť prostriedky a zhodnotiť ich obmedzenia.</a:t>
            </a:r>
            <a:endParaRPr lang="sk-SK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Informačná revolúcia</a:t>
            </a:r>
            <a:endParaRPr lang="sk-S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5A67C-65A6-E146-A151-F5DA89AD2B16}" type="datetime1">
              <a:rPr lang="sk-SK" smtClean="0"/>
              <a:t>17.12.15</a:t>
            </a:fld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0C92893-8C51-46CF-9D47-24B3C575AFAA}" type="slidenum">
              <a:rPr lang="en-GB" smtClean="0"/>
              <a:pPr/>
              <a:t>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rusnak.truni.sk</a:t>
            </a:r>
            <a:endParaRPr lang="en-GB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47163" y="65341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44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295"/>
    </mc:Choice>
    <mc:Fallback>
      <p:transition spd="slow" advTm="342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rtin_Trnava_prednasky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Martin_Trnava_prednasky.potx</Template>
  <TotalTime>3017</TotalTime>
  <Words>1599</Words>
  <Application>Microsoft Macintosh PowerPoint</Application>
  <PresentationFormat>Custom</PresentationFormat>
  <Paragraphs>191</Paragraphs>
  <Slides>26</Slides>
  <Notes>2</Notes>
  <HiddenSlides>0</HiddenSlides>
  <MMClips>26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Arial Unicode MS</vt:lpstr>
      <vt:lpstr>Calibri</vt:lpstr>
      <vt:lpstr>įpųŅĽ6š</vt:lpstr>
      <vt:lpstr>Lucida Grande</vt:lpstr>
      <vt:lpstr>ＭＳ Ｐゴシック</vt:lpstr>
      <vt:lpstr>Palatino Linotype</vt:lpstr>
      <vt:lpstr>Trebuchet MS</vt:lpstr>
      <vt:lpstr>Wingdings</vt:lpstr>
      <vt:lpstr>Martin_Trnava_prednasky</vt:lpstr>
      <vt:lpstr>Dozor nad ochoreniami pre zdravie verejnosti</vt:lpstr>
      <vt:lpstr>Ciele semestra</vt:lpstr>
      <vt:lpstr>Obsah prednášok</vt:lpstr>
      <vt:lpstr>Prístup k výučbe</vt:lpstr>
      <vt:lpstr>Ciele prednášky</vt:lpstr>
      <vt:lpstr>Zdravotný stav obyvateľstva a jeho sledovanie</vt:lpstr>
      <vt:lpstr>Súčasnosť zdravia verejnosti-výzvy</vt:lpstr>
      <vt:lpstr>Účinné systémy zdravia verejnosti vyžadujú</vt:lpstr>
      <vt:lpstr>Informačná revolúcia</vt:lpstr>
      <vt:lpstr>PowerPoint Presentation</vt:lpstr>
      <vt:lpstr>Odhady stavu zdravia</vt:lpstr>
      <vt:lpstr>Trvale, pravidelne zbierané údaje</vt:lpstr>
      <vt:lpstr>Surveillance zdravia verejnosti</vt:lpstr>
      <vt:lpstr>Legislatíva</vt:lpstr>
      <vt:lpstr>European Union</vt:lpstr>
      <vt:lpstr>2119/98/ES</vt:lpstr>
      <vt:lpstr>PowerPoint Presentation</vt:lpstr>
      <vt:lpstr>PowerPoint Presentation</vt:lpstr>
      <vt:lpstr>„Epidemiologický dohľad“</vt:lpstr>
      <vt:lpstr>Zoznam obsahujúci kategórie prenosných chorôb</vt:lpstr>
      <vt:lpstr>Slovensko: Zákon č. 355 / 2007 Z. z. Zákon o ochrane, podpore a rozvoji verejného zdravia</vt:lpstr>
      <vt:lpstr>Úrad verejného zdravotníctva a regionálne úrady verejného zdravotníctva v rozsahu svojej špecializácie</vt:lpstr>
      <vt:lpstr>PowerPoint Presentation</vt:lpstr>
      <vt:lpstr>Pomocná literatúra</vt:lpstr>
      <vt:lpstr>Súhrn</vt:lpstr>
      <vt:lpstr>Otázky</vt:lpstr>
    </vt:vector>
  </TitlesOfParts>
  <Manager/>
  <Company>FZaSP TU</Company>
  <LinksUpToDate>false</LinksUpToDate>
  <SharedDoc>false</SharedDoc>
  <HyperlinkBase>http://rusnak.truni.sk/prednasky/Epi_II_Surveillance/index.html</HyperlinkBase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Úvod do dozoru nad ochoreniami pre zdravie verejnosti</dc:title>
  <dc:subject>prednáška</dc:subject>
  <dc:creator>Martin Rusnák</dc:creator>
  <cp:keywords/>
  <dc:description/>
  <cp:lastModifiedBy>Martin Rusnak</cp:lastModifiedBy>
  <cp:revision>51</cp:revision>
  <dcterms:created xsi:type="dcterms:W3CDTF">2012-03-23T08:51:40Z</dcterms:created>
  <dcterms:modified xsi:type="dcterms:W3CDTF">2015-12-17T08:55:13Z</dcterms:modified>
  <cp:category/>
</cp:coreProperties>
</file>