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22"/>
  </p:notesMasterIdLst>
  <p:handoutMasterIdLst>
    <p:handoutMasterId r:id="rId23"/>
  </p:handout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0075863" cy="7562850"/>
  <p:notesSz cx="7772400" cy="10058400"/>
  <p:defaultTextStyle>
    <a:defPPr>
      <a:defRPr lang="en-GB"/>
    </a:defPPr>
    <a:lvl1pPr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1pPr>
    <a:lvl2pPr marL="4302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2pPr>
    <a:lvl3pPr marL="6461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3pPr>
    <a:lvl4pPr marL="862013" indent="-214313"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4pPr>
    <a:lvl5pPr marL="10779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5pPr>
    <a:lvl6pPr marL="2286000" algn="l" defTabSz="914400" rtl="0" eaLnBrk="1" latinLnBrk="0" hangingPunct="1">
      <a:defRPr kern="1200">
        <a:solidFill>
          <a:schemeClr val="bg1"/>
        </a:solidFill>
        <a:latin typeface="Arial" charset="0"/>
        <a:ea typeface="+mn-ea"/>
        <a:cs typeface="Arial Unicode MS" charset="0"/>
      </a:defRPr>
    </a:lvl6pPr>
    <a:lvl7pPr marL="2743200" algn="l" defTabSz="914400" rtl="0" eaLnBrk="1" latinLnBrk="0" hangingPunct="1">
      <a:defRPr kern="1200">
        <a:solidFill>
          <a:schemeClr val="bg1"/>
        </a:solidFill>
        <a:latin typeface="Arial" charset="0"/>
        <a:ea typeface="+mn-ea"/>
        <a:cs typeface="Arial Unicode MS" charset="0"/>
      </a:defRPr>
    </a:lvl7pPr>
    <a:lvl8pPr marL="3200400" algn="l" defTabSz="914400" rtl="0" eaLnBrk="1" latinLnBrk="0" hangingPunct="1">
      <a:defRPr kern="1200">
        <a:solidFill>
          <a:schemeClr val="bg1"/>
        </a:solidFill>
        <a:latin typeface="Arial" charset="0"/>
        <a:ea typeface="+mn-ea"/>
        <a:cs typeface="Arial Unicode MS" charset="0"/>
      </a:defRPr>
    </a:lvl8pPr>
    <a:lvl9pPr marL="3657600" algn="l" defTabSz="914400" rtl="0" eaLnBrk="1" latinLnBrk="0" hangingPunct="1">
      <a:defRPr kern="1200">
        <a:solidFill>
          <a:schemeClr val="bg1"/>
        </a:solidFill>
        <a:latin typeface="Arial" charset="0"/>
        <a:ea typeface="+mn-ea"/>
        <a:cs typeface="Arial Unicode MS" charset="0"/>
      </a:defRPr>
    </a:lvl9pPr>
  </p:defaultTextStyle>
  <p:extLst>
    <p:ext uri="{EFAFB233-063F-42B5-8137-9DF3F51BA10A}">
      <p15:sldGuideLst xmlns:p15="http://schemas.microsoft.com/office/powerpoint/2012/main">
        <p15:guide id="1" orient="horz" pos="2382">
          <p15:clr>
            <a:srgbClr val="A4A3A4"/>
          </p15:clr>
        </p15:guide>
        <p15:guide id="2" pos="317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EA407B-13D9-6944-B970-5ECA221A622C}" v="3" dt="2022-11-04T14:16:57.557"/>
  </p1510:revLst>
</p1510:revInfo>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23"/>
    <p:restoredTop sz="96193"/>
  </p:normalViewPr>
  <p:slideViewPr>
    <p:cSldViewPr snapToGrid="0" snapToObjects="1">
      <p:cViewPr varScale="1">
        <p:scale>
          <a:sx n="116" d="100"/>
          <a:sy n="116" d="100"/>
        </p:scale>
        <p:origin x="2912" y="192"/>
      </p:cViewPr>
      <p:guideLst>
        <p:guide orient="horz" pos="2382"/>
        <p:guide pos="317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nák Martin" userId="ab40e25b-8674-445f-9176-77ec21acf6b8" providerId="ADAL" clId="{40EA407B-13D9-6944-B970-5ECA221A622C}"/>
    <pc:docChg chg="custSel modSld">
      <pc:chgData name="Rusnák Martin" userId="ab40e25b-8674-445f-9176-77ec21acf6b8" providerId="ADAL" clId="{40EA407B-13D9-6944-B970-5ECA221A622C}" dt="2022-11-06T17:53:38.956" v="52" actId="6549"/>
      <pc:docMkLst>
        <pc:docMk/>
      </pc:docMkLst>
      <pc:sldChg chg="addSp modSp mod">
        <pc:chgData name="Rusnák Martin" userId="ab40e25b-8674-445f-9176-77ec21acf6b8" providerId="ADAL" clId="{40EA407B-13D9-6944-B970-5ECA221A622C}" dt="2022-11-06T17:53:38.956" v="52" actId="6549"/>
        <pc:sldMkLst>
          <pc:docMk/>
          <pc:sldMk cId="2746099195" sldId="256"/>
        </pc:sldMkLst>
        <pc:spChg chg="mod">
          <ac:chgData name="Rusnák Martin" userId="ab40e25b-8674-445f-9176-77ec21acf6b8" providerId="ADAL" clId="{40EA407B-13D9-6944-B970-5ECA221A622C}" dt="2022-11-04T14:16:01.551" v="34" actId="20577"/>
          <ac:spMkLst>
            <pc:docMk/>
            <pc:sldMk cId="2746099195" sldId="256"/>
            <ac:spMk id="2" creationId="{00000000-0000-0000-0000-000000000000}"/>
          </ac:spMkLst>
        </pc:spChg>
        <pc:spChg chg="mod">
          <ac:chgData name="Rusnák Martin" userId="ab40e25b-8674-445f-9176-77ec21acf6b8" providerId="ADAL" clId="{40EA407B-13D9-6944-B970-5ECA221A622C}" dt="2022-11-06T17:53:38.956" v="52" actId="6549"/>
          <ac:spMkLst>
            <pc:docMk/>
            <pc:sldMk cId="2746099195" sldId="256"/>
            <ac:spMk id="3" creationId="{00000000-0000-0000-0000-000000000000}"/>
          </ac:spMkLst>
        </pc:spChg>
        <pc:picChg chg="add mod">
          <ac:chgData name="Rusnák Martin" userId="ab40e25b-8674-445f-9176-77ec21acf6b8" providerId="ADAL" clId="{40EA407B-13D9-6944-B970-5ECA221A622C}" dt="2022-11-04T14:16:57.557" v="37" actId="14100"/>
          <ac:picMkLst>
            <pc:docMk/>
            <pc:sldMk cId="2746099195" sldId="256"/>
            <ac:picMk id="1026" creationId="{1400060E-530F-A2BB-C028-8B946C32DAF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sz="quarter" idx="1"/>
          </p:nvPr>
        </p:nvSpPr>
        <p:spPr>
          <a:xfrm>
            <a:off x="4402138" y="0"/>
            <a:ext cx="3368675" cy="503238"/>
          </a:xfrm>
          <a:prstGeom prst="rect">
            <a:avLst/>
          </a:prstGeom>
        </p:spPr>
        <p:txBody>
          <a:bodyPr vert="horz" lIns="91440" tIns="45720" rIns="91440" bIns="45720" rtlCol="0"/>
          <a:lstStyle>
            <a:lvl1pPr algn="r">
              <a:defRPr sz="1200"/>
            </a:lvl1pPr>
          </a:lstStyle>
          <a:p>
            <a:fld id="{C62B6CAE-2051-5146-AA2A-396F8AB6EAD0}" type="datetimeFigureOut">
              <a:rPr lang="en-US" smtClean="0"/>
              <a:t>11/27/22</a:t>
            </a:fld>
            <a:endParaRPr lang="sk-SK"/>
          </a:p>
        </p:txBody>
      </p:sp>
      <p:sp>
        <p:nvSpPr>
          <p:cNvPr id="4" name="Footer Placeholder 3"/>
          <p:cNvSpPr>
            <a:spLocks noGrp="1"/>
          </p:cNvSpPr>
          <p:nvPr>
            <p:ph type="ftr" sz="quarter" idx="2"/>
          </p:nvPr>
        </p:nvSpPr>
        <p:spPr>
          <a:xfrm>
            <a:off x="0" y="9553575"/>
            <a:ext cx="3368675" cy="503238"/>
          </a:xfrm>
          <a:prstGeom prst="rect">
            <a:avLst/>
          </a:prstGeom>
        </p:spPr>
        <p:txBody>
          <a:bodyPr vert="horz" lIns="91440" tIns="45720" rIns="91440" bIns="45720" rtlCol="0" anchor="b"/>
          <a:lstStyle>
            <a:lvl1pPr algn="l">
              <a:defRPr sz="1200"/>
            </a:lvl1pPr>
          </a:lstStyle>
          <a:p>
            <a:endParaRPr lang="sk-SK"/>
          </a:p>
        </p:txBody>
      </p:sp>
      <p:sp>
        <p:nvSpPr>
          <p:cNvPr id="5" name="Slide Number Placeholder 4"/>
          <p:cNvSpPr>
            <a:spLocks noGrp="1"/>
          </p:cNvSpPr>
          <p:nvPr>
            <p:ph type="sldNum" sz="quarter" idx="3"/>
          </p:nvPr>
        </p:nvSpPr>
        <p:spPr>
          <a:xfrm>
            <a:off x="4402138" y="9553575"/>
            <a:ext cx="3368675" cy="503238"/>
          </a:xfrm>
          <a:prstGeom prst="rect">
            <a:avLst/>
          </a:prstGeom>
        </p:spPr>
        <p:txBody>
          <a:bodyPr vert="horz" lIns="91440" tIns="45720" rIns="91440" bIns="45720" rtlCol="0" anchor="b"/>
          <a:lstStyle>
            <a:lvl1pPr algn="r">
              <a:defRPr sz="1200"/>
            </a:lvl1pPr>
          </a:lstStyle>
          <a:p>
            <a:fld id="{0A148EF7-17E9-1141-A103-15C6ECBF118F}" type="slidenum">
              <a:rPr lang="sk-SK" smtClean="0"/>
              <a:t>‹#›</a:t>
            </a:fld>
            <a:endParaRPr lang="sk-SK"/>
          </a:p>
        </p:txBody>
      </p:sp>
    </p:spTree>
    <p:extLst>
      <p:ext uri="{BB962C8B-B14F-4D97-AF65-F5344CB8AC3E}">
        <p14:creationId xmlns:p14="http://schemas.microsoft.com/office/powerpoint/2010/main" val="22552871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4402138" y="0"/>
            <a:ext cx="3368675" cy="503238"/>
          </a:xfrm>
          <a:prstGeom prst="rect">
            <a:avLst/>
          </a:prstGeom>
        </p:spPr>
        <p:txBody>
          <a:bodyPr vert="horz" lIns="91440" tIns="45720" rIns="91440" bIns="45720" rtlCol="0"/>
          <a:lstStyle>
            <a:lvl1pPr algn="r">
              <a:defRPr sz="1200"/>
            </a:lvl1pPr>
          </a:lstStyle>
          <a:p>
            <a:fld id="{34F90ED3-4EF5-D641-9742-15440EAA57FD}" type="datetimeFigureOut">
              <a:rPr lang="en-US" smtClean="0"/>
              <a:t>11/27/22</a:t>
            </a:fld>
            <a:endParaRPr lang="sk-SK"/>
          </a:p>
        </p:txBody>
      </p:sp>
      <p:sp>
        <p:nvSpPr>
          <p:cNvPr id="4" name="Slide Image Placeholder 3"/>
          <p:cNvSpPr>
            <a:spLocks noGrp="1" noRot="1" noChangeAspect="1"/>
          </p:cNvSpPr>
          <p:nvPr>
            <p:ph type="sldImg" idx="2"/>
          </p:nvPr>
        </p:nvSpPr>
        <p:spPr>
          <a:xfrm>
            <a:off x="1373188" y="754063"/>
            <a:ext cx="5026025" cy="37719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777875" y="4778375"/>
            <a:ext cx="6216650" cy="4525963"/>
          </a:xfrm>
          <a:prstGeom prst="rect">
            <a:avLst/>
          </a:prstGeom>
        </p:spPr>
        <p:txBody>
          <a:bodyPr vert="horz" lIns="91440" tIns="45720" rIns="91440" bIns="45720" rtlCol="0"/>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sk-SK"/>
          </a:p>
        </p:txBody>
      </p:sp>
      <p:sp>
        <p:nvSpPr>
          <p:cNvPr id="6" name="Footer Placeholder 5"/>
          <p:cNvSpPr>
            <a:spLocks noGrp="1"/>
          </p:cNvSpPr>
          <p:nvPr>
            <p:ph type="ftr" sz="quarter" idx="4"/>
          </p:nvPr>
        </p:nvSpPr>
        <p:spPr>
          <a:xfrm>
            <a:off x="0" y="9553575"/>
            <a:ext cx="3368675" cy="503238"/>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4402138" y="9553575"/>
            <a:ext cx="3368675" cy="503238"/>
          </a:xfrm>
          <a:prstGeom prst="rect">
            <a:avLst/>
          </a:prstGeom>
        </p:spPr>
        <p:txBody>
          <a:bodyPr vert="horz" lIns="91440" tIns="45720" rIns="91440" bIns="45720" rtlCol="0" anchor="b"/>
          <a:lstStyle>
            <a:lvl1pPr algn="r">
              <a:defRPr sz="1200"/>
            </a:lvl1pPr>
          </a:lstStyle>
          <a:p>
            <a:fld id="{A29155DD-7470-454E-B75B-F9556242799C}" type="slidenum">
              <a:rPr lang="sk-SK" smtClean="0"/>
              <a:t>‹#›</a:t>
            </a:fld>
            <a:endParaRPr lang="sk-SK"/>
          </a:p>
        </p:txBody>
      </p:sp>
    </p:spTree>
    <p:extLst>
      <p:ext uri="{BB962C8B-B14F-4D97-AF65-F5344CB8AC3E}">
        <p14:creationId xmlns:p14="http://schemas.microsoft.com/office/powerpoint/2010/main" val="64196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8" name="TextBox 7"/>
          <p:cNvSpPr txBox="1"/>
          <p:nvPr/>
        </p:nvSpPr>
        <p:spPr>
          <a:xfrm>
            <a:off x="2015173" y="3543701"/>
            <a:ext cx="503793" cy="1022039"/>
          </a:xfrm>
          <a:prstGeom prst="rect">
            <a:avLst/>
          </a:prstGeom>
          <a:noFill/>
        </p:spPr>
        <p:txBody>
          <a:bodyPr wrap="square" lIns="0" tIns="10079" rIns="0" bIns="10079" rtlCol="0" anchor="ctr" anchorCtr="0">
            <a:spAutoFit/>
          </a:bodyPr>
          <a:lstStyle/>
          <a:p>
            <a:r>
              <a:rPr lang="en-US" sz="7300" dirty="0">
                <a:solidFill>
                  <a:schemeClr val="tx1"/>
                </a:solidFill>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856448" y="1344506"/>
            <a:ext cx="8312587" cy="2373895"/>
          </a:xfrm>
        </p:spPr>
        <p:txBody>
          <a:bodyPr>
            <a:noAutofit/>
          </a:bodyPr>
          <a:lstStyle>
            <a:lvl1pPr>
              <a:defRPr sz="6600">
                <a:solidFill>
                  <a:schemeClr val="tx1"/>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2351034" y="3722416"/>
            <a:ext cx="6801208" cy="756285"/>
          </a:xfrm>
        </p:spPr>
        <p:txBody>
          <a:bodyPr anchor="ctr"/>
          <a:lstStyle>
            <a:lvl1pPr marL="0" indent="0" algn="l">
              <a:buNone/>
              <a:defRPr>
                <a:solidFill>
                  <a:schemeClr val="tx1"/>
                </a:solidFill>
              </a:defRPr>
            </a:lvl1pPr>
            <a:lvl2pPr marL="503926" indent="0" algn="ctr">
              <a:buNone/>
              <a:defRPr>
                <a:solidFill>
                  <a:schemeClr val="tx1">
                    <a:tint val="75000"/>
                  </a:schemeClr>
                </a:solidFill>
              </a:defRPr>
            </a:lvl2pPr>
            <a:lvl3pPr marL="1007852" indent="0" algn="ctr">
              <a:buNone/>
              <a:defRPr>
                <a:solidFill>
                  <a:schemeClr val="tx1">
                    <a:tint val="75000"/>
                  </a:schemeClr>
                </a:solidFill>
              </a:defRPr>
            </a:lvl3pPr>
            <a:lvl4pPr marL="1511778" indent="0" algn="ctr">
              <a:buNone/>
              <a:defRPr>
                <a:solidFill>
                  <a:schemeClr val="tx1">
                    <a:tint val="75000"/>
                  </a:schemeClr>
                </a:solidFill>
              </a:defRPr>
            </a:lvl4pPr>
            <a:lvl5pPr marL="2015703" indent="0" algn="ctr">
              <a:buNone/>
              <a:defRPr>
                <a:solidFill>
                  <a:schemeClr val="tx1">
                    <a:tint val="75000"/>
                  </a:schemeClr>
                </a:solidFill>
              </a:defRPr>
            </a:lvl5pPr>
            <a:lvl6pPr marL="2519629" indent="0" algn="ctr">
              <a:buNone/>
              <a:defRPr>
                <a:solidFill>
                  <a:schemeClr val="tx1">
                    <a:tint val="75000"/>
                  </a:schemeClr>
                </a:solidFill>
              </a:defRPr>
            </a:lvl6pPr>
            <a:lvl7pPr marL="3023555" indent="0" algn="ctr">
              <a:buNone/>
              <a:defRPr>
                <a:solidFill>
                  <a:schemeClr val="tx1">
                    <a:tint val="75000"/>
                  </a:schemeClr>
                </a:solidFill>
              </a:defRPr>
            </a:lvl7pPr>
            <a:lvl8pPr marL="3527481" indent="0" algn="ctr">
              <a:buNone/>
              <a:defRPr>
                <a:solidFill>
                  <a:schemeClr val="tx1">
                    <a:tint val="75000"/>
                  </a:schemeClr>
                </a:solidFill>
              </a:defRPr>
            </a:lvl8pPr>
            <a:lvl9pPr marL="4031407" indent="0" algn="ctr">
              <a:buNone/>
              <a:defRPr>
                <a:solidFill>
                  <a:schemeClr val="tx1">
                    <a:tint val="75000"/>
                  </a:schemeClr>
                </a:solidFill>
              </a:defRPr>
            </a:lvl9pPr>
          </a:lstStyle>
          <a:p>
            <a:r>
              <a:rPr lang="sk-SK"/>
              <a:t>Kliknutím upravte štýl predlohy podnadpisu</a:t>
            </a:r>
            <a:endParaRPr lang="en-US" dirty="0"/>
          </a:p>
        </p:txBody>
      </p:sp>
      <p:sp>
        <p:nvSpPr>
          <p:cNvPr id="15" name="Date Placeholder 14"/>
          <p:cNvSpPr>
            <a:spLocks noGrp="1"/>
          </p:cNvSpPr>
          <p:nvPr>
            <p:ph type="dt" sz="half" idx="10"/>
          </p:nvPr>
        </p:nvSpPr>
        <p:spPr/>
        <p:txBody>
          <a:bodyPr/>
          <a:lstStyle/>
          <a:p>
            <a:fld id="{F569E56D-7FE8-AB47-BE03-8BA915900410}" type="datetime1">
              <a:rPr lang="sk-SK" smtClean="0"/>
              <a:t>27.11.2022</a:t>
            </a:fld>
            <a:endParaRPr lang="en-GB"/>
          </a:p>
        </p:txBody>
      </p:sp>
      <p:sp>
        <p:nvSpPr>
          <p:cNvPr id="16" name="Slide Number Placeholder 15"/>
          <p:cNvSpPr>
            <a:spLocks noGrp="1"/>
          </p:cNvSpPr>
          <p:nvPr>
            <p:ph type="sldNum" sz="quarter" idx="11"/>
          </p:nvPr>
        </p:nvSpPr>
        <p:spPr/>
        <p:txBody>
          <a:bodyPr/>
          <a:lstStyle/>
          <a:p>
            <a:fld id="{9665D366-4AF1-4746-9C39-861A506373A7}" type="slidenum">
              <a:rPr lang="en-GB" smtClean="0"/>
              <a:pPr/>
              <a:t>‹#›</a:t>
            </a:fld>
            <a:endParaRPr lang="en-GB"/>
          </a:p>
        </p:txBody>
      </p:sp>
      <p:sp>
        <p:nvSpPr>
          <p:cNvPr id="17" name="Footer Placeholder 16"/>
          <p:cNvSpPr>
            <a:spLocks noGrp="1"/>
          </p:cNvSpPr>
          <p:nvPr>
            <p:ph type="ftr" sz="quarter" idx="12"/>
          </p:nvPr>
        </p:nvSpPr>
        <p:spPr/>
        <p:txBody>
          <a:bodyPr/>
          <a:lstStyle/>
          <a:p>
            <a:r>
              <a:rPr lang="en-GB"/>
              <a:t>rusnak.truni.sk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2351035" y="756286"/>
            <a:ext cx="6381380" cy="3865456"/>
          </a:xfrm>
        </p:spPr>
        <p:txBody>
          <a:bodyPr vert="eaVert" anchor="t"/>
          <a:lstStyle/>
          <a:p>
            <a:pPr lvl="0"/>
            <a:r>
              <a:rPr lang="sk-SK"/>
              <a:t>Kliknite sem a upravte štýly predlohy textu</a:t>
            </a:r>
          </a:p>
        </p:txBody>
      </p:sp>
      <p:sp>
        <p:nvSpPr>
          <p:cNvPr id="4" name="Date Placeholder 3"/>
          <p:cNvSpPr>
            <a:spLocks noGrp="1"/>
          </p:cNvSpPr>
          <p:nvPr>
            <p:ph type="dt" sz="half" idx="10"/>
          </p:nvPr>
        </p:nvSpPr>
        <p:spPr/>
        <p:txBody>
          <a:bodyPr/>
          <a:lstStyle/>
          <a:p>
            <a:fld id="{A48D3082-3393-7847-AF83-07CBD8B90DCE}" type="datetime1">
              <a:rPr lang="sk-SK" smtClean="0"/>
              <a:t>27.11.2022</a:t>
            </a:fld>
            <a:endParaRPr lang="en-GB"/>
          </a:p>
        </p:txBody>
      </p:sp>
      <p:sp>
        <p:nvSpPr>
          <p:cNvPr id="5" name="Footer Placeholder 4"/>
          <p:cNvSpPr>
            <a:spLocks noGrp="1"/>
          </p:cNvSpPr>
          <p:nvPr>
            <p:ph type="ftr" sz="quarter" idx="11"/>
          </p:nvPr>
        </p:nvSpPr>
        <p:spPr/>
        <p:txBody>
          <a:bodyPr/>
          <a:lstStyle/>
          <a:p>
            <a:r>
              <a:rPr lang="en-GB"/>
              <a:t>rusnak.truni.sk</a:t>
            </a:r>
          </a:p>
        </p:txBody>
      </p:sp>
      <p:sp>
        <p:nvSpPr>
          <p:cNvPr id="6" name="Slide Number Placeholder 5"/>
          <p:cNvSpPr>
            <a:spLocks noGrp="1"/>
          </p:cNvSpPr>
          <p:nvPr>
            <p:ph type="sldNum" sz="quarter" idx="12"/>
          </p:nvPr>
        </p:nvSpPr>
        <p:spPr/>
        <p:txBody>
          <a:bodyPr/>
          <a:lstStyle/>
          <a:p>
            <a:fld id="{F9D4BC3C-7372-45CB-AC7E-5C03862A0EE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724" y="672255"/>
            <a:ext cx="2351035" cy="5714153"/>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3190690" y="756286"/>
            <a:ext cx="5541725" cy="5041900"/>
          </a:xfrm>
        </p:spPr>
        <p:txBody>
          <a:bodyPr vert="eaVert" anchor="t"/>
          <a:lstStyle/>
          <a:p>
            <a:pPr lvl="0"/>
            <a:r>
              <a:rPr lang="sk-SK"/>
              <a:t>Kliknite sem a upravte štýly predlohy textu</a:t>
            </a:r>
          </a:p>
        </p:txBody>
      </p:sp>
      <p:sp>
        <p:nvSpPr>
          <p:cNvPr id="4" name="Date Placeholder 3"/>
          <p:cNvSpPr>
            <a:spLocks noGrp="1"/>
          </p:cNvSpPr>
          <p:nvPr>
            <p:ph type="dt" sz="half" idx="10"/>
          </p:nvPr>
        </p:nvSpPr>
        <p:spPr/>
        <p:txBody>
          <a:bodyPr/>
          <a:lstStyle/>
          <a:p>
            <a:fld id="{2456D5BA-AD38-524C-9430-B878C9FFD316}" type="datetime1">
              <a:rPr lang="sk-SK" smtClean="0"/>
              <a:t>27.11.2022</a:t>
            </a:fld>
            <a:endParaRPr lang="en-GB"/>
          </a:p>
        </p:txBody>
      </p:sp>
      <p:sp>
        <p:nvSpPr>
          <p:cNvPr id="5" name="Footer Placeholder 4"/>
          <p:cNvSpPr>
            <a:spLocks noGrp="1"/>
          </p:cNvSpPr>
          <p:nvPr>
            <p:ph type="ftr" sz="quarter" idx="11"/>
          </p:nvPr>
        </p:nvSpPr>
        <p:spPr/>
        <p:txBody>
          <a:bodyPr/>
          <a:lstStyle/>
          <a:p>
            <a:r>
              <a:rPr lang="en-GB"/>
              <a:t>rusnak.truni.sk</a:t>
            </a:r>
          </a:p>
        </p:txBody>
      </p:sp>
      <p:sp>
        <p:nvSpPr>
          <p:cNvPr id="6" name="Slide Number Placeholder 5"/>
          <p:cNvSpPr>
            <a:spLocks noGrp="1"/>
          </p:cNvSpPr>
          <p:nvPr>
            <p:ph type="sldNum" sz="quarter" idx="12"/>
          </p:nvPr>
        </p:nvSpPr>
        <p:spPr/>
        <p:txBody>
          <a:bodyPr/>
          <a:lstStyle/>
          <a:p>
            <a:fld id="{0B4E2C6B-D7B4-4470-96B0-FB5B90C3668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k-SK"/>
              <a:t>Kliknite sem a upravte štýly predlohy textu</a:t>
            </a:r>
          </a:p>
        </p:txBody>
      </p:sp>
      <p:sp>
        <p:nvSpPr>
          <p:cNvPr id="13" name="Title 12"/>
          <p:cNvSpPr>
            <a:spLocks noGrp="1"/>
          </p:cNvSpPr>
          <p:nvPr>
            <p:ph type="title"/>
          </p:nvPr>
        </p:nvSpPr>
        <p:spPr/>
        <p:txBody>
          <a:bodyPr/>
          <a:lstStyle/>
          <a:p>
            <a:r>
              <a:rPr lang="sk-SK"/>
              <a:t>Kliknutím upravte štýl predlohy nadpisu</a:t>
            </a:r>
            <a:endParaRPr lang="en-US"/>
          </a:p>
        </p:txBody>
      </p:sp>
      <p:sp>
        <p:nvSpPr>
          <p:cNvPr id="14" name="Date Placeholder 13"/>
          <p:cNvSpPr>
            <a:spLocks noGrp="1"/>
          </p:cNvSpPr>
          <p:nvPr>
            <p:ph type="dt" sz="half" idx="10"/>
          </p:nvPr>
        </p:nvSpPr>
        <p:spPr/>
        <p:txBody>
          <a:bodyPr/>
          <a:lstStyle/>
          <a:p>
            <a:fld id="{17D84F83-A9A5-C942-A03F-560C803C3F5D}" type="datetime1">
              <a:rPr lang="sk-SK" smtClean="0"/>
              <a:t>27.11.2022</a:t>
            </a:fld>
            <a:endParaRPr lang="en-GB"/>
          </a:p>
        </p:txBody>
      </p:sp>
      <p:sp>
        <p:nvSpPr>
          <p:cNvPr id="15" name="Slide Number Placeholder 14"/>
          <p:cNvSpPr>
            <a:spLocks noGrp="1"/>
          </p:cNvSpPr>
          <p:nvPr>
            <p:ph type="sldNum" sz="quarter" idx="11"/>
          </p:nvPr>
        </p:nvSpPr>
        <p:spPr/>
        <p:txBody>
          <a:bodyPr/>
          <a:lstStyle/>
          <a:p>
            <a:fld id="{20C92893-8C51-46CF-9D47-24B3C575AFAA}" type="slidenum">
              <a:rPr lang="en-GB" smtClean="0"/>
              <a:pPr/>
              <a:t>‹#›</a:t>
            </a:fld>
            <a:endParaRPr lang="en-GB"/>
          </a:p>
        </p:txBody>
      </p:sp>
      <p:sp>
        <p:nvSpPr>
          <p:cNvPr id="16" name="Footer Placeholder 15"/>
          <p:cNvSpPr>
            <a:spLocks noGrp="1"/>
          </p:cNvSpPr>
          <p:nvPr>
            <p:ph type="ftr" sz="quarter" idx="12"/>
          </p:nvPr>
        </p:nvSpPr>
        <p:spPr/>
        <p:txBody>
          <a:bodyPr/>
          <a:lstStyle/>
          <a:p>
            <a:r>
              <a:rPr lang="en-GB"/>
              <a:t>rusnak.truni.sk</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8" name="TextBox 7"/>
          <p:cNvSpPr txBox="1"/>
          <p:nvPr/>
        </p:nvSpPr>
        <p:spPr>
          <a:xfrm>
            <a:off x="4702069" y="4493265"/>
            <a:ext cx="503793" cy="1001684"/>
          </a:xfrm>
          <a:prstGeom prst="rect">
            <a:avLst/>
          </a:prstGeom>
          <a:noFill/>
        </p:spPr>
        <p:txBody>
          <a:bodyPr wrap="square" lIns="0" tIns="0" rIns="0" bIns="0" rtlCol="0" anchor="t" anchorCtr="0">
            <a:spAutoFit/>
          </a:bodyPr>
          <a:lstStyle/>
          <a:p>
            <a:r>
              <a:rPr lang="en-US" sz="7300" dirty="0">
                <a:solidFill>
                  <a:schemeClr val="tx1"/>
                </a:solidFill>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5037931" y="4705959"/>
            <a:ext cx="4114311" cy="806704"/>
          </a:xfrm>
        </p:spPr>
        <p:txBody>
          <a:bodyPr anchor="ctr">
            <a:normAutofit/>
          </a:bodyPr>
          <a:lstStyle>
            <a:lvl1pPr marL="0" indent="0">
              <a:buNone/>
              <a:defRPr sz="2000">
                <a:solidFill>
                  <a:schemeClr val="tx1"/>
                </a:solidFill>
              </a:defRPr>
            </a:lvl1pPr>
            <a:lvl2pPr marL="503926" indent="0">
              <a:buNone/>
              <a:defRPr sz="2000">
                <a:solidFill>
                  <a:schemeClr val="tx1">
                    <a:tint val="75000"/>
                  </a:schemeClr>
                </a:solidFill>
              </a:defRPr>
            </a:lvl2pPr>
            <a:lvl3pPr marL="1007852" indent="0">
              <a:buNone/>
              <a:defRPr sz="1800">
                <a:solidFill>
                  <a:schemeClr val="tx1">
                    <a:tint val="75000"/>
                  </a:schemeClr>
                </a:solidFill>
              </a:defRPr>
            </a:lvl3pPr>
            <a:lvl4pPr marL="1511778" indent="0">
              <a:buNone/>
              <a:defRPr sz="1500">
                <a:solidFill>
                  <a:schemeClr val="tx1">
                    <a:tint val="75000"/>
                  </a:schemeClr>
                </a:solidFill>
              </a:defRPr>
            </a:lvl4pPr>
            <a:lvl5pPr marL="2015703" indent="0">
              <a:buNone/>
              <a:defRPr sz="1500">
                <a:solidFill>
                  <a:schemeClr val="tx1">
                    <a:tint val="75000"/>
                  </a:schemeClr>
                </a:solidFill>
              </a:defRPr>
            </a:lvl5pPr>
            <a:lvl6pPr marL="2519629" indent="0">
              <a:buNone/>
              <a:defRPr sz="1500">
                <a:solidFill>
                  <a:schemeClr val="tx1">
                    <a:tint val="75000"/>
                  </a:schemeClr>
                </a:solidFill>
              </a:defRPr>
            </a:lvl6pPr>
            <a:lvl7pPr marL="3023555" indent="0">
              <a:buNone/>
              <a:defRPr sz="1500">
                <a:solidFill>
                  <a:schemeClr val="tx1">
                    <a:tint val="75000"/>
                  </a:schemeClr>
                </a:solidFill>
              </a:defRPr>
            </a:lvl7pPr>
            <a:lvl8pPr marL="3527481" indent="0">
              <a:buNone/>
              <a:defRPr sz="1500">
                <a:solidFill>
                  <a:schemeClr val="tx1">
                    <a:tint val="75000"/>
                  </a:schemeClr>
                </a:solidFill>
              </a:defRPr>
            </a:lvl8pPr>
            <a:lvl9pPr marL="4031407" indent="0">
              <a:buNone/>
              <a:defRPr sz="1500">
                <a:solidFill>
                  <a:schemeClr val="tx1">
                    <a:tint val="75000"/>
                  </a:schemeClr>
                </a:solidFill>
              </a:defRPr>
            </a:lvl9pPr>
          </a:lstStyle>
          <a:p>
            <a:pPr lvl="0"/>
            <a:r>
              <a:rPr lang="sk-SK"/>
              <a:t>Kliknite sem a upravte štýly predlohy textu</a:t>
            </a:r>
          </a:p>
        </p:txBody>
      </p:sp>
      <p:sp>
        <p:nvSpPr>
          <p:cNvPr id="12" name="Date Placeholder 11"/>
          <p:cNvSpPr>
            <a:spLocks noGrp="1"/>
          </p:cNvSpPr>
          <p:nvPr>
            <p:ph type="dt" sz="half" idx="10"/>
          </p:nvPr>
        </p:nvSpPr>
        <p:spPr/>
        <p:txBody>
          <a:bodyPr/>
          <a:lstStyle/>
          <a:p>
            <a:fld id="{F74D4851-71F3-7E46-BD42-81840CD9F2B6}" type="datetime1">
              <a:rPr lang="sk-SK" smtClean="0"/>
              <a:t>27.11.2022</a:t>
            </a:fld>
            <a:endParaRPr lang="en-GB"/>
          </a:p>
        </p:txBody>
      </p:sp>
      <p:sp>
        <p:nvSpPr>
          <p:cNvPr id="13" name="Slide Number Placeholder 12"/>
          <p:cNvSpPr>
            <a:spLocks noGrp="1"/>
          </p:cNvSpPr>
          <p:nvPr>
            <p:ph type="sldNum" sz="quarter" idx="11"/>
          </p:nvPr>
        </p:nvSpPr>
        <p:spPr/>
        <p:txBody>
          <a:bodyPr/>
          <a:lstStyle/>
          <a:p>
            <a:fld id="{B7D8D926-BC77-48DB-9B94-D8C2D2386DFA}" type="slidenum">
              <a:rPr lang="en-GB" smtClean="0"/>
              <a:pPr/>
              <a:t>‹#›</a:t>
            </a:fld>
            <a:endParaRPr lang="en-GB"/>
          </a:p>
        </p:txBody>
      </p:sp>
      <p:sp>
        <p:nvSpPr>
          <p:cNvPr id="14" name="Footer Placeholder 13"/>
          <p:cNvSpPr>
            <a:spLocks noGrp="1"/>
          </p:cNvSpPr>
          <p:nvPr>
            <p:ph type="ftr" sz="quarter" idx="12"/>
          </p:nvPr>
        </p:nvSpPr>
        <p:spPr/>
        <p:txBody>
          <a:bodyPr/>
          <a:lstStyle/>
          <a:p>
            <a:r>
              <a:rPr lang="en-GB"/>
              <a:t>rusnak.truni.sk</a:t>
            </a:r>
          </a:p>
        </p:txBody>
      </p:sp>
      <p:sp>
        <p:nvSpPr>
          <p:cNvPr id="4" name="Title 3"/>
          <p:cNvSpPr>
            <a:spLocks noGrp="1"/>
          </p:cNvSpPr>
          <p:nvPr>
            <p:ph type="title"/>
          </p:nvPr>
        </p:nvSpPr>
        <p:spPr>
          <a:xfrm>
            <a:off x="2518966" y="2100791"/>
            <a:ext cx="6650070" cy="2591537"/>
          </a:xfrm>
        </p:spPr>
        <p:txBody>
          <a:bodyPr/>
          <a:lstStyle>
            <a:lvl1pPr marL="0" algn="l" defTabSz="1007852" rtl="0" eaLnBrk="1" latinLnBrk="0" hangingPunct="1">
              <a:spcBef>
                <a:spcPct val="0"/>
              </a:spcBef>
              <a:buNone/>
              <a:defRPr lang="en-US" sz="60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sk-SK"/>
              <a:t>Kliknutím upravte štýl predlohy nadpisu</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1A60C47-DA0C-8449-A714-912745D9AA1F}" type="datetime1">
              <a:rPr lang="sk-SK" smtClean="0"/>
              <a:t>27.11.2022</a:t>
            </a:fld>
            <a:endParaRPr lang="en-GB"/>
          </a:p>
        </p:txBody>
      </p:sp>
      <p:sp>
        <p:nvSpPr>
          <p:cNvPr id="9" name="Slide Number Placeholder 8"/>
          <p:cNvSpPr>
            <a:spLocks noGrp="1"/>
          </p:cNvSpPr>
          <p:nvPr>
            <p:ph type="sldNum" sz="quarter" idx="11"/>
          </p:nvPr>
        </p:nvSpPr>
        <p:spPr/>
        <p:txBody>
          <a:bodyPr/>
          <a:lstStyle/>
          <a:p>
            <a:fld id="{5C6CE37E-CBC8-4448-B085-1F6586CB95B8}" type="slidenum">
              <a:rPr lang="en-GB" smtClean="0"/>
              <a:pPr/>
              <a:t>‹#›</a:t>
            </a:fld>
            <a:endParaRPr lang="en-GB"/>
          </a:p>
        </p:txBody>
      </p:sp>
      <p:sp>
        <p:nvSpPr>
          <p:cNvPr id="10" name="Footer Placeholder 9"/>
          <p:cNvSpPr>
            <a:spLocks noGrp="1"/>
          </p:cNvSpPr>
          <p:nvPr>
            <p:ph type="ftr" sz="quarter" idx="12"/>
          </p:nvPr>
        </p:nvSpPr>
        <p:spPr/>
        <p:txBody>
          <a:bodyPr/>
          <a:lstStyle/>
          <a:p>
            <a:r>
              <a:rPr lang="en-GB"/>
              <a:t>rusnak.truni.sk</a:t>
            </a:r>
          </a:p>
        </p:txBody>
      </p:sp>
      <p:sp>
        <p:nvSpPr>
          <p:cNvPr id="11" name="Title 10"/>
          <p:cNvSpPr>
            <a:spLocks noGrp="1"/>
          </p:cNvSpPr>
          <p:nvPr>
            <p:ph type="title"/>
          </p:nvPr>
        </p:nvSpPr>
        <p:spPr/>
        <p:txBody>
          <a:bodyPr/>
          <a:lstStyle/>
          <a:p>
            <a:r>
              <a:rPr lang="sk-SK"/>
              <a:t>Kliknutím upravte štýl predlohy nadpisu</a:t>
            </a:r>
            <a:endParaRPr lang="en-US" dirty="0"/>
          </a:p>
        </p:txBody>
      </p:sp>
      <p:sp>
        <p:nvSpPr>
          <p:cNvPr id="5" name="Content Placeholder 4"/>
          <p:cNvSpPr>
            <a:spLocks noGrp="1"/>
          </p:cNvSpPr>
          <p:nvPr>
            <p:ph sz="quarter" idx="13"/>
          </p:nvPr>
        </p:nvSpPr>
        <p:spPr>
          <a:xfrm>
            <a:off x="1481152" y="726034"/>
            <a:ext cx="3607159" cy="3781425"/>
          </a:xfrm>
        </p:spPr>
        <p:txBody>
          <a:bodyPr/>
          <a:lstStyle/>
          <a:p>
            <a:pPr lvl="0"/>
            <a:r>
              <a:rPr lang="sk-SK"/>
              <a:t>Kliknite sem a upravte štýly predlohy textu</a:t>
            </a:r>
          </a:p>
        </p:txBody>
      </p:sp>
      <p:sp>
        <p:nvSpPr>
          <p:cNvPr id="7" name="Content Placeholder 6"/>
          <p:cNvSpPr>
            <a:spLocks noGrp="1"/>
          </p:cNvSpPr>
          <p:nvPr>
            <p:ph sz="quarter" idx="14"/>
          </p:nvPr>
        </p:nvSpPr>
        <p:spPr>
          <a:xfrm>
            <a:off x="5541725" y="726034"/>
            <a:ext cx="3607159" cy="3784926"/>
          </a:xfrm>
        </p:spPr>
        <p:txBody>
          <a:bodyPr/>
          <a:lstStyle/>
          <a:p>
            <a:pPr lvl="0"/>
            <a:r>
              <a:rPr lang="sk-SK"/>
              <a:t>Kliknite sem a upravte štýly predlohy textu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77793" y="730013"/>
            <a:ext cx="3607159" cy="705515"/>
          </a:xfrm>
        </p:spPr>
        <p:txBody>
          <a:bodyPr anchor="ctr">
            <a:noAutofit/>
          </a:bodyPr>
          <a:lstStyle>
            <a:lvl1pPr marL="0" indent="0">
              <a:buNone/>
              <a:defRPr sz="2400" b="0"/>
            </a:lvl1pPr>
            <a:lvl2pPr marL="503926" indent="0">
              <a:buNone/>
              <a:defRPr sz="2200" b="1"/>
            </a:lvl2pPr>
            <a:lvl3pPr marL="1007852" indent="0">
              <a:buNone/>
              <a:defRPr sz="2000" b="1"/>
            </a:lvl3pPr>
            <a:lvl4pPr marL="1511778" indent="0">
              <a:buNone/>
              <a:defRPr sz="1800" b="1"/>
            </a:lvl4pPr>
            <a:lvl5pPr marL="2015703" indent="0">
              <a:buNone/>
              <a:defRPr sz="1800" b="1"/>
            </a:lvl5pPr>
            <a:lvl6pPr marL="2519629" indent="0">
              <a:buNone/>
              <a:defRPr sz="1800" b="1"/>
            </a:lvl6pPr>
            <a:lvl7pPr marL="3023555" indent="0">
              <a:buNone/>
              <a:defRPr sz="1800" b="1"/>
            </a:lvl7pPr>
            <a:lvl8pPr marL="3527481" indent="0">
              <a:buNone/>
              <a:defRPr sz="1800" b="1"/>
            </a:lvl8pPr>
            <a:lvl9pPr marL="4031407" indent="0">
              <a:buNone/>
              <a:defRPr sz="1800" b="1"/>
            </a:lvl9pPr>
          </a:lstStyle>
          <a:p>
            <a:pPr lvl="0"/>
            <a:r>
              <a:rPr lang="sk-SK"/>
              <a:t>Kliknite sem a upravte štýly predlohy textu</a:t>
            </a:r>
          </a:p>
        </p:txBody>
      </p:sp>
      <p:sp>
        <p:nvSpPr>
          <p:cNvPr id="4" name="Content Placeholder 3"/>
          <p:cNvSpPr>
            <a:spLocks noGrp="1"/>
          </p:cNvSpPr>
          <p:nvPr>
            <p:ph sz="half" idx="2"/>
          </p:nvPr>
        </p:nvSpPr>
        <p:spPr>
          <a:xfrm>
            <a:off x="1481152" y="1512570"/>
            <a:ext cx="3610518" cy="3025140"/>
          </a:xfrm>
        </p:spPr>
        <p:txBody>
          <a:bodyPr anchor="t"/>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p:txBody>
      </p:sp>
      <p:sp>
        <p:nvSpPr>
          <p:cNvPr id="5" name="Text Placeholder 4"/>
          <p:cNvSpPr>
            <a:spLocks noGrp="1"/>
          </p:cNvSpPr>
          <p:nvPr>
            <p:ph type="body" sz="quarter" idx="3"/>
          </p:nvPr>
        </p:nvSpPr>
        <p:spPr>
          <a:xfrm>
            <a:off x="5541725" y="730013"/>
            <a:ext cx="3607159" cy="705515"/>
          </a:xfrm>
        </p:spPr>
        <p:txBody>
          <a:bodyPr anchor="ctr">
            <a:noAutofit/>
          </a:bodyPr>
          <a:lstStyle>
            <a:lvl1pPr marL="0" indent="0">
              <a:buNone/>
              <a:defRPr sz="2400" b="0"/>
            </a:lvl1pPr>
            <a:lvl2pPr marL="503926" indent="0">
              <a:buNone/>
              <a:defRPr sz="2200" b="1"/>
            </a:lvl2pPr>
            <a:lvl3pPr marL="1007852" indent="0">
              <a:buNone/>
              <a:defRPr sz="2000" b="1"/>
            </a:lvl3pPr>
            <a:lvl4pPr marL="1511778" indent="0">
              <a:buNone/>
              <a:defRPr sz="1800" b="1"/>
            </a:lvl4pPr>
            <a:lvl5pPr marL="2015703" indent="0">
              <a:buNone/>
              <a:defRPr sz="1800" b="1"/>
            </a:lvl5pPr>
            <a:lvl6pPr marL="2519629" indent="0">
              <a:buNone/>
              <a:defRPr sz="1800" b="1"/>
            </a:lvl6pPr>
            <a:lvl7pPr marL="3023555" indent="0">
              <a:buNone/>
              <a:defRPr sz="1800" b="1"/>
            </a:lvl7pPr>
            <a:lvl8pPr marL="3527481" indent="0">
              <a:buNone/>
              <a:defRPr sz="1800" b="1"/>
            </a:lvl8pPr>
            <a:lvl9pPr marL="4031407" indent="0">
              <a:buNone/>
              <a:defRPr sz="1800" b="1"/>
            </a:lvl9pPr>
          </a:lstStyle>
          <a:p>
            <a:pPr lvl="0"/>
            <a:r>
              <a:rPr lang="sk-SK"/>
              <a:t>Kliknite sem a upravte štýly predlohy textu</a:t>
            </a:r>
          </a:p>
        </p:txBody>
      </p:sp>
      <p:sp>
        <p:nvSpPr>
          <p:cNvPr id="6" name="Content Placeholder 5"/>
          <p:cNvSpPr>
            <a:spLocks noGrp="1"/>
          </p:cNvSpPr>
          <p:nvPr>
            <p:ph sz="quarter" idx="4"/>
          </p:nvPr>
        </p:nvSpPr>
        <p:spPr>
          <a:xfrm>
            <a:off x="5541725" y="1512570"/>
            <a:ext cx="3607159" cy="3025140"/>
          </a:xfrm>
        </p:spPr>
        <p:txBody>
          <a:bodyPr anchor="t"/>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p:txBody>
      </p:sp>
      <p:sp>
        <p:nvSpPr>
          <p:cNvPr id="13" name="TextBox 12"/>
          <p:cNvSpPr txBox="1"/>
          <p:nvPr/>
        </p:nvSpPr>
        <p:spPr>
          <a:xfrm>
            <a:off x="1164322" y="573656"/>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8" name="TextBox 17"/>
          <p:cNvSpPr txBox="1"/>
          <p:nvPr/>
        </p:nvSpPr>
        <p:spPr>
          <a:xfrm>
            <a:off x="5267437" y="573656"/>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sk-SK"/>
              <a:t>Kliknutím upravte štýl predlohy nadpisu</a:t>
            </a:r>
            <a:endParaRPr lang="en-US" dirty="0"/>
          </a:p>
        </p:txBody>
      </p:sp>
      <p:sp>
        <p:nvSpPr>
          <p:cNvPr id="14" name="Date Placeholder 13"/>
          <p:cNvSpPr>
            <a:spLocks noGrp="1"/>
          </p:cNvSpPr>
          <p:nvPr>
            <p:ph type="dt" sz="half" idx="10"/>
          </p:nvPr>
        </p:nvSpPr>
        <p:spPr/>
        <p:txBody>
          <a:bodyPr/>
          <a:lstStyle/>
          <a:p>
            <a:fld id="{9C6B8405-D1FC-534E-BBD1-2B7A6366FE04}" type="datetime1">
              <a:rPr lang="sk-SK" smtClean="0"/>
              <a:t>27.11.2022</a:t>
            </a:fld>
            <a:endParaRPr lang="en-GB"/>
          </a:p>
        </p:txBody>
      </p:sp>
      <p:sp>
        <p:nvSpPr>
          <p:cNvPr id="15" name="Slide Number Placeholder 14"/>
          <p:cNvSpPr>
            <a:spLocks noGrp="1"/>
          </p:cNvSpPr>
          <p:nvPr>
            <p:ph type="sldNum" sz="quarter" idx="11"/>
          </p:nvPr>
        </p:nvSpPr>
        <p:spPr/>
        <p:txBody>
          <a:bodyPr/>
          <a:lstStyle/>
          <a:p>
            <a:fld id="{7C245C3F-23D6-4420-B72D-D1DE680834B2}" type="slidenum">
              <a:rPr lang="en-GB" smtClean="0"/>
              <a:pPr/>
              <a:t>‹#›</a:t>
            </a:fld>
            <a:endParaRPr lang="en-GB"/>
          </a:p>
        </p:txBody>
      </p:sp>
      <p:sp>
        <p:nvSpPr>
          <p:cNvPr id="16" name="Footer Placeholder 15"/>
          <p:cNvSpPr>
            <a:spLocks noGrp="1"/>
          </p:cNvSpPr>
          <p:nvPr>
            <p:ph type="ftr" sz="quarter" idx="12"/>
          </p:nvPr>
        </p:nvSpPr>
        <p:spPr/>
        <p:txBody>
          <a:bodyPr/>
          <a:lstStyle/>
          <a:p>
            <a:r>
              <a:rPr lang="en-GB"/>
              <a:t>rusnak.truni.sk</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k-SK"/>
              <a:t>Kliknutím upravte štýl predlohy nadpisu</a:t>
            </a:r>
            <a:endParaRPr lang="en-US"/>
          </a:p>
        </p:txBody>
      </p:sp>
      <p:sp>
        <p:nvSpPr>
          <p:cNvPr id="7" name="Date Placeholder 6"/>
          <p:cNvSpPr>
            <a:spLocks noGrp="1"/>
          </p:cNvSpPr>
          <p:nvPr>
            <p:ph type="dt" sz="half" idx="10"/>
          </p:nvPr>
        </p:nvSpPr>
        <p:spPr/>
        <p:txBody>
          <a:bodyPr/>
          <a:lstStyle/>
          <a:p>
            <a:fld id="{D410CC28-288E-7B4C-AD5C-7F26B61FD9BC}" type="datetime1">
              <a:rPr lang="sk-SK" smtClean="0"/>
              <a:t>27.11.2022</a:t>
            </a:fld>
            <a:endParaRPr lang="en-GB"/>
          </a:p>
        </p:txBody>
      </p:sp>
      <p:sp>
        <p:nvSpPr>
          <p:cNvPr id="8" name="Slide Number Placeholder 7"/>
          <p:cNvSpPr>
            <a:spLocks noGrp="1"/>
          </p:cNvSpPr>
          <p:nvPr>
            <p:ph type="sldNum" sz="quarter" idx="11"/>
          </p:nvPr>
        </p:nvSpPr>
        <p:spPr/>
        <p:txBody>
          <a:bodyPr/>
          <a:lstStyle/>
          <a:p>
            <a:fld id="{3344478E-25D6-4334-A519-EED7046972D9}" type="slidenum">
              <a:rPr lang="en-GB" smtClean="0"/>
              <a:pPr/>
              <a:t>‹#›</a:t>
            </a:fld>
            <a:endParaRPr lang="en-GB"/>
          </a:p>
        </p:txBody>
      </p:sp>
      <p:sp>
        <p:nvSpPr>
          <p:cNvPr id="9" name="Footer Placeholder 8"/>
          <p:cNvSpPr>
            <a:spLocks noGrp="1"/>
          </p:cNvSpPr>
          <p:nvPr>
            <p:ph type="ftr" sz="quarter" idx="12"/>
          </p:nvPr>
        </p:nvSpPr>
        <p:spPr/>
        <p:txBody>
          <a:bodyPr/>
          <a:lstStyle/>
          <a:p>
            <a:r>
              <a:rPr lang="en-GB"/>
              <a:t>rusnak.truni.sk</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22194C1-B975-7C4D-A7DB-B02BEBEAD846}" type="datetime1">
              <a:rPr lang="sk-SK" smtClean="0"/>
              <a:t>27.11.2022</a:t>
            </a:fld>
            <a:endParaRPr lang="en-GB"/>
          </a:p>
        </p:txBody>
      </p:sp>
      <p:sp>
        <p:nvSpPr>
          <p:cNvPr id="6" name="Slide Number Placeholder 5"/>
          <p:cNvSpPr>
            <a:spLocks noGrp="1"/>
          </p:cNvSpPr>
          <p:nvPr>
            <p:ph type="sldNum" sz="quarter" idx="11"/>
          </p:nvPr>
        </p:nvSpPr>
        <p:spPr/>
        <p:txBody>
          <a:bodyPr/>
          <a:lstStyle/>
          <a:p>
            <a:fld id="{A00FC4B8-150F-463D-96B8-86E8E877A23E}" type="slidenum">
              <a:rPr lang="en-GB" smtClean="0"/>
              <a:pPr/>
              <a:t>‹#›</a:t>
            </a:fld>
            <a:endParaRPr lang="en-GB"/>
          </a:p>
        </p:txBody>
      </p:sp>
      <p:sp>
        <p:nvSpPr>
          <p:cNvPr id="7" name="Footer Placeholder 6"/>
          <p:cNvSpPr>
            <a:spLocks noGrp="1"/>
          </p:cNvSpPr>
          <p:nvPr>
            <p:ph type="ftr" sz="quarter" idx="12"/>
          </p:nvPr>
        </p:nvSpPr>
        <p:spPr/>
        <p:txBody>
          <a:bodyPr/>
          <a:lstStyle/>
          <a:p>
            <a:r>
              <a:rPr lang="en-GB"/>
              <a:t>rusnak.truni.sk</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9" name="TextBox 8"/>
          <p:cNvSpPr txBox="1"/>
          <p:nvPr/>
        </p:nvSpPr>
        <p:spPr>
          <a:xfrm>
            <a:off x="5871989" y="1956976"/>
            <a:ext cx="503793" cy="1357636"/>
          </a:xfrm>
          <a:prstGeom prst="rect">
            <a:avLst/>
          </a:prstGeom>
          <a:noFill/>
        </p:spPr>
        <p:txBody>
          <a:bodyPr wrap="square" lIns="0" tIns="0" rIns="0" bIns="0" rtlCol="0" anchor="t" anchorCtr="0">
            <a:spAutoFit/>
          </a:bodyPr>
          <a:lstStyle/>
          <a:p>
            <a:r>
              <a:rPr lang="en-US" sz="88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923621" y="756286"/>
            <a:ext cx="4786035" cy="3781425"/>
          </a:xfrm>
        </p:spPr>
        <p:txBody>
          <a:bodyPr anchor="ctr"/>
          <a:lstStyle>
            <a:lvl1pPr>
              <a:defRPr sz="2600"/>
            </a:lvl1pPr>
            <a:lvl2pPr>
              <a:defRPr sz="2400"/>
            </a:lvl2pPr>
            <a:lvl3pPr>
              <a:defRPr sz="2200"/>
            </a:lvl3pPr>
            <a:lvl4pPr>
              <a:defRPr sz="2000"/>
            </a:lvl4pPr>
            <a:lvl5pPr>
              <a:defRPr sz="2000"/>
            </a:lvl5pPr>
            <a:lvl6pPr>
              <a:defRPr sz="2200"/>
            </a:lvl6pPr>
            <a:lvl7pPr>
              <a:defRPr sz="2200"/>
            </a:lvl7pPr>
            <a:lvl8pPr>
              <a:defRPr sz="2200"/>
            </a:lvl8pPr>
            <a:lvl9pPr>
              <a:defRPr sz="2200"/>
            </a:lvl9pPr>
          </a:lstStyle>
          <a:p>
            <a:pPr lvl="0"/>
            <a:r>
              <a:rPr lang="sk-SK"/>
              <a:t>Kliknite sem a upravte štýly predlohy textu</a:t>
            </a:r>
          </a:p>
        </p:txBody>
      </p:sp>
      <p:sp>
        <p:nvSpPr>
          <p:cNvPr id="4" name="Text Placeholder 3"/>
          <p:cNvSpPr>
            <a:spLocks noGrp="1"/>
          </p:cNvSpPr>
          <p:nvPr>
            <p:ph type="body" sz="half" idx="2"/>
          </p:nvPr>
        </p:nvSpPr>
        <p:spPr>
          <a:xfrm>
            <a:off x="6297414" y="756286"/>
            <a:ext cx="2854828" cy="3781425"/>
          </a:xfrm>
        </p:spPr>
        <p:txBody>
          <a:bodyPr anchor="ctr">
            <a:normAutofit/>
          </a:bodyPr>
          <a:lstStyle>
            <a:lvl1pPr marL="0" indent="0">
              <a:buNone/>
              <a:defRPr sz="1800"/>
            </a:lvl1pPr>
            <a:lvl2pPr marL="503926" indent="0">
              <a:buNone/>
              <a:defRPr sz="1300"/>
            </a:lvl2pPr>
            <a:lvl3pPr marL="1007852" indent="0">
              <a:buNone/>
              <a:defRPr sz="1100"/>
            </a:lvl3pPr>
            <a:lvl4pPr marL="1511778" indent="0">
              <a:buNone/>
              <a:defRPr sz="1000"/>
            </a:lvl4pPr>
            <a:lvl5pPr marL="2015703" indent="0">
              <a:buNone/>
              <a:defRPr sz="1000"/>
            </a:lvl5pPr>
            <a:lvl6pPr marL="2519629" indent="0">
              <a:buNone/>
              <a:defRPr sz="1000"/>
            </a:lvl6pPr>
            <a:lvl7pPr marL="3023555" indent="0">
              <a:buNone/>
              <a:defRPr sz="1000"/>
            </a:lvl7pPr>
            <a:lvl8pPr marL="3527481" indent="0">
              <a:buNone/>
              <a:defRPr sz="1000"/>
            </a:lvl8pPr>
            <a:lvl9pPr marL="4031407" indent="0">
              <a:buNone/>
              <a:defRPr sz="1000"/>
            </a:lvl9pPr>
          </a:lstStyle>
          <a:p>
            <a:pPr lvl="0"/>
            <a:r>
              <a:rPr lang="sk-SK"/>
              <a:t>Kliknite sem a upravte štýly predlohy textu</a:t>
            </a:r>
          </a:p>
        </p:txBody>
      </p:sp>
      <p:sp>
        <p:nvSpPr>
          <p:cNvPr id="15" name="Date Placeholder 14"/>
          <p:cNvSpPr>
            <a:spLocks noGrp="1"/>
          </p:cNvSpPr>
          <p:nvPr>
            <p:ph type="dt" sz="half" idx="10"/>
          </p:nvPr>
        </p:nvSpPr>
        <p:spPr/>
        <p:txBody>
          <a:bodyPr/>
          <a:lstStyle/>
          <a:p>
            <a:fld id="{D4FBE24A-9F23-5A4A-897F-19D441E947D4}" type="datetime1">
              <a:rPr lang="sk-SK" smtClean="0"/>
              <a:t>27.11.2022</a:t>
            </a:fld>
            <a:endParaRPr lang="en-GB"/>
          </a:p>
        </p:txBody>
      </p:sp>
      <p:sp>
        <p:nvSpPr>
          <p:cNvPr id="16" name="Slide Number Placeholder 15"/>
          <p:cNvSpPr>
            <a:spLocks noGrp="1"/>
          </p:cNvSpPr>
          <p:nvPr>
            <p:ph type="sldNum" sz="quarter" idx="11"/>
          </p:nvPr>
        </p:nvSpPr>
        <p:spPr/>
        <p:txBody>
          <a:bodyPr/>
          <a:lstStyle/>
          <a:p>
            <a:fld id="{FA6E8336-881F-4F52-AF42-3EE20DD441E2}" type="slidenum">
              <a:rPr lang="en-GB" smtClean="0"/>
              <a:pPr/>
              <a:t>‹#›</a:t>
            </a:fld>
            <a:endParaRPr lang="en-GB"/>
          </a:p>
        </p:txBody>
      </p:sp>
      <p:sp>
        <p:nvSpPr>
          <p:cNvPr id="17" name="Footer Placeholder 16"/>
          <p:cNvSpPr>
            <a:spLocks noGrp="1"/>
          </p:cNvSpPr>
          <p:nvPr>
            <p:ph type="ftr" sz="quarter" idx="12"/>
          </p:nvPr>
        </p:nvSpPr>
        <p:spPr/>
        <p:txBody>
          <a:bodyPr/>
          <a:lstStyle/>
          <a:p>
            <a:r>
              <a:rPr lang="en-GB"/>
              <a:t>rusnak.truni.sk</a:t>
            </a:r>
          </a:p>
        </p:txBody>
      </p:sp>
      <p:sp>
        <p:nvSpPr>
          <p:cNvPr id="18" name="Title 17"/>
          <p:cNvSpPr>
            <a:spLocks noGrp="1"/>
          </p:cNvSpPr>
          <p:nvPr>
            <p:ph type="title"/>
          </p:nvPr>
        </p:nvSpPr>
        <p:spPr/>
        <p:txBody>
          <a:bodyPr/>
          <a:lstStyle/>
          <a:p>
            <a:r>
              <a:rPr lang="sk-SK"/>
              <a:t>Kliknutím upravte štýl predlohy nadpisu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343449" y="675755"/>
            <a:ext cx="7388966" cy="2808758"/>
          </a:xfrm>
          <a:effectLst>
            <a:outerShdw blurRad="152400" dist="317500" dir="5400000" sx="90000" sy="-19000" rotWithShape="0">
              <a:prstClr val="black">
                <a:alpha val="15000"/>
              </a:prstClr>
            </a:outerShdw>
          </a:effectLst>
        </p:spPr>
        <p:txBody>
          <a:bodyPr/>
          <a:lstStyle>
            <a:lvl1pPr marL="0" indent="0">
              <a:buNone/>
              <a:defRPr sz="3500"/>
            </a:lvl1pPr>
            <a:lvl2pPr marL="503926" indent="0">
              <a:buNone/>
              <a:defRPr sz="3100"/>
            </a:lvl2pPr>
            <a:lvl3pPr marL="1007852" indent="0">
              <a:buNone/>
              <a:defRPr sz="2600"/>
            </a:lvl3pPr>
            <a:lvl4pPr marL="1511778" indent="0">
              <a:buNone/>
              <a:defRPr sz="2200"/>
            </a:lvl4pPr>
            <a:lvl5pPr marL="2015703" indent="0">
              <a:buNone/>
              <a:defRPr sz="2200"/>
            </a:lvl5pPr>
            <a:lvl6pPr marL="2519629" indent="0">
              <a:buNone/>
              <a:defRPr sz="2200"/>
            </a:lvl6pPr>
            <a:lvl7pPr marL="3023555" indent="0">
              <a:buNone/>
              <a:defRPr sz="2200"/>
            </a:lvl7pPr>
            <a:lvl8pPr marL="3527481" indent="0">
              <a:buNone/>
              <a:defRPr sz="2200"/>
            </a:lvl8pPr>
            <a:lvl9pPr marL="4031407" indent="0">
              <a:buNone/>
              <a:defRPr sz="2200"/>
            </a:lvl9pPr>
          </a:lstStyle>
          <a:p>
            <a:r>
              <a:rPr lang="sk-SK"/>
              <a:t>Kliknutím na ikonu pridáte obrázok</a:t>
            </a:r>
            <a:endParaRPr lang="en-US"/>
          </a:p>
        </p:txBody>
      </p:sp>
      <p:sp>
        <p:nvSpPr>
          <p:cNvPr id="4" name="Text Placeholder 3"/>
          <p:cNvSpPr>
            <a:spLocks noGrp="1"/>
          </p:cNvSpPr>
          <p:nvPr>
            <p:ph type="body" sz="half" idx="2"/>
          </p:nvPr>
        </p:nvSpPr>
        <p:spPr>
          <a:xfrm>
            <a:off x="3022759" y="3807943"/>
            <a:ext cx="5541725" cy="794887"/>
          </a:xfrm>
        </p:spPr>
        <p:txBody>
          <a:bodyPr anchor="ctr">
            <a:normAutofit/>
          </a:bodyPr>
          <a:lstStyle>
            <a:lvl1pPr marL="0" indent="0">
              <a:buNone/>
              <a:defRPr sz="1800"/>
            </a:lvl1pPr>
            <a:lvl2pPr marL="503926" indent="0">
              <a:buNone/>
              <a:defRPr sz="1300"/>
            </a:lvl2pPr>
            <a:lvl3pPr marL="1007852" indent="0">
              <a:buNone/>
              <a:defRPr sz="1100"/>
            </a:lvl3pPr>
            <a:lvl4pPr marL="1511778" indent="0">
              <a:buNone/>
              <a:defRPr sz="1000"/>
            </a:lvl4pPr>
            <a:lvl5pPr marL="2015703" indent="0">
              <a:buNone/>
              <a:defRPr sz="1000"/>
            </a:lvl5pPr>
            <a:lvl6pPr marL="2519629" indent="0">
              <a:buNone/>
              <a:defRPr sz="1000"/>
            </a:lvl6pPr>
            <a:lvl7pPr marL="3023555" indent="0">
              <a:buNone/>
              <a:defRPr sz="1000"/>
            </a:lvl7pPr>
            <a:lvl8pPr marL="3527481" indent="0">
              <a:buNone/>
              <a:defRPr sz="1000"/>
            </a:lvl8pPr>
            <a:lvl9pPr marL="4031407" indent="0">
              <a:buNone/>
              <a:defRPr sz="1000"/>
            </a:lvl9pPr>
          </a:lstStyle>
          <a:p>
            <a:pPr lvl="0"/>
            <a:r>
              <a:rPr lang="sk-SK"/>
              <a:t>Kliknite sem a upravte štýly predlohy textu</a:t>
            </a:r>
          </a:p>
        </p:txBody>
      </p:sp>
      <p:sp>
        <p:nvSpPr>
          <p:cNvPr id="9" name="TextBox 8"/>
          <p:cNvSpPr txBox="1"/>
          <p:nvPr/>
        </p:nvSpPr>
        <p:spPr>
          <a:xfrm>
            <a:off x="2683538" y="3673864"/>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sk-SK"/>
              <a:t>Kliknutím upravte štýl predlohy nadpisu</a:t>
            </a:r>
            <a:endParaRPr lang="en-US"/>
          </a:p>
        </p:txBody>
      </p:sp>
      <p:sp>
        <p:nvSpPr>
          <p:cNvPr id="13" name="Date Placeholder 12"/>
          <p:cNvSpPr>
            <a:spLocks noGrp="1"/>
          </p:cNvSpPr>
          <p:nvPr>
            <p:ph type="dt" sz="half" idx="10"/>
          </p:nvPr>
        </p:nvSpPr>
        <p:spPr/>
        <p:txBody>
          <a:bodyPr/>
          <a:lstStyle/>
          <a:p>
            <a:fld id="{C0FDDF72-FCDA-4F4A-B6C7-97ADF2E21946}" type="datetime1">
              <a:rPr lang="sk-SK" smtClean="0"/>
              <a:t>27.11.2022</a:t>
            </a:fld>
            <a:endParaRPr lang="en-GB"/>
          </a:p>
        </p:txBody>
      </p:sp>
      <p:sp>
        <p:nvSpPr>
          <p:cNvPr id="14" name="Slide Number Placeholder 13"/>
          <p:cNvSpPr>
            <a:spLocks noGrp="1"/>
          </p:cNvSpPr>
          <p:nvPr>
            <p:ph type="sldNum" sz="quarter" idx="11"/>
          </p:nvPr>
        </p:nvSpPr>
        <p:spPr/>
        <p:txBody>
          <a:bodyPr/>
          <a:lstStyle/>
          <a:p>
            <a:fld id="{79175293-B81F-479D-8DFF-1D0DC9796D73}" type="slidenum">
              <a:rPr lang="en-GB" smtClean="0"/>
              <a:pPr/>
              <a:t>‹#›</a:t>
            </a:fld>
            <a:endParaRPr lang="en-GB"/>
          </a:p>
        </p:txBody>
      </p:sp>
      <p:sp>
        <p:nvSpPr>
          <p:cNvPr id="15" name="Footer Placeholder 14"/>
          <p:cNvSpPr>
            <a:spLocks noGrp="1"/>
          </p:cNvSpPr>
          <p:nvPr>
            <p:ph type="ftr" sz="quarter" idx="12"/>
          </p:nvPr>
        </p:nvSpPr>
        <p:spPr/>
        <p:txBody>
          <a:bodyPr/>
          <a:lstStyle/>
          <a:p>
            <a:r>
              <a:rPr lang="en-GB"/>
              <a:t>rusnak.truni.sk</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264152" y="0"/>
            <a:ext cx="10075863" cy="756285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8" name="Oval 7"/>
          <p:cNvSpPr/>
          <p:nvPr/>
        </p:nvSpPr>
        <p:spPr>
          <a:xfrm rot="19724275">
            <a:off x="1513166" y="1145169"/>
            <a:ext cx="7978510" cy="6293538"/>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9" name="Oval 8"/>
          <p:cNvSpPr/>
          <p:nvPr/>
        </p:nvSpPr>
        <p:spPr>
          <a:xfrm rot="17656910">
            <a:off x="-304560" y="1287646"/>
            <a:ext cx="6107704" cy="4937062"/>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10" name="Oval 9"/>
          <p:cNvSpPr/>
          <p:nvPr/>
        </p:nvSpPr>
        <p:spPr>
          <a:xfrm rot="19724275">
            <a:off x="3612011" y="128865"/>
            <a:ext cx="7139672" cy="5243440"/>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2" name="Title Placeholder 1"/>
          <p:cNvSpPr>
            <a:spLocks noGrp="1"/>
          </p:cNvSpPr>
          <p:nvPr>
            <p:ph type="title"/>
          </p:nvPr>
        </p:nvSpPr>
        <p:spPr>
          <a:xfrm>
            <a:off x="856448" y="5378027"/>
            <a:ext cx="8312587" cy="1008380"/>
          </a:xfrm>
          <a:prstGeom prst="rect">
            <a:avLst/>
          </a:prstGeom>
        </p:spPr>
        <p:txBody>
          <a:bodyPr vert="horz" lIns="100785" tIns="50393" rIns="100785" bIns="50393" rtlCol="0" anchor="b">
            <a:noAutofit/>
          </a:bodyPr>
          <a:lstStyle/>
          <a:p>
            <a:r>
              <a:rPr lang="sk-SK"/>
              <a:t>Kliknutím upravte štýl predlohy nadpisu</a:t>
            </a:r>
            <a:endParaRPr lang="en-US" dirty="0"/>
          </a:p>
        </p:txBody>
      </p:sp>
      <p:sp>
        <p:nvSpPr>
          <p:cNvPr id="3" name="Text Placeholder 2"/>
          <p:cNvSpPr>
            <a:spLocks noGrp="1"/>
          </p:cNvSpPr>
          <p:nvPr>
            <p:ph type="body" idx="1"/>
          </p:nvPr>
        </p:nvSpPr>
        <p:spPr>
          <a:xfrm>
            <a:off x="2351035" y="756287"/>
            <a:ext cx="6717242" cy="4033519"/>
          </a:xfrm>
          <a:prstGeom prst="rect">
            <a:avLst/>
          </a:prstGeom>
        </p:spPr>
        <p:txBody>
          <a:bodyPr vert="horz" lIns="100785" tIns="50393" rIns="100785" bIns="50393" rtlCol="0" anchor="ctr">
            <a:normAutofit/>
          </a:bodyPr>
          <a:lstStyle/>
          <a:p>
            <a:pPr lvl="0"/>
            <a:r>
              <a:rPr lang="sk-SK"/>
              <a:t>Upraviť štýly predlohy textu
Druhá úroveň
Tretia úroveň
Štvrtá úroveň
Piata úroveň</a:t>
            </a:r>
            <a:endParaRPr lang="en-US" dirty="0"/>
          </a:p>
        </p:txBody>
      </p:sp>
      <p:sp>
        <p:nvSpPr>
          <p:cNvPr id="4" name="Date Placeholder 3"/>
          <p:cNvSpPr>
            <a:spLocks noGrp="1"/>
          </p:cNvSpPr>
          <p:nvPr>
            <p:ph type="dt" sz="half" idx="2"/>
          </p:nvPr>
        </p:nvSpPr>
        <p:spPr>
          <a:xfrm>
            <a:off x="8341096" y="6787309"/>
            <a:ext cx="811145" cy="402652"/>
          </a:xfrm>
          <a:prstGeom prst="rect">
            <a:avLst/>
          </a:prstGeom>
        </p:spPr>
        <p:txBody>
          <a:bodyPr vert="horz" lIns="100785" tIns="50393" rIns="100785" bIns="50393" rtlCol="0" anchor="t"/>
          <a:lstStyle>
            <a:lvl1pPr algn="r">
              <a:defRPr sz="1200">
                <a:solidFill>
                  <a:schemeClr val="tx1">
                    <a:alpha val="60000"/>
                  </a:schemeClr>
                </a:solidFill>
                <a:effectLst/>
              </a:defRPr>
            </a:lvl1pPr>
          </a:lstStyle>
          <a:p>
            <a:fld id="{E02B2E2F-7B2D-7245-9F97-ACCB47871CB3}" type="datetime1">
              <a:rPr lang="sk-SK" smtClean="0"/>
              <a:t>27.11.2022</a:t>
            </a:fld>
            <a:endParaRPr lang="en-GB"/>
          </a:p>
        </p:txBody>
      </p:sp>
      <p:sp>
        <p:nvSpPr>
          <p:cNvPr id="5" name="Footer Placeholder 4"/>
          <p:cNvSpPr>
            <a:spLocks noGrp="1"/>
          </p:cNvSpPr>
          <p:nvPr>
            <p:ph type="ftr" sz="quarter" idx="3"/>
          </p:nvPr>
        </p:nvSpPr>
        <p:spPr>
          <a:xfrm>
            <a:off x="4998562" y="6787309"/>
            <a:ext cx="1256701" cy="402651"/>
          </a:xfrm>
          <a:prstGeom prst="rect">
            <a:avLst/>
          </a:prstGeom>
        </p:spPr>
        <p:txBody>
          <a:bodyPr vert="horz" lIns="100785" tIns="50393" rIns="100785" bIns="50393" rtlCol="0" anchor="t"/>
          <a:lstStyle>
            <a:lvl1pPr algn="l">
              <a:defRPr sz="1200">
                <a:solidFill>
                  <a:schemeClr val="tx1">
                    <a:alpha val="60000"/>
                  </a:schemeClr>
                </a:solidFill>
                <a:effectLst/>
              </a:defRPr>
            </a:lvl1pPr>
          </a:lstStyle>
          <a:p>
            <a:r>
              <a:rPr lang="en-GB"/>
              <a:t>rusnak.truni.sk</a:t>
            </a:r>
            <a:endParaRPr lang="en-GB" dirty="0"/>
          </a:p>
        </p:txBody>
      </p:sp>
      <p:sp>
        <p:nvSpPr>
          <p:cNvPr id="6" name="Slide Number Placeholder 5"/>
          <p:cNvSpPr>
            <a:spLocks noGrp="1"/>
          </p:cNvSpPr>
          <p:nvPr>
            <p:ph type="sldNum" sz="quarter" idx="4"/>
          </p:nvPr>
        </p:nvSpPr>
        <p:spPr>
          <a:xfrm>
            <a:off x="856449" y="6844216"/>
            <a:ext cx="822862" cy="345745"/>
          </a:xfrm>
          <a:prstGeom prst="rect">
            <a:avLst/>
          </a:prstGeom>
        </p:spPr>
        <p:txBody>
          <a:bodyPr vert="horz" lIns="100785" tIns="50393" rIns="100785" bIns="10079" rtlCol="0" anchor="b"/>
          <a:lstStyle>
            <a:lvl1pPr algn="l">
              <a:defRPr sz="1800">
                <a:solidFill>
                  <a:schemeClr val="tx1">
                    <a:alpha val="60000"/>
                  </a:schemeClr>
                </a:solidFill>
                <a:effectLst/>
              </a:defRPr>
            </a:lvl1pPr>
          </a:lstStyle>
          <a:p>
            <a:fld id="{097C3CC7-D778-443F-883F-F6921BFC0479}"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1007852" rtl="0" eaLnBrk="1" latinLnBrk="0" hangingPunct="1">
        <a:spcBef>
          <a:spcPct val="0"/>
        </a:spcBef>
        <a:buNone/>
        <a:defRPr sz="5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2356" indent="-282198" algn="l" defTabSz="1007852" rtl="0" eaLnBrk="1" latinLnBrk="0" hangingPunct="1">
        <a:spcBef>
          <a:spcPct val="20000"/>
        </a:spcBef>
        <a:spcAft>
          <a:spcPts val="0"/>
        </a:spcAft>
        <a:buSzPct val="60000"/>
        <a:buFont typeface="Wingdings" pitchFamily="2" charset="2"/>
        <a:buChar char=""/>
        <a:defRPr sz="2300" kern="1200">
          <a:solidFill>
            <a:schemeClr val="tx1"/>
          </a:solidFill>
          <a:effectLst>
            <a:outerShdw blurRad="38100" dist="38100" dir="2700000" algn="tl">
              <a:srgbClr val="000000">
                <a:alpha val="43137"/>
              </a:srgbClr>
            </a:outerShdw>
          </a:effectLst>
          <a:latin typeface="+mn-lt"/>
          <a:ea typeface="+mn-ea"/>
          <a:cs typeface="+mn-cs"/>
        </a:defRPr>
      </a:lvl1pPr>
      <a:lvl2pPr marL="705496" indent="-282198" algn="l" defTabSz="1007852" rtl="0" eaLnBrk="1" latinLnBrk="0" hangingPunct="1">
        <a:spcBef>
          <a:spcPct val="20000"/>
        </a:spcBef>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2pPr>
      <a:lvl3pPr marL="1108637" indent="-282198" algn="l" defTabSz="1007852"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3pPr>
      <a:lvl4pPr marL="1511778" indent="-282198" algn="l" defTabSz="1007852" rtl="0" eaLnBrk="1" latinLnBrk="0" hangingPunct="1">
        <a:spcBef>
          <a:spcPct val="20000"/>
        </a:spcBef>
        <a:buSzPct val="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814133" indent="-282198" algn="l" defTabSz="1007852"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5pPr>
      <a:lvl6pPr marL="2166881"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469237"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771592"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3124340"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1007852" rtl="0" eaLnBrk="1" latinLnBrk="0" hangingPunct="1">
        <a:defRPr sz="2000" kern="1200">
          <a:solidFill>
            <a:schemeClr val="tx1"/>
          </a:solidFill>
          <a:latin typeface="+mn-lt"/>
          <a:ea typeface="+mn-ea"/>
          <a:cs typeface="+mn-cs"/>
        </a:defRPr>
      </a:lvl1pPr>
      <a:lvl2pPr marL="503926" algn="l" defTabSz="1007852" rtl="0" eaLnBrk="1" latinLnBrk="0" hangingPunct="1">
        <a:defRPr sz="2000" kern="1200">
          <a:solidFill>
            <a:schemeClr val="tx1"/>
          </a:solidFill>
          <a:latin typeface="+mn-lt"/>
          <a:ea typeface="+mn-ea"/>
          <a:cs typeface="+mn-cs"/>
        </a:defRPr>
      </a:lvl2pPr>
      <a:lvl3pPr marL="1007852" algn="l" defTabSz="1007852" rtl="0" eaLnBrk="1" latinLnBrk="0" hangingPunct="1">
        <a:defRPr sz="2000" kern="1200">
          <a:solidFill>
            <a:schemeClr val="tx1"/>
          </a:solidFill>
          <a:latin typeface="+mn-lt"/>
          <a:ea typeface="+mn-ea"/>
          <a:cs typeface="+mn-cs"/>
        </a:defRPr>
      </a:lvl3pPr>
      <a:lvl4pPr marL="1511778" algn="l" defTabSz="1007852" rtl="0" eaLnBrk="1" latinLnBrk="0" hangingPunct="1">
        <a:defRPr sz="2000" kern="1200">
          <a:solidFill>
            <a:schemeClr val="tx1"/>
          </a:solidFill>
          <a:latin typeface="+mn-lt"/>
          <a:ea typeface="+mn-ea"/>
          <a:cs typeface="+mn-cs"/>
        </a:defRPr>
      </a:lvl4pPr>
      <a:lvl5pPr marL="2015703" algn="l" defTabSz="1007852" rtl="0" eaLnBrk="1" latinLnBrk="0" hangingPunct="1">
        <a:defRPr sz="2000" kern="1200">
          <a:solidFill>
            <a:schemeClr val="tx1"/>
          </a:solidFill>
          <a:latin typeface="+mn-lt"/>
          <a:ea typeface="+mn-ea"/>
          <a:cs typeface="+mn-cs"/>
        </a:defRPr>
      </a:lvl5pPr>
      <a:lvl6pPr marL="2519629" algn="l" defTabSz="1007852" rtl="0" eaLnBrk="1" latinLnBrk="0" hangingPunct="1">
        <a:defRPr sz="2000" kern="1200">
          <a:solidFill>
            <a:schemeClr val="tx1"/>
          </a:solidFill>
          <a:latin typeface="+mn-lt"/>
          <a:ea typeface="+mn-ea"/>
          <a:cs typeface="+mn-cs"/>
        </a:defRPr>
      </a:lvl6pPr>
      <a:lvl7pPr marL="3023555" algn="l" defTabSz="1007852" rtl="0" eaLnBrk="1" latinLnBrk="0" hangingPunct="1">
        <a:defRPr sz="2000" kern="1200">
          <a:solidFill>
            <a:schemeClr val="tx1"/>
          </a:solidFill>
          <a:latin typeface="+mn-lt"/>
          <a:ea typeface="+mn-ea"/>
          <a:cs typeface="+mn-cs"/>
        </a:defRPr>
      </a:lvl7pPr>
      <a:lvl8pPr marL="3527481" algn="l" defTabSz="1007852" rtl="0" eaLnBrk="1" latinLnBrk="0" hangingPunct="1">
        <a:defRPr sz="2000" kern="1200">
          <a:solidFill>
            <a:schemeClr val="tx1"/>
          </a:solidFill>
          <a:latin typeface="+mn-lt"/>
          <a:ea typeface="+mn-ea"/>
          <a:cs typeface="+mn-cs"/>
        </a:defRPr>
      </a:lvl8pPr>
      <a:lvl9pPr marL="4031407" algn="l" defTabSz="100785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k-SK" sz="4400" dirty="0"/>
              <a:t>Prírodné a humanitárne katastrofy</a:t>
            </a:r>
          </a:p>
        </p:txBody>
      </p:sp>
      <p:sp>
        <p:nvSpPr>
          <p:cNvPr id="3" name="Subtitle 2"/>
          <p:cNvSpPr>
            <a:spLocks noGrp="1"/>
          </p:cNvSpPr>
          <p:nvPr>
            <p:ph type="subTitle" idx="1"/>
          </p:nvPr>
        </p:nvSpPr>
        <p:spPr/>
        <p:txBody>
          <a:bodyPr>
            <a:normAutofit fontScale="70000" lnSpcReduction="20000"/>
          </a:bodyPr>
          <a:lstStyle/>
          <a:p>
            <a:r>
              <a:rPr lang="sk-SK" dirty="0"/>
              <a:t>prof. MUDr. Martin Rusnák, </a:t>
            </a:r>
            <a:r>
              <a:rPr lang="sk-SK" dirty="0" err="1"/>
              <a:t>CSc</a:t>
            </a:r>
            <a:endParaRPr lang="sk-SK" dirty="0"/>
          </a:p>
          <a:p>
            <a:r>
              <a:rPr lang="sk-SK" dirty="0"/>
              <a:t>podľa </a:t>
            </a:r>
            <a:r>
              <a:rPr lang="sk-SK" dirty="0" err="1">
                <a:effectLst/>
              </a:rPr>
              <a:t>Skolnik</a:t>
            </a:r>
            <a:r>
              <a:rPr lang="sk-SK" dirty="0">
                <a:effectLst/>
              </a:rPr>
              <a:t> R. </a:t>
            </a:r>
            <a:r>
              <a:rPr lang="sk-SK" dirty="0" err="1">
                <a:effectLst/>
              </a:rPr>
              <a:t>Global</a:t>
            </a:r>
            <a:r>
              <a:rPr lang="sk-SK" dirty="0">
                <a:effectLst/>
              </a:rPr>
              <a:t> Health 101. 3rd </a:t>
            </a:r>
            <a:r>
              <a:rPr lang="sk-SK" dirty="0" err="1">
                <a:effectLst/>
              </a:rPr>
              <a:t>ed</a:t>
            </a:r>
            <a:r>
              <a:rPr lang="sk-SK" dirty="0">
                <a:effectLst/>
              </a:rPr>
              <a:t>. </a:t>
            </a:r>
            <a:r>
              <a:rPr lang="sk-SK" dirty="0" err="1">
                <a:effectLst/>
              </a:rPr>
              <a:t>Burlington</a:t>
            </a:r>
            <a:r>
              <a:rPr lang="sk-SK" dirty="0">
                <a:effectLst/>
              </a:rPr>
              <a:t>, SA, USA: </a:t>
            </a:r>
            <a:r>
              <a:rPr lang="sk-SK" dirty="0" err="1">
                <a:effectLst/>
              </a:rPr>
              <a:t>Jones</a:t>
            </a:r>
            <a:r>
              <a:rPr lang="sk-SK" dirty="0">
                <a:effectLst/>
              </a:rPr>
              <a:t> &amp; </a:t>
            </a:r>
            <a:r>
              <a:rPr lang="sk-SK" dirty="0" err="1">
                <a:effectLst/>
              </a:rPr>
              <a:t>Bartlett</a:t>
            </a:r>
            <a:r>
              <a:rPr lang="sk-SK" dirty="0">
                <a:effectLst/>
              </a:rPr>
              <a:t> </a:t>
            </a:r>
            <a:r>
              <a:rPr lang="sk-SK" dirty="0" err="1">
                <a:effectLst/>
              </a:rPr>
              <a:t>Learning</a:t>
            </a:r>
            <a:r>
              <a:rPr lang="sk-SK" dirty="0">
                <a:effectLst/>
              </a:rPr>
              <a:t>; 2016. 618 p</a:t>
            </a:r>
            <a:r>
              <a:rPr lang="sk-SK">
                <a:effectLst/>
              </a:rPr>
              <a:t>. </a:t>
            </a:r>
            <a:endParaRPr lang="sk-SK" dirty="0"/>
          </a:p>
        </p:txBody>
      </p:sp>
      <p:pic>
        <p:nvPicPr>
          <p:cNvPr id="1026" name="Picture 2" descr="Natural disasters: Preparedness &amp; Assistance | Malteser International">
            <a:extLst>
              <a:ext uri="{FF2B5EF4-FFF2-40B4-BE49-F238E27FC236}">
                <a16:creationId xmlns:a16="http://schemas.microsoft.com/office/drawing/2014/main" id="{1400060E-530F-A2BB-C028-8B946C32DA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1815" y="4471233"/>
            <a:ext cx="7111635" cy="29922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09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9A7B93EE-8FEC-AEA0-7B60-1D0F3C1583C1}"/>
              </a:ext>
            </a:extLst>
          </p:cNvPr>
          <p:cNvSpPr>
            <a:spLocks noGrp="1"/>
          </p:cNvSpPr>
          <p:nvPr>
            <p:ph idx="1"/>
          </p:nvPr>
        </p:nvSpPr>
        <p:spPr>
          <a:xfrm>
            <a:off x="506776" y="756287"/>
            <a:ext cx="8561501" cy="4840282"/>
          </a:xfrm>
        </p:spPr>
        <p:txBody>
          <a:bodyPr>
            <a:normAutofit fontScale="77500" lnSpcReduction="20000"/>
          </a:bodyPr>
          <a:lstStyle/>
          <a:p>
            <a:r>
              <a:rPr lang="sk-SK" dirty="0"/>
              <a:t>Afganistan: V súčasnosti je v dôsledku sucha a politickej nestability viac ako 665 000 vnútorne vysídlených ľudí. Angola: Občianska vojna trvala 27 rokov a skončila sa v roku 2002. Arménsko/Azerbajdžan: Konflikt medzi týmito dvoma krajinami vytvoril takmer 250 000 utečencov a 600 000 vnútorne vysídlených osôb.</a:t>
            </a:r>
          </a:p>
          <a:p>
            <a:r>
              <a:rPr lang="sk-SK" dirty="0"/>
              <a:t>Bosna a Hercegovina: V rokoch 1992 až 1994 si vojna s rôznymi časťami bývalej Juhoslávie vyžiadala viac ako 100 000 mŕtvych a 1,8 milióna ľudí bolo vysídlených.</a:t>
            </a:r>
          </a:p>
          <a:p>
            <a:r>
              <a:rPr lang="sk-SK" dirty="0"/>
              <a:t>Barma: Vládne ofenzívy proti mnohým etnickým skupinám trvajú už viac ako 20 rokov a vyprodukovali 500 000 až 1 milión vnútorne vysídlených osôb.</a:t>
            </a:r>
          </a:p>
          <a:p>
            <a:r>
              <a:rPr lang="sk-SK" dirty="0"/>
              <a:t>Konžská demokratická republika: Boje od polovice 90. rokov medzi vládnymi silami a rebelmi viedli k viac ako 2 miliónom vysídlených ľudí.</a:t>
            </a:r>
          </a:p>
          <a:p>
            <a:r>
              <a:rPr lang="sk-SK" dirty="0"/>
              <a:t>Líbya: Konflikt medzi pro-</a:t>
            </a:r>
            <a:r>
              <a:rPr lang="sk-SK" dirty="0" err="1"/>
              <a:t>Kaddáfího</a:t>
            </a:r>
            <a:r>
              <a:rPr lang="sk-SK" dirty="0"/>
              <a:t> a proti-</a:t>
            </a:r>
            <a:r>
              <a:rPr lang="sk-SK" dirty="0" err="1"/>
              <a:t>Kaddáfího</a:t>
            </a:r>
            <a:r>
              <a:rPr lang="sk-SK" dirty="0"/>
              <a:t> silami viedol v roku 2014 k najmenej 80 000 vnútorne vysídleným osobám, z ktorých 21 000 bolo vysídlených v dôsledku zrážok len v </a:t>
            </a:r>
            <a:r>
              <a:rPr lang="sk-SK" dirty="0" err="1"/>
              <a:t>Sebhe</a:t>
            </a:r>
            <a:r>
              <a:rPr lang="sk-SK" dirty="0"/>
              <a:t>.</a:t>
            </a:r>
          </a:p>
          <a:p>
            <a:r>
              <a:rPr lang="sk-SK" dirty="0"/>
              <a:t>Libéria: Občianska vojna v rokoch 1990 až 2004 viedla len v Guinei k takmer 500 000 vnútorne vysídleným osobám a viac ako 125 000 utečencom. Nepál: Konflikt medzi vládnymi silami a </a:t>
            </a:r>
            <a:r>
              <a:rPr lang="sk-SK" dirty="0" err="1"/>
              <a:t>maoistickými</a:t>
            </a:r>
            <a:r>
              <a:rPr lang="sk-SK" dirty="0"/>
              <a:t> rebelmi v rokoch 1996 až 2006 viedol k 100 000 – 200 000 vnútorne vysídleným osobám.</a:t>
            </a:r>
          </a:p>
        </p:txBody>
      </p:sp>
      <p:sp>
        <p:nvSpPr>
          <p:cNvPr id="3" name="Nadpis 2">
            <a:extLst>
              <a:ext uri="{FF2B5EF4-FFF2-40B4-BE49-F238E27FC236}">
                <a16:creationId xmlns:a16="http://schemas.microsoft.com/office/drawing/2014/main" id="{54B7263B-94B5-D98F-C5B3-10E9AB2CCC1B}"/>
              </a:ext>
            </a:extLst>
          </p:cNvPr>
          <p:cNvSpPr>
            <a:spLocks noGrp="1"/>
          </p:cNvSpPr>
          <p:nvPr>
            <p:ph type="title"/>
          </p:nvPr>
        </p:nvSpPr>
        <p:spPr>
          <a:xfrm>
            <a:off x="856449" y="6181580"/>
            <a:ext cx="8312587" cy="1008380"/>
          </a:xfrm>
        </p:spPr>
        <p:txBody>
          <a:bodyPr/>
          <a:lstStyle/>
          <a:p>
            <a:r>
              <a:rPr lang="sk-SK" dirty="0"/>
              <a:t>Komplexné núdzové situácie vo svete</a:t>
            </a:r>
          </a:p>
        </p:txBody>
      </p:sp>
      <p:sp>
        <p:nvSpPr>
          <p:cNvPr id="4" name="Zástupný objekt pre dátum 3">
            <a:extLst>
              <a:ext uri="{FF2B5EF4-FFF2-40B4-BE49-F238E27FC236}">
                <a16:creationId xmlns:a16="http://schemas.microsoft.com/office/drawing/2014/main" id="{B5319E2B-4BC4-B400-67BF-3EF4CBA36426}"/>
              </a:ext>
            </a:extLst>
          </p:cNvPr>
          <p:cNvSpPr>
            <a:spLocks noGrp="1"/>
          </p:cNvSpPr>
          <p:nvPr>
            <p:ph type="dt" sz="half" idx="10"/>
          </p:nvPr>
        </p:nvSpPr>
        <p:spPr/>
        <p:txBody>
          <a:bodyPr/>
          <a:lstStyle/>
          <a:p>
            <a:fld id="{17D84F83-A9A5-C942-A03F-560C803C3F5D}" type="datetime1">
              <a:rPr lang="sk-SK" smtClean="0"/>
              <a:t>27.11.2022</a:t>
            </a:fld>
            <a:endParaRPr lang="en-GB"/>
          </a:p>
        </p:txBody>
      </p:sp>
      <p:sp>
        <p:nvSpPr>
          <p:cNvPr id="5" name="Zástupný objekt pre číslo snímky 4">
            <a:extLst>
              <a:ext uri="{FF2B5EF4-FFF2-40B4-BE49-F238E27FC236}">
                <a16:creationId xmlns:a16="http://schemas.microsoft.com/office/drawing/2014/main" id="{238D43D1-287E-BD1E-1D59-CD755DEEB500}"/>
              </a:ext>
            </a:extLst>
          </p:cNvPr>
          <p:cNvSpPr>
            <a:spLocks noGrp="1"/>
          </p:cNvSpPr>
          <p:nvPr>
            <p:ph type="sldNum" sz="quarter" idx="11"/>
          </p:nvPr>
        </p:nvSpPr>
        <p:spPr/>
        <p:txBody>
          <a:bodyPr/>
          <a:lstStyle/>
          <a:p>
            <a:fld id="{20C92893-8C51-46CF-9D47-24B3C575AFAA}" type="slidenum">
              <a:rPr lang="en-GB" smtClean="0"/>
              <a:pPr/>
              <a:t>10</a:t>
            </a:fld>
            <a:endParaRPr lang="en-GB"/>
          </a:p>
        </p:txBody>
      </p:sp>
      <p:sp>
        <p:nvSpPr>
          <p:cNvPr id="6" name="Zástupný objekt pre pätu 5">
            <a:extLst>
              <a:ext uri="{FF2B5EF4-FFF2-40B4-BE49-F238E27FC236}">
                <a16:creationId xmlns:a16="http://schemas.microsoft.com/office/drawing/2014/main" id="{DDA8DE1A-8553-4381-6335-EA286AD8A1F6}"/>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1119661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9A7B93EE-8FEC-AEA0-7B60-1D0F3C1583C1}"/>
              </a:ext>
            </a:extLst>
          </p:cNvPr>
          <p:cNvSpPr>
            <a:spLocks noGrp="1"/>
          </p:cNvSpPr>
          <p:nvPr>
            <p:ph idx="1"/>
          </p:nvPr>
        </p:nvSpPr>
        <p:spPr>
          <a:xfrm>
            <a:off x="755690" y="756287"/>
            <a:ext cx="8312587" cy="4950450"/>
          </a:xfrm>
        </p:spPr>
        <p:txBody>
          <a:bodyPr>
            <a:normAutofit fontScale="77500" lnSpcReduction="20000"/>
          </a:bodyPr>
          <a:lstStyle/>
          <a:p>
            <a:r>
              <a:rPr lang="sk-SK" dirty="0"/>
              <a:t>Rwanda: Pri genocíde v roku 1994 bolo zabitých viac ako 800 000 ľudí, čo tiež vyprodukovalo viac ako 2 milióny utečencov, ktorí utiekli do Burundi, čo je dnes Demokratická republika Kongo, Tanzánia a Uganda.</a:t>
            </a:r>
          </a:p>
          <a:p>
            <a:r>
              <a:rPr lang="sk-SK" dirty="0"/>
              <a:t>Somálsko: Konflikt medzi skupinou </a:t>
            </a:r>
            <a:r>
              <a:rPr lang="sk-SK" dirty="0" err="1"/>
              <a:t>al-Shabaab</a:t>
            </a:r>
            <a:r>
              <a:rPr lang="sk-SK" dirty="0"/>
              <a:t> a spojeneckými silami dočasnej federálnej vlády viedol k vysídleniu 1,1 milióna civilistov.</a:t>
            </a:r>
          </a:p>
          <a:p>
            <a:r>
              <a:rPr lang="sk-SK" dirty="0"/>
              <a:t>Sudán: Vnútorné konflikty od 80. rokov 20. storočia vrátane vojny so skupinami na juhu a genocídy proti ľuďom v regióne </a:t>
            </a:r>
            <a:r>
              <a:rPr lang="sk-SK" dirty="0" err="1"/>
              <a:t>Darfúr</a:t>
            </a:r>
            <a:r>
              <a:rPr lang="sk-SK" dirty="0"/>
              <a:t> vysídlili 5 až 6 miliónov ľudí.</a:t>
            </a:r>
          </a:p>
          <a:p>
            <a:r>
              <a:rPr lang="sk-SK" dirty="0"/>
              <a:t>Sýria: Pokračujúca občianska vojna od roku 2011 vytvorila v roku 2014 viac ako 2,8 milióna sýrskych utečencov a 6,5 ​​milióna vnútorne vysídlených osôb.</a:t>
            </a:r>
          </a:p>
          <a:p>
            <a:r>
              <a:rPr lang="sk-SK" dirty="0"/>
              <a:t>Uganda: Povstanie Armády božieho odporu na severe už takmer 20 rokov viedlo k vysídleniu 1 až 2 miliónov ľudí.</a:t>
            </a:r>
          </a:p>
          <a:p>
            <a:r>
              <a:rPr lang="sk-SK" dirty="0"/>
              <a:t>Jemen: Strety medzi </a:t>
            </a:r>
            <a:r>
              <a:rPr lang="sk-SK" dirty="0" err="1"/>
              <a:t>al-Káidou</a:t>
            </a:r>
            <a:r>
              <a:rPr lang="sk-SK" dirty="0"/>
              <a:t> a vládnymi silami si vyžiadali takmer 310 000 vnútorne vysídlených osôb.</a:t>
            </a:r>
          </a:p>
          <a:p>
            <a:r>
              <a:rPr lang="sk-SK" dirty="0"/>
              <a:t>Zimbabwe: Prezident Mugabe inicioval sériu pozemkových a politických reforiem s použitím násilných opatrení, ktoré spôsobili porušovanie ľudských práv, nárast obchodovania s ľuďmi a 570 000 až 1 milión ľudí bolo vnútorne vysídlených.</a:t>
            </a:r>
          </a:p>
        </p:txBody>
      </p:sp>
      <p:sp>
        <p:nvSpPr>
          <p:cNvPr id="3" name="Nadpis 2">
            <a:extLst>
              <a:ext uri="{FF2B5EF4-FFF2-40B4-BE49-F238E27FC236}">
                <a16:creationId xmlns:a16="http://schemas.microsoft.com/office/drawing/2014/main" id="{54B7263B-94B5-D98F-C5B3-10E9AB2CCC1B}"/>
              </a:ext>
            </a:extLst>
          </p:cNvPr>
          <p:cNvSpPr>
            <a:spLocks noGrp="1"/>
          </p:cNvSpPr>
          <p:nvPr>
            <p:ph type="title"/>
          </p:nvPr>
        </p:nvSpPr>
        <p:spPr>
          <a:xfrm>
            <a:off x="856449" y="6283119"/>
            <a:ext cx="8312587" cy="1008380"/>
          </a:xfrm>
        </p:spPr>
        <p:txBody>
          <a:bodyPr/>
          <a:lstStyle/>
          <a:p>
            <a:r>
              <a:rPr lang="sk-SK" dirty="0"/>
              <a:t>Komplexné núdzové situácie vo svete</a:t>
            </a:r>
          </a:p>
        </p:txBody>
      </p:sp>
      <p:sp>
        <p:nvSpPr>
          <p:cNvPr id="4" name="Zástupný objekt pre dátum 3">
            <a:extLst>
              <a:ext uri="{FF2B5EF4-FFF2-40B4-BE49-F238E27FC236}">
                <a16:creationId xmlns:a16="http://schemas.microsoft.com/office/drawing/2014/main" id="{B5319E2B-4BC4-B400-67BF-3EF4CBA36426}"/>
              </a:ext>
            </a:extLst>
          </p:cNvPr>
          <p:cNvSpPr>
            <a:spLocks noGrp="1"/>
          </p:cNvSpPr>
          <p:nvPr>
            <p:ph type="dt" sz="half" idx="10"/>
          </p:nvPr>
        </p:nvSpPr>
        <p:spPr/>
        <p:txBody>
          <a:bodyPr/>
          <a:lstStyle/>
          <a:p>
            <a:fld id="{17D84F83-A9A5-C942-A03F-560C803C3F5D}" type="datetime1">
              <a:rPr lang="sk-SK" smtClean="0"/>
              <a:t>27.11.2022</a:t>
            </a:fld>
            <a:endParaRPr lang="en-GB"/>
          </a:p>
        </p:txBody>
      </p:sp>
      <p:sp>
        <p:nvSpPr>
          <p:cNvPr id="5" name="Zástupný objekt pre číslo snímky 4">
            <a:extLst>
              <a:ext uri="{FF2B5EF4-FFF2-40B4-BE49-F238E27FC236}">
                <a16:creationId xmlns:a16="http://schemas.microsoft.com/office/drawing/2014/main" id="{238D43D1-287E-BD1E-1D59-CD755DEEB500}"/>
              </a:ext>
            </a:extLst>
          </p:cNvPr>
          <p:cNvSpPr>
            <a:spLocks noGrp="1"/>
          </p:cNvSpPr>
          <p:nvPr>
            <p:ph type="sldNum" sz="quarter" idx="11"/>
          </p:nvPr>
        </p:nvSpPr>
        <p:spPr/>
        <p:txBody>
          <a:bodyPr/>
          <a:lstStyle/>
          <a:p>
            <a:fld id="{20C92893-8C51-46CF-9D47-24B3C575AFAA}" type="slidenum">
              <a:rPr lang="en-GB" smtClean="0"/>
              <a:pPr/>
              <a:t>11</a:t>
            </a:fld>
            <a:endParaRPr lang="en-GB"/>
          </a:p>
        </p:txBody>
      </p:sp>
      <p:sp>
        <p:nvSpPr>
          <p:cNvPr id="6" name="Zástupný objekt pre pätu 5">
            <a:extLst>
              <a:ext uri="{FF2B5EF4-FFF2-40B4-BE49-F238E27FC236}">
                <a16:creationId xmlns:a16="http://schemas.microsoft.com/office/drawing/2014/main" id="{DDA8DE1A-8553-4381-6335-EA286AD8A1F6}"/>
              </a:ext>
            </a:extLst>
          </p:cNvPr>
          <p:cNvSpPr>
            <a:spLocks noGrp="1"/>
          </p:cNvSpPr>
          <p:nvPr>
            <p:ph type="ftr" sz="quarter" idx="12"/>
          </p:nvPr>
        </p:nvSpPr>
        <p:spPr/>
        <p:txBody>
          <a:bodyPr/>
          <a:lstStyle/>
          <a:p>
            <a:r>
              <a:rPr lang="en-GB" dirty="0" err="1"/>
              <a:t>rusnak.truni.sk</a:t>
            </a:r>
            <a:endParaRPr lang="en-GB" dirty="0"/>
          </a:p>
        </p:txBody>
      </p:sp>
    </p:spTree>
    <p:extLst>
      <p:ext uri="{BB962C8B-B14F-4D97-AF65-F5344CB8AC3E}">
        <p14:creationId xmlns:p14="http://schemas.microsoft.com/office/powerpoint/2010/main" val="500588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495521B8-0898-93B6-41D2-D56AFB64F387}"/>
              </a:ext>
            </a:extLst>
          </p:cNvPr>
          <p:cNvSpPr>
            <a:spLocks noGrp="1"/>
          </p:cNvSpPr>
          <p:nvPr>
            <p:ph idx="1"/>
          </p:nvPr>
        </p:nvSpPr>
        <p:spPr>
          <a:xfrm>
            <a:off x="856449" y="756287"/>
            <a:ext cx="8211828" cy="4807231"/>
          </a:xfrm>
        </p:spPr>
        <p:txBody>
          <a:bodyPr>
            <a:normAutofit fontScale="85000" lnSpcReduction="20000"/>
          </a:bodyPr>
          <a:lstStyle/>
          <a:p>
            <a:r>
              <a:rPr lang="sk-SK" dirty="0"/>
              <a:t>Niektorí ľudia, ktorí utekajú alebo sú nútení migrovať počas katastrofy alebo komplexnej humanitárnej núdze, opúšťajú svoje domovy, ale zostávajú v krajine, v ktorej žili. </a:t>
            </a:r>
          </a:p>
          <a:p>
            <a:r>
              <a:rPr lang="sk-SK" dirty="0"/>
              <a:t>Títo sú formálnejšie definovaní ako „niekto, kto bol nútený opustiť svoj domov z dôvodov, ako je náboženské alebo politické prenasledovanie alebo vojna, ale neprekročil medzinárodnú hranicu.</a:t>
            </a:r>
          </a:p>
          <a:p>
            <a:r>
              <a:rPr lang="sk-SK" dirty="0"/>
              <a:t>Termín je podmnožinou všeobecnejšieho </a:t>
            </a:r>
            <a:r>
              <a:rPr lang="sk-SK" i="1" dirty="0"/>
              <a:t>vysídleného človeka</a:t>
            </a:r>
            <a:r>
              <a:rPr lang="sk-SK" dirty="0"/>
              <a:t>. </a:t>
            </a:r>
          </a:p>
          <a:p>
            <a:r>
              <a:rPr lang="sk-SK" dirty="0"/>
              <a:t>Neexistuje žiadna právna definícia vnútorne vysídlenej osoby, ako je to v prípade utečenca, ale pravidlom je, že ak bola osoba nútená odísť a zostať mimo svojho domova, ale neprekročila medzinárodnú hranicu, použije sa označenie IDP. </a:t>
            </a:r>
          </a:p>
          <a:p>
            <a:r>
              <a:rPr lang="sk-SK" dirty="0"/>
              <a:t>Právne postavenie vnútorne vysídlených osôb nie je tak dobre definované ako postavenie utečencov.</a:t>
            </a:r>
          </a:p>
          <a:p>
            <a:r>
              <a:rPr lang="sk-SK" dirty="0"/>
              <a:t>Je tiež dôležité pochopiť, že na rozdiel od utečencov nie je za IDP zodpovedná žiadna agentúra ani organizácia. Skôr je za nich zodpovedná ich vlastná vláda, ale tá je často súčasťou problému, prečo títo ľudia utekajú</a:t>
            </a:r>
          </a:p>
        </p:txBody>
      </p:sp>
      <p:sp>
        <p:nvSpPr>
          <p:cNvPr id="3" name="Nadpis 2">
            <a:extLst>
              <a:ext uri="{FF2B5EF4-FFF2-40B4-BE49-F238E27FC236}">
                <a16:creationId xmlns:a16="http://schemas.microsoft.com/office/drawing/2014/main" id="{CA538874-81ED-F3D2-872D-92ABCA107D41}"/>
              </a:ext>
            </a:extLst>
          </p:cNvPr>
          <p:cNvSpPr>
            <a:spLocks noGrp="1"/>
          </p:cNvSpPr>
          <p:nvPr>
            <p:ph type="title"/>
          </p:nvPr>
        </p:nvSpPr>
        <p:spPr>
          <a:xfrm>
            <a:off x="856449" y="6181580"/>
            <a:ext cx="8312587" cy="1008380"/>
          </a:xfrm>
        </p:spPr>
        <p:txBody>
          <a:bodyPr/>
          <a:lstStyle/>
          <a:p>
            <a:r>
              <a:rPr lang="sk-SK" dirty="0"/>
              <a:t>Vnútorne vysídlení ľudia (IDP)</a:t>
            </a:r>
          </a:p>
        </p:txBody>
      </p:sp>
      <p:sp>
        <p:nvSpPr>
          <p:cNvPr id="4" name="Zástupný objekt pre dátum 3">
            <a:extLst>
              <a:ext uri="{FF2B5EF4-FFF2-40B4-BE49-F238E27FC236}">
                <a16:creationId xmlns:a16="http://schemas.microsoft.com/office/drawing/2014/main" id="{80B6C9BF-5A09-8C71-7953-689665E1D736}"/>
              </a:ext>
            </a:extLst>
          </p:cNvPr>
          <p:cNvSpPr>
            <a:spLocks noGrp="1"/>
          </p:cNvSpPr>
          <p:nvPr>
            <p:ph type="dt" sz="half" idx="10"/>
          </p:nvPr>
        </p:nvSpPr>
        <p:spPr/>
        <p:txBody>
          <a:bodyPr/>
          <a:lstStyle/>
          <a:p>
            <a:fld id="{17D84F83-A9A5-C942-A03F-560C803C3F5D}" type="datetime1">
              <a:rPr lang="sk-SK" smtClean="0"/>
              <a:t>27.11.2022</a:t>
            </a:fld>
            <a:endParaRPr lang="en-GB"/>
          </a:p>
        </p:txBody>
      </p:sp>
      <p:sp>
        <p:nvSpPr>
          <p:cNvPr id="5" name="Zástupný objekt pre číslo snímky 4">
            <a:extLst>
              <a:ext uri="{FF2B5EF4-FFF2-40B4-BE49-F238E27FC236}">
                <a16:creationId xmlns:a16="http://schemas.microsoft.com/office/drawing/2014/main" id="{3C3C7585-3CC6-F372-D49B-AC625AEAEFE3}"/>
              </a:ext>
            </a:extLst>
          </p:cNvPr>
          <p:cNvSpPr>
            <a:spLocks noGrp="1"/>
          </p:cNvSpPr>
          <p:nvPr>
            <p:ph type="sldNum" sz="quarter" idx="11"/>
          </p:nvPr>
        </p:nvSpPr>
        <p:spPr/>
        <p:txBody>
          <a:bodyPr/>
          <a:lstStyle/>
          <a:p>
            <a:fld id="{20C92893-8C51-46CF-9D47-24B3C575AFAA}" type="slidenum">
              <a:rPr lang="en-GB" smtClean="0"/>
              <a:pPr/>
              <a:t>12</a:t>
            </a:fld>
            <a:endParaRPr lang="en-GB"/>
          </a:p>
        </p:txBody>
      </p:sp>
      <p:sp>
        <p:nvSpPr>
          <p:cNvPr id="6" name="Zástupný objekt pre pätu 5">
            <a:extLst>
              <a:ext uri="{FF2B5EF4-FFF2-40B4-BE49-F238E27FC236}">
                <a16:creationId xmlns:a16="http://schemas.microsoft.com/office/drawing/2014/main" id="{80C4A323-1D41-1169-B2EF-C9859C80919B}"/>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453147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FC65DFFA-F5AF-17CC-CED5-6C0F1996E904}"/>
              </a:ext>
            </a:extLst>
          </p:cNvPr>
          <p:cNvSpPr>
            <a:spLocks noGrp="1"/>
          </p:cNvSpPr>
          <p:nvPr>
            <p:ph type="title"/>
          </p:nvPr>
        </p:nvSpPr>
        <p:spPr>
          <a:xfrm>
            <a:off x="842268" y="5980254"/>
            <a:ext cx="8312587" cy="1008380"/>
          </a:xfrm>
        </p:spPr>
        <p:txBody>
          <a:bodyPr/>
          <a:lstStyle/>
          <a:p>
            <a:r>
              <a:rPr lang="sk-SK" sz="4400" dirty="0"/>
              <a:t>Vnútorne vysídlené osoby, 2015</a:t>
            </a:r>
          </a:p>
        </p:txBody>
      </p:sp>
      <p:sp>
        <p:nvSpPr>
          <p:cNvPr id="4" name="Zástupný objekt pre dátum 3">
            <a:extLst>
              <a:ext uri="{FF2B5EF4-FFF2-40B4-BE49-F238E27FC236}">
                <a16:creationId xmlns:a16="http://schemas.microsoft.com/office/drawing/2014/main" id="{FD714CC3-B210-E428-A4DD-21884363898B}"/>
              </a:ext>
            </a:extLst>
          </p:cNvPr>
          <p:cNvSpPr>
            <a:spLocks noGrp="1"/>
          </p:cNvSpPr>
          <p:nvPr>
            <p:ph type="dt" sz="half" idx="10"/>
          </p:nvPr>
        </p:nvSpPr>
        <p:spPr/>
        <p:txBody>
          <a:bodyPr/>
          <a:lstStyle/>
          <a:p>
            <a:fld id="{17D84F83-A9A5-C942-A03F-560C803C3F5D}" type="datetime1">
              <a:rPr lang="sk-SK" smtClean="0"/>
              <a:t>27.11.2022</a:t>
            </a:fld>
            <a:endParaRPr lang="en-GB"/>
          </a:p>
        </p:txBody>
      </p:sp>
      <p:sp>
        <p:nvSpPr>
          <p:cNvPr id="5" name="Zástupný objekt pre číslo snímky 4">
            <a:extLst>
              <a:ext uri="{FF2B5EF4-FFF2-40B4-BE49-F238E27FC236}">
                <a16:creationId xmlns:a16="http://schemas.microsoft.com/office/drawing/2014/main" id="{9FCEC36B-6E2E-0CC4-7F15-4F91BB1AD4EA}"/>
              </a:ext>
            </a:extLst>
          </p:cNvPr>
          <p:cNvSpPr>
            <a:spLocks noGrp="1"/>
          </p:cNvSpPr>
          <p:nvPr>
            <p:ph type="sldNum" sz="quarter" idx="11"/>
          </p:nvPr>
        </p:nvSpPr>
        <p:spPr/>
        <p:txBody>
          <a:bodyPr/>
          <a:lstStyle/>
          <a:p>
            <a:fld id="{20C92893-8C51-46CF-9D47-24B3C575AFAA}" type="slidenum">
              <a:rPr lang="en-GB" smtClean="0"/>
              <a:pPr/>
              <a:t>13</a:t>
            </a:fld>
            <a:endParaRPr lang="en-GB"/>
          </a:p>
        </p:txBody>
      </p:sp>
      <p:sp>
        <p:nvSpPr>
          <p:cNvPr id="6" name="Zástupný objekt pre pätu 5">
            <a:extLst>
              <a:ext uri="{FF2B5EF4-FFF2-40B4-BE49-F238E27FC236}">
                <a16:creationId xmlns:a16="http://schemas.microsoft.com/office/drawing/2014/main" id="{EDCBBCAF-2986-5014-6352-867099EB7F5D}"/>
              </a:ext>
            </a:extLst>
          </p:cNvPr>
          <p:cNvSpPr>
            <a:spLocks noGrp="1"/>
          </p:cNvSpPr>
          <p:nvPr>
            <p:ph type="ftr" sz="quarter" idx="12"/>
          </p:nvPr>
        </p:nvSpPr>
        <p:spPr/>
        <p:txBody>
          <a:bodyPr/>
          <a:lstStyle/>
          <a:p>
            <a:r>
              <a:rPr lang="en-GB"/>
              <a:t>rusnak.truni.sk</a:t>
            </a:r>
          </a:p>
        </p:txBody>
      </p:sp>
      <p:graphicFrame>
        <p:nvGraphicFramePr>
          <p:cNvPr id="7" name="Tabuľka 7">
            <a:extLst>
              <a:ext uri="{FF2B5EF4-FFF2-40B4-BE49-F238E27FC236}">
                <a16:creationId xmlns:a16="http://schemas.microsoft.com/office/drawing/2014/main" id="{4946ACB3-7E32-19AC-517F-531165176866}"/>
              </a:ext>
            </a:extLst>
          </p:cNvPr>
          <p:cNvGraphicFramePr>
            <a:graphicFrameLocks noGrp="1"/>
          </p:cNvGraphicFramePr>
          <p:nvPr>
            <p:extLst>
              <p:ext uri="{D42A27DB-BD31-4B8C-83A1-F6EECF244321}">
                <p14:modId xmlns:p14="http://schemas.microsoft.com/office/powerpoint/2010/main" val="1709340359"/>
              </p:ext>
            </p:extLst>
          </p:nvPr>
        </p:nvGraphicFramePr>
        <p:xfrm>
          <a:off x="1051347" y="923731"/>
          <a:ext cx="8423157" cy="5171846"/>
        </p:xfrm>
        <a:graphic>
          <a:graphicData uri="http://schemas.openxmlformats.org/drawingml/2006/table">
            <a:tbl>
              <a:tblPr firstRow="1" bandRow="1">
                <a:tableStyleId>{5C22544A-7EE6-4342-B048-85BDC9FD1C3A}</a:tableStyleId>
              </a:tblPr>
              <a:tblGrid>
                <a:gridCol w="5464678">
                  <a:extLst>
                    <a:ext uri="{9D8B030D-6E8A-4147-A177-3AD203B41FA5}">
                      <a16:colId xmlns:a16="http://schemas.microsoft.com/office/drawing/2014/main" val="2506014832"/>
                    </a:ext>
                  </a:extLst>
                </a:gridCol>
                <a:gridCol w="2958479">
                  <a:extLst>
                    <a:ext uri="{9D8B030D-6E8A-4147-A177-3AD203B41FA5}">
                      <a16:colId xmlns:a16="http://schemas.microsoft.com/office/drawing/2014/main" val="4164559817"/>
                    </a:ext>
                  </a:extLst>
                </a:gridCol>
              </a:tblGrid>
              <a:tr h="486428">
                <a:tc>
                  <a:txBody>
                    <a:bodyPr/>
                    <a:lstStyle/>
                    <a:p>
                      <a:pPr algn="ctr"/>
                      <a:r>
                        <a:rPr lang="sk-SK" sz="2400" dirty="0"/>
                        <a:t>Krajina</a:t>
                      </a:r>
                    </a:p>
                  </a:txBody>
                  <a:tcPr/>
                </a:tc>
                <a:tc>
                  <a:txBody>
                    <a:bodyPr/>
                    <a:lstStyle/>
                    <a:p>
                      <a:pPr algn="ctr"/>
                      <a:r>
                        <a:rPr lang="sk-SK" sz="2400" dirty="0"/>
                        <a:t>Počet IDP </a:t>
                      </a:r>
                    </a:p>
                  </a:txBody>
                  <a:tcPr/>
                </a:tc>
                <a:extLst>
                  <a:ext uri="{0D108BD9-81ED-4DB2-BD59-A6C34878D82A}">
                    <a16:rowId xmlns:a16="http://schemas.microsoft.com/office/drawing/2014/main" val="904228253"/>
                  </a:ext>
                </a:extLst>
              </a:tr>
              <a:tr h="520602">
                <a:tc>
                  <a:txBody>
                    <a:bodyPr/>
                    <a:lstStyle/>
                    <a:p>
                      <a:r>
                        <a:rPr lang="sk-SK" sz="2400" dirty="0"/>
                        <a:t>Azerbajdžan</a:t>
                      </a:r>
                    </a:p>
                  </a:txBody>
                  <a:tcPr/>
                </a:tc>
                <a:tc>
                  <a:txBody>
                    <a:bodyPr/>
                    <a:lstStyle/>
                    <a:p>
                      <a:r>
                        <a:rPr lang="sk-SK" sz="2400" dirty="0"/>
                        <a:t>568 900</a:t>
                      </a:r>
                    </a:p>
                  </a:txBody>
                  <a:tcPr/>
                </a:tc>
                <a:extLst>
                  <a:ext uri="{0D108BD9-81ED-4DB2-BD59-A6C34878D82A}">
                    <a16:rowId xmlns:a16="http://schemas.microsoft.com/office/drawing/2014/main" val="2747284173"/>
                  </a:ext>
                </a:extLst>
              </a:tr>
              <a:tr h="520602">
                <a:tc>
                  <a:txBody>
                    <a:bodyPr/>
                    <a:lstStyle/>
                    <a:p>
                      <a:r>
                        <a:rPr lang="sk-SK" sz="2400" dirty="0"/>
                        <a:t>Kolumbia</a:t>
                      </a:r>
                    </a:p>
                  </a:txBody>
                  <a:tcPr/>
                </a:tc>
                <a:tc>
                  <a:txBody>
                    <a:bodyPr/>
                    <a:lstStyle/>
                    <a:p>
                      <a:pPr marL="0" marR="0" lvl="0" indent="0" algn="l" defTabSz="1007852" rtl="0" eaLnBrk="1" fontAlgn="auto" latinLnBrk="0" hangingPunct="1">
                        <a:lnSpc>
                          <a:spcPct val="100000"/>
                        </a:lnSpc>
                        <a:spcBef>
                          <a:spcPts val="0"/>
                        </a:spcBef>
                        <a:spcAft>
                          <a:spcPts val="0"/>
                        </a:spcAft>
                        <a:buClrTx/>
                        <a:buSzTx/>
                        <a:buFontTx/>
                        <a:buNone/>
                        <a:tabLst/>
                        <a:defRPr/>
                      </a:pPr>
                      <a:r>
                        <a:rPr lang="sk-SK" sz="2400" dirty="0"/>
                        <a:t>6 044 200</a:t>
                      </a:r>
                    </a:p>
                  </a:txBody>
                  <a:tcPr/>
                </a:tc>
                <a:extLst>
                  <a:ext uri="{0D108BD9-81ED-4DB2-BD59-A6C34878D82A}">
                    <a16:rowId xmlns:a16="http://schemas.microsoft.com/office/drawing/2014/main" val="3842935823"/>
                  </a:ext>
                </a:extLst>
              </a:tr>
              <a:tr h="520602">
                <a:tc>
                  <a:txBody>
                    <a:bodyPr/>
                    <a:lstStyle/>
                    <a:p>
                      <a:r>
                        <a:rPr lang="sk-SK" sz="2400" dirty="0"/>
                        <a:t>Pobrežie Slonoviny</a:t>
                      </a:r>
                    </a:p>
                  </a:txBody>
                  <a:tcPr/>
                </a:tc>
                <a:tc>
                  <a:txBody>
                    <a:bodyPr/>
                    <a:lstStyle/>
                    <a:p>
                      <a:r>
                        <a:rPr lang="sk-SK" sz="2400" dirty="0"/>
                        <a:t>najmenej 70 000 </a:t>
                      </a:r>
                    </a:p>
                  </a:txBody>
                  <a:tcPr/>
                </a:tc>
                <a:extLst>
                  <a:ext uri="{0D108BD9-81ED-4DB2-BD59-A6C34878D82A}">
                    <a16:rowId xmlns:a16="http://schemas.microsoft.com/office/drawing/2014/main" val="2178177033"/>
                  </a:ext>
                </a:extLst>
              </a:tr>
              <a:tr h="520602">
                <a:tc>
                  <a:txBody>
                    <a:bodyPr/>
                    <a:lstStyle/>
                    <a:p>
                      <a:pPr marL="0" marR="0" lvl="0" indent="0" algn="l" defTabSz="1007852" rtl="0" eaLnBrk="1" fontAlgn="auto" latinLnBrk="0" hangingPunct="1">
                        <a:lnSpc>
                          <a:spcPct val="100000"/>
                        </a:lnSpc>
                        <a:spcBef>
                          <a:spcPts val="0"/>
                        </a:spcBef>
                        <a:spcAft>
                          <a:spcPts val="0"/>
                        </a:spcAft>
                        <a:buClrTx/>
                        <a:buSzTx/>
                        <a:buFontTx/>
                        <a:buNone/>
                        <a:tabLst/>
                        <a:defRPr/>
                      </a:pPr>
                      <a:r>
                        <a:rPr lang="sk-SK" sz="2400" dirty="0"/>
                        <a:t>Konžská demokratická republika</a:t>
                      </a:r>
                    </a:p>
                  </a:txBody>
                  <a:tcPr/>
                </a:tc>
                <a:tc>
                  <a:txBody>
                    <a:bodyPr/>
                    <a:lstStyle/>
                    <a:p>
                      <a:r>
                        <a:rPr lang="sk-SK" sz="2400" dirty="0"/>
                        <a:t>2 857 400 </a:t>
                      </a:r>
                    </a:p>
                  </a:txBody>
                  <a:tcPr/>
                </a:tc>
                <a:extLst>
                  <a:ext uri="{0D108BD9-81ED-4DB2-BD59-A6C34878D82A}">
                    <a16:rowId xmlns:a16="http://schemas.microsoft.com/office/drawing/2014/main" val="1219505359"/>
                  </a:ext>
                </a:extLst>
              </a:tr>
              <a:tr h="520602">
                <a:tc>
                  <a:txBody>
                    <a:bodyPr/>
                    <a:lstStyle/>
                    <a:p>
                      <a:pPr marL="0" marR="0" lvl="0" indent="0" algn="l" defTabSz="1007852" rtl="0" eaLnBrk="1" fontAlgn="auto" latinLnBrk="0" hangingPunct="1">
                        <a:lnSpc>
                          <a:spcPct val="100000"/>
                        </a:lnSpc>
                        <a:spcBef>
                          <a:spcPts val="0"/>
                        </a:spcBef>
                        <a:spcAft>
                          <a:spcPts val="0"/>
                        </a:spcAft>
                        <a:buClrTx/>
                        <a:buSzTx/>
                        <a:buFontTx/>
                        <a:buNone/>
                        <a:tabLst/>
                        <a:defRPr/>
                      </a:pPr>
                      <a:r>
                        <a:rPr lang="sk-SK" sz="2400" dirty="0"/>
                        <a:t>India</a:t>
                      </a:r>
                    </a:p>
                  </a:txBody>
                  <a:tcPr/>
                </a:tc>
                <a:tc>
                  <a:txBody>
                    <a:bodyPr/>
                    <a:lstStyle/>
                    <a:p>
                      <a:r>
                        <a:rPr lang="sk-SK" sz="2400" dirty="0"/>
                        <a:t>najmenej 616 140 </a:t>
                      </a:r>
                    </a:p>
                  </a:txBody>
                  <a:tcPr/>
                </a:tc>
                <a:extLst>
                  <a:ext uri="{0D108BD9-81ED-4DB2-BD59-A6C34878D82A}">
                    <a16:rowId xmlns:a16="http://schemas.microsoft.com/office/drawing/2014/main" val="2262400247"/>
                  </a:ext>
                </a:extLst>
              </a:tr>
              <a:tr h="520602">
                <a:tc>
                  <a:txBody>
                    <a:bodyPr/>
                    <a:lstStyle/>
                    <a:p>
                      <a:pPr marL="0" marR="0" lvl="0" indent="0" algn="l" defTabSz="1007852" rtl="0" eaLnBrk="1" fontAlgn="auto" latinLnBrk="0" hangingPunct="1">
                        <a:lnSpc>
                          <a:spcPct val="100000"/>
                        </a:lnSpc>
                        <a:spcBef>
                          <a:spcPts val="0"/>
                        </a:spcBef>
                        <a:spcAft>
                          <a:spcPts val="0"/>
                        </a:spcAft>
                        <a:buClrTx/>
                        <a:buSzTx/>
                        <a:buFontTx/>
                        <a:buNone/>
                        <a:tabLst/>
                        <a:defRPr/>
                      </a:pPr>
                      <a:r>
                        <a:rPr lang="sk-SK" sz="2400" dirty="0"/>
                        <a:t>Somálsko</a:t>
                      </a:r>
                    </a:p>
                  </a:txBody>
                  <a:tcPr/>
                </a:tc>
                <a:tc>
                  <a:txBody>
                    <a:bodyPr/>
                    <a:lstStyle/>
                    <a:p>
                      <a:r>
                        <a:rPr lang="sk-SK" sz="2400" dirty="0"/>
                        <a:t>1 106 000 </a:t>
                      </a:r>
                    </a:p>
                  </a:txBody>
                  <a:tcPr/>
                </a:tc>
                <a:extLst>
                  <a:ext uri="{0D108BD9-81ED-4DB2-BD59-A6C34878D82A}">
                    <a16:rowId xmlns:a16="http://schemas.microsoft.com/office/drawing/2014/main" val="1426422148"/>
                  </a:ext>
                </a:extLst>
              </a:tr>
              <a:tr h="520602">
                <a:tc>
                  <a:txBody>
                    <a:bodyPr/>
                    <a:lstStyle/>
                    <a:p>
                      <a:pPr marL="0" marR="0" lvl="0" indent="0" algn="l" defTabSz="1007852" rtl="0" eaLnBrk="1" fontAlgn="auto" latinLnBrk="0" hangingPunct="1">
                        <a:lnSpc>
                          <a:spcPct val="100000"/>
                        </a:lnSpc>
                        <a:spcBef>
                          <a:spcPts val="0"/>
                        </a:spcBef>
                        <a:spcAft>
                          <a:spcPts val="0"/>
                        </a:spcAft>
                        <a:buClrTx/>
                        <a:buSzTx/>
                        <a:buFontTx/>
                        <a:buNone/>
                        <a:tabLst/>
                        <a:defRPr/>
                      </a:pPr>
                      <a:r>
                        <a:rPr lang="sk-SK" sz="2400" dirty="0"/>
                        <a:t>Sudán</a:t>
                      </a:r>
                    </a:p>
                  </a:txBody>
                  <a:tcPr/>
                </a:tc>
                <a:tc>
                  <a:txBody>
                    <a:bodyPr/>
                    <a:lstStyle/>
                    <a:p>
                      <a:r>
                        <a:rPr lang="sk-SK" sz="2400" dirty="0"/>
                        <a:t>3 100 000 </a:t>
                      </a:r>
                    </a:p>
                  </a:txBody>
                  <a:tcPr/>
                </a:tc>
                <a:extLst>
                  <a:ext uri="{0D108BD9-81ED-4DB2-BD59-A6C34878D82A}">
                    <a16:rowId xmlns:a16="http://schemas.microsoft.com/office/drawing/2014/main" val="467379478"/>
                  </a:ext>
                </a:extLst>
              </a:tr>
              <a:tr h="520602">
                <a:tc>
                  <a:txBody>
                    <a:bodyPr/>
                    <a:lstStyle/>
                    <a:p>
                      <a:pPr marL="0" marR="0" lvl="0" indent="0" algn="l" defTabSz="1007852" rtl="0" eaLnBrk="1" fontAlgn="auto" latinLnBrk="0" hangingPunct="1">
                        <a:lnSpc>
                          <a:spcPct val="100000"/>
                        </a:lnSpc>
                        <a:spcBef>
                          <a:spcPts val="0"/>
                        </a:spcBef>
                        <a:spcAft>
                          <a:spcPts val="0"/>
                        </a:spcAft>
                        <a:buClrTx/>
                        <a:buSzTx/>
                        <a:buFontTx/>
                        <a:buNone/>
                        <a:tabLst/>
                        <a:defRPr/>
                      </a:pPr>
                      <a:r>
                        <a:rPr lang="sk-SK" sz="2400" dirty="0"/>
                        <a:t>Turecko</a:t>
                      </a:r>
                    </a:p>
                  </a:txBody>
                  <a:tcPr/>
                </a:tc>
                <a:tc>
                  <a:txBody>
                    <a:bodyPr/>
                    <a:lstStyle/>
                    <a:p>
                      <a:r>
                        <a:rPr lang="sk-SK" sz="2400" dirty="0"/>
                        <a:t>954 000 – 1 200 000</a:t>
                      </a:r>
                    </a:p>
                  </a:txBody>
                  <a:tcPr/>
                </a:tc>
                <a:extLst>
                  <a:ext uri="{0D108BD9-81ED-4DB2-BD59-A6C34878D82A}">
                    <a16:rowId xmlns:a16="http://schemas.microsoft.com/office/drawing/2014/main" val="1715674358"/>
                  </a:ext>
                </a:extLst>
              </a:tr>
              <a:tr h="520602">
                <a:tc>
                  <a:txBody>
                    <a:bodyPr/>
                    <a:lstStyle/>
                    <a:p>
                      <a:r>
                        <a:rPr lang="sk-SK" sz="2400" dirty="0"/>
                        <a:t>Uganda</a:t>
                      </a:r>
                    </a:p>
                  </a:txBody>
                  <a:tcPr/>
                </a:tc>
                <a:tc>
                  <a:txBody>
                    <a:bodyPr/>
                    <a:lstStyle/>
                    <a:p>
                      <a:r>
                        <a:rPr lang="sk-SK" sz="2400" dirty="0"/>
                        <a:t>30 136</a:t>
                      </a:r>
                    </a:p>
                  </a:txBody>
                  <a:tcPr/>
                </a:tc>
                <a:extLst>
                  <a:ext uri="{0D108BD9-81ED-4DB2-BD59-A6C34878D82A}">
                    <a16:rowId xmlns:a16="http://schemas.microsoft.com/office/drawing/2014/main" val="488947756"/>
                  </a:ext>
                </a:extLst>
              </a:tr>
            </a:tbl>
          </a:graphicData>
        </a:graphic>
      </p:graphicFrame>
    </p:spTree>
    <p:extLst>
      <p:ext uri="{BB962C8B-B14F-4D97-AF65-F5344CB8AC3E}">
        <p14:creationId xmlns:p14="http://schemas.microsoft.com/office/powerpoint/2010/main" val="3085889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BAC25A8E-102C-5795-6DFA-424BFE757767}"/>
              </a:ext>
            </a:extLst>
          </p:cNvPr>
          <p:cNvSpPr>
            <a:spLocks noGrp="1"/>
          </p:cNvSpPr>
          <p:nvPr>
            <p:ph idx="1"/>
          </p:nvPr>
        </p:nvSpPr>
        <p:spPr>
          <a:xfrm>
            <a:off x="923622" y="756287"/>
            <a:ext cx="8144655" cy="4796214"/>
          </a:xfrm>
        </p:spPr>
        <p:txBody>
          <a:bodyPr>
            <a:normAutofit/>
          </a:bodyPr>
          <a:lstStyle/>
          <a:p>
            <a:r>
              <a:rPr lang="sk-SK" i="1" dirty="0"/>
              <a:t>Hrubá miera úmrtnosti</a:t>
            </a:r>
            <a:r>
              <a:rPr lang="sk-SK" dirty="0"/>
              <a:t>. Ide o podiel ľudí, ktorí zomrú z ohrozenej populácie počas určitého časového obdobia. Pri riešení KHK sa hrubá miera úmrtnosti vo všeobecnosti vyjadruje na 10 000 obyvateľov za deň. </a:t>
            </a:r>
          </a:p>
          <a:p>
            <a:r>
              <a:rPr lang="sk-SK" dirty="0"/>
              <a:t>Rozsah, v akom sa choroby môžu šíriť v utečeneckom tábore, čiastočne závisí od </a:t>
            </a:r>
            <a:r>
              <a:rPr lang="sk-SK" i="1" dirty="0"/>
              <a:t>miery napadnutia chorobou – </a:t>
            </a:r>
            <a:r>
              <a:rPr lang="sk-SK" i="1" dirty="0" err="1"/>
              <a:t>attack</a:t>
            </a:r>
            <a:r>
              <a:rPr lang="sk-SK" i="1" dirty="0"/>
              <a:t> rate</a:t>
            </a:r>
            <a:r>
              <a:rPr lang="sk-SK" dirty="0"/>
              <a:t>, čo je „kumulatívny výskyt infekcie v skupine pozorovanej počas určitého časového obdobia počas epidémie“.</a:t>
            </a:r>
          </a:p>
          <a:p>
            <a:r>
              <a:rPr lang="sk-SK" dirty="0"/>
              <a:t>Nakoniec je dôležité pochopiť </a:t>
            </a:r>
            <a:r>
              <a:rPr lang="sk-SK" i="1" dirty="0"/>
              <a:t>smrtnosť – fatality rate </a:t>
            </a:r>
            <a:r>
              <a:rPr lang="sk-SK" dirty="0"/>
              <a:t>čo je „počet úmrtí na konkrétnu chorobu v danom období na 100 epizód choroby v rovnakom období“.</a:t>
            </a:r>
          </a:p>
        </p:txBody>
      </p:sp>
      <p:sp>
        <p:nvSpPr>
          <p:cNvPr id="3" name="Nadpis 2">
            <a:extLst>
              <a:ext uri="{FF2B5EF4-FFF2-40B4-BE49-F238E27FC236}">
                <a16:creationId xmlns:a16="http://schemas.microsoft.com/office/drawing/2014/main" id="{AE440284-A324-48DA-371C-24F9B50CDCEF}"/>
              </a:ext>
            </a:extLst>
          </p:cNvPr>
          <p:cNvSpPr>
            <a:spLocks noGrp="1"/>
          </p:cNvSpPr>
          <p:nvPr>
            <p:ph type="title"/>
          </p:nvPr>
        </p:nvSpPr>
        <p:spPr>
          <a:xfrm>
            <a:off x="923622" y="6008708"/>
            <a:ext cx="8312587" cy="1008380"/>
          </a:xfrm>
        </p:spPr>
        <p:txBody>
          <a:bodyPr/>
          <a:lstStyle/>
          <a:p>
            <a:r>
              <a:rPr lang="sk-SK" sz="4000" dirty="0"/>
              <a:t>Ukazovatele zdravotného dopadu komplexnej humanitárnej krízy</a:t>
            </a:r>
          </a:p>
        </p:txBody>
      </p:sp>
      <p:sp>
        <p:nvSpPr>
          <p:cNvPr id="4" name="Zástupný objekt pre dátum 3">
            <a:extLst>
              <a:ext uri="{FF2B5EF4-FFF2-40B4-BE49-F238E27FC236}">
                <a16:creationId xmlns:a16="http://schemas.microsoft.com/office/drawing/2014/main" id="{BB7E1604-4B70-2424-180D-BFE11B6E5876}"/>
              </a:ext>
            </a:extLst>
          </p:cNvPr>
          <p:cNvSpPr>
            <a:spLocks noGrp="1"/>
          </p:cNvSpPr>
          <p:nvPr>
            <p:ph type="dt" sz="half" idx="10"/>
          </p:nvPr>
        </p:nvSpPr>
        <p:spPr/>
        <p:txBody>
          <a:bodyPr/>
          <a:lstStyle/>
          <a:p>
            <a:fld id="{17D84F83-A9A5-C942-A03F-560C803C3F5D}" type="datetime1">
              <a:rPr lang="sk-SK" smtClean="0"/>
              <a:t>27.11.2022</a:t>
            </a:fld>
            <a:endParaRPr lang="en-GB"/>
          </a:p>
        </p:txBody>
      </p:sp>
      <p:sp>
        <p:nvSpPr>
          <p:cNvPr id="5" name="Zástupný objekt pre číslo snímky 4">
            <a:extLst>
              <a:ext uri="{FF2B5EF4-FFF2-40B4-BE49-F238E27FC236}">
                <a16:creationId xmlns:a16="http://schemas.microsoft.com/office/drawing/2014/main" id="{8E80796A-F494-F369-4E7F-3084B8B6EA8C}"/>
              </a:ext>
            </a:extLst>
          </p:cNvPr>
          <p:cNvSpPr>
            <a:spLocks noGrp="1"/>
          </p:cNvSpPr>
          <p:nvPr>
            <p:ph type="sldNum" sz="quarter" idx="11"/>
          </p:nvPr>
        </p:nvSpPr>
        <p:spPr/>
        <p:txBody>
          <a:bodyPr/>
          <a:lstStyle/>
          <a:p>
            <a:fld id="{20C92893-8C51-46CF-9D47-24B3C575AFAA}" type="slidenum">
              <a:rPr lang="en-GB" smtClean="0"/>
              <a:pPr/>
              <a:t>14</a:t>
            </a:fld>
            <a:endParaRPr lang="en-GB"/>
          </a:p>
        </p:txBody>
      </p:sp>
      <p:sp>
        <p:nvSpPr>
          <p:cNvPr id="6" name="Zástupný objekt pre pätu 5">
            <a:extLst>
              <a:ext uri="{FF2B5EF4-FFF2-40B4-BE49-F238E27FC236}">
                <a16:creationId xmlns:a16="http://schemas.microsoft.com/office/drawing/2014/main" id="{F6B4129E-CACE-0F15-A29E-9F31D73B455D}"/>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4265130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text 7">
            <a:extLst>
              <a:ext uri="{FF2B5EF4-FFF2-40B4-BE49-F238E27FC236}">
                <a16:creationId xmlns:a16="http://schemas.microsoft.com/office/drawing/2014/main" id="{F4FF36CF-BF7C-E3A8-7D0F-E37D3D6114B4}"/>
              </a:ext>
            </a:extLst>
          </p:cNvPr>
          <p:cNvSpPr>
            <a:spLocks noGrp="1"/>
          </p:cNvSpPr>
          <p:nvPr>
            <p:ph type="body" idx="1"/>
          </p:nvPr>
        </p:nvSpPr>
        <p:spPr/>
        <p:txBody>
          <a:bodyPr/>
          <a:lstStyle/>
          <a:p>
            <a:endParaRPr lang="sk-SK"/>
          </a:p>
        </p:txBody>
      </p:sp>
      <p:sp>
        <p:nvSpPr>
          <p:cNvPr id="4" name="Zástupný objekt pre dátum 3">
            <a:extLst>
              <a:ext uri="{FF2B5EF4-FFF2-40B4-BE49-F238E27FC236}">
                <a16:creationId xmlns:a16="http://schemas.microsoft.com/office/drawing/2014/main" id="{F39CB406-B0C1-01E9-02C4-831C2442D589}"/>
              </a:ext>
            </a:extLst>
          </p:cNvPr>
          <p:cNvSpPr>
            <a:spLocks noGrp="1"/>
          </p:cNvSpPr>
          <p:nvPr>
            <p:ph type="dt" sz="half" idx="10"/>
          </p:nvPr>
        </p:nvSpPr>
        <p:spPr/>
        <p:txBody>
          <a:bodyPr/>
          <a:lstStyle/>
          <a:p>
            <a:fld id="{17D84F83-A9A5-C942-A03F-560C803C3F5D}" type="datetime1">
              <a:rPr lang="sk-SK" smtClean="0"/>
              <a:t>27.11.2022</a:t>
            </a:fld>
            <a:endParaRPr lang="en-GB"/>
          </a:p>
        </p:txBody>
      </p:sp>
      <p:sp>
        <p:nvSpPr>
          <p:cNvPr id="5" name="Zástupný objekt pre číslo snímky 4">
            <a:extLst>
              <a:ext uri="{FF2B5EF4-FFF2-40B4-BE49-F238E27FC236}">
                <a16:creationId xmlns:a16="http://schemas.microsoft.com/office/drawing/2014/main" id="{13311D21-D55F-C02C-3B32-562CA3419C58}"/>
              </a:ext>
            </a:extLst>
          </p:cNvPr>
          <p:cNvSpPr>
            <a:spLocks noGrp="1"/>
          </p:cNvSpPr>
          <p:nvPr>
            <p:ph type="sldNum" sz="quarter" idx="11"/>
          </p:nvPr>
        </p:nvSpPr>
        <p:spPr/>
        <p:txBody>
          <a:bodyPr/>
          <a:lstStyle/>
          <a:p>
            <a:fld id="{20C92893-8C51-46CF-9D47-24B3C575AFAA}" type="slidenum">
              <a:rPr lang="en-GB" smtClean="0"/>
              <a:pPr/>
              <a:t>15</a:t>
            </a:fld>
            <a:endParaRPr lang="en-GB"/>
          </a:p>
        </p:txBody>
      </p:sp>
      <p:sp>
        <p:nvSpPr>
          <p:cNvPr id="6" name="Zástupný objekt pre pätu 5">
            <a:extLst>
              <a:ext uri="{FF2B5EF4-FFF2-40B4-BE49-F238E27FC236}">
                <a16:creationId xmlns:a16="http://schemas.microsoft.com/office/drawing/2014/main" id="{B8101AEE-ECD9-5E30-94EB-F56C118FE054}"/>
              </a:ext>
            </a:extLst>
          </p:cNvPr>
          <p:cNvSpPr>
            <a:spLocks noGrp="1"/>
          </p:cNvSpPr>
          <p:nvPr>
            <p:ph type="ftr" sz="quarter" idx="12"/>
          </p:nvPr>
        </p:nvSpPr>
        <p:spPr/>
        <p:txBody>
          <a:bodyPr/>
          <a:lstStyle/>
          <a:p>
            <a:r>
              <a:rPr lang="en-GB"/>
              <a:t>rusnak.truni.sk</a:t>
            </a:r>
          </a:p>
        </p:txBody>
      </p:sp>
      <p:sp>
        <p:nvSpPr>
          <p:cNvPr id="7" name="Nadpis 6">
            <a:extLst>
              <a:ext uri="{FF2B5EF4-FFF2-40B4-BE49-F238E27FC236}">
                <a16:creationId xmlns:a16="http://schemas.microsoft.com/office/drawing/2014/main" id="{A08D02F0-6C28-0F6C-7DED-12B45B5BBBBF}"/>
              </a:ext>
            </a:extLst>
          </p:cNvPr>
          <p:cNvSpPr>
            <a:spLocks noGrp="1"/>
          </p:cNvSpPr>
          <p:nvPr>
            <p:ph type="title"/>
          </p:nvPr>
        </p:nvSpPr>
        <p:spPr/>
        <p:txBody>
          <a:bodyPr/>
          <a:lstStyle/>
          <a:p>
            <a:r>
              <a:rPr lang="sk-SK" dirty="0"/>
              <a:t>Riešenie kríz</a:t>
            </a:r>
          </a:p>
        </p:txBody>
      </p:sp>
      <p:pic>
        <p:nvPicPr>
          <p:cNvPr id="3074" name="Picture 2" descr="Eliminating Sanctions On the Taliban Won't Solve Afghanistan's Deepening Humanitarian  Crisis - War on the Rocks">
            <a:extLst>
              <a:ext uri="{FF2B5EF4-FFF2-40B4-BE49-F238E27FC236}">
                <a16:creationId xmlns:a16="http://schemas.microsoft.com/office/drawing/2014/main" id="{6A3F9641-203B-955A-B4D4-288336BADB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0135" y="320468"/>
            <a:ext cx="5231310" cy="3487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7922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objekt pre obsah 7">
            <a:extLst>
              <a:ext uri="{FF2B5EF4-FFF2-40B4-BE49-F238E27FC236}">
                <a16:creationId xmlns:a16="http://schemas.microsoft.com/office/drawing/2014/main" id="{0F89055E-931E-06F0-2641-8BBE4A88F999}"/>
              </a:ext>
            </a:extLst>
          </p:cNvPr>
          <p:cNvSpPr>
            <a:spLocks noGrp="1"/>
          </p:cNvSpPr>
          <p:nvPr>
            <p:ph idx="1"/>
          </p:nvPr>
        </p:nvSpPr>
        <p:spPr>
          <a:xfrm>
            <a:off x="755690" y="756287"/>
            <a:ext cx="8312587" cy="5104686"/>
          </a:xfrm>
        </p:spPr>
        <p:txBody>
          <a:bodyPr>
            <a:normAutofit fontScale="92500" lnSpcReduction="20000"/>
          </a:bodyPr>
          <a:lstStyle/>
          <a:p>
            <a:r>
              <a:rPr lang="sk-SK" dirty="0"/>
              <a:t>Účinky prírodných katastrof s rýchlym nástupom na zdravie sa vyskytujú vo fázach, počnúc bezprostredným dopadom udalosti a potom pokračujú nejaký čas, kým sa vysídlení ľudia nebudú môcť presídliť. </a:t>
            </a:r>
          </a:p>
          <a:p>
            <a:r>
              <a:rPr lang="sk-SK" dirty="0"/>
              <a:t>Je veľmi dôležité, aby sa zdravotná situácia vyhodnotila ihneď po vzniku katastrofy. Toto hodnotenie stanoví základ pre počiatočnú pomoc. </a:t>
            </a:r>
          </a:p>
          <a:p>
            <a:r>
              <a:rPr lang="sk-SK" dirty="0"/>
              <a:t>Zároveň sa musí začať starostlivosť o zranených pri katastrofe. </a:t>
            </a:r>
          </a:p>
          <a:p>
            <a:r>
              <a:rPr lang="sk-SK" dirty="0"/>
              <a:t>Akonáhle sa postarajú o bezprostredné prípady traumy, môžu humanitárni pracovníci a poskytovatelia zdravotníckych služieb obrátiť svoju pozornosť na iných zranených ľudí, ktorí potrebujú včasnú starostlivosť a liečbu. </a:t>
            </a:r>
          </a:p>
          <a:p>
            <a:r>
              <a:rPr lang="sk-SK" dirty="0"/>
              <a:t>To by zahŕňalo naliehavé psychické problémy. </a:t>
            </a:r>
          </a:p>
          <a:p>
            <a:r>
              <a:rPr lang="sk-SK" dirty="0"/>
              <a:t>V najskorších štádiách katastrofy je potrebné vykonávať aj niektoré dôležité funkcie v oblasti verejného zdravia, vrátane zavedenia nepretržitého dohľadu nad chorobami medzi postihnutým obyvateľstvom a poskytovania vody, prístrešia a potravín.</a:t>
            </a:r>
          </a:p>
        </p:txBody>
      </p:sp>
      <p:sp>
        <p:nvSpPr>
          <p:cNvPr id="7" name="Nadpis 6">
            <a:extLst>
              <a:ext uri="{FF2B5EF4-FFF2-40B4-BE49-F238E27FC236}">
                <a16:creationId xmlns:a16="http://schemas.microsoft.com/office/drawing/2014/main" id="{FA30E43D-A352-E105-FD74-FAE31F80FE6A}"/>
              </a:ext>
            </a:extLst>
          </p:cNvPr>
          <p:cNvSpPr>
            <a:spLocks noGrp="1"/>
          </p:cNvSpPr>
          <p:nvPr>
            <p:ph type="title"/>
          </p:nvPr>
        </p:nvSpPr>
        <p:spPr>
          <a:xfrm>
            <a:off x="856449" y="6283119"/>
            <a:ext cx="8312587" cy="1008380"/>
          </a:xfrm>
        </p:spPr>
        <p:txBody>
          <a:bodyPr/>
          <a:lstStyle/>
          <a:p>
            <a:r>
              <a:rPr lang="sk-SK" sz="4800" dirty="0"/>
              <a:t>Riešenie vplyvov prírodných katastrof na zdravie</a:t>
            </a:r>
          </a:p>
        </p:txBody>
      </p:sp>
      <p:sp>
        <p:nvSpPr>
          <p:cNvPr id="3" name="Zástupný objekt pre dátum 2">
            <a:extLst>
              <a:ext uri="{FF2B5EF4-FFF2-40B4-BE49-F238E27FC236}">
                <a16:creationId xmlns:a16="http://schemas.microsoft.com/office/drawing/2014/main" id="{3859630A-89D0-B384-B4D2-8E7974AF57CC}"/>
              </a:ext>
            </a:extLst>
          </p:cNvPr>
          <p:cNvSpPr>
            <a:spLocks noGrp="1"/>
          </p:cNvSpPr>
          <p:nvPr>
            <p:ph type="dt" sz="half" idx="10"/>
          </p:nvPr>
        </p:nvSpPr>
        <p:spPr/>
        <p:txBody>
          <a:bodyPr/>
          <a:lstStyle/>
          <a:p>
            <a:fld id="{F74D4851-71F3-7E46-BD42-81840CD9F2B6}" type="datetime1">
              <a:rPr lang="sk-SK" smtClean="0"/>
              <a:t>27.11.2022</a:t>
            </a:fld>
            <a:endParaRPr lang="en-GB"/>
          </a:p>
        </p:txBody>
      </p:sp>
      <p:sp>
        <p:nvSpPr>
          <p:cNvPr id="4" name="Zástupný objekt pre číslo snímky 3">
            <a:extLst>
              <a:ext uri="{FF2B5EF4-FFF2-40B4-BE49-F238E27FC236}">
                <a16:creationId xmlns:a16="http://schemas.microsoft.com/office/drawing/2014/main" id="{E5055A52-DC5C-ADF6-CF12-7EB7742B12CE}"/>
              </a:ext>
            </a:extLst>
          </p:cNvPr>
          <p:cNvSpPr>
            <a:spLocks noGrp="1"/>
          </p:cNvSpPr>
          <p:nvPr>
            <p:ph type="sldNum" sz="quarter" idx="11"/>
          </p:nvPr>
        </p:nvSpPr>
        <p:spPr/>
        <p:txBody>
          <a:bodyPr/>
          <a:lstStyle/>
          <a:p>
            <a:fld id="{B7D8D926-BC77-48DB-9B94-D8C2D2386DFA}" type="slidenum">
              <a:rPr lang="en-GB" smtClean="0"/>
              <a:pPr/>
              <a:t>16</a:t>
            </a:fld>
            <a:endParaRPr lang="en-GB"/>
          </a:p>
        </p:txBody>
      </p:sp>
      <p:sp>
        <p:nvSpPr>
          <p:cNvPr id="5" name="Zástupný objekt pre pätu 4">
            <a:extLst>
              <a:ext uri="{FF2B5EF4-FFF2-40B4-BE49-F238E27FC236}">
                <a16:creationId xmlns:a16="http://schemas.microsoft.com/office/drawing/2014/main" id="{4190234B-7573-A3C9-706B-4CCB0285A55C}"/>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3781651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521E8A3-A678-D4B0-5EB0-78D0D8971F9A}"/>
              </a:ext>
            </a:extLst>
          </p:cNvPr>
          <p:cNvSpPr>
            <a:spLocks noGrp="1"/>
          </p:cNvSpPr>
          <p:nvPr>
            <p:ph type="title"/>
          </p:nvPr>
        </p:nvSpPr>
        <p:spPr>
          <a:xfrm>
            <a:off x="856449" y="6181580"/>
            <a:ext cx="8312587" cy="1008380"/>
          </a:xfrm>
        </p:spPr>
        <p:txBody>
          <a:bodyPr/>
          <a:lstStyle/>
          <a:p>
            <a:r>
              <a:rPr lang="sk-SK" sz="1800" dirty="0" err="1">
                <a:effectLst/>
              </a:rPr>
              <a:t>Sphere</a:t>
            </a:r>
            <a:r>
              <a:rPr lang="sk-SK" sz="1800" dirty="0">
                <a:effectLst/>
              </a:rPr>
              <a:t> Association. </a:t>
            </a:r>
            <a:r>
              <a:rPr lang="sk-SK" sz="1800" dirty="0" err="1">
                <a:effectLst/>
              </a:rPr>
              <a:t>The</a:t>
            </a:r>
            <a:r>
              <a:rPr lang="sk-SK" sz="1800" dirty="0">
                <a:effectLst/>
              </a:rPr>
              <a:t> </a:t>
            </a:r>
            <a:r>
              <a:rPr lang="sk-SK" sz="1800" dirty="0" err="1">
                <a:effectLst/>
              </a:rPr>
              <a:t>Sphere</a:t>
            </a:r>
            <a:r>
              <a:rPr lang="sk-SK" sz="1800" dirty="0">
                <a:effectLst/>
              </a:rPr>
              <a:t> </a:t>
            </a:r>
            <a:r>
              <a:rPr lang="sk-SK" sz="1800" dirty="0" err="1">
                <a:effectLst/>
              </a:rPr>
              <a:t>Handbook</a:t>
            </a:r>
            <a:r>
              <a:rPr lang="sk-SK" sz="1800" dirty="0">
                <a:effectLst/>
              </a:rPr>
              <a:t>: </a:t>
            </a:r>
            <a:r>
              <a:rPr lang="sk-SK" sz="1800" dirty="0" err="1">
                <a:effectLst/>
              </a:rPr>
              <a:t>Humanitarian</a:t>
            </a:r>
            <a:r>
              <a:rPr lang="sk-SK" sz="1800" dirty="0">
                <a:effectLst/>
              </a:rPr>
              <a:t> </a:t>
            </a:r>
            <a:r>
              <a:rPr lang="sk-SK" sz="1800" dirty="0" err="1">
                <a:effectLst/>
              </a:rPr>
              <a:t>Charter</a:t>
            </a:r>
            <a:r>
              <a:rPr lang="sk-SK" sz="1800" dirty="0">
                <a:effectLst/>
              </a:rPr>
              <a:t> and Minimum </a:t>
            </a:r>
            <a:r>
              <a:rPr lang="sk-SK" sz="1800" dirty="0" err="1">
                <a:effectLst/>
              </a:rPr>
              <a:t>Standards</a:t>
            </a:r>
            <a:r>
              <a:rPr lang="sk-SK" sz="1800" dirty="0">
                <a:effectLst/>
              </a:rPr>
              <a:t> in </a:t>
            </a:r>
            <a:r>
              <a:rPr lang="sk-SK" sz="1800" dirty="0" err="1">
                <a:effectLst/>
              </a:rPr>
              <a:t>Humanitarian</a:t>
            </a:r>
            <a:r>
              <a:rPr lang="sk-SK" sz="1800" dirty="0">
                <a:effectLst/>
              </a:rPr>
              <a:t> </a:t>
            </a:r>
            <a:r>
              <a:rPr lang="sk-SK" sz="1800" dirty="0" err="1">
                <a:effectLst/>
              </a:rPr>
              <a:t>Response</a:t>
            </a:r>
            <a:r>
              <a:rPr lang="sk-SK" sz="1800" dirty="0">
                <a:effectLst/>
              </a:rPr>
              <a:t>, [Internet]. 4th </a:t>
            </a:r>
            <a:r>
              <a:rPr lang="sk-SK" sz="1800" dirty="0" err="1">
                <a:effectLst/>
              </a:rPr>
              <a:t>ed</a:t>
            </a:r>
            <a:r>
              <a:rPr lang="sk-SK" sz="1800" dirty="0">
                <a:effectLst/>
              </a:rPr>
              <a:t>. </a:t>
            </a:r>
            <a:r>
              <a:rPr lang="sk-SK" sz="1800" dirty="0" err="1">
                <a:effectLst/>
              </a:rPr>
              <a:t>Geneva</a:t>
            </a:r>
            <a:r>
              <a:rPr lang="sk-SK" sz="1800" dirty="0">
                <a:effectLst/>
              </a:rPr>
              <a:t> </a:t>
            </a:r>
            <a:r>
              <a:rPr lang="sk-SK" sz="1800" dirty="0" err="1">
                <a:effectLst/>
              </a:rPr>
              <a:t>Switzerland</a:t>
            </a:r>
            <a:r>
              <a:rPr lang="sk-SK" sz="1800" dirty="0">
                <a:effectLst/>
              </a:rPr>
              <a:t>; 2018. 458 p. </a:t>
            </a:r>
            <a:r>
              <a:rPr lang="sk-SK" sz="1800" dirty="0" err="1">
                <a:effectLst/>
              </a:rPr>
              <a:t>Available</a:t>
            </a:r>
            <a:r>
              <a:rPr lang="sk-SK" sz="1800" dirty="0">
                <a:effectLst/>
              </a:rPr>
              <a:t> </a:t>
            </a:r>
            <a:r>
              <a:rPr lang="sk-SK" sz="1800" dirty="0" err="1">
                <a:effectLst/>
              </a:rPr>
              <a:t>from</a:t>
            </a:r>
            <a:r>
              <a:rPr lang="sk-SK" sz="1800" dirty="0">
                <a:effectLst/>
              </a:rPr>
              <a:t>: </a:t>
            </a:r>
            <a:r>
              <a:rPr lang="sk-SK" sz="1800" dirty="0" err="1">
                <a:effectLst/>
              </a:rPr>
              <a:t>www.spherestandards.org</a:t>
            </a:r>
            <a:r>
              <a:rPr lang="sk-SK" sz="1800" dirty="0">
                <a:effectLst/>
              </a:rPr>
              <a:t>/</a:t>
            </a:r>
            <a:r>
              <a:rPr lang="sk-SK" sz="1800" dirty="0" err="1">
                <a:effectLst/>
              </a:rPr>
              <a:t>handbook</a:t>
            </a:r>
            <a:endParaRPr lang="sk-SK" sz="1800" dirty="0"/>
          </a:p>
        </p:txBody>
      </p:sp>
      <p:sp>
        <p:nvSpPr>
          <p:cNvPr id="4" name="Zástupný objekt pre dátum 3">
            <a:extLst>
              <a:ext uri="{FF2B5EF4-FFF2-40B4-BE49-F238E27FC236}">
                <a16:creationId xmlns:a16="http://schemas.microsoft.com/office/drawing/2014/main" id="{74014C5E-01BC-A286-9D3E-AA93E736000D}"/>
              </a:ext>
            </a:extLst>
          </p:cNvPr>
          <p:cNvSpPr>
            <a:spLocks noGrp="1"/>
          </p:cNvSpPr>
          <p:nvPr>
            <p:ph type="dt" sz="half" idx="10"/>
          </p:nvPr>
        </p:nvSpPr>
        <p:spPr/>
        <p:txBody>
          <a:bodyPr/>
          <a:lstStyle/>
          <a:p>
            <a:fld id="{17D84F83-A9A5-C942-A03F-560C803C3F5D}" type="datetime1">
              <a:rPr lang="sk-SK" smtClean="0"/>
              <a:t>27.11.2022</a:t>
            </a:fld>
            <a:endParaRPr lang="en-GB"/>
          </a:p>
        </p:txBody>
      </p:sp>
      <p:sp>
        <p:nvSpPr>
          <p:cNvPr id="5" name="Zástupný objekt pre číslo snímky 4">
            <a:extLst>
              <a:ext uri="{FF2B5EF4-FFF2-40B4-BE49-F238E27FC236}">
                <a16:creationId xmlns:a16="http://schemas.microsoft.com/office/drawing/2014/main" id="{2A5326BF-2590-6A23-AE22-C5C904F28219}"/>
              </a:ext>
            </a:extLst>
          </p:cNvPr>
          <p:cNvSpPr>
            <a:spLocks noGrp="1"/>
          </p:cNvSpPr>
          <p:nvPr>
            <p:ph type="sldNum" sz="quarter" idx="11"/>
          </p:nvPr>
        </p:nvSpPr>
        <p:spPr/>
        <p:txBody>
          <a:bodyPr/>
          <a:lstStyle/>
          <a:p>
            <a:fld id="{20C92893-8C51-46CF-9D47-24B3C575AFAA}" type="slidenum">
              <a:rPr lang="en-GB" smtClean="0"/>
              <a:pPr/>
              <a:t>17</a:t>
            </a:fld>
            <a:endParaRPr lang="en-GB"/>
          </a:p>
        </p:txBody>
      </p:sp>
      <p:sp>
        <p:nvSpPr>
          <p:cNvPr id="6" name="Zástupný objekt pre pätu 5">
            <a:extLst>
              <a:ext uri="{FF2B5EF4-FFF2-40B4-BE49-F238E27FC236}">
                <a16:creationId xmlns:a16="http://schemas.microsoft.com/office/drawing/2014/main" id="{BD3A3F0B-22D5-2C9D-7C33-732F547AAF7F}"/>
              </a:ext>
            </a:extLst>
          </p:cNvPr>
          <p:cNvSpPr>
            <a:spLocks noGrp="1"/>
          </p:cNvSpPr>
          <p:nvPr>
            <p:ph type="ftr" sz="quarter" idx="12"/>
          </p:nvPr>
        </p:nvSpPr>
        <p:spPr/>
        <p:txBody>
          <a:bodyPr/>
          <a:lstStyle/>
          <a:p>
            <a:r>
              <a:rPr lang="en-GB"/>
              <a:t>rusnak.truni.sk</a:t>
            </a:r>
          </a:p>
        </p:txBody>
      </p:sp>
      <p:grpSp>
        <p:nvGrpSpPr>
          <p:cNvPr id="11" name="Skupina 10">
            <a:extLst>
              <a:ext uri="{FF2B5EF4-FFF2-40B4-BE49-F238E27FC236}">
                <a16:creationId xmlns:a16="http://schemas.microsoft.com/office/drawing/2014/main" id="{802E282A-9FB4-43EC-17A8-7B7175D2F4C7}"/>
              </a:ext>
            </a:extLst>
          </p:cNvPr>
          <p:cNvGrpSpPr/>
          <p:nvPr/>
        </p:nvGrpSpPr>
        <p:grpSpPr>
          <a:xfrm>
            <a:off x="1465242" y="627029"/>
            <a:ext cx="7372076" cy="5223233"/>
            <a:chOff x="1465242" y="627029"/>
            <a:chExt cx="7372076" cy="5223233"/>
          </a:xfrm>
        </p:grpSpPr>
        <p:pic>
          <p:nvPicPr>
            <p:cNvPr id="8" name="Obrázok 7">
              <a:extLst>
                <a:ext uri="{FF2B5EF4-FFF2-40B4-BE49-F238E27FC236}">
                  <a16:creationId xmlns:a16="http://schemas.microsoft.com/office/drawing/2014/main" id="{16157BFF-05C6-8DCB-C14B-1B793F842C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5242" y="627030"/>
              <a:ext cx="3683315" cy="5223232"/>
            </a:xfrm>
            <a:prstGeom prst="rect">
              <a:avLst/>
            </a:prstGeom>
          </p:spPr>
        </p:pic>
        <p:pic>
          <p:nvPicPr>
            <p:cNvPr id="10" name="Obrázok 9">
              <a:extLst>
                <a:ext uri="{FF2B5EF4-FFF2-40B4-BE49-F238E27FC236}">
                  <a16:creationId xmlns:a16="http://schemas.microsoft.com/office/drawing/2014/main" id="{E126B751-5D60-985F-7A2A-FF016CC813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4003" y="627029"/>
              <a:ext cx="3683315" cy="5220608"/>
            </a:xfrm>
            <a:prstGeom prst="rect">
              <a:avLst/>
            </a:prstGeom>
          </p:spPr>
        </p:pic>
      </p:grpSp>
    </p:spTree>
    <p:extLst>
      <p:ext uri="{BB962C8B-B14F-4D97-AF65-F5344CB8AC3E}">
        <p14:creationId xmlns:p14="http://schemas.microsoft.com/office/powerpoint/2010/main" val="3601900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2ADF0819-2AE1-120F-7ADF-82CCE208335E}"/>
              </a:ext>
            </a:extLst>
          </p:cNvPr>
          <p:cNvSpPr>
            <a:spLocks noGrp="1"/>
          </p:cNvSpPr>
          <p:nvPr>
            <p:ph idx="1"/>
          </p:nvPr>
        </p:nvSpPr>
        <p:spPr>
          <a:xfrm>
            <a:off x="1101687" y="756287"/>
            <a:ext cx="7966590" cy="4884349"/>
          </a:xfrm>
        </p:spPr>
        <p:txBody>
          <a:bodyPr>
            <a:normAutofit fontScale="77500" lnSpcReduction="20000"/>
          </a:bodyPr>
          <a:lstStyle/>
          <a:p>
            <a:r>
              <a:rPr lang="sk-SK" dirty="0"/>
              <a:t>Je ťažké prijať opatrenia, ktoré môžu zabrániť komplexu humanitárnej núdzovej situácie pred výskytom a poškodzovaním ľudského zdravia, pretože tieto núdzové situácie tak často súvisia s občianskym konfliktom. </a:t>
            </a:r>
          </a:p>
          <a:p>
            <a:r>
              <a:rPr lang="sk-SK" dirty="0"/>
              <a:t>Kľúčom k predchádzaniu takýmto problémom je teda politická oblasť a vyhýbanie sa konfliktom, a nie prijímanie opatrení, ktoré priamo súvisia so zdravím. </a:t>
            </a:r>
          </a:p>
          <a:p>
            <a:r>
              <a:rPr lang="sk-SK" dirty="0"/>
              <a:t>„Primárna prevencia za takýchto okolností teda znamená zastavenie násilia.</a:t>
            </a:r>
          </a:p>
          <a:p>
            <a:r>
              <a:rPr lang="sk-SK" dirty="0"/>
              <a:t>Ak však takéto konflikty pretrvávajú, existujú opatrenia sekundárnej prevencie, ktoré možno prijať na čo najskoršie odhalenie zdravotných problémov a prijatie opatrení na ich zmiernenie? </a:t>
            </a:r>
          </a:p>
          <a:p>
            <a:r>
              <a:rPr lang="sk-SK" dirty="0"/>
              <a:t>Systémy včasného varovania, ktoré existujú pre prírodné katastrofy, vo veľkej miere neexistujú pre politické katastrofy. </a:t>
            </a:r>
          </a:p>
          <a:p>
            <a:r>
              <a:rPr lang="sk-SK" dirty="0"/>
              <a:t>Hoci niektoré skupiny vykonávajú analýzy politickej zraniteľnosti v krajinách, korupcie a rizika politickej nestability, tieto analýzy sa nepoužívajú na prípravu pohotovostných plánov pre občiansky konflikt.</a:t>
            </a:r>
          </a:p>
        </p:txBody>
      </p:sp>
      <p:sp>
        <p:nvSpPr>
          <p:cNvPr id="3" name="Nadpis 2">
            <a:extLst>
              <a:ext uri="{FF2B5EF4-FFF2-40B4-BE49-F238E27FC236}">
                <a16:creationId xmlns:a16="http://schemas.microsoft.com/office/drawing/2014/main" id="{75149CC1-437E-552E-6F75-482544452E25}"/>
              </a:ext>
            </a:extLst>
          </p:cNvPr>
          <p:cNvSpPr>
            <a:spLocks noGrp="1"/>
          </p:cNvSpPr>
          <p:nvPr>
            <p:ph type="title"/>
          </p:nvPr>
        </p:nvSpPr>
        <p:spPr>
          <a:xfrm>
            <a:off x="923622" y="6008708"/>
            <a:ext cx="8312587" cy="1008380"/>
          </a:xfrm>
        </p:spPr>
        <p:txBody>
          <a:bodyPr/>
          <a:lstStyle/>
          <a:p>
            <a:r>
              <a:rPr lang="sk-SK" sz="4000" dirty="0"/>
              <a:t>Riešenie zdravotných vplyvov komplexných humanitárnych </a:t>
            </a:r>
            <a:r>
              <a:rPr lang="sk-SK" sz="4400" dirty="0"/>
              <a:t>kríz</a:t>
            </a:r>
          </a:p>
        </p:txBody>
      </p:sp>
      <p:sp>
        <p:nvSpPr>
          <p:cNvPr id="4" name="Zástupný objekt pre dátum 3">
            <a:extLst>
              <a:ext uri="{FF2B5EF4-FFF2-40B4-BE49-F238E27FC236}">
                <a16:creationId xmlns:a16="http://schemas.microsoft.com/office/drawing/2014/main" id="{9F2C702A-3CBA-7C66-F68F-CCB9B12C3B7C}"/>
              </a:ext>
            </a:extLst>
          </p:cNvPr>
          <p:cNvSpPr>
            <a:spLocks noGrp="1"/>
          </p:cNvSpPr>
          <p:nvPr>
            <p:ph type="dt" sz="half" idx="10"/>
          </p:nvPr>
        </p:nvSpPr>
        <p:spPr/>
        <p:txBody>
          <a:bodyPr/>
          <a:lstStyle/>
          <a:p>
            <a:fld id="{17D84F83-A9A5-C942-A03F-560C803C3F5D}" type="datetime1">
              <a:rPr lang="sk-SK" smtClean="0"/>
              <a:t>27.11.2022</a:t>
            </a:fld>
            <a:endParaRPr lang="en-GB"/>
          </a:p>
        </p:txBody>
      </p:sp>
      <p:sp>
        <p:nvSpPr>
          <p:cNvPr id="5" name="Zástupný objekt pre číslo snímky 4">
            <a:extLst>
              <a:ext uri="{FF2B5EF4-FFF2-40B4-BE49-F238E27FC236}">
                <a16:creationId xmlns:a16="http://schemas.microsoft.com/office/drawing/2014/main" id="{B593AFD0-3226-6BE2-6C6C-8BA8F55C495E}"/>
              </a:ext>
            </a:extLst>
          </p:cNvPr>
          <p:cNvSpPr>
            <a:spLocks noGrp="1"/>
          </p:cNvSpPr>
          <p:nvPr>
            <p:ph type="sldNum" sz="quarter" idx="11"/>
          </p:nvPr>
        </p:nvSpPr>
        <p:spPr/>
        <p:txBody>
          <a:bodyPr/>
          <a:lstStyle/>
          <a:p>
            <a:fld id="{20C92893-8C51-46CF-9D47-24B3C575AFAA}" type="slidenum">
              <a:rPr lang="en-GB" smtClean="0"/>
              <a:pPr/>
              <a:t>18</a:t>
            </a:fld>
            <a:endParaRPr lang="en-GB"/>
          </a:p>
        </p:txBody>
      </p:sp>
      <p:sp>
        <p:nvSpPr>
          <p:cNvPr id="6" name="Zástupný objekt pre pätu 5">
            <a:extLst>
              <a:ext uri="{FF2B5EF4-FFF2-40B4-BE49-F238E27FC236}">
                <a16:creationId xmlns:a16="http://schemas.microsoft.com/office/drawing/2014/main" id="{877A581D-2E7E-97BC-0594-F16801D85AA4}"/>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3843517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2ADF0819-2AE1-120F-7ADF-82CCE208335E}"/>
              </a:ext>
            </a:extLst>
          </p:cNvPr>
          <p:cNvSpPr>
            <a:spLocks noGrp="1"/>
          </p:cNvSpPr>
          <p:nvPr>
            <p:ph idx="1"/>
          </p:nvPr>
        </p:nvSpPr>
        <p:spPr>
          <a:xfrm>
            <a:off x="1101687" y="756287"/>
            <a:ext cx="7966590" cy="4884349"/>
          </a:xfrm>
        </p:spPr>
        <p:txBody>
          <a:bodyPr>
            <a:normAutofit fontScale="85000" lnSpcReduction="20000"/>
          </a:bodyPr>
          <a:lstStyle/>
          <a:p>
            <a:r>
              <a:rPr lang="sk-SK" dirty="0"/>
              <a:t>Komplexné humanitárne núdzové situácie sa vyznačujú:</a:t>
            </a:r>
          </a:p>
          <a:p>
            <a:r>
              <a:rPr lang="sk-SK" dirty="0"/>
              <a:t>Potenciálne masívne vysídlenie ľudí</a:t>
            </a:r>
          </a:p>
          <a:p>
            <a:r>
              <a:rPr lang="sk-SK" dirty="0"/>
              <a:t>Pravdepodobnosť, že títo vysídlení ľudia budú nejaký čas žiť v táboroch</a:t>
            </a:r>
          </a:p>
          <a:p>
            <a:r>
              <a:rPr lang="sk-SK" dirty="0"/>
              <a:t>Potreba primeraného prístrešia, bezpečnej vody, hygieny a jedla v týchto táboroch</a:t>
            </a:r>
          </a:p>
          <a:p>
            <a:r>
              <a:rPr lang="sk-SK" dirty="0"/>
              <a:t>Dôležitosť bezpečnosti v táboroch, najmä pre ženy</a:t>
            </a:r>
          </a:p>
          <a:p>
            <a:r>
              <a:rPr lang="sk-SK" dirty="0"/>
              <a:t>Potreba riešiť na začiatku krízy potenciálne najhoršie zdravotné hrozby, ktorými sú podvýživa, hnačka, osýpky, zápal pľúc a malária.</a:t>
            </a:r>
          </a:p>
          <a:p>
            <a:r>
              <a:rPr lang="sk-SK" dirty="0"/>
              <a:t>Potreba vyhnúť sa iným epidemickým ochoreniam, ako je cholera a meningitída</a:t>
            </a:r>
          </a:p>
          <a:p>
            <a:r>
              <a:rPr lang="sk-SK" dirty="0"/>
              <a:t>Potreba, keď sa človek vzdiali od núdzovej fázy humanitárnej krízy, zaoberať sa dlhodobými problémami duševného zdravia, primárnou zdravotnou starostlivosťou, TBC a niektorými neprenosnými chorobami</a:t>
            </a:r>
          </a:p>
        </p:txBody>
      </p:sp>
      <p:sp>
        <p:nvSpPr>
          <p:cNvPr id="3" name="Nadpis 2">
            <a:extLst>
              <a:ext uri="{FF2B5EF4-FFF2-40B4-BE49-F238E27FC236}">
                <a16:creationId xmlns:a16="http://schemas.microsoft.com/office/drawing/2014/main" id="{75149CC1-437E-552E-6F75-482544452E25}"/>
              </a:ext>
            </a:extLst>
          </p:cNvPr>
          <p:cNvSpPr>
            <a:spLocks noGrp="1"/>
          </p:cNvSpPr>
          <p:nvPr>
            <p:ph type="title"/>
          </p:nvPr>
        </p:nvSpPr>
        <p:spPr>
          <a:xfrm>
            <a:off x="923622" y="6008708"/>
            <a:ext cx="8312587" cy="1008380"/>
          </a:xfrm>
        </p:spPr>
        <p:txBody>
          <a:bodyPr/>
          <a:lstStyle/>
          <a:p>
            <a:r>
              <a:rPr lang="sk-SK" sz="4000" dirty="0"/>
              <a:t>Riešenie zdravotných vplyvov komplexných humanitárnych </a:t>
            </a:r>
            <a:r>
              <a:rPr lang="sk-SK" sz="4400" dirty="0"/>
              <a:t>kríz</a:t>
            </a:r>
          </a:p>
        </p:txBody>
      </p:sp>
      <p:sp>
        <p:nvSpPr>
          <p:cNvPr id="4" name="Zástupný objekt pre dátum 3">
            <a:extLst>
              <a:ext uri="{FF2B5EF4-FFF2-40B4-BE49-F238E27FC236}">
                <a16:creationId xmlns:a16="http://schemas.microsoft.com/office/drawing/2014/main" id="{9F2C702A-3CBA-7C66-F68F-CCB9B12C3B7C}"/>
              </a:ext>
            </a:extLst>
          </p:cNvPr>
          <p:cNvSpPr>
            <a:spLocks noGrp="1"/>
          </p:cNvSpPr>
          <p:nvPr>
            <p:ph type="dt" sz="half" idx="10"/>
          </p:nvPr>
        </p:nvSpPr>
        <p:spPr/>
        <p:txBody>
          <a:bodyPr/>
          <a:lstStyle/>
          <a:p>
            <a:fld id="{17D84F83-A9A5-C942-A03F-560C803C3F5D}" type="datetime1">
              <a:rPr lang="sk-SK" smtClean="0"/>
              <a:t>27.11.2022</a:t>
            </a:fld>
            <a:endParaRPr lang="en-GB"/>
          </a:p>
        </p:txBody>
      </p:sp>
      <p:sp>
        <p:nvSpPr>
          <p:cNvPr id="5" name="Zástupný objekt pre číslo snímky 4">
            <a:extLst>
              <a:ext uri="{FF2B5EF4-FFF2-40B4-BE49-F238E27FC236}">
                <a16:creationId xmlns:a16="http://schemas.microsoft.com/office/drawing/2014/main" id="{B593AFD0-3226-6BE2-6C6C-8BA8F55C495E}"/>
              </a:ext>
            </a:extLst>
          </p:cNvPr>
          <p:cNvSpPr>
            <a:spLocks noGrp="1"/>
          </p:cNvSpPr>
          <p:nvPr>
            <p:ph type="sldNum" sz="quarter" idx="11"/>
          </p:nvPr>
        </p:nvSpPr>
        <p:spPr/>
        <p:txBody>
          <a:bodyPr/>
          <a:lstStyle/>
          <a:p>
            <a:fld id="{20C92893-8C51-46CF-9D47-24B3C575AFAA}" type="slidenum">
              <a:rPr lang="en-GB" smtClean="0"/>
              <a:pPr/>
              <a:t>19</a:t>
            </a:fld>
            <a:endParaRPr lang="en-GB"/>
          </a:p>
        </p:txBody>
      </p:sp>
      <p:sp>
        <p:nvSpPr>
          <p:cNvPr id="6" name="Zástupný objekt pre pätu 5">
            <a:extLst>
              <a:ext uri="{FF2B5EF4-FFF2-40B4-BE49-F238E27FC236}">
                <a16:creationId xmlns:a16="http://schemas.microsoft.com/office/drawing/2014/main" id="{877A581D-2E7E-97BC-0594-F16801D85AA4}"/>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80573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780357EF-B876-2A49-8075-7C4891ECA41E}"/>
              </a:ext>
            </a:extLst>
          </p:cNvPr>
          <p:cNvSpPr>
            <a:spLocks noGrp="1"/>
          </p:cNvSpPr>
          <p:nvPr>
            <p:ph idx="1"/>
          </p:nvPr>
        </p:nvSpPr>
        <p:spPr>
          <a:xfrm>
            <a:off x="1046602" y="756287"/>
            <a:ext cx="8021675" cy="4621740"/>
          </a:xfrm>
        </p:spPr>
        <p:txBody>
          <a:bodyPr>
            <a:normAutofit/>
          </a:bodyPr>
          <a:lstStyle/>
          <a:p>
            <a:r>
              <a:rPr lang="sk-SK" dirty="0"/>
              <a:t>Poukážeme na niekoľko druhov katastrof, ktoré ovplyvňujú ľudské zdravie</a:t>
            </a:r>
          </a:p>
          <a:p>
            <a:r>
              <a:rPr lang="sk-SK" dirty="0"/>
              <a:t>Pohovoríme o zdravotných účinkoch prírodných katastrof a zložitých humanitárnych núdzových situácií</a:t>
            </a:r>
          </a:p>
          <a:p>
            <a:r>
              <a:rPr lang="sk-SK" dirty="0"/>
              <a:t>Ozrejmíme, ako sa tieto vplyvy na zdravie líšia podľa veku, pohlavia, miesta a typu katastrofy</a:t>
            </a:r>
          </a:p>
          <a:p>
            <a:r>
              <a:rPr lang="sk-SK" dirty="0"/>
              <a:t>Uvedieme kľúčové opatrenia, ktoré možno prijať na zmiernenie zdravotných dopadov prírodných katastrof a zložitých humanitárnych núdzových situácií</a:t>
            </a:r>
          </a:p>
        </p:txBody>
      </p:sp>
      <p:sp>
        <p:nvSpPr>
          <p:cNvPr id="3" name="Nadpis 2">
            <a:extLst>
              <a:ext uri="{FF2B5EF4-FFF2-40B4-BE49-F238E27FC236}">
                <a16:creationId xmlns:a16="http://schemas.microsoft.com/office/drawing/2014/main" id="{9944F73F-185E-3943-BB30-3291BDC1A597}"/>
              </a:ext>
            </a:extLst>
          </p:cNvPr>
          <p:cNvSpPr>
            <a:spLocks noGrp="1"/>
          </p:cNvSpPr>
          <p:nvPr>
            <p:ph type="title"/>
          </p:nvPr>
        </p:nvSpPr>
        <p:spPr/>
        <p:txBody>
          <a:bodyPr/>
          <a:lstStyle/>
          <a:p>
            <a:r>
              <a:rPr lang="sk-SK" dirty="0"/>
              <a:t>Štruktúra</a:t>
            </a:r>
          </a:p>
        </p:txBody>
      </p:sp>
      <p:sp>
        <p:nvSpPr>
          <p:cNvPr id="4" name="Zástupný objekt pre dátum 3">
            <a:extLst>
              <a:ext uri="{FF2B5EF4-FFF2-40B4-BE49-F238E27FC236}">
                <a16:creationId xmlns:a16="http://schemas.microsoft.com/office/drawing/2014/main" id="{430F11FC-BF8A-E64E-A277-335A3C15A12A}"/>
              </a:ext>
            </a:extLst>
          </p:cNvPr>
          <p:cNvSpPr>
            <a:spLocks noGrp="1"/>
          </p:cNvSpPr>
          <p:nvPr>
            <p:ph type="dt" sz="half" idx="10"/>
          </p:nvPr>
        </p:nvSpPr>
        <p:spPr/>
        <p:txBody>
          <a:bodyPr/>
          <a:lstStyle/>
          <a:p>
            <a:fld id="{17D84F83-A9A5-C942-A03F-560C803C3F5D}" type="datetime1">
              <a:rPr lang="sk-SK" smtClean="0"/>
              <a:t>27.11.2022</a:t>
            </a:fld>
            <a:endParaRPr lang="sk-SK"/>
          </a:p>
        </p:txBody>
      </p:sp>
      <p:sp>
        <p:nvSpPr>
          <p:cNvPr id="5" name="Zástupný objekt pre číslo snímky 4">
            <a:extLst>
              <a:ext uri="{FF2B5EF4-FFF2-40B4-BE49-F238E27FC236}">
                <a16:creationId xmlns:a16="http://schemas.microsoft.com/office/drawing/2014/main" id="{21588CD6-8F48-2843-BF66-3FFFD98273A8}"/>
              </a:ext>
            </a:extLst>
          </p:cNvPr>
          <p:cNvSpPr>
            <a:spLocks noGrp="1"/>
          </p:cNvSpPr>
          <p:nvPr>
            <p:ph type="sldNum" sz="quarter" idx="11"/>
          </p:nvPr>
        </p:nvSpPr>
        <p:spPr/>
        <p:txBody>
          <a:bodyPr/>
          <a:lstStyle/>
          <a:p>
            <a:fld id="{20C92893-8C51-46CF-9D47-24B3C575AFAA}" type="slidenum">
              <a:rPr lang="sk-SK" smtClean="0"/>
              <a:pPr/>
              <a:t>2</a:t>
            </a:fld>
            <a:endParaRPr lang="sk-SK"/>
          </a:p>
        </p:txBody>
      </p:sp>
      <p:sp>
        <p:nvSpPr>
          <p:cNvPr id="6" name="Zástupný objekt pre pätu 5">
            <a:extLst>
              <a:ext uri="{FF2B5EF4-FFF2-40B4-BE49-F238E27FC236}">
                <a16:creationId xmlns:a16="http://schemas.microsoft.com/office/drawing/2014/main" id="{911460E8-F8F2-B844-8132-20E3DBA30AB0}"/>
              </a:ext>
            </a:extLst>
          </p:cNvPr>
          <p:cNvSpPr>
            <a:spLocks noGrp="1"/>
          </p:cNvSpPr>
          <p:nvPr>
            <p:ph type="ftr" sz="quarter" idx="12"/>
          </p:nvPr>
        </p:nvSpPr>
        <p:spPr/>
        <p:txBody>
          <a:bodyPr/>
          <a:lstStyle/>
          <a:p>
            <a:r>
              <a:rPr lang="sk-SK"/>
              <a:t>rusnak.truni.sk</a:t>
            </a:r>
          </a:p>
        </p:txBody>
      </p:sp>
    </p:spTree>
    <p:extLst>
      <p:ext uri="{BB962C8B-B14F-4D97-AF65-F5344CB8AC3E}">
        <p14:creationId xmlns:p14="http://schemas.microsoft.com/office/powerpoint/2010/main" val="2881810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9D79CDD7-70CB-92EB-2C10-8D051DA0EDE0}"/>
              </a:ext>
            </a:extLst>
          </p:cNvPr>
          <p:cNvSpPr>
            <a:spLocks noGrp="1"/>
          </p:cNvSpPr>
          <p:nvPr>
            <p:ph idx="1"/>
          </p:nvPr>
        </p:nvSpPr>
        <p:spPr>
          <a:xfrm>
            <a:off x="583894" y="756287"/>
            <a:ext cx="8484383" cy="5060619"/>
          </a:xfrm>
        </p:spPr>
        <p:txBody>
          <a:bodyPr>
            <a:normAutofit lnSpcReduction="10000"/>
          </a:bodyPr>
          <a:lstStyle/>
          <a:p>
            <a:r>
              <a:rPr lang="sk-SK" dirty="0"/>
              <a:t>V koordinácii a štandardizácii opatrení na riešenie humanitárnych kríz a prírodných katastrof sa dosiahol určitý významný pokrok. </a:t>
            </a:r>
          </a:p>
          <a:p>
            <a:r>
              <a:rPr lang="sk-SK" dirty="0"/>
              <a:t>V niektorých organizáciách však stále existujú medzery v príprave a školení zamestnancov. </a:t>
            </a:r>
          </a:p>
          <a:p>
            <a:r>
              <a:rPr lang="sk-SK" dirty="0"/>
              <a:t>Okrem toho sa nevenovala primeraná pozornosť nákladovej efektívnosti intervencií. </a:t>
            </a:r>
          </a:p>
          <a:p>
            <a:r>
              <a:rPr lang="sk-SK" dirty="0"/>
              <a:t>V súčasnosti je dostatok informácií o ponaučeniach z humanitárnych kríz a prírodných katastrof, že prioritné opatrenia, ktoré sú potrebné, by mali byť jasné a organizácie aktívne pri záchranných prácach musia sústrediť svoje úsilie na to, čo zabráni najväčšiemu počtu úmrtí, invalidity a chorobnosti s </a:t>
            </a:r>
            <a:r>
              <a:rPr lang="sk-SK"/>
              <a:t>najnižšími nákladmi a </a:t>
            </a:r>
            <a:r>
              <a:rPr lang="sk-SK" dirty="0"/>
              <a:t>s náležitou pozornosťou venovanou obavám o sociálnu spravodlivosť.</a:t>
            </a:r>
          </a:p>
        </p:txBody>
      </p:sp>
      <p:sp>
        <p:nvSpPr>
          <p:cNvPr id="3" name="Nadpis 2">
            <a:extLst>
              <a:ext uri="{FF2B5EF4-FFF2-40B4-BE49-F238E27FC236}">
                <a16:creationId xmlns:a16="http://schemas.microsoft.com/office/drawing/2014/main" id="{3FA62C48-A61B-C94C-AA1F-B8267E236F41}"/>
              </a:ext>
            </a:extLst>
          </p:cNvPr>
          <p:cNvSpPr>
            <a:spLocks noGrp="1"/>
          </p:cNvSpPr>
          <p:nvPr>
            <p:ph type="title"/>
          </p:nvPr>
        </p:nvSpPr>
        <p:spPr>
          <a:xfrm>
            <a:off x="881637" y="5980254"/>
            <a:ext cx="2269187" cy="1008380"/>
          </a:xfrm>
        </p:spPr>
        <p:txBody>
          <a:bodyPr/>
          <a:lstStyle/>
          <a:p>
            <a:r>
              <a:rPr lang="sk-SK" dirty="0"/>
              <a:t>Záver</a:t>
            </a:r>
          </a:p>
        </p:txBody>
      </p:sp>
      <p:sp>
        <p:nvSpPr>
          <p:cNvPr id="4" name="Zástupný objekt pre dátum 3">
            <a:extLst>
              <a:ext uri="{FF2B5EF4-FFF2-40B4-BE49-F238E27FC236}">
                <a16:creationId xmlns:a16="http://schemas.microsoft.com/office/drawing/2014/main" id="{EEF9A2E3-DA47-AB1D-6CBC-8B3EA3CE9766}"/>
              </a:ext>
            </a:extLst>
          </p:cNvPr>
          <p:cNvSpPr>
            <a:spLocks noGrp="1"/>
          </p:cNvSpPr>
          <p:nvPr>
            <p:ph type="dt" sz="half" idx="10"/>
          </p:nvPr>
        </p:nvSpPr>
        <p:spPr/>
        <p:txBody>
          <a:bodyPr/>
          <a:lstStyle/>
          <a:p>
            <a:fld id="{17D84F83-A9A5-C942-A03F-560C803C3F5D}" type="datetime1">
              <a:rPr lang="sk-SK" smtClean="0"/>
              <a:t>27.11.2022</a:t>
            </a:fld>
            <a:endParaRPr lang="en-GB"/>
          </a:p>
        </p:txBody>
      </p:sp>
      <p:sp>
        <p:nvSpPr>
          <p:cNvPr id="5" name="Zástupný objekt pre číslo snímky 4">
            <a:extLst>
              <a:ext uri="{FF2B5EF4-FFF2-40B4-BE49-F238E27FC236}">
                <a16:creationId xmlns:a16="http://schemas.microsoft.com/office/drawing/2014/main" id="{5C7C825B-3F14-DE5B-7F76-4B4DD87399D0}"/>
              </a:ext>
            </a:extLst>
          </p:cNvPr>
          <p:cNvSpPr>
            <a:spLocks noGrp="1"/>
          </p:cNvSpPr>
          <p:nvPr>
            <p:ph type="sldNum" sz="quarter" idx="11"/>
          </p:nvPr>
        </p:nvSpPr>
        <p:spPr/>
        <p:txBody>
          <a:bodyPr/>
          <a:lstStyle/>
          <a:p>
            <a:fld id="{20C92893-8C51-46CF-9D47-24B3C575AFAA}" type="slidenum">
              <a:rPr lang="en-GB" smtClean="0"/>
              <a:pPr/>
              <a:t>20</a:t>
            </a:fld>
            <a:endParaRPr lang="en-GB"/>
          </a:p>
        </p:txBody>
      </p:sp>
      <p:sp>
        <p:nvSpPr>
          <p:cNvPr id="6" name="Zástupný objekt pre pätu 5">
            <a:extLst>
              <a:ext uri="{FF2B5EF4-FFF2-40B4-BE49-F238E27FC236}">
                <a16:creationId xmlns:a16="http://schemas.microsoft.com/office/drawing/2014/main" id="{7D8AD25C-58A2-D8E8-04D4-08E8A259C25C}"/>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2061701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objekt pre obsah 6">
            <a:extLst>
              <a:ext uri="{FF2B5EF4-FFF2-40B4-BE49-F238E27FC236}">
                <a16:creationId xmlns:a16="http://schemas.microsoft.com/office/drawing/2014/main" id="{1AA03D4A-4BE1-DE83-0E50-1F05A66EC430}"/>
              </a:ext>
            </a:extLst>
          </p:cNvPr>
          <p:cNvSpPr>
            <a:spLocks noGrp="1"/>
          </p:cNvSpPr>
          <p:nvPr>
            <p:ph idx="1"/>
          </p:nvPr>
        </p:nvSpPr>
        <p:spPr>
          <a:xfrm>
            <a:off x="676471" y="701203"/>
            <a:ext cx="5327722" cy="4774180"/>
          </a:xfrm>
        </p:spPr>
        <p:txBody>
          <a:bodyPr>
            <a:normAutofit/>
          </a:bodyPr>
          <a:lstStyle/>
          <a:p>
            <a:pPr marL="20158" indent="0">
              <a:buNone/>
            </a:pPr>
            <a:r>
              <a:rPr lang="sk-SK" dirty="0" err="1"/>
              <a:t>Javad</a:t>
            </a:r>
            <a:r>
              <a:rPr lang="sk-SK" dirty="0"/>
              <a:t> žil v pakistanskej provincii Kašmír, keď zemetrasenie zasiahlo. Všetky budovy v jeho dedine boli zničené. V dedine zahynuli stovky ľudí, väčšinou v dôsledku zasypania v troskách. Mnoho ďalších ľudí bolo ťažko zranených, keď na nich padali sutiny. Ich zranenia boli prevažne ortopedického charakteru. Keďže zemetrasenie zničilo dedinu, zničilo aj studne, zdravotné stredisko a cesty vedúce do a z obce. </a:t>
            </a:r>
            <a:r>
              <a:rPr lang="sk-SK" dirty="0" err="1"/>
              <a:t>Javad</a:t>
            </a:r>
            <a:r>
              <a:rPr lang="sk-SK" dirty="0"/>
              <a:t> sa obával, že mnohí zo zranených čoskoro zomrú.</a:t>
            </a:r>
          </a:p>
        </p:txBody>
      </p:sp>
      <p:sp>
        <p:nvSpPr>
          <p:cNvPr id="6" name="Nadpis 5">
            <a:extLst>
              <a:ext uri="{FF2B5EF4-FFF2-40B4-BE49-F238E27FC236}">
                <a16:creationId xmlns:a16="http://schemas.microsoft.com/office/drawing/2014/main" id="{A74B348F-CA0F-A30E-09C2-928440C611B7}"/>
              </a:ext>
            </a:extLst>
          </p:cNvPr>
          <p:cNvSpPr>
            <a:spLocks noGrp="1"/>
          </p:cNvSpPr>
          <p:nvPr>
            <p:ph type="title"/>
          </p:nvPr>
        </p:nvSpPr>
        <p:spPr/>
        <p:txBody>
          <a:bodyPr/>
          <a:lstStyle/>
          <a:p>
            <a:r>
              <a:rPr lang="sk-SK" dirty="0"/>
              <a:t>Prípad 1</a:t>
            </a:r>
          </a:p>
        </p:txBody>
      </p:sp>
      <p:sp>
        <p:nvSpPr>
          <p:cNvPr id="3" name="Zástupný objekt pre dátum 2">
            <a:extLst>
              <a:ext uri="{FF2B5EF4-FFF2-40B4-BE49-F238E27FC236}">
                <a16:creationId xmlns:a16="http://schemas.microsoft.com/office/drawing/2014/main" id="{7D199E4B-D604-2744-97E1-BD268C836B3E}"/>
              </a:ext>
            </a:extLst>
          </p:cNvPr>
          <p:cNvSpPr>
            <a:spLocks noGrp="1"/>
          </p:cNvSpPr>
          <p:nvPr>
            <p:ph type="dt" sz="half" idx="10"/>
          </p:nvPr>
        </p:nvSpPr>
        <p:spPr/>
        <p:txBody>
          <a:bodyPr/>
          <a:lstStyle/>
          <a:p>
            <a:fld id="{D410CC28-288E-7B4C-AD5C-7F26B61FD9BC}" type="datetime1">
              <a:rPr lang="sk-SK" smtClean="0"/>
              <a:t>27.11.2022</a:t>
            </a:fld>
            <a:endParaRPr lang="sk-SK"/>
          </a:p>
        </p:txBody>
      </p:sp>
      <p:sp>
        <p:nvSpPr>
          <p:cNvPr id="4" name="Zástupný objekt pre číslo snímky 3">
            <a:extLst>
              <a:ext uri="{FF2B5EF4-FFF2-40B4-BE49-F238E27FC236}">
                <a16:creationId xmlns:a16="http://schemas.microsoft.com/office/drawing/2014/main" id="{067C5BC5-1663-264D-A8AC-136D89CECBEB}"/>
              </a:ext>
            </a:extLst>
          </p:cNvPr>
          <p:cNvSpPr>
            <a:spLocks noGrp="1"/>
          </p:cNvSpPr>
          <p:nvPr>
            <p:ph type="sldNum" sz="quarter" idx="11"/>
          </p:nvPr>
        </p:nvSpPr>
        <p:spPr/>
        <p:txBody>
          <a:bodyPr/>
          <a:lstStyle/>
          <a:p>
            <a:fld id="{3344478E-25D6-4334-A519-EED7046972D9}" type="slidenum">
              <a:rPr lang="sk-SK" smtClean="0"/>
              <a:pPr/>
              <a:t>3</a:t>
            </a:fld>
            <a:endParaRPr lang="sk-SK"/>
          </a:p>
        </p:txBody>
      </p:sp>
      <p:sp>
        <p:nvSpPr>
          <p:cNvPr id="5" name="Zástupný objekt pre pätu 4">
            <a:extLst>
              <a:ext uri="{FF2B5EF4-FFF2-40B4-BE49-F238E27FC236}">
                <a16:creationId xmlns:a16="http://schemas.microsoft.com/office/drawing/2014/main" id="{7EA930FA-053D-8943-BE21-6AF09EF22116}"/>
              </a:ext>
            </a:extLst>
          </p:cNvPr>
          <p:cNvSpPr>
            <a:spLocks noGrp="1"/>
          </p:cNvSpPr>
          <p:nvPr>
            <p:ph type="ftr" sz="quarter" idx="12"/>
          </p:nvPr>
        </p:nvSpPr>
        <p:spPr/>
        <p:txBody>
          <a:bodyPr/>
          <a:lstStyle/>
          <a:p>
            <a:r>
              <a:rPr lang="sk-SK"/>
              <a:t>rusnak.truni.sk</a:t>
            </a:r>
          </a:p>
        </p:txBody>
      </p:sp>
      <p:pic>
        <p:nvPicPr>
          <p:cNvPr id="2050" name="Picture 2" descr="Kashmir earthquake: Broken city, broken promises - BBC News">
            <a:extLst>
              <a:ext uri="{FF2B5EF4-FFF2-40B4-BE49-F238E27FC236}">
                <a16:creationId xmlns:a16="http://schemas.microsoft.com/office/drawing/2014/main" id="{332A35A0-5ADC-DBF1-A42F-C11A07B94A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4193" y="2754983"/>
            <a:ext cx="3810000" cy="214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397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objekt pre obsah 6">
            <a:extLst>
              <a:ext uri="{FF2B5EF4-FFF2-40B4-BE49-F238E27FC236}">
                <a16:creationId xmlns:a16="http://schemas.microsoft.com/office/drawing/2014/main" id="{1AA03D4A-4BE1-DE83-0E50-1F05A66EC430}"/>
              </a:ext>
            </a:extLst>
          </p:cNvPr>
          <p:cNvSpPr>
            <a:spLocks noGrp="1"/>
          </p:cNvSpPr>
          <p:nvPr>
            <p:ph idx="1"/>
          </p:nvPr>
        </p:nvSpPr>
        <p:spPr>
          <a:xfrm>
            <a:off x="1112705" y="756287"/>
            <a:ext cx="5034708" cy="4621740"/>
          </a:xfrm>
        </p:spPr>
        <p:txBody>
          <a:bodyPr>
            <a:normAutofit fontScale="92500"/>
          </a:bodyPr>
          <a:lstStyle/>
          <a:p>
            <a:pPr marL="20158" indent="0">
              <a:buNone/>
            </a:pPr>
            <a:r>
              <a:rPr lang="sk-SK" dirty="0"/>
              <a:t>Keď vojna začala, Samuel žil vo východnej časti Sierra Leone. Robil všetko, čo mohol, aby ochránil svoju rodinu, ale nestačilo to. V prvom roku konfliktu, keď sa on a jeho rodina pripravovali na útek, vtrhla do dediny skupina ozbrojených mužov. Ako Samuel počul, že používajú mačety na zabitie alebo odstránenie končatín mnohých dedinských ľudí. Znásilnili aj veľké množstvo žien. Okrem toho uniesli niektoré deti v nádeji, že z nich urobia sexuálne otrokyne alebo vojakov.</a:t>
            </a:r>
          </a:p>
        </p:txBody>
      </p:sp>
      <p:sp>
        <p:nvSpPr>
          <p:cNvPr id="6" name="Nadpis 5">
            <a:extLst>
              <a:ext uri="{FF2B5EF4-FFF2-40B4-BE49-F238E27FC236}">
                <a16:creationId xmlns:a16="http://schemas.microsoft.com/office/drawing/2014/main" id="{A74B348F-CA0F-A30E-09C2-928440C611B7}"/>
              </a:ext>
            </a:extLst>
          </p:cNvPr>
          <p:cNvSpPr>
            <a:spLocks noGrp="1"/>
          </p:cNvSpPr>
          <p:nvPr>
            <p:ph type="title"/>
          </p:nvPr>
        </p:nvSpPr>
        <p:spPr/>
        <p:txBody>
          <a:bodyPr/>
          <a:lstStyle/>
          <a:p>
            <a:r>
              <a:rPr lang="sk-SK" dirty="0"/>
              <a:t>Prípad 2</a:t>
            </a:r>
          </a:p>
        </p:txBody>
      </p:sp>
      <p:sp>
        <p:nvSpPr>
          <p:cNvPr id="3" name="Zástupný objekt pre dátum 2">
            <a:extLst>
              <a:ext uri="{FF2B5EF4-FFF2-40B4-BE49-F238E27FC236}">
                <a16:creationId xmlns:a16="http://schemas.microsoft.com/office/drawing/2014/main" id="{7D199E4B-D604-2744-97E1-BD268C836B3E}"/>
              </a:ext>
            </a:extLst>
          </p:cNvPr>
          <p:cNvSpPr>
            <a:spLocks noGrp="1"/>
          </p:cNvSpPr>
          <p:nvPr>
            <p:ph type="dt" sz="half" idx="10"/>
          </p:nvPr>
        </p:nvSpPr>
        <p:spPr/>
        <p:txBody>
          <a:bodyPr/>
          <a:lstStyle/>
          <a:p>
            <a:fld id="{D410CC28-288E-7B4C-AD5C-7F26B61FD9BC}" type="datetime1">
              <a:rPr lang="sk-SK" smtClean="0"/>
              <a:t>27.11.2022</a:t>
            </a:fld>
            <a:endParaRPr lang="sk-SK"/>
          </a:p>
        </p:txBody>
      </p:sp>
      <p:sp>
        <p:nvSpPr>
          <p:cNvPr id="4" name="Zástupný objekt pre číslo snímky 3">
            <a:extLst>
              <a:ext uri="{FF2B5EF4-FFF2-40B4-BE49-F238E27FC236}">
                <a16:creationId xmlns:a16="http://schemas.microsoft.com/office/drawing/2014/main" id="{067C5BC5-1663-264D-A8AC-136D89CECBEB}"/>
              </a:ext>
            </a:extLst>
          </p:cNvPr>
          <p:cNvSpPr>
            <a:spLocks noGrp="1"/>
          </p:cNvSpPr>
          <p:nvPr>
            <p:ph type="sldNum" sz="quarter" idx="11"/>
          </p:nvPr>
        </p:nvSpPr>
        <p:spPr/>
        <p:txBody>
          <a:bodyPr/>
          <a:lstStyle/>
          <a:p>
            <a:fld id="{3344478E-25D6-4334-A519-EED7046972D9}" type="slidenum">
              <a:rPr lang="sk-SK" smtClean="0"/>
              <a:pPr/>
              <a:t>4</a:t>
            </a:fld>
            <a:endParaRPr lang="sk-SK"/>
          </a:p>
        </p:txBody>
      </p:sp>
      <p:sp>
        <p:nvSpPr>
          <p:cNvPr id="5" name="Zástupný objekt pre pätu 4">
            <a:extLst>
              <a:ext uri="{FF2B5EF4-FFF2-40B4-BE49-F238E27FC236}">
                <a16:creationId xmlns:a16="http://schemas.microsoft.com/office/drawing/2014/main" id="{7EA930FA-053D-8943-BE21-6AF09EF22116}"/>
              </a:ext>
            </a:extLst>
          </p:cNvPr>
          <p:cNvSpPr>
            <a:spLocks noGrp="1"/>
          </p:cNvSpPr>
          <p:nvPr>
            <p:ph type="ftr" sz="quarter" idx="12"/>
          </p:nvPr>
        </p:nvSpPr>
        <p:spPr/>
        <p:txBody>
          <a:bodyPr/>
          <a:lstStyle/>
          <a:p>
            <a:r>
              <a:rPr lang="sk-SK"/>
              <a:t>rusnak.truni.sk</a:t>
            </a:r>
          </a:p>
        </p:txBody>
      </p:sp>
      <p:pic>
        <p:nvPicPr>
          <p:cNvPr id="1026" name="Picture 2" descr="How Yemen's child soldiers are recruited – DW – 07/10/2021">
            <a:extLst>
              <a:ext uri="{FF2B5EF4-FFF2-40B4-BE49-F238E27FC236}">
                <a16:creationId xmlns:a16="http://schemas.microsoft.com/office/drawing/2014/main" id="{FC5C2ECB-030A-6847-FED4-32B9A4ABB1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1875" y="1635125"/>
            <a:ext cx="3797300" cy="214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2563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C4253355-F12E-9D8C-996F-44DCBADF8C4E}"/>
              </a:ext>
            </a:extLst>
          </p:cNvPr>
          <p:cNvSpPr>
            <a:spLocks noGrp="1"/>
          </p:cNvSpPr>
          <p:nvPr>
            <p:ph idx="1"/>
          </p:nvPr>
        </p:nvSpPr>
        <p:spPr>
          <a:xfrm>
            <a:off x="755690" y="756287"/>
            <a:ext cx="8312587" cy="4763164"/>
          </a:xfrm>
        </p:spPr>
        <p:txBody>
          <a:bodyPr>
            <a:normAutofit/>
          </a:bodyPr>
          <a:lstStyle/>
          <a:p>
            <a:r>
              <a:rPr lang="sk-SK" dirty="0"/>
              <a:t>Komplexné núdzové situácie a prírodné katastrofy môžu viesť k zvýšenej úmrtnosti, chorobám a invalidite; a ekonomické náklady na ich zdravotné dopady môžu byť tiež veľmi vysoké. </a:t>
            </a:r>
          </a:p>
          <a:p>
            <a:r>
              <a:rPr lang="sk-SK" dirty="0"/>
              <a:t>Nákladovo efektívnym spôsobom však možno prijať opatrenia na zníženie nákladov na katastrofy a konflikty a na riešenie závažných zdravotných problémov, ktoré s nimi súvisia. </a:t>
            </a:r>
          </a:p>
          <a:p>
            <a:r>
              <a:rPr lang="sk-SK" dirty="0"/>
              <a:t>Tieto opatrenia by boli najúčinnejšie, ak by tí, ktorí sa podieľajú na pomoci pri katastrofách, spolupracovali podľa dohodnutých noriem, ktoré sa zameriavajú na najdôležitejšie priority činnosti.</a:t>
            </a:r>
          </a:p>
        </p:txBody>
      </p:sp>
      <p:sp>
        <p:nvSpPr>
          <p:cNvPr id="3" name="Nadpis 2">
            <a:extLst>
              <a:ext uri="{FF2B5EF4-FFF2-40B4-BE49-F238E27FC236}">
                <a16:creationId xmlns:a16="http://schemas.microsoft.com/office/drawing/2014/main" id="{FC033484-8150-E78E-EBD0-79107925217D}"/>
              </a:ext>
            </a:extLst>
          </p:cNvPr>
          <p:cNvSpPr>
            <a:spLocks noGrp="1"/>
          </p:cNvSpPr>
          <p:nvPr>
            <p:ph type="title"/>
          </p:nvPr>
        </p:nvSpPr>
        <p:spPr>
          <a:xfrm>
            <a:off x="839654" y="6181580"/>
            <a:ext cx="8312587" cy="1008380"/>
          </a:xfrm>
        </p:spPr>
        <p:txBody>
          <a:bodyPr/>
          <a:lstStyle/>
          <a:p>
            <a:r>
              <a:rPr lang="sk-SK" sz="3200" dirty="0"/>
              <a:t>Význam prírodných katastrof a komplexných núdzových situácií pre globálne zdravie</a:t>
            </a:r>
          </a:p>
        </p:txBody>
      </p:sp>
      <p:sp>
        <p:nvSpPr>
          <p:cNvPr id="4" name="Zástupný objekt pre dátum 3">
            <a:extLst>
              <a:ext uri="{FF2B5EF4-FFF2-40B4-BE49-F238E27FC236}">
                <a16:creationId xmlns:a16="http://schemas.microsoft.com/office/drawing/2014/main" id="{2F2C9FC2-AF99-13A7-84F5-2BE533DCC5A5}"/>
              </a:ext>
            </a:extLst>
          </p:cNvPr>
          <p:cNvSpPr>
            <a:spLocks noGrp="1"/>
          </p:cNvSpPr>
          <p:nvPr>
            <p:ph type="dt" sz="half" idx="10"/>
          </p:nvPr>
        </p:nvSpPr>
        <p:spPr/>
        <p:txBody>
          <a:bodyPr/>
          <a:lstStyle/>
          <a:p>
            <a:fld id="{17D84F83-A9A5-C942-A03F-560C803C3F5D}" type="datetime1">
              <a:rPr lang="sk-SK" smtClean="0"/>
              <a:t>27.11.2022</a:t>
            </a:fld>
            <a:endParaRPr lang="en-GB"/>
          </a:p>
        </p:txBody>
      </p:sp>
      <p:sp>
        <p:nvSpPr>
          <p:cNvPr id="5" name="Zástupný objekt pre číslo snímky 4">
            <a:extLst>
              <a:ext uri="{FF2B5EF4-FFF2-40B4-BE49-F238E27FC236}">
                <a16:creationId xmlns:a16="http://schemas.microsoft.com/office/drawing/2014/main" id="{BD9D06F1-45DC-7335-13B9-A9D4B267FEED}"/>
              </a:ext>
            </a:extLst>
          </p:cNvPr>
          <p:cNvSpPr>
            <a:spLocks noGrp="1"/>
          </p:cNvSpPr>
          <p:nvPr>
            <p:ph type="sldNum" sz="quarter" idx="11"/>
          </p:nvPr>
        </p:nvSpPr>
        <p:spPr/>
        <p:txBody>
          <a:bodyPr/>
          <a:lstStyle/>
          <a:p>
            <a:fld id="{20C92893-8C51-46CF-9D47-24B3C575AFAA}" type="slidenum">
              <a:rPr lang="en-GB" smtClean="0"/>
              <a:pPr/>
              <a:t>5</a:t>
            </a:fld>
            <a:endParaRPr lang="en-GB"/>
          </a:p>
        </p:txBody>
      </p:sp>
      <p:sp>
        <p:nvSpPr>
          <p:cNvPr id="6" name="Zástupný objekt pre pätu 5">
            <a:extLst>
              <a:ext uri="{FF2B5EF4-FFF2-40B4-BE49-F238E27FC236}">
                <a16:creationId xmlns:a16="http://schemas.microsoft.com/office/drawing/2014/main" id="{49DD5EC6-772C-C448-01E4-FD7309D7F34E}"/>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143339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text 7">
            <a:extLst>
              <a:ext uri="{FF2B5EF4-FFF2-40B4-BE49-F238E27FC236}">
                <a16:creationId xmlns:a16="http://schemas.microsoft.com/office/drawing/2014/main" id="{C5CE8D7F-E8BE-62F2-AF0B-8085DEE478B2}"/>
              </a:ext>
            </a:extLst>
          </p:cNvPr>
          <p:cNvSpPr>
            <a:spLocks noGrp="1"/>
          </p:cNvSpPr>
          <p:nvPr>
            <p:ph type="body" idx="1"/>
          </p:nvPr>
        </p:nvSpPr>
        <p:spPr/>
        <p:txBody>
          <a:bodyPr/>
          <a:lstStyle/>
          <a:p>
            <a:endParaRPr lang="sk-SK"/>
          </a:p>
        </p:txBody>
      </p:sp>
      <p:sp>
        <p:nvSpPr>
          <p:cNvPr id="4" name="Zástupný objekt pre dátum 3">
            <a:extLst>
              <a:ext uri="{FF2B5EF4-FFF2-40B4-BE49-F238E27FC236}">
                <a16:creationId xmlns:a16="http://schemas.microsoft.com/office/drawing/2014/main" id="{C5C81A49-BF46-B667-02B3-9808ABA59B69}"/>
              </a:ext>
            </a:extLst>
          </p:cNvPr>
          <p:cNvSpPr>
            <a:spLocks noGrp="1"/>
          </p:cNvSpPr>
          <p:nvPr>
            <p:ph type="dt" sz="half" idx="10"/>
          </p:nvPr>
        </p:nvSpPr>
        <p:spPr/>
        <p:txBody>
          <a:bodyPr/>
          <a:lstStyle/>
          <a:p>
            <a:fld id="{17D84F83-A9A5-C942-A03F-560C803C3F5D}" type="datetime1">
              <a:rPr lang="sk-SK" smtClean="0"/>
              <a:t>27.11.2022</a:t>
            </a:fld>
            <a:endParaRPr lang="en-GB"/>
          </a:p>
        </p:txBody>
      </p:sp>
      <p:sp>
        <p:nvSpPr>
          <p:cNvPr id="5" name="Zástupný objekt pre číslo snímky 4">
            <a:extLst>
              <a:ext uri="{FF2B5EF4-FFF2-40B4-BE49-F238E27FC236}">
                <a16:creationId xmlns:a16="http://schemas.microsoft.com/office/drawing/2014/main" id="{31D43669-D731-3724-2BDE-C3730DD1445A}"/>
              </a:ext>
            </a:extLst>
          </p:cNvPr>
          <p:cNvSpPr>
            <a:spLocks noGrp="1"/>
          </p:cNvSpPr>
          <p:nvPr>
            <p:ph type="sldNum" sz="quarter" idx="11"/>
          </p:nvPr>
        </p:nvSpPr>
        <p:spPr/>
        <p:txBody>
          <a:bodyPr/>
          <a:lstStyle/>
          <a:p>
            <a:fld id="{20C92893-8C51-46CF-9D47-24B3C575AFAA}" type="slidenum">
              <a:rPr lang="en-GB" smtClean="0"/>
              <a:pPr/>
              <a:t>6</a:t>
            </a:fld>
            <a:endParaRPr lang="en-GB"/>
          </a:p>
        </p:txBody>
      </p:sp>
      <p:sp>
        <p:nvSpPr>
          <p:cNvPr id="6" name="Zástupný objekt pre pätu 5">
            <a:extLst>
              <a:ext uri="{FF2B5EF4-FFF2-40B4-BE49-F238E27FC236}">
                <a16:creationId xmlns:a16="http://schemas.microsoft.com/office/drawing/2014/main" id="{693E1CB8-DB24-EF1F-BE7B-09E777452E27}"/>
              </a:ext>
            </a:extLst>
          </p:cNvPr>
          <p:cNvSpPr>
            <a:spLocks noGrp="1"/>
          </p:cNvSpPr>
          <p:nvPr>
            <p:ph type="ftr" sz="quarter" idx="12"/>
          </p:nvPr>
        </p:nvSpPr>
        <p:spPr/>
        <p:txBody>
          <a:bodyPr/>
          <a:lstStyle/>
          <a:p>
            <a:r>
              <a:rPr lang="en-GB"/>
              <a:t>rusnak.truni.sk</a:t>
            </a:r>
          </a:p>
        </p:txBody>
      </p:sp>
      <p:sp>
        <p:nvSpPr>
          <p:cNvPr id="7" name="Nadpis 6">
            <a:extLst>
              <a:ext uri="{FF2B5EF4-FFF2-40B4-BE49-F238E27FC236}">
                <a16:creationId xmlns:a16="http://schemas.microsoft.com/office/drawing/2014/main" id="{3E5437D6-513D-8934-0AEE-36FA3141295D}"/>
              </a:ext>
            </a:extLst>
          </p:cNvPr>
          <p:cNvSpPr>
            <a:spLocks noGrp="1"/>
          </p:cNvSpPr>
          <p:nvPr>
            <p:ph type="title"/>
          </p:nvPr>
        </p:nvSpPr>
        <p:spPr/>
        <p:txBody>
          <a:bodyPr/>
          <a:lstStyle/>
          <a:p>
            <a:r>
              <a:rPr lang="sk-SK" dirty="0"/>
              <a:t>Terminológia</a:t>
            </a:r>
          </a:p>
        </p:txBody>
      </p:sp>
    </p:spTree>
    <p:extLst>
      <p:ext uri="{BB962C8B-B14F-4D97-AF65-F5344CB8AC3E}">
        <p14:creationId xmlns:p14="http://schemas.microsoft.com/office/powerpoint/2010/main" val="1259002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objekt pre obsah 7">
            <a:extLst>
              <a:ext uri="{FF2B5EF4-FFF2-40B4-BE49-F238E27FC236}">
                <a16:creationId xmlns:a16="http://schemas.microsoft.com/office/drawing/2014/main" id="{A78DFBB1-35FD-8729-7797-8516A1E8427A}"/>
              </a:ext>
            </a:extLst>
          </p:cNvPr>
          <p:cNvSpPr>
            <a:spLocks noGrp="1"/>
          </p:cNvSpPr>
          <p:nvPr>
            <p:ph idx="1"/>
          </p:nvPr>
        </p:nvSpPr>
        <p:spPr>
          <a:xfrm>
            <a:off x="275422" y="756286"/>
            <a:ext cx="8792855" cy="5369091"/>
          </a:xfrm>
        </p:spPr>
        <p:txBody>
          <a:bodyPr>
            <a:normAutofit fontScale="92500" lnSpcReduction="10000"/>
          </a:bodyPr>
          <a:lstStyle/>
          <a:p>
            <a:r>
              <a:rPr lang="sk-SK" i="1" dirty="0"/>
              <a:t>akákoľvek udalosť, ktorá spôsobí škody, ekologickú deštrukciu, straty na ľudských životoch alebo zhoršenie zdravia a zdravotníckych služieb v rozsahu, ktorý je dostatočný na to, aby zaručila mimoriadnu reakciu z oblastí mimo postihnutej komunity</a:t>
            </a:r>
            <a:r>
              <a:rPr lang="sk-SK" dirty="0"/>
              <a:t>. </a:t>
            </a:r>
          </a:p>
          <a:p>
            <a:r>
              <a:rPr lang="sk-SK" dirty="0" err="1"/>
              <a:t>Alebo„</a:t>
            </a:r>
            <a:r>
              <a:rPr lang="sk-SK" i="1" dirty="0" err="1"/>
              <a:t>udalosť</a:t>
            </a:r>
            <a:r>
              <a:rPr lang="sk-SK" i="1" dirty="0"/>
              <a:t>, či už prirodzená, alebo spôsobená človekom, ktorá spôsobuje ľudské utrpenie a vytvára ľudské potreby, ktoré obete nedokážu zmierniť bez pomoci</a:t>
            </a:r>
            <a:r>
              <a:rPr lang="sk-SK" dirty="0"/>
              <a:t>“.</a:t>
            </a:r>
          </a:p>
          <a:p>
            <a:r>
              <a:rPr lang="sk-SK" i="1" dirty="0"/>
              <a:t>Prirodzené katastrofy</a:t>
            </a:r>
            <a:r>
              <a:rPr lang="sk-SK" dirty="0"/>
              <a:t>. Patria sem napríklad následky povodní, sopiek a zemetrasení. </a:t>
            </a:r>
          </a:p>
          <a:p>
            <a:r>
              <a:rPr lang="sk-SK" i="1" dirty="0"/>
              <a:t>Spôsobené ľuďmi</a:t>
            </a:r>
            <a:r>
              <a:rPr lang="sk-SK" dirty="0"/>
              <a:t>, ako napríklad oblak jedovatého plynu, ktorý sa v roku 1984 v dôsledku priemyselnej havárie spustil nad mestom </a:t>
            </a:r>
            <a:r>
              <a:rPr lang="sk-SK" dirty="0" err="1"/>
              <a:t>Bhópál</a:t>
            </a:r>
            <a:r>
              <a:rPr lang="sk-SK" dirty="0"/>
              <a:t> v Indii. </a:t>
            </a:r>
          </a:p>
          <a:p>
            <a:r>
              <a:rPr lang="sk-SK" dirty="0"/>
              <a:t>Niektoré katastrofy majú </a:t>
            </a:r>
            <a:r>
              <a:rPr lang="sk-SK" i="1" dirty="0"/>
              <a:t>rýchly nástup</a:t>
            </a:r>
            <a:r>
              <a:rPr lang="sk-SK" dirty="0"/>
              <a:t>, ako je zemetrasenie, zatiaľ čo iné majú </a:t>
            </a:r>
            <a:r>
              <a:rPr lang="sk-SK" i="1" dirty="0"/>
              <a:t>pomalý nástup</a:t>
            </a:r>
            <a:r>
              <a:rPr lang="sk-SK" dirty="0"/>
              <a:t>, ako napríklad sucho alebo hladomor. </a:t>
            </a:r>
          </a:p>
          <a:p>
            <a:r>
              <a:rPr lang="sk-SK" dirty="0"/>
              <a:t>Hoci dlhodobé účinky týchto prírodných katastrof a katastrof spôsobených ľudskou činnosťou môžu byť značné, často sú charakterizované počiatočnou udalosťou a potom jej následkami.</a:t>
            </a:r>
          </a:p>
        </p:txBody>
      </p:sp>
      <p:sp>
        <p:nvSpPr>
          <p:cNvPr id="7" name="Nadpis 6">
            <a:extLst>
              <a:ext uri="{FF2B5EF4-FFF2-40B4-BE49-F238E27FC236}">
                <a16:creationId xmlns:a16="http://schemas.microsoft.com/office/drawing/2014/main" id="{63A39567-321C-5776-9903-A92FEC10E3D5}"/>
              </a:ext>
            </a:extLst>
          </p:cNvPr>
          <p:cNvSpPr>
            <a:spLocks noGrp="1"/>
          </p:cNvSpPr>
          <p:nvPr>
            <p:ph type="title"/>
          </p:nvPr>
        </p:nvSpPr>
        <p:spPr>
          <a:xfrm>
            <a:off x="849908" y="5980254"/>
            <a:ext cx="3407080" cy="1008380"/>
          </a:xfrm>
        </p:spPr>
        <p:txBody>
          <a:bodyPr/>
          <a:lstStyle/>
          <a:p>
            <a:r>
              <a:rPr lang="sk-SK" dirty="0"/>
              <a:t>Katastrofa</a:t>
            </a:r>
          </a:p>
        </p:txBody>
      </p:sp>
      <p:sp>
        <p:nvSpPr>
          <p:cNvPr id="3" name="Zástupný objekt pre dátum 2">
            <a:extLst>
              <a:ext uri="{FF2B5EF4-FFF2-40B4-BE49-F238E27FC236}">
                <a16:creationId xmlns:a16="http://schemas.microsoft.com/office/drawing/2014/main" id="{C9A6D394-D71E-8167-F0F6-F92CBF74E01F}"/>
              </a:ext>
            </a:extLst>
          </p:cNvPr>
          <p:cNvSpPr>
            <a:spLocks noGrp="1"/>
          </p:cNvSpPr>
          <p:nvPr>
            <p:ph type="dt" sz="half" idx="10"/>
          </p:nvPr>
        </p:nvSpPr>
        <p:spPr/>
        <p:txBody>
          <a:bodyPr/>
          <a:lstStyle/>
          <a:p>
            <a:fld id="{F74D4851-71F3-7E46-BD42-81840CD9F2B6}" type="datetime1">
              <a:rPr lang="sk-SK" smtClean="0"/>
              <a:t>27.11.2022</a:t>
            </a:fld>
            <a:endParaRPr lang="en-GB"/>
          </a:p>
        </p:txBody>
      </p:sp>
      <p:sp>
        <p:nvSpPr>
          <p:cNvPr id="4" name="Zástupný objekt pre číslo snímky 3">
            <a:extLst>
              <a:ext uri="{FF2B5EF4-FFF2-40B4-BE49-F238E27FC236}">
                <a16:creationId xmlns:a16="http://schemas.microsoft.com/office/drawing/2014/main" id="{167A961D-17FE-0DA1-FDED-E6E766D9AD45}"/>
              </a:ext>
            </a:extLst>
          </p:cNvPr>
          <p:cNvSpPr>
            <a:spLocks noGrp="1"/>
          </p:cNvSpPr>
          <p:nvPr>
            <p:ph type="sldNum" sz="quarter" idx="11"/>
          </p:nvPr>
        </p:nvSpPr>
        <p:spPr/>
        <p:txBody>
          <a:bodyPr/>
          <a:lstStyle/>
          <a:p>
            <a:fld id="{B7D8D926-BC77-48DB-9B94-D8C2D2386DFA}" type="slidenum">
              <a:rPr lang="en-GB" smtClean="0"/>
              <a:pPr/>
              <a:t>7</a:t>
            </a:fld>
            <a:endParaRPr lang="en-GB"/>
          </a:p>
        </p:txBody>
      </p:sp>
      <p:sp>
        <p:nvSpPr>
          <p:cNvPr id="5" name="Zástupný objekt pre pätu 4">
            <a:extLst>
              <a:ext uri="{FF2B5EF4-FFF2-40B4-BE49-F238E27FC236}">
                <a16:creationId xmlns:a16="http://schemas.microsoft.com/office/drawing/2014/main" id="{957E1A1E-5A52-AE7C-65C8-0B8C27E7170A}"/>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1377583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4FE3400C-4557-10EA-97D1-E97CAA341824}"/>
              </a:ext>
            </a:extLst>
          </p:cNvPr>
          <p:cNvSpPr>
            <a:spLocks noGrp="1"/>
          </p:cNvSpPr>
          <p:nvPr>
            <p:ph idx="1"/>
          </p:nvPr>
        </p:nvSpPr>
        <p:spPr>
          <a:xfrm>
            <a:off x="856449" y="756287"/>
            <a:ext cx="8211828" cy="5291973"/>
          </a:xfrm>
        </p:spPr>
        <p:txBody>
          <a:bodyPr>
            <a:normAutofit fontScale="92500"/>
          </a:bodyPr>
          <a:lstStyle/>
          <a:p>
            <a:r>
              <a:rPr lang="sk-SK" i="1" dirty="0"/>
              <a:t>2012 </a:t>
            </a:r>
            <a:r>
              <a:rPr lang="sk-SK" dirty="0"/>
              <a:t>Apríl : lavína zasiahla pakistanskú vojenskú základňu v Pakistane a zabila 129 vojakov a 11 civilistov.</a:t>
            </a:r>
          </a:p>
          <a:p>
            <a:r>
              <a:rPr lang="sk-SK" dirty="0"/>
              <a:t>Júl: Mohutné zrážky v noci spôsobili rozsiahle záplavy a zabili 172 ľudí v </a:t>
            </a:r>
            <a:r>
              <a:rPr lang="sk-SK" dirty="0" err="1"/>
              <a:t>Krymsku</a:t>
            </a:r>
            <a:r>
              <a:rPr lang="sk-SK" dirty="0"/>
              <a:t> v Rusku.</a:t>
            </a:r>
          </a:p>
          <a:p>
            <a:r>
              <a:rPr lang="sk-SK" dirty="0"/>
              <a:t>Október: Hurikán </a:t>
            </a:r>
            <a:r>
              <a:rPr lang="sk-SK" dirty="0" err="1"/>
              <a:t>Sandy</a:t>
            </a:r>
            <a:r>
              <a:rPr lang="sk-SK" dirty="0"/>
              <a:t> vypukol v Karibiku a vyšplhal sa na východné pobrežie Spojených štátov, pričom spôsobil najmenej 100 obetí a škody vo výške 30 miliárd dolárov.</a:t>
            </a:r>
          </a:p>
          <a:p>
            <a:r>
              <a:rPr lang="sk-SK" i="1" dirty="0"/>
              <a:t>2013 </a:t>
            </a:r>
            <a:r>
              <a:rPr lang="sk-SK" dirty="0"/>
              <a:t>September : Bleskové záplavy v Colorade v Spojených štátoch spôsobili obrovské škody na infraštruktúre a domoch a zabili najmenej šesť ľudí.</a:t>
            </a:r>
          </a:p>
          <a:p>
            <a:r>
              <a:rPr lang="sk-SK" dirty="0"/>
              <a:t>Október: Filipíny zasiahlo silné zemetrasenie, ktoré si vyžiadalo 144 mŕtvych a 300 zranených.</a:t>
            </a:r>
          </a:p>
          <a:p>
            <a:r>
              <a:rPr lang="sk-SK" dirty="0"/>
              <a:t>November: Tajfún </a:t>
            </a:r>
            <a:r>
              <a:rPr lang="sk-SK" dirty="0" err="1"/>
              <a:t>Haiyan</a:t>
            </a:r>
            <a:r>
              <a:rPr lang="sk-SK" dirty="0"/>
              <a:t> zasiahol mnohé ostrovy v centrálnej časti Filipín a zasiahol 4,28 milióna ľudí v najmenej 270 mestách. Počet obetí sa odhadoval na 4 011 a nezvestných bolo 1 602 ľudí.</a:t>
            </a:r>
          </a:p>
        </p:txBody>
      </p:sp>
      <p:sp>
        <p:nvSpPr>
          <p:cNvPr id="3" name="Nadpis 2">
            <a:extLst>
              <a:ext uri="{FF2B5EF4-FFF2-40B4-BE49-F238E27FC236}">
                <a16:creationId xmlns:a16="http://schemas.microsoft.com/office/drawing/2014/main" id="{5971B6B0-5C8E-DD9F-FE7F-B69EEF0E5986}"/>
              </a:ext>
            </a:extLst>
          </p:cNvPr>
          <p:cNvSpPr>
            <a:spLocks noGrp="1"/>
          </p:cNvSpPr>
          <p:nvPr>
            <p:ph type="title"/>
          </p:nvPr>
        </p:nvSpPr>
        <p:spPr>
          <a:xfrm>
            <a:off x="856449" y="5835836"/>
            <a:ext cx="8312587" cy="1008380"/>
          </a:xfrm>
        </p:spPr>
        <p:txBody>
          <a:bodyPr/>
          <a:lstStyle/>
          <a:p>
            <a:r>
              <a:rPr lang="sk-SK" dirty="0"/>
              <a:t>Príklady katastrof</a:t>
            </a:r>
          </a:p>
        </p:txBody>
      </p:sp>
      <p:sp>
        <p:nvSpPr>
          <p:cNvPr id="4" name="Zástupný objekt pre dátum 3">
            <a:extLst>
              <a:ext uri="{FF2B5EF4-FFF2-40B4-BE49-F238E27FC236}">
                <a16:creationId xmlns:a16="http://schemas.microsoft.com/office/drawing/2014/main" id="{7E7066B8-4DC0-9687-D266-C6911F48227B}"/>
              </a:ext>
            </a:extLst>
          </p:cNvPr>
          <p:cNvSpPr>
            <a:spLocks noGrp="1"/>
          </p:cNvSpPr>
          <p:nvPr>
            <p:ph type="dt" sz="half" idx="10"/>
          </p:nvPr>
        </p:nvSpPr>
        <p:spPr/>
        <p:txBody>
          <a:bodyPr/>
          <a:lstStyle/>
          <a:p>
            <a:fld id="{17D84F83-A9A5-C942-A03F-560C803C3F5D}" type="datetime1">
              <a:rPr lang="sk-SK" smtClean="0"/>
              <a:t>27.11.2022</a:t>
            </a:fld>
            <a:endParaRPr lang="en-GB"/>
          </a:p>
        </p:txBody>
      </p:sp>
      <p:sp>
        <p:nvSpPr>
          <p:cNvPr id="5" name="Zástupný objekt pre číslo snímky 4">
            <a:extLst>
              <a:ext uri="{FF2B5EF4-FFF2-40B4-BE49-F238E27FC236}">
                <a16:creationId xmlns:a16="http://schemas.microsoft.com/office/drawing/2014/main" id="{ADD9563D-CD3B-8C2D-52BC-84560CB8D3F5}"/>
              </a:ext>
            </a:extLst>
          </p:cNvPr>
          <p:cNvSpPr>
            <a:spLocks noGrp="1"/>
          </p:cNvSpPr>
          <p:nvPr>
            <p:ph type="sldNum" sz="quarter" idx="11"/>
          </p:nvPr>
        </p:nvSpPr>
        <p:spPr/>
        <p:txBody>
          <a:bodyPr/>
          <a:lstStyle/>
          <a:p>
            <a:fld id="{20C92893-8C51-46CF-9D47-24B3C575AFAA}" type="slidenum">
              <a:rPr lang="en-GB" smtClean="0"/>
              <a:pPr/>
              <a:t>8</a:t>
            </a:fld>
            <a:endParaRPr lang="en-GB"/>
          </a:p>
        </p:txBody>
      </p:sp>
      <p:sp>
        <p:nvSpPr>
          <p:cNvPr id="6" name="Zástupný objekt pre pätu 5">
            <a:extLst>
              <a:ext uri="{FF2B5EF4-FFF2-40B4-BE49-F238E27FC236}">
                <a16:creationId xmlns:a16="http://schemas.microsoft.com/office/drawing/2014/main" id="{7DB8AF58-0A45-48D5-5A1A-8F39F60F37EF}"/>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216005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sah 1">
            <a:extLst>
              <a:ext uri="{FF2B5EF4-FFF2-40B4-BE49-F238E27FC236}">
                <a16:creationId xmlns:a16="http://schemas.microsoft.com/office/drawing/2014/main" id="{39E19DC3-43D9-83DB-29AC-7492B029FE22}"/>
              </a:ext>
            </a:extLst>
          </p:cNvPr>
          <p:cNvSpPr>
            <a:spLocks noGrp="1"/>
          </p:cNvSpPr>
          <p:nvPr>
            <p:ph idx="1"/>
          </p:nvPr>
        </p:nvSpPr>
        <p:spPr>
          <a:xfrm>
            <a:off x="396607" y="756287"/>
            <a:ext cx="8671670" cy="4884349"/>
          </a:xfrm>
        </p:spPr>
        <p:txBody>
          <a:bodyPr>
            <a:normAutofit fontScale="92500" lnSpcReduction="20000"/>
          </a:bodyPr>
          <a:lstStyle/>
          <a:p>
            <a:r>
              <a:rPr lang="sk-SK" i="1" dirty="0"/>
              <a:t>komplexný vnútroštátny konflikt s viacerými stranami, ktorého výsledkom je humanitárna katastrofa, ktorá môže predstavovať viacrozmerné riziká alebo hrozby pre regionálnu a medzinárodnú bezpečnosť</a:t>
            </a:r>
            <a:r>
              <a:rPr lang="sk-SK" dirty="0"/>
              <a:t>. </a:t>
            </a:r>
          </a:p>
          <a:p>
            <a:r>
              <a:rPr lang="sk-SK" dirty="0"/>
              <a:t>V rámci takýchto konfliktov sa štátne inštitúcie často rúcajú, rúca sa zákon a poriadok, prevláda bandita a chaos a časť civilného obyvateľstva migruje.</a:t>
            </a:r>
          </a:p>
          <a:p>
            <a:r>
              <a:rPr lang="sk-SK" dirty="0"/>
              <a:t>KNS boli tiež opísané ako „</a:t>
            </a:r>
            <a:r>
              <a:rPr lang="sk-SK" i="1" dirty="0"/>
              <a:t>situácie ovplyvňujúce veľké civilné obyvateľstvo, ktoré zvyčajne zahŕňajú kombináciu faktorov vrátane vojny alebo občianskych nepokojov, nedostatku potravín a vysídľovania obyvateľstva, čo vedie k značnej nadmernej úmrtnosti</a:t>
            </a:r>
            <a:r>
              <a:rPr lang="sk-SK" dirty="0"/>
              <a:t>“.</a:t>
            </a:r>
          </a:p>
          <a:p>
            <a:r>
              <a:rPr lang="sk-SK" dirty="0"/>
              <a:t>Medzi takéto núdzové situácie patrí vojna a občiansky konflikt. </a:t>
            </a:r>
          </a:p>
          <a:p>
            <a:r>
              <a:rPr lang="sk-SK" dirty="0"/>
              <a:t>Zvyčajne postihujú veľké množstvo ľudí a často majú závažný vplyv na dostupnosť potravy, vody a prístrešia. </a:t>
            </a:r>
          </a:p>
          <a:p>
            <a:r>
              <a:rPr lang="sk-SK" dirty="0"/>
              <a:t>V súvislosti s týmito javmi a vysídľovaním ľudí, ktoré sú s nimi často spojené, zložité humanitárne núdzové situácie zvyčajne vedú k značnej nadmernej úmrtnosti v porovnaní s tým, čo by bolo bez takejto núdzovej situácie.</a:t>
            </a:r>
          </a:p>
        </p:txBody>
      </p:sp>
      <p:sp>
        <p:nvSpPr>
          <p:cNvPr id="3" name="Nadpis 2">
            <a:extLst>
              <a:ext uri="{FF2B5EF4-FFF2-40B4-BE49-F238E27FC236}">
                <a16:creationId xmlns:a16="http://schemas.microsoft.com/office/drawing/2014/main" id="{B3069367-D6D2-4EE8-6AAF-40653FCD2AC0}"/>
              </a:ext>
            </a:extLst>
          </p:cNvPr>
          <p:cNvSpPr>
            <a:spLocks noGrp="1"/>
          </p:cNvSpPr>
          <p:nvPr>
            <p:ph type="title"/>
          </p:nvPr>
        </p:nvSpPr>
        <p:spPr>
          <a:xfrm>
            <a:off x="842268" y="6302373"/>
            <a:ext cx="8312587" cy="1008380"/>
          </a:xfrm>
        </p:spPr>
        <p:txBody>
          <a:bodyPr/>
          <a:lstStyle/>
          <a:p>
            <a:r>
              <a:rPr lang="sk-SK" dirty="0"/>
              <a:t>Komplexná núdzová situácia</a:t>
            </a:r>
          </a:p>
        </p:txBody>
      </p:sp>
      <p:sp>
        <p:nvSpPr>
          <p:cNvPr id="4" name="Zástupný objekt pre dátum 3">
            <a:extLst>
              <a:ext uri="{FF2B5EF4-FFF2-40B4-BE49-F238E27FC236}">
                <a16:creationId xmlns:a16="http://schemas.microsoft.com/office/drawing/2014/main" id="{0B9C3541-EC2D-FD01-5ED7-AB3EA65D9F74}"/>
              </a:ext>
            </a:extLst>
          </p:cNvPr>
          <p:cNvSpPr>
            <a:spLocks noGrp="1"/>
          </p:cNvSpPr>
          <p:nvPr>
            <p:ph type="dt" sz="half" idx="10"/>
          </p:nvPr>
        </p:nvSpPr>
        <p:spPr/>
        <p:txBody>
          <a:bodyPr/>
          <a:lstStyle/>
          <a:p>
            <a:fld id="{17D84F83-A9A5-C942-A03F-560C803C3F5D}" type="datetime1">
              <a:rPr lang="sk-SK" smtClean="0"/>
              <a:t>27.11.2022</a:t>
            </a:fld>
            <a:endParaRPr lang="en-GB"/>
          </a:p>
        </p:txBody>
      </p:sp>
      <p:sp>
        <p:nvSpPr>
          <p:cNvPr id="5" name="Zástupný objekt pre číslo snímky 4">
            <a:extLst>
              <a:ext uri="{FF2B5EF4-FFF2-40B4-BE49-F238E27FC236}">
                <a16:creationId xmlns:a16="http://schemas.microsoft.com/office/drawing/2014/main" id="{CF5A2A2B-966A-B500-2FC6-64D5F191A442}"/>
              </a:ext>
            </a:extLst>
          </p:cNvPr>
          <p:cNvSpPr>
            <a:spLocks noGrp="1"/>
          </p:cNvSpPr>
          <p:nvPr>
            <p:ph type="sldNum" sz="quarter" idx="11"/>
          </p:nvPr>
        </p:nvSpPr>
        <p:spPr/>
        <p:txBody>
          <a:bodyPr/>
          <a:lstStyle/>
          <a:p>
            <a:fld id="{20C92893-8C51-46CF-9D47-24B3C575AFAA}" type="slidenum">
              <a:rPr lang="en-GB" smtClean="0"/>
              <a:pPr/>
              <a:t>9</a:t>
            </a:fld>
            <a:endParaRPr lang="en-GB"/>
          </a:p>
        </p:txBody>
      </p:sp>
      <p:sp>
        <p:nvSpPr>
          <p:cNvPr id="6" name="Zástupný objekt pre pätu 5">
            <a:extLst>
              <a:ext uri="{FF2B5EF4-FFF2-40B4-BE49-F238E27FC236}">
                <a16:creationId xmlns:a16="http://schemas.microsoft.com/office/drawing/2014/main" id="{AAC87A92-38CF-B3C0-11D3-81052E9107FF}"/>
              </a:ext>
            </a:extLst>
          </p:cNvPr>
          <p:cNvSpPr>
            <a:spLocks noGrp="1"/>
          </p:cNvSpPr>
          <p:nvPr>
            <p:ph type="ftr" sz="quarter" idx="12"/>
          </p:nvPr>
        </p:nvSpPr>
        <p:spPr/>
        <p:txBody>
          <a:bodyPr/>
          <a:lstStyle/>
          <a:p>
            <a:r>
              <a:rPr lang="en-GB"/>
              <a:t>rusnak.truni.sk</a:t>
            </a:r>
          </a:p>
        </p:txBody>
      </p:sp>
    </p:spTree>
    <p:extLst>
      <p:ext uri="{BB962C8B-B14F-4D97-AF65-F5344CB8AC3E}">
        <p14:creationId xmlns:p14="http://schemas.microsoft.com/office/powerpoint/2010/main" val="16499793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rtin_Trnava_prednask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extLst>
    <a:ext uri="{05A4C25C-085E-4340-85A3-A5531E510DB2}">
      <thm15:themeFamily xmlns:thm15="http://schemas.microsoft.com/office/thememl/2012/main" name="Prezentácia2" id="{E1632062-1FA9-9544-9EF3-FB0837E571F8}" vid="{A3C71F72-6A57-2744-BB06-A6F4C43933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Martin_Trnava_prednasky</Template>
  <TotalTime>150</TotalTime>
  <Words>2235</Words>
  <Application>Microsoft Macintosh PowerPoint</Application>
  <PresentationFormat>Vlastná</PresentationFormat>
  <Paragraphs>172</Paragraphs>
  <Slides>20</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20</vt:i4>
      </vt:variant>
    </vt:vector>
  </HeadingPairs>
  <TitlesOfParts>
    <vt:vector size="25" baseType="lpstr">
      <vt:lpstr>Arial</vt:lpstr>
      <vt:lpstr>Calibri</vt:lpstr>
      <vt:lpstr>Palatino Linotype</vt:lpstr>
      <vt:lpstr>Wingdings</vt:lpstr>
      <vt:lpstr>Martin_Trnava_prednasky</vt:lpstr>
      <vt:lpstr>Prírodné a humanitárne katastrofy</vt:lpstr>
      <vt:lpstr>Štruktúra</vt:lpstr>
      <vt:lpstr>Prípad 1</vt:lpstr>
      <vt:lpstr>Prípad 2</vt:lpstr>
      <vt:lpstr>Význam prírodných katastrof a komplexných núdzových situácií pre globálne zdravie</vt:lpstr>
      <vt:lpstr>Terminológia</vt:lpstr>
      <vt:lpstr>Katastrofa</vt:lpstr>
      <vt:lpstr>Príklady katastrof</vt:lpstr>
      <vt:lpstr>Komplexná núdzová situácia</vt:lpstr>
      <vt:lpstr>Komplexné núdzové situácie vo svete</vt:lpstr>
      <vt:lpstr>Komplexné núdzové situácie vo svete</vt:lpstr>
      <vt:lpstr>Vnútorne vysídlení ľudia (IDP)</vt:lpstr>
      <vt:lpstr>Vnútorne vysídlené osoby, 2015</vt:lpstr>
      <vt:lpstr>Ukazovatele zdravotného dopadu komplexnej humanitárnej krízy</vt:lpstr>
      <vt:lpstr>Riešenie kríz</vt:lpstr>
      <vt:lpstr>Riešenie vplyvov prírodných katastrof na zdravie</vt:lpstr>
      <vt:lpstr>Sphere Association. The Sphere Handbook: Humanitarian Charter and Minimum Standards in Humanitarian Response, [Internet]. 4th ed. Geneva Switzerland; 2018. 458 p. Available from: www.spherestandards.org/handbook</vt:lpstr>
      <vt:lpstr>Riešenie zdravotných vplyvov komplexných humanitárnych kríz</vt:lpstr>
      <vt:lpstr>Riešenie zdravotných vplyvov komplexných humanitárnych kríz</vt:lpstr>
      <vt:lpstr>Záver</vt:lpstr>
    </vt:vector>
  </TitlesOfParts>
  <Manager/>
  <Company>FZaSP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Pretavenie vedeckých poznatkov do účinných zásahov</dc:title>
  <dc:subject>Globálne zdravie</dc:subject>
  <dc:creator>Rusnák Martin</dc:creator>
  <cp:keywords/>
  <dc:description/>
  <cp:lastModifiedBy>Rusnák Martin</cp:lastModifiedBy>
  <cp:revision>15</cp:revision>
  <dcterms:created xsi:type="dcterms:W3CDTF">2022-09-07T08:13:16Z</dcterms:created>
  <dcterms:modified xsi:type="dcterms:W3CDTF">2022-11-27T17:54:29Z</dcterms:modified>
  <cp:category>prednáška</cp:category>
</cp:coreProperties>
</file>