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75" r:id="rId5"/>
    <p:sldId id="277" r:id="rId6"/>
    <p:sldId id="274" r:id="rId7"/>
    <p:sldId id="290" r:id="rId8"/>
    <p:sldId id="291" r:id="rId9"/>
    <p:sldId id="292" r:id="rId10"/>
    <p:sldId id="293" r:id="rId11"/>
    <p:sldId id="294" r:id="rId12"/>
    <p:sldId id="276" r:id="rId13"/>
    <p:sldId id="295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6" r:id="rId27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2910"/>
  </p:normalViewPr>
  <p:slideViewPr>
    <p:cSldViewPr snapToGrid="0" snapToObjects="1">
      <p:cViewPr varScale="1">
        <p:scale>
          <a:sx n="98" d="100"/>
          <a:sy n="98" d="100"/>
        </p:scale>
        <p:origin x="2160" y="208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7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9/26/16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9/26/16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europa.eu/eu-life/healthcare/index_sk.htm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hlinkClick r:id="rId3"/>
              </a:rPr>
              <a:t>http://europa.eu/eu-life/healthcare/index_sk.htm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1B882-06A5-4B6C-BF35-29E2D24A37EA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499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7875" y="4778375"/>
            <a:ext cx="6216650" cy="629197"/>
          </a:xfrm>
        </p:spPr>
        <p:txBody>
          <a:bodyPr/>
          <a:lstStyle/>
          <a:p>
            <a:r>
              <a:rPr lang="sk-SK" dirty="0" smtClean="0"/>
              <a:t>Obrázok ukazuje, že krajiny, kde ľudia umierajú veľmi skoro, si ľudia neuvedomujú, že sú chorí, resp. vedome alebo nevedome znižujú význam svojho stavu zdravia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55DD-7470-454E-B75B-F9556242799C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551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Slovensko zostáva</a:t>
            </a:r>
            <a:r>
              <a:rPr lang="sk-SK" baseline="0" dirty="0" smtClean="0"/>
              <a:t> tradičnou krajinou, kde ženy výrazne menej fajčia ako muži, resp. sa k tomu nepriznajú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55DD-7470-454E-B75B-F9556242799C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315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Slovensko? Nevieme.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55DD-7470-454E-B75B-F9556242799C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372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26.09.16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26.09.16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26.09.16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26.09.16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26.09.16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26.09.16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26.09.16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26.09.16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 smtClean="0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000" dirty="0" smtClean="0"/>
              <a:t>Globálne </a:t>
            </a:r>
            <a:r>
              <a:rPr lang="sk-SK" sz="6000" dirty="0" smtClean="0"/>
              <a:t>zdravie vo svete a v EU</a:t>
            </a:r>
            <a:endParaRPr lang="sk-SK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1790110"/>
          </a:xfrm>
        </p:spPr>
        <p:txBody>
          <a:bodyPr>
            <a:normAutofit/>
          </a:bodyPr>
          <a:lstStyle/>
          <a:p>
            <a:r>
              <a:rPr lang="sk-SK" dirty="0" smtClean="0"/>
              <a:t>prof. MUDr. Martin Rusnák, </a:t>
            </a:r>
            <a:r>
              <a:rPr lang="sk-SK" dirty="0" err="1" smtClean="0"/>
              <a:t>CSc</a:t>
            </a:r>
            <a:r>
              <a:rPr lang="sk-SK" dirty="0" smtClean="0"/>
              <a:t> a PhDr. Eva </a:t>
            </a:r>
            <a:r>
              <a:rPr lang="sk-SK" dirty="0" err="1" smtClean="0"/>
              <a:t>Nemčovská</a:t>
            </a:r>
            <a:r>
              <a:rPr lang="sk-SK" dirty="0" smtClean="0"/>
              <a:t>, </a:t>
            </a:r>
            <a:r>
              <a:rPr lang="sk-SK" dirty="0" err="1" smtClean="0"/>
              <a:t>PhD</a:t>
            </a:r>
            <a:endParaRPr lang="sk-SK" dirty="0" smtClean="0"/>
          </a:p>
          <a:p>
            <a:r>
              <a:rPr lang="sk-SK" dirty="0" smtClean="0"/>
              <a:t>Katedra Verejného zdravotníctva FZaSP 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Záťaž obyvateľstva - muži (DALY/100 000), (WHO, 2011)</a:t>
            </a:r>
            <a:endParaRPr lang="sk-SK" sz="4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26.09.16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62" y="323032"/>
            <a:ext cx="8716200" cy="42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637" y="5778929"/>
            <a:ext cx="8312587" cy="1008380"/>
          </a:xfrm>
        </p:spPr>
        <p:txBody>
          <a:bodyPr/>
          <a:lstStyle/>
          <a:p>
            <a:r>
              <a:rPr lang="sk-SK" sz="4000" dirty="0"/>
              <a:t>Záťaž obyvateľstva </a:t>
            </a:r>
            <a:r>
              <a:rPr lang="sk-SK" sz="4000"/>
              <a:t>- </a:t>
            </a:r>
            <a:r>
              <a:rPr lang="sk-SK" sz="4000" smtClean="0"/>
              <a:t>ženy </a:t>
            </a:r>
            <a:r>
              <a:rPr lang="sk-SK" sz="4000" dirty="0"/>
              <a:t>(DALY/100 000), (WHO, 2011)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26.09.16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4" y="607170"/>
            <a:ext cx="8808516" cy="41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44583" y="756287"/>
            <a:ext cx="8323694" cy="4033519"/>
          </a:xfrm>
        </p:spPr>
        <p:txBody>
          <a:bodyPr/>
          <a:lstStyle/>
          <a:p>
            <a:r>
              <a:rPr lang="sk-SK" dirty="0" smtClean="0"/>
              <a:t>prof. </a:t>
            </a:r>
            <a:r>
              <a:rPr lang="sk-SK" dirty="0" err="1" smtClean="0"/>
              <a:t>Hans</a:t>
            </a:r>
            <a:r>
              <a:rPr lang="sk-SK" dirty="0" smtClean="0"/>
              <a:t> </a:t>
            </a:r>
            <a:r>
              <a:rPr lang="sk-SK" dirty="0" err="1" smtClean="0"/>
              <a:t>Rosling</a:t>
            </a:r>
            <a:endParaRPr lang="sk-SK" dirty="0" smtClean="0"/>
          </a:p>
          <a:p>
            <a:r>
              <a:rPr lang="sk-SK" dirty="0" err="1" smtClean="0"/>
              <a:t>https</a:t>
            </a:r>
            <a:r>
              <a:rPr lang="sk-SK" dirty="0"/>
              <a:t>://</a:t>
            </a:r>
            <a:r>
              <a:rPr lang="sk-SK" dirty="0" err="1"/>
              <a:t>www.ted.com</a:t>
            </a:r>
            <a:r>
              <a:rPr lang="sk-SK" dirty="0"/>
              <a:t>/</a:t>
            </a:r>
            <a:r>
              <a:rPr lang="sk-SK" dirty="0" err="1"/>
              <a:t>talks</a:t>
            </a:r>
            <a:r>
              <a:rPr lang="sk-SK" dirty="0"/>
              <a:t>/</a:t>
            </a:r>
            <a:r>
              <a:rPr lang="sk-SK" dirty="0" err="1"/>
              <a:t>hans_rosling_shows_the_best_stats_you_ve_ever_seen?language</a:t>
            </a:r>
            <a:r>
              <a:rPr lang="sk-SK" dirty="0"/>
              <a:t>=</a:t>
            </a:r>
            <a:r>
              <a:rPr lang="sk-SK" dirty="0" err="1"/>
              <a:t>cs</a:t>
            </a:r>
            <a:endParaRPr lang="sk-S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Vývoj globálnych problémov vo svete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26.09.16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5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26.09.16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6449" y="2100791"/>
            <a:ext cx="8312587" cy="2591537"/>
          </a:xfrm>
        </p:spPr>
        <p:txBody>
          <a:bodyPr/>
          <a:lstStyle/>
          <a:p>
            <a:r>
              <a:rPr lang="sk-SK" dirty="0" smtClean="0"/>
              <a:t>Otázky zdravia verejnosti </a:t>
            </a:r>
            <a:r>
              <a:rPr lang="sk-SK" dirty="0" smtClean="0"/>
              <a:t>v EU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894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9" y="5835836"/>
            <a:ext cx="8312587" cy="1008380"/>
          </a:xfrm>
        </p:spPr>
        <p:txBody>
          <a:bodyPr/>
          <a:lstStyle/>
          <a:p>
            <a:r>
              <a:rPr lang="sk-SK" sz="4000" dirty="0" err="1" smtClean="0"/>
              <a:t>Life</a:t>
            </a:r>
            <a:r>
              <a:rPr lang="sk-SK" sz="4000" dirty="0" smtClean="0"/>
              <a:t> </a:t>
            </a:r>
            <a:r>
              <a:rPr lang="sk-SK" sz="4000" dirty="0" err="1" smtClean="0"/>
              <a:t>expectancy</a:t>
            </a:r>
            <a:r>
              <a:rPr lang="sk-SK" sz="4000" dirty="0" smtClean="0"/>
              <a:t>.</a:t>
            </a:r>
            <a:br>
              <a:rPr lang="sk-SK" sz="4000" dirty="0" smtClean="0"/>
            </a:br>
            <a:r>
              <a:rPr lang="sk-SK" sz="2000" dirty="0" smtClean="0"/>
              <a:t>OECD </a:t>
            </a:r>
            <a:r>
              <a:rPr lang="sk-SK" sz="2000" dirty="0"/>
              <a:t>(2014). </a:t>
            </a:r>
            <a:r>
              <a:rPr lang="sk-SK" sz="2000" dirty="0" err="1"/>
              <a:t>Health</a:t>
            </a:r>
            <a:r>
              <a:rPr lang="sk-SK" sz="2000" dirty="0"/>
              <a:t> at a </a:t>
            </a:r>
            <a:r>
              <a:rPr lang="sk-SK" sz="2000" dirty="0" err="1"/>
              <a:t>Glance</a:t>
            </a:r>
            <a:r>
              <a:rPr lang="sk-SK" sz="2000" dirty="0"/>
              <a:t>: </a:t>
            </a:r>
            <a:r>
              <a:rPr lang="sk-SK" sz="2000" dirty="0" err="1"/>
              <a:t>Europe</a:t>
            </a:r>
            <a:r>
              <a:rPr lang="sk-SK" sz="2000" dirty="0"/>
              <a:t> 2014, OECD </a:t>
            </a:r>
            <a:r>
              <a:rPr lang="sk-SK" sz="2000" dirty="0" err="1"/>
              <a:t>Publishing</a:t>
            </a:r>
            <a:r>
              <a:rPr lang="sk-SK" sz="20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1" y="1064986"/>
            <a:ext cx="97663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0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9" y="5835836"/>
            <a:ext cx="8312587" cy="1008380"/>
          </a:xfrm>
        </p:spPr>
        <p:txBody>
          <a:bodyPr/>
          <a:lstStyle/>
          <a:p>
            <a:r>
              <a:rPr lang="sk-SK" sz="2800" dirty="0" smtClean="0"/>
              <a:t>Očakávaná dĺžka života (LE</a:t>
            </a:r>
            <a:r>
              <a:rPr lang="sk-SK" sz="2800" dirty="0"/>
              <a:t>) and </a:t>
            </a:r>
            <a:r>
              <a:rPr lang="sk-SK" sz="2800" dirty="0" smtClean="0"/>
              <a:t>roky života v zdraví </a:t>
            </a:r>
            <a:r>
              <a:rPr lang="sk-SK" sz="2800" dirty="0"/>
              <a:t>(HLY) </a:t>
            </a:r>
            <a:r>
              <a:rPr lang="sk-SK" sz="2800" dirty="0" smtClean="0"/>
              <a:t>pri narodení, podľa pohlavia, </a:t>
            </a:r>
            <a:r>
              <a:rPr lang="sk-SK" sz="2800" dirty="0"/>
              <a:t>2012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65" y="221343"/>
            <a:ext cx="7997009" cy="533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6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6912" y="1117664"/>
            <a:ext cx="3721824" cy="4531481"/>
          </a:xfrm>
        </p:spPr>
        <p:txBody>
          <a:bodyPr/>
          <a:lstStyle/>
          <a:p>
            <a:r>
              <a:rPr lang="sk-SK" dirty="0" smtClean="0"/>
              <a:t>Úmrtnosť na </a:t>
            </a:r>
            <a:r>
              <a:rPr lang="sk-SK" smtClean="0"/>
              <a:t>ischemickú chorobu srdca, 2011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1" y="208405"/>
            <a:ext cx="47244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28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Úmrtnosť na všetky typy rakoviny, muži a ženy, 2011</a:t>
            </a:r>
            <a:endParaRPr lang="sk-SK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" y="259080"/>
            <a:ext cx="99060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5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Úmrtnosť na dopravné úrazy, 2011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306977"/>
            <a:ext cx="99441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Vyjadrenie sa o osobnom zdravotnom probléme alebo dlhodobom ochorení</a:t>
            </a:r>
            <a:endParaRPr lang="sk-SK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1" y="410755"/>
            <a:ext cx="974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3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Zimný semester 2015/2016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Rozsah:	2/0</a:t>
            </a:r>
          </a:p>
          <a:p>
            <a:r>
              <a:rPr lang="sk-SK" dirty="0" smtClean="0"/>
              <a:t>Prednáška 	9,30 – 11,05 hod.</a:t>
            </a:r>
          </a:p>
          <a:p>
            <a:r>
              <a:rPr lang="sk-SK" dirty="0" smtClean="0"/>
              <a:t>Počet kreditov: 3</a:t>
            </a:r>
          </a:p>
          <a:p>
            <a:endParaRPr lang="sk-SK" dirty="0" smtClean="0"/>
          </a:p>
          <a:p>
            <a:r>
              <a:rPr lang="sk-SK" dirty="0" smtClean="0"/>
              <a:t>Záverečné hodnotenie: záverečný test/ písomná skúška</a:t>
            </a:r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423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Rozdiel medzi pohlaviami pri fajčení, 2012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248557"/>
            <a:ext cx="9956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7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Spotreba alkoholu u obyvateľov starších ako 15 rokov, 2012</a:t>
            </a:r>
            <a:endParaRPr lang="sk-SK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" y="951225"/>
            <a:ext cx="99187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22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6912" y="1071154"/>
            <a:ext cx="3839390" cy="4323085"/>
          </a:xfrm>
        </p:spPr>
        <p:txBody>
          <a:bodyPr/>
          <a:lstStyle/>
          <a:p>
            <a:r>
              <a:rPr lang="sk-SK" dirty="0" smtClean="0"/>
              <a:t>Spotreba liekov proti vysokému tlaku krvi, 2000-20012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2" y="533946"/>
            <a:ext cx="45847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60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9646" y="1149531"/>
            <a:ext cx="3839389" cy="4491809"/>
          </a:xfrm>
        </p:spPr>
        <p:txBody>
          <a:bodyPr/>
          <a:lstStyle/>
          <a:p>
            <a:r>
              <a:rPr lang="sk-SK" dirty="0" smtClean="0"/>
              <a:t>Spotreba liekov </a:t>
            </a:r>
            <a:r>
              <a:rPr lang="sk-SK" smtClean="0"/>
              <a:t>proti cholesterolu, 2010 a 2012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1" y="256540"/>
            <a:ext cx="45339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53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Operácie koronárnych ciev na srdci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423455"/>
            <a:ext cx="10058400" cy="42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6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654" y="6008708"/>
            <a:ext cx="8312587" cy="1008380"/>
          </a:xfrm>
        </p:spPr>
        <p:txBody>
          <a:bodyPr/>
          <a:lstStyle/>
          <a:p>
            <a:r>
              <a:rPr lang="sk-SK" dirty="0" smtClean="0"/>
              <a:t>Celkové množstvo </a:t>
            </a:r>
            <a:r>
              <a:rPr lang="sk-SK" smtClean="0"/>
              <a:t>predpísaných antibiotík, 2011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1" y="575128"/>
            <a:ext cx="97409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30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Rozsah záťaže ochoreniami vo svete – mnohým je možné predísť</a:t>
            </a:r>
          </a:p>
          <a:p>
            <a:r>
              <a:rPr lang="sk-SK" dirty="0" smtClean="0"/>
              <a:t>Rozsah záťaže ochoreniami v EU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Zhrnutie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7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409" y="947590"/>
            <a:ext cx="8690431" cy="598254"/>
          </a:xfrm>
        </p:spPr>
        <p:txBody>
          <a:bodyPr/>
          <a:lstStyle/>
          <a:p>
            <a:r>
              <a:rPr lang="sk-SK" dirty="0" smtClean="0"/>
              <a:t>Kalendár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/>
          </p:nvPr>
        </p:nvGraphicFramePr>
        <p:xfrm>
          <a:off x="306999" y="1545844"/>
          <a:ext cx="8690432" cy="5203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586"/>
                <a:gridCol w="2117920"/>
                <a:gridCol w="5564926"/>
              </a:tblGrid>
              <a:tr h="327466">
                <a:tc>
                  <a:txBody>
                    <a:bodyPr/>
                    <a:lstStyle/>
                    <a:p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endParaRPr lang="sk-SK" sz="170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endParaRPr lang="sk-SK" sz="1700" dirty="0"/>
                    </a:p>
                  </a:txBody>
                  <a:tcPr marL="75569" marR="75569" marT="37784" marB="37784"/>
                </a:tc>
              </a:tr>
              <a:tr h="327466"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28.9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Úvod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Zdravotná starostlivosť v EÚ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</a:tr>
              <a:tr h="327466"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5.10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WHO – časť 1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Svetová zdravotnícka organizácia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</a:tr>
              <a:tr h="327466"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12.10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WHO – časť 2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endParaRPr lang="sk-SK" sz="1700" dirty="0"/>
                    </a:p>
                  </a:txBody>
                  <a:tcPr marL="75569" marR="75569" marT="37784" marB="37784"/>
                </a:tc>
              </a:tr>
              <a:tr h="327466"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19.10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ECDC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Európske stredisko na prevenciu a boj s nákazlivými chorobami 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</a:tr>
              <a:tr h="528983"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26.10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OSHA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Európska agentúra pre bezpečnosť a ochranu zdravia pri práci (EU-OSHA) </a:t>
                      </a:r>
                    </a:p>
                  </a:txBody>
                  <a:tcPr marL="75569" marR="75569" marT="37784" marB="37784"/>
                </a:tc>
              </a:tr>
              <a:tr h="327466"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2.11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EFSA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Európsky úrad pre bezpečnosť potravín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</a:tr>
              <a:tr h="327466"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9.11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EMA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Európska agentúra pre lieky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</a:tr>
              <a:tr h="528983"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16.11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EUROFOUND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Európska nadácia pre zlepšovanie životných a pracovných podmienok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</a:tr>
              <a:tr h="528983"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23.11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CHAFEA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Výkonná agentúra pre spotrebiteľov, zdravie, poľnohospodárstvo a potraviny 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</a:tr>
              <a:tr h="579362"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30.11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ENVI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700" dirty="0" err="1" smtClean="0"/>
                        <a:t>Environment</a:t>
                      </a:r>
                      <a:r>
                        <a:rPr lang="sk-SK" sz="1700" dirty="0" smtClean="0"/>
                        <a:t>, </a:t>
                      </a:r>
                      <a:r>
                        <a:rPr lang="sk-SK" sz="1700" dirty="0" err="1" smtClean="0"/>
                        <a:t>Public</a:t>
                      </a:r>
                      <a:r>
                        <a:rPr lang="sk-SK" sz="1700" dirty="0" smtClean="0"/>
                        <a:t> </a:t>
                      </a:r>
                      <a:r>
                        <a:rPr lang="sk-SK" sz="1700" dirty="0" err="1" smtClean="0"/>
                        <a:t>health</a:t>
                      </a:r>
                      <a:r>
                        <a:rPr lang="sk-SK" sz="1700" dirty="0" smtClean="0"/>
                        <a:t> and </a:t>
                      </a:r>
                      <a:r>
                        <a:rPr lang="sk-SK" sz="1700" dirty="0" err="1" smtClean="0"/>
                        <a:t>Food</a:t>
                      </a:r>
                      <a:r>
                        <a:rPr lang="sk-SK" sz="1700" dirty="0" smtClean="0"/>
                        <a:t> </a:t>
                      </a:r>
                      <a:r>
                        <a:rPr lang="sk-SK" sz="1700" dirty="0" err="1" smtClean="0"/>
                        <a:t>Safety</a:t>
                      </a:r>
                      <a:r>
                        <a:rPr lang="sk-SK" sz="1700" baseline="0" dirty="0" smtClean="0"/>
                        <a:t> (</a:t>
                      </a:r>
                      <a:r>
                        <a:rPr lang="sk-SK" sz="1700" baseline="0" dirty="0" err="1" smtClean="0"/>
                        <a:t>European</a:t>
                      </a:r>
                      <a:r>
                        <a:rPr lang="sk-SK" sz="1700" baseline="0" dirty="0" smtClean="0"/>
                        <a:t> </a:t>
                      </a:r>
                      <a:r>
                        <a:rPr lang="sk-SK" sz="1700" baseline="0" dirty="0" err="1" smtClean="0"/>
                        <a:t>Parliament</a:t>
                      </a:r>
                      <a:r>
                        <a:rPr lang="sk-SK" sz="1700" baseline="0" dirty="0" smtClean="0"/>
                        <a:t> </a:t>
                      </a:r>
                      <a:r>
                        <a:rPr lang="sk-SK" sz="1700" baseline="0" dirty="0" err="1" smtClean="0"/>
                        <a:t>Committee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</a:tr>
              <a:tr h="327466"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7.12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EUPHA,</a:t>
                      </a:r>
                      <a:r>
                        <a:rPr lang="sk-SK" sz="1700" baseline="0" dirty="0" smtClean="0"/>
                        <a:t> APHA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endParaRPr lang="sk-SK" sz="1700"/>
                    </a:p>
                  </a:txBody>
                  <a:tcPr marL="75569" marR="75569" marT="37784" marB="37784"/>
                </a:tc>
              </a:tr>
              <a:tr h="327466"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14.12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r>
                        <a:rPr lang="sk-SK" sz="1700" dirty="0" smtClean="0"/>
                        <a:t>CDC</a:t>
                      </a:r>
                      <a:endParaRPr lang="sk-SK" sz="1700" dirty="0"/>
                    </a:p>
                  </a:txBody>
                  <a:tcPr marL="75569" marR="75569" marT="37784" marB="37784"/>
                </a:tc>
                <a:tc>
                  <a:txBody>
                    <a:bodyPr/>
                    <a:lstStyle/>
                    <a:p>
                      <a:endParaRPr lang="sk-SK" sz="1700" dirty="0"/>
                    </a:p>
                  </a:txBody>
                  <a:tcPr marL="75569" marR="75569" marT="37784" marB="3778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7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26.09.16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6449" y="2100791"/>
            <a:ext cx="8312587" cy="2591537"/>
          </a:xfrm>
        </p:spPr>
        <p:txBody>
          <a:bodyPr/>
          <a:lstStyle/>
          <a:p>
            <a:r>
              <a:rPr lang="sk-SK" dirty="0" smtClean="0"/>
              <a:t>Otázky zdravia verejnosti vo </a:t>
            </a:r>
            <a:r>
              <a:rPr lang="sk-SK" dirty="0" smtClean="0"/>
              <a:t>svete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37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756287"/>
            <a:ext cx="8336757" cy="5174250"/>
          </a:xfrm>
        </p:spPr>
        <p:txBody>
          <a:bodyPr/>
          <a:lstStyle/>
          <a:p>
            <a:r>
              <a:rPr lang="sk-SK" dirty="0" smtClean="0"/>
              <a:t>Definované </a:t>
            </a:r>
            <a:r>
              <a:rPr lang="sk-SK" dirty="0"/>
              <a:t>ako </a:t>
            </a:r>
            <a:r>
              <a:rPr lang="sk-SK" dirty="0" smtClean="0"/>
              <a:t>choroby, </a:t>
            </a:r>
            <a:r>
              <a:rPr lang="sk-SK" dirty="0"/>
              <a:t>ktoré postihujú najmenej 50 100 000 ľudí - spoločne spôsobujú 87% úmrtí v </a:t>
            </a:r>
            <a:r>
              <a:rPr lang="sk-SK" dirty="0" smtClean="0"/>
              <a:t>EÚ:</a:t>
            </a:r>
          </a:p>
          <a:p>
            <a:pPr lvl="1"/>
            <a:r>
              <a:rPr lang="sk-SK" dirty="0" smtClean="0"/>
              <a:t>ochorenia srdca a ciev</a:t>
            </a:r>
          </a:p>
          <a:p>
            <a:pPr lvl="1"/>
            <a:r>
              <a:rPr lang="sk-SK" dirty="0" smtClean="0"/>
              <a:t>rakovina</a:t>
            </a:r>
            <a:r>
              <a:rPr lang="sk-SK" dirty="0"/>
              <a:t>, </a:t>
            </a:r>
            <a:endParaRPr lang="sk-SK" dirty="0" smtClean="0"/>
          </a:p>
          <a:p>
            <a:pPr lvl="1"/>
            <a:r>
              <a:rPr lang="sk-SK" dirty="0" smtClean="0"/>
              <a:t>psychické </a:t>
            </a:r>
            <a:r>
              <a:rPr lang="sk-SK" dirty="0"/>
              <a:t>problémy, </a:t>
            </a:r>
            <a:endParaRPr lang="sk-SK" dirty="0" smtClean="0"/>
          </a:p>
          <a:p>
            <a:pPr lvl="1"/>
            <a:r>
              <a:rPr lang="sk-SK" dirty="0" smtClean="0"/>
              <a:t>diabetes </a:t>
            </a:r>
            <a:r>
              <a:rPr lang="sk-SK" dirty="0"/>
              <a:t>mellitus, </a:t>
            </a:r>
            <a:endParaRPr lang="sk-SK" dirty="0" smtClean="0"/>
          </a:p>
          <a:p>
            <a:pPr lvl="1"/>
            <a:r>
              <a:rPr lang="sk-SK" dirty="0" smtClean="0"/>
              <a:t>chronické </a:t>
            </a:r>
            <a:r>
              <a:rPr lang="sk-SK" dirty="0"/>
              <a:t>respiračné </a:t>
            </a:r>
            <a:r>
              <a:rPr lang="sk-SK" dirty="0" smtClean="0"/>
              <a:t>ochorenia, </a:t>
            </a:r>
          </a:p>
          <a:p>
            <a:pPr lvl="1"/>
            <a:r>
              <a:rPr lang="sk-SK" dirty="0" smtClean="0"/>
              <a:t>ochorenia pohybového aparátu.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654" y="5778929"/>
            <a:ext cx="8312587" cy="1008380"/>
          </a:xfrm>
        </p:spPr>
        <p:txBody>
          <a:bodyPr/>
          <a:lstStyle/>
          <a:p>
            <a:r>
              <a:rPr lang="sk-SK" sz="3600" dirty="0" smtClean="0"/>
              <a:t>Vážne </a:t>
            </a:r>
            <a:r>
              <a:rPr lang="sk-SK" sz="3600" dirty="0" smtClean="0"/>
              <a:t>chronické </a:t>
            </a:r>
            <a:r>
              <a:rPr lang="sk-SK" sz="3600" dirty="0" smtClean="0"/>
              <a:t>ochorenia </a:t>
            </a:r>
            <a:r>
              <a:rPr lang="sk-SK" sz="3600" dirty="0"/>
              <a:t>(</a:t>
            </a:r>
            <a:r>
              <a:rPr lang="sk-SK" sz="3600" dirty="0" err="1"/>
              <a:t>MCDs</a:t>
            </a:r>
            <a:r>
              <a:rPr lang="sk-SK" sz="36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4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sk-SK" sz="4800" dirty="0" smtClean="0"/>
              <a:t>Hlavné príčiny smrti </a:t>
            </a:r>
            <a:r>
              <a:rPr lang="sk-SK" sz="4800" dirty="0"/>
              <a:t>vo svete</a:t>
            </a:r>
            <a:br>
              <a:rPr lang="sk-SK" sz="4800" dirty="0"/>
            </a:br>
            <a:r>
              <a:rPr lang="sk-SK" sz="2400" dirty="0" err="1"/>
              <a:t>Mendis</a:t>
            </a:r>
            <a:r>
              <a:rPr lang="sk-SK" sz="2400" dirty="0"/>
              <a:t>, S., et al. (2011). </a:t>
            </a:r>
            <a:r>
              <a:rPr lang="sk-SK" sz="2400" dirty="0" err="1"/>
              <a:t>Global</a:t>
            </a:r>
            <a:r>
              <a:rPr lang="sk-SK" sz="2400" dirty="0"/>
              <a:t> atlas on </a:t>
            </a:r>
            <a:r>
              <a:rPr lang="sk-SK" sz="2400" dirty="0" err="1"/>
              <a:t>cardiovascular</a:t>
            </a:r>
            <a:r>
              <a:rPr lang="sk-SK" sz="2400" dirty="0"/>
              <a:t> </a:t>
            </a:r>
            <a:r>
              <a:rPr lang="sk-SK" sz="2400" dirty="0" err="1"/>
              <a:t>disease</a:t>
            </a:r>
            <a:r>
              <a:rPr lang="sk-SK" sz="2400" dirty="0"/>
              <a:t> </a:t>
            </a:r>
            <a:r>
              <a:rPr lang="sk-SK" sz="2400" dirty="0" err="1"/>
              <a:t>prevention</a:t>
            </a:r>
            <a:r>
              <a:rPr lang="sk-SK" sz="2400" dirty="0"/>
              <a:t> and </a:t>
            </a:r>
            <a:r>
              <a:rPr lang="sk-SK" sz="2400" dirty="0" err="1"/>
              <a:t>control</a:t>
            </a:r>
            <a:r>
              <a:rPr lang="sk-SK" sz="2400" dirty="0"/>
              <a:t>, </a:t>
            </a:r>
            <a:r>
              <a:rPr lang="sk-SK" sz="2400" dirty="0" err="1"/>
              <a:t>World</a:t>
            </a:r>
            <a:r>
              <a:rPr lang="sk-SK" sz="2400" dirty="0"/>
              <a:t> </a:t>
            </a:r>
            <a:r>
              <a:rPr lang="sk-SK" sz="2400" dirty="0" err="1"/>
              <a:t>Health</a:t>
            </a:r>
            <a:r>
              <a:rPr lang="sk-SK" sz="2400" dirty="0"/>
              <a:t> </a:t>
            </a:r>
            <a:r>
              <a:rPr lang="sk-SK" sz="2400" dirty="0" err="1"/>
              <a:t>Organization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378646"/>
            <a:ext cx="4956651" cy="4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0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Muži</a:t>
            </a:r>
            <a:endParaRPr lang="sk-SK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Ženy</a:t>
            </a:r>
            <a:endParaRPr lang="sk-S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42268" y="5835836"/>
            <a:ext cx="8312587" cy="1008380"/>
          </a:xfrm>
        </p:spPr>
        <p:txBody>
          <a:bodyPr/>
          <a:lstStyle/>
          <a:p>
            <a:r>
              <a:rPr lang="sk-SK" sz="4800" dirty="0" smtClean="0"/>
              <a:t>Choroby srdca a ciev podľa pohlavia, </a:t>
            </a:r>
            <a:r>
              <a:rPr lang="sk-SK" sz="4800" dirty="0"/>
              <a:t>(WHO, 2011)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26.09.16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7280" y="1526380"/>
            <a:ext cx="3687445" cy="3687445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84952" y="1526379"/>
            <a:ext cx="4063932" cy="37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Choroby srdca a ciev – muži (</a:t>
            </a:r>
            <a:r>
              <a:rPr lang="sk-SK" sz="3200" dirty="0"/>
              <a:t>WHO, 2011)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26.09.16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25" y="496388"/>
            <a:ext cx="9269073" cy="42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3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Choroby srdca a ciev </a:t>
            </a:r>
            <a:r>
              <a:rPr lang="sk-SK" sz="3200" dirty="0" smtClean="0"/>
              <a:t>– ženy (WHO, 2011)</a:t>
            </a:r>
            <a:endParaRPr lang="sk-SK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26.09.16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2" y="470262"/>
            <a:ext cx="9624792" cy="44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5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Martin_Trnava_prednasky1</Template>
  <TotalTime>139</TotalTime>
  <Words>512</Words>
  <Application>Microsoft Macintosh PowerPoint</Application>
  <PresentationFormat>Custom</PresentationFormat>
  <Paragraphs>157</Paragraphs>
  <Slides>26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 Unicode MS</vt:lpstr>
      <vt:lpstr>Calibri</vt:lpstr>
      <vt:lpstr>Palatino Linotype</vt:lpstr>
      <vt:lpstr>Wingdings</vt:lpstr>
      <vt:lpstr>Arial</vt:lpstr>
      <vt:lpstr>Martin_Trnava_prednasky</vt:lpstr>
      <vt:lpstr>Globálne zdravie vo svete a v EU</vt:lpstr>
      <vt:lpstr>Zimný semester 2015/2016</vt:lpstr>
      <vt:lpstr>Kalendár</vt:lpstr>
      <vt:lpstr>Otázky zdravia verejnosti vo svete</vt:lpstr>
      <vt:lpstr>Vážne chronické ochorenia (MCDs)</vt:lpstr>
      <vt:lpstr>Hlavné príčiny smrti vo svete Mendis, S., et al. (2011). Global atlas on cardiovascular disease prevention and control, World Health Organization.</vt:lpstr>
      <vt:lpstr>Choroby srdca a ciev podľa pohlavia, (WHO, 2011)</vt:lpstr>
      <vt:lpstr>Choroby srdca a ciev – muži (WHO, 2011)</vt:lpstr>
      <vt:lpstr>Choroby srdca a ciev – ženy (WHO, 2011)</vt:lpstr>
      <vt:lpstr>Záťaž obyvateľstva - muži (DALY/100 000), (WHO, 2011)</vt:lpstr>
      <vt:lpstr>Záťaž obyvateľstva - ženy (DALY/100 000), (WHO, 2011)</vt:lpstr>
      <vt:lpstr>Vývoj globálnych problémov vo svete</vt:lpstr>
      <vt:lpstr>Otázky zdravia verejnosti v EU</vt:lpstr>
      <vt:lpstr>Life expectancy. OECD (2014). Health at a Glance: Europe 2014, OECD Publishing.</vt:lpstr>
      <vt:lpstr>Očakávaná dĺžka života (LE) and roky života v zdraví (HLY) pri narodení, podľa pohlavia, 2012</vt:lpstr>
      <vt:lpstr>Úmrtnosť na ischemickú chorobu srdca, 2011</vt:lpstr>
      <vt:lpstr>Úmrtnosť na všetky typy rakoviny, muži a ženy, 2011</vt:lpstr>
      <vt:lpstr>Úmrtnosť na dopravné úrazy, 2011</vt:lpstr>
      <vt:lpstr>Vyjadrenie sa o osobnom zdravotnom probléme alebo dlhodobom ochorení</vt:lpstr>
      <vt:lpstr>Rozdiel medzi pohlaviami pri fajčení, 2012</vt:lpstr>
      <vt:lpstr>Spotreba alkoholu u obyvateľov starších ako 15 rokov, 2012</vt:lpstr>
      <vt:lpstr>Spotreba liekov proti vysokému tlaku krvi, 2000-20012</vt:lpstr>
      <vt:lpstr>Spotreba liekov proti cholesterolu, 2010 a 2012</vt:lpstr>
      <vt:lpstr>Operácie koronárnych ciev na srdci</vt:lpstr>
      <vt:lpstr>Celkové množstvo predpísaných antibiotík, 2011</vt:lpstr>
      <vt:lpstr>Zhrnutie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Globálne zdravie a inštitúcie s globálnym zameraním</dc:title>
  <dc:subject/>
  <dc:creator>Martin Rusnak</dc:creator>
  <cp:keywords/>
  <dc:description/>
  <cp:lastModifiedBy>Martin Rusnak</cp:lastModifiedBy>
  <cp:revision>20</cp:revision>
  <dcterms:created xsi:type="dcterms:W3CDTF">2016-09-22T12:30:09Z</dcterms:created>
  <dcterms:modified xsi:type="dcterms:W3CDTF">2016-09-26T06:37:13Z</dcterms:modified>
  <cp:category/>
</cp:coreProperties>
</file>