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68" r:id="rId25"/>
    <p:sldId id="291" r:id="rId26"/>
    <p:sldId id="292" r:id="rId27"/>
    <p:sldId id="281" r:id="rId28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CBE43D-460D-A746-8CFC-B27C60DB84DA}" v="16" dt="2022-09-27T07:32:31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6240"/>
  </p:normalViewPr>
  <p:slideViewPr>
    <p:cSldViewPr snapToGrid="0" snapToObjects="1">
      <p:cViewPr varScale="1">
        <p:scale>
          <a:sx n="105" d="100"/>
          <a:sy n="105" d="100"/>
        </p:scale>
        <p:origin x="776" y="192"/>
      </p:cViewPr>
      <p:guideLst>
        <p:guide orient="horz" pos="2382"/>
        <p:guide pos="31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nák Martin" userId="ab40e25b-8674-445f-9176-77ec21acf6b8" providerId="ADAL" clId="{C4CBE43D-460D-A746-8CFC-B27C60DB84DA}"/>
    <pc:docChg chg="custSel addSld modSld">
      <pc:chgData name="Rusnák Martin" userId="ab40e25b-8674-445f-9176-77ec21acf6b8" providerId="ADAL" clId="{C4CBE43D-460D-A746-8CFC-B27C60DB84DA}" dt="2022-09-27T07:32:31.902" v="43" actId="14100"/>
      <pc:docMkLst>
        <pc:docMk/>
      </pc:docMkLst>
      <pc:sldChg chg="addSp modSp">
        <pc:chgData name="Rusnák Martin" userId="ab40e25b-8674-445f-9176-77ec21acf6b8" providerId="ADAL" clId="{C4CBE43D-460D-A746-8CFC-B27C60DB84DA}" dt="2022-09-27T07:32:31.902" v="43" actId="14100"/>
        <pc:sldMkLst>
          <pc:docMk/>
          <pc:sldMk cId="2746099195" sldId="256"/>
        </pc:sldMkLst>
        <pc:picChg chg="add mod">
          <ac:chgData name="Rusnák Martin" userId="ab40e25b-8674-445f-9176-77ec21acf6b8" providerId="ADAL" clId="{C4CBE43D-460D-A746-8CFC-B27C60DB84DA}" dt="2022-09-27T07:32:31.902" v="43" actId="14100"/>
          <ac:picMkLst>
            <pc:docMk/>
            <pc:sldMk cId="2746099195" sldId="256"/>
            <ac:picMk id="1026" creationId="{4936C5A0-8F62-3913-219D-154F698747EB}"/>
          </ac:picMkLst>
        </pc:picChg>
        <pc:picChg chg="add mod">
          <ac:chgData name="Rusnák Martin" userId="ab40e25b-8674-445f-9176-77ec21acf6b8" providerId="ADAL" clId="{C4CBE43D-460D-A746-8CFC-B27C60DB84DA}" dt="2022-09-27T07:32:27.718" v="42" actId="1076"/>
          <ac:picMkLst>
            <pc:docMk/>
            <pc:sldMk cId="2746099195" sldId="256"/>
            <ac:picMk id="1028" creationId="{9647E520-DFA7-F308-6E3E-0CFDD34EBDA7}"/>
          </ac:picMkLst>
        </pc:picChg>
      </pc:sldChg>
      <pc:sldChg chg="modSp new mod">
        <pc:chgData name="Rusnák Martin" userId="ab40e25b-8674-445f-9176-77ec21acf6b8" providerId="ADAL" clId="{C4CBE43D-460D-A746-8CFC-B27C60DB84DA}" dt="2022-09-15T09:01:49.165" v="38" actId="1076"/>
        <pc:sldMkLst>
          <pc:docMk/>
          <pc:sldMk cId="3527371408" sldId="281"/>
        </pc:sldMkLst>
        <pc:spChg chg="mod">
          <ac:chgData name="Rusnák Martin" userId="ab40e25b-8674-445f-9176-77ec21acf6b8" providerId="ADAL" clId="{C4CBE43D-460D-A746-8CFC-B27C60DB84DA}" dt="2022-09-15T09:01:45.058" v="37" actId="20577"/>
          <ac:spMkLst>
            <pc:docMk/>
            <pc:sldMk cId="3527371408" sldId="281"/>
            <ac:spMk id="2" creationId="{98ADA84B-8069-AE10-5B6F-126791B30282}"/>
          </ac:spMkLst>
        </pc:spChg>
        <pc:spChg chg="mod">
          <ac:chgData name="Rusnák Martin" userId="ab40e25b-8674-445f-9176-77ec21acf6b8" providerId="ADAL" clId="{C4CBE43D-460D-A746-8CFC-B27C60DB84DA}" dt="2022-09-15T09:01:49.165" v="38" actId="1076"/>
          <ac:spMkLst>
            <pc:docMk/>
            <pc:sldMk cId="3527371408" sldId="281"/>
            <ac:spMk id="3" creationId="{72CF6F61-7738-98FD-1EAF-14943C6EEF95}"/>
          </ac:spMkLst>
        </pc:spChg>
      </pc:sldChg>
      <pc:sldChg chg="add">
        <pc:chgData name="Rusnák Martin" userId="ab40e25b-8674-445f-9176-77ec21acf6b8" providerId="ADAL" clId="{C4CBE43D-460D-A746-8CFC-B27C60DB84DA}" dt="2022-09-15T08:57:50.328" v="6"/>
        <pc:sldMkLst>
          <pc:docMk/>
          <pc:sldMk cId="4065363413" sldId="291"/>
        </pc:sldMkLst>
      </pc:sldChg>
      <pc:sldChg chg="add">
        <pc:chgData name="Rusnák Martin" userId="ab40e25b-8674-445f-9176-77ec21acf6b8" providerId="ADAL" clId="{C4CBE43D-460D-A746-8CFC-B27C60DB84DA}" dt="2022-09-15T08:57:50.328" v="6"/>
        <pc:sldMkLst>
          <pc:docMk/>
          <pc:sldMk cId="3080834354" sldId="29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B6CAE-2051-5146-AA2A-396F8AB6EAD0}" type="datetimeFigureOut">
              <a:rPr lang="en-US" smtClean="0"/>
              <a:t>9/27/22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48EF7-17E9-1141-A103-15C6ECBF1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528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90ED3-4EF5-D641-9742-15440EAA57FD}" type="datetimeFigureOut">
              <a:rPr lang="en-US" smtClean="0"/>
              <a:t>9/27/22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54063"/>
            <a:ext cx="50260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155DD-7470-454E-B75B-F955624279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196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5173" y="354370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E56D-7FE8-AB47-BE03-8BA915900410}" type="datetime1">
              <a:rPr lang="sk-SK" smtClean="0"/>
              <a:t>27.9.22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082-3393-7847-AF83-07CBD8B90DCE}" type="datetime1">
              <a:rPr lang="sk-SK" smtClean="0"/>
              <a:t>27.9.22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D5BA-AD38-524C-9430-B878C9FFD316}" type="datetime1">
              <a:rPr lang="sk-SK" smtClean="0"/>
              <a:t>27.9.22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27.9.22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4851-71F3-7E46-BD42-81840CD9F2B6}" type="datetime1">
              <a:rPr lang="sk-SK" smtClean="0"/>
              <a:t>27.9.22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0C47-DA0C-8449-A714-912745D9AA1F}" type="datetime1">
              <a:rPr lang="sk-SK" smtClean="0"/>
              <a:t>27.9.22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8405-D1FC-534E-BBD1-2B7A6366FE04}" type="datetime1">
              <a:rPr lang="sk-SK" smtClean="0"/>
              <a:t>27.9.22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27.9.22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27.9.22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E24A-9F23-5A4A-897F-19D441E947D4}" type="datetime1">
              <a:rPr lang="sk-SK" smtClean="0"/>
              <a:t>27.9.22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DF72-FCDA-4F4A-B6C7-97ADF2E21946}" type="datetime1">
              <a:rPr lang="sk-SK" smtClean="0"/>
              <a:t>27.9.22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152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41096" y="6787309"/>
            <a:ext cx="811145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02B2E2F-7B2D-7245-9F97-ACCB47871CB3}" type="datetime1">
              <a:rPr lang="sk-SK" smtClean="0"/>
              <a:t>27.9.22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562" y="6787309"/>
            <a:ext cx="1256701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/>
              <a:t>rusnak.truni.sk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844216"/>
            <a:ext cx="822862" cy="345745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4800" dirty="0"/>
              <a:t>Pripravenosť a reakcia na prenosné choroby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prof. MUDr. Martin Rusnák, </a:t>
            </a:r>
            <a:r>
              <a:rPr lang="sk-SK" dirty="0" err="1"/>
              <a:t>CSc</a:t>
            </a:r>
            <a:endParaRPr lang="sk-SK" dirty="0"/>
          </a:p>
        </p:txBody>
      </p:sp>
      <p:pic>
        <p:nvPicPr>
          <p:cNvPr id="1026" name="Picture 2" descr="Communicable &amp; infectious diseases on the rise in the U.S. | 2019-06-03 |  ISHN">
            <a:extLst>
              <a:ext uri="{FF2B5EF4-FFF2-40B4-BE49-F238E27FC236}">
                <a16:creationId xmlns:a16="http://schemas.microsoft.com/office/drawing/2014/main" id="{4936C5A0-8F62-3913-219D-154F69874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92" y="4851251"/>
            <a:ext cx="4051744" cy="248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municable vs. Infectious Diseases">
            <a:extLst>
              <a:ext uri="{FF2B5EF4-FFF2-40B4-BE49-F238E27FC236}">
                <a16:creationId xmlns:a16="http://schemas.microsoft.com/office/drawing/2014/main" id="{9647E520-DFA7-F308-6E3E-0CFDD34EB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52" y="4859444"/>
            <a:ext cx="32893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CB334F8-3770-0533-7E0D-31690F138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8" y="229888"/>
            <a:ext cx="4079631" cy="6614327"/>
          </a:xfrm>
        </p:spPr>
        <p:txBody>
          <a:bodyPr/>
          <a:lstStyle/>
          <a:p>
            <a:r>
              <a:rPr lang="sk-SK" dirty="0"/>
              <a:t>Príklady vznikajúcich infekčných chorôb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8DA7977-0458-EB2B-D511-4224DD9C7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27.9.22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81CEF59-4498-8D95-09FC-F40E59BF8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4A14C43-5FCD-2D81-5529-61299E7BD09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10" name="Obrázok 9" descr="Obrázok, na ktorom je stôl&#10;&#10;Automaticky generovaný popis">
            <a:extLst>
              <a:ext uri="{FF2B5EF4-FFF2-40B4-BE49-F238E27FC236}">
                <a16:creationId xmlns:a16="http://schemas.microsoft.com/office/drawing/2014/main" id="{ACD8BCC9-E487-0269-AE03-446D2156C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93" y="229889"/>
            <a:ext cx="5143664" cy="65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97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C794CA4-1333-6E64-70DA-B4092FD4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8" y="1793631"/>
            <a:ext cx="2883878" cy="4592776"/>
          </a:xfrm>
        </p:spPr>
        <p:txBody>
          <a:bodyPr/>
          <a:lstStyle/>
          <a:p>
            <a:r>
              <a:rPr lang="sk-SK" sz="3600" dirty="0"/>
              <a:t>Vybrané príklady znovu sa objavujúcich infekčných chorôb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B66264C-1582-0EE8-981E-11AD75D4C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27.9.22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A423E9C-0D4A-DBD1-C025-ADC4F24E6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075BCA8-AC29-1D65-30F5-4AB7358B29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8" name="Obrázok 7" descr="Obrázok, na ktorom je stôl&#10;&#10;Automaticky generovaný popis">
            <a:extLst>
              <a:ext uri="{FF2B5EF4-FFF2-40B4-BE49-F238E27FC236}">
                <a16:creationId xmlns:a16="http://schemas.microsoft.com/office/drawing/2014/main" id="{C0C9E2AC-04B2-F4BD-9CB7-FB0D220A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50" y="455979"/>
            <a:ext cx="64643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87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F3C4788C-897B-8AF5-8AA7-D0BB0BB40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2" y="756287"/>
            <a:ext cx="8312586" cy="5022640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Mikrobiálna adaptácia a zmena </a:t>
            </a:r>
          </a:p>
          <a:p>
            <a:r>
              <a:rPr lang="sk-SK" dirty="0"/>
              <a:t>Náchylnosť ľudí na infekciu </a:t>
            </a:r>
          </a:p>
          <a:p>
            <a:r>
              <a:rPr lang="sk-SK" dirty="0"/>
              <a:t>Klíma a počasie </a:t>
            </a:r>
          </a:p>
          <a:p>
            <a:r>
              <a:rPr lang="sk-SK" dirty="0"/>
              <a:t>Meniace sa ekosystémy </a:t>
            </a:r>
          </a:p>
          <a:p>
            <a:r>
              <a:rPr lang="sk-SK" dirty="0"/>
              <a:t>Hospodársky rozvoj a využívanie pôdy </a:t>
            </a:r>
          </a:p>
          <a:p>
            <a:r>
              <a:rPr lang="sk-SK" dirty="0"/>
              <a:t>Ľudská demografia a správanie </a:t>
            </a:r>
          </a:p>
          <a:p>
            <a:r>
              <a:rPr lang="sk-SK" dirty="0"/>
              <a:t>Technológia a priemysel </a:t>
            </a:r>
          </a:p>
          <a:p>
            <a:r>
              <a:rPr lang="sk-SK" dirty="0"/>
              <a:t>Medzinárodné cestovanie a obchod </a:t>
            </a:r>
          </a:p>
          <a:p>
            <a:r>
              <a:rPr lang="sk-SK" dirty="0"/>
              <a:t>Rozdelenie opatrení v oblasti verejného zdravia </a:t>
            </a:r>
          </a:p>
          <a:p>
            <a:r>
              <a:rPr lang="sk-SK" dirty="0"/>
              <a:t>Chudoba a sociálna nerovnosť </a:t>
            </a:r>
          </a:p>
          <a:p>
            <a:r>
              <a:rPr lang="sk-SK" dirty="0"/>
              <a:t>Vojna a hlad </a:t>
            </a:r>
          </a:p>
          <a:p>
            <a:r>
              <a:rPr lang="sk-SK" dirty="0"/>
              <a:t>Nedostatok politickej vôle </a:t>
            </a:r>
          </a:p>
          <a:p>
            <a:r>
              <a:rPr lang="sk-SK" dirty="0"/>
              <a:t>Úmysel škodiť</a:t>
            </a:r>
          </a:p>
          <a:p>
            <a:pPr marL="20158" indent="0">
              <a:buNone/>
            </a:pPr>
            <a:r>
              <a:rPr lang="sk-SK" sz="1800" dirty="0"/>
              <a:t>Zdroj: ﻿</a:t>
            </a:r>
            <a:r>
              <a:rPr lang="sk-SK" sz="1800" dirty="0" err="1"/>
              <a:t>Lederberg</a:t>
            </a:r>
            <a:r>
              <a:rPr lang="sk-SK" sz="1800" dirty="0"/>
              <a:t> J, Hamburg MA, </a:t>
            </a:r>
            <a:r>
              <a:rPr lang="sk-SK" sz="1800" dirty="0" err="1"/>
              <a:t>Smolinski</a:t>
            </a:r>
            <a:r>
              <a:rPr lang="sk-SK" sz="1800" dirty="0"/>
              <a:t> MS. </a:t>
            </a:r>
            <a:r>
              <a:rPr lang="sk-SK" sz="1800" dirty="0" err="1"/>
              <a:t>Microbial</a:t>
            </a:r>
            <a:r>
              <a:rPr lang="sk-SK" sz="1800" dirty="0"/>
              <a:t> </a:t>
            </a:r>
            <a:r>
              <a:rPr lang="sk-SK" sz="1800" dirty="0" err="1"/>
              <a:t>threats</a:t>
            </a:r>
            <a:r>
              <a:rPr lang="sk-SK" sz="1800" dirty="0"/>
              <a:t> to </a:t>
            </a:r>
            <a:r>
              <a:rPr lang="sk-SK" sz="1800" dirty="0" err="1"/>
              <a:t>health</a:t>
            </a:r>
            <a:r>
              <a:rPr lang="sk-SK" sz="1800" dirty="0"/>
              <a:t>: </a:t>
            </a:r>
            <a:r>
              <a:rPr lang="sk-SK" sz="1800" dirty="0" err="1"/>
              <a:t>emergence</a:t>
            </a:r>
            <a:r>
              <a:rPr lang="sk-SK" sz="1800" dirty="0"/>
              <a:t>, </a:t>
            </a:r>
            <a:r>
              <a:rPr lang="sk-SK" sz="1800" dirty="0" err="1"/>
              <a:t>detection</a:t>
            </a:r>
            <a:r>
              <a:rPr lang="sk-SK" sz="1800" dirty="0"/>
              <a:t>, and </a:t>
            </a:r>
            <a:r>
              <a:rPr lang="sk-SK" sz="1800" dirty="0" err="1"/>
              <a:t>response</a:t>
            </a:r>
            <a:r>
              <a:rPr lang="sk-SK" sz="1800" dirty="0"/>
              <a:t> [Internet]. Washington, DC, USA: National </a:t>
            </a:r>
            <a:r>
              <a:rPr lang="sk-SK" sz="1800" dirty="0" err="1"/>
              <a:t>Academies</a:t>
            </a:r>
            <a:r>
              <a:rPr lang="sk-SK" sz="1800" dirty="0"/>
              <a:t> Press; 2003. 398 p. </a:t>
            </a:r>
            <a:r>
              <a:rPr lang="sk-SK" sz="1800" dirty="0" err="1"/>
              <a:t>Available</a:t>
            </a:r>
            <a:r>
              <a:rPr lang="sk-SK" sz="1800" dirty="0"/>
              <a:t> </a:t>
            </a:r>
            <a:r>
              <a:rPr lang="sk-SK" sz="1800" dirty="0" err="1"/>
              <a:t>from</a:t>
            </a:r>
            <a:r>
              <a:rPr lang="sk-SK" sz="1800" dirty="0"/>
              <a:t>: </a:t>
            </a:r>
            <a:r>
              <a:rPr lang="sk-SK" sz="1800" dirty="0" err="1"/>
              <a:t>https</a:t>
            </a:r>
            <a:r>
              <a:rPr lang="sk-SK" sz="1800" dirty="0"/>
              <a:t>://www8.nationalacademies.org/</a:t>
            </a:r>
            <a:r>
              <a:rPr lang="sk-SK" sz="1800" dirty="0" err="1"/>
              <a:t>onpinews</a:t>
            </a:r>
            <a:r>
              <a:rPr lang="sk-SK" sz="1800" dirty="0"/>
              <a:t>/</a:t>
            </a:r>
            <a:r>
              <a:rPr lang="sk-SK" sz="1800" dirty="0" err="1"/>
              <a:t>newsitem.aspx?RecordID</a:t>
            </a:r>
            <a:r>
              <a:rPr lang="sk-SK" sz="1800" dirty="0"/>
              <a:t>=s10636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B6BED84-6D5C-B2C5-851A-6DDABB18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5980254"/>
            <a:ext cx="8312587" cy="1008380"/>
          </a:xfrm>
        </p:spPr>
        <p:txBody>
          <a:bodyPr/>
          <a:lstStyle/>
          <a:p>
            <a:r>
              <a:rPr lang="sk-SK" sz="3200" dirty="0"/>
              <a:t>Kľúčové faktory </a:t>
            </a:r>
            <a:r>
              <a:rPr lang="sk-SK" sz="3200" dirty="0" err="1"/>
              <a:t>prispievajúce</a:t>
            </a:r>
            <a:r>
              <a:rPr lang="sk-SK" sz="3200" dirty="0"/>
              <a:t> k vzniku a opätovnému výskytu infekčných chorôb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AC28348-207A-B4C0-8425-A4CEC6AD4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27.9.22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5108C1A-831F-FEDF-6DC2-FA00D33187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584D90B-0057-1990-82CE-08DEEE561E0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588596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4F6B4F00-1A00-121A-8D41-FF857D716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6"/>
            <a:ext cx="8312587" cy="5269374"/>
          </a:xfrm>
        </p:spPr>
        <p:txBody>
          <a:bodyPr>
            <a:normAutofit fontScale="62500" lnSpcReduction="20000"/>
          </a:bodyPr>
          <a:lstStyle/>
          <a:p>
            <a:r>
              <a:rPr lang="sk-SK" sz="2600" i="1" dirty="0"/>
              <a:t>Počet ľudí žijúcich s HIV/AIDS</a:t>
            </a:r>
            <a:r>
              <a:rPr lang="sk-SK" sz="2600" dirty="0"/>
              <a:t>: 35,0 milióna </a:t>
            </a:r>
          </a:p>
          <a:p>
            <a:pPr lvl="1"/>
            <a:r>
              <a:rPr lang="sk-SK" sz="2400" dirty="0"/>
              <a:t>Počet tehotných žien žijúcich s HIV: 1,5 milióna </a:t>
            </a:r>
          </a:p>
          <a:p>
            <a:pPr lvl="1"/>
            <a:r>
              <a:rPr lang="sk-SK" sz="2400" dirty="0"/>
              <a:t>Prevalencia medzi dospelými vo veku 15 – 49 rokov: 0,8 % </a:t>
            </a:r>
          </a:p>
          <a:p>
            <a:pPr lvl="1"/>
            <a:r>
              <a:rPr lang="sk-SK" sz="2400" dirty="0"/>
              <a:t>Počet nových infekcií HIV: 2,1 milióna </a:t>
            </a:r>
          </a:p>
          <a:p>
            <a:pPr lvl="1"/>
            <a:r>
              <a:rPr lang="sk-SK" sz="2400" dirty="0"/>
              <a:t>Deti do 15 rokov </a:t>
            </a:r>
          </a:p>
          <a:p>
            <a:pPr lvl="1"/>
            <a:r>
              <a:rPr lang="sk-SK" sz="2400" dirty="0" err="1"/>
              <a:t>novoinfikované</a:t>
            </a:r>
            <a:r>
              <a:rPr lang="sk-SK" sz="2400" dirty="0"/>
              <a:t> HIV: 240 000</a:t>
            </a:r>
          </a:p>
          <a:p>
            <a:r>
              <a:rPr lang="sk-SK" sz="2600" i="1" dirty="0"/>
              <a:t>Globálna distribúcia nových infekcií</a:t>
            </a:r>
            <a:r>
              <a:rPr lang="sk-SK" sz="2600" dirty="0"/>
              <a:t>: </a:t>
            </a:r>
          </a:p>
          <a:p>
            <a:pPr lvl="1"/>
            <a:r>
              <a:rPr lang="sk-SK" sz="2400" dirty="0"/>
              <a:t>1,5 milióna v africkom regióne WHO, </a:t>
            </a:r>
          </a:p>
          <a:p>
            <a:pPr lvl="1"/>
            <a:r>
              <a:rPr lang="sk-SK" sz="2400" dirty="0"/>
              <a:t>116 000 v regióne juhovýchodnej Ázie, </a:t>
            </a:r>
          </a:p>
          <a:p>
            <a:pPr lvl="1"/>
            <a:r>
              <a:rPr lang="sk-SK" sz="2400" dirty="0"/>
              <a:t>160 000 v regióne Ameriky, </a:t>
            </a:r>
          </a:p>
          <a:p>
            <a:pPr lvl="1"/>
            <a:r>
              <a:rPr lang="sk-SK" sz="2400" dirty="0"/>
              <a:t>100 000 v regióne západného </a:t>
            </a:r>
            <a:r>
              <a:rPr lang="sk-SK" sz="2400" dirty="0" err="1"/>
              <a:t>Tichomoria</a:t>
            </a:r>
            <a:r>
              <a:rPr lang="sk-SK" sz="2400" dirty="0"/>
              <a:t>, </a:t>
            </a:r>
          </a:p>
          <a:p>
            <a:pPr lvl="1"/>
            <a:r>
              <a:rPr lang="sk-SK" sz="2400" dirty="0"/>
              <a:t>140 000 v európskom regióne</a:t>
            </a:r>
          </a:p>
          <a:p>
            <a:r>
              <a:rPr lang="sk-SK" sz="2600" i="1" dirty="0"/>
              <a:t>Počet úmrtí súvisiacich s HIV</a:t>
            </a:r>
            <a:r>
              <a:rPr lang="sk-SK" sz="2600" dirty="0"/>
              <a:t>: 1,5 milióna Počet</a:t>
            </a:r>
          </a:p>
          <a:p>
            <a:r>
              <a:rPr lang="sk-SK" sz="2600" i="1" dirty="0"/>
              <a:t>Počet HIV pozitívnych ľudí liečených </a:t>
            </a:r>
            <a:r>
              <a:rPr lang="sk-SK" sz="2600" i="1" dirty="0" err="1"/>
              <a:t>antiretrovírusovou</a:t>
            </a:r>
            <a:r>
              <a:rPr lang="sk-SK" sz="2600" i="1" dirty="0"/>
              <a:t> terapiou (ART</a:t>
            </a:r>
            <a:r>
              <a:rPr lang="sk-SK" sz="2600" dirty="0"/>
              <a:t>): </a:t>
            </a:r>
          </a:p>
          <a:p>
            <a:pPr lvl="1"/>
            <a:r>
              <a:rPr lang="sk-SK" sz="2400" dirty="0"/>
              <a:t>12,9 milióna Podiel všetkých dospelých žijúcich s HIV, ktorí dostávajú ART: 38 % </a:t>
            </a:r>
          </a:p>
          <a:p>
            <a:pPr lvl="1"/>
            <a:r>
              <a:rPr lang="sk-SK" sz="2400" dirty="0"/>
              <a:t>Podiel všetkých detí žijúcich s HIV, ktorí dostávajú ART: 24 %</a:t>
            </a:r>
          </a:p>
          <a:p>
            <a:r>
              <a:rPr lang="sk-SK" sz="2600" i="1" dirty="0"/>
              <a:t>Rýchle ciele UNAIDS</a:t>
            </a:r>
            <a:r>
              <a:rPr lang="sk-SK" sz="2600" dirty="0"/>
              <a:t>: </a:t>
            </a:r>
          </a:p>
          <a:p>
            <a:pPr lvl="1"/>
            <a:r>
              <a:rPr lang="sk-SK" sz="2400" dirty="0"/>
              <a:t>Do roku 2020 mať len 500 000 nových infekcií ročne a „90-90-90“ (90 % ľudí žijúcich s HIV pozná svoj stav, 90 % ľudí, ktorí poznajú svoj stav, sa lieči a 90 % liečení, ktorí majú potlačenú vírusovú záťaž)</a:t>
            </a:r>
          </a:p>
          <a:p>
            <a:r>
              <a:rPr lang="sk-SK" sz="1400" dirty="0"/>
              <a:t>Zdroj: Údaje zo Svetovej zdravotníckej organizácie. (2014). Globálne aktuálne informácie o reakcii zdravotníckeho sektora na HIV. Získané 7. januára 2015 z http://</a:t>
            </a:r>
            <a:r>
              <a:rPr lang="sk-SK" sz="1400" dirty="0" err="1"/>
              <a:t>apps.who.int</a:t>
            </a:r>
            <a:r>
              <a:rPr lang="sk-SK" sz="1400" dirty="0"/>
              <a:t>/iris/</a:t>
            </a:r>
            <a:r>
              <a:rPr lang="sk-SK" sz="1400" dirty="0" err="1"/>
              <a:t>bitstr</a:t>
            </a:r>
            <a:r>
              <a:rPr lang="sk-SK" sz="1400" dirty="0"/>
              <a:t> </a:t>
            </a:r>
            <a:r>
              <a:rPr lang="sk-SK" sz="1400" dirty="0" err="1"/>
              <a:t>eam</a:t>
            </a:r>
            <a:r>
              <a:rPr lang="sk-SK" sz="1400" dirty="0"/>
              <a:t>/10665/128494/1/9789241507585_eng.pdf?ua=1; Odhad prevalencie od Svetovej zdravotníckej organizácie. Globálne observatórium zdravia. Získané 7. januára 2015 z http://</a:t>
            </a:r>
            <a:r>
              <a:rPr lang="sk-SK" sz="1400" dirty="0" err="1"/>
              <a:t>www.who.int</a:t>
            </a:r>
            <a:r>
              <a:rPr lang="sk-SK" sz="1400" dirty="0"/>
              <a:t>/</a:t>
            </a:r>
            <a:r>
              <a:rPr lang="sk-SK" sz="1400" dirty="0" err="1"/>
              <a:t>gho</a:t>
            </a:r>
            <a:r>
              <a:rPr lang="sk-SK" sz="1400" dirty="0"/>
              <a:t>/</a:t>
            </a:r>
            <a:r>
              <a:rPr lang="sk-SK" sz="1400" dirty="0" err="1"/>
              <a:t>hiv</a:t>
            </a:r>
            <a:r>
              <a:rPr lang="sk-SK" sz="1400" dirty="0"/>
              <a:t>/</a:t>
            </a:r>
            <a:r>
              <a:rPr lang="sk-SK" sz="1400" dirty="0" err="1"/>
              <a:t>epidemic_status</a:t>
            </a:r>
            <a:r>
              <a:rPr lang="sk-SK" sz="1400" dirty="0"/>
              <a:t>/</a:t>
            </a:r>
            <a:r>
              <a:rPr lang="sk-SK" sz="1400" dirty="0" err="1"/>
              <a:t>prevalence</a:t>
            </a:r>
            <a:r>
              <a:rPr lang="sk-SK" sz="1400" dirty="0"/>
              <a:t>/</a:t>
            </a:r>
            <a:r>
              <a:rPr lang="sk-SK" sz="1400" dirty="0" err="1"/>
              <a:t>en</a:t>
            </a:r>
            <a:r>
              <a:rPr lang="sk-SK" sz="1400" dirty="0"/>
              <a:t>/; Odhady podielu dospelých a detí, ktoré dostávajú ART z UNAIDS, a cieľov z UNAIDS. Rýchle ukončenie epidémie AIDS do roku 2030. (2015). http://</a:t>
            </a:r>
            <a:r>
              <a:rPr lang="sk-SK" sz="1400" dirty="0" err="1"/>
              <a:t>www.unaids.org</a:t>
            </a:r>
            <a:r>
              <a:rPr lang="sk-SK" sz="1400" dirty="0"/>
              <a:t>/</a:t>
            </a:r>
            <a:r>
              <a:rPr lang="sk-SK" sz="1400" dirty="0" err="1"/>
              <a:t>sites</a:t>
            </a:r>
            <a:r>
              <a:rPr lang="sk-SK" sz="1400" dirty="0"/>
              <a:t>/default/</a:t>
            </a:r>
            <a:r>
              <a:rPr lang="sk-SK" sz="1400" dirty="0" err="1"/>
              <a:t>files</a:t>
            </a:r>
            <a:r>
              <a:rPr lang="sk-SK" sz="1400" dirty="0"/>
              <a:t>/</a:t>
            </a:r>
            <a:r>
              <a:rPr lang="sk-SK" sz="1400" dirty="0" err="1"/>
              <a:t>media_asset</a:t>
            </a:r>
            <a:r>
              <a:rPr lang="sk-SK" sz="1400" dirty="0"/>
              <a:t>/JC2686_WAD2014report_en.pdf.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D393965-D361-2683-E179-1CCD647C6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6025661"/>
            <a:ext cx="8312587" cy="761647"/>
          </a:xfrm>
        </p:spPr>
        <p:txBody>
          <a:bodyPr/>
          <a:lstStyle/>
          <a:p>
            <a:r>
              <a:rPr lang="sk-SK" sz="3600" dirty="0"/>
              <a:t>Fakty HIV/AIDS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8C160B9-A663-5EDF-5893-B812DD62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27.9.22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3A4AD30-C621-BFAB-2D7E-B5DE467B0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DB03063-D78D-A531-E882-729A3AD703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089131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77D7F8A-C87E-0F84-AE5A-C120CEF10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10" y="6008708"/>
            <a:ext cx="8312587" cy="1008380"/>
          </a:xfrm>
        </p:spPr>
        <p:txBody>
          <a:bodyPr/>
          <a:lstStyle/>
          <a:p>
            <a:r>
              <a:rPr lang="sk-SK" dirty="0"/>
              <a:t>Prevalencia HIV vo svete, 2013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F1810E1-4D78-28CA-EBE6-4A728A370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27.9.22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19D8A3D-E792-112B-74C9-B95E64D38B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C6111B1-AE49-C71F-1F30-E35F9A4CE9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8" name="Obrázok 7" descr="Obrázok, na ktorom je mapa&#10;&#10;Automaticky generovaný popis">
            <a:extLst>
              <a:ext uri="{FF2B5EF4-FFF2-40B4-BE49-F238E27FC236}">
                <a16:creationId xmlns:a16="http://schemas.microsoft.com/office/drawing/2014/main" id="{95F3DDB6-8D9B-5772-193F-BC8B78E02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8" y="222672"/>
            <a:ext cx="8776868" cy="504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80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56E4D28-56FB-6F46-846F-11066E1C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27.9.22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2EBD222-1806-B3F1-6D72-06C727F3BE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7046BE3-7985-09DA-FC48-DA1DFE7859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A82D23D3-F290-D592-1798-3EBAD63D4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97" y="5782430"/>
            <a:ext cx="8312587" cy="1008380"/>
          </a:xfrm>
        </p:spPr>
        <p:txBody>
          <a:bodyPr/>
          <a:lstStyle/>
          <a:p>
            <a:r>
              <a:rPr lang="sk-SK" dirty="0"/>
              <a:t>Prevencia nových infekcií</a:t>
            </a:r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422EB343-D944-13B9-1FA6-168335D4DD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646" y="726034"/>
            <a:ext cx="4407877" cy="5056396"/>
          </a:xfrm>
        </p:spPr>
        <p:txBody>
          <a:bodyPr>
            <a:normAutofit fontScale="92500"/>
          </a:bodyPr>
          <a:lstStyle/>
          <a:p>
            <a:r>
              <a:rPr lang="sk-SK" dirty="0"/>
              <a:t>Trvalé politické vedenie na najvyšších úrovniach </a:t>
            </a:r>
          </a:p>
          <a:p>
            <a:r>
              <a:rPr lang="sk-SK" dirty="0"/>
              <a:t>Zapojenie širokého spektra snáh občianskej spoločnosti na riešenie problematiky HIV/AIDS vrátane mienkotvorných a náboženských vodcov</a:t>
            </a:r>
          </a:p>
          <a:p>
            <a:r>
              <a:rPr lang="sk-SK" dirty="0"/>
              <a:t>Široké programy na zmenu sociálnych noriem v populácii</a:t>
            </a:r>
          </a:p>
          <a:p>
            <a:r>
              <a:rPr lang="sk-SK" dirty="0"/>
              <a:t>Otvorená komunikácia o HIV/AIDS a súvisiacich sexuálnych záležitostiach</a:t>
            </a:r>
          </a:p>
          <a:p>
            <a:r>
              <a:rPr lang="sk-SK" dirty="0"/>
              <a:t>Programy na zníženie stigmy a diskriminácie</a:t>
            </a:r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3DCDA987-DF87-0861-AF41-03C724A27C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7341" y="726034"/>
            <a:ext cx="4407876" cy="5056396"/>
          </a:xfrm>
        </p:spPr>
        <p:txBody>
          <a:bodyPr>
            <a:normAutofit fontScale="92500" lnSpcReduction="10000"/>
          </a:bodyPr>
          <a:lstStyle/>
          <a:p>
            <a:r>
              <a:rPr lang="sk-SK" sz="1800" dirty="0"/>
              <a:t>Dobrý epidemický dohľad</a:t>
            </a:r>
          </a:p>
          <a:p>
            <a:r>
              <a:rPr lang="sk-SK" sz="1800" dirty="0"/>
              <a:t>Informácie, vzdelávanie a komunikácia</a:t>
            </a:r>
          </a:p>
          <a:p>
            <a:r>
              <a:rPr lang="sk-SK" sz="1800" dirty="0"/>
              <a:t>Dobrovoľné poradenstvo a testovanie Podpora kondómov</a:t>
            </a:r>
          </a:p>
          <a:p>
            <a:r>
              <a:rPr lang="sk-SK" sz="1800" dirty="0"/>
              <a:t>Skríning a liečba sexuálne prenosných infekcií</a:t>
            </a:r>
          </a:p>
          <a:p>
            <a:r>
              <a:rPr lang="sk-SK" sz="1800" dirty="0"/>
              <a:t>Prevencia prenosu z matky na dieťa prostredníctvom </a:t>
            </a:r>
            <a:r>
              <a:rPr lang="sk-SK" sz="1800" dirty="0" err="1"/>
              <a:t>antiretrovírusovej</a:t>
            </a:r>
            <a:r>
              <a:rPr lang="sk-SK" sz="1800" dirty="0"/>
              <a:t> liečby a vyhýbania sa tehotenstvu</a:t>
            </a:r>
          </a:p>
          <a:p>
            <a:r>
              <a:rPr lang="sk-SK" sz="1800" dirty="0"/>
              <a:t>Dobrovoľná mužská lekárska obriezka </a:t>
            </a:r>
          </a:p>
          <a:p>
            <a:r>
              <a:rPr lang="sk-SK" sz="1800" dirty="0"/>
              <a:t>Zásahy zamerané na populácie prenášajúce vírus z vysokorizikových na nízkorizikové populácie</a:t>
            </a:r>
          </a:p>
          <a:p>
            <a:r>
              <a:rPr lang="sk-SK" sz="1800" dirty="0"/>
              <a:t>Prevencia prenosu krvou prostredníctvom bezpečnosti krvi, </a:t>
            </a:r>
          </a:p>
          <a:p>
            <a:r>
              <a:rPr lang="sk-SK" sz="1800" dirty="0"/>
              <a:t>Znižovanie škôd pre injekčných užívateľov drog a </a:t>
            </a:r>
          </a:p>
          <a:p>
            <a:r>
              <a:rPr lang="sk-SK" sz="1800" dirty="0"/>
              <a:t>Univerzálne preventívne opatrenia v zdravotníckych zariadeniach.</a:t>
            </a:r>
          </a:p>
        </p:txBody>
      </p:sp>
    </p:spTree>
    <p:extLst>
      <p:ext uri="{BB962C8B-B14F-4D97-AF65-F5344CB8AC3E}">
        <p14:creationId xmlns:p14="http://schemas.microsoft.com/office/powerpoint/2010/main" val="3935906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40149E48-6DEE-323F-096E-256FB2AC5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943" y="885241"/>
            <a:ext cx="6717242" cy="4621740"/>
          </a:xfrm>
        </p:spPr>
        <p:txBody>
          <a:bodyPr>
            <a:normAutofit/>
          </a:bodyPr>
          <a:lstStyle/>
          <a:p>
            <a:r>
              <a:rPr lang="sk-SK" sz="2800" dirty="0"/>
              <a:t>90 percent ľudí s HIV pozná svoj HIV status</a:t>
            </a:r>
          </a:p>
          <a:p>
            <a:r>
              <a:rPr lang="sk-SK" sz="2800" dirty="0"/>
              <a:t>90 percent ľudí s HIV bude dostávať </a:t>
            </a:r>
            <a:r>
              <a:rPr lang="sk-SK" sz="2800" dirty="0" err="1"/>
              <a:t>antiretrovírusovú</a:t>
            </a:r>
            <a:r>
              <a:rPr lang="sk-SK" sz="2800" dirty="0"/>
              <a:t> liečbu</a:t>
            </a:r>
          </a:p>
          <a:p>
            <a:r>
              <a:rPr lang="sk-SK" sz="2800" dirty="0"/>
              <a:t>90 percent liečených bude mať potlačený vírus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F25353C4-4F28-7D4D-7CDD-0933BAE7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Globálne ciele</a:t>
            </a:r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E69F1FA4-BA74-1F98-43F5-992F0AE8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0C47-DA0C-8449-A714-912745D9AA1F}" type="datetime1">
              <a:rPr lang="sk-SK" smtClean="0"/>
              <a:t>27.9.22</a:t>
            </a:fld>
            <a:endParaRPr lang="en-GB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8ADE25FB-FA6F-2DA4-3D65-1B7D739859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FF13339-8B52-56BE-361C-DC52934B2EE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1026" name="Picture 2" descr="90-90-90: treatment for all | UNAIDS">
            <a:extLst>
              <a:ext uri="{FF2B5EF4-FFF2-40B4-BE49-F238E27FC236}">
                <a16:creationId xmlns:a16="http://schemas.microsoft.com/office/drawing/2014/main" id="{46D6B28B-DFEC-3287-ABC0-41F9B3F93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638" y="4242855"/>
            <a:ext cx="4097094" cy="247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362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6DEC746D-2381-789E-95BE-FC56E9E72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5234205"/>
          </a:xfrm>
        </p:spPr>
        <p:txBody>
          <a:bodyPr>
            <a:normAutofit fontScale="77500" lnSpcReduction="20000"/>
          </a:bodyPr>
          <a:lstStyle/>
          <a:p>
            <a:r>
              <a:rPr lang="sk-SK" i="1" dirty="0"/>
              <a:t>Počet ľudí žijúcich s TBC</a:t>
            </a:r>
            <a:r>
              <a:rPr lang="sk-SK" dirty="0"/>
              <a:t>: 11,0 milióna </a:t>
            </a:r>
          </a:p>
          <a:p>
            <a:pPr lvl="1"/>
            <a:r>
              <a:rPr lang="sk-SK" dirty="0"/>
              <a:t>Počet nových prípadov TBC: 9,0 milióna </a:t>
            </a:r>
          </a:p>
          <a:p>
            <a:pPr lvl="1"/>
            <a:r>
              <a:rPr lang="sk-SK" dirty="0"/>
              <a:t>Počet úmrtí na TBC: 1,5 milióna</a:t>
            </a:r>
          </a:p>
          <a:p>
            <a:r>
              <a:rPr lang="sk-SK" dirty="0"/>
              <a:t>Podiel </a:t>
            </a:r>
            <a:r>
              <a:rPr lang="sk-SK" i="1" dirty="0"/>
              <a:t>nových prípadov s </a:t>
            </a:r>
            <a:r>
              <a:rPr lang="sk-SK" i="1" dirty="0" err="1"/>
              <a:t>multirezistentnou</a:t>
            </a:r>
            <a:r>
              <a:rPr lang="sk-SK" i="1" dirty="0"/>
              <a:t> </a:t>
            </a:r>
            <a:r>
              <a:rPr lang="sk-SK" dirty="0"/>
              <a:t>TBC: 3,5 %</a:t>
            </a:r>
          </a:p>
          <a:p>
            <a:pPr lvl="1"/>
            <a:r>
              <a:rPr lang="sk-SK" dirty="0"/>
              <a:t>Odhadovaný počet nových prípadov </a:t>
            </a:r>
            <a:r>
              <a:rPr lang="sk-SK" dirty="0" err="1"/>
              <a:t>multirezistentnej</a:t>
            </a:r>
            <a:r>
              <a:rPr lang="sk-SK" dirty="0"/>
              <a:t> TBC medzi hlásenými pacientmi: 300 000</a:t>
            </a:r>
          </a:p>
          <a:p>
            <a:r>
              <a:rPr lang="sk-SK" dirty="0"/>
              <a:t>Globálne rozdelenie </a:t>
            </a:r>
            <a:r>
              <a:rPr lang="sk-SK" i="1" dirty="0"/>
              <a:t>prevalencie</a:t>
            </a:r>
            <a:r>
              <a:rPr lang="sk-SK" dirty="0"/>
              <a:t> podľa regiónu WHO: </a:t>
            </a:r>
          </a:p>
          <a:p>
            <a:pPr lvl="1"/>
            <a:r>
              <a:rPr lang="sk-SK" dirty="0"/>
              <a:t>41 % v juhovýchodnej Ázii, </a:t>
            </a:r>
          </a:p>
          <a:p>
            <a:pPr lvl="1"/>
            <a:r>
              <a:rPr lang="sk-SK" dirty="0"/>
              <a:t>21 % v regióne západného </a:t>
            </a:r>
            <a:r>
              <a:rPr lang="sk-SK" dirty="0" err="1"/>
              <a:t>Tichomoria</a:t>
            </a:r>
            <a:r>
              <a:rPr lang="sk-SK" dirty="0"/>
              <a:t>, </a:t>
            </a:r>
          </a:p>
          <a:p>
            <a:pPr lvl="1"/>
            <a:r>
              <a:rPr lang="sk-SK" dirty="0"/>
              <a:t>25 % v Afrike, </a:t>
            </a:r>
          </a:p>
          <a:p>
            <a:pPr lvl="1"/>
            <a:r>
              <a:rPr lang="sk-SK" dirty="0"/>
              <a:t>9 % v regióne východného Stredomoria, </a:t>
            </a:r>
          </a:p>
          <a:p>
            <a:pPr lvl="1"/>
            <a:r>
              <a:rPr lang="sk-SK" dirty="0"/>
              <a:t>4 % v Európe a </a:t>
            </a:r>
          </a:p>
          <a:p>
            <a:pPr lvl="1"/>
            <a:r>
              <a:rPr lang="sk-SK" dirty="0"/>
              <a:t>3 % v Amerike</a:t>
            </a:r>
          </a:p>
          <a:p>
            <a:r>
              <a:rPr lang="sk-SK" dirty="0"/>
              <a:t>India mala 24 % všetkých celosvetových prípadov a Čína 11 %</a:t>
            </a:r>
          </a:p>
          <a:p>
            <a:r>
              <a:rPr lang="sk-SK" dirty="0"/>
              <a:t>Cieľ </a:t>
            </a:r>
            <a:r>
              <a:rPr lang="sk-SK" i="1" dirty="0"/>
              <a:t>Globálneho plánu na zastavenie TBC</a:t>
            </a:r>
            <a:r>
              <a:rPr lang="sk-SK" dirty="0"/>
              <a:t>: </a:t>
            </a:r>
          </a:p>
          <a:p>
            <a:pPr lvl="1"/>
            <a:r>
              <a:rPr lang="sk-SK" dirty="0"/>
              <a:t>Do roku 2025 75 % zníženie úmrtí na TBC v porovnaní s rokom 2015 a tiež zníženie miery výskytu TBC na polovicu (na menej ako 55 prípadov TBC na 100 000 obyvateľov)</a:t>
            </a:r>
          </a:p>
          <a:p>
            <a:r>
              <a:rPr lang="sk-SK" dirty="0"/>
              <a:t>Údaje od WHO. Globálna správa o tuberkulóze za rok 2014. Získané 6. januára 2015 z http://</a:t>
            </a:r>
            <a:r>
              <a:rPr lang="sk-SK" dirty="0" err="1"/>
              <a:t>www.who.int</a:t>
            </a:r>
            <a:r>
              <a:rPr lang="sk-SK" dirty="0"/>
              <a:t>/</a:t>
            </a:r>
            <a:r>
              <a:rPr lang="sk-SK" dirty="0" err="1"/>
              <a:t>tb</a:t>
            </a:r>
            <a:r>
              <a:rPr lang="sk-SK" dirty="0"/>
              <a:t>/</a:t>
            </a:r>
            <a:r>
              <a:rPr lang="sk-SK" dirty="0" err="1"/>
              <a:t>publications</a:t>
            </a:r>
            <a:r>
              <a:rPr lang="sk-SK" dirty="0"/>
              <a:t>/</a:t>
            </a:r>
            <a:r>
              <a:rPr lang="sk-SK" dirty="0" err="1"/>
              <a:t>global_report</a:t>
            </a:r>
            <a:r>
              <a:rPr lang="sk-SK" dirty="0"/>
              <a:t>/gtbr14 _</a:t>
            </a:r>
            <a:r>
              <a:rPr lang="sk-SK" dirty="0" err="1"/>
              <a:t>main_text.pdf?ua</a:t>
            </a:r>
            <a:r>
              <a:rPr lang="sk-SK" dirty="0"/>
              <a:t>=1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D0193EF-4BEE-B907-4E50-C28BDA3A3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778929"/>
            <a:ext cx="8312587" cy="1008380"/>
          </a:xfrm>
        </p:spPr>
        <p:txBody>
          <a:bodyPr/>
          <a:lstStyle/>
          <a:p>
            <a:r>
              <a:rPr lang="sk-SK" sz="4800" dirty="0"/>
              <a:t>Základné fakty o TBC: 2013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6BB1B8B-3F06-6610-2014-3C034C17C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27.9.22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92BA6D7-8F40-93CE-991C-7DE91B927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B820E5A-458F-1FDF-A247-9111781933E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428544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455F0F12-D948-B05D-02C7-AB128C5CC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756287"/>
            <a:ext cx="8716585" cy="5269375"/>
          </a:xfrm>
        </p:spPr>
        <p:txBody>
          <a:bodyPr>
            <a:normAutofit fontScale="70000" lnSpcReduction="20000"/>
          </a:bodyPr>
          <a:lstStyle/>
          <a:p>
            <a:r>
              <a:rPr lang="sk-SK" dirty="0"/>
              <a:t>Počet ľudí </a:t>
            </a:r>
            <a:r>
              <a:rPr lang="sk-SK" i="1" dirty="0"/>
              <a:t>ohrozených maláriou</a:t>
            </a:r>
            <a:r>
              <a:rPr lang="sk-SK" dirty="0"/>
              <a:t>: 3,2 miliardy</a:t>
            </a:r>
          </a:p>
          <a:p>
            <a:pPr lvl="1"/>
            <a:r>
              <a:rPr lang="sk-SK" dirty="0"/>
              <a:t>Počet prípadov malárie: 198 miliónov Počet úmrtí súvisiacich s maláriou: 548 000</a:t>
            </a:r>
          </a:p>
          <a:p>
            <a:r>
              <a:rPr lang="sk-SK" i="1" dirty="0"/>
              <a:t>Globálna distribúcia prípadov </a:t>
            </a:r>
            <a:r>
              <a:rPr lang="sk-SK" dirty="0"/>
              <a:t>vo vybraných regiónoch WHO: </a:t>
            </a:r>
          </a:p>
          <a:p>
            <a:pPr lvl="1"/>
            <a:r>
              <a:rPr lang="sk-SK" dirty="0"/>
              <a:t>82 % v Afrike, </a:t>
            </a:r>
          </a:p>
          <a:p>
            <a:pPr lvl="1"/>
            <a:r>
              <a:rPr lang="sk-SK" dirty="0"/>
              <a:t>12 % v juhovýchodnej Ázii, </a:t>
            </a:r>
          </a:p>
          <a:p>
            <a:pPr lvl="1"/>
            <a:r>
              <a:rPr lang="sk-SK" dirty="0"/>
              <a:t>5 % v regióne východného Stredomoria</a:t>
            </a:r>
          </a:p>
          <a:p>
            <a:r>
              <a:rPr lang="sk-SK" dirty="0"/>
              <a:t>Záťaž v dôsledku úmrtí súvisiacich s maláriou: </a:t>
            </a:r>
          </a:p>
          <a:p>
            <a:pPr lvl="1"/>
            <a:r>
              <a:rPr lang="sk-SK" dirty="0"/>
              <a:t>90 % v Afrike; </a:t>
            </a:r>
          </a:p>
          <a:p>
            <a:pPr lvl="1"/>
            <a:r>
              <a:rPr lang="sk-SK" dirty="0"/>
              <a:t>78 % sa vyskytlo u detí mladších ako 5 rokov</a:t>
            </a:r>
          </a:p>
          <a:p>
            <a:r>
              <a:rPr lang="sk-SK" dirty="0"/>
              <a:t>Podiel domácností, ktoré vlastnia aspoň jednu sieťku na posteľ ošetrenú insekticídom: 67 %</a:t>
            </a:r>
          </a:p>
          <a:p>
            <a:r>
              <a:rPr lang="sk-SK" dirty="0"/>
              <a:t>Počet ľudí chránených vnútorným postrekom zvyškov: 123 miliónov</a:t>
            </a:r>
          </a:p>
          <a:p>
            <a:r>
              <a:rPr lang="sk-SK" dirty="0"/>
              <a:t>Zvrátiť maláriu </a:t>
            </a:r>
          </a:p>
          <a:p>
            <a:pPr lvl="1"/>
            <a:r>
              <a:rPr lang="sk-SK" dirty="0"/>
              <a:t>Ciele: Do konca roka 2015 znížiť celosvetové úmrtia na maláriu takmer na nulu; </a:t>
            </a:r>
          </a:p>
          <a:p>
            <a:pPr lvl="1"/>
            <a:r>
              <a:rPr lang="sk-SK" dirty="0"/>
              <a:t>Do konca roku 2015 znížiť celosvetové prípady malárie o 75 % v porovnaní s úrovňou v roku 2000; </a:t>
            </a:r>
          </a:p>
          <a:p>
            <a:pPr lvl="1"/>
            <a:r>
              <a:rPr lang="sk-SK" dirty="0"/>
              <a:t>Odstrániť maláriu do konca roku 2015 v 10 nových krajinách (od roku 2008) a v európskom regióne WHO</a:t>
            </a:r>
          </a:p>
          <a:p>
            <a:r>
              <a:rPr lang="sk-SK" dirty="0"/>
              <a:t>Pokrok smerom k cieľom: Azerbajdžan a Srí Lanka po prvýkrát hlásili 0 prípadov domorodého obyvateľstva a 11 ďalších krajín si udržalo 0 prípadov</a:t>
            </a:r>
          </a:p>
          <a:p>
            <a:r>
              <a:rPr lang="sk-SK" sz="1700" dirty="0"/>
              <a:t>Údaje z globálneho programu WHO proti malárii. Svetová správa o malárii 2014. Získané 6. januára 2015 z http://</a:t>
            </a:r>
            <a:r>
              <a:rPr lang="sk-SK" sz="1700" dirty="0" err="1"/>
              <a:t>www.who.int</a:t>
            </a:r>
            <a:r>
              <a:rPr lang="sk-SK" sz="1700" dirty="0"/>
              <a:t>/</a:t>
            </a:r>
            <a:r>
              <a:rPr lang="sk-SK" sz="1700" dirty="0" err="1"/>
              <a:t>malaria</a:t>
            </a:r>
            <a:r>
              <a:rPr lang="sk-SK" sz="1700" dirty="0"/>
              <a:t>/</a:t>
            </a:r>
            <a:r>
              <a:rPr lang="sk-SK" sz="1700" dirty="0" err="1"/>
              <a:t>publications</a:t>
            </a:r>
            <a:r>
              <a:rPr lang="sk-SK" sz="1700" dirty="0"/>
              <a:t> /world_malaria_report_2014/wmr-2014-no-profiles.pdf.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D080C36-C266-7489-DD45-7BA33679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8" y="5798183"/>
            <a:ext cx="8312587" cy="1008380"/>
          </a:xfrm>
        </p:spPr>
        <p:txBody>
          <a:bodyPr/>
          <a:lstStyle/>
          <a:p>
            <a:r>
              <a:rPr lang="sk-SK" sz="4400" dirty="0"/>
              <a:t>Základné fakty o malárii: 2013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0B935E7-27AB-8D40-AB1D-34B8D4C6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27.9.22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C2536E2-24B2-0280-4A11-969068C489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1CBFA45-32BE-87C2-8365-14FAB5085F1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4164079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C8C3C957-F795-2B6F-E897-839D1A15E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Zásahy</a:t>
            </a:r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484E354D-31A8-76C7-9780-EED144913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646" y="1512570"/>
            <a:ext cx="4611024" cy="3633862"/>
          </a:xfrm>
        </p:spPr>
        <p:txBody>
          <a:bodyPr>
            <a:normAutofit fontScale="85000" lnSpcReduction="10000"/>
          </a:bodyPr>
          <a:lstStyle/>
          <a:p>
            <a:r>
              <a:rPr lang="sk-SK" dirty="0"/>
              <a:t>Rýchla liečba infikovaných na základe potvrdenej diagnózy</a:t>
            </a:r>
          </a:p>
          <a:p>
            <a:r>
              <a:rPr lang="sk-SK" dirty="0"/>
              <a:t>Prerušovaná preventívna terapia pre tehotné ženy </a:t>
            </a:r>
          </a:p>
          <a:p>
            <a:r>
              <a:rPr lang="sk-SK" dirty="0"/>
              <a:t>Sieťky na posteľ s dlhou životnosťou ošetrené insekticídmi pre ľudí žijúcich v malarických zónach</a:t>
            </a:r>
          </a:p>
          <a:p>
            <a:r>
              <a:rPr lang="sk-SK" dirty="0"/>
              <a:t>Vnútorné reziduálne postrekovanie domovov ľudí v malarických zónach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AC5344A7-BEF2-BF50-AB38-9E607E7FE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/>
              <a:t>Globálne ciele</a:t>
            </a:r>
          </a:p>
        </p:txBody>
      </p:sp>
      <p:sp>
        <p:nvSpPr>
          <p:cNvPr id="11" name="Zástupný objekt pre obsah 10">
            <a:extLst>
              <a:ext uri="{FF2B5EF4-FFF2-40B4-BE49-F238E27FC236}">
                <a16:creationId xmlns:a16="http://schemas.microsoft.com/office/drawing/2014/main" id="{42032964-642E-B951-E1D0-42A0C07F2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4360692"/>
          </a:xfrm>
        </p:spPr>
        <p:txBody>
          <a:bodyPr>
            <a:normAutofit fontScale="85000" lnSpcReduction="10000"/>
          </a:bodyPr>
          <a:lstStyle/>
          <a:p>
            <a:r>
              <a:rPr lang="sk-SK" dirty="0"/>
              <a:t>Znížiť globálne prípady malárie z úrovne 2000 o 75 percent v roku 2015</a:t>
            </a:r>
          </a:p>
          <a:p>
            <a:r>
              <a:rPr lang="sk-SK" dirty="0"/>
              <a:t>Zníženie celosvetových úmrtí na maláriu na nulu do roku 2015</a:t>
            </a:r>
          </a:p>
          <a:p>
            <a:r>
              <a:rPr lang="sk-SK" dirty="0"/>
              <a:t>Odstránenie malárie v 8 až 10 krajinách do roku 2015</a:t>
            </a:r>
          </a:p>
          <a:p>
            <a:r>
              <a:rPr lang="sk-SK" dirty="0"/>
              <a:t>Odstránenie malárie v európskom regióne do roku 2015</a:t>
            </a:r>
          </a:p>
          <a:p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99934D6-4DB9-1EB9-E209-2A03D274A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27.9.22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63D3697-E287-3883-98A2-F63FE5A8DA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CD136AA-16F3-3DF8-FF1B-1EFC8515DAC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02881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780357EF-B876-2A49-8075-7C4891ECA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5116975"/>
          </a:xfrm>
        </p:spPr>
        <p:txBody>
          <a:bodyPr>
            <a:normAutofit lnSpcReduction="10000"/>
          </a:bodyPr>
          <a:lstStyle/>
          <a:p>
            <a:r>
              <a:rPr lang="sk-SK" dirty="0"/>
              <a:t>Nárast neprenosných chorôb neznamenal zmiznutie záťaže prenosných chorôb.</a:t>
            </a:r>
          </a:p>
          <a:p>
            <a:r>
              <a:rPr lang="sk-SK" dirty="0"/>
              <a:t>Vzhľadom na to, že mnohé krajiny čelia dvojitej alebo trojitej záťaži chorobami a HIV a tuberkulózou, ako aj celkovému nárastu rezistencie na </a:t>
            </a:r>
            <a:r>
              <a:rPr lang="sk-SK" dirty="0" err="1"/>
              <a:t>antimalariká</a:t>
            </a:r>
            <a:r>
              <a:rPr lang="sk-SK" dirty="0"/>
              <a:t>, čo znamená, že nedokončená agenda týchto chorôb sa pravdepodobne opäť skomplikuje. </a:t>
            </a:r>
          </a:p>
          <a:p>
            <a:r>
              <a:rPr lang="sk-SK" dirty="0"/>
              <a:t>COVID 19, podobne ako prepuknutie vírusu </a:t>
            </a:r>
            <a:r>
              <a:rPr lang="sk-SK" dirty="0" err="1"/>
              <a:t>Ebola</a:t>
            </a:r>
            <a:r>
              <a:rPr lang="sk-SK" dirty="0"/>
              <a:t> v západnej Afrike v rokoch 2014/15, poukazuje na rozsah, v akom pretrváva hrozba novo sa objavujúcich alebo znovu sa objavujúcich patogénov. Ukazuje najmä hrozbu zoonóz a rýchlosť, akou nové patogény a choroby cestujú a prechádzajú z lokalizovaného prepuknutia ku globálnej pandémii.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944F73F-185E-3943-BB30-3291BDC1A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709379"/>
            <a:ext cx="8312587" cy="1008380"/>
          </a:xfrm>
        </p:spPr>
        <p:txBody>
          <a:bodyPr/>
          <a:lstStyle/>
          <a:p>
            <a:r>
              <a:rPr lang="sk-SK" dirty="0"/>
              <a:t>Prečo prenosné choroby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30F11FC-BF8A-E64E-A277-335A3C15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27.9.22</a:t>
            </a:fld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1588CD6-8F48-2843-BF66-3FFFD9827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sk-SK" smtClean="0"/>
              <a:pPr/>
              <a:t>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11460E8-F8F2-B844-8132-20E3DBA30A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881810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objekt pre obsah 10">
            <a:extLst>
              <a:ext uri="{FF2B5EF4-FFF2-40B4-BE49-F238E27FC236}">
                <a16:creationId xmlns:a16="http://schemas.microsoft.com/office/drawing/2014/main" id="{85535D25-045E-3124-BB9F-FCF667787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859067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Hnačka je hlavnou príčinou úmrtí a chorôb u detí mladších ako 5 rokov. </a:t>
            </a:r>
          </a:p>
          <a:p>
            <a:r>
              <a:rPr lang="sk-SK" dirty="0"/>
              <a:t>WHO v roku 2013 odhadla, že každý rok sa vyskytlo asi 1,7 miliardy prípadov hnačkových ochorení.</a:t>
            </a:r>
          </a:p>
          <a:p>
            <a:r>
              <a:rPr lang="sk-SK" dirty="0"/>
              <a:t>WHO tiež odhadla, že deti do 3 rokov v krajinách s nízkymi a strednými príjmami trpia v priemere asi 3 epizódami hnačky ročne, hoci miera výskytu sa na celom svete líši.</a:t>
            </a:r>
          </a:p>
          <a:p>
            <a:r>
              <a:rPr lang="sk-SK" dirty="0"/>
              <a:t>Hnačkové ochorenia sú príčinou asi 10 percent všetkých úmrtí detí mladších ako 5 rokov v krajinách s nízkymi a strednými príjmami, subsaharskej Afrike a južnej Ázii. </a:t>
            </a:r>
          </a:p>
          <a:p>
            <a:r>
              <a:rPr lang="sk-SK" dirty="0"/>
              <a:t>Hnačkové ochorenia sú štvrtou najčastejšou príčinou úmrtia detí mladších ako 5 rokov v krajinách s nízkymi a strednými príjmami. </a:t>
            </a:r>
          </a:p>
          <a:p>
            <a:r>
              <a:rPr lang="sk-SK" dirty="0"/>
              <a:t>Tieto ochorenia sú treťou hlavnou príčinou DALY u detí mladších ako 5 rokov. </a:t>
            </a:r>
          </a:p>
          <a:p>
            <a:r>
              <a:rPr lang="sk-SK" dirty="0"/>
              <a:t>V subsaharskej Afrike a južnej Ázii sú hnačkové ochorenia treťou najčastejšou príčinou smrti a treťou najčastejšou príčinou DALY.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A674A5C-E280-FD76-A1FF-E4B735CF9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8" y="5778929"/>
            <a:ext cx="8312587" cy="1008380"/>
          </a:xfrm>
        </p:spPr>
        <p:txBody>
          <a:bodyPr/>
          <a:lstStyle/>
          <a:p>
            <a:r>
              <a:rPr lang="sk-SK" dirty="0"/>
              <a:t>Hnačka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A1D7D62-F58C-2BF2-40B0-A2BA41D6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8405-D1FC-534E-BBD1-2B7A6366FE04}" type="datetime1">
              <a:rPr lang="sk-SK" smtClean="0"/>
              <a:t>27.9.22</a:t>
            </a:fld>
            <a:endParaRPr lang="en-GB"/>
          </a:p>
        </p:txBody>
      </p:sp>
      <p:sp>
        <p:nvSpPr>
          <p:cNvPr id="8" name="Zástupný objekt pre číslo snímky 7">
            <a:extLst>
              <a:ext uri="{FF2B5EF4-FFF2-40B4-BE49-F238E27FC236}">
                <a16:creationId xmlns:a16="http://schemas.microsoft.com/office/drawing/2014/main" id="{03E4A488-05BF-9B60-06F9-F8822DFDB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9" name="Zástupný objekt pre pätu 8">
            <a:extLst>
              <a:ext uri="{FF2B5EF4-FFF2-40B4-BE49-F238E27FC236}">
                <a16:creationId xmlns:a16="http://schemas.microsoft.com/office/drawing/2014/main" id="{424775AC-A5F9-AD5A-0608-9A52C1089B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819976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940CB01C-4B1C-A0E6-FB7A-57F1FAF86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56287"/>
            <a:ext cx="8458677" cy="5004243"/>
          </a:xfrm>
        </p:spPr>
        <p:txBody>
          <a:bodyPr>
            <a:normAutofit fontScale="85000" lnSpcReduction="20000"/>
          </a:bodyPr>
          <a:lstStyle/>
          <a:p>
            <a:r>
              <a:rPr lang="sk-SK" dirty="0" err="1"/>
              <a:t>Ascariáza</a:t>
            </a:r>
            <a:r>
              <a:rPr lang="sk-SK" dirty="0"/>
              <a:t> (škrkavka) </a:t>
            </a:r>
          </a:p>
          <a:p>
            <a:r>
              <a:rPr lang="sk-SK" dirty="0" err="1"/>
              <a:t>Trichuriáza</a:t>
            </a:r>
            <a:r>
              <a:rPr lang="sk-SK" dirty="0"/>
              <a:t> </a:t>
            </a:r>
          </a:p>
          <a:p>
            <a:r>
              <a:rPr lang="sk-SK" dirty="0"/>
              <a:t>Infekcia háďatkami </a:t>
            </a:r>
          </a:p>
          <a:p>
            <a:r>
              <a:rPr lang="sk-SK" dirty="0" err="1"/>
              <a:t>Schistosomóza</a:t>
            </a:r>
            <a:r>
              <a:rPr lang="sk-SK" dirty="0"/>
              <a:t> </a:t>
            </a:r>
          </a:p>
          <a:p>
            <a:r>
              <a:rPr lang="sk-SK" dirty="0"/>
              <a:t>Lymfatická </a:t>
            </a:r>
            <a:r>
              <a:rPr lang="sk-SK" dirty="0" err="1"/>
              <a:t>filariáza</a:t>
            </a:r>
            <a:r>
              <a:rPr lang="sk-SK" dirty="0"/>
              <a:t> (</a:t>
            </a:r>
            <a:r>
              <a:rPr lang="sk-SK" dirty="0" err="1"/>
              <a:t>elefantiáza</a:t>
            </a:r>
            <a:r>
              <a:rPr lang="sk-SK" dirty="0"/>
              <a:t>) </a:t>
            </a:r>
          </a:p>
          <a:p>
            <a:r>
              <a:rPr lang="sk-SK" dirty="0" err="1"/>
              <a:t>Onchocerciáza</a:t>
            </a:r>
            <a:r>
              <a:rPr lang="sk-SK" dirty="0"/>
              <a:t> (riečna slepota) </a:t>
            </a:r>
          </a:p>
          <a:p>
            <a:r>
              <a:rPr lang="sk-SK" dirty="0"/>
              <a:t>Trachóm </a:t>
            </a:r>
          </a:p>
          <a:p>
            <a:r>
              <a:rPr lang="sk-SK" dirty="0" err="1"/>
              <a:t>Chagasova</a:t>
            </a:r>
            <a:r>
              <a:rPr lang="sk-SK" dirty="0"/>
              <a:t> choroba </a:t>
            </a:r>
          </a:p>
          <a:p>
            <a:r>
              <a:rPr lang="sk-SK" dirty="0" err="1"/>
              <a:t>Leishmanióza</a:t>
            </a:r>
            <a:r>
              <a:rPr lang="sk-SK" dirty="0"/>
              <a:t> </a:t>
            </a:r>
          </a:p>
          <a:p>
            <a:r>
              <a:rPr lang="sk-SK" dirty="0"/>
              <a:t>Lepra </a:t>
            </a:r>
          </a:p>
          <a:p>
            <a:r>
              <a:rPr lang="sk-SK" dirty="0"/>
              <a:t>Ľudská africká </a:t>
            </a:r>
            <a:r>
              <a:rPr lang="sk-SK" dirty="0" err="1"/>
              <a:t>trypanozomóza</a:t>
            </a:r>
            <a:r>
              <a:rPr lang="sk-SK" dirty="0"/>
              <a:t> </a:t>
            </a:r>
          </a:p>
          <a:p>
            <a:r>
              <a:rPr lang="sk-SK" dirty="0" err="1"/>
              <a:t>Buruli</a:t>
            </a:r>
            <a:r>
              <a:rPr lang="sk-SK" dirty="0"/>
              <a:t> vred </a:t>
            </a:r>
          </a:p>
          <a:p>
            <a:r>
              <a:rPr lang="sk-SK" dirty="0" err="1"/>
              <a:t>Drakunkuliáza</a:t>
            </a:r>
            <a:endParaRPr lang="sk-SK" dirty="0"/>
          </a:p>
          <a:p>
            <a:pPr marL="20158" indent="0">
              <a:buNone/>
            </a:pPr>
            <a:endParaRPr lang="sk-SK" dirty="0"/>
          </a:p>
          <a:p>
            <a:pPr marL="20158" indent="0">
              <a:buNone/>
            </a:pPr>
            <a:r>
              <a:rPr lang="sk-SK" dirty="0" err="1"/>
              <a:t>https</a:t>
            </a:r>
            <a:r>
              <a:rPr lang="sk-SK" dirty="0"/>
              <a:t>://</a:t>
            </a:r>
            <a:r>
              <a:rPr lang="sk-SK" dirty="0" err="1"/>
              <a:t>www.who.int</a:t>
            </a:r>
            <a:r>
              <a:rPr lang="sk-SK" dirty="0"/>
              <a:t>/</a:t>
            </a:r>
            <a:r>
              <a:rPr lang="sk-SK" dirty="0" err="1"/>
              <a:t>health-topics</a:t>
            </a:r>
            <a:r>
              <a:rPr lang="sk-SK" dirty="0"/>
              <a:t>/</a:t>
            </a:r>
            <a:r>
              <a:rPr lang="sk-SK" dirty="0" err="1"/>
              <a:t>neglected-tropical-diseases#tab</a:t>
            </a:r>
            <a:r>
              <a:rPr lang="sk-SK" dirty="0"/>
              <a:t>=tab_1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13B5941-00FE-2BED-E8B2-24745E42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798183"/>
            <a:ext cx="8312587" cy="1008380"/>
          </a:xfrm>
        </p:spPr>
        <p:txBody>
          <a:bodyPr/>
          <a:lstStyle/>
          <a:p>
            <a:r>
              <a:rPr lang="sk-SK" sz="3600" dirty="0"/>
              <a:t>Prehliadané / zanedbané tropické choroby, zoradené podľa prevalencie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91D1494-3E0F-0C08-58E4-D7B34F29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27.9.22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E8DAD6A-B065-2E2E-4686-48FCCF4D38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646E7FE-1FB4-6BF7-AED8-1DF6C1A9CEE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954029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B7B54EDD-99BB-7DE3-CAEC-9D57A6FC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92" y="756287"/>
            <a:ext cx="8564185" cy="5281098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WHO odhaduje, že viac ako 1,7 miliardy svetovej populácie by malo mať prevenciu a liečbu aspoň jednej z týchto chorôb.</a:t>
            </a:r>
          </a:p>
          <a:p>
            <a:r>
              <a:rPr lang="sk-SK" dirty="0"/>
              <a:t>Okrem významnej úmrtnosti a chorobnosti</a:t>
            </a:r>
          </a:p>
          <a:p>
            <a:pPr lvl="1"/>
            <a:r>
              <a:rPr lang="sk-SK" dirty="0"/>
              <a:t>približne 200 000 úmrtí a 19 miliónov rokov života prispôsobených zdravotnému postihnutiu (DALY) ročne sa stratí, </a:t>
            </a:r>
          </a:p>
          <a:p>
            <a:pPr lvl="1"/>
            <a:r>
              <a:rPr lang="sk-SK" dirty="0"/>
              <a:t>NTD stoja rozvojové komunity ekvivalent miliárd amerických dolárov ročne na priamych zdravotných nákladoch, strate produktivity a znížení sociálno-ekonomických a dosiahnuté vzdelanie. </a:t>
            </a:r>
          </a:p>
          <a:p>
            <a:pPr lvl="1"/>
            <a:r>
              <a:rPr lang="sk-SK" dirty="0"/>
              <a:t>Sú zodpovedné aj za ďalšie dôsledky, akými sú zdravotné postihnutie, </a:t>
            </a:r>
            <a:r>
              <a:rPr lang="sk-SK" dirty="0" err="1"/>
              <a:t>stigmatizácia</a:t>
            </a:r>
            <a:r>
              <a:rPr lang="sk-SK" dirty="0"/>
              <a:t>, sociálne vylúčenie a diskriminácia, a predstavujú značné finančné zaťaženie pre pacientov a ich rodiny.</a:t>
            </a:r>
          </a:p>
          <a:p>
            <a:r>
              <a:rPr lang="sk-SK" dirty="0"/>
              <a:t>Napriek tomu takmer chýbajú v agende globálnej zdravotnej politiky – získali uznanie v roku 2015 s cieľmi trvalo udržateľného rozvoja (Cieľ SDG 3.3). </a:t>
            </a:r>
          </a:p>
          <a:p>
            <a:r>
              <a:rPr lang="sk-SK" dirty="0"/>
              <a:t>SDG3 je preto možné dosiahnuť iba vtedy, ak sú splnené ciele NTD, ale keďže zásahy na riešenie NTD sú široko medziodvetvové, zvýšenie ich globálneho rozpoznania môže v skutočnosti </a:t>
            </a:r>
            <a:r>
              <a:rPr lang="sk-SK" dirty="0" err="1"/>
              <a:t>katalyzovať</a:t>
            </a:r>
            <a:r>
              <a:rPr lang="sk-SK" dirty="0"/>
              <a:t> pokrok pri dosahovaní všetkých cieľov trvalo udržateľného rozvoja.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AD22B10-C247-DAF5-4100-7A16AD501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8" y="5821443"/>
            <a:ext cx="8312587" cy="1008380"/>
          </a:xfrm>
        </p:spPr>
        <p:txBody>
          <a:bodyPr/>
          <a:lstStyle/>
          <a:p>
            <a:r>
              <a:rPr lang="sk-SK" dirty="0"/>
              <a:t>Záťaž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ECAB256-7C66-B5C0-DBBF-2BA42D859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27.9.22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8A27CBA-FB4D-54CA-F96F-0CCB98D179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28EAC9A-FD17-D56F-806C-FB135AC2634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4028033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D0F8DC01-8133-8EF7-4309-89540B033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70" y="5778929"/>
            <a:ext cx="8312587" cy="1008380"/>
          </a:xfrm>
        </p:spPr>
        <p:txBody>
          <a:bodyPr/>
          <a:lstStyle/>
          <a:p>
            <a:r>
              <a:rPr lang="sk-SK" sz="3200" dirty="0"/>
              <a:t>Krajiny s piatimi alebo viacerými zanedbanými tropickými chorobami, 2010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17CB786-D7A3-7180-79FB-E7081FE4C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27.9.22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1FD9486-9654-E2DD-4427-E54C86434C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1F691E9-0549-06FC-2633-034A6923979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9" name="Obrázok 8" descr="Obrázok, na ktorom je mapa&#10;&#10;Automaticky generovaný popis">
            <a:extLst>
              <a:ext uri="{FF2B5EF4-FFF2-40B4-BE49-F238E27FC236}">
                <a16:creationId xmlns:a16="http://schemas.microsoft.com/office/drawing/2014/main" id="{4D4F8397-CEE6-F04E-0ABB-0F21F9BEA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16" y="614099"/>
            <a:ext cx="8992188" cy="489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05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33E48830-A081-8E78-8A56-CB9C113EB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621740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Zlepšiť dohľad zhromažďovaním a zdieľaním informácií o rezistencii medzi sieťami laboratórií.</a:t>
            </a:r>
          </a:p>
          <a:p>
            <a:r>
              <a:rPr lang="sk-SK" dirty="0"/>
              <a:t>Zriadiť odbornú technickú pracovnú skupinu na vývoj, udržiavanie a monitorovanie globálnych štandardov kvality liekov po uvedení lieku na trh a zabezpečiť, aby verejné obstarávanie liekov vyžadovalo dodržiavanie tohto štandardu.</a:t>
            </a:r>
          </a:p>
          <a:p>
            <a:r>
              <a:rPr lang="sk-SK" dirty="0"/>
              <a:t>Vytvoriť nové partnerstvo združení poskytovateľov liekov, regulátorov a iných subjektov zapojených do dodávateľského reťazca liekov na podporu poskytovania liekov so zaručenou kvalitou, s akreditáciou dodávateľov a lepšou informovanosťou spotrebiteľov.</a:t>
            </a:r>
          </a:p>
          <a:p>
            <a:r>
              <a:rPr lang="sk-SK" dirty="0"/>
              <a:t>Posilniť národné protidrogové regulačné orgány v krajinách s nízkymi a strednými príjmami.</a:t>
            </a:r>
          </a:p>
          <a:p>
            <a:r>
              <a:rPr lang="sk-SK" dirty="0"/>
              <a:t>Urýchliť výskum a vývoj technológií na boj proti odporu vytvorením webového trhu na zdieľanie výskumu v tejto oblasti.</a:t>
            </a:r>
          </a:p>
          <a:p>
            <a:r>
              <a:rPr lang="sk-SK" dirty="0"/>
              <a:t>Údaje od </a:t>
            </a:r>
            <a:r>
              <a:rPr lang="sk-SK" dirty="0" err="1"/>
              <a:t>Nugent</a:t>
            </a:r>
            <a:r>
              <a:rPr lang="sk-SK" dirty="0"/>
              <a:t> R, </a:t>
            </a:r>
            <a:r>
              <a:rPr lang="sk-SK" dirty="0" err="1"/>
              <a:t>Beck</a:t>
            </a:r>
            <a:r>
              <a:rPr lang="sk-SK" dirty="0"/>
              <a:t> </a:t>
            </a:r>
            <a:r>
              <a:rPr lang="sk-SK" dirty="0" err="1"/>
              <a:t>E</a:t>
            </a:r>
            <a:r>
              <a:rPr lang="sk-SK" dirty="0"/>
              <a:t>, </a:t>
            </a:r>
            <a:r>
              <a:rPr lang="sk-SK" dirty="0" err="1"/>
              <a:t>Beith</a:t>
            </a:r>
            <a:r>
              <a:rPr lang="sk-SK" dirty="0"/>
              <a:t> A.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Race</a:t>
            </a:r>
            <a:r>
              <a:rPr lang="sk-SK" dirty="0"/>
              <a:t> </a:t>
            </a:r>
            <a:r>
              <a:rPr lang="sk-SK" dirty="0" err="1"/>
              <a:t>Against</a:t>
            </a:r>
            <a:r>
              <a:rPr lang="sk-SK" dirty="0"/>
              <a:t> </a:t>
            </a:r>
            <a:r>
              <a:rPr lang="sk-SK" dirty="0" err="1"/>
              <a:t>Drug</a:t>
            </a:r>
            <a:r>
              <a:rPr lang="sk-SK" dirty="0"/>
              <a:t> </a:t>
            </a:r>
            <a:r>
              <a:rPr lang="sk-SK" dirty="0" err="1"/>
              <a:t>Resistance</a:t>
            </a:r>
            <a:r>
              <a:rPr lang="sk-SK" dirty="0"/>
              <a:t>. Washington DC: Centrum pre globálny rozvoj; 2010.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FAF48F7-9358-4499-1AB1-F7630807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22" y="5835836"/>
            <a:ext cx="8312587" cy="1008380"/>
          </a:xfrm>
        </p:spPr>
        <p:txBody>
          <a:bodyPr/>
          <a:lstStyle/>
          <a:p>
            <a:r>
              <a:rPr lang="sk-SK" sz="3600" dirty="0"/>
              <a:t>Odporúčania pracovnej skupiny Centra pre globálny rozvoj liekovej rezistencie na riešenie rezistencie na lieky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9B1B722-CF90-D673-7240-9158CEEC1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27.9.22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EE4A78C-2244-8EDA-E85D-C12A2D9E4C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DEEC8BA-AE34-B014-ADE1-330CD9ECAD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729588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8B5E99A-4DE2-27AD-C70F-CD366BC95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7D84F83-A9A5-C942-A03F-560C803C3F5D}" type="datetime1">
              <a:rPr lang="sk-SK" sz="1100" smtClean="0"/>
              <a:pPr>
                <a:spcAft>
                  <a:spcPts val="600"/>
                </a:spcAft>
              </a:pPr>
              <a:t>27.9.22</a:t>
            </a:fld>
            <a:endParaRPr lang="en-GB" sz="110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7F86F9F-6A72-62A7-2A7E-79953BA81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25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8D03101-5A96-4F4C-84D9-4BDE95AFD7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3246416-1612-11ED-6B7F-F709AD564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r>
              <a:rPr lang="sk-SK" dirty="0" err="1"/>
              <a:t>One</a:t>
            </a:r>
            <a:r>
              <a:rPr lang="sk-SK" dirty="0"/>
              <a:t> Health</a:t>
            </a: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C24C687F-CFB7-DE5C-BEE3-DFECC16292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6862" y="726034"/>
            <a:ext cx="4701449" cy="465199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/>
              <a:t>Koncept, ktorý </a:t>
            </a:r>
            <a:r>
              <a:rPr lang="sk-SK" dirty="0"/>
              <a:t>sa objavil na začiatku 21. storočia a po roku 2010 si získal značnú pozornosť a narastajúce finančné zdroje.</a:t>
            </a:r>
          </a:p>
          <a:p>
            <a:pPr>
              <a:lnSpc>
                <a:spcPct val="90000"/>
              </a:lnSpc>
            </a:pPr>
            <a:r>
              <a:rPr lang="sk-SK" dirty="0"/>
              <a:t>Zameriava na interakciu medzi zdravím ľudí, zvierat a životného prostredia. </a:t>
            </a:r>
          </a:p>
        </p:txBody>
      </p:sp>
      <p:pic>
        <p:nvPicPr>
          <p:cNvPr id="1026" name="Picture 2" descr="Joint tripartite and UNEP statement on definition of “One Health”">
            <a:extLst>
              <a:ext uri="{FF2B5EF4-FFF2-40B4-BE49-F238E27FC236}">
                <a16:creationId xmlns:a16="http://schemas.microsoft.com/office/drawing/2014/main" id="{17E79060-0E63-3A95-0B39-419159FF0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8552" y="372889"/>
            <a:ext cx="3607159" cy="202000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8" name="Picture 4" descr="One Health: How to Achieve Optimal Health for People, Animals and Our  Planet - Blog - ISGLOBAL">
            <a:extLst>
              <a:ext uri="{FF2B5EF4-FFF2-40B4-BE49-F238E27FC236}">
                <a16:creationId xmlns:a16="http://schemas.microsoft.com/office/drawing/2014/main" id="{ADA591CF-01AB-A182-B121-2101516E7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456" y="2728275"/>
            <a:ext cx="4593737" cy="446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363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18DD1CE6-5DD9-1A10-996D-707AFC2D8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38" y="756287"/>
            <a:ext cx="8083539" cy="4621740"/>
          </a:xfrm>
        </p:spPr>
        <p:txBody>
          <a:bodyPr/>
          <a:lstStyle/>
          <a:p>
            <a:r>
              <a:rPr lang="sk-SK" dirty="0"/>
              <a:t>Planetárne zdravie, ktoré sa zameriava ako termín, skutočne zdôrazňuje zdravie planéty a sprievodné účinky zmeny klímy na zdravie ľudí a zvierat </a:t>
            </a:r>
          </a:p>
          <a:p>
            <a:r>
              <a:rPr lang="sk-SK" dirty="0"/>
              <a:t>Priamo hovorí o mnohých princípoch uvedených vyššie a výslovne vyzýva verejné zdravie, aby sa stalo sociálnym hnutím vo svetle skutočnosti, že prežitie druhu je ohrozené výzvami. </a:t>
            </a:r>
          </a:p>
          <a:p>
            <a:r>
              <a:rPr lang="sk-SK" dirty="0"/>
              <a:t>V skutočnosti možno planetárne zdravie vnímať ako vývoj globálnej zdravotníckej komunity v reakcii na existenčnú krízu klimatických zmien.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53A99F2-5BE1-FC15-E815-1CA0C923E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Planetárne zdravie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23F7174-A46E-BC06-BC17-8694C392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27.9.22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6DC84FC-565A-8AA9-578F-E704B0C68D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22C507D-47DB-99DD-270D-E9C5E6BABE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080834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98ADA84B-8069-AE10-5B6F-126791B30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765282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V roku 2010 predstavovali prenosné choroby približne 31 percent z celkových úmrtí a 40 percent DALY v krajinách s nízkymi a strednými príjmami. </a:t>
            </a:r>
          </a:p>
          <a:p>
            <a:r>
              <a:rPr lang="sk-SK" dirty="0"/>
              <a:t>Tieto choroby sú rozšírené najmä v subsaharskej Afrike, ale veľkú daň si vyberajú aj v južnej Ázii. </a:t>
            </a:r>
          </a:p>
          <a:p>
            <a:r>
              <a:rPr lang="sk-SK" dirty="0"/>
              <a:t>Záťaž prenosnými chorobami je podobná pre mužov a ženy, ale epidémia HIV/AIDS si vyberá čoraz väčšiu daň na ženách a TBC vo všeobecnosti postihuje viac mužov ako ženy. </a:t>
            </a:r>
          </a:p>
          <a:p>
            <a:r>
              <a:rPr lang="sk-SK" dirty="0"/>
              <a:t>Vznikajúce a znovu sa objavujúce infekčné choroby a </a:t>
            </a:r>
            <a:r>
              <a:rPr lang="sk-SK" dirty="0" err="1"/>
              <a:t>antimikrobiálna</a:t>
            </a:r>
            <a:r>
              <a:rPr lang="sk-SK" dirty="0"/>
              <a:t> rezistencia predstavujú vážnu hrozbu pre zdravie verejnosti vo všetkých krajinách. Vznikajúce a znovu sa objavujúce infekčné choroby majú potenciál spôsobiť veľké ekonomické škody jednotlivým krajinám a medzinárodnému spoločenstvu.</a:t>
            </a:r>
          </a:p>
          <a:p>
            <a:r>
              <a:rPr lang="sk-SK" dirty="0"/>
              <a:t>Malária zabije ročne asi 550 000 miliónov ľudí, väčšinou malých detí v Afrike. Spôsobuje tiež obrovskú chorobnosť, pretože prípady malárie sú také bežné a ľudia môžu dostať viac ako jeden prípad ročne. Malária tiež predstavuje pre tehotné ženy veľmi značné riziko. Hnačka je obzvlášť dôležitou záťažou chorôb aj pre deti a je tiež zodpovedná za približne 760 000 úmrtí detí ročne.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2CF6F61-7738-98FD-1EAF-14943C6EE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4" y="5798183"/>
            <a:ext cx="8312587" cy="1008380"/>
          </a:xfrm>
        </p:spPr>
        <p:txBody>
          <a:bodyPr/>
          <a:lstStyle/>
          <a:p>
            <a:r>
              <a:rPr lang="sk-SK" dirty="0"/>
              <a:t>Záver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1A4EFF4-3E41-5F33-EC8F-40DEAADA5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27.9.22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45A7C5C-D62E-CECC-6FF5-B3EC3CFBA7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1D07CC8-572A-0195-D15E-B6E3226598E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52737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780357EF-B876-2A49-8075-7C4891ECA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472205"/>
          </a:xfrm>
        </p:spPr>
        <p:txBody>
          <a:bodyPr>
            <a:normAutofit/>
          </a:bodyPr>
          <a:lstStyle/>
          <a:p>
            <a:r>
              <a:rPr lang="sk-SK" dirty="0"/>
              <a:t>Z toho vyplýva celý rad jasných priorít a reakcií v globálnom zdraví: </a:t>
            </a:r>
          </a:p>
          <a:p>
            <a:pPr lvl="1"/>
            <a:r>
              <a:rPr lang="sk-SK" dirty="0"/>
              <a:t>potrebu lepšej regulácie, ktorá umožní medzinárodnému spoločenstvu reagovať rýchlejšie, ako sa stalo v minulosti – tu je prebiehajúca revízia medzinárodných zdravotných predpisov (IHR). podstatný prvok. </a:t>
            </a:r>
          </a:p>
          <a:p>
            <a:pPr lvl="1"/>
            <a:r>
              <a:rPr lang="sk-SK" dirty="0"/>
              <a:t>potreba pripravenosti vrátane dohľadu, systémov včasného varovania, budovania kapacít reakcie a posilňovania odolných systémov verejného zdravotníctva. </a:t>
            </a:r>
          </a:p>
          <a:p>
            <a:pPr lvl="1"/>
            <a:r>
              <a:rPr lang="sk-SK" dirty="0"/>
              <a:t>mieru prepojenia zdravia ľudí so zdravím iných druhov a so zmenami v našom prostredí na planéte.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944F73F-185E-3943-BB30-3291BDC1A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709379"/>
            <a:ext cx="8312587" cy="1008380"/>
          </a:xfrm>
        </p:spPr>
        <p:txBody>
          <a:bodyPr/>
          <a:lstStyle/>
          <a:p>
            <a:r>
              <a:rPr lang="sk-SK" dirty="0"/>
              <a:t>Prečo prenosné choroby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30F11FC-BF8A-E64E-A277-335A3C15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27.9.22</a:t>
            </a:fld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1588CD6-8F48-2843-BF66-3FFFD9827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sk-SK" smtClean="0"/>
              <a:pPr/>
              <a:t>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11460E8-F8F2-B844-8132-20E3DBA30A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776711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9B4C6230-C605-007E-1EC5-7396A826B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261190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V roku 2010 predstavovali približne 31 percent všetkých úmrtí a 40 percent všetkých rokov života prispôsobených zdravotnému postihnutiu (DALY) v krajinách s nízkymi a strednými príjmami.</a:t>
            </a:r>
          </a:p>
          <a:p>
            <a:r>
              <a:rPr lang="sk-SK" dirty="0"/>
              <a:t>V roku 2013 sa odhadovalo, že HIV/AIDS zabil asi 1,5 milióna ľudí.</a:t>
            </a:r>
          </a:p>
          <a:p>
            <a:r>
              <a:rPr lang="sk-SK" dirty="0"/>
              <a:t>V tom istom roku bola </a:t>
            </a:r>
          </a:p>
          <a:p>
            <a:pPr lvl="1"/>
            <a:r>
              <a:rPr lang="sk-SK" dirty="0"/>
              <a:t>TBC zodpovedná aj za približne 1,5 milióna úmrtí,</a:t>
            </a:r>
          </a:p>
          <a:p>
            <a:pPr lvl="1"/>
            <a:r>
              <a:rPr lang="sk-SK" dirty="0"/>
              <a:t>hnačka zabila takmer 800 000 detí mladších ako 5 rokov</a:t>
            </a:r>
          </a:p>
          <a:p>
            <a:pPr lvl="1"/>
            <a:r>
              <a:rPr lang="sk-SK" dirty="0"/>
              <a:t>malária zabila asi 550 000 ľudí. . </a:t>
            </a:r>
          </a:p>
          <a:p>
            <a:r>
              <a:rPr lang="sk-SK" dirty="0"/>
              <a:t>Parazitárne infekcie tiež predstavujú enormnú záťaž chorôb a invalidity. </a:t>
            </a:r>
          </a:p>
          <a:p>
            <a:r>
              <a:rPr lang="sk-SK" dirty="0"/>
              <a:t>Svet čelí dôležitým hrozbám vznikajúcich a znovu sa objavujúcich infekčných chorôb a </a:t>
            </a:r>
            <a:r>
              <a:rPr lang="sk-SK" dirty="0" err="1"/>
              <a:t>antimikrobiálnej</a:t>
            </a:r>
            <a:r>
              <a:rPr lang="sk-SK" dirty="0"/>
              <a:t> rezistencie.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D02AE5A-DDF1-D738-41BF-F718EF146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4" y="5835836"/>
            <a:ext cx="8312587" cy="1008380"/>
          </a:xfrm>
        </p:spPr>
        <p:txBody>
          <a:bodyPr/>
          <a:lstStyle/>
          <a:p>
            <a:r>
              <a:rPr lang="sk-SK" dirty="0"/>
              <a:t>Globálna záťaž prenosnými ochoreniami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D199E4B-D604-2744-97E1-BD268C83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27.9.22</a:t>
            </a:fld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67C5BC5-1663-264D-A8AC-136D89CECB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sk-SK" smtClean="0"/>
              <a:pPr/>
              <a:t>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EA930FA-053D-8943-BE21-6AF09EF221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948397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E5E3D264-1E2D-54AF-811E-0FE51F172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222739"/>
            <a:ext cx="8312587" cy="5267352"/>
          </a:xfrm>
        </p:spPr>
        <p:txBody>
          <a:bodyPr>
            <a:normAutofit fontScale="92500"/>
          </a:bodyPr>
          <a:lstStyle/>
          <a:p>
            <a:r>
              <a:rPr lang="sk-SK" i="1" dirty="0"/>
              <a:t>Cieľ 1: Odstrániť extrémny hlad a chudobu </a:t>
            </a:r>
          </a:p>
          <a:p>
            <a:pPr marL="20158" indent="0">
              <a:buNone/>
            </a:pPr>
            <a:r>
              <a:rPr lang="sk-SK" dirty="0"/>
              <a:t>Prenosné choroby sú spojené s vysokou mierou chorobnosti a úmrtnosti, ktoré môžu ľudí znechutiť. Prenosné choroby môžu byť súčasťou cyklu chorôb a podvýživy. Okrem toho prenosné choroby znižujú schopnosť človeka pracovať, čím sa znižuje produktivita a príjem domácnosti.</a:t>
            </a:r>
          </a:p>
          <a:p>
            <a:r>
              <a:rPr lang="sk-SK" i="1" dirty="0"/>
              <a:t>Cieľ 2: Dosiahnuť všeobecné základné vzdelanie </a:t>
            </a:r>
          </a:p>
          <a:p>
            <a:pPr marL="20158" indent="0">
              <a:buNone/>
            </a:pPr>
            <a:r>
              <a:rPr lang="sk-SK" dirty="0"/>
              <a:t>Zápis, dochádzka a výkon detí v školách úzko súvisia so zdravotným stavom. Prenosné choroby sú hlavnou príčinou chorôb medzi chudobnými v subsaharskej Afrike a obzvlášť dôležité sú aj medzi chudobnými v južnej Ázii.</a:t>
            </a:r>
          </a:p>
          <a:p>
            <a:r>
              <a:rPr lang="sk-SK" i="1" dirty="0"/>
              <a:t>Cieľ 4: Znížiť detskú úmrtnosť </a:t>
            </a:r>
          </a:p>
          <a:p>
            <a:pPr marL="20158" indent="0">
              <a:buNone/>
            </a:pPr>
            <a:r>
              <a:rPr lang="sk-SK" dirty="0"/>
              <a:t>Infekcie dolných dýchacích ciest, hnačkové ochorenia, HIV/AIDS a malária patria medzi hlavné príčiny úmrtí detí mladších ako 5 rokov v krajinách s nízkymi a strednými príjmami.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3BA8092-84EA-D619-22D9-DEA171066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835836"/>
            <a:ext cx="8312587" cy="1008380"/>
          </a:xfrm>
        </p:spPr>
        <p:txBody>
          <a:bodyPr/>
          <a:lstStyle/>
          <a:p>
            <a:r>
              <a:rPr lang="sk-SK" sz="4400" dirty="0"/>
              <a:t>Miléniové rozvojové ciele (MDG) a prenosné ochorenia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BAA05C7-FCF4-287D-56DA-A467CA17C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27.9.22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3A301EB-C61B-4770-43C6-862251AF92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58CF08D-19B8-E57B-EE04-AB0CF0D2C6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732884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E5E3D264-1E2D-54AF-811E-0FE51F172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222739"/>
            <a:ext cx="8312587" cy="5267352"/>
          </a:xfrm>
        </p:spPr>
        <p:txBody>
          <a:bodyPr>
            <a:normAutofit fontScale="92500" lnSpcReduction="10000"/>
          </a:bodyPr>
          <a:lstStyle/>
          <a:p>
            <a:r>
              <a:rPr lang="sk-SK" i="1" dirty="0"/>
              <a:t>Cieľ 5: Zlepšiť zdravie matiek </a:t>
            </a:r>
          </a:p>
          <a:p>
            <a:pPr marL="20158" indent="0">
              <a:buNone/>
            </a:pPr>
            <a:r>
              <a:rPr lang="sk-SK" dirty="0"/>
              <a:t>Malária môže spôsobiť anémiu a úmrtnosť tehotných žien a je dôležitou príčinou zlých výsledkov u matiek. HIV má tiež škodlivé účinky na tehotenstvo.</a:t>
            </a:r>
          </a:p>
          <a:p>
            <a:r>
              <a:rPr lang="sk-SK" i="1" dirty="0"/>
              <a:t>Cieľ 6: Boj proti HIV/AIDS, malárii a iným chorobám</a:t>
            </a:r>
          </a:p>
          <a:p>
            <a:pPr marL="20158" indent="0">
              <a:buNone/>
            </a:pPr>
            <a:r>
              <a:rPr lang="sk-SK" dirty="0"/>
              <a:t>Základom plnenia tohto rozvojového cieľa je zníženie záťaže prenosnými chorobami.</a:t>
            </a:r>
          </a:p>
          <a:p>
            <a:r>
              <a:rPr lang="sk-SK" i="1" dirty="0"/>
              <a:t>Cieľ 8: Rozvinúť globálne partnerstvo pre rozvoj</a:t>
            </a:r>
          </a:p>
          <a:p>
            <a:pPr marL="20158" indent="0">
              <a:buNone/>
            </a:pPr>
            <a:r>
              <a:rPr lang="sk-SK" dirty="0"/>
              <a:t>Najdôležitejšie prenosné choroby sa riešia prostredníctvom verejno-súkromných partnerstiev alebo prostredníctvom partnerstiev pri vývoji produktov, ako je </a:t>
            </a:r>
            <a:r>
              <a:rPr lang="sk-SK" dirty="0" err="1"/>
              <a:t>Roll</a:t>
            </a:r>
            <a:r>
              <a:rPr lang="sk-SK" dirty="0"/>
              <a:t> </a:t>
            </a:r>
            <a:r>
              <a:rPr lang="sk-SK" dirty="0" err="1"/>
              <a:t>Back</a:t>
            </a:r>
            <a:r>
              <a:rPr lang="sk-SK" dirty="0"/>
              <a:t> </a:t>
            </a:r>
            <a:r>
              <a:rPr lang="sk-SK" dirty="0" err="1"/>
              <a:t>Malaria</a:t>
            </a:r>
            <a:r>
              <a:rPr lang="sk-SK" dirty="0"/>
              <a:t>; Zastavte TB </a:t>
            </a:r>
            <a:r>
              <a:rPr lang="sk-SK" dirty="0" err="1"/>
              <a:t>Gavi</a:t>
            </a:r>
            <a:r>
              <a:rPr lang="sk-SK" dirty="0"/>
              <a:t>; Globálny fond na boj proti AIDS, TBC a malárii; Globálna iniciatíva za </a:t>
            </a:r>
            <a:r>
              <a:rPr lang="sk-SK" dirty="0" err="1"/>
              <a:t>eradikáciu</a:t>
            </a:r>
            <a:r>
              <a:rPr lang="sk-SK" dirty="0"/>
              <a:t> detskej obrny; Globálna aliancia pre rozvoj liekov proti TBC; Iniciatíva za očkovanie proti malárii; a Medzinárodné partnerstvo pre </a:t>
            </a:r>
            <a:r>
              <a:rPr lang="sk-SK" dirty="0" err="1"/>
              <a:t>mikrobicídy</a:t>
            </a:r>
            <a:r>
              <a:rPr lang="sk-SK" dirty="0"/>
              <a:t>.</a:t>
            </a:r>
          </a:p>
          <a:p>
            <a:r>
              <a:rPr lang="sk-SK" sz="1500" dirty="0"/>
              <a:t>Zdroj: Miléniové rozvojové ciele. Dostupné na: http://</a:t>
            </a:r>
            <a:r>
              <a:rPr lang="sk-SK" sz="1500" dirty="0" err="1"/>
              <a:t>www.un.org</a:t>
            </a:r>
            <a:r>
              <a:rPr lang="sk-SK" sz="1500" dirty="0"/>
              <a:t>/</a:t>
            </a:r>
            <a:r>
              <a:rPr lang="sk-SK" sz="1500" dirty="0" err="1"/>
              <a:t>millenniumgoals</a:t>
            </a:r>
            <a:r>
              <a:rPr lang="sk-SK" sz="1500" dirty="0"/>
              <a:t>/</a:t>
            </a:r>
            <a:r>
              <a:rPr lang="sk-SK" sz="1500" dirty="0" err="1"/>
              <a:t>goals</a:t>
            </a:r>
            <a:r>
              <a:rPr lang="sk-SK" sz="1500" dirty="0"/>
              <a:t>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3BA8092-84EA-D619-22D9-DEA171066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835836"/>
            <a:ext cx="8312587" cy="1008380"/>
          </a:xfrm>
        </p:spPr>
        <p:txBody>
          <a:bodyPr/>
          <a:lstStyle/>
          <a:p>
            <a:r>
              <a:rPr lang="sk-SK" sz="4400" dirty="0"/>
              <a:t>Miléniové rozvojové ciele (MDG) a prenosné ochorenia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BAA05C7-FCF4-287D-56DA-A467CA17C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27.9.22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3A301EB-C61B-4770-43C6-862251AF92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58CF08D-19B8-E57B-EE04-AB0CF0D2C6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346461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2DCEDD5-D6A2-7102-FEF1-BC2536AC5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40" y="539262"/>
            <a:ext cx="4076761" cy="5847145"/>
          </a:xfrm>
        </p:spPr>
        <p:txBody>
          <a:bodyPr/>
          <a:lstStyle/>
          <a:p>
            <a:r>
              <a:rPr lang="sk-SK" sz="3600" dirty="0"/>
              <a:t>Úmrtia na prenosné choroby ako percento z celkového počtu úmrtí podľa regiónov Svetovej banky a krajín s vysokými príjmami, 2010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7494104-B95B-54B9-2170-0DAEAEE8A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27.9.22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FC55EA5-7E61-24E6-6CE3-873B6EE455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1A5C9BF-C13C-7FB9-B2F5-CFCE0AE2F8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33843DBA-8446-6CEB-A232-AC56568EB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38" y="372889"/>
            <a:ext cx="4785885" cy="635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C6D1B5A-C8B6-45A2-8F1A-1DF7B38BA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778929"/>
            <a:ext cx="8312587" cy="1008380"/>
          </a:xfrm>
        </p:spPr>
        <p:txBody>
          <a:bodyPr/>
          <a:lstStyle/>
          <a:p>
            <a:r>
              <a:rPr lang="sk-SK" sz="3200" dirty="0"/>
              <a:t>Hlavné príčiny smrti v krajinách s nízkymi a strednými príjmami podľa širokej vekovej skupiny, 2010, ako percento celkových úmrtí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9FC7FE8-FEC8-1A14-FB79-CED3D1D2F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27.9.22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E539C90-30F4-C63F-105E-82CC713581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5CED2F3-F213-1D87-9CBB-B91E3A9CE70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50C0C02C-92C6-8D37-4EB6-A20D24B8B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3969" y="-1303659"/>
            <a:ext cx="4667923" cy="815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87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7F4FFA27-D841-A777-07D7-C4FD7999C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/>
              <a:t>﻿</a:t>
            </a:r>
            <a:r>
              <a:rPr lang="sk-SK" dirty="0" err="1"/>
              <a:t>Skolnik</a:t>
            </a:r>
            <a:r>
              <a:rPr lang="sk-SK" dirty="0"/>
              <a:t> R. </a:t>
            </a:r>
            <a:r>
              <a:rPr lang="sk-SK" dirty="0" err="1"/>
              <a:t>Global</a:t>
            </a:r>
            <a:r>
              <a:rPr lang="sk-SK" dirty="0"/>
              <a:t> Health 101. 3rd </a:t>
            </a:r>
            <a:r>
              <a:rPr lang="sk-SK" dirty="0" err="1"/>
              <a:t>ed</a:t>
            </a:r>
            <a:r>
              <a:rPr lang="sk-SK" dirty="0"/>
              <a:t>. </a:t>
            </a:r>
            <a:r>
              <a:rPr lang="sk-SK" dirty="0" err="1"/>
              <a:t>Burlington</a:t>
            </a:r>
            <a:r>
              <a:rPr lang="sk-SK" dirty="0"/>
              <a:t>, SA, USA: </a:t>
            </a:r>
            <a:r>
              <a:rPr lang="sk-SK" dirty="0" err="1"/>
              <a:t>Jones</a:t>
            </a:r>
            <a:r>
              <a:rPr lang="sk-SK" dirty="0"/>
              <a:t> &amp; </a:t>
            </a:r>
            <a:r>
              <a:rPr lang="sk-SK" dirty="0" err="1"/>
              <a:t>Bartlett</a:t>
            </a:r>
            <a:r>
              <a:rPr lang="sk-SK" dirty="0"/>
              <a:t> </a:t>
            </a:r>
            <a:r>
              <a:rPr lang="sk-SK" dirty="0" err="1"/>
              <a:t>Learning</a:t>
            </a:r>
            <a:r>
              <a:rPr lang="sk-SK" dirty="0"/>
              <a:t>; 2016. 618 p. 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87D13CC-FD16-E012-2F41-EE5A184F3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27.9.22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C901A84-21C5-8572-A0DD-FB2F738FDC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09E4E4C-ADDB-328A-3D1C-22FE52E0E7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C16C6CEC-0133-954E-361F-16F716D48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2100791"/>
            <a:ext cx="8312587" cy="2591537"/>
          </a:xfrm>
        </p:spPr>
        <p:txBody>
          <a:bodyPr/>
          <a:lstStyle/>
          <a:p>
            <a:r>
              <a:rPr lang="sk-SK" dirty="0"/>
              <a:t>Rezistencia na antibiotiká a vznikajúce a znovu sa objavujúce infekčné ochorenia</a:t>
            </a:r>
          </a:p>
        </p:txBody>
      </p:sp>
    </p:spTree>
    <p:extLst>
      <p:ext uri="{BB962C8B-B14F-4D97-AF65-F5344CB8AC3E}">
        <p14:creationId xmlns:p14="http://schemas.microsoft.com/office/powerpoint/2010/main" val="3168863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2" id="{E1632062-1FA9-9544-9EF3-FB0837E571F8}" vid="{A3C71F72-6A57-2744-BB06-A6F4C43933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Martin_Trnava_prednasky</Template>
  <TotalTime>2694</TotalTime>
  <Words>2782</Words>
  <Application>Microsoft Macintosh PowerPoint</Application>
  <PresentationFormat>Vlastná</PresentationFormat>
  <Paragraphs>273</Paragraphs>
  <Slides>27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2" baseType="lpstr">
      <vt:lpstr>Arial</vt:lpstr>
      <vt:lpstr>Calibri</vt:lpstr>
      <vt:lpstr>Palatino Linotype</vt:lpstr>
      <vt:lpstr>Wingdings</vt:lpstr>
      <vt:lpstr>Martin_Trnava_prednasky</vt:lpstr>
      <vt:lpstr>Pripravenosť a reakcia na prenosné choroby</vt:lpstr>
      <vt:lpstr>Prečo prenosné choroby</vt:lpstr>
      <vt:lpstr>Prečo prenosné choroby</vt:lpstr>
      <vt:lpstr>Globálna záťaž prenosnými ochoreniami</vt:lpstr>
      <vt:lpstr>Miléniové rozvojové ciele (MDG) a prenosné ochorenia</vt:lpstr>
      <vt:lpstr>Miléniové rozvojové ciele (MDG) a prenosné ochorenia</vt:lpstr>
      <vt:lpstr>Úmrtia na prenosné choroby ako percento z celkového počtu úmrtí podľa regiónov Svetovej banky a krajín s vysokými príjmami, 2010</vt:lpstr>
      <vt:lpstr>Hlavné príčiny smrti v krajinách s nízkymi a strednými príjmami podľa širokej vekovej skupiny, 2010, ako percento celkových úmrtí</vt:lpstr>
      <vt:lpstr>Rezistencia na antibiotiká a vznikajúce a znovu sa objavujúce infekčné ochorenia</vt:lpstr>
      <vt:lpstr>Príklady vznikajúcich infekčných chorôb</vt:lpstr>
      <vt:lpstr>Vybrané príklady znovu sa objavujúcich infekčných chorôb</vt:lpstr>
      <vt:lpstr>Kľúčové faktory prispievajúce k vzniku a opätovnému výskytu infekčných chorôb</vt:lpstr>
      <vt:lpstr>Fakty HIV/AIDS</vt:lpstr>
      <vt:lpstr>Prevalencia HIV vo svete, 2013</vt:lpstr>
      <vt:lpstr>Prevencia nových infekcií</vt:lpstr>
      <vt:lpstr>Globálne ciele</vt:lpstr>
      <vt:lpstr>Základné fakty o TBC: 2013</vt:lpstr>
      <vt:lpstr>Základné fakty o malárii: 2013</vt:lpstr>
      <vt:lpstr>Prezentácia programu PowerPoint</vt:lpstr>
      <vt:lpstr>Hnačka</vt:lpstr>
      <vt:lpstr>Prehliadané / zanedbané tropické choroby, zoradené podľa prevalencie</vt:lpstr>
      <vt:lpstr>Záťaž</vt:lpstr>
      <vt:lpstr>Krajiny s piatimi alebo viacerými zanedbanými tropickými chorobami, 2010</vt:lpstr>
      <vt:lpstr>Odporúčania pracovnej skupiny Centra pre globálny rozvoj liekovej rezistencie na riešenie rezistencie na lieky</vt:lpstr>
      <vt:lpstr>One Health</vt:lpstr>
      <vt:lpstr>Planetárne zdravie</vt:lpstr>
      <vt:lpstr>Záver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Pripravenosť a reakcia na prenosné choroby</dc:title>
  <dc:subject/>
  <dc:creator>Rusnák Martin</dc:creator>
  <cp:keywords/>
  <dc:description/>
  <cp:lastModifiedBy>Rusnák Martin</cp:lastModifiedBy>
  <cp:revision>2</cp:revision>
  <dcterms:created xsi:type="dcterms:W3CDTF">2022-09-10T15:10:59Z</dcterms:created>
  <dcterms:modified xsi:type="dcterms:W3CDTF">2022-09-27T07:32:33Z</dcterms:modified>
  <cp:category/>
</cp:coreProperties>
</file>