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98" r:id="rId5"/>
    <p:sldId id="299" r:id="rId6"/>
    <p:sldId id="300" r:id="rId7"/>
    <p:sldId id="301" r:id="rId8"/>
    <p:sldId id="302" r:id="rId9"/>
    <p:sldId id="294" r:id="rId10"/>
    <p:sldId id="262" r:id="rId11"/>
    <p:sldId id="263" r:id="rId12"/>
    <p:sldId id="264" r:id="rId13"/>
    <p:sldId id="265" r:id="rId14"/>
    <p:sldId id="268" r:id="rId15"/>
    <p:sldId id="295" r:id="rId16"/>
    <p:sldId id="272" r:id="rId17"/>
    <p:sldId id="296" r:id="rId18"/>
    <p:sldId id="273" r:id="rId19"/>
    <p:sldId id="276" r:id="rId20"/>
    <p:sldId id="284" r:id="rId21"/>
    <p:sldId id="285" r:id="rId22"/>
    <p:sldId id="292" r:id="rId23"/>
    <p:sldId id="281" r:id="rId24"/>
    <p:sldId id="297" r:id="rId25"/>
    <p:sldId id="303" r:id="rId26"/>
    <p:sldId id="304" r:id="rId27"/>
    <p:sldId id="293" r:id="rId28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680B03AE-EABD-3043-9AD4-032378D8A9C2}">
          <p14:sldIdLst>
            <p14:sldId id="256"/>
            <p14:sldId id="257"/>
            <p14:sldId id="260"/>
            <p14:sldId id="298"/>
            <p14:sldId id="299"/>
            <p14:sldId id="300"/>
            <p14:sldId id="301"/>
            <p14:sldId id="302"/>
          </p14:sldIdLst>
        </p14:section>
        <p14:section name="Ukazovatele" id="{F5BCE92A-A255-214C-B6FB-88C713D35569}">
          <p14:sldIdLst>
            <p14:sldId id="294"/>
            <p14:sldId id="262"/>
            <p14:sldId id="263"/>
            <p14:sldId id="264"/>
            <p14:sldId id="265"/>
            <p14:sldId id="268"/>
            <p14:sldId id="295"/>
            <p14:sldId id="272"/>
            <p14:sldId id="296"/>
            <p14:sldId id="273"/>
            <p14:sldId id="276"/>
            <p14:sldId id="284"/>
            <p14:sldId id="285"/>
            <p14:sldId id="292"/>
            <p14:sldId id="281"/>
            <p14:sldId id="297"/>
          </p14:sldIdLst>
        </p14:section>
        <p14:section name="Závery" id="{E14C8038-28BC-774D-AF6D-B6C1B21BB52A}">
          <p14:sldIdLst>
            <p14:sldId id="303"/>
            <p14:sldId id="30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2941D-4F71-1448-8575-CD14215E3008}" v="18" dt="2022-10-11T09:28:05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4847"/>
  </p:normalViewPr>
  <p:slideViewPr>
    <p:cSldViewPr snapToGrid="0" snapToObjects="1">
      <p:cViewPr varScale="1">
        <p:scale>
          <a:sx n="103" d="100"/>
          <a:sy n="103" d="100"/>
        </p:scale>
        <p:origin x="2328" y="128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11/20/23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11/20/23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20.11.2023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20.11.2023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20.11.2023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20.11.2023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20.11.2023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20.11.2023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20.11.2023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20.11.2023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20.11.2023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s.who.int/nha/database/Select/Indicators/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urworldindata.org/grapher/human-development-index?region=Europ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 Systems Governance and Financing">
            <a:extLst>
              <a:ext uri="{FF2B5EF4-FFF2-40B4-BE49-F238E27FC236}">
                <a16:creationId xmlns:a16="http://schemas.microsoft.com/office/drawing/2014/main" id="{7C889F8F-F6A7-4394-EEA3-3B8FB432B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r="1" b="13346"/>
          <a:stretch/>
        </p:blipFill>
        <p:spPr bwMode="auto">
          <a:xfrm>
            <a:off x="1343449" y="675755"/>
            <a:ext cx="7388966" cy="2808758"/>
          </a:xfrm>
          <a:prstGeom prst="rect">
            <a:avLst/>
          </a:prstGeom>
          <a:solidFill>
            <a:srgbClr val="FFFFF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600"/>
              <a:t>Globálna ekonomika a zdravie</a:t>
            </a:r>
          </a:p>
        </p:txBody>
      </p:sp>
      <p:sp>
        <p:nvSpPr>
          <p:cNvPr id="1031" name="Date Placeholder 4">
            <a:extLst>
              <a:ext uri="{FF2B5EF4-FFF2-40B4-BE49-F238E27FC236}">
                <a16:creationId xmlns:a16="http://schemas.microsoft.com/office/drawing/2014/main" id="{43AF5C80-6146-7305-97FB-FE4AC1D4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C0FDDF72-FCDA-4F4A-B6C7-97ADF2E21946}" type="datetime1">
              <a:rPr lang="sk-SK" smtClean="0"/>
              <a:pPr>
                <a:spcAft>
                  <a:spcPts val="600"/>
                </a:spcAft>
              </a:pPr>
              <a:t>20.11.2023</a:t>
            </a:fld>
            <a:endParaRPr lang="en-GB"/>
          </a:p>
        </p:txBody>
      </p:sp>
      <p:sp>
        <p:nvSpPr>
          <p:cNvPr id="1033" name="Slide Number Placeholder 5">
            <a:extLst>
              <a:ext uri="{FF2B5EF4-FFF2-40B4-BE49-F238E27FC236}">
                <a16:creationId xmlns:a16="http://schemas.microsoft.com/office/drawing/2014/main" id="{4400BCC7-145B-D101-ED86-BAA1A4EAE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/>
          <a:lstStyle/>
          <a:p>
            <a:pPr>
              <a:spcAft>
                <a:spcPts val="600"/>
              </a:spcAft>
            </a:pPr>
            <a:fld id="{79175293-B81F-479D-8DFF-1D0DC9796D73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1035" name="Footer Placeholder 6">
            <a:extLst>
              <a:ext uri="{FF2B5EF4-FFF2-40B4-BE49-F238E27FC236}">
                <a16:creationId xmlns:a16="http://schemas.microsoft.com/office/drawing/2014/main" id="{4E26AAD4-7967-B97C-EA75-46B57FD801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9311" y="489587"/>
            <a:ext cx="6717242" cy="4033519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sk-SK" sz="2800" dirty="0"/>
              <a:t>Produkty: </a:t>
            </a:r>
          </a:p>
          <a:p>
            <a:pPr lvl="1"/>
            <a:r>
              <a:rPr lang="sk-SK" sz="2800" dirty="0"/>
              <a:t>Domáci produkt</a:t>
            </a:r>
          </a:p>
          <a:p>
            <a:pPr lvl="2"/>
            <a:r>
              <a:rPr lang="sk-SK" sz="2400" dirty="0"/>
              <a:t>hrubý a</a:t>
            </a:r>
          </a:p>
          <a:p>
            <a:pPr lvl="2"/>
            <a:r>
              <a:rPr lang="sk-SK" sz="2400" dirty="0"/>
              <a:t>čistý, </a:t>
            </a:r>
          </a:p>
          <a:p>
            <a:pPr lvl="1"/>
            <a:r>
              <a:rPr lang="sk-SK" sz="2800" dirty="0"/>
              <a:t>Národný produkt</a:t>
            </a:r>
          </a:p>
          <a:p>
            <a:pPr lvl="2"/>
            <a:r>
              <a:rPr lang="sk-SK" sz="2400" dirty="0"/>
              <a:t>hrubý a</a:t>
            </a:r>
          </a:p>
          <a:p>
            <a:pPr lvl="2"/>
            <a:r>
              <a:rPr lang="sk-SK" sz="2400" dirty="0"/>
              <a:t>čistý </a:t>
            </a:r>
          </a:p>
          <a:p>
            <a:r>
              <a:rPr lang="sk-SK" sz="2800" dirty="0"/>
              <a:t>Národný dôchodok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378026"/>
            <a:ext cx="8312587" cy="1238673"/>
          </a:xfrm>
        </p:spPr>
        <p:txBody>
          <a:bodyPr/>
          <a:lstStyle/>
          <a:p>
            <a:r>
              <a:rPr lang="sk-SK" dirty="0"/>
              <a:t>Makroekonomické ukazovatele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9662" y="6787309"/>
            <a:ext cx="1602579" cy="402652"/>
          </a:xfrm>
        </p:spPr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80338" y="6787309"/>
            <a:ext cx="2374925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5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80"/>
    </mc:Choice>
    <mc:Fallback xmlns="">
      <p:transition spd="slow" advTm="3488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80" y="667387"/>
            <a:ext cx="6717242" cy="3193413"/>
          </a:xfrm>
        </p:spPr>
        <p:txBody>
          <a:bodyPr/>
          <a:lstStyle/>
          <a:p>
            <a:r>
              <a:rPr lang="sk-SK" dirty="0"/>
              <a:t>Čistý ekonomický blahobyt a </a:t>
            </a:r>
          </a:p>
          <a:p>
            <a:r>
              <a:rPr lang="sk-SK" dirty="0"/>
              <a:t>Index rozvoja človeka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Alternatívne ukazovatele hrubého národného dôchodku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6524" y="6787309"/>
            <a:ext cx="1215718" cy="402652"/>
          </a:xfrm>
        </p:spPr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03078" y="6787309"/>
            <a:ext cx="2152186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5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5"/>
    </mc:Choice>
    <mc:Fallback xmlns="">
      <p:transition spd="slow" advTm="2264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5002" y="692787"/>
            <a:ext cx="6717242" cy="4033519"/>
          </a:xfrm>
        </p:spPr>
        <p:txBody>
          <a:bodyPr/>
          <a:lstStyle/>
          <a:p>
            <a:r>
              <a:rPr lang="sk-SK" dirty="0"/>
              <a:t>Makroekonomický ukazovateľ, ktorý vypovedá o výkonnosti ekonomiky danej krajiny. </a:t>
            </a:r>
          </a:p>
          <a:p>
            <a:r>
              <a:rPr lang="sk-SK" dirty="0"/>
              <a:t>HDP je súhrn vyrobených tovarov a poskytnutých služieb, ktoré vytvorili výrobné faktory na území určitého štátu za jeden rok, a to bez ohľadu na to, kto je majiteľom výrobných faktorov a tiež bez ohľadu na štátnu príslušnosť majiteľov výrobných faktorov. </a:t>
            </a:r>
          </a:p>
          <a:p>
            <a:r>
              <a:rPr lang="sk-SK" dirty="0"/>
              <a:t>HDP teda zahŕňa hodnotu konečných (</a:t>
            </a:r>
            <a:r>
              <a:rPr lang="sk-SK" dirty="0" err="1"/>
              <a:t>t.j</a:t>
            </a:r>
            <a:r>
              <a:rPr lang="sk-SK" dirty="0"/>
              <a:t>. finálnych) tovarov a služieb.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Hrubý domáci produkt (HDP)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8278" y="6787309"/>
            <a:ext cx="1543964" cy="402652"/>
          </a:xfrm>
        </p:spPr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10708" y="6787309"/>
            <a:ext cx="2644555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3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08"/>
    </mc:Choice>
    <mc:Fallback xmlns="">
      <p:transition spd="slow" advTm="454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756287"/>
            <a:ext cx="8458677" cy="462174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Zahŕňa výdavky domácnosti na osobnú spotrebu (potraviny, odevy, obuv, drogistický tovar, nábytok, chladničky, práčky, autá, platby nájomného, za plyn, elektrickú energiu, vodu, platby lekárom),</a:t>
            </a:r>
          </a:p>
          <a:p>
            <a:r>
              <a:rPr lang="sk-SK" dirty="0"/>
              <a:t>súkromné hrubé domáce investície podnikov (výdavky vynaložené na výstavbu rodinných domov a bytov, výdavky na nákup kapitálových statkov, výdavky do zásob), </a:t>
            </a:r>
          </a:p>
          <a:p>
            <a:r>
              <a:rPr lang="sk-SK" dirty="0"/>
              <a:t>výdavky štátu na nákup tovarov a služieb (výdavky na tovary a služby, ktoré štát kupuje od súkromného sektoru, výdavky na výstavbu ciest a diaľnic, výdavky určené na bezpečnosť, výdavky na školstvo a zdravotníctvo výdavky na vedu a výskum, výdavky na legislatívu a pod..) a </a:t>
            </a:r>
          </a:p>
          <a:p>
            <a:r>
              <a:rPr lang="sk-SK" dirty="0"/>
              <a:t>čistý export.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Výdavková metóda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2032" y="6787309"/>
            <a:ext cx="1110210" cy="402652"/>
          </a:xfrm>
        </p:spPr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09292" y="6787309"/>
            <a:ext cx="2245971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65"/>
    </mc:Choice>
    <mc:Fallback xmlns="">
      <p:transition spd="slow" advTm="621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0" y="331960"/>
            <a:ext cx="68707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01" y="331961"/>
            <a:ext cx="5284499" cy="149684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sk-SK" dirty="0"/>
              <a:t>HDP/obyvateľa</a:t>
            </a:r>
            <a:br>
              <a:rPr lang="sk-SK" dirty="0"/>
            </a:br>
            <a:r>
              <a:rPr lang="sk-SK" sz="3600" dirty="0"/>
              <a:t>Zdroj: Svetová Banka</a:t>
            </a:r>
          </a:p>
        </p:txBody>
      </p:sp>
    </p:spTree>
    <p:extLst>
      <p:ext uri="{BB962C8B-B14F-4D97-AF65-F5344CB8AC3E}">
        <p14:creationId xmlns:p14="http://schemas.microsoft.com/office/powerpoint/2010/main" val="7258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96"/>
    </mc:Choice>
    <mc:Fallback xmlns="">
      <p:transition spd="slow" advTm="648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DE459D-DA3B-E171-3A28-76912A22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5846" y="6787309"/>
            <a:ext cx="1356395" cy="402652"/>
          </a:xfrm>
        </p:spPr>
        <p:txBody>
          <a:bodyPr/>
          <a:lstStyle/>
          <a:p>
            <a:fld id="{17D84F83-A9A5-C942-A03F-560C803C3F5D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CBEB062-1DC1-F88D-98C6-91BBE2C47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70CB793-B265-1B13-C20E-140C89BC61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8198ADA-FC88-E62A-618C-8C6330D8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232157"/>
            <a:ext cx="9286465" cy="65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1"/>
    </mc:Choice>
    <mc:Fallback xmlns="">
      <p:transition spd="slow" advTm="694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0" y="241301"/>
            <a:ext cx="8369777" cy="4548506"/>
          </a:xfrm>
        </p:spPr>
        <p:txBody>
          <a:bodyPr/>
          <a:lstStyle/>
          <a:p>
            <a:r>
              <a:rPr lang="sk-SK" dirty="0"/>
              <a:t>Celkové výdavky na zdravotníctvo predstavujú súčet verejných a súkromných výdavkov na zdravotnú starostlivosť. </a:t>
            </a:r>
          </a:p>
          <a:p>
            <a:r>
              <a:rPr lang="sk-SK" dirty="0"/>
              <a:t>To sa vzťahuje na poskytovanie zdravotných služieb (preventívnych a kuratívnych), činnosti pri plánovaní rodičovstva, výživy a pomoc pri mimoriadnych udalostiach určených pre zdravie, ale nezahŕňa zásobovanie vodou a kanalizáciu.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Ukazovatele výdavkov na zdravie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1119427" cy="402652"/>
          </a:xfrm>
        </p:spPr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753930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6"/>
    </mc:Choice>
    <mc:Fallback xmlns="">
      <p:transition spd="slow" advTm="2025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181BCC-A6D0-5AB7-6930-1562F94F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1002196" cy="402652"/>
          </a:xfrm>
        </p:spPr>
        <p:txBody>
          <a:bodyPr/>
          <a:lstStyle/>
          <a:p>
            <a:fld id="{17D84F83-A9A5-C942-A03F-560C803C3F5D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0DF3139-AA9A-86BD-EF7F-AB694972D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D81C8E-543A-3B83-6BF1-AC52319BBD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3623282-5D5D-18D1-E551-C19B104F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5" y="457087"/>
            <a:ext cx="9153393" cy="5017589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2FD83E58-5DBA-0C59-6090-1578DF969368}"/>
              </a:ext>
            </a:extLst>
          </p:cNvPr>
          <p:cNvSpPr txBox="1"/>
          <p:nvPr/>
        </p:nvSpPr>
        <p:spPr>
          <a:xfrm>
            <a:off x="1115292" y="6125392"/>
            <a:ext cx="7766538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>
                <a:solidFill>
                  <a:schemeClr val="tx1"/>
                </a:solidFill>
              </a:rPr>
              <a:t>https</a:t>
            </a:r>
            <a:r>
              <a:rPr lang="sk-SK" dirty="0">
                <a:solidFill>
                  <a:schemeClr val="tx1"/>
                </a:solidFill>
              </a:rPr>
              <a:t>://</a:t>
            </a:r>
            <a:r>
              <a:rPr lang="sk-SK" dirty="0" err="1">
                <a:solidFill>
                  <a:schemeClr val="tx1"/>
                </a:solidFill>
              </a:rPr>
              <a:t>data.worldbank.org</a:t>
            </a:r>
            <a:r>
              <a:rPr lang="sk-SK" dirty="0">
                <a:solidFill>
                  <a:schemeClr val="tx1"/>
                </a:solidFill>
              </a:rPr>
              <a:t>/</a:t>
            </a:r>
            <a:r>
              <a:rPr lang="sk-SK" dirty="0" err="1">
                <a:solidFill>
                  <a:schemeClr val="tx1"/>
                </a:solidFill>
              </a:rPr>
              <a:t>indicator</a:t>
            </a:r>
            <a:r>
              <a:rPr lang="sk-SK" dirty="0">
                <a:solidFill>
                  <a:schemeClr val="tx1"/>
                </a:solidFill>
              </a:rPr>
              <a:t>/</a:t>
            </a:r>
            <a:r>
              <a:rPr lang="sk-SK" dirty="0" err="1">
                <a:solidFill>
                  <a:schemeClr val="tx1"/>
                </a:solidFill>
              </a:rPr>
              <a:t>SH.XPD.CHEX.PP.CD?view</a:t>
            </a:r>
            <a:r>
              <a:rPr lang="sk-SK" dirty="0">
                <a:solidFill>
                  <a:schemeClr val="tx1"/>
                </a:solidFill>
              </a:rPr>
              <a:t>=</a:t>
            </a:r>
            <a:r>
              <a:rPr lang="sk-SK" dirty="0" err="1">
                <a:solidFill>
                  <a:schemeClr val="tx1"/>
                </a:solidFill>
              </a:rPr>
              <a:t>map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84"/>
    </mc:Choice>
    <mc:Fallback xmlns="">
      <p:transition spd="slow" advTm="7718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6827" y="5778929"/>
            <a:ext cx="8312587" cy="1008380"/>
          </a:xfrm>
        </p:spPr>
        <p:txBody>
          <a:bodyPr/>
          <a:lstStyle/>
          <a:p>
            <a:r>
              <a:rPr lang="sk-SK" sz="3600" dirty="0" err="1"/>
              <a:t>Global</a:t>
            </a:r>
            <a:r>
              <a:rPr lang="sk-SK" sz="3600" dirty="0"/>
              <a:t> Health </a:t>
            </a:r>
            <a:r>
              <a:rPr lang="sk-SK" sz="3600" dirty="0" err="1"/>
              <a:t>Expenditure</a:t>
            </a:r>
            <a:r>
              <a:rPr lang="sk-SK" sz="3600" dirty="0"/>
              <a:t> </a:t>
            </a:r>
            <a:r>
              <a:rPr lang="sk-SK" sz="3600" dirty="0" err="1"/>
              <a:t>Database</a:t>
            </a:r>
            <a:br>
              <a:rPr lang="sk-SK" sz="3600" dirty="0"/>
            </a:br>
            <a:r>
              <a:rPr lang="sk-SK" sz="2400" dirty="0" err="1">
                <a:hlinkClick r:id="rId2"/>
              </a:rPr>
              <a:t>https</a:t>
            </a:r>
            <a:r>
              <a:rPr lang="sk-SK" sz="2400" dirty="0">
                <a:hlinkClick r:id="rId2"/>
              </a:rPr>
              <a:t>://</a:t>
            </a:r>
            <a:r>
              <a:rPr lang="sk-SK" sz="2400" dirty="0" err="1">
                <a:hlinkClick r:id="rId2"/>
              </a:rPr>
              <a:t>apps.who.int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nha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database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Select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Indicators</a:t>
            </a:r>
            <a:r>
              <a:rPr lang="sk-SK" sz="2400" dirty="0">
                <a:hlinkClick r:id="rId2"/>
              </a:rPr>
              <a:t>/</a:t>
            </a:r>
            <a:r>
              <a:rPr lang="sk-SK" sz="2400" dirty="0" err="1">
                <a:hlinkClick r:id="rId2"/>
              </a:rPr>
              <a:t>en</a:t>
            </a:r>
            <a:endParaRPr lang="sk-S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1154596" cy="402652"/>
          </a:xfrm>
        </p:spPr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835992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F5F15F7-9E1A-8EBD-0B00-905DB0CFF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92" y="240049"/>
            <a:ext cx="6537763" cy="52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58"/>
    </mc:Choice>
    <mc:Fallback xmlns="">
      <p:transition spd="slow" advTm="3405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9C67C11C-8791-2A7B-A75A-D8668CDA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188"/>
            <a:ext cx="10107248" cy="41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21"/>
    </mc:Choice>
    <mc:Fallback xmlns="">
      <p:transition spd="slow" advTm="616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35621"/>
          </a:xfrm>
        </p:spPr>
        <p:txBody>
          <a:bodyPr/>
          <a:lstStyle/>
          <a:p>
            <a:r>
              <a:rPr lang="sk-SK" dirty="0"/>
              <a:t>Popísať hlavné funkcie zdravotného systému</a:t>
            </a:r>
          </a:p>
          <a:p>
            <a:r>
              <a:rPr lang="sk-SK" dirty="0"/>
              <a:t>Organizácia zdravotných systémov</a:t>
            </a:r>
          </a:p>
          <a:p>
            <a:r>
              <a:rPr lang="sk-SK" dirty="0"/>
              <a:t>Vybrané príklady zdravotných systémov</a:t>
            </a:r>
          </a:p>
          <a:p>
            <a:r>
              <a:rPr lang="sk-SK" dirty="0"/>
              <a:t>Kľúčové problémy zdravotného systému a ako by sa dali riešiť</a:t>
            </a:r>
          </a:p>
          <a:p>
            <a:r>
              <a:rPr lang="sk-SK" dirty="0"/>
              <a:t>Reforma zdravotníckych systémov v krajinách s nízkymi a strednými príjmami s cieľom zlepšiť výsledky v oblasti zdravia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bloku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5542" y="6787309"/>
            <a:ext cx="1256700" cy="402652"/>
          </a:xfrm>
        </p:spPr>
        <p:txBody>
          <a:bodyPr/>
          <a:lstStyle/>
          <a:p>
            <a:fld id="{17D84F83-A9A5-C942-A03F-560C803C3F5D}" type="datetime1">
              <a:rPr lang="sk-SK" smtClean="0"/>
              <a:t>20.11.2023</a:t>
            </a:fld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621740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dirty="0"/>
              <a:t>Údaje výdavkov na zdravotnú starostlivosť poskytujú informácie o výdavkoch vo funkčne vymedzenej oblasti zdravia podľa: </a:t>
            </a:r>
          </a:p>
          <a:p>
            <a:pPr lvl="1"/>
            <a:r>
              <a:rPr lang="sk-SK" b="1" dirty="0"/>
              <a:t>kategórie poskytovateľa </a:t>
            </a:r>
            <a:r>
              <a:rPr lang="sk-SK" dirty="0"/>
              <a:t>(napr. nemocnice, ordinácie praktického lekára), </a:t>
            </a:r>
          </a:p>
          <a:p>
            <a:pPr lvl="1"/>
            <a:r>
              <a:rPr lang="sk-SK" b="1" dirty="0"/>
              <a:t>kategórie funkcií </a:t>
            </a:r>
            <a:r>
              <a:rPr lang="sk-SK" dirty="0"/>
              <a:t>(napr. služby liečebnej starostlivosti, rehabilitačnej starostlivosti, klinické laboratóriá, doprava pacienta, lieky na predpis) a </a:t>
            </a:r>
          </a:p>
          <a:p>
            <a:pPr lvl="1"/>
            <a:r>
              <a:rPr lang="sk-SK" b="1" dirty="0"/>
              <a:t>plátcov</a:t>
            </a:r>
            <a:r>
              <a:rPr lang="sk-SK" dirty="0"/>
              <a:t> (napr. sociálne zabezpečenie, súkromná poisťovňa, domácnosti).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Údaje výdavkov na zdravotnú starostlivosť pre EU-27 z EUROSTAT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0CF-C47F-3249-BF21-C3E88A8B9055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490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8"/>
    </mc:Choice>
    <mc:Fallback xmlns="">
      <p:transition spd="slow" advTm="2701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885813"/>
          </a:xfrm>
        </p:spPr>
        <p:txBody>
          <a:bodyPr>
            <a:normAutofit/>
          </a:bodyPr>
          <a:lstStyle/>
          <a:p>
            <a:r>
              <a:rPr lang="sk-SK" dirty="0"/>
              <a:t>Údaje o výdavkoch na zdravotnú starostlivosť pochádzajú z  veľkej časti zo zisťovaní a administratívnych zdrojov údajov v jednotlivých krajinách. </a:t>
            </a:r>
          </a:p>
          <a:p>
            <a:r>
              <a:rPr lang="sk-SK" dirty="0"/>
              <a:t>Odrážajú špecifiká organizácie zdravotnej starostlivosti v danej krajine a nemusia byť preto  vždy úplne porovnateľné. </a:t>
            </a:r>
          </a:p>
          <a:p>
            <a:r>
              <a:rPr lang="sk-SK" dirty="0"/>
              <a:t>Databáza je založená na spolupráci medzi </a:t>
            </a:r>
            <a:r>
              <a:rPr lang="sk-SK" dirty="0" err="1"/>
              <a:t>Eurostatom</a:t>
            </a:r>
            <a:r>
              <a:rPr lang="sk-SK" dirty="0"/>
              <a:t>, OECD (Organizácia pre hospodársku spoluprácu a rozvoj) a WHO (Svetová zdravotnícka organizácia) na báze spoločného formulára o zdravotných výdavkoch, ktorý sa vedie od roku 2005.</a:t>
            </a:r>
          </a:p>
          <a:p>
            <a:r>
              <a:rPr lang="sk-SK" dirty="0"/>
              <a:t>Vzťahuje sa na všetky krajiny EÚ-27 (s výnimkou EL, IE, IT, MT a UK), Nórsko, Island, Švajčiarsko, Japonsko, USA, Austrália a Kórey.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430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33"/>
    </mc:Choice>
    <mc:Fallback xmlns="">
      <p:transition spd="slow" advTm="2133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 dirty="0"/>
              <a:t>Odráža očakávanú dĺžku života, gramotnosť a vplyv nad prostriedkami udržania si slušnej životnej úrovne</a:t>
            </a:r>
          </a:p>
          <a:p>
            <a:r>
              <a:rPr lang="sk-SK" dirty="0"/>
              <a:t>Vypočíta sa na základe kombinácie mier očakávanej dĺžky života, gramotnosti, dosiahnutého vzdelania a ukazovateľa hrubého domáceho produktu na hlavu obyvateľa.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effectLst/>
              </a:rPr>
              <a:t>Index Rozvoja Človeka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8843-328E-C94A-8417-00D2AB6C0EFC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368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74"/>
    </mc:Choice>
    <mc:Fallback xmlns="">
      <p:transition spd="slow" advTm="4967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9" y="5568527"/>
            <a:ext cx="8312587" cy="1008380"/>
          </a:xfrm>
        </p:spPr>
        <p:txBody>
          <a:bodyPr/>
          <a:lstStyle/>
          <a:p>
            <a:r>
              <a:rPr lang="sk-SK" sz="3600" dirty="0"/>
              <a:t>Index ľudského rozvoja v Európe.</a:t>
            </a:r>
            <a:br>
              <a:rPr lang="sk-SK" sz="3600" dirty="0"/>
            </a:br>
            <a:r>
              <a:rPr lang="sk-SK" sz="1600" dirty="0" err="1">
                <a:hlinkClick r:id="rId2"/>
              </a:rPr>
              <a:t>Zdroj:https</a:t>
            </a:r>
            <a:r>
              <a:rPr lang="sk-SK" sz="1600" dirty="0">
                <a:hlinkClick r:id="rId2"/>
              </a:rPr>
              <a:t>://</a:t>
            </a:r>
            <a:r>
              <a:rPr lang="sk-SK" sz="1600" dirty="0" err="1">
                <a:hlinkClick r:id="rId2"/>
              </a:rPr>
              <a:t>ourworldindata.org</a:t>
            </a:r>
            <a:r>
              <a:rPr lang="sk-SK" sz="1600" dirty="0">
                <a:hlinkClick r:id="rId2"/>
              </a:rPr>
              <a:t>/</a:t>
            </a:r>
            <a:r>
              <a:rPr lang="sk-SK" sz="1600" dirty="0" err="1">
                <a:hlinkClick r:id="rId2"/>
              </a:rPr>
              <a:t>grapher</a:t>
            </a:r>
            <a:r>
              <a:rPr lang="sk-SK" sz="1600" dirty="0">
                <a:hlinkClick r:id="rId2"/>
              </a:rPr>
              <a:t>/</a:t>
            </a:r>
            <a:r>
              <a:rPr lang="sk-SK" sz="1600" dirty="0" err="1">
                <a:hlinkClick r:id="rId2"/>
              </a:rPr>
              <a:t>human-development-index?region</a:t>
            </a:r>
            <a:r>
              <a:rPr lang="sk-SK" sz="1600" dirty="0">
                <a:hlinkClick r:id="rId2"/>
              </a:rPr>
              <a:t>=</a:t>
            </a:r>
            <a:r>
              <a:rPr lang="sk-SK" sz="1600" dirty="0" err="1">
                <a:hlinkClick r:id="rId2"/>
              </a:rPr>
              <a:t>Europe</a:t>
            </a:r>
            <a:endParaRPr lang="sk-SK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5FB0-E0A4-8449-9965-D5E9D0C3AFD5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822ADE1-3A78-6600-4C07-422C24731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2" y="517318"/>
            <a:ext cx="7772400" cy="5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14"/>
    </mc:Choice>
    <mc:Fallback xmlns="">
      <p:transition spd="slow" advTm="2711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6B8E6-F7FF-3BD2-4803-84FFD75E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729367"/>
            <a:ext cx="8312587" cy="1008380"/>
          </a:xfrm>
        </p:spPr>
        <p:txBody>
          <a:bodyPr/>
          <a:lstStyle/>
          <a:p>
            <a:r>
              <a:rPr lang="sk-SK" dirty="0"/>
              <a:t>HDI</a:t>
            </a:r>
            <a:r>
              <a:rPr lang="sk-SK"/>
              <a:t>, Ázia, 2017</a:t>
            </a:r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C8CF78C-6DEF-60F0-68A7-29D17CD9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A6F885-F1DF-81CF-7593-1F41FF269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9ECED6-8D09-C1FC-2B16-B79C79A430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2508EF0-C18F-28E2-F9D8-3D4FBE24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41" y="372889"/>
            <a:ext cx="7772400" cy="50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2"/>
    </mc:Choice>
    <mc:Fallback xmlns="">
      <p:transition spd="slow" advTm="5187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23FE6C9-EF26-153E-D8E6-AE19C9D6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531809"/>
          </a:xfrm>
        </p:spPr>
        <p:txBody>
          <a:bodyPr>
            <a:normAutofit/>
          </a:bodyPr>
          <a:lstStyle/>
          <a:p>
            <a:r>
              <a:rPr lang="sk-SK" dirty="0"/>
              <a:t>Pre zabezpečenie dostatočných výdavkov na zdravotnú starostlivosť a zabezpečenie zdravia ľudí je dôležitá skutočná výška výdavkov na zdravotnú starostlivosť na obyvateľa. </a:t>
            </a:r>
          </a:p>
          <a:p>
            <a:r>
              <a:rPr lang="sk-SK" dirty="0"/>
              <a:t>Obrovské rozdiely v celosvetových výdavkoch na zdravotníctvo v absolútnej výške na obyvateľa sú faktom a odrážajú sa na zdraví ľudí. </a:t>
            </a:r>
          </a:p>
          <a:p>
            <a:r>
              <a:rPr lang="sk-SK" dirty="0"/>
              <a:t>Nedostatok sumy vynaloženej na jedného obyvateľa na zdravie v regióne Afriky, juhovýchodnej Ázie a regiónu východného Stredomoria sa premieta do neprijateľných slabých zdravotných výsledkov a kratšieho života.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B45C892-5472-5D43-D31E-C0CAF25F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008708"/>
            <a:ext cx="8312587" cy="1008380"/>
          </a:xfrm>
        </p:spPr>
        <p:txBody>
          <a:bodyPr/>
          <a:lstStyle/>
          <a:p>
            <a:r>
              <a:rPr lang="sk-SK" dirty="0"/>
              <a:t>Zhrnutie – ekonomika a zdravie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4E72538-4F86-9069-76D8-7F90E8F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1EFE0A-E304-47E4-67DB-96FFBB87F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6FE3DD9-2B2F-C4E3-E8D9-05FC6198C6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1779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22"/>
    </mc:Choice>
    <mc:Fallback xmlns="">
      <p:transition spd="slow" advTm="3652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23FE6C9-EF26-153E-D8E6-AE19C9D6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7418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Tlak na verejné rozpočty núti vlády obmedzovať výdavky na zdravotnú starostlivosť. </a:t>
            </a:r>
          </a:p>
          <a:p>
            <a:r>
              <a:rPr lang="sk-SK" dirty="0"/>
              <a:t>V chudobných a preľudnených krajinách, najmä tam, kde nie je dostupné sociálne zdravotné poistenie spolu s pokrokom v zdravotníckych technológiách, sa zdá, že podiel jednotlivca na výdavkoch na zdravotníctvo už nestačí na zabezpečenie dobrého zdravia. </a:t>
            </a:r>
          </a:p>
          <a:p>
            <a:r>
              <a:rPr lang="sk-SK" dirty="0"/>
              <a:t>Rozdiely v sumách vynaložených na zdravie na obyvateľa v regióne Ameriky, západného </a:t>
            </a:r>
            <a:r>
              <a:rPr lang="sk-SK" dirty="0" err="1"/>
              <a:t>Tichomoria</a:t>
            </a:r>
            <a:r>
              <a:rPr lang="sk-SK" dirty="0"/>
              <a:t> a európskeho regiónu stále poukazujú na nespravodlivosť vo výdavkoch na zdravotníctvo a zdravotných výsledkoch medzi regiónmi a v rámci nich a dokonca aj v rámci krajín toho istého regiónu.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B45C892-5472-5D43-D31E-C0CAF25F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181580"/>
            <a:ext cx="8312587" cy="1008380"/>
          </a:xfrm>
        </p:spPr>
        <p:txBody>
          <a:bodyPr/>
          <a:lstStyle/>
          <a:p>
            <a:r>
              <a:rPr lang="sk-SK" dirty="0"/>
              <a:t>Zhrnutie – ekonomika a zdravie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4E72538-4F86-9069-76D8-7F90E8F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1EFE0A-E304-47E4-67DB-96FFBB87F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6FE3DD9-2B2F-C4E3-E8D9-05FC6198C6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3825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76"/>
    </mc:Choice>
    <mc:Fallback xmlns="">
      <p:transition spd="slow" advTm="4457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 dirty="0"/>
              <a:t>Makroekonomické charakteristiky spoločnosti a ich dopady na úroveň zdravia</a:t>
            </a:r>
          </a:p>
          <a:p>
            <a:r>
              <a:rPr lang="sk-SK" dirty="0"/>
              <a:t>Výdavky na zdravotnú a zdravotnícku starostlivosť</a:t>
            </a:r>
          </a:p>
          <a:p>
            <a:r>
              <a:rPr lang="sk-SK" dirty="0"/>
              <a:t>EUROSTAT</a:t>
            </a:r>
          </a:p>
          <a:p>
            <a:r>
              <a:rPr lang="sk-SK" dirty="0"/>
              <a:t>Index ľudského rozvoja ako komplexný ukazovateľ zdravia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5FB0-E0A4-8449-9965-D5E9D0C3AFD5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2989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6"/>
    </mc:Choice>
    <mc:Fallback xmlns="">
      <p:transition spd="slow" advTm="96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00" y="756287"/>
            <a:ext cx="8344377" cy="4539613"/>
          </a:xfrm>
        </p:spPr>
        <p:txBody>
          <a:bodyPr>
            <a:normAutofit/>
          </a:bodyPr>
          <a:lstStyle/>
          <a:p>
            <a:r>
              <a:rPr lang="sk-SK" dirty="0"/>
              <a:t>Faktory, ako je zlepšenie výživy, lepšia hygiena, inovácie v medicínskej technológiách a zdravotníckej infraštruktúre postupne predlžujú ľudský život. </a:t>
            </a:r>
          </a:p>
          <a:p>
            <a:r>
              <a:rPr lang="sk-SK" dirty="0"/>
              <a:t>Relatívny podiel týchto faktorov závisí na úrovni ekonomického rozvoja, až do tej miery, že ekonomický rozvoj niektorí autori označujú ako najdôležitejší z nich.</a:t>
            </a:r>
          </a:p>
          <a:p>
            <a:r>
              <a:rPr lang="sk-SK" dirty="0"/>
              <a:t>Zdravie podmieňuje ekonomický rozvoj. Zdravší pracovníci sú fyzicky aj psychicky oveľa </a:t>
            </a:r>
            <a:r>
              <a:rPr lang="sk-SK" dirty="0" err="1"/>
              <a:t>energickejší</a:t>
            </a:r>
            <a:r>
              <a:rPr lang="sk-SK" dirty="0"/>
              <a:t> a robustní. Sú produktívnejší a viac zarobia, je menej pravdepodobné, že bude práce neschopní z dôvodu choroby (alebo choroby v rodine).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794" y="5886027"/>
            <a:ext cx="8312587" cy="1008380"/>
          </a:xfrm>
        </p:spPr>
        <p:txBody>
          <a:bodyPr/>
          <a:lstStyle/>
          <a:p>
            <a:r>
              <a:rPr lang="en-GB" dirty="0" err="1"/>
              <a:t>Prečo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a </a:t>
            </a:r>
            <a:r>
              <a:rPr lang="en-GB" dirty="0" err="1"/>
              <a:t>zdravie</a:t>
            </a:r>
            <a:r>
              <a:rPr lang="en-GB" dirty="0"/>
              <a:t>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104186" y="6787309"/>
            <a:ext cx="2048056" cy="402652"/>
          </a:xfrm>
        </p:spPr>
        <p:txBody>
          <a:bodyPr/>
          <a:lstStyle/>
          <a:p>
            <a:fld id="{8C8E38DD-9949-204C-87DE-E77F9E7F6F56}" type="datetime1">
              <a:rPr lang="sk-SK" smtClean="0"/>
              <a:t>20.11.2023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384432" y="6787309"/>
            <a:ext cx="1870832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40"/>
    </mc:Choice>
    <mc:Fallback xmlns="">
      <p:transition spd="slow" advTm="478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AB72748-7AFF-5429-7720-D37C2EA1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571617"/>
          </a:xfrm>
        </p:spPr>
        <p:txBody>
          <a:bodyPr>
            <a:normAutofit/>
          </a:bodyPr>
          <a:lstStyle/>
          <a:p>
            <a:r>
              <a:rPr lang="sk-SK" dirty="0"/>
              <a:t>Ciele udržateľného rozvoja (</a:t>
            </a:r>
            <a:r>
              <a:rPr lang="sk-SK" dirty="0" err="1"/>
              <a:t>SDGs</a:t>
            </a:r>
            <a:r>
              <a:rPr lang="sk-SK" dirty="0"/>
              <a:t>) stavajú na </a:t>
            </a:r>
            <a:r>
              <a:rPr lang="sk-SK" i="1" dirty="0"/>
              <a:t>Miléniových rozvojových cieľoch (</a:t>
            </a:r>
            <a:r>
              <a:rPr lang="sk-SK" i="1" dirty="0" err="1"/>
              <a:t>MDGs</a:t>
            </a:r>
            <a:r>
              <a:rPr lang="sk-SK" i="1" dirty="0"/>
              <a:t>) </a:t>
            </a:r>
            <a:r>
              <a:rPr lang="sk-SK" dirty="0"/>
              <a:t>a idú ďalej, aby zobrazili novú holistickú víziu svetových lídrov do budúcnosti. </a:t>
            </a:r>
          </a:p>
          <a:p>
            <a:r>
              <a:rPr lang="sk-SK" dirty="0"/>
              <a:t>MDG dokumentujú prudký nárast nerovností za posledné desaťročia. </a:t>
            </a:r>
          </a:p>
          <a:p>
            <a:r>
              <a:rPr lang="sk-SK" dirty="0"/>
              <a:t>Nerovnosť v ekonomických, sociálnych a environmentálnych faktoroch porušuje ľudské práva ktorým je možné predísť, aby sa dosiahol konečný cieľ „nenechať nikoho pozadu“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341EFA9-5BCE-EE34-6ACD-2C30E9B7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sz="4400" dirty="0"/>
              <a:t>Agenda udržateľného rozvoja (SDA) – nárast nerovností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9D5FB2A-2132-D730-4308-7F109FD5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E2FD708-9B95-3950-0146-A50FD3346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3545A8-A369-791B-3165-44795F1C4C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004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45"/>
    </mc:Choice>
    <mc:Fallback xmlns="">
      <p:transition spd="slow" advTm="22024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10D1EAD-6F1A-06CF-FB49-FD7F53A1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756287"/>
            <a:ext cx="8495253" cy="437654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Medzi bohatými a chudobnými krajinami a medzi bohatými a chudobnými v rámci krajiny existujú značné rozdiely v oblasti zdravia.</a:t>
            </a:r>
          </a:p>
          <a:p>
            <a:r>
              <a:rPr lang="sk-SK" dirty="0"/>
              <a:t>V najchudobnejších komunitách bola priemerná dĺžka života naďalej neprijateľne nízka a stovky žien zomierajú denne pri pôrode. </a:t>
            </a:r>
          </a:p>
          <a:p>
            <a:r>
              <a:rPr lang="sk-SK" dirty="0"/>
              <a:t>Táto silná základňa dôkazov vyzýva vlády, aby čelili problému nerovnosti, ktorý poškodzuje najchudobnejších a najviac marginalizovaných.</a:t>
            </a:r>
          </a:p>
          <a:p>
            <a:r>
              <a:rPr lang="sk-SK" dirty="0"/>
              <a:t>Ekonomické rozdiely sa dostali do popredia a volali po ekonomických a sociálnych intervenciách na pomoc znevýhodneným a najchudobnejším. </a:t>
            </a:r>
          </a:p>
          <a:p>
            <a:r>
              <a:rPr lang="sk-SK" dirty="0"/>
              <a:t>V súčasnosti mnohé krajiny vykonávajú reformy hospodárskej a sociálnej politiky a iniciatívy na znižovanie chudoby zamerané na najchudobnejšie obyvateľstvo.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9F19DE-C644-0C3F-537E-92703A72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dirty="0"/>
              <a:t>Nerovnosti v zdraví ako ekonomický problému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F87BC3-44B1-344F-402E-9F0C4949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17A843D-FCE1-1605-1DB1-24494D906A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E3FB55E-771A-B488-BA0A-FE0CBC4560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6401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66"/>
    </mc:Choice>
    <mc:Fallback xmlns="">
      <p:transition spd="slow" advTm="826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78B21F0-2066-ED9C-319D-6EA375F8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Globálna priemerná dĺžka zdravého a nezdravého života pri narodení v roku 2016. </a:t>
            </a:r>
            <a:r>
              <a:rPr lang="sk-SK" sz="2000" dirty="0"/>
              <a:t>(Zdroj: Svetová zdravotnícka organizácia 2019)</a:t>
            </a:r>
            <a:endParaRPr lang="sk-SK" sz="32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0475377-7D55-A5D6-4A67-79251E2F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20.11.2023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46AAB5A-830D-1CC9-1CC4-A2835E4D9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D166127-6317-65C5-763A-FCEE19073F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63145F22-C735-9A43-5D87-AE9341D8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35" y="696106"/>
            <a:ext cx="7772400" cy="41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42"/>
    </mc:Choice>
    <mc:Fallback xmlns="">
      <p:transition spd="slow" advTm="1944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8FA0B-92B7-6978-68BE-04AE5600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181580"/>
            <a:ext cx="8312587" cy="1008380"/>
          </a:xfrm>
        </p:spPr>
        <p:txBody>
          <a:bodyPr/>
          <a:lstStyle/>
          <a:p>
            <a:r>
              <a:rPr lang="sk-SK" sz="2400" dirty="0"/>
              <a:t>Globálne rozdiely v pravdepodobnosti úmrtia na niektorú z kardiovaskulárnych chorôb, rakoviny, cukrovky a chronických respiračných chorôb medzi 30. a vekom 70 (%)</a:t>
            </a:r>
            <a:br>
              <a:rPr lang="sk-SK" dirty="0"/>
            </a:br>
            <a:r>
              <a:rPr lang="sk-SK" sz="1800" dirty="0"/>
              <a:t>(Zdroj: WHO, 2019)</a:t>
            </a:r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142118D-AE39-21EA-0521-27F4CE0E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1F3E911-9A85-6582-68A2-9314E6E4D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E0E09A-181D-E8A7-EF3A-0CE3FEB5BD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F2386B1-C639-B924-B519-B7B84FCF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0" y="582691"/>
            <a:ext cx="7772400" cy="49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42"/>
    </mc:Choice>
    <mc:Fallback xmlns="">
      <p:transition spd="slow" advTm="464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C537C-495D-E507-6FE5-0BF934EB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980254"/>
            <a:ext cx="8312587" cy="1008380"/>
          </a:xfrm>
        </p:spPr>
        <p:txBody>
          <a:bodyPr/>
          <a:lstStyle/>
          <a:p>
            <a:r>
              <a:rPr lang="sk-SK" sz="2000" dirty="0"/>
              <a:t>Globálne rozdiely v miere úmrtnosti pripisovanej vystaveniu environmentálnym rizikám a dopravným nehodám (na 100 000 obyvateľov) v roku 2016. </a:t>
            </a:r>
            <a:r>
              <a:rPr lang="sk-SK" sz="1400" dirty="0"/>
              <a:t>(Zdroj: WHO, 2019)</a:t>
            </a:r>
            <a:endParaRPr lang="sk-SK" sz="20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F6751C7-0B80-3CE3-38D4-3B645338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20.11.2023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EF21A03-76C0-15F1-E2CC-086719405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3BB47CF-CDB5-7216-57F4-9C3267F5A4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B04CD25-663B-3F1A-13DF-6EF88CA2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41" y="574216"/>
            <a:ext cx="7772400" cy="52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54"/>
    </mc:Choice>
    <mc:Fallback xmlns="">
      <p:transition spd="slow" advTm="1765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&amp; Economic Measures of Development - Video &amp; Lesson Transcript |  Study.com">
            <a:extLst>
              <a:ext uri="{FF2B5EF4-FFF2-40B4-BE49-F238E27FC236}">
                <a16:creationId xmlns:a16="http://schemas.microsoft.com/office/drawing/2014/main" id="{96EA80AA-210C-3840-DA8F-0F31E86D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469" y="892219"/>
            <a:ext cx="7596808" cy="42542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574B2F7A-B5C8-9A13-96C4-9591464A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/>
              <a:t>Ukazovatele ekonomického stavu krajiny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3A8B144-4A87-70AB-0063-CC15E107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924" y="6787309"/>
            <a:ext cx="1825318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74D4851-71F3-7E46-BD42-81840CD9F2B6}" type="datetime1">
              <a:rPr lang="sk-SK" sz="1100" smtClean="0"/>
              <a:pPr>
                <a:spcAft>
                  <a:spcPts val="600"/>
                </a:spcAft>
              </a:pPr>
              <a:t>20.11.2023</a:t>
            </a:fld>
            <a:endParaRPr lang="en-GB" sz="11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751F3B-418A-70C2-BDBE-BA4E90BAD8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7D8D926-BC77-48DB-9B94-D8C2D2386DFA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578A26-F503-0485-B80D-A0ADCCF842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rusnak.truni.sk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2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4"/>
    </mc:Choice>
    <mc:Fallback xmlns="">
      <p:transition spd="slow" advTm="1991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846</TotalTime>
  <Words>1374</Words>
  <Application>Microsoft Macintosh PowerPoint</Application>
  <PresentationFormat>Vlastná</PresentationFormat>
  <Paragraphs>162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Palatino Linotype</vt:lpstr>
      <vt:lpstr>Wingdings</vt:lpstr>
      <vt:lpstr>Martin_Trnava_prednasky</vt:lpstr>
      <vt:lpstr>Globálna ekonomika a zdravie</vt:lpstr>
      <vt:lpstr>Ciele bloku</vt:lpstr>
      <vt:lpstr>Prečo ekonomika a zdravie?</vt:lpstr>
      <vt:lpstr>Agenda udržateľného rozvoja (SDA) – nárast nerovností</vt:lpstr>
      <vt:lpstr>Nerovnosti v zdraví ako ekonomický problému</vt:lpstr>
      <vt:lpstr>Globálna priemerná dĺžka zdravého a nezdravého života pri narodení v roku 2016. (Zdroj: Svetová zdravotnícka organizácia 2019)</vt:lpstr>
      <vt:lpstr>Globálne rozdiely v pravdepodobnosti úmrtia na niektorú z kardiovaskulárnych chorôb, rakoviny, cukrovky a chronických respiračných chorôb medzi 30. a vekom 70 (%) (Zdroj: WHO, 2019)</vt:lpstr>
      <vt:lpstr>Globálne rozdiely v miere úmrtnosti pripisovanej vystaveniu environmentálnym rizikám a dopravným nehodám (na 100 000 obyvateľov) v roku 2016. (Zdroj: WHO, 2019)</vt:lpstr>
      <vt:lpstr>Ukazovatele ekonomického stavu krajiny</vt:lpstr>
      <vt:lpstr>Makroekonomické ukazovatele</vt:lpstr>
      <vt:lpstr>Alternatívne ukazovatele hrubého národného dôchodku</vt:lpstr>
      <vt:lpstr>Hrubý domáci produkt (HDP)</vt:lpstr>
      <vt:lpstr>Výdavková metóda</vt:lpstr>
      <vt:lpstr>HDP/obyvateľa Zdroj: Svetová Banka</vt:lpstr>
      <vt:lpstr>Prezentácia programu PowerPoint</vt:lpstr>
      <vt:lpstr>Ukazovatele výdavkov na zdravie</vt:lpstr>
      <vt:lpstr>Prezentácia programu PowerPoint</vt:lpstr>
      <vt:lpstr>Global Health Expenditure Database https://apps.who.int/nha/database/Select/Indicators/en</vt:lpstr>
      <vt:lpstr>Prezentácia programu PowerPoint</vt:lpstr>
      <vt:lpstr>Údaje výdavkov na zdravotnú starostlivosť pre EU-27 z EUROSTAT</vt:lpstr>
      <vt:lpstr>Prezentácia programu PowerPoint</vt:lpstr>
      <vt:lpstr>Index Rozvoja Človeka</vt:lpstr>
      <vt:lpstr>Index ľudského rozvoja v Európe. Zdroj:https://ourworldindata.org/grapher/human-development-index?region=Europe</vt:lpstr>
      <vt:lpstr>HDI, Ázia, 2017</vt:lpstr>
      <vt:lpstr>Zhrnutie – ekonomika a zdravie</vt:lpstr>
      <vt:lpstr>Zhrnutie – ekonomika a zdravie</vt:lpstr>
      <vt:lpstr>Zhrnutie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Globálna zdravotná politika a financovanie</dc:title>
  <dc:subject>Globálne zdravie</dc:subject>
  <dc:creator>Rusnák Martin</dc:creator>
  <cp:keywords/>
  <dc:description/>
  <cp:lastModifiedBy>Rusnák Martin</cp:lastModifiedBy>
  <cp:revision>2</cp:revision>
  <dcterms:created xsi:type="dcterms:W3CDTF">2022-09-07T08:13:16Z</dcterms:created>
  <dcterms:modified xsi:type="dcterms:W3CDTF">2023-11-20T11:49:32Z</dcterms:modified>
  <cp:category>Prednáška</cp:category>
</cp:coreProperties>
</file>