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9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63" r:id="rId30"/>
    <p:sldId id="287" r:id="rId31"/>
    <p:sldId id="288" r:id="rId32"/>
    <p:sldId id="289" r:id="rId33"/>
    <p:sldId id="290" r:id="rId34"/>
    <p:sldId id="291" r:id="rId35"/>
    <p:sldId id="292" r:id="rId36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3061A-25FE-1B41-BC8D-CBD9C9EA0A11}" v="60" dt="2022-11-06T17:40:1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2160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11/28/23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11/28/23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28.11.2023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28.11.2023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28.11.2023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28.11.2023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28.11.2023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28.11.2023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28.11.2023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28.11.2023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urope/initiatives/one-health" TargetMode="External"/><Relationship Id="rId2" Type="http://schemas.openxmlformats.org/officeDocument/2006/relationships/hyperlink" Target="https://www.cdc.gov/onehealth/basic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/>
              <a:t>Životné prostredie a zdravie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658881"/>
          </a:xfrm>
        </p:spPr>
        <p:txBody>
          <a:bodyPr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podľa </a:t>
            </a:r>
            <a:r>
              <a:rPr lang="sk-SK" dirty="0" err="1">
                <a:effectLst/>
              </a:rPr>
              <a:t>Skolnik</a:t>
            </a:r>
            <a:r>
              <a:rPr lang="sk-SK" dirty="0">
                <a:effectLst/>
              </a:rPr>
              <a:t> R. </a:t>
            </a:r>
            <a:r>
              <a:rPr lang="sk-SK" dirty="0" err="1">
                <a:effectLst/>
              </a:rPr>
              <a:t>Global</a:t>
            </a:r>
            <a:r>
              <a:rPr lang="sk-SK" dirty="0">
                <a:effectLst/>
              </a:rPr>
              <a:t> Health 101.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Burlington</a:t>
            </a:r>
            <a:r>
              <a:rPr lang="sk-SK" dirty="0">
                <a:effectLst/>
              </a:rPr>
              <a:t>, SA, USA: </a:t>
            </a:r>
            <a:r>
              <a:rPr lang="sk-SK" dirty="0" err="1">
                <a:effectLst/>
              </a:rPr>
              <a:t>Jones</a:t>
            </a:r>
            <a:r>
              <a:rPr lang="sk-SK" dirty="0">
                <a:effectLst/>
              </a:rPr>
              <a:t> &amp; </a:t>
            </a:r>
            <a:r>
              <a:rPr lang="sk-SK" dirty="0" err="1">
                <a:effectLst/>
              </a:rPr>
              <a:t>Bartlett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Learning</a:t>
            </a:r>
            <a:r>
              <a:rPr lang="sk-SK" dirty="0">
                <a:effectLst/>
              </a:rPr>
              <a:t>; 2016. 618 p. </a:t>
            </a:r>
          </a:p>
        </p:txBody>
      </p:sp>
      <p:pic>
        <p:nvPicPr>
          <p:cNvPr id="1026" name="Picture 2" descr="Environment Health Analysis Service - Creative Proteomics">
            <a:extLst>
              <a:ext uri="{FF2B5EF4-FFF2-40B4-BE49-F238E27FC236}">
                <a16:creationId xmlns:a16="http://schemas.microsoft.com/office/drawing/2014/main" id="{A43ED0F0-9970-1193-4529-D16F6589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27" y="101549"/>
            <a:ext cx="4441990" cy="28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F1E26DD-0A40-04EB-E616-17A76540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02264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Štúdie, ktoré sa vykonali na krajinách s vysokými príjmami, naznačujú, že krajiny s nízkymi a strednými príjmami by mohli prijať množstvo nákladovo efektívnych krokov na zníženie zdravotného zaťaženia znečistením okolitého ovzdušia. </a:t>
            </a:r>
          </a:p>
          <a:p>
            <a:r>
              <a:rPr lang="sk-SK" dirty="0"/>
              <a:t>Niekoľko miest, napríklad Jakarta, Manila, Káthmandu a Bombaj, sa zapojilo do úsilia Svetovej banky s cieľom posúdiť znečistenie okolitého ovzdušia a prijať opatrenia na jeho zníženie. </a:t>
            </a:r>
          </a:p>
          <a:p>
            <a:r>
              <a:rPr lang="sk-SK" dirty="0"/>
              <a:t>Skúmali: </a:t>
            </a:r>
          </a:p>
          <a:p>
            <a:pPr lvl="1"/>
            <a:r>
              <a:rPr lang="sk-SK" dirty="0"/>
              <a:t>Množstvo a typ znečistenia</a:t>
            </a:r>
          </a:p>
          <a:p>
            <a:pPr lvl="1"/>
            <a:r>
              <a:rPr lang="sk-SK" dirty="0"/>
              <a:t>Ako sa rozptyľovalo</a:t>
            </a:r>
          </a:p>
          <a:p>
            <a:pPr lvl="1"/>
            <a:r>
              <a:rPr lang="sk-SK" dirty="0"/>
              <a:t>Vplyvy zníženia tuhých častíc na zdravie</a:t>
            </a:r>
          </a:p>
          <a:p>
            <a:pPr lvl="1"/>
            <a:r>
              <a:rPr lang="sk-SK" dirty="0"/>
              <a:t>Čas a náklady na zavedenie znížení</a:t>
            </a:r>
          </a:p>
          <a:p>
            <a:pPr lvl="1"/>
            <a:r>
              <a:rPr lang="sk-SK" dirty="0"/>
              <a:t>Prínosy pre zdravie</a:t>
            </a:r>
          </a:p>
          <a:p>
            <a:pPr lvl="1"/>
            <a:r>
              <a:rPr lang="sk-SK" dirty="0"/>
              <a:t>Hodnota týchto prínosov pre zdravie</a:t>
            </a:r>
          </a:p>
          <a:p>
            <a:pPr lvl="1"/>
            <a:r>
              <a:rPr lang="sk-SK" dirty="0"/>
              <a:t>Aké sú prínosy v porovnaní s nákladmi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AD229F-7C6F-1917-E85C-A411817D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Znečistenie ovzdušia v mestách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DFC52B-FA31-11AA-F614-58A8928B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3BDFBB-BB8E-0F05-9FA4-D0E2E870C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A7877F-28E1-2753-9824-BFBA192DF8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78870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DFC52B-FA31-11AA-F614-58A8928B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3BDFBB-BB8E-0F05-9FA4-D0E2E870C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A7877F-28E1-2753-9824-BFBA192DF8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AD229F-7C6F-1917-E85C-A411817D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97" y="5778929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Čo môžeme urobiť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F1E26DD-0A40-04EB-E616-17A765404A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904" y="726034"/>
            <a:ext cx="4678408" cy="48024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Medzi prvé opatrenia, ktoré tieto mestá a niektoré ďalšie veľké mestá v krajinách s nízkymi a strednými príjmami prijali na zníženie znečistenia ovzdušia, patria: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Zavedenie bezolovnatého benzínu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Mazivo s nízkou dymivosťou pre dvojtaktné motory motory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Zákaz dvojtaktných motorov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Prechod na zemný plyn ako palivo pre verejné vozidlá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Sprísnenie emisných kontrol vozidiel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Zníženie spaľovania odpadu</a:t>
            </a:r>
          </a:p>
        </p:txBody>
      </p:sp>
      <p:pic>
        <p:nvPicPr>
          <p:cNvPr id="1026" name="Picture 2" descr="Urban Air Pollution: Sources and Pollutants - Airqoon">
            <a:extLst>
              <a:ext uri="{FF2B5EF4-FFF2-40B4-BE49-F238E27FC236}">
                <a16:creationId xmlns:a16="http://schemas.microsoft.com/office/drawing/2014/main" id="{216CBD70-8788-DEF0-A490-177C7AA72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30275" b="-1"/>
          <a:stretch/>
        </p:blipFill>
        <p:spPr bwMode="auto">
          <a:xfrm>
            <a:off x="5541725" y="1138374"/>
            <a:ext cx="3607159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1402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A9AA5293-5C90-2921-B739-D0F6772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24" y="5871400"/>
            <a:ext cx="8312587" cy="1008380"/>
          </a:xfrm>
        </p:spPr>
        <p:txBody>
          <a:bodyPr/>
          <a:lstStyle/>
          <a:p>
            <a:r>
              <a:rPr lang="sk-SK" sz="2400" dirty="0" err="1"/>
              <a:t>https</a:t>
            </a:r>
            <a:r>
              <a:rPr lang="sk-SK" sz="2400" dirty="0"/>
              <a:t>://</a:t>
            </a:r>
            <a:r>
              <a:rPr lang="sk-SK" sz="2400" dirty="0" err="1"/>
              <a:t>www.ccacoalition.org</a:t>
            </a:r>
            <a:r>
              <a:rPr lang="sk-SK" sz="2400" dirty="0"/>
              <a:t>/</a:t>
            </a:r>
            <a:r>
              <a:rPr lang="sk-SK" sz="2400" dirty="0" err="1"/>
              <a:t>en</a:t>
            </a:r>
            <a:r>
              <a:rPr lang="sk-SK" sz="2400" dirty="0"/>
              <a:t>/</a:t>
            </a:r>
            <a:r>
              <a:rPr lang="sk-SK" sz="2400" dirty="0" err="1"/>
              <a:t>news</a:t>
            </a:r>
            <a:r>
              <a:rPr lang="sk-SK" sz="2400" dirty="0"/>
              <a:t>/world-health-organization-releases-new-global-air-pollution-data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D6123F9-AFCF-A702-B981-DADAE592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28.11.2023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740B652-560B-D915-CBC9-87D0B7CD8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108BAC7-EA72-5808-F9F5-FE2BFBDB41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7B5721-08E3-74E9-D663-8493E4AF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37" y="0"/>
            <a:ext cx="5866025" cy="58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0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owering Communities To Reduce Household Air Pollution - News Today  November 4, 2022">
            <a:extLst>
              <a:ext uri="{FF2B5EF4-FFF2-40B4-BE49-F238E27FC236}">
                <a16:creationId xmlns:a16="http://schemas.microsoft.com/office/drawing/2014/main" id="{0D527F54-71E4-76BE-B07D-94A2A3304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r="-1" b="-1"/>
          <a:stretch/>
        </p:blipFill>
        <p:spPr bwMode="auto">
          <a:xfrm>
            <a:off x="906828" y="756287"/>
            <a:ext cx="8161449" cy="49007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66CCA6B5-8604-137A-B0B9-87AFA558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Znečistenie ovzdušia v domácnostiach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827AF21-DE8C-C7A0-6EDA-CDBA183B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74D4851-71F3-7E46-BD42-81840CD9F2B6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C86764D-867F-930C-6E21-66D621807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15B413-6F52-BC86-CCE1-25E2C48E67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35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6BD8768-917D-4BF6-D6F1-A5F5F3B0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r>
              <a:rPr lang="sk-SK" dirty="0"/>
              <a:t>Existuje množstvo oblastí, v ktorých by sa mohli prijať opatrenia na zníženie znečistenia ovzdušia v domácnostiach spaľovaním tuhých palív na varenie a kúrenie.</a:t>
            </a:r>
          </a:p>
          <a:p>
            <a:r>
              <a:rPr lang="sk-SK" dirty="0"/>
              <a:t>Vylepšiť varné zariadenia, používať menej znečisťujúce palivá a rodiny môžu znížiť potrebu týchto palív využívaním solárneho varenia a vykurovania. </a:t>
            </a:r>
          </a:p>
          <a:p>
            <a:r>
              <a:rPr lang="sk-SK" dirty="0"/>
              <a:t>Zabudovať mechanizmy na odvetrávanie dymu alebo odsunúť kuchyňu z hlavnej časti domu. </a:t>
            </a:r>
          </a:p>
          <a:p>
            <a:r>
              <a:rPr lang="sk-SK" dirty="0"/>
              <a:t>Používať sušené palivá, riadnu údržbu kachlí a komínov a tým, že deti držia mimo priestoru na varenie.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7E6F56F-6C4D-2A73-1DF7-EBB3C5B9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znečistenia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613080-7314-E338-692E-915CA327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8999483-0B9F-6F97-0789-118967877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CFC664-09B0-57FC-5177-EF71415EC3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67704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585D91A-53FF-73F3-D5B5-D745AA7D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572458"/>
          </a:xfrm>
        </p:spPr>
        <p:txBody>
          <a:bodyPr>
            <a:normAutofit/>
          </a:bodyPr>
          <a:lstStyle/>
          <a:p>
            <a:r>
              <a:rPr lang="sk-SK" dirty="0"/>
              <a:t>Zapojením koncových používateľov, najmä žien, do pomoci pri posudzovaní potrieb a navrhovaní prístupov. </a:t>
            </a:r>
          </a:p>
          <a:p>
            <a:r>
              <a:rPr lang="sk-SK" dirty="0"/>
              <a:t>Podporou dopytu po lepších sporákoch a palivách s cieľom podporiť rozvoj konkurencieschopných dodávateľov a výber trhu.</a:t>
            </a:r>
          </a:p>
          <a:p>
            <a:r>
              <a:rPr lang="sk-SK" dirty="0"/>
              <a:t>Zvážením dotácie a </a:t>
            </a:r>
            <a:r>
              <a:rPr lang="sk-SK" dirty="0" err="1"/>
              <a:t>mikroúverou</a:t>
            </a:r>
            <a:r>
              <a:rPr lang="sk-SK" dirty="0"/>
              <a:t> na vybrané intervencie, ktoré pomôžu pokryť náklady na zlepšenie pre chudobných.</a:t>
            </a:r>
          </a:p>
          <a:p>
            <a:r>
              <a:rPr lang="sk-SK" dirty="0"/>
              <a:t>Stanovením národných a miestnych politík, ktoré podporia potrebné zmeny v kachliach a palivách.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DAC532-C516-1E55-5B27-98161DAF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835836"/>
            <a:ext cx="8312587" cy="1008380"/>
          </a:xfrm>
        </p:spPr>
        <p:txBody>
          <a:bodyPr/>
          <a:lstStyle/>
          <a:p>
            <a:r>
              <a:rPr lang="sk-SK" sz="4800" dirty="0"/>
              <a:t>Ako podporiť používanie lepších kachlí a lepších palív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2EA2EE-CB9B-F50A-6B02-82FA5492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9B921C0-FDD1-5D8B-C30E-2342B165C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ADD3F8-C024-8056-6487-B3D42FB2B1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8626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napshot of Global and Regional Urban Water, Sanitation and Hygiene  Inequalities | UN-Water">
            <a:extLst>
              <a:ext uri="{FF2B5EF4-FFF2-40B4-BE49-F238E27FC236}">
                <a16:creationId xmlns:a16="http://schemas.microsoft.com/office/drawing/2014/main" id="{04A174C1-5B33-ECE2-F5CE-3A3B8A68B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r="-1" b="-1"/>
          <a:stretch/>
        </p:blipFill>
        <p:spPr bwMode="auto">
          <a:xfrm>
            <a:off x="2351035" y="756287"/>
            <a:ext cx="6717242" cy="40335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96334814-CC64-C0C4-374A-5FCA8EA9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Odpady - sanitácia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19CB1F-0463-3F21-C792-AE18331C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EF179C9-5138-6A91-DD11-74464FE59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3A5830-CE20-E171-93EA-AEA48CC0E8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5744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3F0EF8-DA40-FC75-775B-B468F956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4B50A0-28BD-21D6-D74C-3A6CEBEB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DFCF3C4-1F61-4377-4C7C-86BE8E555D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431108-A77E-A744-CBF2-1F956982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600"/>
              <a:t>Vybrané sanitačné technológie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5C8BCC7-67F2-BFBB-0752-B013D093B5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 anchor="ctr">
            <a:normAutofit/>
          </a:bodyPr>
          <a:lstStyle/>
          <a:p>
            <a:r>
              <a:rPr lang="sk-SK" dirty="0"/>
              <a:t>Jednoduchá latrína</a:t>
            </a:r>
          </a:p>
          <a:p>
            <a:r>
              <a:rPr lang="sk-SK" dirty="0"/>
              <a:t>Malý vrt</a:t>
            </a:r>
          </a:p>
          <a:p>
            <a:r>
              <a:rPr lang="sk-SK" dirty="0"/>
              <a:t>Latrína so zlepšenou ventiláciou</a:t>
            </a:r>
          </a:p>
          <a:p>
            <a:r>
              <a:rPr lang="sk-SK" dirty="0"/>
              <a:t>Preplachovanie</a:t>
            </a:r>
          </a:p>
          <a:p>
            <a:r>
              <a:rPr lang="sk-SK" dirty="0"/>
              <a:t>Septik</a:t>
            </a:r>
          </a:p>
          <a:p>
            <a:r>
              <a:rPr lang="sk-SK" dirty="0"/>
              <a:t>Prípojka na kanalizáciu</a:t>
            </a:r>
          </a:p>
        </p:txBody>
      </p:sp>
      <p:pic>
        <p:nvPicPr>
          <p:cNvPr id="6146" name="Picture 2" descr="Study Session 5 Latrine Technology Options for Urban Areas: View as single  page">
            <a:extLst>
              <a:ext uri="{FF2B5EF4-FFF2-40B4-BE49-F238E27FC236}">
                <a16:creationId xmlns:a16="http://schemas.microsoft.com/office/drawing/2014/main" id="{6763145E-9361-0053-9034-8CDF62B2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065" y="726034"/>
            <a:ext cx="3018478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7091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6BE90A1-1BED-918A-A5CC-AB58C2C5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8266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Latríny s vylievaním a splachovaním, latríny so zlepšenou ventiláciou a jednoduché latríny sa dajú postaviť v prostrediach s nízkym a stredným príjmom za približne 60 dolárov. Za predpokladu, že tieto budú trvať približne 5 rokov, budú ročné náklady na obyvateľa približne 12 USD. </a:t>
            </a:r>
          </a:p>
          <a:p>
            <a:r>
              <a:rPr lang="sk-SK" dirty="0"/>
              <a:t>Náklady na výstavbu konvenčných kanalizačných systémov v niektorých krajinách sú viac ako 10-krát vyššie. Okrem toho potrebujú vodu, aby správne fungovali a vody je často nedostatok. </a:t>
            </a:r>
          </a:p>
          <a:p>
            <a:r>
              <a:rPr lang="sk-SK" dirty="0"/>
              <a:t>Pokračujú práce na vývoji nákladovo efektívnejších toaliet a v Bangladéši bola vyvinutá jednoduchá panvica na splachovanie, ktorej výstavba stojí len asi 0,27 USD na domácnosť.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0EBA4372-66B9-5080-DA19-F052344E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3200" dirty="0"/>
              <a:t>Náklady na osobu na spôsoby sanitárneho odstraňovania ľudského odpadu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7871C23-6067-AC17-F4CD-312D1188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28.11.2023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7B197F9-C1CE-0494-114C-FC9E52BE1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8AE4605-63C4-19CB-13B6-ADBE76CB09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5005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FAD151-0B9F-2993-B87E-DD274FDA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340026"/>
            <a:ext cx="8312587" cy="1008380"/>
          </a:xfrm>
        </p:spPr>
        <p:txBody>
          <a:bodyPr/>
          <a:lstStyle/>
          <a:p>
            <a:r>
              <a:rPr lang="sk-SK" sz="2800" dirty="0" err="1"/>
              <a:t>https</a:t>
            </a:r>
            <a:r>
              <a:rPr lang="sk-SK" sz="2800" dirty="0"/>
              <a:t>://</a:t>
            </a:r>
            <a:r>
              <a:rPr lang="sk-SK" sz="2800" dirty="0" err="1"/>
              <a:t>www.cdc.gov</a:t>
            </a:r>
            <a:r>
              <a:rPr lang="sk-SK" sz="2800" dirty="0"/>
              <a:t>/</a:t>
            </a:r>
            <a:r>
              <a:rPr lang="sk-SK" sz="2800" dirty="0" err="1"/>
              <a:t>healthywater</a:t>
            </a:r>
            <a:r>
              <a:rPr lang="sk-SK" sz="2800" dirty="0"/>
              <a:t>/</a:t>
            </a:r>
            <a:r>
              <a:rPr lang="sk-SK" sz="2800" dirty="0" err="1"/>
              <a:t>pdf</a:t>
            </a:r>
            <a:r>
              <a:rPr lang="sk-SK" sz="2800" dirty="0"/>
              <a:t>/</a:t>
            </a:r>
            <a:r>
              <a:rPr lang="sk-SK" sz="2800" dirty="0" err="1"/>
              <a:t>global</a:t>
            </a:r>
            <a:r>
              <a:rPr lang="sk-SK" sz="2800" dirty="0"/>
              <a:t>/</a:t>
            </a:r>
            <a:r>
              <a:rPr lang="sk-SK" sz="2800" dirty="0" err="1"/>
              <a:t>posters</a:t>
            </a:r>
            <a:r>
              <a:rPr lang="sk-SK" sz="2800" dirty="0"/>
              <a:t>/11_229310-F_sanitation_print-africa.pdf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EECA57-138E-1FBF-598F-E982D113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70804B-9CB3-1729-B4D1-51F0AA8AA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AA0468-E04F-A706-DB54-F814BF66F3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5122" name="Picture 2" descr="How to practice safe sanitation and cleaning">
            <a:extLst>
              <a:ext uri="{FF2B5EF4-FFF2-40B4-BE49-F238E27FC236}">
                <a16:creationId xmlns:a16="http://schemas.microsoft.com/office/drawing/2014/main" id="{C9DC891B-D2DA-FD96-00A2-29B6D093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92" y="372889"/>
            <a:ext cx="7779645" cy="57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5" y="756287"/>
            <a:ext cx="7996222" cy="457245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Ozrejmiť najvýznamnejšie environmentálne hrozby pre zdravie v krajinách s nízkymi a strednými príjmami</a:t>
            </a:r>
          </a:p>
          <a:p>
            <a:r>
              <a:rPr lang="sk-SK" dirty="0"/>
              <a:t>Bremeno chorôb v dôsledku znečistenia domácností a okolitého ovzdušia a nebezpečnej vody a hygieny</a:t>
            </a:r>
          </a:p>
          <a:p>
            <a:r>
              <a:rPr lang="sk-SK" dirty="0"/>
              <a:t>Preskúmať príspevok osobnej hygieny k zníženiu záťaže zdravotných problémov súvisiacich so životným prostredím</a:t>
            </a:r>
          </a:p>
          <a:p>
            <a:r>
              <a:rPr lang="sk-SK" dirty="0"/>
              <a:t>Komentovať náklady a dôsledky týchto environmentálnych záťaží</a:t>
            </a:r>
          </a:p>
          <a:p>
            <a:r>
              <a:rPr lang="sk-SK" dirty="0"/>
              <a:t>Popísať niektoré z nákladovo najefektívnejších spôsobov znižovania globálnej záťaže environmentálnych zdravotných problémov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80254"/>
            <a:ext cx="8312587" cy="1008380"/>
          </a:xfrm>
        </p:spPr>
        <p:txBody>
          <a:bodyPr/>
          <a:lstStyle/>
          <a:p>
            <a:r>
              <a:rPr lang="sk-SK" dirty="0"/>
              <a:t>Štruktúra a ciele prednášky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1002872-FCC2-E370-B4F7-1DAC00D71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4FF1547-A9F7-D051-2357-E9181085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4A3CDDC-924B-E089-F032-7BC9753F3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639C7F-6BF2-B45E-2325-D0EAD63B4A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C635169-26DC-B196-DBAD-5AE0A856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Prístup k vode</a:t>
            </a:r>
          </a:p>
        </p:txBody>
      </p:sp>
    </p:spTree>
    <p:extLst>
      <p:ext uri="{BB962C8B-B14F-4D97-AF65-F5344CB8AC3E}">
        <p14:creationId xmlns:p14="http://schemas.microsoft.com/office/powerpoint/2010/main" val="332008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097A6CD-A178-1C8F-6027-C67632AB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74D4851-71F3-7E46-BD42-81840CD9F2B6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5F04D1C-2E91-B1A2-418B-CA2114FF7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1A0FCDE-DEFD-7D58-3AC7-94A418184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8EF292-BDA6-06D9-5457-A4CDBB69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Kde získať vodu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5BDA15CA-1F28-1B5F-0B59-E0EAEE2E6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862" y="726034"/>
            <a:ext cx="4720449" cy="45291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Pre vodu, ako aj pre sanitáciu, existuje mnoho rôznych úrovní technológie a náklady sa značne líšia v závislosti od úrovne použitej technológie.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Vodu je možné získať napríklad z nasledujúcich typov zlepšených vodných zdrojov: 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Domová prípojka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Stojan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Vrt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Kopaná studňa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Zber dažďovej vody</a:t>
            </a:r>
          </a:p>
        </p:txBody>
      </p:sp>
      <p:pic>
        <p:nvPicPr>
          <p:cNvPr id="7170" name="Picture 2" descr="Borehole mining - Wikipedia">
            <a:extLst>
              <a:ext uri="{FF2B5EF4-FFF2-40B4-BE49-F238E27FC236}">
                <a16:creationId xmlns:a16="http://schemas.microsoft.com/office/drawing/2014/main" id="{A5000D0A-98FE-6DBD-B6C5-E193B67AA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r="11013" b="2"/>
          <a:stretch/>
        </p:blipFill>
        <p:spPr bwMode="auto">
          <a:xfrm>
            <a:off x="5541725" y="726034"/>
            <a:ext cx="4316418" cy="45291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7941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8540F6A6-DBAA-3845-D344-AC43A9B9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3600" dirty="0"/>
              <a:t>Potenciálne zníženie chorobnosti vďaka dobrému zásobovaniu vodou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7445040-AE1C-53CB-14DF-457BCCB5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28.11.2023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86393D6-8C76-7431-A6D9-9685F493E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C4DA30E-DD0F-6B5A-20B7-49EC6441B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E3E2E49A-BAD3-3B9D-8B0C-4468C594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48376"/>
              </p:ext>
            </p:extLst>
          </p:nvPr>
        </p:nvGraphicFramePr>
        <p:xfrm>
          <a:off x="667412" y="742379"/>
          <a:ext cx="8602711" cy="454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0080">
                  <a:extLst>
                    <a:ext uri="{9D8B030D-6E8A-4147-A177-3AD203B41FA5}">
                      <a16:colId xmlns:a16="http://schemas.microsoft.com/office/drawing/2014/main" val="2251692900"/>
                    </a:ext>
                  </a:extLst>
                </a:gridCol>
                <a:gridCol w="2242631">
                  <a:extLst>
                    <a:ext uri="{9D8B030D-6E8A-4147-A177-3AD203B41FA5}">
                      <a16:colId xmlns:a16="http://schemas.microsoft.com/office/drawing/2014/main" val="900408783"/>
                    </a:ext>
                  </a:extLst>
                </a:gridCol>
              </a:tblGrid>
              <a:tr h="103484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Ochorenie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Percentuálne zníženie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490043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/>
                        <a:t>Svrab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45125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/>
                        <a:t>Brušný týfus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27863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/>
                        <a:t>Trachóm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63431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/>
                        <a:t>Väčšina hnačiek a dyzentéria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90603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/>
                        <a:t>Kožné a podkožné infekcie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5733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r>
                        <a:rPr lang="sk-SK" sz="2400" dirty="0" err="1"/>
                        <a:t>Paratýfus</a:t>
                      </a:r>
                      <a:r>
                        <a:rPr lang="sk-SK" sz="2400" dirty="0"/>
                        <a:t>, iné </a:t>
                      </a:r>
                      <a:r>
                        <a:rPr lang="sk-SK" sz="2400" dirty="0" err="1"/>
                        <a:t>Salmonella</a:t>
                      </a:r>
                      <a:r>
                        <a:rPr lang="sk-SK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8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33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3533206-7BD5-6866-6388-3823C6E3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9" y="756287"/>
            <a:ext cx="7880608" cy="4982361"/>
          </a:xfrm>
        </p:spPr>
        <p:txBody>
          <a:bodyPr>
            <a:normAutofit fontScale="92500" lnSpcReduction="10000"/>
          </a:bodyPr>
          <a:lstStyle/>
          <a:p>
            <a:pPr marL="477358" indent="-457200">
              <a:buFont typeface="+mj-lt"/>
              <a:buAutoNum type="arabicPeriod"/>
            </a:pPr>
            <a:r>
              <a:rPr lang="sk-SK" i="1" dirty="0"/>
              <a:t>Podpora hygieny</a:t>
            </a:r>
            <a:r>
              <a:rPr lang="sk-SK" dirty="0"/>
              <a:t>. </a:t>
            </a:r>
          </a:p>
          <a:p>
            <a:pPr marL="423298" lvl="1" indent="0">
              <a:buNone/>
            </a:pPr>
            <a:r>
              <a:rPr lang="sk-SK" dirty="0"/>
              <a:t>Je to potrebné všeobecne, ako aj pre maximalizáciu hodnoty, ktorá vznikne z investícií do zásobovania vodou a sanitácie.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Vlády by mali </a:t>
            </a:r>
            <a:r>
              <a:rPr lang="sk-SK" i="1" dirty="0"/>
              <a:t>podporovať </a:t>
            </a:r>
            <a:r>
              <a:rPr lang="sk-SK" i="1" dirty="0" err="1"/>
              <a:t>nízkonákladové</a:t>
            </a:r>
            <a:r>
              <a:rPr lang="sk-SK" i="1" dirty="0"/>
              <a:t> sanitačné schémy</a:t>
            </a:r>
            <a:r>
              <a:rPr lang="sk-SK" dirty="0"/>
              <a:t>. </a:t>
            </a:r>
          </a:p>
          <a:p>
            <a:pPr marL="423298" lvl="1" indent="0">
              <a:buNone/>
            </a:pPr>
            <a:r>
              <a:rPr lang="sk-SK" dirty="0"/>
              <a:t>Pritom by mali povzbudzovať súkromný sektor, aby investoval do tohto podnikania, podporovať dopyt zo strany spotrebiteľov, snažiť sa zabezpečiť, aby existovali zručnosti na inštaláciu latrín a snažiť sa stanoviť a presadzovať normy, podľa ktorých musia byť postavené.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Vytvoriť aj </a:t>
            </a:r>
            <a:r>
              <a:rPr lang="sk-SK" i="1" dirty="0" err="1"/>
              <a:t>nízkonákladové</a:t>
            </a:r>
            <a:r>
              <a:rPr lang="sk-SK" i="1" dirty="0"/>
              <a:t> systémy zásobovania vodou</a:t>
            </a:r>
            <a:r>
              <a:rPr lang="sk-SK" dirty="0"/>
              <a:t>. </a:t>
            </a:r>
          </a:p>
          <a:p>
            <a:pPr marL="423298" lvl="1" indent="0">
              <a:buNone/>
            </a:pPr>
            <a:r>
              <a:rPr lang="sk-SK" dirty="0"/>
              <a:t>Často sa to dá najlepšie dosiahnuť v spojení s komunitami a komunitnými prístupmi.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Vláda by mala využiť svoje regulačné a iné orgány, aby si bola istá, že pomôže spotrebiteľom pokryť náklady na tieto systémy a tiež povzbudí investície do systémov zásobovania vodou s prípojkami pre domácnosť, za ktoré platia rodiny.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49B1853-9830-9DD6-6A6C-20A376A8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181580"/>
            <a:ext cx="8312587" cy="1008380"/>
          </a:xfrm>
        </p:spPr>
        <p:txBody>
          <a:bodyPr/>
          <a:lstStyle/>
          <a:p>
            <a:r>
              <a:rPr lang="sk-SK" sz="2400" dirty="0"/>
              <a:t>Prístup k zlepšeniu zdravia prostredníctvom investícií do zásobovania vodou, sanitácie a hygieny v krajinách s nízkymi a strednými príjmami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4243CA-3684-1560-DD3B-0D45D286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A037FE0-226F-CFDC-1343-AD3540580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58E20F7-0CDB-CA19-1DB0-F019B2832D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7121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4BFFF2-7427-D622-DB22-FABEC01B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88" y="1573151"/>
            <a:ext cx="5020591" cy="316297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FZaSP TU</a:t>
            </a:r>
          </a:p>
          <a:p>
            <a:endParaRPr lang="sk-SK" dirty="0"/>
          </a:p>
          <a:p>
            <a:r>
              <a:rPr lang="sk-SK" dirty="0"/>
              <a:t>podľa: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www.cdc.gov</a:t>
            </a:r>
            <a:r>
              <a:rPr lang="sk-SK" dirty="0"/>
              <a:t>/</a:t>
            </a:r>
            <a:r>
              <a:rPr lang="sk-SK" dirty="0" err="1"/>
              <a:t>onehealth</a:t>
            </a:r>
            <a:r>
              <a:rPr lang="sk-SK" dirty="0"/>
              <a:t>/</a:t>
            </a:r>
            <a:r>
              <a:rPr lang="sk-SK" dirty="0" err="1"/>
              <a:t>basics</a:t>
            </a:r>
            <a:r>
              <a:rPr lang="sk-SK" dirty="0"/>
              <a:t>/</a:t>
            </a:r>
            <a:r>
              <a:rPr lang="sk-SK" dirty="0" err="1"/>
              <a:t>index.html</a:t>
            </a:r>
            <a:endParaRPr lang="sk-SK" dirty="0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39E878A8-9522-E0A2-E4B8-A71E2AF4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4FBE24A-9F23-5A4A-897F-19D441E947D4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98E6B70-0A44-AE3C-1F8D-E332B08B9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1035" name="Footer Placeholder 5">
            <a:extLst>
              <a:ext uri="{FF2B5EF4-FFF2-40B4-BE49-F238E27FC236}">
                <a16:creationId xmlns:a16="http://schemas.microsoft.com/office/drawing/2014/main" id="{AA884BFB-E965-D597-9FE3-973101C8E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Jedno zdravie: princípy, ciele, prípady</a:t>
            </a:r>
          </a:p>
        </p:txBody>
      </p:sp>
    </p:spTree>
    <p:extLst>
      <p:ext uri="{BB962C8B-B14F-4D97-AF65-F5344CB8AC3E}">
        <p14:creationId xmlns:p14="http://schemas.microsoft.com/office/powerpoint/2010/main" val="201755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4A91BDB-B5F5-ADC3-867E-0FEE9018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err="1"/>
              <a:t>One</a:t>
            </a:r>
            <a:r>
              <a:rPr lang="sk-SK" dirty="0"/>
              <a:t> Health je interdisciplinárny prístup, ktorý uznáva vzájomnú prepojenosť zdravia ľudí, zvierat a životného prostredia.</a:t>
            </a:r>
          </a:p>
          <a:p>
            <a:r>
              <a:rPr lang="sk-SK" dirty="0" err="1"/>
              <a:t>One</a:t>
            </a:r>
            <a:r>
              <a:rPr lang="sk-SK" dirty="0"/>
              <a:t> Health (CDC) je </a:t>
            </a:r>
            <a:r>
              <a:rPr lang="sk-SK" dirty="0" err="1"/>
              <a:t>kolaboratívny</a:t>
            </a:r>
            <a:r>
              <a:rPr lang="sk-SK" dirty="0"/>
              <a:t>, </a:t>
            </a:r>
            <a:r>
              <a:rPr lang="sk-SK" dirty="0" err="1"/>
              <a:t>multisektorový</a:t>
            </a:r>
            <a:r>
              <a:rPr lang="sk-SK" dirty="0"/>
              <a:t> a </a:t>
            </a:r>
            <a:r>
              <a:rPr lang="sk-SK" dirty="0" err="1"/>
              <a:t>transdisciplinárny</a:t>
            </a:r>
            <a:r>
              <a:rPr lang="sk-SK" dirty="0"/>
              <a:t> prístup – pracujúci na miestnej, regionálnej, národnej a globálnej úrovni – s cieľom dosiahnuť optimálne zdravotné výsledky uznávajúc prepojenie medzi ľuďmi, zvieratami, rastlinami a ich zdieľaným prostredím.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7C4D8A-5182-EB4D-BD35-17201B84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28.11.2023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1359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0279CAC-C487-8E83-A058-36C35BF4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44590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Ľudská populácia rastie a rozširuje sa do nových geografických oblastí. Výsledkom je, že viac ľudí žije v úzkom kontakte s voľne žijúcimi a domácimi zvieratami, a to ako hospodárskymi zvieratami, tak aj domácimi zvieratami. Zvieratá hrajú v našich životoch dôležitú úlohu, či už ide o jedlo, vlákninu, živobytie, cestovanie, šport, vzdelanie alebo spoločnosť. Blízky kontakt so zvieratami a ich prostredím poskytuje viac príležitostí na prenos chorôb medzi zvieratami a ľuďmi.</a:t>
            </a:r>
          </a:p>
          <a:p>
            <a:r>
              <a:rPr lang="sk-SK" dirty="0"/>
              <a:t>Zem zažila zmeny v klíme a využívaní pôdy, ako je odlesňovanie a intenzívne poľnohospodárske postupy. Narušenie podmienok prostredia a biotopov môže poskytnúť nové príležitosti na prenos chorôb na zvieratá.</a:t>
            </a:r>
          </a:p>
          <a:p>
            <a:r>
              <a:rPr lang="sk-SK" dirty="0"/>
              <a:t>V dôsledku medzinárodného cestovania a obchodu sa zvýšil pohyb ľudí, zvierat a živočíšnych produktov. V dôsledku toho sa choroby môžu rýchlo šíriť cez hranice a po celom svete.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5BF772-8940-98FE-B66C-3244941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0" y="6181580"/>
            <a:ext cx="8312587" cy="1008380"/>
          </a:xfrm>
        </p:spPr>
        <p:txBody>
          <a:bodyPr/>
          <a:lstStyle/>
          <a:p>
            <a:r>
              <a:rPr lang="sk-SK" dirty="0"/>
              <a:t>Čo podnietilo vznik tejto koncepcie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D7D1E6-0DB2-32CE-BB4E-ED5D825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104FA7-2A31-7FF5-6E33-D1331625F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7279BC-5DBF-5E15-4036-F7E9490D8F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5019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EFEDCCA-87AE-A566-77BD-FCD1ADE9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261454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Tieto zmeny viedli k šíreniu existujúcich alebo známych (endemických) a nových alebo vznikajúcich </a:t>
            </a:r>
            <a:r>
              <a:rPr lang="sk-SK" dirty="0" err="1"/>
              <a:t>zoonotických</a:t>
            </a:r>
            <a:r>
              <a:rPr lang="sk-SK" dirty="0"/>
              <a:t> chorôb, čo sú choroby, ktoré sa môžu šíriť medzi zvieratami a ľuďmi. Každý rok sú milióny ľudí a zvierat na celom svete postihnuté </a:t>
            </a:r>
            <a:r>
              <a:rPr lang="sk-SK" dirty="0" err="1"/>
              <a:t>zoonotickými</a:t>
            </a:r>
            <a:r>
              <a:rPr lang="sk-SK" dirty="0"/>
              <a:t> chorobami. </a:t>
            </a:r>
          </a:p>
          <a:p>
            <a:pPr lvl="1"/>
            <a:r>
              <a:rPr lang="sk-SK" dirty="0"/>
              <a:t>Besnota</a:t>
            </a:r>
          </a:p>
          <a:p>
            <a:pPr lvl="1"/>
            <a:r>
              <a:rPr lang="sk-SK" dirty="0"/>
              <a:t>Infekcia salmonelou</a:t>
            </a:r>
          </a:p>
          <a:p>
            <a:pPr lvl="1"/>
            <a:r>
              <a:rPr lang="sk-SK" dirty="0"/>
              <a:t>Infekcia vírusom západného Nílu</a:t>
            </a:r>
          </a:p>
          <a:p>
            <a:pPr lvl="1"/>
            <a:r>
              <a:rPr lang="sk-SK" dirty="0"/>
              <a:t>Q horúčka (</a:t>
            </a:r>
            <a:r>
              <a:rPr lang="sk-SK" dirty="0" err="1"/>
              <a:t>Coxiella</a:t>
            </a:r>
            <a:r>
              <a:rPr lang="sk-SK" dirty="0"/>
              <a:t> </a:t>
            </a:r>
            <a:r>
              <a:rPr lang="sk-SK" dirty="0" err="1"/>
              <a:t>burnetii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Antrax</a:t>
            </a:r>
            <a:endParaRPr lang="sk-SK" dirty="0"/>
          </a:p>
          <a:p>
            <a:pPr lvl="1"/>
            <a:r>
              <a:rPr lang="sk-SK" dirty="0"/>
              <a:t>Brucelóza</a:t>
            </a:r>
          </a:p>
          <a:p>
            <a:pPr lvl="1"/>
            <a:r>
              <a:rPr lang="sk-SK" dirty="0" err="1"/>
              <a:t>Lymská</a:t>
            </a:r>
            <a:r>
              <a:rPr lang="sk-SK" dirty="0"/>
              <a:t> borelióza</a:t>
            </a:r>
          </a:p>
          <a:p>
            <a:pPr lvl="1"/>
            <a:r>
              <a:rPr lang="sk-SK" dirty="0"/>
              <a:t>Kožného ochorenia</a:t>
            </a:r>
          </a:p>
          <a:p>
            <a:pPr lvl="1"/>
            <a:r>
              <a:rPr lang="sk-SK" dirty="0" err="1"/>
              <a:t>Ebola</a:t>
            </a:r>
            <a:endParaRPr lang="sk-SK" dirty="0"/>
          </a:p>
          <a:p>
            <a:r>
              <a:rPr lang="sk-SK" dirty="0"/>
              <a:t>Zvieratá tiež zdieľajú našu náchylnosť k niektorým chorobám a environmentálnym rizikám. Z tohto dôvodu môžu niekedy slúžiť ako včasné varovné signály potenciálneho ľudského ochorenia. Napríklad vtáky často zomierajú na vírus West </a:t>
            </a:r>
            <a:r>
              <a:rPr lang="sk-SK" dirty="0" err="1"/>
              <a:t>Nile</a:t>
            </a:r>
            <a:r>
              <a:rPr lang="sk-SK" dirty="0"/>
              <a:t> skôr, ako ľudia v rovnakej oblasti ochorejú na infekciu vírusom West </a:t>
            </a:r>
            <a:r>
              <a:rPr lang="sk-SK" dirty="0" err="1"/>
              <a:t>Nile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624C2C-C6E6-126B-FFC8-10BFAEE0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Človek a zvieratá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B0EF06-078E-E2FA-B3E5-4C2E4FFC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B29A3F-A001-321B-E181-83B0A3CF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102CA3-FB34-4FED-F63F-2FAACDBE0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 descr="Testy potvrdili prítomnosť vtáčej chrípky v prípade uhynutých čajok, ktoré  našli na brehu Liptovskej Mary - Správy RTVS">
            <a:extLst>
              <a:ext uri="{FF2B5EF4-FFF2-40B4-BE49-F238E27FC236}">
                <a16:creationId xmlns:a16="http://schemas.microsoft.com/office/drawing/2014/main" id="{325C4384-2BAA-6240-2B55-08F4CE8B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3" y="2313864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8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2A401D0-32F4-2B37-AD81-E4BDBF0A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518731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Vznikajúce, znovu sa objavujúce a endemické </a:t>
            </a:r>
            <a:r>
              <a:rPr lang="sk-SK" dirty="0" err="1"/>
              <a:t>zoonotické</a:t>
            </a:r>
            <a:r>
              <a:rPr lang="sk-SK" dirty="0"/>
              <a:t> choroby, zanedbávané tropické choroby, choroby prenášané vektormi, </a:t>
            </a:r>
            <a:r>
              <a:rPr lang="sk-SK" dirty="0" err="1"/>
              <a:t>antimikrobiálna</a:t>
            </a:r>
            <a:r>
              <a:rPr lang="sk-SK" dirty="0"/>
              <a:t> rezistencia, bezpečnosť potravín a potravinová bezpečnosť, kontaminácia životného prostredia, zmena klímy a iné zdravotné hrozby, ktoré zdieľajú ľudia, zvieratá a životné prostredie. </a:t>
            </a:r>
          </a:p>
          <a:p>
            <a:r>
              <a:rPr lang="sk-SK" dirty="0" err="1"/>
              <a:t>Antibimikrobiálne</a:t>
            </a:r>
            <a:r>
              <a:rPr lang="sk-SK" dirty="0"/>
              <a:t> rezistentné baktérie sa môžu rýchlo šíriť komunitami, zásobovaním potravinami, zdravotníckymi zariadeniami a prostredím (pôda, voda), čo sťažuje liečbu určitých infekcií u zvierat a ľudí.</a:t>
            </a:r>
          </a:p>
          <a:p>
            <a:r>
              <a:rPr lang="sk-SK" dirty="0"/>
              <a:t>Choroby prenášané vektormi sú na vzostupe s vyššími teplotami a rozšírenými biotopmi komárov a kliešťov.</a:t>
            </a:r>
          </a:p>
          <a:p>
            <a:r>
              <a:rPr lang="sk-SK" dirty="0"/>
              <a:t>Choroby potravinových zvierat môžu ohroziť zásoby, živobytie a ekonomiky.</a:t>
            </a:r>
          </a:p>
          <a:p>
            <a:r>
              <a:rPr lang="sk-SK" dirty="0"/>
              <a:t>Väzba medzi človekom a zvieraťom môže pomôcť zlepšiť duševnú pohodu.</a:t>
            </a:r>
          </a:p>
          <a:p>
            <a:r>
              <a:rPr lang="sk-SK" dirty="0"/>
              <a:t>Kontaminácia vody používanej na pitie, rekreáciu a iné môže spôsobiť ochorenie ľudí a zvierat.</a:t>
            </a:r>
          </a:p>
          <a:p>
            <a:r>
              <a:rPr lang="sk-SK" dirty="0"/>
              <a:t>Dokonca aj oblasti chronických chorôb, duševného zdravia, úrazov, zdravia z povolania a neprenosných chorôb môžu ťažiť z prístupu </a:t>
            </a:r>
            <a:r>
              <a:rPr lang="sk-SK" dirty="0" err="1"/>
              <a:t>One</a:t>
            </a:r>
            <a:r>
              <a:rPr lang="sk-SK" dirty="0"/>
              <a:t> Health, ktorý zahŕňa spoluprácu medzi disciplínami a sektormi.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710C27-AA13-D881-E899-5FCDFD4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6893"/>
            <a:ext cx="8312587" cy="1008380"/>
          </a:xfrm>
        </p:spPr>
        <p:txBody>
          <a:bodyPr/>
          <a:lstStyle/>
          <a:p>
            <a:r>
              <a:rPr lang="sk-SK" dirty="0"/>
              <a:t>Hlavné témy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6D2D13-2BE1-147A-12C8-CFA4845F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A3897B-9BF5-632C-B3B7-C9C475E04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2D7ADF5-F36A-3014-A627-775859FA5D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00129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D32EBD8-E48B-DB41-6A58-751D1BCB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1775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Úspešné zásahy v oblasti zdravia verejnosti si vyžadujú spoluprácu partnerov v oblasti zdravia ľudí, zvierat a životného prostredia. </a:t>
            </a:r>
          </a:p>
          <a:p>
            <a:r>
              <a:rPr lang="sk-SK" dirty="0"/>
              <a:t>Profesionáli v oblasti ľudského zdravia (lekári, zdravotné sestry, odborníci v oblasti zdravia verejnosti, epidemiológovia), zdravia zvierat (veterinári, poloprofesionáli, poľnohospodárski pracovníci), životného prostredia (ekológovia, odborníci na divokú zver) a iných odborných oblastí potrebujú komunikovať, spolupracovať a koordinovať činnosti. </a:t>
            </a:r>
          </a:p>
          <a:p>
            <a:r>
              <a:rPr lang="sk-SK" dirty="0"/>
              <a:t>Ďalšími relevantnými hráčmi v prístupe </a:t>
            </a:r>
            <a:r>
              <a:rPr lang="sk-SK" dirty="0" err="1"/>
              <a:t>One</a:t>
            </a:r>
            <a:r>
              <a:rPr lang="sk-SK" dirty="0"/>
              <a:t> Health by mohli byť orgány činné v trestnom konaní, tvorcovia politík, poľnohospodárstvo, komunity a dokonca aj majitelia domácich zvierat. </a:t>
            </a:r>
          </a:p>
          <a:p>
            <a:r>
              <a:rPr lang="sk-SK" dirty="0"/>
              <a:t>Žiadna osoba, organizácia alebo sektor nemôže riešiť problémy len na rozhraní zviera-človek-životné prostredie.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4E652ED-5A8E-7596-AF92-2B20CAB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dirty="0"/>
              <a:t>Postupy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687B54-71EB-F4FA-8082-78C7B13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A1D9D03-37DA-65C0-F26B-37DF7FF4C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5CCFD-1E85-2ED6-3974-A2E8C853C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8850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863122-B37A-F40F-147E-7099198E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14" y="515521"/>
            <a:ext cx="5426622" cy="2669113"/>
          </a:xfrm>
        </p:spPr>
        <p:txBody>
          <a:bodyPr>
            <a:normAutofit/>
          </a:bodyPr>
          <a:lstStyle/>
          <a:p>
            <a:r>
              <a:rPr lang="sk-SK" dirty="0" err="1"/>
              <a:t>Rashmi</a:t>
            </a:r>
            <a:r>
              <a:rPr lang="sk-SK" dirty="0"/>
              <a:t> žila vo východnej časti Nepálu v skromnom dome. Často mala ťažkosti s dýchaním. Súviselo to so spôsobom, akým </a:t>
            </a:r>
            <a:r>
              <a:rPr lang="sk-SK" dirty="0" err="1"/>
              <a:t>Rashmi</a:t>
            </a:r>
            <a:r>
              <a:rPr lang="sk-SK" dirty="0"/>
              <a:t> varila, s neventilovaným domácim sporákom, ktorý bol poháňaný kravským hnojom alebo drevom.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347F2-FD34-EA47-9DF4-62816A2C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Prípad 1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28.11.2023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  <p:pic>
        <p:nvPicPr>
          <p:cNvPr id="2050" name="Picture 2" descr="While Celebrating Blue Skies, Locked-Down India Overlooked Rising Indoor  Air Pollution">
            <a:extLst>
              <a:ext uri="{FF2B5EF4-FFF2-40B4-BE49-F238E27FC236}">
                <a16:creationId xmlns:a16="http://schemas.microsoft.com/office/drawing/2014/main" id="{FA936BEC-50E7-DD82-8957-E42BD3B2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63" y="150926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B3BD89DF-1F4F-31B2-777D-D4F937F76BDC}"/>
              </a:ext>
            </a:extLst>
          </p:cNvPr>
          <p:cNvSpPr txBox="1">
            <a:spLocks/>
          </p:cNvSpPr>
          <p:nvPr/>
        </p:nvSpPr>
        <p:spPr>
          <a:xfrm>
            <a:off x="510599" y="2760373"/>
            <a:ext cx="9054663" cy="2532021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buClrTx/>
            </a:pPr>
            <a:r>
              <a:rPr lang="sk-SK" dirty="0"/>
              <a:t>Na sporáku varila dve jedlá denne a svoje bábätko pri tom často držala na chrbte. </a:t>
            </a:r>
          </a:p>
          <a:p>
            <a:pPr fontAlgn="auto">
              <a:lnSpc>
                <a:spcPct val="100000"/>
              </a:lnSpc>
              <a:buClrTx/>
            </a:pPr>
            <a:r>
              <a:rPr lang="sk-SK" dirty="0"/>
              <a:t>Počula o rôznych sporákoch a o používaní </a:t>
            </a:r>
            <a:r>
              <a:rPr lang="sk-SK" dirty="0" err="1"/>
              <a:t>kerozínu</a:t>
            </a:r>
            <a:r>
              <a:rPr lang="sk-SK" dirty="0"/>
              <a:t> alebo plynu ako paliva. Chýbali jej však peniaze na kúpu nového sporáka či na varenie petroleja či plynu.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189F90F-6E68-AB78-19F6-ADD9B9DF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/>
          </a:bodyPr>
          <a:lstStyle/>
          <a:p>
            <a:r>
              <a:rPr lang="sk-SK" dirty="0"/>
              <a:t>Zabrániť prepuknutiu </a:t>
            </a:r>
            <a:r>
              <a:rPr lang="sk-SK" dirty="0" err="1"/>
              <a:t>zoonotickej</a:t>
            </a:r>
            <a:r>
              <a:rPr lang="sk-SK" dirty="0"/>
              <a:t> choroby u zvierat a ľudí.</a:t>
            </a:r>
          </a:p>
          <a:p>
            <a:r>
              <a:rPr lang="sk-SK" dirty="0"/>
              <a:t>Zlepšiť bezpečnosť a ochranu potravín.</a:t>
            </a:r>
          </a:p>
          <a:p>
            <a:r>
              <a:rPr lang="sk-SK" dirty="0"/>
              <a:t>Znížiť infekcie rezistentné na </a:t>
            </a:r>
            <a:r>
              <a:rPr lang="sk-SK" dirty="0" err="1"/>
              <a:t>antibimikrobiálne</a:t>
            </a:r>
            <a:r>
              <a:rPr lang="sk-SK" dirty="0"/>
              <a:t> látky a zlepšiť zdravie ľudí a zvierat.</a:t>
            </a:r>
          </a:p>
          <a:p>
            <a:r>
              <a:rPr lang="sk-SK" dirty="0"/>
              <a:t>Chrániť globálnu zdravotnú bezpečnosť.</a:t>
            </a:r>
          </a:p>
          <a:p>
            <a:r>
              <a:rPr lang="sk-SK" dirty="0"/>
              <a:t>Chrániť biodiverzitu a ochranu.</a:t>
            </a:r>
          </a:p>
          <a:p>
            <a:r>
              <a:rPr lang="sk-SK" dirty="0"/>
              <a:t>Podporou spolupráce naprieč všetkými sektormi môže prístup </a:t>
            </a:r>
            <a:r>
              <a:rPr lang="sk-SK" dirty="0" err="1"/>
              <a:t>One</a:t>
            </a:r>
            <a:r>
              <a:rPr lang="sk-SK" dirty="0"/>
              <a:t> Health dosiahnuť najlepšie zdravotné výsledky pre ľudí, zvieratá a rastliny v zdieľanom prostredí.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8AEE80-D24C-44C1-4B32-5574879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Prístup môže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57C208-428A-DE1F-1353-F9C5174C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76A5D1-6761-031C-5621-90DB0B52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5D9659-3EEE-0425-81BB-723DA216BE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50616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90F361B-8E74-162E-A35E-9881489D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30" y="5835836"/>
            <a:ext cx="8312587" cy="1008380"/>
          </a:xfrm>
        </p:spPr>
        <p:txBody>
          <a:bodyPr/>
          <a:lstStyle/>
          <a:p>
            <a:r>
              <a:rPr lang="sk-SK" dirty="0"/>
              <a:t>Príklad </a:t>
            </a:r>
            <a:r>
              <a:rPr lang="sk-SK" dirty="0" err="1"/>
              <a:t>E.Coli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D1A132-96AE-8663-0F2F-5C34534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CBB5949-08F3-4768-AD01-1D79E36B8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CC36A3-535B-AA07-62DC-C2C17C78AF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animák, strom, animovaná rozprávka, animácia&#10;&#10;Automaticky generovaný popis">
            <a:extLst>
              <a:ext uri="{FF2B5EF4-FFF2-40B4-BE49-F238E27FC236}">
                <a16:creationId xmlns:a16="http://schemas.microsoft.com/office/drawing/2014/main" id="{310D49F0-2968-4E7E-43DB-AEF69C9A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0" y="168066"/>
            <a:ext cx="7772400" cy="2610221"/>
          </a:xfrm>
          <a:prstGeom prst="rect">
            <a:avLst/>
          </a:prstGeom>
        </p:spPr>
      </p:pic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333E4A94-86BE-1171-DEB2-81B905A0C9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6828" y="3039195"/>
          <a:ext cx="79406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70">
                  <a:extLst>
                    <a:ext uri="{9D8B030D-6E8A-4147-A177-3AD203B41FA5}">
                      <a16:colId xmlns:a16="http://schemas.microsoft.com/office/drawing/2014/main" val="3375271809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2519739245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96125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Kravy sa pasú vedľa poľa so šalátom. Kravy môžu prenášať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, ale stále vyzerajú zdravo.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 z kravského hnoja na neďalekej farme môže kontaminovať šaláty.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Ľudia jedia kontaminovaný šalát a môžu sa nakaziť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. Výsledkom môže byť vážne ochorenie alebo niekedy smrť.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3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2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FEF4292-9B25-A89F-2FBA-3C12A2A2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372889"/>
            <a:ext cx="8574007" cy="549657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Kvôli úzkemu prepojeniu medzi ľuďmi a zvieratami je dôležité uvedomiť si bežné spôsoby, ako sa ľudia môžu nakaziť baktériami, ktoré môžu spôsobiť </a:t>
            </a:r>
            <a:r>
              <a:rPr lang="sk-SK" dirty="0" err="1"/>
              <a:t>zoonotické</a:t>
            </a:r>
            <a:r>
              <a:rPr lang="sk-SK" dirty="0"/>
              <a:t> ochorenia. </a:t>
            </a:r>
          </a:p>
          <a:p>
            <a:pPr lvl="1"/>
            <a:r>
              <a:rPr lang="sk-SK" i="1" dirty="0"/>
              <a:t>Priamy kontakt</a:t>
            </a:r>
            <a:r>
              <a:rPr lang="sk-SK" dirty="0"/>
              <a:t>: Kontakt so slinami, krvou, močom, sliznicami, výkalmi alebo inými telesnými tekutinami infikovaného zvieraťa. Príklady zahŕňajú hladkanie alebo dotýkanie sa zvierat a uhryznutie alebo škrabanie.</a:t>
            </a:r>
          </a:p>
          <a:p>
            <a:pPr lvl="1"/>
            <a:r>
              <a:rPr lang="sk-SK" i="1" dirty="0"/>
              <a:t>Nepriamy kontakt: </a:t>
            </a:r>
            <a:r>
              <a:rPr lang="sk-SK" dirty="0"/>
              <a:t>Prichádza do kontaktu s oblasťami, kde žijú a potulujú sa zvieratá, alebo s predmetmi alebo povrchmi, ktoré boli kontaminované choroboplodnými zárodkami. Príklady zahŕňajú vodu z akvárií, biotopy pre domáce zvieratá, kurníky, stodoly, rastliny a pôdu, ako aj krmivo pre domáce zvieratá a nádoby na vodu.</a:t>
            </a:r>
          </a:p>
          <a:p>
            <a:pPr lvl="1"/>
            <a:r>
              <a:rPr lang="sk-SK" i="1" dirty="0"/>
              <a:t>Prenášané vektormi</a:t>
            </a:r>
            <a:r>
              <a:rPr lang="sk-SK" dirty="0"/>
              <a:t>: Uhryznutie kliešťom alebo hmyzom ako komár alebo blcha.</a:t>
            </a:r>
          </a:p>
          <a:p>
            <a:pPr lvl="1"/>
            <a:r>
              <a:rPr lang="sk-SK" i="1" dirty="0"/>
              <a:t>Z potravín</a:t>
            </a:r>
            <a:r>
              <a:rPr lang="sk-SK" dirty="0"/>
              <a:t>: Každý rok ochorie 1 zo 6 Američanov z konzumácie kontaminovaných potravín. Jedenie alebo pitie niečoho nebezpečného, ako je nepasterizované (surové) mlieko, nedostatočne tepelne spracované mäso alebo vajcia alebo surové ovocie a zelenina, ktoré sú kontaminované výkalmi infikovaného zvieraťa. Kontaminované potraviny môžu spôsobiť ochorenie u ľudí a zvierat, vrátane domácich zvierat.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4AC778-5807-4CA1-E2F9-3B089933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340026"/>
            <a:ext cx="8312587" cy="1008380"/>
          </a:xfrm>
        </p:spPr>
        <p:txBody>
          <a:bodyPr/>
          <a:lstStyle/>
          <a:p>
            <a:r>
              <a:rPr lang="sk-SK" sz="4800" dirty="0"/>
              <a:t>Ako sa ochorenia šíria medzi zvieratami a ľuďmi?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FBDCA9-CB0A-7AFD-45C1-E67E19E5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36DA76-F864-94D3-D410-E89992A42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13A5F7-5885-03AF-93AE-8D7BC7D74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37363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CB292DE-279A-81C0-DF99-7A837A3F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6" y="202200"/>
            <a:ext cx="9282279" cy="2133227"/>
          </a:xfrm>
        </p:spPr>
        <p:txBody>
          <a:bodyPr/>
          <a:lstStyle/>
          <a:p>
            <a:r>
              <a:rPr lang="sk-SK" b="0" i="0" u="none" strike="noStrike" dirty="0">
                <a:effectLst/>
                <a:latin typeface="radnikalight"/>
              </a:rPr>
              <a:t>Slovensko celkovo: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66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2</a:t>
            </a:r>
            <a:r>
              <a:rPr lang="sk-SK" b="0" i="0" u="none" strike="noStrike" dirty="0">
                <a:effectLst/>
                <a:latin typeface="radnikalight"/>
              </a:rPr>
              <a:t> prípady</a:t>
            </a:r>
          </a:p>
          <a:p>
            <a:r>
              <a:rPr lang="sk-SK" b="0" i="0" u="none" strike="noStrike" dirty="0">
                <a:effectLst/>
                <a:latin typeface="radnikalight"/>
              </a:rPr>
              <a:t>Banskobystrický: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38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0</a:t>
            </a:r>
            <a:r>
              <a:rPr lang="sk-SK" b="0" i="0" u="none" strike="noStrike" dirty="0">
                <a:effectLst/>
                <a:latin typeface="radnikalight"/>
              </a:rPr>
              <a:t> prípadov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5F1C28-FA17-E57E-8638-CD329B9E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28.11.2023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77500E2-CE14-F1BE-30C1-4C67BBF8D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33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27D909-9EC5-15DE-98F6-E0C90A47F1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A203A5-8C85-316E-2AED-3EFA1630AE8C}"/>
              </a:ext>
            </a:extLst>
          </p:cNvPr>
          <p:cNvGrpSpPr/>
          <p:nvPr/>
        </p:nvGrpSpPr>
        <p:grpSpPr>
          <a:xfrm>
            <a:off x="586541" y="2106161"/>
            <a:ext cx="9072321" cy="4762010"/>
            <a:chOff x="586541" y="2106161"/>
            <a:chExt cx="9072321" cy="4762010"/>
          </a:xfrm>
        </p:grpSpPr>
        <p:pic>
          <p:nvPicPr>
            <p:cNvPr id="4098" name="Picture 2" descr="Kliešťová encefalitída: Zápal mozgu z mlieka a zo syra? - Zdravá výživa -  Zdravie - Pravda">
              <a:extLst>
                <a:ext uri="{FF2B5EF4-FFF2-40B4-BE49-F238E27FC236}">
                  <a16:creationId xmlns:a16="http://schemas.microsoft.com/office/drawing/2014/main" id="{7B5B725C-CAC7-ABDF-A3F8-B49440FBE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" r="25813" b="-2"/>
            <a:stretch/>
          </p:blipFill>
          <p:spPr bwMode="auto">
            <a:xfrm>
              <a:off x="6230207" y="2106161"/>
              <a:ext cx="3133811" cy="247601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9" name="Obrázok 8" descr="Obrázok, na ktorom je text, mapa, diagram&#10;&#10;Automaticky generovaný popis">
              <a:extLst>
                <a:ext uri="{FF2B5EF4-FFF2-40B4-BE49-F238E27FC236}">
                  <a16:creationId xmlns:a16="http://schemas.microsoft.com/office/drawing/2014/main" id="{37291BA4-8824-6240-38CD-213892A2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1" y="2106161"/>
              <a:ext cx="5431200" cy="4376117"/>
            </a:xfrm>
            <a:prstGeom prst="rect">
              <a:avLst/>
            </a:prstGeom>
          </p:spPr>
        </p:pic>
        <p:pic>
          <p:nvPicPr>
            <p:cNvPr id="4100" name="Picture 4" descr="Kliešťová encefalitída: Liek neexistuje, prevencia áno - NPZ">
              <a:extLst>
                <a:ext uri="{FF2B5EF4-FFF2-40B4-BE49-F238E27FC236}">
                  <a16:creationId xmlns:a16="http://schemas.microsoft.com/office/drawing/2014/main" id="{20A01DDB-2D80-15B1-EB2A-1E75C7020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62" y="4582171"/>
              <a:ext cx="34036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68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E1C7CB-6770-9C71-84B1-A669362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54" y="756287"/>
            <a:ext cx="8055023" cy="5223967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/>
              <a:t>One</a:t>
            </a:r>
            <a:r>
              <a:rPr lang="sk-SK" dirty="0"/>
              <a:t> Health je dôležitým konceptom v zdraví verejnosti</a:t>
            </a:r>
          </a:p>
          <a:p>
            <a:r>
              <a:rPr lang="sk-SK" dirty="0"/>
              <a:t>Je príkladom ako spolupráca rôznych sektorov chráni zdravie obyvateľstva</a:t>
            </a:r>
          </a:p>
          <a:p>
            <a:r>
              <a:rPr lang="sk-SK" dirty="0" err="1"/>
              <a:t>One</a:t>
            </a:r>
            <a:r>
              <a:rPr lang="sk-SK" dirty="0"/>
              <a:t> Health je </a:t>
            </a:r>
            <a:r>
              <a:rPr lang="sk-SK" dirty="0" err="1"/>
              <a:t>multisektorová</a:t>
            </a:r>
            <a:r>
              <a:rPr lang="sk-SK" dirty="0"/>
              <a:t> a </a:t>
            </a:r>
            <a:r>
              <a:rPr lang="sk-SK" dirty="0" err="1"/>
              <a:t>transdisciplinárna</a:t>
            </a:r>
            <a:r>
              <a:rPr lang="sk-SK" dirty="0"/>
              <a:t> stratégia zahŕňajúca miestne, národné, regionálne a medzinárodné spoločné úsilie o dosiahnutie optimálneho zdravia pre ľudí, zvieratá a životné prostredie, ktoré sú vzájomne prepojené. </a:t>
            </a:r>
          </a:p>
          <a:p>
            <a:r>
              <a:rPr lang="sk-SK" dirty="0"/>
              <a:t>Na udržanie blahobytu ľudí, zvierat a životného prostredia prostredníctvom kooperatívneho riešenia problémov na miestnej, národnej a medzinárodnej úrovni je potrebná významná zmena v globálnom zdravotnom systéme. </a:t>
            </a:r>
          </a:p>
          <a:p>
            <a:r>
              <a:rPr lang="sk-SK" dirty="0"/>
              <a:t>Mnohé krajiny rozširujú investície do tejto oblasti s rozvojom spoločnosti, najmä vo svetle účinkov COVID-19 na súčasné systémy verejného zdravotníctva v krajine. </a:t>
            </a:r>
          </a:p>
          <a:p>
            <a:r>
              <a:rPr lang="sk-SK" dirty="0"/>
              <a:t>Vedci z mnohých odborov a rôznych profesií spolupracujú na riešení hlavných problémov. </a:t>
            </a:r>
          </a:p>
          <a:p>
            <a:r>
              <a:rPr lang="sk-SK" dirty="0"/>
              <a:t>Problémy, ktoré ovplyvňujú jednotlivcov a zlepšujú našu schopnosť ich riešiť, posúvajú skutočné zdravotné problémy na novú úroveň.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6636EC0-38C9-1FB5-B9C2-1283ADC9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80254"/>
            <a:ext cx="8312587" cy="100838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A56F46-E9EC-081A-DA9D-4BA0165B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E3C48C-975D-F121-C246-5713AF156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F85CD0-7500-B482-C3CE-F00DD95CD3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04662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BE32-2E8A-88A0-B089-9068C7AC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372889"/>
            <a:ext cx="8312587" cy="5617603"/>
          </a:xfrm>
        </p:spPr>
        <p:txBody>
          <a:bodyPr>
            <a:normAutofit lnSpcReduction="10000"/>
          </a:bodyPr>
          <a:lstStyle/>
          <a:p>
            <a:r>
              <a:rPr lang="sk-SK" dirty="0" err="1">
                <a:effectLst/>
              </a:rPr>
              <a:t>Kromerová</a:t>
            </a:r>
            <a:r>
              <a:rPr lang="sk-SK" dirty="0">
                <a:effectLst/>
              </a:rPr>
              <a:t> K, </a:t>
            </a:r>
            <a:r>
              <a:rPr lang="sk-SK" dirty="0" err="1">
                <a:effectLst/>
              </a:rPr>
              <a:t>Bencko</a:t>
            </a:r>
            <a:r>
              <a:rPr lang="sk-SK" dirty="0">
                <a:effectLst/>
              </a:rPr>
              <a:t> V. PRÍSTUP ONE HEALTH–KONCEPT, PRÍNOSY A VÝZVY JEHO APLIKÁCIE. Hygiena. 2021;66(4):131–6. </a:t>
            </a:r>
          </a:p>
          <a:p>
            <a:r>
              <a:rPr lang="sk-SK" dirty="0" err="1">
                <a:effectLst/>
              </a:rPr>
              <a:t>Vithanage</a:t>
            </a:r>
            <a:r>
              <a:rPr lang="sk-SK" dirty="0">
                <a:effectLst/>
              </a:rPr>
              <a:t> M, </a:t>
            </a:r>
            <a:r>
              <a:rPr lang="sk-SK" dirty="0" err="1">
                <a:effectLst/>
              </a:rPr>
              <a:t>Prasad</a:t>
            </a:r>
            <a:r>
              <a:rPr lang="sk-SK" dirty="0">
                <a:effectLst/>
              </a:rPr>
              <a:t> MN V.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, Animal, and </a:t>
            </a:r>
            <a:r>
              <a:rPr lang="sk-SK" dirty="0" err="1">
                <a:effectLst/>
              </a:rPr>
              <a:t>Environment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Triad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Hoboken</a:t>
            </a:r>
            <a:r>
              <a:rPr lang="sk-SK" dirty="0">
                <a:effectLst/>
              </a:rPr>
              <a:t>, New Jersey: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; 2023. 496 p. </a:t>
            </a:r>
          </a:p>
          <a:p>
            <a:r>
              <a:rPr lang="sk-SK" dirty="0" err="1">
                <a:effectLst/>
              </a:rPr>
              <a:t>Prata</a:t>
            </a:r>
            <a:r>
              <a:rPr lang="sk-SK" dirty="0">
                <a:effectLst/>
              </a:rPr>
              <a:t> JC, </a:t>
            </a:r>
            <a:r>
              <a:rPr lang="sk-SK" dirty="0" err="1">
                <a:effectLst/>
              </a:rPr>
              <a:t>Ribeiro</a:t>
            </a:r>
            <a:r>
              <a:rPr lang="sk-SK" dirty="0">
                <a:effectLst/>
              </a:rPr>
              <a:t> AI, </a:t>
            </a:r>
            <a:r>
              <a:rPr lang="sk-SK" dirty="0" err="1">
                <a:effectLst/>
              </a:rPr>
              <a:t>Rocha-Santos</a:t>
            </a:r>
            <a:r>
              <a:rPr lang="sk-SK" dirty="0">
                <a:effectLst/>
              </a:rPr>
              <a:t> T.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Integrated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Approach</a:t>
            </a:r>
            <a:r>
              <a:rPr lang="sk-SK" dirty="0">
                <a:effectLst/>
              </a:rPr>
              <a:t> to 21st </a:t>
            </a:r>
            <a:r>
              <a:rPr lang="sk-SK" dirty="0" err="1">
                <a:effectLst/>
              </a:rPr>
              <a:t>Century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Challenges</a:t>
            </a:r>
            <a:r>
              <a:rPr lang="sk-SK" dirty="0">
                <a:effectLst/>
              </a:rPr>
              <a:t> to Health. </a:t>
            </a:r>
            <a:r>
              <a:rPr lang="sk-SK" dirty="0" err="1">
                <a:effectLst/>
              </a:rPr>
              <a:t>Elsevier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Science</a:t>
            </a:r>
            <a:r>
              <a:rPr lang="sk-SK" dirty="0">
                <a:effectLst/>
              </a:rPr>
              <a:t>; 2022. </a:t>
            </a:r>
          </a:p>
          <a:p>
            <a:r>
              <a:rPr lang="sk-SK" dirty="0">
                <a:effectLst/>
              </a:rPr>
              <a:t>CDC </a:t>
            </a:r>
            <a:r>
              <a:rPr lang="sk-SK" dirty="0">
                <a:hlinkClick r:id="rId2"/>
              </a:rPr>
              <a:t>https://www.cdc.gov/onehealth/basics/index.html</a:t>
            </a:r>
            <a:endParaRPr lang="sk-SK" dirty="0"/>
          </a:p>
          <a:p>
            <a:r>
              <a:rPr lang="sk-SK" dirty="0">
                <a:effectLst/>
                <a:hlinkClick r:id="rId3"/>
              </a:rPr>
              <a:t>https://www.who.int/europe/initiatives/one-health</a:t>
            </a:r>
            <a:r>
              <a:rPr lang="sk-SK" dirty="0">
                <a:effectLst/>
              </a:rPr>
              <a:t> </a:t>
            </a:r>
          </a:p>
          <a:p>
            <a:r>
              <a:rPr lang="sk-SK" dirty="0" err="1">
                <a:effectLst/>
              </a:rPr>
              <a:t>Hudáčková</a:t>
            </a:r>
            <a:r>
              <a:rPr lang="sk-SK" dirty="0">
                <a:effectLst/>
              </a:rPr>
              <a:t> V, </a:t>
            </a:r>
            <a:r>
              <a:rPr lang="sk-SK" dirty="0" err="1">
                <a:effectLst/>
              </a:rPr>
              <a:t>Pekarčíková</a:t>
            </a:r>
            <a:r>
              <a:rPr lang="sk-SK" dirty="0">
                <a:effectLst/>
              </a:rPr>
              <a:t> J, Peťko B, Mikulová K, </a:t>
            </a:r>
            <a:r>
              <a:rPr lang="sk-SK" dirty="0" err="1">
                <a:effectLst/>
              </a:rPr>
              <a:t>Sivčo</a:t>
            </a:r>
            <a:r>
              <a:rPr lang="sk-SK" dirty="0">
                <a:effectLst/>
              </a:rPr>
              <a:t> P, </a:t>
            </a:r>
            <a:r>
              <a:rPr lang="sk-SK" dirty="0" err="1">
                <a:effectLst/>
              </a:rPr>
              <a:t>Rusňák</a:t>
            </a:r>
            <a:r>
              <a:rPr lang="sk-SK" dirty="0">
                <a:effectLst/>
              </a:rPr>
              <a:t> M.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impact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climatic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conditions</a:t>
            </a:r>
            <a:r>
              <a:rPr lang="sk-SK" dirty="0">
                <a:effectLst/>
              </a:rPr>
              <a:t> on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dynamics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tick-borne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encephalitis</a:t>
            </a:r>
            <a:r>
              <a:rPr lang="sk-SK" dirty="0">
                <a:effectLst/>
              </a:rPr>
              <a:t> in Slovakia in 2012-2016.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Imunol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Cas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pro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a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Ces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Lek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JE </a:t>
            </a:r>
            <a:r>
              <a:rPr lang="sk-SK" dirty="0" err="1">
                <a:effectLst/>
              </a:rPr>
              <a:t>Purkyne</a:t>
            </a:r>
            <a:r>
              <a:rPr lang="sk-SK" dirty="0">
                <a:effectLst/>
              </a:rPr>
              <a:t>. 2023;72(2):78–85. 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81453-61E4-06A1-F45B-5FEE8F8B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827B94-D226-A69A-A4FF-C5B09123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701362-9FD1-5F25-31D3-E718B177F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B1C560-D9E7-7EF5-7523-C122EA479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177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1D9AE19-12F0-CD49-1E0D-D4A513BC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35267"/>
            <a:ext cx="4461786" cy="2258978"/>
          </a:xfrm>
        </p:spPr>
        <p:txBody>
          <a:bodyPr>
            <a:normAutofit/>
          </a:bodyPr>
          <a:lstStyle/>
          <a:p>
            <a:r>
              <a:rPr lang="sk-SK" dirty="0"/>
              <a:t>Juan žil v </a:t>
            </a:r>
            <a:r>
              <a:rPr lang="sk-SK" dirty="0" err="1"/>
              <a:t>Mexico</a:t>
            </a:r>
            <a:r>
              <a:rPr lang="sk-SK" dirty="0"/>
              <a:t> City celý svoj život a teraz má 70 rokov. Spomenul si na časy, keď mesto nebolo také preplnené, malo málo áut a keď bol výhľad z mesta nádherný.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2DF2F7-CEA5-0D42-1977-94215EF6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06526"/>
            <a:ext cx="8312587" cy="1008380"/>
          </a:xfrm>
        </p:spPr>
        <p:txBody>
          <a:bodyPr/>
          <a:lstStyle/>
          <a:p>
            <a:r>
              <a:rPr lang="sk-SK" dirty="0"/>
              <a:t>Prípad 2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B27E07-F27C-C88C-8BD5-C6EF45A8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A23C04-74DD-1A3D-07E9-66B0F8027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76AC818-9578-3C8C-29F3-8A503C6C57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3074" name="Picture 2" descr="Air pollution in Mexican capital – DW – 03/15/2016">
            <a:extLst>
              <a:ext uri="{FF2B5EF4-FFF2-40B4-BE49-F238E27FC236}">
                <a16:creationId xmlns:a16="http://schemas.microsoft.com/office/drawing/2014/main" id="{D1B8E2C2-CD3B-FC87-52E8-B634107C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28" y="847944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jekt pre obsah 1">
            <a:extLst>
              <a:ext uri="{FF2B5EF4-FFF2-40B4-BE49-F238E27FC236}">
                <a16:creationId xmlns:a16="http://schemas.microsoft.com/office/drawing/2014/main" id="{4292CAAF-E9B5-DD9F-D3D2-9DB2ACB2244E}"/>
              </a:ext>
            </a:extLst>
          </p:cNvPr>
          <p:cNvSpPr txBox="1">
            <a:spLocks/>
          </p:cNvSpPr>
          <p:nvPr/>
        </p:nvSpPr>
        <p:spPr>
          <a:xfrm>
            <a:off x="759300" y="2648499"/>
            <a:ext cx="9117868" cy="3224098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buClrTx/>
            </a:pPr>
            <a:r>
              <a:rPr lang="sk-SK" dirty="0"/>
              <a:t>Ľutoval, že dnes je mesto príliš preplnené na to, aby si ho užil, premávka bola ohromujúca a vzduch bol často nedýchateľný. Bolo to také znečistené, že veľa dní nebol vôbec žiadny výhľad. </a:t>
            </a:r>
          </a:p>
          <a:p>
            <a:pPr fontAlgn="auto">
              <a:lnSpc>
                <a:spcPct val="100000"/>
              </a:lnSpc>
              <a:buClrTx/>
            </a:pPr>
            <a:r>
              <a:rPr lang="sk-SK" dirty="0"/>
              <a:t>Juanovi sa veľmi ťažko dýchalo, pretože trpel chronickou obštrukčnou chorobou pľúc (CHOCHP). Juan mal podozrenie, že k jeho chorobe prispelo aj znečistenie ovzdušia.</a:t>
            </a:r>
          </a:p>
        </p:txBody>
      </p:sp>
    </p:spTree>
    <p:extLst>
      <p:ext uri="{BB962C8B-B14F-4D97-AF65-F5344CB8AC3E}">
        <p14:creationId xmlns:p14="http://schemas.microsoft.com/office/powerpoint/2010/main" val="32281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7A64584-433E-FAE1-EC50-6E963284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78266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Svetová zdravotnícka organizácia (WHO) uvádza, že rizikové faktory životného prostredia ovplyvňujú viac ako 80 percent chorôb, o ktorých pravidelne informuje. </a:t>
            </a:r>
          </a:p>
          <a:p>
            <a:r>
              <a:rPr lang="sk-SK" dirty="0"/>
              <a:t>Okrem toho WHO odhaduje, že 24% celosvetovej záťaže chorobami, 23% všetkých úmrtí a 33% celkovej záťaže chorobami u detí možno pripísať týmto environmentálnym rizikovým faktorom.</a:t>
            </a:r>
          </a:p>
          <a:p>
            <a:r>
              <a:rPr lang="sk-SK" dirty="0"/>
              <a:t>Štúdia 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Burden</a:t>
            </a:r>
            <a:r>
              <a:rPr lang="sk-SK" dirty="0"/>
              <a:t> of </a:t>
            </a:r>
            <a:r>
              <a:rPr lang="sk-SK" dirty="0" err="1"/>
              <a:t>Disease</a:t>
            </a:r>
            <a:r>
              <a:rPr lang="sk-SK" dirty="0"/>
              <a:t> 2010 a rizikové faktory naznačujú, že asi 15% z celkových úmrtí vo všetkých vekových skupinách na celom svete možno pripísať piatim environmentálnym príčinám: nekvalitná voda, zlá hygiena, znečistenie okolitého ovzdušia, znečistenie ovzdušia v domácnostiach a olovo.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D19B072-9BE5-B7F9-2E3D-56A6B54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68" y="5798183"/>
            <a:ext cx="8312587" cy="1008380"/>
          </a:xfrm>
        </p:spPr>
        <p:txBody>
          <a:bodyPr/>
          <a:lstStyle/>
          <a:p>
            <a:r>
              <a:rPr lang="sk-SK" dirty="0"/>
              <a:t>Globálna záťaž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0A9EA4-6DCC-8FC7-2074-0A93B9B6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D6B47A1-9EBE-E34D-3D9D-94F550CB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C04630-FDD1-73C5-00F1-E57693148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227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C31071-8B46-51F6-8E13-78B1E34C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sz="2800" dirty="0"/>
              <a:t>Typické environmentálne zdravotné problémy: determinanty a zdravotné dôsledky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4E4325-A913-6F9E-1717-8D8057E7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CCD65A-533A-F1A4-C7CA-08B2F971C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9F5ACA3-EB14-5D8D-0ACA-B4AAC4ED6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BC84593B-1796-38B6-0293-5F6D83B13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64777"/>
              </p:ext>
            </p:extLst>
          </p:nvPr>
        </p:nvGraphicFramePr>
        <p:xfrm>
          <a:off x="678808" y="246141"/>
          <a:ext cx="9022240" cy="47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120">
                  <a:extLst>
                    <a:ext uri="{9D8B030D-6E8A-4147-A177-3AD203B41FA5}">
                      <a16:colId xmlns:a16="http://schemas.microsoft.com/office/drawing/2014/main" val="3476451232"/>
                    </a:ext>
                  </a:extLst>
                </a:gridCol>
                <a:gridCol w="4511120">
                  <a:extLst>
                    <a:ext uri="{9D8B030D-6E8A-4147-A177-3AD203B41FA5}">
                      <a16:colId xmlns:a16="http://schemas.microsoft.com/office/drawing/2014/main" val="2115017337"/>
                    </a:ext>
                  </a:extLst>
                </a:gridCol>
              </a:tblGrid>
              <a:tr h="707333">
                <a:tc>
                  <a:txBody>
                    <a:bodyPr/>
                    <a:lstStyle/>
                    <a:p>
                      <a:r>
                        <a:rPr lang="sk-SK" dirty="0"/>
                        <a:t>Možné nepriaznivé zdravotné a bezpečnostné následky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Základné determinanty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29661"/>
                  </a:ext>
                </a:extLst>
              </a:tr>
              <a:tr h="1014869">
                <a:tc>
                  <a:txBody>
                    <a:bodyPr/>
                    <a:lstStyle/>
                    <a:p>
                      <a:r>
                        <a:rPr lang="sk-SK" dirty="0"/>
                        <a:t>Problémy s vodou (množstvo a kvalita), hygiena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Hnačky a choroby súvisiace s vektormi, napr. likvidácia, nesprávna hygiena (umývanie rúk)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9311"/>
                  </a:ext>
                </a:extLst>
              </a:tr>
              <a:tr h="1014869">
                <a:tc>
                  <a:txBody>
                    <a:bodyPr/>
                    <a:lstStyle/>
                    <a:p>
                      <a:r>
                        <a:rPr lang="sk-SK" dirty="0"/>
                        <a:t>Choroby súvisiace s vektormi, napr. malária, </a:t>
                      </a:r>
                      <a:r>
                        <a:rPr lang="sk-SK" dirty="0" err="1"/>
                        <a:t>schistosomiáza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Nesprávne hospodárenie s vodnými zdrojmi (mestské a vidiecke) vrátane zlého odvodňovania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14743"/>
                  </a:ext>
                </a:extLst>
              </a:tr>
              <a:tr h="1322404">
                <a:tc>
                  <a:txBody>
                    <a:bodyPr/>
                    <a:lstStyle/>
                    <a:p>
                      <a:r>
                        <a:rPr lang="sk-SK" dirty="0"/>
                        <a:t>Preplnené bývanie a slabé vetranie dymu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Akútne a chronické ochorenia dýchacích ciest vrátane rakoviny pľúc (z vdýchnutia uhlia a tabakového dymu)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841107"/>
                  </a:ext>
                </a:extLst>
              </a:tr>
              <a:tr h="707333">
                <a:tc>
                  <a:txBody>
                    <a:bodyPr/>
                    <a:lstStyle/>
                    <a:p>
                      <a:r>
                        <a:rPr lang="sk-SK" dirty="0"/>
                        <a:t>Vystavenie znečisteniu ovzdušia z vozidiel a priemyslu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Ochorenia dýchacích ciest, niektoré druhy rakoviny a strata IQ u detí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3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40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C31071-8B46-51F6-8E13-78B1E34C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sz="2800" dirty="0"/>
              <a:t>Typické environmentálne zdravotné problémy: determinanty a zdravotné dôsledky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4E4325-A913-6F9E-1717-8D8057E7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CCD65A-533A-F1A4-C7CA-08B2F971C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9F5ACA3-EB14-5D8D-0ACA-B4AAC4ED6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BC84593B-1796-38B6-0293-5F6D83B13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92383"/>
              </p:ext>
            </p:extLst>
          </p:nvPr>
        </p:nvGraphicFramePr>
        <p:xfrm>
          <a:off x="678808" y="1412790"/>
          <a:ext cx="9022240" cy="404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120">
                  <a:extLst>
                    <a:ext uri="{9D8B030D-6E8A-4147-A177-3AD203B41FA5}">
                      <a16:colId xmlns:a16="http://schemas.microsoft.com/office/drawing/2014/main" val="3476451232"/>
                    </a:ext>
                  </a:extLst>
                </a:gridCol>
                <a:gridCol w="4511120">
                  <a:extLst>
                    <a:ext uri="{9D8B030D-6E8A-4147-A177-3AD203B41FA5}">
                      <a16:colId xmlns:a16="http://schemas.microsoft.com/office/drawing/2014/main" val="2115017337"/>
                    </a:ext>
                  </a:extLst>
                </a:gridCol>
              </a:tblGrid>
              <a:tr h="672277">
                <a:tc>
                  <a:txBody>
                    <a:bodyPr/>
                    <a:lstStyle/>
                    <a:p>
                      <a:r>
                        <a:rPr lang="sk-SK" dirty="0"/>
                        <a:t>Možné nepriaznivé zdravotné a bezpečnostné následky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Základné determinanty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29661"/>
                  </a:ext>
                </a:extLst>
              </a:tr>
              <a:tr h="1549161">
                <a:tc>
                  <a:txBody>
                    <a:bodyPr/>
                    <a:lstStyle/>
                    <a:p>
                      <a:r>
                        <a:rPr lang="sk-SK" dirty="0"/>
                        <a:t>Pohyb populácie a prenikanie a výstavba, ktoré ovplyvňujú kŕmenie a hniezdenie vektorov, akými sú napr. komáre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Choroby súvisiace s vektormi, napr. malária, </a:t>
                      </a:r>
                      <a:r>
                        <a:rPr lang="sk-SK" dirty="0" err="1"/>
                        <a:t>schistosomiáza</a:t>
                      </a:r>
                      <a:r>
                        <a:rPr lang="sk-SK" dirty="0"/>
                        <a:t> a horúčka </a:t>
                      </a:r>
                      <a:r>
                        <a:rPr lang="sk-SK" dirty="0" err="1"/>
                        <a:t>dengue</a:t>
                      </a:r>
                      <a:r>
                        <a:rPr lang="sk-SK" dirty="0"/>
                        <a:t>, môžu tiež pomôcť pri šírení iných infekčných chorôb, napr. HIV/AIDS, horúčka </a:t>
                      </a:r>
                      <a:r>
                        <a:rPr lang="sk-SK" dirty="0" err="1"/>
                        <a:t>Ebola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9311"/>
                  </a:ext>
                </a:extLst>
              </a:tr>
              <a:tr h="672277">
                <a:tc>
                  <a:txBody>
                    <a:bodyPr/>
                    <a:lstStyle/>
                    <a:p>
                      <a:r>
                        <a:rPr lang="sk-SK" dirty="0"/>
                        <a:t>Vystavenie prirodzene sa vyskytujúcim toxickým látkam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Otrava napr. arzénom, mangánom a fluoridmi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14743"/>
                  </a:ext>
                </a:extLst>
              </a:tr>
              <a:tr h="1025391">
                <a:tc>
                  <a:txBody>
                    <a:bodyPr/>
                    <a:lstStyle/>
                    <a:p>
                      <a:r>
                        <a:rPr lang="sk-SK" dirty="0"/>
                        <a:t>Degradácia prírodných zdrojov, napríklad zosuvy pôdy, zlé odvodnenie, erózia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Zranenia a smrť v dôsledku zosuvov pôdy a záplav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84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C31071-8B46-51F6-8E13-78B1E34C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24" y="5778929"/>
            <a:ext cx="8312587" cy="1008380"/>
          </a:xfrm>
        </p:spPr>
        <p:txBody>
          <a:bodyPr/>
          <a:lstStyle/>
          <a:p>
            <a:r>
              <a:rPr lang="sk-SK" sz="2800" dirty="0"/>
              <a:t>Typické environmentálne zdravotné problémy: determinanty a zdravotné dôsledky</a:t>
            </a:r>
            <a:br>
              <a:rPr lang="sk-SK" sz="2800" dirty="0"/>
            </a:br>
            <a:r>
              <a:rPr lang="sk-SK" sz="1000" dirty="0"/>
              <a:t>“</a:t>
            </a:r>
            <a:r>
              <a:rPr lang="sk-SK" sz="1000" dirty="0" err="1"/>
              <a:t>World</a:t>
            </a:r>
            <a:r>
              <a:rPr lang="sk-SK" sz="1000" dirty="0"/>
              <a:t> Bank. 2003. </a:t>
            </a:r>
            <a:r>
              <a:rPr lang="sk-SK" sz="1000" dirty="0" err="1"/>
              <a:t>Environmental</a:t>
            </a:r>
            <a:r>
              <a:rPr lang="sk-SK" sz="1000" dirty="0"/>
              <a:t> Health. at a </a:t>
            </a:r>
            <a:r>
              <a:rPr lang="sk-SK" sz="1000" dirty="0" err="1"/>
              <a:t>glance</a:t>
            </a:r>
            <a:r>
              <a:rPr lang="sk-SK" sz="1000" dirty="0"/>
              <a:t>. Washington, DC. © </a:t>
            </a:r>
            <a:r>
              <a:rPr lang="sk-SK" sz="1000" dirty="0" err="1"/>
              <a:t>World</a:t>
            </a:r>
            <a:r>
              <a:rPr lang="sk-SK" sz="1000" dirty="0"/>
              <a:t> Bank. </a:t>
            </a:r>
            <a:r>
              <a:rPr lang="sk-SK" sz="1000" dirty="0" err="1"/>
              <a:t>https</a:t>
            </a:r>
            <a:r>
              <a:rPr lang="sk-SK" sz="1000" dirty="0"/>
              <a:t>://</a:t>
            </a:r>
            <a:r>
              <a:rPr lang="sk-SK" sz="1000" dirty="0" err="1"/>
              <a:t>openknowledge.worldbank.org</a:t>
            </a:r>
            <a:r>
              <a:rPr lang="sk-SK" sz="1000" dirty="0"/>
              <a:t>/</a:t>
            </a:r>
            <a:r>
              <a:rPr lang="sk-SK" sz="1000" dirty="0" err="1"/>
              <a:t>handle</a:t>
            </a:r>
            <a:r>
              <a:rPr lang="sk-SK" sz="1000" dirty="0"/>
              <a:t>/10986/9734 </a:t>
            </a:r>
            <a:r>
              <a:rPr lang="sk-SK" sz="1000" dirty="0" err="1"/>
              <a:t>License</a:t>
            </a:r>
            <a:r>
              <a:rPr lang="sk-SK" sz="1000" dirty="0"/>
              <a:t>: CC BY 3.0 IGO.”</a:t>
            </a:r>
            <a:endParaRPr lang="sk-SK" sz="2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4E4325-A913-6F9E-1717-8D8057E7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CCD65A-533A-F1A4-C7CA-08B2F971C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9F5ACA3-EB14-5D8D-0ACA-B4AAC4ED6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BC84593B-1796-38B6-0293-5F6D83B13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39151"/>
              </p:ext>
            </p:extLst>
          </p:nvPr>
        </p:nvGraphicFramePr>
        <p:xfrm>
          <a:off x="668298" y="1097479"/>
          <a:ext cx="9022240" cy="418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120">
                  <a:extLst>
                    <a:ext uri="{9D8B030D-6E8A-4147-A177-3AD203B41FA5}">
                      <a16:colId xmlns:a16="http://schemas.microsoft.com/office/drawing/2014/main" val="3476451232"/>
                    </a:ext>
                  </a:extLst>
                </a:gridCol>
                <a:gridCol w="4511120">
                  <a:extLst>
                    <a:ext uri="{9D8B030D-6E8A-4147-A177-3AD203B41FA5}">
                      <a16:colId xmlns:a16="http://schemas.microsoft.com/office/drawing/2014/main" val="2115017337"/>
                    </a:ext>
                  </a:extLst>
                </a:gridCol>
              </a:tblGrid>
              <a:tr h="672277">
                <a:tc>
                  <a:txBody>
                    <a:bodyPr/>
                    <a:lstStyle/>
                    <a:p>
                      <a:r>
                        <a:rPr lang="sk-SK" dirty="0"/>
                        <a:t>Možné nepriaznivé zdravotné a bezpečnostné následky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Základné determinanty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29661"/>
                  </a:ext>
                </a:extLst>
              </a:tr>
              <a:tr h="2133749">
                <a:tc>
                  <a:txBody>
                    <a:bodyPr/>
                    <a:lstStyle/>
                    <a:p>
                      <a:r>
                        <a:rPr lang="sk-SK" dirty="0"/>
                        <a:t>Klimatické zmeny, čiastočne zo spaľovania skleníkových plynov v doprave, priemysle a slabá úspora energie v bývaní, palivo, obchod, priemysel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Zranenie/úmrtie v dôsledku: extrémneho tepla/chladu, búrok, záplav, požiarov. Nepriame účinky: šírenie chorôb prenášaných vektormi, zhoršenie respiračných chorôb, presuny obyvateľstva, znečistenie vody zo stúpania hladiny mora atď.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39672"/>
                  </a:ext>
                </a:extLst>
              </a:tr>
              <a:tr h="1263854">
                <a:tc>
                  <a:txBody>
                    <a:bodyPr/>
                    <a:lstStyle/>
                    <a:p>
                      <a:r>
                        <a:rPr lang="sk-SK" dirty="0"/>
                        <a:t>Poškodzovanie ozónovej vrstvy v dôsledku priemyselnej a obchodnej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Rakovina kože, šedý zákal. Nepriame účinky: ohrozená produkcia potravín atď.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0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2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5EBC6FA-47F5-D7A9-5DD5-64064608A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6B59D3-6EC1-6410-262D-37CCC703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28.11.2023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4567709-4386-2B9D-ADE4-921703E2D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22FDEB-2A02-3F8C-EA98-B87055ACC1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80B1942-0F38-7806-8734-6A45AD5F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Možné opatrenia</a:t>
            </a:r>
          </a:p>
        </p:txBody>
      </p:sp>
    </p:spTree>
    <p:extLst>
      <p:ext uri="{BB962C8B-B14F-4D97-AF65-F5344CB8AC3E}">
        <p14:creationId xmlns:p14="http://schemas.microsoft.com/office/powerpoint/2010/main" val="271489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256</TotalTime>
  <Words>3036</Words>
  <Application>Microsoft Macintosh PowerPoint</Application>
  <PresentationFormat>Vlastná</PresentationFormat>
  <Paragraphs>298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2" baseType="lpstr">
      <vt:lpstr>Arial</vt:lpstr>
      <vt:lpstr>Calibri</vt:lpstr>
      <vt:lpstr>Palatino Linotype</vt:lpstr>
      <vt:lpstr>radnikalight</vt:lpstr>
      <vt:lpstr>radnikamedium</vt:lpstr>
      <vt:lpstr>Wingdings</vt:lpstr>
      <vt:lpstr>Martin_Trnava_prednasky</vt:lpstr>
      <vt:lpstr>Životné prostredie a zdravie</vt:lpstr>
      <vt:lpstr>Štruktúra a ciele prednášky</vt:lpstr>
      <vt:lpstr>Prípad 1</vt:lpstr>
      <vt:lpstr>Prípad 2</vt:lpstr>
      <vt:lpstr>Globálna záťaž</vt:lpstr>
      <vt:lpstr>Typické environmentálne zdravotné problémy: determinanty a zdravotné dôsledky</vt:lpstr>
      <vt:lpstr>Typické environmentálne zdravotné problémy: determinanty a zdravotné dôsledky</vt:lpstr>
      <vt:lpstr>Typické environmentálne zdravotné problémy: determinanty a zdravotné dôsledky “World Bank. 2003. Environmental Health. at a glance. Washington, DC. © World Bank. https://openknowledge.worldbank.org/handle/10986/9734 License: CC BY 3.0 IGO.”</vt:lpstr>
      <vt:lpstr>Možné opatrenia</vt:lpstr>
      <vt:lpstr>Znečistenie ovzdušia v mestách</vt:lpstr>
      <vt:lpstr>Čo môžeme urobiť</vt:lpstr>
      <vt:lpstr>https://www.ccacoalition.org/en/news/world-health-organization-releases-new-global-air-pollution-data</vt:lpstr>
      <vt:lpstr>Znečistenie ovzdušia v domácnostiach</vt:lpstr>
      <vt:lpstr>Zdroje znečistenia</vt:lpstr>
      <vt:lpstr>Ako podporiť používanie lepších kachlí a lepších palív</vt:lpstr>
      <vt:lpstr>Odpady - sanitácia</vt:lpstr>
      <vt:lpstr>Vybrané sanitačné technológie</vt:lpstr>
      <vt:lpstr>Náklady na osobu na spôsoby sanitárneho odstraňovania ľudského odpadu</vt:lpstr>
      <vt:lpstr>https://www.cdc.gov/healthywater/pdf/global/posters/11_229310-F_sanitation_print-africa.pdf</vt:lpstr>
      <vt:lpstr>Prístup k vode</vt:lpstr>
      <vt:lpstr>Kde získať vodu</vt:lpstr>
      <vt:lpstr>Potenciálne zníženie chorobnosti vďaka dobrému zásobovaniu vodou</vt:lpstr>
      <vt:lpstr>Prístup k zlepšeniu zdravia prostredníctvom investícií do zásobovania vodou, sanitácie a hygieny v krajinách s nízkymi a strednými príjmami</vt:lpstr>
      <vt:lpstr>Jedno zdravie: princípy, ciele, prípady</vt:lpstr>
      <vt:lpstr>Čo je One Health</vt:lpstr>
      <vt:lpstr>Čo podnietilo vznik tejto koncepcie</vt:lpstr>
      <vt:lpstr>Človek a zvieratá</vt:lpstr>
      <vt:lpstr>Hlavné témy One Health</vt:lpstr>
      <vt:lpstr>Postupy One Health</vt:lpstr>
      <vt:lpstr>Prístup môže</vt:lpstr>
      <vt:lpstr>Príklad E.Coli</vt:lpstr>
      <vt:lpstr>Ako sa ochorenia šíria medzi zvieratami a ľuďmi?</vt:lpstr>
      <vt:lpstr>Prezentácia programu PowerPoint</vt:lpstr>
      <vt:lpstr>Zhrnutie</vt:lpstr>
      <vt:lpstr>Odporúčaná literatúra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Demografické metódy pre zdravie</dc:title>
  <dc:subject>Globálne zdravie</dc:subject>
  <dc:creator>Rusnák Martin</dc:creator>
  <cp:keywords/>
  <dc:description/>
  <cp:lastModifiedBy>Rusnák Martin</cp:lastModifiedBy>
  <cp:revision>3</cp:revision>
  <dcterms:created xsi:type="dcterms:W3CDTF">2022-09-07T08:13:16Z</dcterms:created>
  <dcterms:modified xsi:type="dcterms:W3CDTF">2023-11-28T13:16:06Z</dcterms:modified>
  <cp:category>prednáška</cp:category>
</cp:coreProperties>
</file>