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9" r:id="rId10"/>
    <p:sldId id="266" r:id="rId11"/>
    <p:sldId id="267" r:id="rId12"/>
    <p:sldId id="268" r:id="rId13"/>
    <p:sldId id="271" r:id="rId14"/>
    <p:sldId id="270" r:id="rId15"/>
    <p:sldId id="272" r:id="rId16"/>
    <p:sldId id="273" r:id="rId17"/>
    <p:sldId id="275" r:id="rId18"/>
    <p:sldId id="276" r:id="rId19"/>
    <p:sldId id="274" r:id="rId20"/>
    <p:sldId id="277" r:id="rId21"/>
    <p:sldId id="278" r:id="rId22"/>
    <p:sldId id="279" r:id="rId23"/>
    <p:sldId id="280" r:id="rId24"/>
    <p:sldId id="281" r:id="rId25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3061A-25FE-1B41-BC8D-CBD9C9EA0A11}" v="61" dt="2022-11-08T10:54:22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/>
    <p:restoredTop sz="94682"/>
  </p:normalViewPr>
  <p:slideViewPr>
    <p:cSldViewPr snapToGrid="0" snapToObjects="1">
      <p:cViewPr varScale="1">
        <p:scale>
          <a:sx n="93" d="100"/>
          <a:sy n="93" d="100"/>
        </p:scale>
        <p:origin x="2112" y="200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11/8/22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11/8/22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8.11.2022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8.11.2022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8.11.2022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8.11.2022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8.11.2022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8.11.2022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8.11.2022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8.11.2022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4400" dirty="0"/>
              <a:t>Životné prostredie a zdravie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1658881"/>
          </a:xfrm>
        </p:spPr>
        <p:txBody>
          <a:bodyPr>
            <a:normAutofit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  <a:p>
            <a:r>
              <a:rPr lang="sk-SK" dirty="0"/>
              <a:t>podľa </a:t>
            </a:r>
            <a:r>
              <a:rPr lang="sk-SK" dirty="0" err="1">
                <a:effectLst/>
              </a:rPr>
              <a:t>Skolnik</a:t>
            </a:r>
            <a:r>
              <a:rPr lang="sk-SK" dirty="0">
                <a:effectLst/>
              </a:rPr>
              <a:t> R. </a:t>
            </a:r>
            <a:r>
              <a:rPr lang="sk-SK" dirty="0" err="1">
                <a:effectLst/>
              </a:rPr>
              <a:t>Global</a:t>
            </a:r>
            <a:r>
              <a:rPr lang="sk-SK" dirty="0">
                <a:effectLst/>
              </a:rPr>
              <a:t> Health 101. 3rd </a:t>
            </a:r>
            <a:r>
              <a:rPr lang="sk-SK" dirty="0" err="1">
                <a:effectLst/>
              </a:rPr>
              <a:t>ed</a:t>
            </a:r>
            <a:r>
              <a:rPr lang="sk-SK" dirty="0">
                <a:effectLst/>
              </a:rPr>
              <a:t>. </a:t>
            </a:r>
            <a:r>
              <a:rPr lang="sk-SK" dirty="0" err="1">
                <a:effectLst/>
              </a:rPr>
              <a:t>Burlington</a:t>
            </a:r>
            <a:r>
              <a:rPr lang="sk-SK" dirty="0">
                <a:effectLst/>
              </a:rPr>
              <a:t>, SA, USA: </a:t>
            </a:r>
            <a:r>
              <a:rPr lang="sk-SK" dirty="0" err="1">
                <a:effectLst/>
              </a:rPr>
              <a:t>Jones</a:t>
            </a:r>
            <a:r>
              <a:rPr lang="sk-SK" dirty="0">
                <a:effectLst/>
              </a:rPr>
              <a:t> &amp; </a:t>
            </a:r>
            <a:r>
              <a:rPr lang="sk-SK" dirty="0" err="1">
                <a:effectLst/>
              </a:rPr>
              <a:t>Bartlett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Learning</a:t>
            </a:r>
            <a:r>
              <a:rPr lang="sk-SK" dirty="0">
                <a:effectLst/>
              </a:rPr>
              <a:t>; 2016. 618 p. </a:t>
            </a:r>
          </a:p>
        </p:txBody>
      </p:sp>
      <p:pic>
        <p:nvPicPr>
          <p:cNvPr id="1026" name="Picture 2" descr="Environment Health Analysis Service - Creative Proteomics">
            <a:extLst>
              <a:ext uri="{FF2B5EF4-FFF2-40B4-BE49-F238E27FC236}">
                <a16:creationId xmlns:a16="http://schemas.microsoft.com/office/drawing/2014/main" id="{A43ED0F0-9970-1193-4529-D16F6589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27" y="101549"/>
            <a:ext cx="4441990" cy="28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3DE4BDE-300E-3118-F9C2-16F8DABF6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0"/>
    </mc:Choice>
    <mc:Fallback>
      <p:transition spd="slow" advTm="1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9F1E26DD-0A40-04EB-E616-17A765404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022642"/>
          </a:xfrm>
        </p:spPr>
        <p:txBody>
          <a:bodyPr>
            <a:normAutofit fontScale="92500" lnSpcReduction="10000"/>
          </a:bodyPr>
          <a:lstStyle/>
          <a:p>
            <a:r>
              <a:rPr lang="sk-SK" dirty="0"/>
              <a:t>Štúdie, ktoré sa vykonali na krajinách s vysokými príjmami, naznačujú, že krajiny s nízkymi a strednými príjmami by mohli prijať množstvo nákladovo efektívnych krokov na zníženie zdravotného zaťaženia znečistením okolitého ovzdušia. </a:t>
            </a:r>
          </a:p>
          <a:p>
            <a:r>
              <a:rPr lang="sk-SK" dirty="0"/>
              <a:t>Niekoľko miest, napríklad Jakarta, Manila, Káthmandu a Bombaj, sa zapojilo do úsilia Svetovej banky s cieľom posúdiť znečistenie okolitého ovzdušia a prijať opatrenia na jeho zníženie. </a:t>
            </a:r>
          </a:p>
          <a:p>
            <a:r>
              <a:rPr lang="sk-SK" dirty="0"/>
              <a:t>Skúmali: </a:t>
            </a:r>
          </a:p>
          <a:p>
            <a:pPr lvl="1"/>
            <a:r>
              <a:rPr lang="sk-SK" dirty="0"/>
              <a:t>Množstvo a typ znečistenia</a:t>
            </a:r>
          </a:p>
          <a:p>
            <a:pPr lvl="1"/>
            <a:r>
              <a:rPr lang="sk-SK" dirty="0"/>
              <a:t>Ako sa rozptyľovalo</a:t>
            </a:r>
          </a:p>
          <a:p>
            <a:pPr lvl="1"/>
            <a:r>
              <a:rPr lang="sk-SK" dirty="0"/>
              <a:t>Vplyvy zníženia tuhých častíc na zdravie</a:t>
            </a:r>
          </a:p>
          <a:p>
            <a:pPr lvl="1"/>
            <a:r>
              <a:rPr lang="sk-SK" dirty="0"/>
              <a:t>Čas a náklady na zavedenie znížení</a:t>
            </a:r>
          </a:p>
          <a:p>
            <a:pPr lvl="1"/>
            <a:r>
              <a:rPr lang="sk-SK" dirty="0"/>
              <a:t>Prínosy pre zdravie</a:t>
            </a:r>
          </a:p>
          <a:p>
            <a:pPr lvl="1"/>
            <a:r>
              <a:rPr lang="sk-SK" dirty="0"/>
              <a:t>Hodnota týchto prínosov pre zdravie</a:t>
            </a:r>
          </a:p>
          <a:p>
            <a:pPr lvl="1"/>
            <a:r>
              <a:rPr lang="sk-SK" dirty="0"/>
              <a:t>Aké sú prínosy v porovnaní s nákladmi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BAD229F-7C6F-1917-E85C-A411817D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778929"/>
            <a:ext cx="8312587" cy="1008380"/>
          </a:xfrm>
        </p:spPr>
        <p:txBody>
          <a:bodyPr/>
          <a:lstStyle/>
          <a:p>
            <a:r>
              <a:rPr lang="sk-SK" dirty="0"/>
              <a:t>Znečistenie ovzdušia v mestách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CDFC52B-FA31-11AA-F614-58A8928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3BDFBB-BB8E-0F05-9FA4-D0E2E870C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A7877F-28E1-2753-9824-BFBA192DF8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56BC9D8-4653-FAE5-6BBB-E674DB59E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0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93"/>
    </mc:Choice>
    <mc:Fallback>
      <p:transition spd="slow" advTm="5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CDFC52B-FA31-11AA-F614-58A8928B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8.11.2022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83BDFBB-BB8E-0F05-9FA4-D0E2E870C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A7877F-28E1-2753-9824-BFBA192DF8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BAD229F-7C6F-1917-E85C-A411817D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97" y="5778929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Čo môžeme urobiť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9F1E26DD-0A40-04EB-E616-17A765404A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904" y="726034"/>
            <a:ext cx="4678408" cy="480240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000" dirty="0"/>
              <a:t>Medzi prvé opatrenia, ktoré tieto mestá a niektoré ďalšie veľké mestá v krajinách s nízkymi a strednými príjmami prijali na zníženie znečistenia ovzdušia, patria: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Zavedenie bezolovnatého benzínu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Mazivo s nízkou dymivosťou pre dvojtaktné motory motory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Zákaz dvojtaktných motorov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Prechod na zemný plyn ako palivo pre verejné vozidlá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Sprísnenie emisných kontrol vozidiel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Zníženie spaľovania odpadu</a:t>
            </a:r>
          </a:p>
        </p:txBody>
      </p:sp>
      <p:pic>
        <p:nvPicPr>
          <p:cNvPr id="1026" name="Picture 2" descr="Urban Air Pollution: Sources and Pollutants - Airqoon">
            <a:extLst>
              <a:ext uri="{FF2B5EF4-FFF2-40B4-BE49-F238E27FC236}">
                <a16:creationId xmlns:a16="http://schemas.microsoft.com/office/drawing/2014/main" id="{216CBD70-8788-DEF0-A490-177C7AA72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30275" b="-1"/>
          <a:stretch/>
        </p:blipFill>
        <p:spPr bwMode="auto">
          <a:xfrm>
            <a:off x="5541725" y="1138374"/>
            <a:ext cx="3607159" cy="37849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F61D0AF-7202-4AF3-5541-4194C2439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74"/>
    </mc:Choice>
    <mc:Fallback>
      <p:transition spd="slow" advTm="16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A9AA5293-5C90-2921-B739-D0F67722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24" y="5871400"/>
            <a:ext cx="8312587" cy="1008380"/>
          </a:xfrm>
        </p:spPr>
        <p:txBody>
          <a:bodyPr/>
          <a:lstStyle/>
          <a:p>
            <a:r>
              <a:rPr lang="sk-SK" sz="2400" dirty="0" err="1"/>
              <a:t>https</a:t>
            </a:r>
            <a:r>
              <a:rPr lang="sk-SK" sz="2400" dirty="0"/>
              <a:t>://</a:t>
            </a:r>
            <a:r>
              <a:rPr lang="sk-SK" sz="2400" dirty="0" err="1"/>
              <a:t>www.ccacoalition.org</a:t>
            </a:r>
            <a:r>
              <a:rPr lang="sk-SK" sz="2400" dirty="0"/>
              <a:t>/</a:t>
            </a:r>
            <a:r>
              <a:rPr lang="sk-SK" sz="2400" dirty="0" err="1"/>
              <a:t>en</a:t>
            </a:r>
            <a:r>
              <a:rPr lang="sk-SK" sz="2400" dirty="0"/>
              <a:t>/</a:t>
            </a:r>
            <a:r>
              <a:rPr lang="sk-SK" sz="2400" dirty="0" err="1"/>
              <a:t>news</a:t>
            </a:r>
            <a:r>
              <a:rPr lang="sk-SK" sz="2400" dirty="0"/>
              <a:t>/world-health-organization-releases-new-global-air-pollution-data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D6123F9-AFCF-A702-B981-DADAE592A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8.11.2022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740B652-560B-D915-CBC9-87D0B7CD8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108BAC7-EA72-5808-F9F5-FE2BFBDB41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7B5721-08E3-74E9-D663-8493E4AF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37" y="0"/>
            <a:ext cx="5866025" cy="588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4BCE68-6C9D-4329-F257-45B769E7E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61"/>
    </mc:Choice>
    <mc:Fallback>
      <p:transition spd="slow" advTm="3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mpowering Communities To Reduce Household Air Pollution - News Today  November 4, 2022">
            <a:extLst>
              <a:ext uri="{FF2B5EF4-FFF2-40B4-BE49-F238E27FC236}">
                <a16:creationId xmlns:a16="http://schemas.microsoft.com/office/drawing/2014/main" id="{0D527F54-71E4-76BE-B07D-94A2A3304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-1" b="-1"/>
          <a:stretch/>
        </p:blipFill>
        <p:spPr bwMode="auto">
          <a:xfrm>
            <a:off x="906828" y="756287"/>
            <a:ext cx="8161449" cy="49007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66CCA6B5-8604-137A-B0B9-87AFA558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400"/>
              <a:t>Znečistenie ovzdušia v domácnostiach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827AF21-DE8C-C7A0-6EDA-CDBA183B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F74D4851-71F3-7E46-BD42-81840CD9F2B6}" type="datetime1">
              <a:rPr lang="sk-SK" sz="1100" smtClean="0"/>
              <a:pPr>
                <a:spcAft>
                  <a:spcPts val="600"/>
                </a:spcAft>
              </a:pPr>
              <a:t>8.11.2022</a:t>
            </a:fld>
            <a:endParaRPr lang="en-GB" sz="110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C86764D-867F-930C-6E21-66D621807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7D8D926-BC77-48DB-9B94-D8C2D2386DFA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D15B413-6F52-BC86-CCE1-25E2C48E67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38C991-60A1-D286-3A1D-EDAB4AFF8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1"/>
    </mc:Choice>
    <mc:Fallback>
      <p:transition spd="slow" advTm="4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6BD8768-917D-4BF6-D6F1-A5F5F3B00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>
            <a:normAutofit/>
          </a:bodyPr>
          <a:lstStyle/>
          <a:p>
            <a:r>
              <a:rPr lang="sk-SK" dirty="0"/>
              <a:t>Existuje množstvo oblastí, v ktorých by sa mohli prijať opatrenia na zníženie znečistenia ovzdušia v domácnostiach spaľovaním tuhých palív na varenie a kúrenie.</a:t>
            </a:r>
          </a:p>
          <a:p>
            <a:r>
              <a:rPr lang="sk-SK" dirty="0"/>
              <a:t>Vylepšiť varné zariadenia, používať menej znečisťujúce palivá a rodiny môžu znížiť potrebu týchto palív využívaním solárneho varenia a vykurovania. </a:t>
            </a:r>
          </a:p>
          <a:p>
            <a:r>
              <a:rPr lang="sk-SK" dirty="0"/>
              <a:t>Zabudovať mechanizmy na odvetrávanie dymu alebo odsunúť kuchyňu z hlavnej časti domu. </a:t>
            </a:r>
          </a:p>
          <a:p>
            <a:r>
              <a:rPr lang="sk-SK" dirty="0"/>
              <a:t>Používať sušené palivá, riadnu údržbu kachlí a komínov a tým, že deti držia mimo priestoru na varenie.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7E6F56F-6C4D-2A73-1DF7-EBB3C5B9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 znečistenia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613080-7314-E338-692E-915CA327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8999483-0B9F-6F97-0789-118967877C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CFC664-09B0-57FC-5177-EF71415EC3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90E4D17-41E1-8AAF-F421-79CD5F4B3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4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74"/>
    </mc:Choice>
    <mc:Fallback>
      <p:transition spd="slow" advTm="21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1585D91A-53FF-73F3-D5B5-D745AA7DF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572458"/>
          </a:xfrm>
        </p:spPr>
        <p:txBody>
          <a:bodyPr>
            <a:normAutofit/>
          </a:bodyPr>
          <a:lstStyle/>
          <a:p>
            <a:r>
              <a:rPr lang="sk-SK" dirty="0"/>
              <a:t>Zapojením koncových používateľov, najmä žien, do pomoci pri posudzovaní potrieb a navrhovaní prístupov. </a:t>
            </a:r>
          </a:p>
          <a:p>
            <a:r>
              <a:rPr lang="sk-SK" dirty="0"/>
              <a:t>Podporou dopytu po lepších sporákoch a palivách s cieľom podporiť rozvoj konkurencieschopných dodávateľov a výber trhu.</a:t>
            </a:r>
          </a:p>
          <a:p>
            <a:r>
              <a:rPr lang="sk-SK" dirty="0"/>
              <a:t>Zvážením dotácie a </a:t>
            </a:r>
            <a:r>
              <a:rPr lang="sk-SK" dirty="0" err="1"/>
              <a:t>mikroúverou</a:t>
            </a:r>
            <a:r>
              <a:rPr lang="sk-SK" dirty="0"/>
              <a:t> na vybrané intervencie, ktoré pomôžu pokryť náklady na zlepšenie pre chudobných.</a:t>
            </a:r>
          </a:p>
          <a:p>
            <a:r>
              <a:rPr lang="sk-SK" dirty="0"/>
              <a:t>Stanovením národných a miestnych politík, ktoré podporia potrebné zmeny v kachliach a palivách.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FDAC532-C516-1E55-5B27-98161DAF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835836"/>
            <a:ext cx="8312587" cy="1008380"/>
          </a:xfrm>
        </p:spPr>
        <p:txBody>
          <a:bodyPr/>
          <a:lstStyle/>
          <a:p>
            <a:r>
              <a:rPr lang="sk-SK" sz="4800" dirty="0"/>
              <a:t>Ako podporiť používanie lepších kachlí a lepších palív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A2EA2EE-CB9B-F50A-6B02-82FA54921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9B921C0-FDD1-5D8B-C30E-2342B165C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CADD3F8-C024-8056-6487-B3D42FB2B1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0E874B4-CA60-1359-C7A3-457E362DD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6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5"/>
    </mc:Choice>
    <mc:Fallback>
      <p:transition spd="slow" advTm="7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napshot of Global and Regional Urban Water, Sanitation and Hygiene  Inequalities | UN-Water">
            <a:extLst>
              <a:ext uri="{FF2B5EF4-FFF2-40B4-BE49-F238E27FC236}">
                <a16:creationId xmlns:a16="http://schemas.microsoft.com/office/drawing/2014/main" id="{04A174C1-5B33-ECE2-F5CE-3A3B8A68B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-1" b="-1"/>
          <a:stretch/>
        </p:blipFill>
        <p:spPr bwMode="auto">
          <a:xfrm>
            <a:off x="2351035" y="756287"/>
            <a:ext cx="6717242" cy="4033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96334814-CC64-C0C4-374A-5FCA8EA9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Odpady - sanitácia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F19CB1F-0463-3F21-C792-AE18331C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8.11.2022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EF179C9-5138-6A91-DD11-74464FE59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F3A5830-CE20-E171-93EA-AEA48CC0E8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BC72EF-17B5-36C0-3EE1-8F4E0EF5F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4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3"/>
    </mc:Choice>
    <mc:Fallback>
      <p:transition spd="slow" advTm="2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03F0EF8-DA40-FC75-775B-B468F956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8.11.2022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D4B50A0-28BD-21D6-D74C-3A6CEBEB5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DFCF3C4-1F61-4377-4C7C-86BE8E555D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D431108-A77E-A744-CBF2-1F956982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4600"/>
              <a:t>Vybrané sanitačné technológie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55C8BCC7-67F2-BFBB-0752-B013D093B5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 anchor="ctr">
            <a:normAutofit/>
          </a:bodyPr>
          <a:lstStyle/>
          <a:p>
            <a:r>
              <a:rPr lang="sk-SK" dirty="0"/>
              <a:t>Jednoduchá latrína</a:t>
            </a:r>
          </a:p>
          <a:p>
            <a:r>
              <a:rPr lang="sk-SK" dirty="0"/>
              <a:t>Malý vrt</a:t>
            </a:r>
          </a:p>
          <a:p>
            <a:r>
              <a:rPr lang="sk-SK" dirty="0"/>
              <a:t>Latrína so zlepšenou ventiláciou</a:t>
            </a:r>
          </a:p>
          <a:p>
            <a:r>
              <a:rPr lang="sk-SK" dirty="0"/>
              <a:t>Preplachovanie</a:t>
            </a:r>
          </a:p>
          <a:p>
            <a:r>
              <a:rPr lang="sk-SK" dirty="0"/>
              <a:t>Septik</a:t>
            </a:r>
          </a:p>
          <a:p>
            <a:r>
              <a:rPr lang="sk-SK" dirty="0"/>
              <a:t>Prípojka na kanalizáciu</a:t>
            </a:r>
          </a:p>
        </p:txBody>
      </p:sp>
      <p:pic>
        <p:nvPicPr>
          <p:cNvPr id="6146" name="Picture 2" descr="Study Session 5 Latrine Technology Options for Urban Areas: View as single  page">
            <a:extLst>
              <a:ext uri="{FF2B5EF4-FFF2-40B4-BE49-F238E27FC236}">
                <a16:creationId xmlns:a16="http://schemas.microsoft.com/office/drawing/2014/main" id="{6763145E-9361-0053-9034-8CDF62B2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6065" y="726034"/>
            <a:ext cx="3018478" cy="37849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84A0D09-0015-2E10-8667-04C222149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1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52"/>
    </mc:Choice>
    <mc:Fallback>
      <p:transition spd="slow" advTm="13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46BE90A1-1BED-918A-A5CC-AB58C2C57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78266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Latríny s vylievaním a splachovaním, latríny so zlepšenou ventiláciou a jednoduché latríny sa dajú postaviť v prostrediach s nízkym a stredným príjmom za približne 60 dolárov. Za predpokladu, že tieto budú trvať približne 5 rokov, budú ročné náklady na obyvateľa približne 12 USD. </a:t>
            </a:r>
          </a:p>
          <a:p>
            <a:r>
              <a:rPr lang="sk-SK" dirty="0"/>
              <a:t>Náklady na výstavbu konvenčných kanalizačných systémov v niektorých krajinách sú viac ako 10-krát vyššie. Okrem toho potrebujú vodu, aby správne fungovali a vody je často nedostatok. </a:t>
            </a:r>
          </a:p>
          <a:p>
            <a:r>
              <a:rPr lang="sk-SK" dirty="0"/>
              <a:t>Pokračujú práce na vývoji nákladovo efektívnejších toaliet a v Bangladéši bola vyvinutá jednoduchá panvica na splachovanie, ktorej výstavba stojí len asi 0,27 USD na domácnosť.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0EBA4372-66B9-5080-DA19-F052344E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778929"/>
            <a:ext cx="8312587" cy="1008380"/>
          </a:xfrm>
        </p:spPr>
        <p:txBody>
          <a:bodyPr/>
          <a:lstStyle/>
          <a:p>
            <a:r>
              <a:rPr lang="sk-SK" sz="3200" dirty="0"/>
              <a:t>Náklady na osobu na spôsoby sanitárneho odstraňovania ľudského odpadu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7871C23-6067-AC17-F4CD-312D1188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8.11.2022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7B197F9-C1CE-0494-114C-FC9E52BE18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8AE4605-63C4-19CB-13B6-ADBE76CB09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BFF509B-DEC0-B87E-F65C-ACBC80170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49"/>
    </mc:Choice>
    <mc:Fallback>
      <p:transition spd="slow" advTm="6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5FAD151-0B9F-2993-B87E-DD274FDA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22" y="6340026"/>
            <a:ext cx="8312587" cy="1008380"/>
          </a:xfrm>
        </p:spPr>
        <p:txBody>
          <a:bodyPr/>
          <a:lstStyle/>
          <a:p>
            <a:r>
              <a:rPr lang="sk-SK" sz="2800" dirty="0" err="1"/>
              <a:t>https</a:t>
            </a:r>
            <a:r>
              <a:rPr lang="sk-SK" sz="2800" dirty="0"/>
              <a:t>://</a:t>
            </a:r>
            <a:r>
              <a:rPr lang="sk-SK" sz="2800" dirty="0" err="1"/>
              <a:t>www.cdc.gov</a:t>
            </a:r>
            <a:r>
              <a:rPr lang="sk-SK" sz="2800" dirty="0"/>
              <a:t>/</a:t>
            </a:r>
            <a:r>
              <a:rPr lang="sk-SK" sz="2800" dirty="0" err="1"/>
              <a:t>healthywater</a:t>
            </a:r>
            <a:r>
              <a:rPr lang="sk-SK" sz="2800" dirty="0"/>
              <a:t>/</a:t>
            </a:r>
            <a:r>
              <a:rPr lang="sk-SK" sz="2800" dirty="0" err="1"/>
              <a:t>pdf</a:t>
            </a:r>
            <a:r>
              <a:rPr lang="sk-SK" sz="2800" dirty="0"/>
              <a:t>/</a:t>
            </a:r>
            <a:r>
              <a:rPr lang="sk-SK" sz="2800" dirty="0" err="1"/>
              <a:t>global</a:t>
            </a:r>
            <a:r>
              <a:rPr lang="sk-SK" sz="2800" dirty="0"/>
              <a:t>/</a:t>
            </a:r>
            <a:r>
              <a:rPr lang="sk-SK" sz="2800" dirty="0" err="1"/>
              <a:t>posters</a:t>
            </a:r>
            <a:r>
              <a:rPr lang="sk-SK" sz="2800" dirty="0"/>
              <a:t>/11_229310-F_sanitation_print-africa.pdf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ECA57-138E-1FBF-598F-E982D113C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970804B-9CB3-1729-B4D1-51F0AA8AA9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EAA0468-E04F-A706-DB54-F814BF66F3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5122" name="Picture 2" descr="How to practice safe sanitation and cleaning">
            <a:extLst>
              <a:ext uri="{FF2B5EF4-FFF2-40B4-BE49-F238E27FC236}">
                <a16:creationId xmlns:a16="http://schemas.microsoft.com/office/drawing/2014/main" id="{C9DC891B-D2DA-FD96-00A2-29B6D093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92" y="372889"/>
            <a:ext cx="7779645" cy="57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FB2D9A-E69E-EEA8-1FAC-8EE8D811B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4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61"/>
    </mc:Choice>
    <mc:Fallback>
      <p:transition spd="slow" advTm="2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80357EF-B876-2A49-8075-7C4891EC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55" y="756287"/>
            <a:ext cx="7996222" cy="4572458"/>
          </a:xfrm>
        </p:spPr>
        <p:txBody>
          <a:bodyPr>
            <a:normAutofit lnSpcReduction="10000"/>
          </a:bodyPr>
          <a:lstStyle/>
          <a:p>
            <a:r>
              <a:rPr lang="sk-SK" dirty="0"/>
              <a:t>Ozrejmiť najvýznamnejšie environmentálne hrozby pre zdravie v krajinách s nízkymi a strednými príjmami</a:t>
            </a:r>
          </a:p>
          <a:p>
            <a:r>
              <a:rPr lang="sk-SK" dirty="0"/>
              <a:t>Bremeno chorôb v dôsledku znečistenia domácností a okolitého ovzdušia a nebezpečnej vody a hygieny</a:t>
            </a:r>
          </a:p>
          <a:p>
            <a:r>
              <a:rPr lang="sk-SK" dirty="0"/>
              <a:t>Preskúmať príspevok osobnej hygieny k zníženiu záťaže zdravotných problémov súvisiacich so životným prostredím</a:t>
            </a:r>
          </a:p>
          <a:p>
            <a:r>
              <a:rPr lang="sk-SK" dirty="0"/>
              <a:t>Komentovať náklady a dôsledky týchto environmentálnych záťaží</a:t>
            </a:r>
          </a:p>
          <a:p>
            <a:r>
              <a:rPr lang="sk-SK" dirty="0"/>
              <a:t>Popísať niektoré z nákladovo najefektívnejších spôsobov znižovania globálnej záťaže environmentálnych zdravotných problémov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4F73F-185E-3943-BB30-3291BDC1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980254"/>
            <a:ext cx="8312587" cy="1008380"/>
          </a:xfrm>
        </p:spPr>
        <p:txBody>
          <a:bodyPr/>
          <a:lstStyle/>
          <a:p>
            <a:r>
              <a:rPr lang="sk-SK" dirty="0"/>
              <a:t>Štruktúra a ciele prednášky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0F11FC-BF8A-E64E-A277-335A3C15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588CD6-8F48-2843-BF66-3FFFD9827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1460E8-F8F2-B844-8132-20E3DBA30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8439CF9-C55B-4263-C11B-4CF1CB0DF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06"/>
    </mc:Choice>
    <mc:Fallback>
      <p:transition spd="slow" advTm="1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1002872-FCC2-E370-B4F7-1DAC00D71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FF1547-A9F7-D051-2357-E9181085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4A3CDDC-924B-E089-F032-7BC9753F3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3639C7F-6BF2-B45E-2325-D0EAD63B4A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C635169-26DC-B196-DBAD-5AE0A856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Prístup k vode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71BF73D-BEF6-5A23-3D5B-10551A47F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8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"/>
    </mc:Choice>
    <mc:Fallback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097A6CD-A178-1C8F-6027-C67632AB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F74D4851-71F3-7E46-BD42-81840CD9F2B6}" type="datetime1">
              <a:rPr lang="sk-SK" sz="1100" smtClean="0"/>
              <a:pPr>
                <a:spcAft>
                  <a:spcPts val="600"/>
                </a:spcAft>
              </a:pPr>
              <a:t>8.11.2022</a:t>
            </a:fld>
            <a:endParaRPr lang="en-GB" sz="110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5F04D1C-2E91-B1A2-418B-CA2114FF79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7D8D926-BC77-48DB-9B94-D8C2D2386DFA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A0FCDE-DEFD-7D58-3AC7-94A4181846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E58EF292-BDA6-06D9-5457-A4CDBB69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Kde získať vodu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5BDA15CA-1F28-1B5F-0B59-E0EAEE2E6D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862" y="726034"/>
            <a:ext cx="4720449" cy="452913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000" dirty="0"/>
              <a:t>Pre vodu, ako aj pre sanitáciu, existuje mnoho rôznych úrovní technológie a náklady sa značne líšia v závislosti od úrovne použitej technológie. </a:t>
            </a:r>
          </a:p>
          <a:p>
            <a:pPr>
              <a:lnSpc>
                <a:spcPct val="90000"/>
              </a:lnSpc>
            </a:pPr>
            <a:r>
              <a:rPr lang="sk-SK" sz="2000" dirty="0"/>
              <a:t>Vodu je možné získať napríklad z nasledujúcich typov zlepšených vodných zdrojov: 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Domová prípojka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Stojan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Vrt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Kopaná studňa</a:t>
            </a:r>
          </a:p>
          <a:p>
            <a:pPr lvl="1">
              <a:lnSpc>
                <a:spcPct val="90000"/>
              </a:lnSpc>
            </a:pPr>
            <a:r>
              <a:rPr lang="sk-SK" sz="2000" dirty="0"/>
              <a:t>Zber dažďovej vody</a:t>
            </a:r>
          </a:p>
        </p:txBody>
      </p:sp>
      <p:pic>
        <p:nvPicPr>
          <p:cNvPr id="7170" name="Picture 2" descr="Borehole mining - Wikipedia">
            <a:extLst>
              <a:ext uri="{FF2B5EF4-FFF2-40B4-BE49-F238E27FC236}">
                <a16:creationId xmlns:a16="http://schemas.microsoft.com/office/drawing/2014/main" id="{A5000D0A-98FE-6DBD-B6C5-E193B67AA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11013" b="2"/>
          <a:stretch/>
        </p:blipFill>
        <p:spPr bwMode="auto">
          <a:xfrm>
            <a:off x="5541725" y="726034"/>
            <a:ext cx="4316418" cy="45291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9332AB-D7FC-7ED0-80AE-6F122124A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1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488"/>
    </mc:Choice>
    <mc:Fallback>
      <p:transition spd="slow" advTm="11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8540F6A6-DBAA-3845-D344-AC43A9B9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835836"/>
            <a:ext cx="8312587" cy="1008380"/>
          </a:xfrm>
        </p:spPr>
        <p:txBody>
          <a:bodyPr/>
          <a:lstStyle/>
          <a:p>
            <a:r>
              <a:rPr lang="sk-SK" sz="3600" dirty="0"/>
              <a:t>Potenciálne zníženie chorobnosti vďaka dobrému zásobovaniu vodou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7445040-AE1C-53CB-14DF-457BCCB5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8.11.2022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86393D6-8C76-7431-A6D9-9685F493E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C4DA30E-DD0F-6B5A-20B7-49EC6441B3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10" name="Tabuľka 10">
            <a:extLst>
              <a:ext uri="{FF2B5EF4-FFF2-40B4-BE49-F238E27FC236}">
                <a16:creationId xmlns:a16="http://schemas.microsoft.com/office/drawing/2014/main" id="{E3E2E49A-BAD3-3B9D-8B0C-4468C5941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48376"/>
              </p:ext>
            </p:extLst>
          </p:nvPr>
        </p:nvGraphicFramePr>
        <p:xfrm>
          <a:off x="667412" y="742379"/>
          <a:ext cx="8602711" cy="4544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0080">
                  <a:extLst>
                    <a:ext uri="{9D8B030D-6E8A-4147-A177-3AD203B41FA5}">
                      <a16:colId xmlns:a16="http://schemas.microsoft.com/office/drawing/2014/main" val="2251692900"/>
                    </a:ext>
                  </a:extLst>
                </a:gridCol>
                <a:gridCol w="2242631">
                  <a:extLst>
                    <a:ext uri="{9D8B030D-6E8A-4147-A177-3AD203B41FA5}">
                      <a16:colId xmlns:a16="http://schemas.microsoft.com/office/drawing/2014/main" val="900408783"/>
                    </a:ext>
                  </a:extLst>
                </a:gridCol>
              </a:tblGrid>
              <a:tr h="1034846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Ochorenie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Percentuálne zníženie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490043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/>
                        <a:t>Svrab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745125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/>
                        <a:t>Brušný týfus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27863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/>
                        <a:t>Trachóm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463431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/>
                        <a:t>Väčšina hnačiek a dyzentéria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490603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/>
                        <a:t>Kožné a podkožné infekcie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5733"/>
                  </a:ext>
                </a:extLst>
              </a:tr>
              <a:tr h="584913">
                <a:tc>
                  <a:txBody>
                    <a:bodyPr/>
                    <a:lstStyle/>
                    <a:p>
                      <a:r>
                        <a:rPr lang="sk-SK" sz="2400" dirty="0" err="1"/>
                        <a:t>Paratýfus</a:t>
                      </a:r>
                      <a:r>
                        <a:rPr lang="sk-SK" sz="2400" dirty="0"/>
                        <a:t>, iné </a:t>
                      </a:r>
                      <a:r>
                        <a:rPr lang="sk-SK" sz="2400" dirty="0" err="1"/>
                        <a:t>Salmonella</a:t>
                      </a:r>
                      <a:r>
                        <a:rPr lang="sk-SK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187506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47C3D95-E1DB-CEC8-C777-08E82B834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3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58"/>
    </mc:Choice>
    <mc:Fallback>
      <p:transition spd="slow" advTm="7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3533206-7BD5-6866-6388-3823C6E3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69" y="756287"/>
            <a:ext cx="7880608" cy="4982361"/>
          </a:xfrm>
        </p:spPr>
        <p:txBody>
          <a:bodyPr>
            <a:normAutofit fontScale="92500" lnSpcReduction="10000"/>
          </a:bodyPr>
          <a:lstStyle/>
          <a:p>
            <a:pPr marL="477358" indent="-457200">
              <a:buFont typeface="+mj-lt"/>
              <a:buAutoNum type="arabicPeriod"/>
            </a:pPr>
            <a:r>
              <a:rPr lang="sk-SK" i="1" dirty="0"/>
              <a:t>Podpora hygieny</a:t>
            </a:r>
            <a:r>
              <a:rPr lang="sk-SK" dirty="0"/>
              <a:t>. </a:t>
            </a:r>
          </a:p>
          <a:p>
            <a:pPr marL="423298" lvl="1" indent="0">
              <a:buNone/>
            </a:pPr>
            <a:r>
              <a:rPr lang="sk-SK" dirty="0"/>
              <a:t>Je to potrebné všeobecne, ako aj pre maximalizáciu hodnoty, ktorá vznikne z investícií do zásobovania vodou a sanitácie. </a:t>
            </a:r>
          </a:p>
          <a:p>
            <a:pPr marL="477358" indent="-457200">
              <a:buFont typeface="+mj-lt"/>
              <a:buAutoNum type="arabicPeriod"/>
            </a:pPr>
            <a:r>
              <a:rPr lang="sk-SK" dirty="0"/>
              <a:t>Vlády by mali </a:t>
            </a:r>
            <a:r>
              <a:rPr lang="sk-SK" i="1" dirty="0"/>
              <a:t>podporovať </a:t>
            </a:r>
            <a:r>
              <a:rPr lang="sk-SK" i="1" dirty="0" err="1"/>
              <a:t>nízkonákladové</a:t>
            </a:r>
            <a:r>
              <a:rPr lang="sk-SK" i="1" dirty="0"/>
              <a:t> sanitačné schémy</a:t>
            </a:r>
            <a:r>
              <a:rPr lang="sk-SK" dirty="0"/>
              <a:t>. </a:t>
            </a:r>
          </a:p>
          <a:p>
            <a:pPr marL="423298" lvl="1" indent="0">
              <a:buNone/>
            </a:pPr>
            <a:r>
              <a:rPr lang="sk-SK" dirty="0"/>
              <a:t>Pritom by mali povzbudzovať súkromný sektor, aby investoval do tohto podnikania, podporovať dopyt zo strany spotrebiteľov, snažiť sa zabezpečiť, aby existovali zručnosti na inštaláciu latrín a snažiť sa stanoviť a presadzovať normy, podľa ktorých musia byť postavené. </a:t>
            </a:r>
          </a:p>
          <a:p>
            <a:pPr marL="477358" indent="-457200">
              <a:buFont typeface="+mj-lt"/>
              <a:buAutoNum type="arabicPeriod"/>
            </a:pPr>
            <a:r>
              <a:rPr lang="sk-SK" dirty="0"/>
              <a:t>Vytvoriť aj </a:t>
            </a:r>
            <a:r>
              <a:rPr lang="sk-SK" i="1" dirty="0" err="1"/>
              <a:t>nízkonákladové</a:t>
            </a:r>
            <a:r>
              <a:rPr lang="sk-SK" i="1" dirty="0"/>
              <a:t> systémy zásobovania vodou</a:t>
            </a:r>
            <a:r>
              <a:rPr lang="sk-SK" dirty="0"/>
              <a:t>. </a:t>
            </a:r>
          </a:p>
          <a:p>
            <a:pPr marL="423298" lvl="1" indent="0">
              <a:buNone/>
            </a:pPr>
            <a:r>
              <a:rPr lang="sk-SK" dirty="0"/>
              <a:t>Často sa to dá najlepšie dosiahnuť v spojení s komunitami a komunitnými prístupmi. </a:t>
            </a:r>
          </a:p>
          <a:p>
            <a:pPr marL="477358" indent="-457200">
              <a:buFont typeface="+mj-lt"/>
              <a:buAutoNum type="arabicPeriod"/>
            </a:pPr>
            <a:r>
              <a:rPr lang="sk-SK" dirty="0"/>
              <a:t>Vláda by mala využiť svoje regulačné a iné orgány, aby si bola istá, že pomôže spotrebiteľom pokryť náklady na tieto systémy a tiež povzbudí investície do systémov zásobovania vodou s prípojkami pre domácnosť, za ktoré platia rodiny.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49B1853-9830-9DD6-6A6C-20A376A8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181580"/>
            <a:ext cx="8312587" cy="1008380"/>
          </a:xfrm>
        </p:spPr>
        <p:txBody>
          <a:bodyPr/>
          <a:lstStyle/>
          <a:p>
            <a:r>
              <a:rPr lang="sk-SK" sz="2400" dirty="0"/>
              <a:t>Prístup k zlepšeniu zdravia prostredníctvom investícií do zásobovania vodou, sanitácie a hygieny v krajinách s nízkymi a strednými príjmami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34243CA-3684-1560-DD3B-0D45D286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A037FE0-226F-CFDC-1343-AD3540580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58E20F7-0CDB-CA19-1DB0-F019B2832D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59540D6-62AE-E416-7000-B9EF8323F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1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2"/>
    </mc:Choice>
    <mc:Fallback>
      <p:transition spd="slow" advTm="5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F41BB47-3358-83AA-5029-AE7361EEC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831B83B-1DDC-69BC-7A9A-3053A0F7B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70E809-E1D4-4047-2028-77F9170C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854970C-9D07-C876-6EF9-935609160E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3849977-0410-5359-D367-FF2971401E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  <p:extLst>
      <p:ext uri="{BB962C8B-B14F-4D97-AF65-F5344CB8AC3E}">
        <p14:creationId xmlns:p14="http://schemas.microsoft.com/office/powerpoint/2010/main" val="154573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863122-B37A-F40F-147E-7099198E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14" y="515521"/>
            <a:ext cx="5426622" cy="2669113"/>
          </a:xfrm>
        </p:spPr>
        <p:txBody>
          <a:bodyPr>
            <a:normAutofit/>
          </a:bodyPr>
          <a:lstStyle/>
          <a:p>
            <a:r>
              <a:rPr lang="sk-SK" dirty="0" err="1"/>
              <a:t>Rashmi</a:t>
            </a:r>
            <a:r>
              <a:rPr lang="sk-SK" dirty="0"/>
              <a:t> žila vo východnej časti Nepálu v skromnom dome. Často mala ťažkosti s dýchaním. Súviselo to so spôsobom, akým </a:t>
            </a:r>
            <a:r>
              <a:rPr lang="sk-SK" dirty="0" err="1"/>
              <a:t>Rashmi</a:t>
            </a:r>
            <a:r>
              <a:rPr lang="sk-SK" dirty="0"/>
              <a:t> varila, s neventilovaným domácim sporákom, ktorý bol poháňaný kravským hnojom alebo drevom.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7347F2-FD34-EA47-9DF4-62816A2C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Prípad 1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D199E4B-D604-2744-97E1-BD268C83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8.11.2022</a:t>
            </a:fld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67C5BC5-1663-264D-A8AC-136D89CEC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EA930FA-053D-8943-BE21-6AF09EF221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2050" name="Picture 2" descr="While Celebrating Blue Skies, Locked-Down India Overlooked Rising Indoor  Air Pollution">
            <a:extLst>
              <a:ext uri="{FF2B5EF4-FFF2-40B4-BE49-F238E27FC236}">
                <a16:creationId xmlns:a16="http://schemas.microsoft.com/office/drawing/2014/main" id="{FA936BEC-50E7-DD82-8957-E42BD3B2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63" y="150926"/>
            <a:ext cx="3683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jekt pre obsah 5">
            <a:extLst>
              <a:ext uri="{FF2B5EF4-FFF2-40B4-BE49-F238E27FC236}">
                <a16:creationId xmlns:a16="http://schemas.microsoft.com/office/drawing/2014/main" id="{B3BD89DF-1F4F-31B2-777D-D4F937F76BDC}"/>
              </a:ext>
            </a:extLst>
          </p:cNvPr>
          <p:cNvSpPr txBox="1">
            <a:spLocks/>
          </p:cNvSpPr>
          <p:nvPr/>
        </p:nvSpPr>
        <p:spPr>
          <a:xfrm>
            <a:off x="510599" y="2760373"/>
            <a:ext cx="9054663" cy="2532021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>
            <a:lvl1pPr marL="302356" indent="-282198" algn="l" defTabSz="1007852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3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05496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086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11778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14133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66881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692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71592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24340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buClrTx/>
            </a:pPr>
            <a:r>
              <a:rPr lang="sk-SK" dirty="0"/>
              <a:t>Na sporáku varila dve jedlá denne a svoje bábätko pri tom často držala na chrbte. </a:t>
            </a:r>
          </a:p>
          <a:p>
            <a:pPr fontAlgn="auto">
              <a:lnSpc>
                <a:spcPct val="100000"/>
              </a:lnSpc>
              <a:buClrTx/>
            </a:pPr>
            <a:r>
              <a:rPr lang="sk-SK" dirty="0"/>
              <a:t>Počula o rôznych sporákoch a o používaní </a:t>
            </a:r>
            <a:r>
              <a:rPr lang="sk-SK" dirty="0" err="1"/>
              <a:t>kerozínu</a:t>
            </a:r>
            <a:r>
              <a:rPr lang="sk-SK" dirty="0"/>
              <a:t> alebo plynu ako paliva. Chýbali jej však peniaze na kúpu nového sporáka či na varenie petroleja či plynu.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C78B4CE-12D9-ECFF-9C2C-0EE7380E7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2"/>
    </mc:Choice>
    <mc:Fallback>
      <p:transition spd="slow" advTm="6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E1D9AE19-12F0-CD49-1E0D-D4A513BC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35267"/>
            <a:ext cx="4461786" cy="2258978"/>
          </a:xfrm>
        </p:spPr>
        <p:txBody>
          <a:bodyPr>
            <a:normAutofit/>
          </a:bodyPr>
          <a:lstStyle/>
          <a:p>
            <a:r>
              <a:rPr lang="sk-SK" dirty="0"/>
              <a:t>Juan žil v </a:t>
            </a:r>
            <a:r>
              <a:rPr lang="sk-SK" dirty="0" err="1"/>
              <a:t>Mexico</a:t>
            </a:r>
            <a:r>
              <a:rPr lang="sk-SK" dirty="0"/>
              <a:t> City celý svoj život a teraz má 70 rokov. Spomenul si na časy, keď mesto nebolo také preplnené, malo málo áut a keď bol výhľad z mesta nádherný.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82DF2F7-CEA5-0D42-1977-94215EF6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706526"/>
            <a:ext cx="8312587" cy="1008380"/>
          </a:xfrm>
        </p:spPr>
        <p:txBody>
          <a:bodyPr/>
          <a:lstStyle/>
          <a:p>
            <a:r>
              <a:rPr lang="sk-SK" dirty="0"/>
              <a:t>Prípad 2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2B27E07-F27C-C88C-8BD5-C6EF45A8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FA23C04-74DD-1A3D-07E9-66B0F80270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76AC818-9578-3C8C-29F3-8A503C6C57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3074" name="Picture 2" descr="Air pollution in Mexican capital – DW – 03/15/2016">
            <a:extLst>
              <a:ext uri="{FF2B5EF4-FFF2-40B4-BE49-F238E27FC236}">
                <a16:creationId xmlns:a16="http://schemas.microsoft.com/office/drawing/2014/main" id="{D1B8E2C2-CD3B-FC87-52E8-B634107C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28" y="847944"/>
            <a:ext cx="381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jekt pre obsah 1">
            <a:extLst>
              <a:ext uri="{FF2B5EF4-FFF2-40B4-BE49-F238E27FC236}">
                <a16:creationId xmlns:a16="http://schemas.microsoft.com/office/drawing/2014/main" id="{4292CAAF-E9B5-DD9F-D3D2-9DB2ACB2244E}"/>
              </a:ext>
            </a:extLst>
          </p:cNvPr>
          <p:cNvSpPr txBox="1">
            <a:spLocks/>
          </p:cNvSpPr>
          <p:nvPr/>
        </p:nvSpPr>
        <p:spPr>
          <a:xfrm>
            <a:off x="759300" y="2648499"/>
            <a:ext cx="9117868" cy="3224098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>
            <a:lvl1pPr marL="302356" indent="-282198" algn="l" defTabSz="1007852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3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05496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086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11778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14133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166881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69237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71592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24340" indent="-282198" algn="l" defTabSz="1007852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buClrTx/>
            </a:pPr>
            <a:r>
              <a:rPr lang="sk-SK" dirty="0"/>
              <a:t>Ľutoval, že dnes je mesto príliš preplnené na to, aby si ho užil, premávka bola ohromujúca a vzduch bol často nedýchateľný. Bolo to také znečistené, že veľa dní nebol vôbec žiadny výhľad. </a:t>
            </a:r>
          </a:p>
          <a:p>
            <a:pPr fontAlgn="auto">
              <a:lnSpc>
                <a:spcPct val="100000"/>
              </a:lnSpc>
              <a:buClrTx/>
            </a:pPr>
            <a:r>
              <a:rPr lang="sk-SK" dirty="0"/>
              <a:t>Juanovi sa veľmi ťažko dýchalo, pretože trpel chronickou obštrukčnou chorobou pľúc (CHOCHP). Juan mal podozrenie, že k jeho chorobe prispelo aj znečistenie ovzdušia.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1478A68-545E-4007-4589-8DEE75AC5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45"/>
    </mc:Choice>
    <mc:Fallback>
      <p:transition spd="slow" advTm="20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07A64584-433E-FAE1-EC50-6E9632843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78266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Svetová zdravotnícka organizácia (WHO) uvádza, že rizikové faktory životného prostredia ovplyvňujú viac ako 80 percent chorôb, o ktorých pravidelne informuje. </a:t>
            </a:r>
          </a:p>
          <a:p>
            <a:r>
              <a:rPr lang="sk-SK" dirty="0"/>
              <a:t>Okrem toho WHO odhaduje, že 24% celosvetovej záťaže chorobami, 23% všetkých úmrtí a 33% celkovej záťaže chorobami u detí možno pripísať týmto environmentálnym rizikovým faktorom.</a:t>
            </a:r>
          </a:p>
          <a:p>
            <a:r>
              <a:rPr lang="sk-SK" dirty="0"/>
              <a:t>Štúdia </a:t>
            </a:r>
            <a:r>
              <a:rPr lang="sk-SK" dirty="0" err="1"/>
              <a:t>Global</a:t>
            </a:r>
            <a:r>
              <a:rPr lang="sk-SK" dirty="0"/>
              <a:t> </a:t>
            </a:r>
            <a:r>
              <a:rPr lang="sk-SK" dirty="0" err="1"/>
              <a:t>Burden</a:t>
            </a:r>
            <a:r>
              <a:rPr lang="sk-SK" dirty="0"/>
              <a:t> of </a:t>
            </a:r>
            <a:r>
              <a:rPr lang="sk-SK" dirty="0" err="1"/>
              <a:t>Disease</a:t>
            </a:r>
            <a:r>
              <a:rPr lang="sk-SK" dirty="0"/>
              <a:t> 2010 a rizikové faktory naznačujú, že asi 15% z celkových úmrtí vo všetkých vekových skupinách na celom svete možno pripísať piatim environmentálnym príčinám: nekvalitná voda, zlá hygiena, znečistenie okolitého ovzdušia, znečistenie ovzdušia v domácnostiach a olovo.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D19B072-9BE5-B7F9-2E3D-56A6B548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68" y="5798183"/>
            <a:ext cx="8312587" cy="1008380"/>
          </a:xfrm>
        </p:spPr>
        <p:txBody>
          <a:bodyPr/>
          <a:lstStyle/>
          <a:p>
            <a:r>
              <a:rPr lang="sk-SK" dirty="0"/>
              <a:t>Globálna záťaž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0A9EA4-6DCC-8FC7-2074-0A93B9B6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D6B47A1-9EBE-E34D-3D9D-94F550CB36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3C04630-FDD1-73C5-00F1-E576931485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C5B3C4D-ADE0-1FE6-6C20-0A75D2A8A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4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36"/>
    </mc:Choice>
    <mc:Fallback>
      <p:transition spd="slow" advTm="8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7C31071-8B46-51F6-8E13-78B1E34C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980254"/>
            <a:ext cx="8312587" cy="1008380"/>
          </a:xfrm>
        </p:spPr>
        <p:txBody>
          <a:bodyPr/>
          <a:lstStyle/>
          <a:p>
            <a:r>
              <a:rPr lang="sk-SK" sz="2800" dirty="0"/>
              <a:t>Typické environmentálne zdravotné problémy: determinanty a zdravotné dôsledky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4E4325-A913-6F9E-1717-8D8057E7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2CCD65A-533A-F1A4-C7CA-08B2F971C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9F5ACA3-EB14-5D8D-0ACA-B4AAC4ED67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BC84593B-1796-38B6-0293-5F6D83B13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364777"/>
              </p:ext>
            </p:extLst>
          </p:nvPr>
        </p:nvGraphicFramePr>
        <p:xfrm>
          <a:off x="678808" y="246141"/>
          <a:ext cx="9022240" cy="4766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120">
                  <a:extLst>
                    <a:ext uri="{9D8B030D-6E8A-4147-A177-3AD203B41FA5}">
                      <a16:colId xmlns:a16="http://schemas.microsoft.com/office/drawing/2014/main" val="3476451232"/>
                    </a:ext>
                  </a:extLst>
                </a:gridCol>
                <a:gridCol w="4511120">
                  <a:extLst>
                    <a:ext uri="{9D8B030D-6E8A-4147-A177-3AD203B41FA5}">
                      <a16:colId xmlns:a16="http://schemas.microsoft.com/office/drawing/2014/main" val="2115017337"/>
                    </a:ext>
                  </a:extLst>
                </a:gridCol>
              </a:tblGrid>
              <a:tr h="707333">
                <a:tc>
                  <a:txBody>
                    <a:bodyPr/>
                    <a:lstStyle/>
                    <a:p>
                      <a:r>
                        <a:rPr lang="sk-SK" dirty="0"/>
                        <a:t>Možné nepriaznivé zdravotné a bezpečnostné následky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Základné determinanty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329661"/>
                  </a:ext>
                </a:extLst>
              </a:tr>
              <a:tr h="1014869">
                <a:tc>
                  <a:txBody>
                    <a:bodyPr/>
                    <a:lstStyle/>
                    <a:p>
                      <a:r>
                        <a:rPr lang="sk-SK" dirty="0"/>
                        <a:t>Problémy s vodou (množstvo a kvalita), hygiena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Hnačky a choroby súvisiace s vektormi, napr. likvidácia, nesprávna hygiena (umývanie rúk)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311"/>
                  </a:ext>
                </a:extLst>
              </a:tr>
              <a:tr h="1014869">
                <a:tc>
                  <a:txBody>
                    <a:bodyPr/>
                    <a:lstStyle/>
                    <a:p>
                      <a:r>
                        <a:rPr lang="sk-SK" dirty="0"/>
                        <a:t>Choroby súvisiace s vektormi, napr. malária, </a:t>
                      </a:r>
                      <a:r>
                        <a:rPr lang="sk-SK" dirty="0" err="1"/>
                        <a:t>schistosomiáza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Nesprávne hospodárenie s vodnými zdrojmi (mestské a vidiecke) vrátane zlého odvodňovania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14743"/>
                  </a:ext>
                </a:extLst>
              </a:tr>
              <a:tr h="1322404">
                <a:tc>
                  <a:txBody>
                    <a:bodyPr/>
                    <a:lstStyle/>
                    <a:p>
                      <a:r>
                        <a:rPr lang="sk-SK" dirty="0"/>
                        <a:t>Preplnené bývanie a slabé vetranie dymu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Akútne a chronické ochorenia dýchacích ciest vrátane rakoviny pľúc (z vdýchnutia uhlia a tabakového dymu)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841107"/>
                  </a:ext>
                </a:extLst>
              </a:tr>
              <a:tr h="707333">
                <a:tc>
                  <a:txBody>
                    <a:bodyPr/>
                    <a:lstStyle/>
                    <a:p>
                      <a:r>
                        <a:rPr lang="sk-SK" dirty="0"/>
                        <a:t>Vystavenie znečisteniu ovzdušia z vozidiel a priemyslu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Ochorenia dýchacích ciest, niektoré druhy rakoviny a strata IQ u detí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539672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AF0ECE-8590-475B-2EEB-CFFDFD1A7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0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42"/>
    </mc:Choice>
    <mc:Fallback>
      <p:transition spd="slow" advTm="48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7C31071-8B46-51F6-8E13-78B1E34C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980254"/>
            <a:ext cx="8312587" cy="1008380"/>
          </a:xfrm>
        </p:spPr>
        <p:txBody>
          <a:bodyPr/>
          <a:lstStyle/>
          <a:p>
            <a:r>
              <a:rPr lang="sk-SK" sz="2800" dirty="0"/>
              <a:t>Typické environmentálne zdravotné problémy: determinanty a zdravotné dôsledky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4E4325-A913-6F9E-1717-8D8057E7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2CCD65A-533A-F1A4-C7CA-08B2F971C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9F5ACA3-EB14-5D8D-0ACA-B4AAC4ED67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BC84593B-1796-38B6-0293-5F6D83B13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92383"/>
              </p:ext>
            </p:extLst>
          </p:nvPr>
        </p:nvGraphicFramePr>
        <p:xfrm>
          <a:off x="678808" y="1412790"/>
          <a:ext cx="9022240" cy="4042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120">
                  <a:extLst>
                    <a:ext uri="{9D8B030D-6E8A-4147-A177-3AD203B41FA5}">
                      <a16:colId xmlns:a16="http://schemas.microsoft.com/office/drawing/2014/main" val="3476451232"/>
                    </a:ext>
                  </a:extLst>
                </a:gridCol>
                <a:gridCol w="4511120">
                  <a:extLst>
                    <a:ext uri="{9D8B030D-6E8A-4147-A177-3AD203B41FA5}">
                      <a16:colId xmlns:a16="http://schemas.microsoft.com/office/drawing/2014/main" val="2115017337"/>
                    </a:ext>
                  </a:extLst>
                </a:gridCol>
              </a:tblGrid>
              <a:tr h="672277">
                <a:tc>
                  <a:txBody>
                    <a:bodyPr/>
                    <a:lstStyle/>
                    <a:p>
                      <a:r>
                        <a:rPr lang="sk-SK" dirty="0"/>
                        <a:t>Možné nepriaznivé zdravotné a bezpečnostné následky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Základné determinanty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329661"/>
                  </a:ext>
                </a:extLst>
              </a:tr>
              <a:tr h="1549161">
                <a:tc>
                  <a:txBody>
                    <a:bodyPr/>
                    <a:lstStyle/>
                    <a:p>
                      <a:r>
                        <a:rPr lang="sk-SK" dirty="0"/>
                        <a:t>Pohyb populácie a prenikanie a výstavba, ktoré ovplyvňujú kŕmenie a hniezdenie vektorov, akými sú napr. komáre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Choroby súvisiace s vektormi, napr. malária, </a:t>
                      </a:r>
                      <a:r>
                        <a:rPr lang="sk-SK" dirty="0" err="1"/>
                        <a:t>schistosomiáza</a:t>
                      </a:r>
                      <a:r>
                        <a:rPr lang="sk-SK" dirty="0"/>
                        <a:t> a horúčka </a:t>
                      </a:r>
                      <a:r>
                        <a:rPr lang="sk-SK" dirty="0" err="1"/>
                        <a:t>dengue</a:t>
                      </a:r>
                      <a:r>
                        <a:rPr lang="sk-SK" dirty="0"/>
                        <a:t>, môžu tiež pomôcť pri šírení iných infekčných chorôb, napr. HIV/AIDS, horúčka </a:t>
                      </a:r>
                      <a:r>
                        <a:rPr lang="sk-SK" dirty="0" err="1"/>
                        <a:t>Ebola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311"/>
                  </a:ext>
                </a:extLst>
              </a:tr>
              <a:tr h="672277">
                <a:tc>
                  <a:txBody>
                    <a:bodyPr/>
                    <a:lstStyle/>
                    <a:p>
                      <a:r>
                        <a:rPr lang="sk-SK" dirty="0"/>
                        <a:t>Vystavenie prirodzene sa vyskytujúcim toxickým látkam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Otrava napr. arzénom, mangánom a fluoridmi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14743"/>
                  </a:ext>
                </a:extLst>
              </a:tr>
              <a:tr h="1025391">
                <a:tc>
                  <a:txBody>
                    <a:bodyPr/>
                    <a:lstStyle/>
                    <a:p>
                      <a:r>
                        <a:rPr lang="sk-SK" dirty="0"/>
                        <a:t>Degradácia prírodných zdrojov, napríklad zosuvy pôdy, zlé odvodnenie, erózia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Zranenia a smrť v dôsledku zosuvov pôdy a záplav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841107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BD0A3C-D551-9829-C194-66004C52C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1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32"/>
    </mc:Choice>
    <mc:Fallback>
      <p:transition spd="slow" advTm="8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7C31071-8B46-51F6-8E13-78B1E34C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124" y="5778929"/>
            <a:ext cx="8312587" cy="1008380"/>
          </a:xfrm>
        </p:spPr>
        <p:txBody>
          <a:bodyPr/>
          <a:lstStyle/>
          <a:p>
            <a:r>
              <a:rPr lang="sk-SK" sz="2800" dirty="0"/>
              <a:t>Typické environmentálne zdravotné problémy: determinanty a zdravotné dôsledky</a:t>
            </a:r>
            <a:br>
              <a:rPr lang="sk-SK" sz="2800" dirty="0"/>
            </a:br>
            <a:r>
              <a:rPr lang="sk-SK" sz="1000" dirty="0"/>
              <a:t>“</a:t>
            </a:r>
            <a:r>
              <a:rPr lang="sk-SK" sz="1000" dirty="0" err="1"/>
              <a:t>World</a:t>
            </a:r>
            <a:r>
              <a:rPr lang="sk-SK" sz="1000" dirty="0"/>
              <a:t> Bank. 2003. </a:t>
            </a:r>
            <a:r>
              <a:rPr lang="sk-SK" sz="1000" dirty="0" err="1"/>
              <a:t>Environmental</a:t>
            </a:r>
            <a:r>
              <a:rPr lang="sk-SK" sz="1000" dirty="0"/>
              <a:t> Health. at a </a:t>
            </a:r>
            <a:r>
              <a:rPr lang="sk-SK" sz="1000" dirty="0" err="1"/>
              <a:t>glance</a:t>
            </a:r>
            <a:r>
              <a:rPr lang="sk-SK" sz="1000" dirty="0"/>
              <a:t>. Washington, DC. © </a:t>
            </a:r>
            <a:r>
              <a:rPr lang="sk-SK" sz="1000" dirty="0" err="1"/>
              <a:t>World</a:t>
            </a:r>
            <a:r>
              <a:rPr lang="sk-SK" sz="1000" dirty="0"/>
              <a:t> Bank. </a:t>
            </a:r>
            <a:r>
              <a:rPr lang="sk-SK" sz="1000" dirty="0" err="1"/>
              <a:t>https</a:t>
            </a:r>
            <a:r>
              <a:rPr lang="sk-SK" sz="1000" dirty="0"/>
              <a:t>://</a:t>
            </a:r>
            <a:r>
              <a:rPr lang="sk-SK" sz="1000" dirty="0" err="1"/>
              <a:t>openknowledge.worldbank.org</a:t>
            </a:r>
            <a:r>
              <a:rPr lang="sk-SK" sz="1000" dirty="0"/>
              <a:t>/</a:t>
            </a:r>
            <a:r>
              <a:rPr lang="sk-SK" sz="1000" dirty="0" err="1"/>
              <a:t>handle</a:t>
            </a:r>
            <a:r>
              <a:rPr lang="sk-SK" sz="1000" dirty="0"/>
              <a:t>/10986/9734 </a:t>
            </a:r>
            <a:r>
              <a:rPr lang="sk-SK" sz="1000" dirty="0" err="1"/>
              <a:t>License</a:t>
            </a:r>
            <a:r>
              <a:rPr lang="sk-SK" sz="1000" dirty="0"/>
              <a:t>: CC BY 3.0 IGO.”</a:t>
            </a:r>
            <a:endParaRPr lang="sk-SK" sz="28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64E4325-A913-6F9E-1717-8D8057E7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2CCD65A-533A-F1A4-C7CA-08B2F971C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9F5ACA3-EB14-5D8D-0ACA-B4AAC4ED67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Tabuľka 7">
            <a:extLst>
              <a:ext uri="{FF2B5EF4-FFF2-40B4-BE49-F238E27FC236}">
                <a16:creationId xmlns:a16="http://schemas.microsoft.com/office/drawing/2014/main" id="{BC84593B-1796-38B6-0293-5F6D83B13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39151"/>
              </p:ext>
            </p:extLst>
          </p:nvPr>
        </p:nvGraphicFramePr>
        <p:xfrm>
          <a:off x="668298" y="1097479"/>
          <a:ext cx="9022240" cy="4189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120">
                  <a:extLst>
                    <a:ext uri="{9D8B030D-6E8A-4147-A177-3AD203B41FA5}">
                      <a16:colId xmlns:a16="http://schemas.microsoft.com/office/drawing/2014/main" val="3476451232"/>
                    </a:ext>
                  </a:extLst>
                </a:gridCol>
                <a:gridCol w="4511120">
                  <a:extLst>
                    <a:ext uri="{9D8B030D-6E8A-4147-A177-3AD203B41FA5}">
                      <a16:colId xmlns:a16="http://schemas.microsoft.com/office/drawing/2014/main" val="2115017337"/>
                    </a:ext>
                  </a:extLst>
                </a:gridCol>
              </a:tblGrid>
              <a:tr h="672277">
                <a:tc>
                  <a:txBody>
                    <a:bodyPr/>
                    <a:lstStyle/>
                    <a:p>
                      <a:r>
                        <a:rPr lang="sk-SK" dirty="0"/>
                        <a:t>Možné nepriaznivé zdravotné a bezpečnostné následky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Základné determinanty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329661"/>
                  </a:ext>
                </a:extLst>
              </a:tr>
              <a:tr h="2133749">
                <a:tc>
                  <a:txBody>
                    <a:bodyPr/>
                    <a:lstStyle/>
                    <a:p>
                      <a:r>
                        <a:rPr lang="sk-SK" dirty="0"/>
                        <a:t>Klimatické zmeny, čiastočne zo spaľovania skleníkových plynov v doprave, priemysle a slabá úspora energie v bývaní, palivo, obchod, priemysel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Zranenie/úmrtie v dôsledku: extrémneho tepla/chladu, búrok, záplav, požiarov. Nepriame účinky: šírenie chorôb prenášaných vektormi, zhoršenie respiračných chorôb, presuny obyvateľstva, znečistenie vody zo stúpania hladiny mora atď.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539672"/>
                  </a:ext>
                </a:extLst>
              </a:tr>
              <a:tr h="1263854">
                <a:tc>
                  <a:txBody>
                    <a:bodyPr/>
                    <a:lstStyle/>
                    <a:p>
                      <a:r>
                        <a:rPr lang="sk-SK" dirty="0"/>
                        <a:t>Poškodzovanie ozónovej vrstvy v dôsledku priemyselnej a obchodnej činnosti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8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/>
                        <a:t>Rakovina kože, šedý zákal. Nepriame účinky: ohrozená produkcia potravín atď.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04695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BFBD6B-0945-A360-CCF0-2B0EA55C3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2"/>
    </mc:Choice>
    <mc:Fallback>
      <p:transition spd="slow" advTm="3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5EBC6FA-47F5-D7A9-5DD5-64064608A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86B59D3-6EC1-6410-262D-37CCC703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8.11.2022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4567709-4386-2B9D-ADE4-921703E2D1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22FDEB-2A02-3F8C-EA98-B87055ACC1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80B1942-0F38-7806-8734-6A45AD5F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Možné opatrenia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CA007AB-5EF2-B807-0AE0-BCFEC016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9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4"/>
    </mc:Choice>
    <mc:Fallback>
      <p:transition spd="slow" advTm="4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283</TotalTime>
  <Words>1646</Words>
  <Application>Microsoft Macintosh PowerPoint</Application>
  <PresentationFormat>Vlastná</PresentationFormat>
  <Paragraphs>194</Paragraphs>
  <Slides>24</Slides>
  <Notes>0</Notes>
  <HiddenSlides>0</HiddenSlides>
  <MMClips>23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9" baseType="lpstr">
      <vt:lpstr>Arial</vt:lpstr>
      <vt:lpstr>Calibri</vt:lpstr>
      <vt:lpstr>Palatino Linotype</vt:lpstr>
      <vt:lpstr>Wingdings</vt:lpstr>
      <vt:lpstr>Martin_Trnava_prednasky</vt:lpstr>
      <vt:lpstr>Životné prostredie a zdravie</vt:lpstr>
      <vt:lpstr>Štruktúra a ciele prednášky</vt:lpstr>
      <vt:lpstr>Prípad 1</vt:lpstr>
      <vt:lpstr>Prípad 2</vt:lpstr>
      <vt:lpstr>Globálna záťaž</vt:lpstr>
      <vt:lpstr>Typické environmentálne zdravotné problémy: determinanty a zdravotné dôsledky</vt:lpstr>
      <vt:lpstr>Typické environmentálne zdravotné problémy: determinanty a zdravotné dôsledky</vt:lpstr>
      <vt:lpstr>Typické environmentálne zdravotné problémy: determinanty a zdravotné dôsledky “World Bank. 2003. Environmental Health. at a glance. Washington, DC. © World Bank. https://openknowledge.worldbank.org/handle/10986/9734 License: CC BY 3.0 IGO.”</vt:lpstr>
      <vt:lpstr>Možné opatrenia</vt:lpstr>
      <vt:lpstr>Znečistenie ovzdušia v mestách</vt:lpstr>
      <vt:lpstr>Čo môžeme urobiť</vt:lpstr>
      <vt:lpstr>https://www.ccacoalition.org/en/news/world-health-organization-releases-new-global-air-pollution-data</vt:lpstr>
      <vt:lpstr>Znečistenie ovzdušia v domácnostiach</vt:lpstr>
      <vt:lpstr>Zdroje znečistenia</vt:lpstr>
      <vt:lpstr>Ako podporiť používanie lepších kachlí a lepších palív</vt:lpstr>
      <vt:lpstr>Odpady - sanitácia</vt:lpstr>
      <vt:lpstr>Vybrané sanitačné technológie</vt:lpstr>
      <vt:lpstr>Náklady na osobu na spôsoby sanitárneho odstraňovania ľudského odpadu</vt:lpstr>
      <vt:lpstr>https://www.cdc.gov/healthywater/pdf/global/posters/11_229310-F_sanitation_print-africa.pdf</vt:lpstr>
      <vt:lpstr>Prístup k vode</vt:lpstr>
      <vt:lpstr>Kde získať vodu</vt:lpstr>
      <vt:lpstr>Potenciálne zníženie chorobnosti vďaka dobrému zásobovaniu vodou</vt:lpstr>
      <vt:lpstr>Prístup k zlepšeniu zdravia prostredníctvom investícií do zásobovania vodou, sanitácie a hygieny v krajinách s nízkymi a strednými príjmami</vt:lpstr>
      <vt:lpstr>Prezentácia programu PowerPoint</vt:lpstr>
    </vt:vector>
  </TitlesOfParts>
  <Manager/>
  <Company>FZaSP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Demografické metódy pre zdravie</dc:title>
  <dc:subject>Globálne zdravie</dc:subject>
  <dc:creator>Rusnák Martin</dc:creator>
  <cp:keywords/>
  <dc:description/>
  <cp:lastModifiedBy>Rusnák Martin</cp:lastModifiedBy>
  <cp:revision>2</cp:revision>
  <dcterms:created xsi:type="dcterms:W3CDTF">2022-09-07T08:13:16Z</dcterms:created>
  <dcterms:modified xsi:type="dcterms:W3CDTF">2022-11-08T10:56:10Z</dcterms:modified>
  <cp:category>prednáška</cp:category>
</cp:coreProperties>
</file>