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32"/>
  </p:notesMasterIdLst>
  <p:handoutMasterIdLst>
    <p:handoutMasterId r:id="rId33"/>
  </p:handoutMasterIdLst>
  <p:sldIdLst>
    <p:sldId id="256" r:id="rId2"/>
    <p:sldId id="257" r:id="rId3"/>
    <p:sldId id="259" r:id="rId4"/>
    <p:sldId id="260" r:id="rId5"/>
    <p:sldId id="261" r:id="rId6"/>
    <p:sldId id="262" r:id="rId7"/>
    <p:sldId id="263" r:id="rId8"/>
    <p:sldId id="264" r:id="rId9"/>
    <p:sldId id="265" r:id="rId10"/>
    <p:sldId id="267" r:id="rId11"/>
    <p:sldId id="268" r:id="rId12"/>
    <p:sldId id="266" r:id="rId13"/>
    <p:sldId id="272" r:id="rId14"/>
    <p:sldId id="269" r:id="rId15"/>
    <p:sldId id="270" r:id="rId16"/>
    <p:sldId id="273" r:id="rId17"/>
    <p:sldId id="271" r:id="rId18"/>
    <p:sldId id="274" r:id="rId19"/>
    <p:sldId id="275" r:id="rId20"/>
    <p:sldId id="276" r:id="rId21"/>
    <p:sldId id="277" r:id="rId22"/>
    <p:sldId id="278" r:id="rId23"/>
    <p:sldId id="279" r:id="rId24"/>
    <p:sldId id="281" r:id="rId25"/>
    <p:sldId id="280" r:id="rId26"/>
    <p:sldId id="282" r:id="rId27"/>
    <p:sldId id="283" r:id="rId28"/>
    <p:sldId id="284" r:id="rId29"/>
    <p:sldId id="285" r:id="rId30"/>
    <p:sldId id="286" r:id="rId31"/>
  </p:sldIdLst>
  <p:sldSz cx="10075863" cy="7562850"/>
  <p:notesSz cx="7772400" cy="10058400"/>
  <p:defaultTextStyle>
    <a:defPPr>
      <a:defRPr lang="en-GB"/>
    </a:defPPr>
    <a:lvl1pPr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1pPr>
    <a:lvl2pPr marL="4302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2pPr>
    <a:lvl3pPr marL="6461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3pPr>
    <a:lvl4pPr marL="862013" indent="-214313"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4pPr>
    <a:lvl5pPr marL="10779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extLst>
    <p:ext uri="{521415D9-36F7-43E2-AB2F-B90AF26B5E84}">
      <p14:sectionLst xmlns:p14="http://schemas.microsoft.com/office/powerpoint/2010/main">
        <p14:section name="Predvolená sekcia" id="{DD793A58-1E4D-6749-9391-8C852EF56F5E}">
          <p14:sldIdLst>
            <p14:sldId id="256"/>
            <p14:sldId id="257"/>
            <p14:sldId id="259"/>
            <p14:sldId id="260"/>
            <p14:sldId id="261"/>
            <p14:sldId id="262"/>
            <p14:sldId id="263"/>
            <p14:sldId id="264"/>
            <p14:sldId id="265"/>
            <p14:sldId id="267"/>
            <p14:sldId id="268"/>
            <p14:sldId id="266"/>
          </p14:sldIdLst>
        </p14:section>
        <p14:section name="Záťaž populácie" id="{01DAE1E3-0EE2-9D4C-95A7-B5D9EF4CE933}">
          <p14:sldIdLst>
            <p14:sldId id="272"/>
            <p14:sldId id="269"/>
            <p14:sldId id="270"/>
            <p14:sldId id="273"/>
            <p14:sldId id="271"/>
            <p14:sldId id="274"/>
            <p14:sldId id="275"/>
            <p14:sldId id="276"/>
            <p14:sldId id="277"/>
            <p14:sldId id="278"/>
            <p14:sldId id="279"/>
            <p14:sldId id="281"/>
            <p14:sldId id="280"/>
            <p14:sldId id="282"/>
            <p14:sldId id="283"/>
            <p14:sldId id="284"/>
            <p14:sldId id="285"/>
            <p14:sldId id="286"/>
          </p14:sldIdLst>
        </p14:section>
      </p14:sectionLst>
    </p:ext>
    <p:ext uri="{EFAFB233-063F-42B5-8137-9DF3F51BA10A}">
      <p15:sldGuideLst xmlns:p15="http://schemas.microsoft.com/office/powerpoint/2012/main">
        <p15:guide id="1" orient="horz" pos="2382">
          <p15:clr>
            <a:srgbClr val="A4A3A4"/>
          </p15:clr>
        </p15:guide>
        <p15:guide id="2" pos="31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7D3DBC-EF20-2244-97B9-04691B94CE0D}" v="3" dt="2022-11-04T14:13:10.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67"/>
    <p:restoredTop sz="96193"/>
  </p:normalViewPr>
  <p:slideViewPr>
    <p:cSldViewPr snapToGrid="0" snapToObjects="1">
      <p:cViewPr varScale="1">
        <p:scale>
          <a:sx n="116" d="100"/>
          <a:sy n="116" d="100"/>
        </p:scale>
        <p:origin x="1872" y="192"/>
      </p:cViewPr>
      <p:guideLst>
        <p:guide orient="horz" pos="2382"/>
        <p:guide pos="31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nák Martin" userId="ab40e25b-8674-445f-9176-77ec21acf6b8" providerId="ADAL" clId="{707D3DBC-EF20-2244-97B9-04691B94CE0D}"/>
    <pc:docChg chg="custSel modSld">
      <pc:chgData name="Rusnák Martin" userId="ab40e25b-8674-445f-9176-77ec21acf6b8" providerId="ADAL" clId="{707D3DBC-EF20-2244-97B9-04691B94CE0D}" dt="2022-11-06T17:52:43.330" v="50" actId="20577"/>
      <pc:docMkLst>
        <pc:docMk/>
      </pc:docMkLst>
      <pc:sldChg chg="addSp modSp mod">
        <pc:chgData name="Rusnák Martin" userId="ab40e25b-8674-445f-9176-77ec21acf6b8" providerId="ADAL" clId="{707D3DBC-EF20-2244-97B9-04691B94CE0D}" dt="2022-11-06T17:52:43.330" v="50" actId="20577"/>
        <pc:sldMkLst>
          <pc:docMk/>
          <pc:sldMk cId="2746099195" sldId="256"/>
        </pc:sldMkLst>
        <pc:spChg chg="mod">
          <ac:chgData name="Rusnák Martin" userId="ab40e25b-8674-445f-9176-77ec21acf6b8" providerId="ADAL" clId="{707D3DBC-EF20-2244-97B9-04691B94CE0D}" dt="2022-11-04T14:11:32.030" v="30" actId="20577"/>
          <ac:spMkLst>
            <pc:docMk/>
            <pc:sldMk cId="2746099195" sldId="256"/>
            <ac:spMk id="2" creationId="{00000000-0000-0000-0000-000000000000}"/>
          </ac:spMkLst>
        </pc:spChg>
        <pc:spChg chg="mod">
          <ac:chgData name="Rusnák Martin" userId="ab40e25b-8674-445f-9176-77ec21acf6b8" providerId="ADAL" clId="{707D3DBC-EF20-2244-97B9-04691B94CE0D}" dt="2022-11-06T17:52:43.330" v="50" actId="20577"/>
          <ac:spMkLst>
            <pc:docMk/>
            <pc:sldMk cId="2746099195" sldId="256"/>
            <ac:spMk id="3" creationId="{00000000-0000-0000-0000-000000000000}"/>
          </ac:spMkLst>
        </pc:spChg>
        <pc:picChg chg="add mod">
          <ac:chgData name="Rusnák Martin" userId="ab40e25b-8674-445f-9176-77ec21acf6b8" providerId="ADAL" clId="{707D3DBC-EF20-2244-97B9-04691B94CE0D}" dt="2022-11-04T14:13:10.736" v="33" actId="14100"/>
          <ac:picMkLst>
            <pc:docMk/>
            <pc:sldMk cId="2746099195" sldId="256"/>
            <ac:picMk id="1026" creationId="{1B3F29F9-55E2-A51F-F19C-A16A300EA28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sz="quarter" idx="1"/>
          </p:nvPr>
        </p:nvSpPr>
        <p:spPr>
          <a:xfrm>
            <a:off x="4402138" y="0"/>
            <a:ext cx="3368675" cy="503238"/>
          </a:xfrm>
          <a:prstGeom prst="rect">
            <a:avLst/>
          </a:prstGeom>
        </p:spPr>
        <p:txBody>
          <a:bodyPr vert="horz" lIns="91440" tIns="45720" rIns="91440" bIns="45720" rtlCol="0"/>
          <a:lstStyle>
            <a:lvl1pPr algn="r">
              <a:defRPr sz="1200"/>
            </a:lvl1pPr>
          </a:lstStyle>
          <a:p>
            <a:fld id="{C62B6CAE-2051-5146-AA2A-396F8AB6EAD0}" type="datetimeFigureOut">
              <a:rPr lang="en-US" smtClean="0"/>
              <a:t>11/14/22</a:t>
            </a:fld>
            <a:endParaRPr lang="sk-SK"/>
          </a:p>
        </p:txBody>
      </p:sp>
      <p:sp>
        <p:nvSpPr>
          <p:cNvPr id="4" name="Footer Placeholder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5" name="Slide Number Placeholder 4"/>
          <p:cNvSpPr>
            <a:spLocks noGrp="1"/>
          </p:cNvSpPr>
          <p:nvPr>
            <p:ph type="sldNum" sz="quarter" idx="3"/>
          </p:nvPr>
        </p:nvSpPr>
        <p:spPr>
          <a:xfrm>
            <a:off x="4402138" y="9553575"/>
            <a:ext cx="3368675" cy="503238"/>
          </a:xfrm>
          <a:prstGeom prst="rect">
            <a:avLst/>
          </a:prstGeom>
        </p:spPr>
        <p:txBody>
          <a:bodyPr vert="horz" lIns="91440" tIns="45720" rIns="91440" bIns="45720" rtlCol="0" anchor="b"/>
          <a:lstStyle>
            <a:lvl1pPr algn="r">
              <a:defRPr sz="1200"/>
            </a:lvl1pPr>
          </a:lstStyle>
          <a:p>
            <a:fld id="{0A148EF7-17E9-1141-A103-15C6ECBF118F}" type="slidenum">
              <a:rPr lang="sk-SK" smtClean="0"/>
              <a:t>‹#›</a:t>
            </a:fld>
            <a:endParaRPr lang="sk-SK"/>
          </a:p>
        </p:txBody>
      </p:sp>
    </p:spTree>
    <p:extLst>
      <p:ext uri="{BB962C8B-B14F-4D97-AF65-F5344CB8AC3E}">
        <p14:creationId xmlns:p14="http://schemas.microsoft.com/office/powerpoint/2010/main" val="2255287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34F90ED3-4EF5-D641-9742-15440EAA57FD}" type="datetimeFigureOut">
              <a:rPr lang="en-US" smtClean="0"/>
              <a:t>11/14/22</a:t>
            </a:fld>
            <a:endParaRPr lang="sk-SK"/>
          </a:p>
        </p:txBody>
      </p:sp>
      <p:sp>
        <p:nvSpPr>
          <p:cNvPr id="4" name="Slide Image Placeholder 3"/>
          <p:cNvSpPr>
            <a:spLocks noGrp="1" noRot="1" noChangeAspect="1"/>
          </p:cNvSpPr>
          <p:nvPr>
            <p:ph type="sldImg" idx="2"/>
          </p:nvPr>
        </p:nvSpPr>
        <p:spPr>
          <a:xfrm>
            <a:off x="1373188" y="754063"/>
            <a:ext cx="5026025" cy="37719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sk-SK"/>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A29155DD-7470-454E-B75B-F9556242799C}" type="slidenum">
              <a:rPr lang="sk-SK" smtClean="0"/>
              <a:t>‹#›</a:t>
            </a:fld>
            <a:endParaRPr lang="sk-SK"/>
          </a:p>
        </p:txBody>
      </p:sp>
    </p:spTree>
    <p:extLst>
      <p:ext uri="{BB962C8B-B14F-4D97-AF65-F5344CB8AC3E}">
        <p14:creationId xmlns:p14="http://schemas.microsoft.com/office/powerpoint/2010/main" val="6419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TextBox 7"/>
          <p:cNvSpPr txBox="1"/>
          <p:nvPr/>
        </p:nvSpPr>
        <p:spPr>
          <a:xfrm>
            <a:off x="2015173" y="3543701"/>
            <a:ext cx="503793" cy="1022039"/>
          </a:xfrm>
          <a:prstGeom prst="rect">
            <a:avLst/>
          </a:prstGeom>
          <a:noFill/>
        </p:spPr>
        <p:txBody>
          <a:bodyPr wrap="square" lIns="0" tIns="10079" rIns="0" bIns="10079" rtlCol="0" anchor="ctr"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856448" y="1344506"/>
            <a:ext cx="8312587" cy="2373895"/>
          </a:xfrm>
        </p:spPr>
        <p:txBody>
          <a:bodyPr>
            <a:noAutofit/>
          </a:bodyPr>
          <a:lstStyle>
            <a:lvl1pPr>
              <a:defRPr sz="6600">
                <a:solidFill>
                  <a:schemeClr val="tx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2351034" y="3722416"/>
            <a:ext cx="6801208" cy="756285"/>
          </a:xfrm>
        </p:spPr>
        <p:txBody>
          <a:bodyPr anchor="ctr"/>
          <a:lstStyle>
            <a:lvl1pPr marL="0" indent="0" algn="l">
              <a:buNone/>
              <a:defRPr>
                <a:solidFill>
                  <a:schemeClr val="tx1"/>
                </a:solidFill>
              </a:defRPr>
            </a:lvl1pPr>
            <a:lvl2pPr marL="503926" indent="0" algn="ctr">
              <a:buNone/>
              <a:defRPr>
                <a:solidFill>
                  <a:schemeClr val="tx1">
                    <a:tint val="75000"/>
                  </a:schemeClr>
                </a:solidFill>
              </a:defRPr>
            </a:lvl2pPr>
            <a:lvl3pPr marL="1007852" indent="0" algn="ctr">
              <a:buNone/>
              <a:defRPr>
                <a:solidFill>
                  <a:schemeClr val="tx1">
                    <a:tint val="75000"/>
                  </a:schemeClr>
                </a:solidFill>
              </a:defRPr>
            </a:lvl3pPr>
            <a:lvl4pPr marL="1511778" indent="0" algn="ctr">
              <a:buNone/>
              <a:defRPr>
                <a:solidFill>
                  <a:schemeClr val="tx1">
                    <a:tint val="75000"/>
                  </a:schemeClr>
                </a:solidFill>
              </a:defRPr>
            </a:lvl4pPr>
            <a:lvl5pPr marL="2015703" indent="0" algn="ctr">
              <a:buNone/>
              <a:defRPr>
                <a:solidFill>
                  <a:schemeClr val="tx1">
                    <a:tint val="75000"/>
                  </a:schemeClr>
                </a:solidFill>
              </a:defRPr>
            </a:lvl5pPr>
            <a:lvl6pPr marL="2519629" indent="0" algn="ctr">
              <a:buNone/>
              <a:defRPr>
                <a:solidFill>
                  <a:schemeClr val="tx1">
                    <a:tint val="75000"/>
                  </a:schemeClr>
                </a:solidFill>
              </a:defRPr>
            </a:lvl6pPr>
            <a:lvl7pPr marL="3023555" indent="0" algn="ctr">
              <a:buNone/>
              <a:defRPr>
                <a:solidFill>
                  <a:schemeClr val="tx1">
                    <a:tint val="75000"/>
                  </a:schemeClr>
                </a:solidFill>
              </a:defRPr>
            </a:lvl7pPr>
            <a:lvl8pPr marL="3527481" indent="0" algn="ctr">
              <a:buNone/>
              <a:defRPr>
                <a:solidFill>
                  <a:schemeClr val="tx1">
                    <a:tint val="75000"/>
                  </a:schemeClr>
                </a:solidFill>
              </a:defRPr>
            </a:lvl8pPr>
            <a:lvl9pPr marL="4031407" indent="0" algn="ctr">
              <a:buNone/>
              <a:defRPr>
                <a:solidFill>
                  <a:schemeClr val="tx1">
                    <a:tint val="75000"/>
                  </a:schemeClr>
                </a:solidFill>
              </a:defRPr>
            </a:lvl9pPr>
          </a:lstStyle>
          <a:p>
            <a:r>
              <a:rPr lang="sk-SK"/>
              <a:t>Kliknutím upravte štýl predlohy podnadpisu</a:t>
            </a:r>
            <a:endParaRPr lang="en-US" dirty="0"/>
          </a:p>
        </p:txBody>
      </p:sp>
      <p:sp>
        <p:nvSpPr>
          <p:cNvPr id="15" name="Date Placeholder 14"/>
          <p:cNvSpPr>
            <a:spLocks noGrp="1"/>
          </p:cNvSpPr>
          <p:nvPr>
            <p:ph type="dt" sz="half" idx="10"/>
          </p:nvPr>
        </p:nvSpPr>
        <p:spPr/>
        <p:txBody>
          <a:bodyPr/>
          <a:lstStyle/>
          <a:p>
            <a:fld id="{F569E56D-7FE8-AB47-BE03-8BA915900410}" type="datetime1">
              <a:rPr lang="sk-SK" smtClean="0"/>
              <a:t>14.11.2022</a:t>
            </a:fld>
            <a:endParaRPr lang="en-GB"/>
          </a:p>
        </p:txBody>
      </p:sp>
      <p:sp>
        <p:nvSpPr>
          <p:cNvPr id="16" name="Slide Number Placeholder 15"/>
          <p:cNvSpPr>
            <a:spLocks noGrp="1"/>
          </p:cNvSpPr>
          <p:nvPr>
            <p:ph type="sldNum" sz="quarter" idx="11"/>
          </p:nvPr>
        </p:nvSpPr>
        <p:spPr/>
        <p:txBody>
          <a:bodyPr/>
          <a:lstStyle/>
          <a:p>
            <a:fld id="{9665D366-4AF1-4746-9C39-861A506373A7}"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351035" y="756286"/>
            <a:ext cx="6381380" cy="3865456"/>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A48D3082-3393-7847-AF83-07CBD8B90DCE}" type="datetime1">
              <a:rPr lang="sk-SK" smtClean="0"/>
              <a:t>14.11.2022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F9D4BC3C-7372-45CB-AC7E-5C03862A0E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24" y="672255"/>
            <a:ext cx="2351035" cy="5714153"/>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3190690" y="756286"/>
            <a:ext cx="5541725" cy="5041900"/>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2456D5BA-AD38-524C-9430-B878C9FFD316}" type="datetime1">
              <a:rPr lang="sk-SK" smtClean="0"/>
              <a:t>14.11.2022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0B4E2C6B-D7B4-4470-96B0-FB5B90C3668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k-SK"/>
              <a:t>Kliknite sem a upravte štýly predlohy textu</a:t>
            </a:r>
          </a:p>
        </p:txBody>
      </p:sp>
      <p:sp>
        <p:nvSpPr>
          <p:cNvPr id="13" name="Title 12"/>
          <p:cNvSpPr>
            <a:spLocks noGrp="1"/>
          </p:cNvSpPr>
          <p:nvPr>
            <p:ph type="title"/>
          </p:nvPr>
        </p:nvSpPr>
        <p:spPr/>
        <p:txBody>
          <a:bodyPr/>
          <a:lstStyle/>
          <a:p>
            <a:r>
              <a:rPr lang="sk-SK"/>
              <a:t>Kliknutím upravte štýl predlohy nadpisu</a:t>
            </a:r>
            <a:endParaRPr lang="en-US"/>
          </a:p>
        </p:txBody>
      </p:sp>
      <p:sp>
        <p:nvSpPr>
          <p:cNvPr id="14" name="Date Placeholder 13"/>
          <p:cNvSpPr>
            <a:spLocks noGrp="1"/>
          </p:cNvSpPr>
          <p:nvPr>
            <p:ph type="dt" sz="half" idx="10"/>
          </p:nvPr>
        </p:nvSpPr>
        <p:spPr/>
        <p:txBody>
          <a:bodyPr/>
          <a:lstStyle/>
          <a:p>
            <a:fld id="{17D84F83-A9A5-C942-A03F-560C803C3F5D}" type="datetime1">
              <a:rPr lang="sk-SK" smtClean="0"/>
              <a:t>14.11.2022</a:t>
            </a:fld>
            <a:endParaRPr lang="en-GB"/>
          </a:p>
        </p:txBody>
      </p:sp>
      <p:sp>
        <p:nvSpPr>
          <p:cNvPr id="15" name="Slide Number Placeholder 14"/>
          <p:cNvSpPr>
            <a:spLocks noGrp="1"/>
          </p:cNvSpPr>
          <p:nvPr>
            <p:ph type="sldNum" sz="quarter" idx="11"/>
          </p:nvPr>
        </p:nvSpPr>
        <p:spPr/>
        <p:txBody>
          <a:bodyPr/>
          <a:lstStyle/>
          <a:p>
            <a:fld id="{20C92893-8C51-46CF-9D47-24B3C575AFAA}"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8" name="TextBox 7"/>
          <p:cNvSpPr txBox="1"/>
          <p:nvPr/>
        </p:nvSpPr>
        <p:spPr>
          <a:xfrm>
            <a:off x="4702069" y="4493265"/>
            <a:ext cx="503793" cy="1001684"/>
          </a:xfrm>
          <a:prstGeom prst="rect">
            <a:avLst/>
          </a:prstGeom>
          <a:noFill/>
        </p:spPr>
        <p:txBody>
          <a:bodyPr wrap="square" lIns="0" tIns="0" rIns="0" bIns="0" rtlCol="0" anchor="t"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5037931" y="4705959"/>
            <a:ext cx="4114311" cy="806704"/>
          </a:xfrm>
        </p:spPr>
        <p:txBody>
          <a:bodyPr anchor="ctr">
            <a:normAutofit/>
          </a:bodyPr>
          <a:lstStyle>
            <a:lvl1pPr marL="0" indent="0">
              <a:buNone/>
              <a:defRPr sz="2000">
                <a:solidFill>
                  <a:schemeClr val="tx1"/>
                </a:solidFill>
              </a:defRPr>
            </a:lvl1pPr>
            <a:lvl2pPr marL="503926" indent="0">
              <a:buNone/>
              <a:defRPr sz="2000">
                <a:solidFill>
                  <a:schemeClr val="tx1">
                    <a:tint val="75000"/>
                  </a:schemeClr>
                </a:solidFill>
              </a:defRPr>
            </a:lvl2pPr>
            <a:lvl3pPr marL="1007852" indent="0">
              <a:buNone/>
              <a:defRPr sz="1800">
                <a:solidFill>
                  <a:schemeClr val="tx1">
                    <a:tint val="75000"/>
                  </a:schemeClr>
                </a:solidFill>
              </a:defRPr>
            </a:lvl3pPr>
            <a:lvl4pPr marL="1511778" indent="0">
              <a:buNone/>
              <a:defRPr sz="1500">
                <a:solidFill>
                  <a:schemeClr val="tx1">
                    <a:tint val="75000"/>
                  </a:schemeClr>
                </a:solidFill>
              </a:defRPr>
            </a:lvl4pPr>
            <a:lvl5pPr marL="2015703" indent="0">
              <a:buNone/>
              <a:defRPr sz="1500">
                <a:solidFill>
                  <a:schemeClr val="tx1">
                    <a:tint val="75000"/>
                  </a:schemeClr>
                </a:solidFill>
              </a:defRPr>
            </a:lvl5pPr>
            <a:lvl6pPr marL="2519629" indent="0">
              <a:buNone/>
              <a:defRPr sz="1500">
                <a:solidFill>
                  <a:schemeClr val="tx1">
                    <a:tint val="75000"/>
                  </a:schemeClr>
                </a:solidFill>
              </a:defRPr>
            </a:lvl6pPr>
            <a:lvl7pPr marL="3023555" indent="0">
              <a:buNone/>
              <a:defRPr sz="1500">
                <a:solidFill>
                  <a:schemeClr val="tx1">
                    <a:tint val="75000"/>
                  </a:schemeClr>
                </a:solidFill>
              </a:defRPr>
            </a:lvl7pPr>
            <a:lvl8pPr marL="3527481" indent="0">
              <a:buNone/>
              <a:defRPr sz="1500">
                <a:solidFill>
                  <a:schemeClr val="tx1">
                    <a:tint val="75000"/>
                  </a:schemeClr>
                </a:solidFill>
              </a:defRPr>
            </a:lvl8pPr>
            <a:lvl9pPr marL="4031407" indent="0">
              <a:buNone/>
              <a:defRPr sz="1500">
                <a:solidFill>
                  <a:schemeClr val="tx1">
                    <a:tint val="75000"/>
                  </a:schemeClr>
                </a:solidFill>
              </a:defRPr>
            </a:lvl9pPr>
          </a:lstStyle>
          <a:p>
            <a:pPr lvl="0"/>
            <a:r>
              <a:rPr lang="sk-SK"/>
              <a:t>Kliknite sem a upravte štýly predlohy textu</a:t>
            </a:r>
          </a:p>
        </p:txBody>
      </p:sp>
      <p:sp>
        <p:nvSpPr>
          <p:cNvPr id="12" name="Date Placeholder 11"/>
          <p:cNvSpPr>
            <a:spLocks noGrp="1"/>
          </p:cNvSpPr>
          <p:nvPr>
            <p:ph type="dt" sz="half" idx="10"/>
          </p:nvPr>
        </p:nvSpPr>
        <p:spPr/>
        <p:txBody>
          <a:bodyPr/>
          <a:lstStyle/>
          <a:p>
            <a:fld id="{F74D4851-71F3-7E46-BD42-81840CD9F2B6}" type="datetime1">
              <a:rPr lang="sk-SK" smtClean="0"/>
              <a:t>14.11.2022</a:t>
            </a:fld>
            <a:endParaRPr lang="en-GB"/>
          </a:p>
        </p:txBody>
      </p:sp>
      <p:sp>
        <p:nvSpPr>
          <p:cNvPr id="13" name="Slide Number Placeholder 12"/>
          <p:cNvSpPr>
            <a:spLocks noGrp="1"/>
          </p:cNvSpPr>
          <p:nvPr>
            <p:ph type="sldNum" sz="quarter" idx="11"/>
          </p:nvPr>
        </p:nvSpPr>
        <p:spPr/>
        <p:txBody>
          <a:bodyPr/>
          <a:lstStyle/>
          <a:p>
            <a:fld id="{B7D8D926-BC77-48DB-9B94-D8C2D2386DFA}" type="slidenum">
              <a:rPr lang="en-GB" smtClean="0"/>
              <a:pPr/>
              <a:t>‹#›</a:t>
            </a:fld>
            <a:endParaRPr lang="en-GB"/>
          </a:p>
        </p:txBody>
      </p:sp>
      <p:sp>
        <p:nvSpPr>
          <p:cNvPr id="14" name="Footer Placeholder 13"/>
          <p:cNvSpPr>
            <a:spLocks noGrp="1"/>
          </p:cNvSpPr>
          <p:nvPr>
            <p:ph type="ftr" sz="quarter" idx="12"/>
          </p:nvPr>
        </p:nvSpPr>
        <p:spPr/>
        <p:txBody>
          <a:bodyPr/>
          <a:lstStyle/>
          <a:p>
            <a:r>
              <a:rPr lang="en-GB"/>
              <a:t>rusnak.truni.sk</a:t>
            </a:r>
          </a:p>
        </p:txBody>
      </p:sp>
      <p:sp>
        <p:nvSpPr>
          <p:cNvPr id="4" name="Title 3"/>
          <p:cNvSpPr>
            <a:spLocks noGrp="1"/>
          </p:cNvSpPr>
          <p:nvPr>
            <p:ph type="title"/>
          </p:nvPr>
        </p:nvSpPr>
        <p:spPr>
          <a:xfrm>
            <a:off x="2518966" y="2100791"/>
            <a:ext cx="6650070" cy="2591537"/>
          </a:xfrm>
        </p:spPr>
        <p:txBody>
          <a:bodyPr/>
          <a:lstStyle>
            <a:lvl1pPr marL="0" algn="l" defTabSz="1007852" rtl="0" eaLnBrk="1" latinLnBrk="0" hangingPunct="1">
              <a:spcBef>
                <a:spcPct val="0"/>
              </a:spcBef>
              <a:buNone/>
              <a:defRPr lang="en-US" sz="60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k-SK"/>
              <a:t>Kliknutím upravte štýl predlohy nadpisu</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1A60C47-DA0C-8449-A714-912745D9AA1F}" type="datetime1">
              <a:rPr lang="sk-SK" smtClean="0"/>
              <a:t>14.11.2022</a:t>
            </a:fld>
            <a:endParaRPr lang="en-GB"/>
          </a:p>
        </p:txBody>
      </p:sp>
      <p:sp>
        <p:nvSpPr>
          <p:cNvPr id="9" name="Slide Number Placeholder 8"/>
          <p:cNvSpPr>
            <a:spLocks noGrp="1"/>
          </p:cNvSpPr>
          <p:nvPr>
            <p:ph type="sldNum" sz="quarter" idx="11"/>
          </p:nvPr>
        </p:nvSpPr>
        <p:spPr/>
        <p:txBody>
          <a:bodyPr/>
          <a:lstStyle/>
          <a:p>
            <a:fld id="{5C6CE37E-CBC8-4448-B085-1F6586CB95B8}" type="slidenum">
              <a:rPr lang="en-GB" smtClean="0"/>
              <a:pPr/>
              <a:t>‹#›</a:t>
            </a:fld>
            <a:endParaRPr lang="en-GB"/>
          </a:p>
        </p:txBody>
      </p:sp>
      <p:sp>
        <p:nvSpPr>
          <p:cNvPr id="10" name="Footer Placeholder 9"/>
          <p:cNvSpPr>
            <a:spLocks noGrp="1"/>
          </p:cNvSpPr>
          <p:nvPr>
            <p:ph type="ftr" sz="quarter" idx="12"/>
          </p:nvPr>
        </p:nvSpPr>
        <p:spPr/>
        <p:txBody>
          <a:bodyPr/>
          <a:lstStyle/>
          <a:p>
            <a:r>
              <a:rPr lang="en-GB"/>
              <a:t>rusnak.truni.sk</a:t>
            </a:r>
          </a:p>
        </p:txBody>
      </p:sp>
      <p:sp>
        <p:nvSpPr>
          <p:cNvPr id="11" name="Title 10"/>
          <p:cNvSpPr>
            <a:spLocks noGrp="1"/>
          </p:cNvSpPr>
          <p:nvPr>
            <p:ph type="title"/>
          </p:nvPr>
        </p:nvSpPr>
        <p:spPr/>
        <p:txBody>
          <a:bodyPr/>
          <a:lstStyle/>
          <a:p>
            <a:r>
              <a:rPr lang="sk-SK"/>
              <a:t>Kliknutím upravte štýl predlohy nadpisu</a:t>
            </a:r>
            <a:endParaRPr lang="en-US" dirty="0"/>
          </a:p>
        </p:txBody>
      </p:sp>
      <p:sp>
        <p:nvSpPr>
          <p:cNvPr id="5" name="Content Placeholder 4"/>
          <p:cNvSpPr>
            <a:spLocks noGrp="1"/>
          </p:cNvSpPr>
          <p:nvPr>
            <p:ph sz="quarter" idx="13"/>
          </p:nvPr>
        </p:nvSpPr>
        <p:spPr>
          <a:xfrm>
            <a:off x="1481152" y="726034"/>
            <a:ext cx="3607159" cy="3781425"/>
          </a:xfrm>
        </p:spPr>
        <p:txBody>
          <a:bodyPr/>
          <a:lstStyle/>
          <a:p>
            <a:pPr lvl="0"/>
            <a:r>
              <a:rPr lang="sk-SK"/>
              <a:t>Kliknite sem a upravte štýly predlohy textu</a:t>
            </a:r>
          </a:p>
        </p:txBody>
      </p:sp>
      <p:sp>
        <p:nvSpPr>
          <p:cNvPr id="7" name="Content Placeholder 6"/>
          <p:cNvSpPr>
            <a:spLocks noGrp="1"/>
          </p:cNvSpPr>
          <p:nvPr>
            <p:ph sz="quarter" idx="14"/>
          </p:nvPr>
        </p:nvSpPr>
        <p:spPr>
          <a:xfrm>
            <a:off x="5541725" y="726034"/>
            <a:ext cx="3607159" cy="3784926"/>
          </a:xfrm>
        </p:spPr>
        <p:txBody>
          <a:bodyPr/>
          <a:lstStyle/>
          <a:p>
            <a:pPr lvl="0"/>
            <a:r>
              <a:rPr lang="sk-SK"/>
              <a:t>Kliknite sem a upravte štýly predlohy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7793"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4" name="Content Placeholder 3"/>
          <p:cNvSpPr>
            <a:spLocks noGrp="1"/>
          </p:cNvSpPr>
          <p:nvPr>
            <p:ph sz="half" idx="2"/>
          </p:nvPr>
        </p:nvSpPr>
        <p:spPr>
          <a:xfrm>
            <a:off x="1481152" y="1512570"/>
            <a:ext cx="3610518"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5" name="Text Placeholder 4"/>
          <p:cNvSpPr>
            <a:spLocks noGrp="1"/>
          </p:cNvSpPr>
          <p:nvPr>
            <p:ph type="body" sz="quarter" idx="3"/>
          </p:nvPr>
        </p:nvSpPr>
        <p:spPr>
          <a:xfrm>
            <a:off x="5541725"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6" name="Content Placeholder 5"/>
          <p:cNvSpPr>
            <a:spLocks noGrp="1"/>
          </p:cNvSpPr>
          <p:nvPr>
            <p:ph sz="quarter" idx="4"/>
          </p:nvPr>
        </p:nvSpPr>
        <p:spPr>
          <a:xfrm>
            <a:off x="5541725" y="1512570"/>
            <a:ext cx="3607159"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13" name="TextBox 12"/>
          <p:cNvSpPr txBox="1"/>
          <p:nvPr/>
        </p:nvSpPr>
        <p:spPr>
          <a:xfrm>
            <a:off x="1164322"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8" name="TextBox 17"/>
          <p:cNvSpPr txBox="1"/>
          <p:nvPr/>
        </p:nvSpPr>
        <p:spPr>
          <a:xfrm>
            <a:off x="5267437"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sk-SK"/>
              <a:t>Kliknutím upravte štýl predlohy nadpisu</a:t>
            </a:r>
            <a:endParaRPr lang="en-US" dirty="0"/>
          </a:p>
        </p:txBody>
      </p:sp>
      <p:sp>
        <p:nvSpPr>
          <p:cNvPr id="14" name="Date Placeholder 13"/>
          <p:cNvSpPr>
            <a:spLocks noGrp="1"/>
          </p:cNvSpPr>
          <p:nvPr>
            <p:ph type="dt" sz="half" idx="10"/>
          </p:nvPr>
        </p:nvSpPr>
        <p:spPr/>
        <p:txBody>
          <a:bodyPr/>
          <a:lstStyle/>
          <a:p>
            <a:fld id="{9C6B8405-D1FC-534E-BBD1-2B7A6366FE04}" type="datetime1">
              <a:rPr lang="sk-SK" smtClean="0"/>
              <a:t>14.11.2022</a:t>
            </a:fld>
            <a:endParaRPr lang="en-GB"/>
          </a:p>
        </p:txBody>
      </p:sp>
      <p:sp>
        <p:nvSpPr>
          <p:cNvPr id="15" name="Slide Number Placeholder 14"/>
          <p:cNvSpPr>
            <a:spLocks noGrp="1"/>
          </p:cNvSpPr>
          <p:nvPr>
            <p:ph type="sldNum" sz="quarter" idx="11"/>
          </p:nvPr>
        </p:nvSpPr>
        <p:spPr/>
        <p:txBody>
          <a:bodyPr/>
          <a:lstStyle/>
          <a:p>
            <a:fld id="{7C245C3F-23D6-4420-B72D-D1DE680834B2}"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Kliknutím upravte štýl predlohy nadpisu</a:t>
            </a:r>
            <a:endParaRPr lang="en-US"/>
          </a:p>
        </p:txBody>
      </p:sp>
      <p:sp>
        <p:nvSpPr>
          <p:cNvPr id="7" name="Date Placeholder 6"/>
          <p:cNvSpPr>
            <a:spLocks noGrp="1"/>
          </p:cNvSpPr>
          <p:nvPr>
            <p:ph type="dt" sz="half" idx="10"/>
          </p:nvPr>
        </p:nvSpPr>
        <p:spPr/>
        <p:txBody>
          <a:bodyPr/>
          <a:lstStyle/>
          <a:p>
            <a:fld id="{D410CC28-288E-7B4C-AD5C-7F26B61FD9BC}" type="datetime1">
              <a:rPr lang="sk-SK" smtClean="0"/>
              <a:t>14.11.2022</a:t>
            </a:fld>
            <a:endParaRPr lang="en-GB"/>
          </a:p>
        </p:txBody>
      </p:sp>
      <p:sp>
        <p:nvSpPr>
          <p:cNvPr id="8" name="Slide Number Placeholder 7"/>
          <p:cNvSpPr>
            <a:spLocks noGrp="1"/>
          </p:cNvSpPr>
          <p:nvPr>
            <p:ph type="sldNum" sz="quarter" idx="11"/>
          </p:nvPr>
        </p:nvSpPr>
        <p:spPr/>
        <p:txBody>
          <a:bodyPr/>
          <a:lstStyle/>
          <a:p>
            <a:fld id="{3344478E-25D6-4334-A519-EED7046972D9}" type="slidenum">
              <a:rPr lang="en-GB" smtClean="0"/>
              <a:pPr/>
              <a:t>‹#›</a:t>
            </a:fld>
            <a:endParaRPr lang="en-GB"/>
          </a:p>
        </p:txBody>
      </p:sp>
      <p:sp>
        <p:nvSpPr>
          <p:cNvPr id="9" name="Footer Placeholder 8"/>
          <p:cNvSpPr>
            <a:spLocks noGrp="1"/>
          </p:cNvSpPr>
          <p:nvPr>
            <p:ph type="ftr" sz="quarter" idx="12"/>
          </p:nvPr>
        </p:nvSpPr>
        <p:spPr/>
        <p:txBody>
          <a:bodyPr/>
          <a:lstStyle/>
          <a:p>
            <a:r>
              <a:rPr lang="en-GB"/>
              <a:t>rusnak.truni.sk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2194C1-B975-7C4D-A7DB-B02BEBEAD846}" type="datetime1">
              <a:rPr lang="sk-SK" smtClean="0"/>
              <a:t>14.11.2022</a:t>
            </a:fld>
            <a:endParaRPr lang="en-GB"/>
          </a:p>
        </p:txBody>
      </p:sp>
      <p:sp>
        <p:nvSpPr>
          <p:cNvPr id="6" name="Slide Number Placeholder 5"/>
          <p:cNvSpPr>
            <a:spLocks noGrp="1"/>
          </p:cNvSpPr>
          <p:nvPr>
            <p:ph type="sldNum" sz="quarter" idx="11"/>
          </p:nvPr>
        </p:nvSpPr>
        <p:spPr/>
        <p:txBody>
          <a:bodyPr/>
          <a:lstStyle/>
          <a:p>
            <a:fld id="{A00FC4B8-150F-463D-96B8-86E8E877A23E}" type="slidenum">
              <a:rPr lang="en-GB" smtClean="0"/>
              <a:pPr/>
              <a:t>‹#›</a:t>
            </a:fld>
            <a:endParaRPr lang="en-GB"/>
          </a:p>
        </p:txBody>
      </p:sp>
      <p:sp>
        <p:nvSpPr>
          <p:cNvPr id="7" name="Footer Placeholder 6"/>
          <p:cNvSpPr>
            <a:spLocks noGrp="1"/>
          </p:cNvSpPr>
          <p:nvPr>
            <p:ph type="ftr" sz="quarter" idx="12"/>
          </p:nvPr>
        </p:nvSpPr>
        <p:spPr/>
        <p:txBody>
          <a:bodyPr/>
          <a:lstStyle/>
          <a:p>
            <a:r>
              <a:rPr lang="en-GB"/>
              <a:t>rusnak.truni.sk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9" name="TextBox 8"/>
          <p:cNvSpPr txBox="1"/>
          <p:nvPr/>
        </p:nvSpPr>
        <p:spPr>
          <a:xfrm>
            <a:off x="5871989" y="1956976"/>
            <a:ext cx="503793" cy="1357636"/>
          </a:xfrm>
          <a:prstGeom prst="rect">
            <a:avLst/>
          </a:prstGeom>
          <a:noFill/>
        </p:spPr>
        <p:txBody>
          <a:bodyPr wrap="square" lIns="0" tIns="0" rIns="0" bIns="0" rtlCol="0" anchor="t" anchorCtr="0">
            <a:spAutoFit/>
          </a:bodyPr>
          <a:lstStyle/>
          <a:p>
            <a:r>
              <a:rPr lang="en-US" sz="88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923621" y="756286"/>
            <a:ext cx="4786035" cy="3781425"/>
          </a:xfrm>
        </p:spPr>
        <p:txBody>
          <a:bodyPr anchor="ctr"/>
          <a:lstStyle>
            <a:lvl1pPr>
              <a:defRPr sz="2600"/>
            </a:lvl1pPr>
            <a:lvl2pPr>
              <a:defRPr sz="2400"/>
            </a:lvl2pPr>
            <a:lvl3pPr>
              <a:defRPr sz="2200"/>
            </a:lvl3pPr>
            <a:lvl4pPr>
              <a:defRPr sz="2000"/>
            </a:lvl4pPr>
            <a:lvl5pPr>
              <a:defRPr sz="2000"/>
            </a:lvl5pPr>
            <a:lvl6pPr>
              <a:defRPr sz="2200"/>
            </a:lvl6pPr>
            <a:lvl7pPr>
              <a:defRPr sz="2200"/>
            </a:lvl7pPr>
            <a:lvl8pPr>
              <a:defRPr sz="2200"/>
            </a:lvl8pPr>
            <a:lvl9pPr>
              <a:defRPr sz="2200"/>
            </a:lvl9pPr>
          </a:lstStyle>
          <a:p>
            <a:pPr lvl="0"/>
            <a:r>
              <a:rPr lang="sk-SK"/>
              <a:t>Kliknite sem a upravte štýly predlohy textu</a:t>
            </a:r>
          </a:p>
        </p:txBody>
      </p:sp>
      <p:sp>
        <p:nvSpPr>
          <p:cNvPr id="4" name="Text Placeholder 3"/>
          <p:cNvSpPr>
            <a:spLocks noGrp="1"/>
          </p:cNvSpPr>
          <p:nvPr>
            <p:ph type="body" sz="half" idx="2"/>
          </p:nvPr>
        </p:nvSpPr>
        <p:spPr>
          <a:xfrm>
            <a:off x="6297414" y="756286"/>
            <a:ext cx="2854828" cy="3781425"/>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15" name="Date Placeholder 14"/>
          <p:cNvSpPr>
            <a:spLocks noGrp="1"/>
          </p:cNvSpPr>
          <p:nvPr>
            <p:ph type="dt" sz="half" idx="10"/>
          </p:nvPr>
        </p:nvSpPr>
        <p:spPr/>
        <p:txBody>
          <a:bodyPr/>
          <a:lstStyle/>
          <a:p>
            <a:fld id="{D4FBE24A-9F23-5A4A-897F-19D441E947D4}" type="datetime1">
              <a:rPr lang="sk-SK" smtClean="0"/>
              <a:t>14.11.2022</a:t>
            </a:fld>
            <a:endParaRPr lang="en-GB"/>
          </a:p>
        </p:txBody>
      </p:sp>
      <p:sp>
        <p:nvSpPr>
          <p:cNvPr id="16" name="Slide Number Placeholder 15"/>
          <p:cNvSpPr>
            <a:spLocks noGrp="1"/>
          </p:cNvSpPr>
          <p:nvPr>
            <p:ph type="sldNum" sz="quarter" idx="11"/>
          </p:nvPr>
        </p:nvSpPr>
        <p:spPr/>
        <p:txBody>
          <a:bodyPr/>
          <a:lstStyle/>
          <a:p>
            <a:fld id="{FA6E8336-881F-4F52-AF42-3EE20DD441E2}"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
        <p:nvSpPr>
          <p:cNvPr id="18" name="Title 17"/>
          <p:cNvSpPr>
            <a:spLocks noGrp="1"/>
          </p:cNvSpPr>
          <p:nvPr>
            <p:ph type="title"/>
          </p:nvPr>
        </p:nvSpPr>
        <p:spPr/>
        <p:txBody>
          <a:bodyPr/>
          <a:lstStyle/>
          <a:p>
            <a:r>
              <a:rPr lang="sk-SK"/>
              <a:t>Kliknutím upravte štýl predlohy nadpisu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343449" y="675755"/>
            <a:ext cx="7388966" cy="2808758"/>
          </a:xfrm>
          <a:effectLst>
            <a:outerShdw blurRad="152400" dist="317500" dir="5400000" sx="90000" sy="-19000" rotWithShape="0">
              <a:prstClr val="black">
                <a:alpha val="15000"/>
              </a:prstClr>
            </a:outerShdw>
          </a:effectLst>
        </p:spPr>
        <p:txBody>
          <a:bodyPr/>
          <a:lstStyle>
            <a:lvl1pPr marL="0" indent="0">
              <a:buNone/>
              <a:defRPr sz="3500"/>
            </a:lvl1pPr>
            <a:lvl2pPr marL="503926" indent="0">
              <a:buNone/>
              <a:defRPr sz="3100"/>
            </a:lvl2pPr>
            <a:lvl3pPr marL="1007852" indent="0">
              <a:buNone/>
              <a:defRPr sz="2600"/>
            </a:lvl3pPr>
            <a:lvl4pPr marL="1511778" indent="0">
              <a:buNone/>
              <a:defRPr sz="2200"/>
            </a:lvl4pPr>
            <a:lvl5pPr marL="2015703" indent="0">
              <a:buNone/>
              <a:defRPr sz="2200"/>
            </a:lvl5pPr>
            <a:lvl6pPr marL="2519629" indent="0">
              <a:buNone/>
              <a:defRPr sz="2200"/>
            </a:lvl6pPr>
            <a:lvl7pPr marL="3023555" indent="0">
              <a:buNone/>
              <a:defRPr sz="2200"/>
            </a:lvl7pPr>
            <a:lvl8pPr marL="3527481" indent="0">
              <a:buNone/>
              <a:defRPr sz="2200"/>
            </a:lvl8pPr>
            <a:lvl9pPr marL="4031407" indent="0">
              <a:buNone/>
              <a:defRPr sz="2200"/>
            </a:lvl9pPr>
          </a:lstStyle>
          <a:p>
            <a:r>
              <a:rPr lang="sk-SK"/>
              <a:t>Kliknutím na ikonu pridáte obrázok</a:t>
            </a:r>
            <a:endParaRPr lang="en-US"/>
          </a:p>
        </p:txBody>
      </p:sp>
      <p:sp>
        <p:nvSpPr>
          <p:cNvPr id="4" name="Text Placeholder 3"/>
          <p:cNvSpPr>
            <a:spLocks noGrp="1"/>
          </p:cNvSpPr>
          <p:nvPr>
            <p:ph type="body" sz="half" idx="2"/>
          </p:nvPr>
        </p:nvSpPr>
        <p:spPr>
          <a:xfrm>
            <a:off x="3022759" y="3807943"/>
            <a:ext cx="5541725" cy="794887"/>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9" name="TextBox 8"/>
          <p:cNvSpPr txBox="1"/>
          <p:nvPr/>
        </p:nvSpPr>
        <p:spPr>
          <a:xfrm>
            <a:off x="2683538" y="3673864"/>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sk-SK"/>
              <a:t>Kliknutím upravte štýl predlohy nadpisu</a:t>
            </a:r>
            <a:endParaRPr lang="en-US"/>
          </a:p>
        </p:txBody>
      </p:sp>
      <p:sp>
        <p:nvSpPr>
          <p:cNvPr id="13" name="Date Placeholder 12"/>
          <p:cNvSpPr>
            <a:spLocks noGrp="1"/>
          </p:cNvSpPr>
          <p:nvPr>
            <p:ph type="dt" sz="half" idx="10"/>
          </p:nvPr>
        </p:nvSpPr>
        <p:spPr/>
        <p:txBody>
          <a:bodyPr/>
          <a:lstStyle/>
          <a:p>
            <a:fld id="{C0FDDF72-FCDA-4F4A-B6C7-97ADF2E21946}" type="datetime1">
              <a:rPr lang="sk-SK" smtClean="0"/>
              <a:t>14.11.2022</a:t>
            </a:fld>
            <a:endParaRPr lang="en-GB"/>
          </a:p>
        </p:txBody>
      </p:sp>
      <p:sp>
        <p:nvSpPr>
          <p:cNvPr id="14" name="Slide Number Placeholder 13"/>
          <p:cNvSpPr>
            <a:spLocks noGrp="1"/>
          </p:cNvSpPr>
          <p:nvPr>
            <p:ph type="sldNum" sz="quarter" idx="11"/>
          </p:nvPr>
        </p:nvSpPr>
        <p:spPr/>
        <p:txBody>
          <a:bodyPr/>
          <a:lstStyle/>
          <a:p>
            <a:fld id="{79175293-B81F-479D-8DFF-1D0DC9796D73}" type="slidenum">
              <a:rPr lang="en-GB" smtClean="0"/>
              <a:pPr/>
              <a:t>‹#›</a:t>
            </a:fld>
            <a:endParaRPr lang="en-GB"/>
          </a:p>
        </p:txBody>
      </p:sp>
      <p:sp>
        <p:nvSpPr>
          <p:cNvPr id="15" name="Footer Placeholder 14"/>
          <p:cNvSpPr>
            <a:spLocks noGrp="1"/>
          </p:cNvSpPr>
          <p:nvPr>
            <p:ph type="ftr" sz="quarter" idx="12"/>
          </p:nvPr>
        </p:nvSpPr>
        <p:spPr/>
        <p:txBody>
          <a:bodyPr/>
          <a:lstStyle/>
          <a:p>
            <a:r>
              <a:rPr lang="en-GB"/>
              <a:t>rusnak.truni.sk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64152" y="0"/>
            <a:ext cx="10075863" cy="756285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8" name="Oval 7"/>
          <p:cNvSpPr/>
          <p:nvPr/>
        </p:nvSpPr>
        <p:spPr>
          <a:xfrm rot="19724275">
            <a:off x="1513166" y="1145169"/>
            <a:ext cx="7978510" cy="6293538"/>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9" name="Oval 8"/>
          <p:cNvSpPr/>
          <p:nvPr/>
        </p:nvSpPr>
        <p:spPr>
          <a:xfrm rot="17656910">
            <a:off x="-304560" y="1287646"/>
            <a:ext cx="6107704" cy="4937062"/>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10" name="Oval 9"/>
          <p:cNvSpPr/>
          <p:nvPr/>
        </p:nvSpPr>
        <p:spPr>
          <a:xfrm rot="19724275">
            <a:off x="3612011" y="128865"/>
            <a:ext cx="7139672" cy="5243440"/>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2" name="Title Placeholder 1"/>
          <p:cNvSpPr>
            <a:spLocks noGrp="1"/>
          </p:cNvSpPr>
          <p:nvPr>
            <p:ph type="title"/>
          </p:nvPr>
        </p:nvSpPr>
        <p:spPr>
          <a:xfrm>
            <a:off x="856448" y="5378027"/>
            <a:ext cx="8312587" cy="1008380"/>
          </a:xfrm>
          <a:prstGeom prst="rect">
            <a:avLst/>
          </a:prstGeom>
        </p:spPr>
        <p:txBody>
          <a:bodyPr vert="horz" lIns="100785" tIns="50393" rIns="100785" bIns="50393" rtlCol="0" anchor="b">
            <a:noAutofit/>
          </a:bodyPr>
          <a:lstStyle/>
          <a:p>
            <a:r>
              <a:rPr lang="sk-SK"/>
              <a:t>Kliknutím upravte štýl predlohy nadpisu</a:t>
            </a:r>
            <a:endParaRPr lang="en-US" dirty="0"/>
          </a:p>
        </p:txBody>
      </p:sp>
      <p:sp>
        <p:nvSpPr>
          <p:cNvPr id="3" name="Text Placeholder 2"/>
          <p:cNvSpPr>
            <a:spLocks noGrp="1"/>
          </p:cNvSpPr>
          <p:nvPr>
            <p:ph type="body" idx="1"/>
          </p:nvPr>
        </p:nvSpPr>
        <p:spPr>
          <a:xfrm>
            <a:off x="2351035" y="756287"/>
            <a:ext cx="6717242" cy="4033519"/>
          </a:xfrm>
          <a:prstGeom prst="rect">
            <a:avLst/>
          </a:prstGeom>
        </p:spPr>
        <p:txBody>
          <a:bodyPr vert="horz" lIns="100785" tIns="50393" rIns="100785" bIns="50393" rtlCol="0" anchor="ctr">
            <a:normAutofit/>
          </a:bodyPr>
          <a:lstStyle/>
          <a:p>
            <a:pPr lvl="0"/>
            <a:r>
              <a:rPr lang="sk-SK"/>
              <a:t>Upraviť štýly predlohy textu
Druhá úroveň
Tretia úroveň
Štvrtá úroveň
Piata úroveň</a:t>
            </a:r>
            <a:endParaRPr lang="en-US" dirty="0"/>
          </a:p>
        </p:txBody>
      </p:sp>
      <p:sp>
        <p:nvSpPr>
          <p:cNvPr id="4" name="Date Placeholder 3"/>
          <p:cNvSpPr>
            <a:spLocks noGrp="1"/>
          </p:cNvSpPr>
          <p:nvPr>
            <p:ph type="dt" sz="half" idx="2"/>
          </p:nvPr>
        </p:nvSpPr>
        <p:spPr>
          <a:xfrm>
            <a:off x="8341096" y="6787309"/>
            <a:ext cx="811145" cy="402652"/>
          </a:xfrm>
          <a:prstGeom prst="rect">
            <a:avLst/>
          </a:prstGeom>
        </p:spPr>
        <p:txBody>
          <a:bodyPr vert="horz" lIns="100785" tIns="50393" rIns="100785" bIns="50393" rtlCol="0" anchor="t"/>
          <a:lstStyle>
            <a:lvl1pPr algn="r">
              <a:defRPr sz="1200">
                <a:solidFill>
                  <a:schemeClr val="tx1">
                    <a:alpha val="60000"/>
                  </a:schemeClr>
                </a:solidFill>
                <a:effectLst/>
              </a:defRPr>
            </a:lvl1pPr>
          </a:lstStyle>
          <a:p>
            <a:fld id="{E02B2E2F-7B2D-7245-9F97-ACCB47871CB3}" type="datetime1">
              <a:rPr lang="sk-SK" smtClean="0"/>
              <a:t>14.11.2022</a:t>
            </a:fld>
            <a:endParaRPr lang="en-GB"/>
          </a:p>
        </p:txBody>
      </p:sp>
      <p:sp>
        <p:nvSpPr>
          <p:cNvPr id="5" name="Footer Placeholder 4"/>
          <p:cNvSpPr>
            <a:spLocks noGrp="1"/>
          </p:cNvSpPr>
          <p:nvPr>
            <p:ph type="ftr" sz="quarter" idx="3"/>
          </p:nvPr>
        </p:nvSpPr>
        <p:spPr>
          <a:xfrm>
            <a:off x="4998562" y="6787309"/>
            <a:ext cx="1256701" cy="402651"/>
          </a:xfrm>
          <a:prstGeom prst="rect">
            <a:avLst/>
          </a:prstGeom>
        </p:spPr>
        <p:txBody>
          <a:bodyPr vert="horz" lIns="100785" tIns="50393" rIns="100785" bIns="50393" rtlCol="0" anchor="t"/>
          <a:lstStyle>
            <a:lvl1pPr algn="l">
              <a:defRPr sz="1200">
                <a:solidFill>
                  <a:schemeClr val="tx1">
                    <a:alpha val="60000"/>
                  </a:schemeClr>
                </a:solidFill>
                <a:effectLst/>
              </a:defRPr>
            </a:lvl1pPr>
          </a:lstStyle>
          <a:p>
            <a:r>
              <a:rPr lang="en-GB"/>
              <a:t>rusnak.truni.sk</a:t>
            </a:r>
            <a:endParaRPr lang="en-GB" dirty="0"/>
          </a:p>
        </p:txBody>
      </p:sp>
      <p:sp>
        <p:nvSpPr>
          <p:cNvPr id="6" name="Slide Number Placeholder 5"/>
          <p:cNvSpPr>
            <a:spLocks noGrp="1"/>
          </p:cNvSpPr>
          <p:nvPr>
            <p:ph type="sldNum" sz="quarter" idx="4"/>
          </p:nvPr>
        </p:nvSpPr>
        <p:spPr>
          <a:xfrm>
            <a:off x="856449" y="6844216"/>
            <a:ext cx="822862" cy="345745"/>
          </a:xfrm>
          <a:prstGeom prst="rect">
            <a:avLst/>
          </a:prstGeom>
        </p:spPr>
        <p:txBody>
          <a:bodyPr vert="horz" lIns="100785" tIns="50393" rIns="100785" bIns="10079" rtlCol="0" anchor="b"/>
          <a:lstStyle>
            <a:lvl1pPr algn="l">
              <a:defRPr sz="1800">
                <a:solidFill>
                  <a:schemeClr val="tx1">
                    <a:alpha val="60000"/>
                  </a:schemeClr>
                </a:solidFill>
                <a:effectLst/>
              </a:defRPr>
            </a:lvl1pPr>
          </a:lstStyle>
          <a:p>
            <a:fld id="{097C3CC7-D778-443F-883F-F6921BFC0479}"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1007852" rtl="0" eaLnBrk="1" latinLnBrk="0" hangingPunct="1">
        <a:spcBef>
          <a:spcPct val="0"/>
        </a:spcBef>
        <a:buNone/>
        <a:defRPr sz="5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07852" rtl="0" eaLnBrk="1" latinLnBrk="0" hangingPunct="1">
        <a:defRPr sz="2000" kern="1200">
          <a:solidFill>
            <a:schemeClr val="tx1"/>
          </a:solidFill>
          <a:latin typeface="+mn-lt"/>
          <a:ea typeface="+mn-ea"/>
          <a:cs typeface="+mn-cs"/>
        </a:defRPr>
      </a:lvl1pPr>
      <a:lvl2pPr marL="503926" algn="l" defTabSz="1007852" rtl="0" eaLnBrk="1" latinLnBrk="0" hangingPunct="1">
        <a:defRPr sz="2000" kern="1200">
          <a:solidFill>
            <a:schemeClr val="tx1"/>
          </a:solidFill>
          <a:latin typeface="+mn-lt"/>
          <a:ea typeface="+mn-ea"/>
          <a:cs typeface="+mn-cs"/>
        </a:defRPr>
      </a:lvl2pPr>
      <a:lvl3pPr marL="1007852" algn="l" defTabSz="1007852" rtl="0" eaLnBrk="1" latinLnBrk="0" hangingPunct="1">
        <a:defRPr sz="2000" kern="1200">
          <a:solidFill>
            <a:schemeClr val="tx1"/>
          </a:solidFill>
          <a:latin typeface="+mn-lt"/>
          <a:ea typeface="+mn-ea"/>
          <a:cs typeface="+mn-cs"/>
        </a:defRPr>
      </a:lvl3pPr>
      <a:lvl4pPr marL="1511778" algn="l" defTabSz="1007852" rtl="0" eaLnBrk="1" latinLnBrk="0" hangingPunct="1">
        <a:defRPr sz="2000" kern="1200">
          <a:solidFill>
            <a:schemeClr val="tx1"/>
          </a:solidFill>
          <a:latin typeface="+mn-lt"/>
          <a:ea typeface="+mn-ea"/>
          <a:cs typeface="+mn-cs"/>
        </a:defRPr>
      </a:lvl4pPr>
      <a:lvl5pPr marL="2015703" algn="l" defTabSz="1007852" rtl="0" eaLnBrk="1" latinLnBrk="0" hangingPunct="1">
        <a:defRPr sz="2000" kern="1200">
          <a:solidFill>
            <a:schemeClr val="tx1"/>
          </a:solidFill>
          <a:latin typeface="+mn-lt"/>
          <a:ea typeface="+mn-ea"/>
          <a:cs typeface="+mn-cs"/>
        </a:defRPr>
      </a:lvl5pPr>
      <a:lvl6pPr marL="2519629" algn="l" defTabSz="1007852" rtl="0" eaLnBrk="1" latinLnBrk="0" hangingPunct="1">
        <a:defRPr sz="2000" kern="1200">
          <a:solidFill>
            <a:schemeClr val="tx1"/>
          </a:solidFill>
          <a:latin typeface="+mn-lt"/>
          <a:ea typeface="+mn-ea"/>
          <a:cs typeface="+mn-cs"/>
        </a:defRPr>
      </a:lvl6pPr>
      <a:lvl7pPr marL="3023555" algn="l" defTabSz="1007852" rtl="0" eaLnBrk="1" latinLnBrk="0" hangingPunct="1">
        <a:defRPr sz="2000" kern="1200">
          <a:solidFill>
            <a:schemeClr val="tx1"/>
          </a:solidFill>
          <a:latin typeface="+mn-lt"/>
          <a:ea typeface="+mn-ea"/>
          <a:cs typeface="+mn-cs"/>
        </a:defRPr>
      </a:lvl7pPr>
      <a:lvl8pPr marL="3527481" algn="l" defTabSz="1007852" rtl="0" eaLnBrk="1" latinLnBrk="0" hangingPunct="1">
        <a:defRPr sz="2000" kern="1200">
          <a:solidFill>
            <a:schemeClr val="tx1"/>
          </a:solidFill>
          <a:latin typeface="+mn-lt"/>
          <a:ea typeface="+mn-ea"/>
          <a:cs typeface="+mn-cs"/>
        </a:defRPr>
      </a:lvl8pPr>
      <a:lvl9pPr marL="4031407" algn="l" defTabSz="100785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k-SK" sz="4400" dirty="0"/>
              <a:t>Zdravie matky a dieťaťa</a:t>
            </a:r>
          </a:p>
        </p:txBody>
      </p:sp>
      <p:sp>
        <p:nvSpPr>
          <p:cNvPr id="3" name="Subtitle 2"/>
          <p:cNvSpPr>
            <a:spLocks noGrp="1"/>
          </p:cNvSpPr>
          <p:nvPr>
            <p:ph type="subTitle" idx="1"/>
          </p:nvPr>
        </p:nvSpPr>
        <p:spPr>
          <a:xfrm>
            <a:off x="2351034" y="3722416"/>
            <a:ext cx="6801208" cy="1849328"/>
          </a:xfrm>
        </p:spPr>
        <p:txBody>
          <a:bodyPr>
            <a:normAutofit/>
          </a:bodyPr>
          <a:lstStyle/>
          <a:p>
            <a:r>
              <a:rPr lang="sk-SK" dirty="0"/>
              <a:t>prof. MUDr. Martin Rusnák, </a:t>
            </a:r>
            <a:r>
              <a:rPr lang="sk-SK" dirty="0" err="1"/>
              <a:t>CSc</a:t>
            </a:r>
            <a:endParaRPr lang="sk-SK" dirty="0"/>
          </a:p>
          <a:p>
            <a:r>
              <a:rPr lang="sk-SK" dirty="0"/>
              <a:t>podľa </a:t>
            </a:r>
            <a:r>
              <a:rPr lang="sk-SK" dirty="0" err="1">
                <a:effectLst/>
              </a:rPr>
              <a:t>Skolnik</a:t>
            </a:r>
            <a:r>
              <a:rPr lang="sk-SK" dirty="0">
                <a:effectLst/>
              </a:rPr>
              <a:t> R. </a:t>
            </a:r>
            <a:r>
              <a:rPr lang="sk-SK" dirty="0" err="1">
                <a:effectLst/>
              </a:rPr>
              <a:t>Global</a:t>
            </a:r>
            <a:r>
              <a:rPr lang="sk-SK" dirty="0">
                <a:effectLst/>
              </a:rPr>
              <a:t> Health 101. 3rd </a:t>
            </a:r>
            <a:r>
              <a:rPr lang="sk-SK" dirty="0" err="1">
                <a:effectLst/>
              </a:rPr>
              <a:t>ed</a:t>
            </a:r>
            <a:r>
              <a:rPr lang="sk-SK" dirty="0">
                <a:effectLst/>
              </a:rPr>
              <a:t>. </a:t>
            </a:r>
            <a:r>
              <a:rPr lang="sk-SK" dirty="0" err="1">
                <a:effectLst/>
              </a:rPr>
              <a:t>Burlington</a:t>
            </a:r>
            <a:r>
              <a:rPr lang="sk-SK" dirty="0">
                <a:effectLst/>
              </a:rPr>
              <a:t>, SA, USA: </a:t>
            </a:r>
            <a:r>
              <a:rPr lang="sk-SK" dirty="0" err="1">
                <a:effectLst/>
              </a:rPr>
              <a:t>Jones</a:t>
            </a:r>
            <a:r>
              <a:rPr lang="sk-SK" dirty="0">
                <a:effectLst/>
              </a:rPr>
              <a:t> &amp; </a:t>
            </a:r>
            <a:r>
              <a:rPr lang="sk-SK" dirty="0" err="1">
                <a:effectLst/>
              </a:rPr>
              <a:t>Bartlett</a:t>
            </a:r>
            <a:r>
              <a:rPr lang="sk-SK" dirty="0">
                <a:effectLst/>
              </a:rPr>
              <a:t> </a:t>
            </a:r>
            <a:r>
              <a:rPr lang="sk-SK" dirty="0" err="1">
                <a:effectLst/>
              </a:rPr>
              <a:t>Learning</a:t>
            </a:r>
            <a:r>
              <a:rPr lang="sk-SK" dirty="0">
                <a:effectLst/>
              </a:rPr>
              <a:t>; 2016. 618 p. </a:t>
            </a:r>
          </a:p>
        </p:txBody>
      </p:sp>
      <p:pic>
        <p:nvPicPr>
          <p:cNvPr id="1026" name="Picture 2" descr="Maternal and Child Health | World Vision">
            <a:extLst>
              <a:ext uri="{FF2B5EF4-FFF2-40B4-BE49-F238E27FC236}">
                <a16:creationId xmlns:a16="http://schemas.microsoft.com/office/drawing/2014/main" id="{1B3F29F9-55E2-A51F-F19C-A16A300EA2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9477" y="178440"/>
            <a:ext cx="4080730" cy="2725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09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44B46E6-F4CA-5ED2-F487-4C8068376BB8}"/>
              </a:ext>
            </a:extLst>
          </p:cNvPr>
          <p:cNvSpPr>
            <a:spLocks noGrp="1"/>
          </p:cNvSpPr>
          <p:nvPr>
            <p:ph idx="1"/>
          </p:nvPr>
        </p:nvSpPr>
        <p:spPr>
          <a:xfrm>
            <a:off x="839654" y="756287"/>
            <a:ext cx="8228623" cy="5181805"/>
          </a:xfrm>
        </p:spPr>
        <p:txBody>
          <a:bodyPr>
            <a:normAutofit/>
          </a:bodyPr>
          <a:lstStyle/>
          <a:p>
            <a:r>
              <a:rPr lang="sk-SK" dirty="0"/>
              <a:t>Sexuálne skúsenosti žien súvisia s fyzickým a sexuálnym zneužívaním žien. </a:t>
            </a:r>
          </a:p>
          <a:p>
            <a:r>
              <a:rPr lang="sk-SK" dirty="0"/>
              <a:t>Mužská dominancia znamená, že ženy majú často obmedzený výber, kedy a ako budú mať sexuálne vzťahy, s kým a či použijú ochranu alebo nie. V dôsledku toho sú ženy často nútené k sexu, často v mladom veku a mnohokrát bez kondómu alebo inej antikoncepcie. </a:t>
            </a:r>
          </a:p>
          <a:p>
            <a:r>
              <a:rPr lang="sk-SK" dirty="0"/>
              <a:t>Z týchto sociálnych dôvodov ženy čelia zvýšenému riziku otehotnenia, opakovaného tehotenstva v krátkych intervaloch a pohlavne prenosných infekcií vrátane HIV/AIDS. </a:t>
            </a:r>
          </a:p>
          <a:p>
            <a:r>
              <a:rPr lang="sk-SK" dirty="0"/>
              <a:t>Okrem toho je znásilnenie bežné v mnohých prostrediach, najmä v oblastiach konfliktov.</a:t>
            </a:r>
          </a:p>
        </p:txBody>
      </p:sp>
      <p:sp>
        <p:nvSpPr>
          <p:cNvPr id="3" name="Nadpis 2">
            <a:extLst>
              <a:ext uri="{FF2B5EF4-FFF2-40B4-BE49-F238E27FC236}">
                <a16:creationId xmlns:a16="http://schemas.microsoft.com/office/drawing/2014/main" id="{E2BB546D-3F0F-329C-DE13-66C903B34B2A}"/>
              </a:ext>
            </a:extLst>
          </p:cNvPr>
          <p:cNvSpPr>
            <a:spLocks noGrp="1"/>
          </p:cNvSpPr>
          <p:nvPr>
            <p:ph type="title"/>
          </p:nvPr>
        </p:nvSpPr>
        <p:spPr>
          <a:xfrm>
            <a:off x="839654" y="5778929"/>
            <a:ext cx="8312587" cy="1008380"/>
          </a:xfrm>
        </p:spPr>
        <p:txBody>
          <a:bodyPr/>
          <a:lstStyle/>
          <a:p>
            <a:r>
              <a:rPr lang="sk-SK" dirty="0"/>
              <a:t>Sociálne determinanty</a:t>
            </a:r>
          </a:p>
        </p:txBody>
      </p:sp>
      <p:sp>
        <p:nvSpPr>
          <p:cNvPr id="4" name="Zástupný objekt pre dátum 3">
            <a:extLst>
              <a:ext uri="{FF2B5EF4-FFF2-40B4-BE49-F238E27FC236}">
                <a16:creationId xmlns:a16="http://schemas.microsoft.com/office/drawing/2014/main" id="{E60C99C2-DB82-3875-6C14-2F7DE6A33B2A}"/>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B535EB9C-06B3-317A-1E81-75FFF757343B}"/>
              </a:ext>
            </a:extLst>
          </p:cNvPr>
          <p:cNvSpPr>
            <a:spLocks noGrp="1"/>
          </p:cNvSpPr>
          <p:nvPr>
            <p:ph type="sldNum" sz="quarter" idx="11"/>
          </p:nvPr>
        </p:nvSpPr>
        <p:spPr/>
        <p:txBody>
          <a:bodyPr/>
          <a:lstStyle/>
          <a:p>
            <a:fld id="{20C92893-8C51-46CF-9D47-24B3C575AFAA}" type="slidenum">
              <a:rPr lang="en-GB" smtClean="0"/>
              <a:pPr/>
              <a:t>10</a:t>
            </a:fld>
            <a:endParaRPr lang="en-GB"/>
          </a:p>
        </p:txBody>
      </p:sp>
      <p:sp>
        <p:nvSpPr>
          <p:cNvPr id="6" name="Zástupný objekt pre pätu 5">
            <a:extLst>
              <a:ext uri="{FF2B5EF4-FFF2-40B4-BE49-F238E27FC236}">
                <a16:creationId xmlns:a16="http://schemas.microsoft.com/office/drawing/2014/main" id="{67A2932F-710B-A037-10FA-898F717BCCE5}"/>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98787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44B46E6-F4CA-5ED2-F487-4C8068376BB8}"/>
              </a:ext>
            </a:extLst>
          </p:cNvPr>
          <p:cNvSpPr>
            <a:spLocks noGrp="1"/>
          </p:cNvSpPr>
          <p:nvPr>
            <p:ph idx="1"/>
          </p:nvPr>
        </p:nvSpPr>
        <p:spPr>
          <a:xfrm>
            <a:off x="440676" y="756287"/>
            <a:ext cx="5814588" cy="5181805"/>
          </a:xfrm>
        </p:spPr>
        <p:txBody>
          <a:bodyPr>
            <a:normAutofit/>
          </a:bodyPr>
          <a:lstStyle/>
          <a:p>
            <a:r>
              <a:rPr lang="sk-SK" dirty="0"/>
              <a:t>„smrť ako veno“. Údaje o úmrtnosti mladých žien v Indii naznačujú, že existuje neúmerný počet mladých vydatých žien, ktoré náhodne zomrú na popáleniny, ktoré sa často údajne vyskytujú, keď ženy varia. </a:t>
            </a:r>
          </a:p>
          <a:p>
            <a:r>
              <a:rPr lang="sk-SK" dirty="0"/>
              <a:t>Zdá sa však, že niektoré z týchto úmrtí nie sú náhodné. Skôr sa manželova rodina niekedy dopustí upálenia mladej ženy, keď nie je spokojná s venom, ktoré do manželstva priniesla. </a:t>
            </a:r>
          </a:p>
        </p:txBody>
      </p:sp>
      <p:sp>
        <p:nvSpPr>
          <p:cNvPr id="3" name="Nadpis 2">
            <a:extLst>
              <a:ext uri="{FF2B5EF4-FFF2-40B4-BE49-F238E27FC236}">
                <a16:creationId xmlns:a16="http://schemas.microsoft.com/office/drawing/2014/main" id="{E2BB546D-3F0F-329C-DE13-66C903B34B2A}"/>
              </a:ext>
            </a:extLst>
          </p:cNvPr>
          <p:cNvSpPr>
            <a:spLocks noGrp="1"/>
          </p:cNvSpPr>
          <p:nvPr>
            <p:ph type="title"/>
          </p:nvPr>
        </p:nvSpPr>
        <p:spPr>
          <a:xfrm>
            <a:off x="839654" y="5778929"/>
            <a:ext cx="8312587" cy="1008380"/>
          </a:xfrm>
        </p:spPr>
        <p:txBody>
          <a:bodyPr/>
          <a:lstStyle/>
          <a:p>
            <a:r>
              <a:rPr lang="sk-SK" dirty="0"/>
              <a:t>Sociálne determinanty</a:t>
            </a:r>
          </a:p>
        </p:txBody>
      </p:sp>
      <p:sp>
        <p:nvSpPr>
          <p:cNvPr id="4" name="Zástupný objekt pre dátum 3">
            <a:extLst>
              <a:ext uri="{FF2B5EF4-FFF2-40B4-BE49-F238E27FC236}">
                <a16:creationId xmlns:a16="http://schemas.microsoft.com/office/drawing/2014/main" id="{E60C99C2-DB82-3875-6C14-2F7DE6A33B2A}"/>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B535EB9C-06B3-317A-1E81-75FFF757343B}"/>
              </a:ext>
            </a:extLst>
          </p:cNvPr>
          <p:cNvSpPr>
            <a:spLocks noGrp="1"/>
          </p:cNvSpPr>
          <p:nvPr>
            <p:ph type="sldNum" sz="quarter" idx="11"/>
          </p:nvPr>
        </p:nvSpPr>
        <p:spPr/>
        <p:txBody>
          <a:bodyPr/>
          <a:lstStyle/>
          <a:p>
            <a:fld id="{20C92893-8C51-46CF-9D47-24B3C575AFAA}" type="slidenum">
              <a:rPr lang="en-GB" smtClean="0"/>
              <a:pPr/>
              <a:t>11</a:t>
            </a:fld>
            <a:endParaRPr lang="en-GB"/>
          </a:p>
        </p:txBody>
      </p:sp>
      <p:sp>
        <p:nvSpPr>
          <p:cNvPr id="6" name="Zástupný objekt pre pätu 5">
            <a:extLst>
              <a:ext uri="{FF2B5EF4-FFF2-40B4-BE49-F238E27FC236}">
                <a16:creationId xmlns:a16="http://schemas.microsoft.com/office/drawing/2014/main" id="{67A2932F-710B-A037-10FA-898F717BCCE5}"/>
              </a:ext>
            </a:extLst>
          </p:cNvPr>
          <p:cNvSpPr>
            <a:spLocks noGrp="1"/>
          </p:cNvSpPr>
          <p:nvPr>
            <p:ph type="ftr" sz="quarter" idx="12"/>
          </p:nvPr>
        </p:nvSpPr>
        <p:spPr/>
        <p:txBody>
          <a:bodyPr/>
          <a:lstStyle/>
          <a:p>
            <a:r>
              <a:rPr lang="en-GB"/>
              <a:t>rusnak.truni.sk</a:t>
            </a:r>
          </a:p>
        </p:txBody>
      </p:sp>
      <p:pic>
        <p:nvPicPr>
          <p:cNvPr id="3074" name="Picture 2" descr="LawBeat | Dowry Death by Electrocution: UP court denies bail to man accused  of killing wife by electric shock causing unnatural death">
            <a:extLst>
              <a:ext uri="{FF2B5EF4-FFF2-40B4-BE49-F238E27FC236}">
                <a16:creationId xmlns:a16="http://schemas.microsoft.com/office/drawing/2014/main" id="{B5C37523-FAB6-B69D-71F4-FFA5FC976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793" y="2708275"/>
            <a:ext cx="3810000" cy="214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719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44B46E6-F4CA-5ED2-F487-4C8068376BB8}"/>
              </a:ext>
            </a:extLst>
          </p:cNvPr>
          <p:cNvSpPr>
            <a:spLocks noGrp="1"/>
          </p:cNvSpPr>
          <p:nvPr>
            <p:ph idx="1"/>
          </p:nvPr>
        </p:nvSpPr>
        <p:spPr>
          <a:xfrm>
            <a:off x="839654" y="756287"/>
            <a:ext cx="8228623" cy="5181805"/>
          </a:xfrm>
        </p:spPr>
        <p:txBody>
          <a:bodyPr>
            <a:normAutofit fontScale="85000" lnSpcReduction="20000"/>
          </a:bodyPr>
          <a:lstStyle/>
          <a:p>
            <a:r>
              <a:rPr lang="sk-SK" dirty="0"/>
              <a:t>Zdá sa, že vysoká úroveň depresie súvisí aj s nízkym postavením žien v rôznych spoločnostiach a očakávaniami, ktoré od nich tieto spoločnosti majú. V mnohých spoločnostiach sú tiež rozšírené správy o všeobecných gynekologických ťažkostiach bez fyzického vysvetlenia, ktoré môžu súvisieť so životnými </a:t>
            </a:r>
            <a:r>
              <a:rPr lang="sk-SK" dirty="0" err="1"/>
              <a:t>stresormi</a:t>
            </a:r>
            <a:r>
              <a:rPr lang="sk-SK" dirty="0"/>
              <a:t>, ktorým mnohé ženy čelia.</a:t>
            </a:r>
          </a:p>
          <a:p>
            <a:r>
              <a:rPr lang="sk-SK" dirty="0"/>
              <a:t>Chudoba, nedostatočné alebo nízke vzdelanie a nízke sociálne postavenie žien v mnohých spoločnostiach vážne obmedzujú prístup žien k zdravotníckym službám. </a:t>
            </a:r>
          </a:p>
          <a:p>
            <a:r>
              <a:rPr lang="sk-SK" dirty="0"/>
              <a:t>Okrem toho dievčatá a ženy, ktoré potrebujú zdravotnícke služby, často nevyužívajú takéto služby včas. </a:t>
            </a:r>
          </a:p>
          <a:p>
            <a:r>
              <a:rPr lang="sk-SK" dirty="0"/>
              <a:t>Existuje mnoho prípadov, keď napríklad ženy nemôžu využívať zdravotnícke služby bez povolenia manžela alebo mužského príbuzného alebo bez toho, aby ich mužský príbuzný odviezol do zdravotníckych služieb. </a:t>
            </a:r>
          </a:p>
          <a:p>
            <a:r>
              <a:rPr lang="sk-SK" dirty="0"/>
              <a:t>V niektorých prostrediach, aj keď ženy potrebujú núdzovú starostlivosť, napríklad počas komplikácií tehotenstva, sociálne obmedzenia im bránia vyhľadať takúto starostlivosť a bránia ich manželom, aby ich vzali na liečbu.</a:t>
            </a:r>
          </a:p>
        </p:txBody>
      </p:sp>
      <p:sp>
        <p:nvSpPr>
          <p:cNvPr id="3" name="Nadpis 2">
            <a:extLst>
              <a:ext uri="{FF2B5EF4-FFF2-40B4-BE49-F238E27FC236}">
                <a16:creationId xmlns:a16="http://schemas.microsoft.com/office/drawing/2014/main" id="{E2BB546D-3F0F-329C-DE13-66C903B34B2A}"/>
              </a:ext>
            </a:extLst>
          </p:cNvPr>
          <p:cNvSpPr>
            <a:spLocks noGrp="1"/>
          </p:cNvSpPr>
          <p:nvPr>
            <p:ph type="title"/>
          </p:nvPr>
        </p:nvSpPr>
        <p:spPr>
          <a:xfrm>
            <a:off x="839654" y="5778929"/>
            <a:ext cx="8312587" cy="1008380"/>
          </a:xfrm>
        </p:spPr>
        <p:txBody>
          <a:bodyPr/>
          <a:lstStyle/>
          <a:p>
            <a:r>
              <a:rPr lang="sk-SK" dirty="0"/>
              <a:t>Sociálne determinanty</a:t>
            </a:r>
          </a:p>
        </p:txBody>
      </p:sp>
      <p:sp>
        <p:nvSpPr>
          <p:cNvPr id="4" name="Zástupný objekt pre dátum 3">
            <a:extLst>
              <a:ext uri="{FF2B5EF4-FFF2-40B4-BE49-F238E27FC236}">
                <a16:creationId xmlns:a16="http://schemas.microsoft.com/office/drawing/2014/main" id="{E60C99C2-DB82-3875-6C14-2F7DE6A33B2A}"/>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B535EB9C-06B3-317A-1E81-75FFF757343B}"/>
              </a:ext>
            </a:extLst>
          </p:cNvPr>
          <p:cNvSpPr>
            <a:spLocks noGrp="1"/>
          </p:cNvSpPr>
          <p:nvPr>
            <p:ph type="sldNum" sz="quarter" idx="11"/>
          </p:nvPr>
        </p:nvSpPr>
        <p:spPr/>
        <p:txBody>
          <a:bodyPr/>
          <a:lstStyle/>
          <a:p>
            <a:fld id="{20C92893-8C51-46CF-9D47-24B3C575AFAA}" type="slidenum">
              <a:rPr lang="en-GB" smtClean="0"/>
              <a:pPr/>
              <a:t>12</a:t>
            </a:fld>
            <a:endParaRPr lang="en-GB"/>
          </a:p>
        </p:txBody>
      </p:sp>
      <p:sp>
        <p:nvSpPr>
          <p:cNvPr id="6" name="Zástupný objekt pre pätu 5">
            <a:extLst>
              <a:ext uri="{FF2B5EF4-FFF2-40B4-BE49-F238E27FC236}">
                <a16:creationId xmlns:a16="http://schemas.microsoft.com/office/drawing/2014/main" id="{67A2932F-710B-A037-10FA-898F717BCCE5}"/>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725266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text 7">
            <a:extLst>
              <a:ext uri="{FF2B5EF4-FFF2-40B4-BE49-F238E27FC236}">
                <a16:creationId xmlns:a16="http://schemas.microsoft.com/office/drawing/2014/main" id="{1833AF6E-E14E-1E39-8931-5AB5F9D988FA}"/>
              </a:ext>
            </a:extLst>
          </p:cNvPr>
          <p:cNvSpPr>
            <a:spLocks noGrp="1"/>
          </p:cNvSpPr>
          <p:nvPr>
            <p:ph type="body" idx="1"/>
          </p:nvPr>
        </p:nvSpPr>
        <p:spPr/>
        <p:txBody>
          <a:bodyPr/>
          <a:lstStyle/>
          <a:p>
            <a:endParaRPr lang="sk-SK"/>
          </a:p>
        </p:txBody>
      </p:sp>
      <p:sp>
        <p:nvSpPr>
          <p:cNvPr id="4" name="Zástupný objekt pre dátum 3">
            <a:extLst>
              <a:ext uri="{FF2B5EF4-FFF2-40B4-BE49-F238E27FC236}">
                <a16:creationId xmlns:a16="http://schemas.microsoft.com/office/drawing/2014/main" id="{C3AE1C97-CC0B-A90B-BDB3-ADED8C8C00D1}"/>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3D29E7D7-40E5-A0E7-E9AC-D9EDC158C075}"/>
              </a:ext>
            </a:extLst>
          </p:cNvPr>
          <p:cNvSpPr>
            <a:spLocks noGrp="1"/>
          </p:cNvSpPr>
          <p:nvPr>
            <p:ph type="sldNum" sz="quarter" idx="11"/>
          </p:nvPr>
        </p:nvSpPr>
        <p:spPr/>
        <p:txBody>
          <a:bodyPr/>
          <a:lstStyle/>
          <a:p>
            <a:fld id="{20C92893-8C51-46CF-9D47-24B3C575AFAA}" type="slidenum">
              <a:rPr lang="en-GB" smtClean="0"/>
              <a:pPr/>
              <a:t>13</a:t>
            </a:fld>
            <a:endParaRPr lang="en-GB"/>
          </a:p>
        </p:txBody>
      </p:sp>
      <p:sp>
        <p:nvSpPr>
          <p:cNvPr id="6" name="Zástupný objekt pre pätu 5">
            <a:extLst>
              <a:ext uri="{FF2B5EF4-FFF2-40B4-BE49-F238E27FC236}">
                <a16:creationId xmlns:a16="http://schemas.microsoft.com/office/drawing/2014/main" id="{46D921AD-20D3-5665-DF27-E41020FD3149}"/>
              </a:ext>
            </a:extLst>
          </p:cNvPr>
          <p:cNvSpPr>
            <a:spLocks noGrp="1"/>
          </p:cNvSpPr>
          <p:nvPr>
            <p:ph type="ftr" sz="quarter" idx="12"/>
          </p:nvPr>
        </p:nvSpPr>
        <p:spPr/>
        <p:txBody>
          <a:bodyPr/>
          <a:lstStyle/>
          <a:p>
            <a:r>
              <a:rPr lang="en-GB"/>
              <a:t>rusnak.truni.sk</a:t>
            </a:r>
          </a:p>
        </p:txBody>
      </p:sp>
      <p:sp>
        <p:nvSpPr>
          <p:cNvPr id="7" name="Nadpis 6">
            <a:extLst>
              <a:ext uri="{FF2B5EF4-FFF2-40B4-BE49-F238E27FC236}">
                <a16:creationId xmlns:a16="http://schemas.microsoft.com/office/drawing/2014/main" id="{CBF2DB47-7EFB-8543-FCF1-9DF37CAF8486}"/>
              </a:ext>
            </a:extLst>
          </p:cNvPr>
          <p:cNvSpPr>
            <a:spLocks noGrp="1"/>
          </p:cNvSpPr>
          <p:nvPr>
            <p:ph type="title"/>
          </p:nvPr>
        </p:nvSpPr>
        <p:spPr>
          <a:xfrm>
            <a:off x="694063" y="2100791"/>
            <a:ext cx="8813494" cy="2591537"/>
          </a:xfrm>
        </p:spPr>
        <p:txBody>
          <a:bodyPr/>
          <a:lstStyle/>
          <a:p>
            <a:r>
              <a:rPr lang="sk-SK"/>
              <a:t>Záťaž žien problémami, ktoré súvisia so zdravím</a:t>
            </a:r>
            <a:endParaRPr lang="sk-SK" dirty="0"/>
          </a:p>
        </p:txBody>
      </p:sp>
    </p:spTree>
    <p:extLst>
      <p:ext uri="{BB962C8B-B14F-4D97-AF65-F5344CB8AC3E}">
        <p14:creationId xmlns:p14="http://schemas.microsoft.com/office/powerpoint/2010/main" val="358702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2B959A3-CBC9-13AE-45C5-EE4476B28D1B}"/>
              </a:ext>
            </a:extLst>
          </p:cNvPr>
          <p:cNvSpPr>
            <a:spLocks noGrp="1"/>
          </p:cNvSpPr>
          <p:nvPr>
            <p:ph idx="1"/>
          </p:nvPr>
        </p:nvSpPr>
        <p:spPr>
          <a:xfrm>
            <a:off x="1123720" y="756287"/>
            <a:ext cx="7944557" cy="4355540"/>
          </a:xfrm>
        </p:spPr>
        <p:txBody>
          <a:bodyPr>
            <a:normAutofit fontScale="92500"/>
          </a:bodyPr>
          <a:lstStyle/>
          <a:p>
            <a:r>
              <a:rPr lang="sk-SK" dirty="0"/>
              <a:t>Ako bežné sú selektívne potraty na celom svete? Koľko nenarodených detí je postihnutých? </a:t>
            </a:r>
          </a:p>
          <a:p>
            <a:r>
              <a:rPr lang="sk-SK" dirty="0"/>
              <a:t>Zdá sa, že potraty na základe pohlavia sú v Indii a Číne rozšírenejšie ako v ktorejkoľvek inej krajine. </a:t>
            </a:r>
          </a:p>
          <a:p>
            <a:r>
              <a:rPr lang="sk-SK" dirty="0"/>
              <a:t>Vykonalo sa na to množstvo štúdií a jedna štúdia naznačila, že za posledných 20 rokov bolo v Indii potratených takmer 10 miliónov ženských plodov. </a:t>
            </a:r>
          </a:p>
          <a:p>
            <a:r>
              <a:rPr lang="sk-SK" dirty="0"/>
              <a:t>Najnovšia štúdia dospela k záveru, že India má teraz 300 000 až 600 000 potratov ženských plodov každý rok, čo je asi 2 až 4 percentá všetkých tehotenstiev so ženským plodom. Štúdia ďalej dospela k záveru, že v rokoch 2001–2010 bolo potratených 3 až 6 miliónov plodov ženského pohlavia.</a:t>
            </a:r>
          </a:p>
        </p:txBody>
      </p:sp>
      <p:sp>
        <p:nvSpPr>
          <p:cNvPr id="3" name="Nadpis 2">
            <a:extLst>
              <a:ext uri="{FF2B5EF4-FFF2-40B4-BE49-F238E27FC236}">
                <a16:creationId xmlns:a16="http://schemas.microsoft.com/office/drawing/2014/main" id="{6973A29B-80CF-2895-6BE7-C2E6E50077C5}"/>
              </a:ext>
            </a:extLst>
          </p:cNvPr>
          <p:cNvSpPr>
            <a:spLocks noGrp="1"/>
          </p:cNvSpPr>
          <p:nvPr>
            <p:ph type="title"/>
          </p:nvPr>
        </p:nvSpPr>
        <p:spPr>
          <a:xfrm>
            <a:off x="839654" y="5778929"/>
            <a:ext cx="8312587" cy="1008380"/>
          </a:xfrm>
        </p:spPr>
        <p:txBody>
          <a:bodyPr/>
          <a:lstStyle/>
          <a:p>
            <a:r>
              <a:rPr lang="sk-SK" dirty="0"/>
              <a:t>Potraty selektívne podľa pohlavia</a:t>
            </a:r>
          </a:p>
        </p:txBody>
      </p:sp>
      <p:sp>
        <p:nvSpPr>
          <p:cNvPr id="4" name="Zástupný objekt pre dátum 3">
            <a:extLst>
              <a:ext uri="{FF2B5EF4-FFF2-40B4-BE49-F238E27FC236}">
                <a16:creationId xmlns:a16="http://schemas.microsoft.com/office/drawing/2014/main" id="{4EA3EE29-AEC6-153F-26B5-709F4A6585CE}"/>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1742A734-B1A3-48E8-BA4F-D9B4BFF151B3}"/>
              </a:ext>
            </a:extLst>
          </p:cNvPr>
          <p:cNvSpPr>
            <a:spLocks noGrp="1"/>
          </p:cNvSpPr>
          <p:nvPr>
            <p:ph type="sldNum" sz="quarter" idx="11"/>
          </p:nvPr>
        </p:nvSpPr>
        <p:spPr/>
        <p:txBody>
          <a:bodyPr/>
          <a:lstStyle/>
          <a:p>
            <a:fld id="{20C92893-8C51-46CF-9D47-24B3C575AFAA}" type="slidenum">
              <a:rPr lang="en-GB" smtClean="0"/>
              <a:pPr/>
              <a:t>14</a:t>
            </a:fld>
            <a:endParaRPr lang="en-GB"/>
          </a:p>
        </p:txBody>
      </p:sp>
      <p:sp>
        <p:nvSpPr>
          <p:cNvPr id="6" name="Zástupný objekt pre pätu 5">
            <a:extLst>
              <a:ext uri="{FF2B5EF4-FFF2-40B4-BE49-F238E27FC236}">
                <a16:creationId xmlns:a16="http://schemas.microsoft.com/office/drawing/2014/main" id="{342519F9-0825-9660-7CDB-0EF71BE9FB11}"/>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151257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C6345289-E5CC-68CF-5F92-BB90A1BB9BD8}"/>
              </a:ext>
            </a:extLst>
          </p:cNvPr>
          <p:cNvSpPr>
            <a:spLocks noGrp="1"/>
          </p:cNvSpPr>
          <p:nvPr>
            <p:ph idx="1"/>
          </p:nvPr>
        </p:nvSpPr>
        <p:spPr>
          <a:xfrm>
            <a:off x="583894" y="756287"/>
            <a:ext cx="8484383" cy="4621740"/>
          </a:xfrm>
        </p:spPr>
        <p:txBody>
          <a:bodyPr>
            <a:normAutofit lnSpcReduction="10000"/>
          </a:bodyPr>
          <a:lstStyle/>
          <a:p>
            <a:r>
              <a:rPr lang="sk-SK" dirty="0"/>
              <a:t>Celosvetovo existujú značné dôkazy o tom, že veľkosť rodiny a preferencie pre mužov sa znižujú so zvyšujúcim sa príjmom a vzdelaním. </a:t>
            </a:r>
          </a:p>
          <a:p>
            <a:r>
              <a:rPr lang="sk-SK" dirty="0"/>
              <a:t>V prípade Indie a Číny to však neplatí. S rastúcimi príjmami a vzdelaním a čoraz dostupnejšou technológiou niektoré rodiny skôr využili svoj príjem, znalosti a prístup k technológiám – v tomto prípade ultrazvuku – na vyjadrenie svojej preferencie pre mužov tým, že sa zapojili do potratov podľa pohlavia. </a:t>
            </a:r>
          </a:p>
          <a:p>
            <a:r>
              <a:rPr lang="sk-SK" dirty="0"/>
              <a:t>V Indii k tomu dochádza najmä po tom, čo je prvorodeným dieťaťom žena.</a:t>
            </a:r>
          </a:p>
          <a:p>
            <a:r>
              <a:rPr lang="sk-SK" dirty="0"/>
              <a:t>Politika jedného dieťaťa v Číne takmer určite zhoršila preferencie mužov.</a:t>
            </a:r>
          </a:p>
        </p:txBody>
      </p:sp>
      <p:sp>
        <p:nvSpPr>
          <p:cNvPr id="3" name="Nadpis 2">
            <a:extLst>
              <a:ext uri="{FF2B5EF4-FFF2-40B4-BE49-F238E27FC236}">
                <a16:creationId xmlns:a16="http://schemas.microsoft.com/office/drawing/2014/main" id="{E347D9D9-6A64-CF66-7BCD-9EF7A5AFE362}"/>
              </a:ext>
            </a:extLst>
          </p:cNvPr>
          <p:cNvSpPr>
            <a:spLocks noGrp="1"/>
          </p:cNvSpPr>
          <p:nvPr>
            <p:ph type="title"/>
          </p:nvPr>
        </p:nvSpPr>
        <p:spPr>
          <a:xfrm>
            <a:off x="839654" y="6031660"/>
            <a:ext cx="8312587" cy="1008380"/>
          </a:xfrm>
        </p:spPr>
        <p:txBody>
          <a:bodyPr/>
          <a:lstStyle/>
          <a:p>
            <a:r>
              <a:rPr lang="sk-SK" dirty="0"/>
              <a:t>Preferencia mužského potomka</a:t>
            </a:r>
          </a:p>
        </p:txBody>
      </p:sp>
      <p:sp>
        <p:nvSpPr>
          <p:cNvPr id="4" name="Zástupný objekt pre dátum 3">
            <a:extLst>
              <a:ext uri="{FF2B5EF4-FFF2-40B4-BE49-F238E27FC236}">
                <a16:creationId xmlns:a16="http://schemas.microsoft.com/office/drawing/2014/main" id="{0C0BA97A-C0C5-3FD1-E7B0-A8A4796EC2B1}"/>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9174AF08-7BB4-004C-EC36-9EFF3E10FDC4}"/>
              </a:ext>
            </a:extLst>
          </p:cNvPr>
          <p:cNvSpPr>
            <a:spLocks noGrp="1"/>
          </p:cNvSpPr>
          <p:nvPr>
            <p:ph type="sldNum" sz="quarter" idx="11"/>
          </p:nvPr>
        </p:nvSpPr>
        <p:spPr/>
        <p:txBody>
          <a:bodyPr/>
          <a:lstStyle/>
          <a:p>
            <a:fld id="{20C92893-8C51-46CF-9D47-24B3C575AFAA}" type="slidenum">
              <a:rPr lang="en-GB" smtClean="0"/>
              <a:pPr/>
              <a:t>15</a:t>
            </a:fld>
            <a:endParaRPr lang="en-GB"/>
          </a:p>
        </p:txBody>
      </p:sp>
      <p:sp>
        <p:nvSpPr>
          <p:cNvPr id="6" name="Zástupný objekt pre pätu 5">
            <a:extLst>
              <a:ext uri="{FF2B5EF4-FFF2-40B4-BE49-F238E27FC236}">
                <a16:creationId xmlns:a16="http://schemas.microsoft.com/office/drawing/2014/main" id="{F3B9B09A-F5C0-55D1-9888-B0D20AAFF854}"/>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640477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dátum 3">
            <a:extLst>
              <a:ext uri="{FF2B5EF4-FFF2-40B4-BE49-F238E27FC236}">
                <a16:creationId xmlns:a16="http://schemas.microsoft.com/office/drawing/2014/main" id="{B9E140CA-B510-CCDB-99C8-DD87AEC5EC8F}"/>
              </a:ext>
            </a:extLst>
          </p:cNvPr>
          <p:cNvSpPr>
            <a:spLocks noGrp="1"/>
          </p:cNvSpPr>
          <p:nvPr>
            <p:ph type="dt" sz="half" idx="10"/>
          </p:nvPr>
        </p:nvSpPr>
        <p:spPr>
          <a:xfrm>
            <a:off x="8341096" y="6787309"/>
            <a:ext cx="811145" cy="402652"/>
          </a:xfrm>
        </p:spPr>
        <p:txBody>
          <a:bodyPr anchor="t">
            <a:normAutofit/>
          </a:bodyPr>
          <a:lstStyle/>
          <a:p>
            <a:pPr>
              <a:spcAft>
                <a:spcPts val="600"/>
              </a:spcAft>
            </a:pPr>
            <a:fld id="{17D84F83-A9A5-C942-A03F-560C803C3F5D}" type="datetime1">
              <a:rPr lang="sk-SK" sz="1100" smtClean="0"/>
              <a:pPr>
                <a:spcAft>
                  <a:spcPts val="600"/>
                </a:spcAft>
              </a:pPr>
              <a:t>14.11.2022</a:t>
            </a:fld>
            <a:endParaRPr lang="en-GB" sz="1100"/>
          </a:p>
        </p:txBody>
      </p:sp>
      <p:sp>
        <p:nvSpPr>
          <p:cNvPr id="5" name="Zástupný objekt pre číslo snímky 4">
            <a:extLst>
              <a:ext uri="{FF2B5EF4-FFF2-40B4-BE49-F238E27FC236}">
                <a16:creationId xmlns:a16="http://schemas.microsoft.com/office/drawing/2014/main" id="{C3051E81-F25D-0D62-9813-0857CBE8B1E3}"/>
              </a:ext>
            </a:extLst>
          </p:cNvPr>
          <p:cNvSpPr>
            <a:spLocks noGrp="1"/>
          </p:cNvSpPr>
          <p:nvPr>
            <p:ph type="sldNum" sz="quarter" idx="11"/>
          </p:nvPr>
        </p:nvSpPr>
        <p:spPr>
          <a:xfrm>
            <a:off x="856449" y="6844216"/>
            <a:ext cx="822862" cy="345745"/>
          </a:xfrm>
        </p:spPr>
        <p:txBody>
          <a:bodyPr anchor="b">
            <a:normAutofit/>
          </a:bodyPr>
          <a:lstStyle/>
          <a:p>
            <a:pPr>
              <a:spcAft>
                <a:spcPts val="600"/>
              </a:spcAft>
            </a:pPr>
            <a:fld id="{20C92893-8C51-46CF-9D47-24B3C575AFAA}" type="slidenum">
              <a:rPr lang="en-GB" smtClean="0"/>
              <a:pPr>
                <a:spcAft>
                  <a:spcPts val="600"/>
                </a:spcAft>
              </a:pPr>
              <a:t>16</a:t>
            </a:fld>
            <a:endParaRPr lang="en-GB"/>
          </a:p>
        </p:txBody>
      </p:sp>
      <p:sp>
        <p:nvSpPr>
          <p:cNvPr id="6" name="Zástupný objekt pre pätu 5">
            <a:extLst>
              <a:ext uri="{FF2B5EF4-FFF2-40B4-BE49-F238E27FC236}">
                <a16:creationId xmlns:a16="http://schemas.microsoft.com/office/drawing/2014/main" id="{52B9E9B4-2306-F5B7-76FF-FFB34B585FF8}"/>
              </a:ext>
            </a:extLst>
          </p:cNvPr>
          <p:cNvSpPr>
            <a:spLocks noGrp="1"/>
          </p:cNvSpPr>
          <p:nvPr>
            <p:ph type="ftr" sz="quarter" idx="12"/>
          </p:nvPr>
        </p:nvSpPr>
        <p:spPr>
          <a:xfrm>
            <a:off x="4998562" y="6787309"/>
            <a:ext cx="1256701" cy="402651"/>
          </a:xfrm>
        </p:spPr>
        <p:txBody>
          <a:bodyPr anchor="t">
            <a:normAutofit/>
          </a:bodyPr>
          <a:lstStyle/>
          <a:p>
            <a:pPr>
              <a:spcAft>
                <a:spcPts val="600"/>
              </a:spcAft>
            </a:pPr>
            <a:r>
              <a:rPr lang="en-GB"/>
              <a:t>rusnak.truni.sk</a:t>
            </a:r>
          </a:p>
        </p:txBody>
      </p:sp>
      <p:sp>
        <p:nvSpPr>
          <p:cNvPr id="3" name="Nadpis 2">
            <a:extLst>
              <a:ext uri="{FF2B5EF4-FFF2-40B4-BE49-F238E27FC236}">
                <a16:creationId xmlns:a16="http://schemas.microsoft.com/office/drawing/2014/main" id="{8593F9E7-2946-9C52-2FF1-4F31F1843F7F}"/>
              </a:ext>
            </a:extLst>
          </p:cNvPr>
          <p:cNvSpPr>
            <a:spLocks noGrp="1"/>
          </p:cNvSpPr>
          <p:nvPr>
            <p:ph type="title"/>
          </p:nvPr>
        </p:nvSpPr>
        <p:spPr>
          <a:xfrm>
            <a:off x="842268" y="5747431"/>
            <a:ext cx="8312587" cy="1008380"/>
          </a:xfrm>
        </p:spPr>
        <p:txBody>
          <a:bodyPr anchor="b">
            <a:normAutofit/>
          </a:bodyPr>
          <a:lstStyle/>
          <a:p>
            <a:pPr>
              <a:lnSpc>
                <a:spcPct val="90000"/>
              </a:lnSpc>
            </a:pPr>
            <a:r>
              <a:rPr lang="sk-SK" sz="3000" dirty="0"/>
              <a:t>Zmrzačenie ženských pohlavných orgánov</a:t>
            </a:r>
          </a:p>
        </p:txBody>
      </p:sp>
      <p:sp>
        <p:nvSpPr>
          <p:cNvPr id="2" name="Zástupný objekt pre obsah 1">
            <a:extLst>
              <a:ext uri="{FF2B5EF4-FFF2-40B4-BE49-F238E27FC236}">
                <a16:creationId xmlns:a16="http://schemas.microsoft.com/office/drawing/2014/main" id="{C5A9F29D-4FEA-DAA8-059A-1F4087E76E39}"/>
              </a:ext>
            </a:extLst>
          </p:cNvPr>
          <p:cNvSpPr>
            <a:spLocks noGrp="1"/>
          </p:cNvSpPr>
          <p:nvPr>
            <p:ph sz="quarter" idx="13"/>
          </p:nvPr>
        </p:nvSpPr>
        <p:spPr>
          <a:xfrm>
            <a:off x="583894" y="726034"/>
            <a:ext cx="4957831" cy="5046805"/>
          </a:xfrm>
        </p:spPr>
        <p:txBody>
          <a:bodyPr anchor="ctr">
            <a:normAutofit lnSpcReduction="10000"/>
          </a:bodyPr>
          <a:lstStyle/>
          <a:p>
            <a:pPr>
              <a:lnSpc>
                <a:spcPct val="90000"/>
              </a:lnSpc>
            </a:pPr>
            <a:r>
              <a:rPr lang="sk-SK" sz="2400" dirty="0"/>
              <a:t>Svetová zdravotnícka organizácia (WHO) rozdelila mrzačenie ženských pohlavných orgánov </a:t>
            </a:r>
          </a:p>
          <a:p>
            <a:pPr>
              <a:lnSpc>
                <a:spcPct val="90000"/>
              </a:lnSpc>
            </a:pPr>
            <a:r>
              <a:rPr lang="sk-SK" sz="2400" dirty="0"/>
              <a:t>vyrezanie predkožky, záhybu kože okolo klitorisu, </a:t>
            </a:r>
          </a:p>
          <a:p>
            <a:pPr>
              <a:lnSpc>
                <a:spcPct val="90000"/>
              </a:lnSpc>
            </a:pPr>
            <a:r>
              <a:rPr lang="sk-SK" sz="2400" dirty="0"/>
              <a:t>vyrezanie časti alebo všetkých vonkajších genitálií </a:t>
            </a:r>
          </a:p>
          <a:p>
            <a:pPr>
              <a:lnSpc>
                <a:spcPct val="90000"/>
              </a:lnSpc>
            </a:pPr>
            <a:r>
              <a:rPr lang="sk-SK" sz="2400" dirty="0"/>
              <a:t>zošívanie a zúženie vaginálneho otvoru. </a:t>
            </a:r>
          </a:p>
          <a:p>
            <a:pPr>
              <a:lnSpc>
                <a:spcPct val="90000"/>
              </a:lnSpc>
            </a:pPr>
            <a:r>
              <a:rPr lang="sk-SK" sz="2400" dirty="0"/>
              <a:t>Existuje aj množstvo súvisiacich praktík, vrátane pichnutia do genitálií alebo používania chemikálií na zúženie vaginálneho otvoru.</a:t>
            </a:r>
          </a:p>
        </p:txBody>
      </p:sp>
      <p:pic>
        <p:nvPicPr>
          <p:cNvPr id="7" name="Picture 2" descr="Why we must protect women and girls from violent practices | World Economic  Forum">
            <a:extLst>
              <a:ext uri="{FF2B5EF4-FFF2-40B4-BE49-F238E27FC236}">
                <a16:creationId xmlns:a16="http://schemas.microsoft.com/office/drawing/2014/main" id="{A53305E2-458A-9F91-3E0B-4B026D50C8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21" r="23260" b="2"/>
          <a:stretch/>
        </p:blipFill>
        <p:spPr bwMode="auto">
          <a:xfrm>
            <a:off x="5541725" y="726034"/>
            <a:ext cx="3607159" cy="3784926"/>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029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ACF5A6E0-7CF6-9FBF-D4E6-690ADAC16F6C}"/>
              </a:ext>
            </a:extLst>
          </p:cNvPr>
          <p:cNvSpPr>
            <a:spLocks noGrp="1"/>
          </p:cNvSpPr>
          <p:nvPr>
            <p:ph idx="1"/>
          </p:nvPr>
        </p:nvSpPr>
        <p:spPr>
          <a:xfrm>
            <a:off x="755690" y="756287"/>
            <a:ext cx="8312587" cy="4388590"/>
          </a:xfrm>
        </p:spPr>
        <p:txBody>
          <a:bodyPr>
            <a:normAutofit fontScale="92500" lnSpcReduction="20000"/>
          </a:bodyPr>
          <a:lstStyle/>
          <a:p>
            <a:r>
              <a:rPr lang="sk-SK" dirty="0"/>
              <a:t>Odhaduje sa, že polovica dievčat s obriezkou, bude obrezaná pred dosiahnutím veku 5 rokov a zvyšok pred dosiahnutím veku 15 rokov. </a:t>
            </a:r>
          </a:p>
          <a:p>
            <a:r>
              <a:rPr lang="sk-SK" dirty="0"/>
              <a:t>Rezanie sa zvyčajne vykonáva žiletkami, nožmi alebo sklom. </a:t>
            </a:r>
          </a:p>
          <a:p>
            <a:r>
              <a:rPr lang="sk-SK" dirty="0"/>
              <a:t>Odhaduje sa, že asi 125 miliónov žien na celom svete si nechalo urobiť rezanie pohlavných orgánov. </a:t>
            </a:r>
          </a:p>
          <a:p>
            <a:r>
              <a:rPr lang="sk-SK" dirty="0"/>
              <a:t>Odhady tiež naznačujú, že až 3 miliónom dievčat v subsaharskej Afrike a Egypte sa tento výkon každoročne podrobí. </a:t>
            </a:r>
          </a:p>
          <a:p>
            <a:r>
              <a:rPr lang="sk-SK" dirty="0"/>
              <a:t>V niektorých krajinách, ako je Egypt, Guinea a Somálsko, je mrzačenie ženských pohlavných orgánov prakticky univerzálne u žien vo veku 15 až 49 rokov. </a:t>
            </a:r>
          </a:p>
          <a:p>
            <a:r>
              <a:rPr lang="sk-SK" dirty="0"/>
              <a:t>V Afrike sú však aj iné krajiny, ako napríklad Kamerun, Niger a Uganda, v ktorých len malá časť žien podstúpila obriezku. Zdá sa, že táto prax sa zmenšuje takmer všade, pričom je obrezaných menej mladších dievčat ako ich matiek. </a:t>
            </a:r>
          </a:p>
        </p:txBody>
      </p:sp>
      <p:sp>
        <p:nvSpPr>
          <p:cNvPr id="3" name="Nadpis 2">
            <a:extLst>
              <a:ext uri="{FF2B5EF4-FFF2-40B4-BE49-F238E27FC236}">
                <a16:creationId xmlns:a16="http://schemas.microsoft.com/office/drawing/2014/main" id="{5AEA8E7B-B40F-D287-3DBD-69C23D9B725A}"/>
              </a:ext>
            </a:extLst>
          </p:cNvPr>
          <p:cNvSpPr>
            <a:spLocks noGrp="1"/>
          </p:cNvSpPr>
          <p:nvPr>
            <p:ph type="title"/>
          </p:nvPr>
        </p:nvSpPr>
        <p:spPr>
          <a:xfrm>
            <a:off x="856449" y="6181580"/>
            <a:ext cx="8312587" cy="1008380"/>
          </a:xfrm>
        </p:spPr>
        <p:txBody>
          <a:bodyPr/>
          <a:lstStyle/>
          <a:p>
            <a:r>
              <a:rPr lang="sk-SK" dirty="0"/>
              <a:t>Frekvencia ženskej obriezky</a:t>
            </a:r>
          </a:p>
        </p:txBody>
      </p:sp>
      <p:sp>
        <p:nvSpPr>
          <p:cNvPr id="5" name="Zástupný objekt pre číslo snímky 4">
            <a:extLst>
              <a:ext uri="{FF2B5EF4-FFF2-40B4-BE49-F238E27FC236}">
                <a16:creationId xmlns:a16="http://schemas.microsoft.com/office/drawing/2014/main" id="{9AEB3DC5-1AD5-9EC1-5859-04D16A4DD014}"/>
              </a:ext>
            </a:extLst>
          </p:cNvPr>
          <p:cNvSpPr>
            <a:spLocks noGrp="1"/>
          </p:cNvSpPr>
          <p:nvPr>
            <p:ph type="sldNum" sz="quarter" idx="11"/>
          </p:nvPr>
        </p:nvSpPr>
        <p:spPr/>
        <p:txBody>
          <a:bodyPr/>
          <a:lstStyle/>
          <a:p>
            <a:fld id="{20C92893-8C51-46CF-9D47-24B3C575AFAA}" type="slidenum">
              <a:rPr lang="en-GB" smtClean="0"/>
              <a:pPr/>
              <a:t>17</a:t>
            </a:fld>
            <a:endParaRPr lang="en-GB"/>
          </a:p>
        </p:txBody>
      </p:sp>
      <p:sp>
        <p:nvSpPr>
          <p:cNvPr id="6" name="Zástupný objekt pre pätu 5">
            <a:extLst>
              <a:ext uri="{FF2B5EF4-FFF2-40B4-BE49-F238E27FC236}">
                <a16:creationId xmlns:a16="http://schemas.microsoft.com/office/drawing/2014/main" id="{C3A840C4-F183-B2D4-2BF6-1DA2EF99803F}"/>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633726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ACF5A6E0-7CF6-9FBF-D4E6-690ADAC16F6C}"/>
              </a:ext>
            </a:extLst>
          </p:cNvPr>
          <p:cNvSpPr>
            <a:spLocks noGrp="1"/>
          </p:cNvSpPr>
          <p:nvPr>
            <p:ph idx="1"/>
          </p:nvPr>
        </p:nvSpPr>
        <p:spPr>
          <a:xfrm>
            <a:off x="755690" y="756287"/>
            <a:ext cx="8312587" cy="4388590"/>
          </a:xfrm>
        </p:spPr>
        <p:txBody>
          <a:bodyPr>
            <a:normAutofit fontScale="77500" lnSpcReduction="20000"/>
          </a:bodyPr>
          <a:lstStyle/>
          <a:p>
            <a:r>
              <a:rPr lang="sk-SK" dirty="0"/>
              <a:t>Mrzačenie ženských pohlavných orgánov veľmi úzko súvisí s etnikom. </a:t>
            </a:r>
          </a:p>
          <a:p>
            <a:r>
              <a:rPr lang="sk-SK" dirty="0"/>
              <a:t>Navyše, čím vyššia je úroveň vzdelania matky, tým je menšia pravdepodobnosť, že bude dcéra obrezaná. </a:t>
            </a:r>
          </a:p>
          <a:p>
            <a:r>
              <a:rPr lang="sk-SK" dirty="0"/>
              <a:t>Keď sa obriezka vykoná na začiatku, môže to mať za následok strašnú bolesť alebo šok. Je to spojené aj s infekciou, pretože nástroje používané na rezanie nie sú vždy čisté, ako aj s akútnym krvácaním. </a:t>
            </a:r>
          </a:p>
          <a:p>
            <a:r>
              <a:rPr lang="sk-SK" dirty="0"/>
              <a:t>Z dlhodobého hľadiska môže viesť k zadržiavaniu moču, neplodnosti a prekážkam pri pôrode. </a:t>
            </a:r>
          </a:p>
          <a:p>
            <a:r>
              <a:rPr lang="sk-SK" dirty="0"/>
              <a:t>Štúdie ukázali, že u tých, ktorí sú vážnejšie obrezaní, je väčšia pravdepodobnosť než u iných, že budú mať popôrodné krvácanie, cisársky rez a dlhé pobyty v nemocnici. </a:t>
            </a:r>
          </a:p>
          <a:p>
            <a:r>
              <a:rPr lang="sk-SK" dirty="0"/>
              <a:t>Okrem toho deti takýchto žien s väčšou pravdepodobnosťou ako deti narodené matkám, ktoré nepodstúpili FGM, budú potrebovať resuscitáciu ihneď po narodení, že sa narodia mŕtve alebo zomrú novorodeneckou smrťou.</a:t>
            </a:r>
          </a:p>
          <a:p>
            <a:r>
              <a:rPr lang="sk-SK" dirty="0"/>
              <a:t>Ak sa infekcia a krvácanie spojené s činom mrzačenia ženských pohlavných orgánov nerieši včas a vhodným spôsobom, mrzačenie ženských pohlavných orgánov môže viesť aj k smrti.</a:t>
            </a:r>
          </a:p>
        </p:txBody>
      </p:sp>
      <p:sp>
        <p:nvSpPr>
          <p:cNvPr id="3" name="Nadpis 2">
            <a:extLst>
              <a:ext uri="{FF2B5EF4-FFF2-40B4-BE49-F238E27FC236}">
                <a16:creationId xmlns:a16="http://schemas.microsoft.com/office/drawing/2014/main" id="{5AEA8E7B-B40F-D287-3DBD-69C23D9B725A}"/>
              </a:ext>
            </a:extLst>
          </p:cNvPr>
          <p:cNvSpPr>
            <a:spLocks noGrp="1"/>
          </p:cNvSpPr>
          <p:nvPr>
            <p:ph type="title"/>
          </p:nvPr>
        </p:nvSpPr>
        <p:spPr>
          <a:xfrm>
            <a:off x="842268" y="6181580"/>
            <a:ext cx="8312587" cy="1008380"/>
          </a:xfrm>
        </p:spPr>
        <p:txBody>
          <a:bodyPr/>
          <a:lstStyle/>
          <a:p>
            <a:r>
              <a:rPr lang="sk-SK" dirty="0"/>
              <a:t>Komplikácie ženskej obriezky</a:t>
            </a:r>
          </a:p>
        </p:txBody>
      </p:sp>
      <p:sp>
        <p:nvSpPr>
          <p:cNvPr id="5" name="Zástupný objekt pre číslo snímky 4">
            <a:extLst>
              <a:ext uri="{FF2B5EF4-FFF2-40B4-BE49-F238E27FC236}">
                <a16:creationId xmlns:a16="http://schemas.microsoft.com/office/drawing/2014/main" id="{9AEB3DC5-1AD5-9EC1-5859-04D16A4DD014}"/>
              </a:ext>
            </a:extLst>
          </p:cNvPr>
          <p:cNvSpPr>
            <a:spLocks noGrp="1"/>
          </p:cNvSpPr>
          <p:nvPr>
            <p:ph type="sldNum" sz="quarter" idx="11"/>
          </p:nvPr>
        </p:nvSpPr>
        <p:spPr/>
        <p:txBody>
          <a:bodyPr/>
          <a:lstStyle/>
          <a:p>
            <a:fld id="{20C92893-8C51-46CF-9D47-24B3C575AFAA}" type="slidenum">
              <a:rPr lang="en-GB" smtClean="0"/>
              <a:pPr/>
              <a:t>18</a:t>
            </a:fld>
            <a:endParaRPr lang="en-GB"/>
          </a:p>
        </p:txBody>
      </p:sp>
      <p:sp>
        <p:nvSpPr>
          <p:cNvPr id="6" name="Zástupný objekt pre pätu 5">
            <a:extLst>
              <a:ext uri="{FF2B5EF4-FFF2-40B4-BE49-F238E27FC236}">
                <a16:creationId xmlns:a16="http://schemas.microsoft.com/office/drawing/2014/main" id="{C3A840C4-F183-B2D4-2BF6-1DA2EF99803F}"/>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755783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208426AC-B5F4-7055-0629-4764E82E63CB}"/>
              </a:ext>
            </a:extLst>
          </p:cNvPr>
          <p:cNvSpPr>
            <a:spLocks noGrp="1"/>
          </p:cNvSpPr>
          <p:nvPr>
            <p:ph idx="1"/>
          </p:nvPr>
        </p:nvSpPr>
        <p:spPr>
          <a:xfrm>
            <a:off x="755690" y="756287"/>
            <a:ext cx="8312587" cy="4840282"/>
          </a:xfrm>
        </p:spPr>
        <p:txBody>
          <a:bodyPr>
            <a:normAutofit fontScale="77500" lnSpcReduction="20000"/>
          </a:bodyPr>
          <a:lstStyle/>
          <a:p>
            <a:r>
              <a:rPr lang="sk-SK" dirty="0"/>
              <a:t>Neliečené včas a vhodným spôsobom môžu mať množstvo dlhodobých účinkov na zdravie žien. </a:t>
            </a:r>
          </a:p>
          <a:p>
            <a:r>
              <a:rPr lang="sk-SK" dirty="0"/>
              <a:t>Patria sem zápalové ochorenia panvy, chronická bolesť, </a:t>
            </a:r>
            <a:r>
              <a:rPr lang="sk-SK" dirty="0" err="1"/>
              <a:t>ovariálne</a:t>
            </a:r>
            <a:r>
              <a:rPr lang="sk-SK" dirty="0"/>
              <a:t> abscesy, mimomaternicové tehotenstvá a neplodnosť.</a:t>
            </a:r>
          </a:p>
          <a:p>
            <a:r>
              <a:rPr lang="sk-SK" dirty="0"/>
              <a:t>Keď tehotné ženy nemôžu dostať liečbu pohlavne prenosných chorôb vhodným a včasným spôsobom, môže to viesť k úbytku plodu, pôrodom mŕtveho dieťaťa, nízkej pôrodnej hmotnosti detí, poškodeniu očí a pľúc u detí a vrodeným abnormalitám.</a:t>
            </a:r>
          </a:p>
          <a:p>
            <a:r>
              <a:rPr lang="sk-SK" dirty="0"/>
              <a:t>V skutočnosti nedávne odhady naznačujú, že syfilis v tehotenstve vedie k 305 000 úmrtiam plodu a novorodencov ročne. Okrem toho komplikácie syfilisu môžu viesť k smrti infikovanej osoby.</a:t>
            </a:r>
          </a:p>
          <a:p>
            <a:r>
              <a:rPr lang="sk-SK" dirty="0"/>
              <a:t>Ľudský </a:t>
            </a:r>
            <a:r>
              <a:rPr lang="sk-SK" dirty="0" err="1"/>
              <a:t>papilomavírus</a:t>
            </a:r>
            <a:r>
              <a:rPr lang="sk-SK" dirty="0"/>
              <a:t> (HPV) je spojený s rakovinou krčka maternice  odhaduje sa, že spôsobuje približne 530 000 prípadov HPV ročne a 275 000 úmrtí na rakovinu krčka maternice ročne. </a:t>
            </a:r>
          </a:p>
          <a:p>
            <a:r>
              <a:rPr lang="sk-SK" dirty="0" err="1"/>
              <a:t>Chlamýdie</a:t>
            </a:r>
            <a:r>
              <a:rPr lang="sk-SK" dirty="0"/>
              <a:t> si zaslúžia osobitnú zmienku, pretože sú deväťkrát častejšie u žien ako u mužov. </a:t>
            </a:r>
            <a:r>
              <a:rPr lang="sk-SK" dirty="0" err="1"/>
              <a:t>Chlamýdie</a:t>
            </a:r>
            <a:r>
              <a:rPr lang="sk-SK" dirty="0"/>
              <a:t> sú veľmi rozšírené v krajinách s nízkymi príjmami a sú spojené s chronickou </a:t>
            </a:r>
            <a:r>
              <a:rPr lang="sk-SK" dirty="0" err="1"/>
              <a:t>konjunktivitídou</a:t>
            </a:r>
            <a:r>
              <a:rPr lang="sk-SK" dirty="0"/>
              <a:t>, infekciami reprodukčného traktu, vredovou chorobou pohlavných orgánov a neplodnosťou.</a:t>
            </a:r>
          </a:p>
        </p:txBody>
      </p:sp>
      <p:sp>
        <p:nvSpPr>
          <p:cNvPr id="3" name="Nadpis 2">
            <a:extLst>
              <a:ext uri="{FF2B5EF4-FFF2-40B4-BE49-F238E27FC236}">
                <a16:creationId xmlns:a16="http://schemas.microsoft.com/office/drawing/2014/main" id="{1766240C-4841-CF96-03CF-EB58B0D99AD4}"/>
              </a:ext>
            </a:extLst>
          </p:cNvPr>
          <p:cNvSpPr>
            <a:spLocks noGrp="1"/>
          </p:cNvSpPr>
          <p:nvPr>
            <p:ph type="title"/>
          </p:nvPr>
        </p:nvSpPr>
        <p:spPr>
          <a:xfrm>
            <a:off x="923622" y="6181580"/>
            <a:ext cx="8312587" cy="1008380"/>
          </a:xfrm>
        </p:spPr>
        <p:txBody>
          <a:bodyPr/>
          <a:lstStyle/>
          <a:p>
            <a:r>
              <a:rPr lang="sk-SK" dirty="0"/>
              <a:t>Sexuálne prenosné infekcie</a:t>
            </a:r>
          </a:p>
        </p:txBody>
      </p:sp>
      <p:sp>
        <p:nvSpPr>
          <p:cNvPr id="4" name="Zástupný objekt pre dátum 3">
            <a:extLst>
              <a:ext uri="{FF2B5EF4-FFF2-40B4-BE49-F238E27FC236}">
                <a16:creationId xmlns:a16="http://schemas.microsoft.com/office/drawing/2014/main" id="{91812E3E-73DB-ACFD-AD17-FBCFF4E8C07B}"/>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8F339DA0-0AF9-B6C3-4D20-87BA9AE50A73}"/>
              </a:ext>
            </a:extLst>
          </p:cNvPr>
          <p:cNvSpPr>
            <a:spLocks noGrp="1"/>
          </p:cNvSpPr>
          <p:nvPr>
            <p:ph type="sldNum" sz="quarter" idx="11"/>
          </p:nvPr>
        </p:nvSpPr>
        <p:spPr/>
        <p:txBody>
          <a:bodyPr/>
          <a:lstStyle/>
          <a:p>
            <a:fld id="{20C92893-8C51-46CF-9D47-24B3C575AFAA}" type="slidenum">
              <a:rPr lang="en-GB" smtClean="0"/>
              <a:pPr/>
              <a:t>19</a:t>
            </a:fld>
            <a:endParaRPr lang="en-GB"/>
          </a:p>
        </p:txBody>
      </p:sp>
      <p:sp>
        <p:nvSpPr>
          <p:cNvPr id="6" name="Zástupný objekt pre pätu 5">
            <a:extLst>
              <a:ext uri="{FF2B5EF4-FFF2-40B4-BE49-F238E27FC236}">
                <a16:creationId xmlns:a16="http://schemas.microsoft.com/office/drawing/2014/main" id="{FCB744E6-5B04-DD7D-CDBA-CBB738B9C174}"/>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845101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80357EF-B876-2A49-8075-7C4891ECA41E}"/>
              </a:ext>
            </a:extLst>
          </p:cNvPr>
          <p:cNvSpPr>
            <a:spLocks noGrp="1"/>
          </p:cNvSpPr>
          <p:nvPr>
            <p:ph idx="1"/>
          </p:nvPr>
        </p:nvSpPr>
        <p:spPr>
          <a:xfrm>
            <a:off x="755690" y="756287"/>
            <a:ext cx="8312587" cy="4754497"/>
          </a:xfrm>
        </p:spPr>
        <p:txBody>
          <a:bodyPr>
            <a:normAutofit/>
          </a:bodyPr>
          <a:lstStyle/>
          <a:p>
            <a:r>
              <a:rPr lang="sk-SK" sz="2400" dirty="0"/>
              <a:t>dôležitosť zdravia žien pre jednotlivcov, rodiny a komunity </a:t>
            </a:r>
          </a:p>
          <a:p>
            <a:r>
              <a:rPr lang="sk-SK" sz="2400" dirty="0"/>
              <a:t>determinanty zdravia žien a ako sa líšia v rôznych prostrediach </a:t>
            </a:r>
          </a:p>
          <a:p>
            <a:r>
              <a:rPr lang="sk-SK" sz="2400" dirty="0"/>
              <a:t>bremeno chorôb pre ženy na celom svete, so zameraním na ženy v krajinách s nízkymi a strednými príjmami </a:t>
            </a:r>
          </a:p>
          <a:p>
            <a:r>
              <a:rPr lang="sk-SK" sz="2400" dirty="0"/>
              <a:t>kritické výzvy pri zlepšovaní zdravia žien v krajinách s nízkymi a strednými príjmami </a:t>
            </a:r>
          </a:p>
          <a:p>
            <a:r>
              <a:rPr lang="sk-SK" sz="2400" dirty="0"/>
              <a:t>úspešné príbehy pri zlepšovaní zdravia žien a ponaučenia, ktoré možno použiť v úsilí iných žien o zdravie</a:t>
            </a:r>
          </a:p>
        </p:txBody>
      </p:sp>
      <p:sp>
        <p:nvSpPr>
          <p:cNvPr id="3" name="Nadpis 2">
            <a:extLst>
              <a:ext uri="{FF2B5EF4-FFF2-40B4-BE49-F238E27FC236}">
                <a16:creationId xmlns:a16="http://schemas.microsoft.com/office/drawing/2014/main" id="{9944F73F-185E-3943-BB30-3291BDC1A597}"/>
              </a:ext>
            </a:extLst>
          </p:cNvPr>
          <p:cNvSpPr>
            <a:spLocks noGrp="1"/>
          </p:cNvSpPr>
          <p:nvPr>
            <p:ph type="title"/>
          </p:nvPr>
        </p:nvSpPr>
        <p:spPr/>
        <p:txBody>
          <a:bodyPr/>
          <a:lstStyle/>
          <a:p>
            <a:r>
              <a:rPr lang="sk-SK" dirty="0"/>
              <a:t>Štruktúra</a:t>
            </a:r>
          </a:p>
        </p:txBody>
      </p:sp>
      <p:sp>
        <p:nvSpPr>
          <p:cNvPr id="4" name="Zástupný objekt pre dátum 3">
            <a:extLst>
              <a:ext uri="{FF2B5EF4-FFF2-40B4-BE49-F238E27FC236}">
                <a16:creationId xmlns:a16="http://schemas.microsoft.com/office/drawing/2014/main" id="{430F11FC-BF8A-E64E-A277-335A3C15A12A}"/>
              </a:ext>
            </a:extLst>
          </p:cNvPr>
          <p:cNvSpPr>
            <a:spLocks noGrp="1"/>
          </p:cNvSpPr>
          <p:nvPr>
            <p:ph type="dt" sz="half" idx="10"/>
          </p:nvPr>
        </p:nvSpPr>
        <p:spPr/>
        <p:txBody>
          <a:bodyPr/>
          <a:lstStyle/>
          <a:p>
            <a:fld id="{17D84F83-A9A5-C942-A03F-560C803C3F5D}" type="datetime1">
              <a:rPr lang="sk-SK" smtClean="0"/>
              <a:t>14.11.2022</a:t>
            </a:fld>
            <a:endParaRPr lang="sk-SK"/>
          </a:p>
        </p:txBody>
      </p:sp>
      <p:sp>
        <p:nvSpPr>
          <p:cNvPr id="5" name="Zástupný objekt pre číslo snímky 4">
            <a:extLst>
              <a:ext uri="{FF2B5EF4-FFF2-40B4-BE49-F238E27FC236}">
                <a16:creationId xmlns:a16="http://schemas.microsoft.com/office/drawing/2014/main" id="{21588CD6-8F48-2843-BF66-3FFFD98273A8}"/>
              </a:ext>
            </a:extLst>
          </p:cNvPr>
          <p:cNvSpPr>
            <a:spLocks noGrp="1"/>
          </p:cNvSpPr>
          <p:nvPr>
            <p:ph type="sldNum" sz="quarter" idx="11"/>
          </p:nvPr>
        </p:nvSpPr>
        <p:spPr/>
        <p:txBody>
          <a:bodyPr/>
          <a:lstStyle/>
          <a:p>
            <a:fld id="{20C92893-8C51-46CF-9D47-24B3C575AFAA}" type="slidenum">
              <a:rPr lang="sk-SK" smtClean="0"/>
              <a:pPr/>
              <a:t>2</a:t>
            </a:fld>
            <a:endParaRPr lang="sk-SK"/>
          </a:p>
        </p:txBody>
      </p:sp>
      <p:sp>
        <p:nvSpPr>
          <p:cNvPr id="6" name="Zástupný objekt pre pätu 5">
            <a:extLst>
              <a:ext uri="{FF2B5EF4-FFF2-40B4-BE49-F238E27FC236}">
                <a16:creationId xmlns:a16="http://schemas.microsoft.com/office/drawing/2014/main" id="{911460E8-F8F2-B844-8132-20E3DBA30AB0}"/>
              </a:ext>
            </a:extLst>
          </p:cNvPr>
          <p:cNvSpPr>
            <a:spLocks noGrp="1"/>
          </p:cNvSpPr>
          <p:nvPr>
            <p:ph type="ftr" sz="quarter" idx="12"/>
          </p:nvPr>
        </p:nvSpPr>
        <p:spPr/>
        <p:txBody>
          <a:bodyPr/>
          <a:lstStyle/>
          <a:p>
            <a:r>
              <a:rPr lang="sk-SK"/>
              <a:t>rusnak.truni.sk</a:t>
            </a:r>
          </a:p>
        </p:txBody>
      </p:sp>
    </p:spTree>
    <p:extLst>
      <p:ext uri="{BB962C8B-B14F-4D97-AF65-F5344CB8AC3E}">
        <p14:creationId xmlns:p14="http://schemas.microsoft.com/office/powerpoint/2010/main" val="2881810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6B592C34-71B5-FD2A-6329-ED253CEC4601}"/>
              </a:ext>
            </a:extLst>
          </p:cNvPr>
          <p:cNvSpPr>
            <a:spLocks noGrp="1"/>
          </p:cNvSpPr>
          <p:nvPr>
            <p:ph idx="1"/>
          </p:nvPr>
        </p:nvSpPr>
        <p:spPr>
          <a:xfrm>
            <a:off x="991518" y="756287"/>
            <a:ext cx="8076759" cy="4621740"/>
          </a:xfrm>
        </p:spPr>
        <p:txBody>
          <a:bodyPr>
            <a:normAutofit/>
          </a:bodyPr>
          <a:lstStyle/>
          <a:p>
            <a:r>
              <a:rPr lang="sk-SK" dirty="0"/>
              <a:t>sú vystavení osobitnému riziku pohlavne prenosných chorôb, pretože sú často nútení k sexu, ich sexuálne vzťahy sú často neplánované a nemusia mať schopnosť alebo zručnosti na používanie kondómu. </a:t>
            </a:r>
          </a:p>
          <a:p>
            <a:r>
              <a:rPr lang="sk-SK" dirty="0"/>
              <a:t>Riziká zahŕňajú nízky vek pri zapájaní sa do sexuálnych vzťahov, často kvôli detským manželstvám, najmä v Ázii a subsaharskej Afrike; viac sexuálnych partnerov; sex s vysoko rizikovými partnermi vrátane partnerov podstatne starších ako žena; a nemožnosť použiť kondóm. </a:t>
            </a:r>
          </a:p>
          <a:p>
            <a:r>
              <a:rPr lang="sk-SK" dirty="0"/>
              <a:t>S nechráneným sexom súvisí aj požívanie alkoholu a drog, ako aj nerovnaká moc medzi ženou a mužom, ktorí sú v sexuálnom styku.</a:t>
            </a:r>
          </a:p>
        </p:txBody>
      </p:sp>
      <p:sp>
        <p:nvSpPr>
          <p:cNvPr id="3" name="Nadpis 2">
            <a:extLst>
              <a:ext uri="{FF2B5EF4-FFF2-40B4-BE49-F238E27FC236}">
                <a16:creationId xmlns:a16="http://schemas.microsoft.com/office/drawing/2014/main" id="{5DC5360A-E71D-3546-9CEF-2A6C60046FD7}"/>
              </a:ext>
            </a:extLst>
          </p:cNvPr>
          <p:cNvSpPr>
            <a:spLocks noGrp="1"/>
          </p:cNvSpPr>
          <p:nvPr>
            <p:ph type="title"/>
          </p:nvPr>
        </p:nvSpPr>
        <p:spPr/>
        <p:txBody>
          <a:bodyPr/>
          <a:lstStyle/>
          <a:p>
            <a:r>
              <a:rPr lang="sk-SK" dirty="0"/>
              <a:t>Mladí ľudia</a:t>
            </a:r>
          </a:p>
        </p:txBody>
      </p:sp>
      <p:sp>
        <p:nvSpPr>
          <p:cNvPr id="4" name="Zástupný objekt pre dátum 3">
            <a:extLst>
              <a:ext uri="{FF2B5EF4-FFF2-40B4-BE49-F238E27FC236}">
                <a16:creationId xmlns:a16="http://schemas.microsoft.com/office/drawing/2014/main" id="{C29816D6-BB01-1A33-E440-1A2FFB8B4FDD}"/>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EA0A7D57-7BAD-A3EC-7A3D-A6F9ECA583AC}"/>
              </a:ext>
            </a:extLst>
          </p:cNvPr>
          <p:cNvSpPr>
            <a:spLocks noGrp="1"/>
          </p:cNvSpPr>
          <p:nvPr>
            <p:ph type="sldNum" sz="quarter" idx="11"/>
          </p:nvPr>
        </p:nvSpPr>
        <p:spPr/>
        <p:txBody>
          <a:bodyPr/>
          <a:lstStyle/>
          <a:p>
            <a:fld id="{20C92893-8C51-46CF-9D47-24B3C575AFAA}" type="slidenum">
              <a:rPr lang="en-GB" smtClean="0"/>
              <a:pPr/>
              <a:t>20</a:t>
            </a:fld>
            <a:endParaRPr lang="en-GB"/>
          </a:p>
        </p:txBody>
      </p:sp>
      <p:sp>
        <p:nvSpPr>
          <p:cNvPr id="6" name="Zástupný objekt pre pätu 5">
            <a:extLst>
              <a:ext uri="{FF2B5EF4-FFF2-40B4-BE49-F238E27FC236}">
                <a16:creationId xmlns:a16="http://schemas.microsoft.com/office/drawing/2014/main" id="{D67C586D-CDF8-E076-4B6E-F28776653650}"/>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844248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8468921F-314B-0658-23CB-F36B9D68CA17}"/>
              </a:ext>
            </a:extLst>
          </p:cNvPr>
          <p:cNvSpPr>
            <a:spLocks noGrp="1"/>
          </p:cNvSpPr>
          <p:nvPr>
            <p:ph idx="1"/>
          </p:nvPr>
        </p:nvSpPr>
        <p:spPr>
          <a:xfrm>
            <a:off x="755690" y="756287"/>
            <a:ext cx="8312587" cy="4785197"/>
          </a:xfrm>
        </p:spPr>
        <p:txBody>
          <a:bodyPr>
            <a:normAutofit/>
          </a:bodyPr>
          <a:lstStyle/>
          <a:p>
            <a:r>
              <a:rPr lang="sk-SK" dirty="0"/>
              <a:t>Nedávne odhady WHO o násilí zo strany intímneho partnera naznačujú, že: </a:t>
            </a:r>
          </a:p>
          <a:p>
            <a:r>
              <a:rPr lang="sk-SK" dirty="0"/>
              <a:t>Asi 35 percent všetkých žien bolo vystavených sexuálnemu násiliu alebo fyzickému násiliu zo strany intímneho partnera alebo </a:t>
            </a:r>
            <a:r>
              <a:rPr lang="sk-SK" dirty="0" err="1"/>
              <a:t>nepartnera</a:t>
            </a:r>
            <a:r>
              <a:rPr lang="sk-SK" dirty="0"/>
              <a:t>.</a:t>
            </a:r>
          </a:p>
          <a:p>
            <a:r>
              <a:rPr lang="sk-SK" dirty="0"/>
              <a:t>Celosvetovo asi 30 percent všetkých žien bolo vystavených násiliu zo strany intímneho partnera, hoci v niektorých regiónoch je to takmer 40 percent.</a:t>
            </a:r>
          </a:p>
          <a:p>
            <a:r>
              <a:rPr lang="sk-SK" dirty="0"/>
              <a:t>Tridsaťosem percent všetkých zavraždených žien je zavraždených intímnymi partnermi.</a:t>
            </a:r>
          </a:p>
          <a:p>
            <a:r>
              <a:rPr lang="sk-SK" dirty="0"/>
              <a:t>Sedem percent všetkých žien bolo vystavených sexuálnemu násiliu zo strany niekoho, kto nebol intímnym partnerom.</a:t>
            </a:r>
          </a:p>
        </p:txBody>
      </p:sp>
      <p:sp>
        <p:nvSpPr>
          <p:cNvPr id="3" name="Nadpis 2">
            <a:extLst>
              <a:ext uri="{FF2B5EF4-FFF2-40B4-BE49-F238E27FC236}">
                <a16:creationId xmlns:a16="http://schemas.microsoft.com/office/drawing/2014/main" id="{7E69AC31-5217-D750-5AF6-B9F3EC890A0B}"/>
              </a:ext>
            </a:extLst>
          </p:cNvPr>
          <p:cNvSpPr>
            <a:spLocks noGrp="1"/>
          </p:cNvSpPr>
          <p:nvPr>
            <p:ph type="title"/>
          </p:nvPr>
        </p:nvSpPr>
        <p:spPr/>
        <p:txBody>
          <a:bodyPr/>
          <a:lstStyle/>
          <a:p>
            <a:r>
              <a:rPr lang="sk-SK" dirty="0"/>
              <a:t>Násilie na ženách</a:t>
            </a:r>
          </a:p>
        </p:txBody>
      </p:sp>
      <p:sp>
        <p:nvSpPr>
          <p:cNvPr id="4" name="Zástupný objekt pre dátum 3">
            <a:extLst>
              <a:ext uri="{FF2B5EF4-FFF2-40B4-BE49-F238E27FC236}">
                <a16:creationId xmlns:a16="http://schemas.microsoft.com/office/drawing/2014/main" id="{0983C7EE-E868-7EA1-2D65-C1AAFAE6D4E8}"/>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CF6B8B9A-49DE-D0EA-9A49-2D2B85D80CC6}"/>
              </a:ext>
            </a:extLst>
          </p:cNvPr>
          <p:cNvSpPr>
            <a:spLocks noGrp="1"/>
          </p:cNvSpPr>
          <p:nvPr>
            <p:ph type="sldNum" sz="quarter" idx="11"/>
          </p:nvPr>
        </p:nvSpPr>
        <p:spPr/>
        <p:txBody>
          <a:bodyPr/>
          <a:lstStyle/>
          <a:p>
            <a:fld id="{20C92893-8C51-46CF-9D47-24B3C575AFAA}" type="slidenum">
              <a:rPr lang="en-GB" smtClean="0"/>
              <a:pPr/>
              <a:t>21</a:t>
            </a:fld>
            <a:endParaRPr lang="en-GB"/>
          </a:p>
        </p:txBody>
      </p:sp>
      <p:sp>
        <p:nvSpPr>
          <p:cNvPr id="6" name="Zástupný objekt pre pätu 5">
            <a:extLst>
              <a:ext uri="{FF2B5EF4-FFF2-40B4-BE49-F238E27FC236}">
                <a16:creationId xmlns:a16="http://schemas.microsoft.com/office/drawing/2014/main" id="{FB5CDDC5-DC21-D965-65EF-8D51B20AE805}"/>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558392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595CFA31-E8D9-6424-7929-DE4642A85A06}"/>
              </a:ext>
            </a:extLst>
          </p:cNvPr>
          <p:cNvSpPr>
            <a:spLocks noGrp="1"/>
          </p:cNvSpPr>
          <p:nvPr>
            <p:ph idx="1"/>
          </p:nvPr>
        </p:nvSpPr>
        <p:spPr>
          <a:xfrm>
            <a:off x="755690" y="756287"/>
            <a:ext cx="8312587" cy="4621740"/>
          </a:xfrm>
        </p:spPr>
        <p:txBody>
          <a:bodyPr>
            <a:normAutofit lnSpcReduction="10000"/>
          </a:bodyPr>
          <a:lstStyle/>
          <a:p>
            <a:r>
              <a:rPr lang="sk-SK" dirty="0"/>
              <a:t>Patria sem zranenia, nechcené tehotenstvá, pohlavne prenosné choroby, depresia a niekedy aj trvalá invalidita alebo smrť.</a:t>
            </a:r>
          </a:p>
          <a:p>
            <a:r>
              <a:rPr lang="sk-SK" dirty="0"/>
              <a:t>Rizikové faktory toho, či žena bude alebo nebude vystavená násiliu, môžu byť komplikované, často sú výsledkom mnohých faktorov a nie sú dobre zdokumentované. </a:t>
            </a:r>
          </a:p>
          <a:p>
            <a:r>
              <a:rPr lang="sk-SK" dirty="0"/>
              <a:t>Zdá sa však, že takéto násilie súvisí s faktormi, ako je nízky vek mužského partnera, anamnéza násilia mužského partnera, nízky socioekonomický status zúčastnených mužov a žien, blízkosť drog alebo alkoholu, sociálna izolácia a pohlavie. nerovnosť. </a:t>
            </a:r>
          </a:p>
          <a:p>
            <a:r>
              <a:rPr lang="sk-SK" dirty="0"/>
              <a:t>Pravdepodobnosť násilia sa zvyšuje v konfliktných a </a:t>
            </a:r>
            <a:r>
              <a:rPr lang="sk-SK" dirty="0" err="1"/>
              <a:t>postkonfliktných</a:t>
            </a:r>
            <a:r>
              <a:rPr lang="sk-SK" dirty="0"/>
              <a:t> situáciách.</a:t>
            </a:r>
          </a:p>
        </p:txBody>
      </p:sp>
      <p:sp>
        <p:nvSpPr>
          <p:cNvPr id="3" name="Nadpis 2">
            <a:extLst>
              <a:ext uri="{FF2B5EF4-FFF2-40B4-BE49-F238E27FC236}">
                <a16:creationId xmlns:a16="http://schemas.microsoft.com/office/drawing/2014/main" id="{10801C43-BC49-CE83-EE83-61AE6256CB22}"/>
              </a:ext>
            </a:extLst>
          </p:cNvPr>
          <p:cNvSpPr>
            <a:spLocks noGrp="1"/>
          </p:cNvSpPr>
          <p:nvPr>
            <p:ph type="title"/>
          </p:nvPr>
        </p:nvSpPr>
        <p:spPr>
          <a:xfrm>
            <a:off x="842268" y="5835836"/>
            <a:ext cx="8312587" cy="1008380"/>
          </a:xfrm>
        </p:spPr>
        <p:txBody>
          <a:bodyPr/>
          <a:lstStyle/>
          <a:p>
            <a:r>
              <a:rPr lang="sk-SK" dirty="0"/>
              <a:t>Následky na zdravie</a:t>
            </a:r>
          </a:p>
        </p:txBody>
      </p:sp>
      <p:sp>
        <p:nvSpPr>
          <p:cNvPr id="4" name="Zástupný objekt pre dátum 3">
            <a:extLst>
              <a:ext uri="{FF2B5EF4-FFF2-40B4-BE49-F238E27FC236}">
                <a16:creationId xmlns:a16="http://schemas.microsoft.com/office/drawing/2014/main" id="{3950E466-AAF7-17FA-FDED-8E25257956C0}"/>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C0CEBD60-94A9-03B2-D1F2-C8C033EE71B2}"/>
              </a:ext>
            </a:extLst>
          </p:cNvPr>
          <p:cNvSpPr>
            <a:spLocks noGrp="1"/>
          </p:cNvSpPr>
          <p:nvPr>
            <p:ph type="sldNum" sz="quarter" idx="11"/>
          </p:nvPr>
        </p:nvSpPr>
        <p:spPr/>
        <p:txBody>
          <a:bodyPr/>
          <a:lstStyle/>
          <a:p>
            <a:fld id="{20C92893-8C51-46CF-9D47-24B3C575AFAA}" type="slidenum">
              <a:rPr lang="en-GB" smtClean="0"/>
              <a:pPr/>
              <a:t>22</a:t>
            </a:fld>
            <a:endParaRPr lang="en-GB"/>
          </a:p>
        </p:txBody>
      </p:sp>
      <p:sp>
        <p:nvSpPr>
          <p:cNvPr id="6" name="Zástupný objekt pre pätu 5">
            <a:extLst>
              <a:ext uri="{FF2B5EF4-FFF2-40B4-BE49-F238E27FC236}">
                <a16:creationId xmlns:a16="http://schemas.microsoft.com/office/drawing/2014/main" id="{29A0FC19-7B3C-B6FC-0361-6D01062FB94B}"/>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415936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F4B518C-A9D0-1882-1619-DBE874371837}"/>
              </a:ext>
            </a:extLst>
          </p:cNvPr>
          <p:cNvSpPr>
            <a:spLocks noGrp="1"/>
          </p:cNvSpPr>
          <p:nvPr>
            <p:ph idx="1"/>
          </p:nvPr>
        </p:nvSpPr>
        <p:spPr>
          <a:xfrm>
            <a:off x="856448" y="756287"/>
            <a:ext cx="8211829" cy="4862315"/>
          </a:xfrm>
        </p:spPr>
        <p:txBody>
          <a:bodyPr>
            <a:normAutofit fontScale="92500" lnSpcReduction="10000"/>
          </a:bodyPr>
          <a:lstStyle/>
          <a:p>
            <a:r>
              <a:rPr lang="sk-SK" dirty="0"/>
              <a:t>WHO odhaduje, že v roku 2013 došlo k 289 000 úmrtiam matiek, čo znamená úmrtia, ktoré nastanú počas tehotenstva, počas pôrodu alebo do 42 dní po narodení dieťaťa.</a:t>
            </a:r>
          </a:p>
          <a:p>
            <a:r>
              <a:rPr lang="sk-SK" dirty="0"/>
              <a:t>Od roku 1990 do roku 2013 sa odhaduje, že počet úmrtí matiek, ku ktorým dochádza ročne, klesol o približne 45 percent, čo v tomto období predstavovalo pokles o približne 2,6 percenta ročne. </a:t>
            </a:r>
          </a:p>
          <a:p>
            <a:r>
              <a:rPr lang="sk-SK" dirty="0"/>
              <a:t>Približne 99 percent týchto úmrtí matiek sa vyskytuje v krajinách s nízkymi a strednými príjmami. </a:t>
            </a:r>
          </a:p>
          <a:p>
            <a:r>
              <a:rPr lang="sk-SK" dirty="0"/>
              <a:t>Subsaharská Afrika predstavuje asi 62 percent týchto úmrtí a južná Ázia 24 percent. </a:t>
            </a:r>
          </a:p>
          <a:p>
            <a:r>
              <a:rPr lang="sk-SK" dirty="0"/>
              <a:t>Jedna tretina úmrtí matiek sa vyskytuje v Indii a Nigérii. Desať krajín má na svedomí takmer 60 percent všetkých úmrtí matiek: India, Nigéria, Konžská demokratická republika, Etiópia, Indonézia, Pakistan, Tanzánia, Keňa, Čína a Uganda.</a:t>
            </a:r>
          </a:p>
        </p:txBody>
      </p:sp>
      <p:sp>
        <p:nvSpPr>
          <p:cNvPr id="3" name="Nadpis 2">
            <a:extLst>
              <a:ext uri="{FF2B5EF4-FFF2-40B4-BE49-F238E27FC236}">
                <a16:creationId xmlns:a16="http://schemas.microsoft.com/office/drawing/2014/main" id="{99D180C6-2F07-E6A5-1D2E-642131EDFFC3}"/>
              </a:ext>
            </a:extLst>
          </p:cNvPr>
          <p:cNvSpPr>
            <a:spLocks noGrp="1"/>
          </p:cNvSpPr>
          <p:nvPr>
            <p:ph type="title"/>
          </p:nvPr>
        </p:nvSpPr>
        <p:spPr>
          <a:xfrm>
            <a:off x="842268" y="6340026"/>
            <a:ext cx="8312587" cy="1008380"/>
          </a:xfrm>
        </p:spPr>
        <p:txBody>
          <a:bodyPr/>
          <a:lstStyle/>
          <a:p>
            <a:r>
              <a:rPr lang="sk-SK" dirty="0"/>
              <a:t>Chorobnosť a úmrtnosť matiek</a:t>
            </a:r>
          </a:p>
        </p:txBody>
      </p:sp>
      <p:sp>
        <p:nvSpPr>
          <p:cNvPr id="4" name="Zástupný objekt pre dátum 3">
            <a:extLst>
              <a:ext uri="{FF2B5EF4-FFF2-40B4-BE49-F238E27FC236}">
                <a16:creationId xmlns:a16="http://schemas.microsoft.com/office/drawing/2014/main" id="{B9626155-F9F8-A6D5-CEDC-AF84B4C8EB20}"/>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6EEDFF16-950D-8753-14E8-AFA336F6754A}"/>
              </a:ext>
            </a:extLst>
          </p:cNvPr>
          <p:cNvSpPr>
            <a:spLocks noGrp="1"/>
          </p:cNvSpPr>
          <p:nvPr>
            <p:ph type="sldNum" sz="quarter" idx="11"/>
          </p:nvPr>
        </p:nvSpPr>
        <p:spPr/>
        <p:txBody>
          <a:bodyPr/>
          <a:lstStyle/>
          <a:p>
            <a:fld id="{20C92893-8C51-46CF-9D47-24B3C575AFAA}" type="slidenum">
              <a:rPr lang="en-GB" smtClean="0"/>
              <a:pPr/>
              <a:t>23</a:t>
            </a:fld>
            <a:endParaRPr lang="en-GB"/>
          </a:p>
        </p:txBody>
      </p:sp>
      <p:sp>
        <p:nvSpPr>
          <p:cNvPr id="6" name="Zástupný objekt pre pätu 5">
            <a:extLst>
              <a:ext uri="{FF2B5EF4-FFF2-40B4-BE49-F238E27FC236}">
                <a16:creationId xmlns:a16="http://schemas.microsoft.com/office/drawing/2014/main" id="{F256A960-80C5-D87A-C516-A7AB1E76147E}"/>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687296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0BAB1EAC-C98B-ED4E-C2BA-46D2E026CAB4}"/>
              </a:ext>
            </a:extLst>
          </p:cNvPr>
          <p:cNvSpPr>
            <a:spLocks noGrp="1"/>
          </p:cNvSpPr>
          <p:nvPr>
            <p:ph type="dt" sz="half" idx="10"/>
          </p:nvPr>
        </p:nvSpPr>
        <p:spPr/>
        <p:txBody>
          <a:bodyPr/>
          <a:lstStyle/>
          <a:p>
            <a:fld id="{922194C1-B975-7C4D-A7DB-B02BEBEAD846}" type="datetime1">
              <a:rPr lang="sk-SK" smtClean="0"/>
              <a:t>14.11.2022</a:t>
            </a:fld>
            <a:endParaRPr lang="en-GB"/>
          </a:p>
        </p:txBody>
      </p:sp>
      <p:sp>
        <p:nvSpPr>
          <p:cNvPr id="3" name="Zástupný objekt pre číslo snímky 2">
            <a:extLst>
              <a:ext uri="{FF2B5EF4-FFF2-40B4-BE49-F238E27FC236}">
                <a16:creationId xmlns:a16="http://schemas.microsoft.com/office/drawing/2014/main" id="{DA2AF19C-4899-1D75-2CBC-4B346C074ADC}"/>
              </a:ext>
            </a:extLst>
          </p:cNvPr>
          <p:cNvSpPr>
            <a:spLocks noGrp="1"/>
          </p:cNvSpPr>
          <p:nvPr>
            <p:ph type="sldNum" sz="quarter" idx="11"/>
          </p:nvPr>
        </p:nvSpPr>
        <p:spPr/>
        <p:txBody>
          <a:bodyPr/>
          <a:lstStyle/>
          <a:p>
            <a:fld id="{A00FC4B8-150F-463D-96B8-86E8E877A23E}" type="slidenum">
              <a:rPr lang="en-GB" smtClean="0"/>
              <a:pPr/>
              <a:t>24</a:t>
            </a:fld>
            <a:endParaRPr lang="en-GB"/>
          </a:p>
        </p:txBody>
      </p:sp>
      <p:sp>
        <p:nvSpPr>
          <p:cNvPr id="4" name="Zástupný objekt pre pätu 3">
            <a:extLst>
              <a:ext uri="{FF2B5EF4-FFF2-40B4-BE49-F238E27FC236}">
                <a16:creationId xmlns:a16="http://schemas.microsoft.com/office/drawing/2014/main" id="{243253CB-D7FE-8F9A-AB5D-BF18CD2B04A2}"/>
              </a:ext>
            </a:extLst>
          </p:cNvPr>
          <p:cNvSpPr>
            <a:spLocks noGrp="1"/>
          </p:cNvSpPr>
          <p:nvPr>
            <p:ph type="ftr" sz="quarter" idx="12"/>
          </p:nvPr>
        </p:nvSpPr>
        <p:spPr/>
        <p:txBody>
          <a:bodyPr/>
          <a:lstStyle/>
          <a:p>
            <a:r>
              <a:rPr lang="en-GB"/>
              <a:t>rusnak.truni.sk</a:t>
            </a:r>
          </a:p>
        </p:txBody>
      </p:sp>
      <p:pic>
        <p:nvPicPr>
          <p:cNvPr id="6" name="Obrázok 5">
            <a:extLst>
              <a:ext uri="{FF2B5EF4-FFF2-40B4-BE49-F238E27FC236}">
                <a16:creationId xmlns:a16="http://schemas.microsoft.com/office/drawing/2014/main" id="{BCC4885D-5694-66A4-617E-F97CA8EC6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4110" y="484742"/>
            <a:ext cx="5089176" cy="6593366"/>
          </a:xfrm>
          <a:prstGeom prst="rect">
            <a:avLst/>
          </a:prstGeom>
        </p:spPr>
      </p:pic>
    </p:spTree>
    <p:extLst>
      <p:ext uri="{BB962C8B-B14F-4D97-AF65-F5344CB8AC3E}">
        <p14:creationId xmlns:p14="http://schemas.microsoft.com/office/powerpoint/2010/main" val="2254423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5B19EED4-2AA9-39FA-1955-C61F9D9CF1C2}"/>
              </a:ext>
            </a:extLst>
          </p:cNvPr>
          <p:cNvSpPr>
            <a:spLocks noGrp="1"/>
          </p:cNvSpPr>
          <p:nvPr>
            <p:ph idx="1"/>
          </p:nvPr>
        </p:nvSpPr>
        <p:spPr>
          <a:xfrm>
            <a:off x="590740" y="372889"/>
            <a:ext cx="8561501" cy="5170788"/>
          </a:xfrm>
        </p:spPr>
        <p:txBody>
          <a:bodyPr>
            <a:normAutofit/>
          </a:bodyPr>
          <a:lstStyle/>
          <a:p>
            <a:r>
              <a:rPr lang="sk-SK" dirty="0"/>
              <a:t>Nutričný stav a celkový zdravotný stav matky. </a:t>
            </a:r>
          </a:p>
          <a:p>
            <a:r>
              <a:rPr lang="sk-SK" dirty="0"/>
              <a:t>Nízky vzrast je dôležitým rizikovým faktorom úmrtia matky. </a:t>
            </a:r>
          </a:p>
          <a:p>
            <a:r>
              <a:rPr lang="sk-SK" dirty="0"/>
              <a:t>Veľmi silná korelácia medzi smrťou matky a úrovňou vzdelania a príjmom matky. Je jasné, že vzdelané ženy menej zomierajú, zatiaľ čo nevzdelané a chudobné ženy áno. </a:t>
            </a:r>
          </a:p>
          <a:p>
            <a:r>
              <a:rPr lang="sk-SK" dirty="0"/>
              <a:t>Úmrtie matiek sa tiež líši podľa etnickej príslušnosti a miesta, pričom vidiecke ženy sú vystavené väčšiemu riziku ako obyvatelia miest. </a:t>
            </a:r>
          </a:p>
          <a:p>
            <a:r>
              <a:rPr lang="sk-SK" dirty="0"/>
              <a:t>Riziko úmrtia matky sa okrem iného spája aj s </a:t>
            </a:r>
          </a:p>
          <a:p>
            <a:pPr lvl="1"/>
            <a:r>
              <a:rPr lang="sk-SK" dirty="0"/>
              <a:t>pôrodmi u mladistvých,</a:t>
            </a:r>
          </a:p>
          <a:p>
            <a:pPr lvl="1"/>
            <a:r>
              <a:rPr lang="sk-SK" dirty="0"/>
              <a:t>ženy, ktoré majú prvé dieťa,</a:t>
            </a:r>
          </a:p>
          <a:p>
            <a:pPr lvl="1"/>
            <a:r>
              <a:rPr lang="sk-SK" dirty="0"/>
              <a:t>ženy, ktoré majú viac ako päť detí,</a:t>
            </a:r>
          </a:p>
          <a:p>
            <a:pPr lvl="1"/>
            <a:r>
              <a:rPr lang="sk-SK" dirty="0"/>
              <a:t>a pôrod vo veku nad 35 rokov.</a:t>
            </a:r>
          </a:p>
        </p:txBody>
      </p:sp>
      <p:sp>
        <p:nvSpPr>
          <p:cNvPr id="3" name="Nadpis 2">
            <a:extLst>
              <a:ext uri="{FF2B5EF4-FFF2-40B4-BE49-F238E27FC236}">
                <a16:creationId xmlns:a16="http://schemas.microsoft.com/office/drawing/2014/main" id="{3FD62492-5C58-76E2-D535-C15364F37E6F}"/>
              </a:ext>
            </a:extLst>
          </p:cNvPr>
          <p:cNvSpPr>
            <a:spLocks noGrp="1"/>
          </p:cNvSpPr>
          <p:nvPr>
            <p:ph type="title"/>
          </p:nvPr>
        </p:nvSpPr>
        <p:spPr>
          <a:xfrm>
            <a:off x="839654" y="6302373"/>
            <a:ext cx="8312587" cy="1008380"/>
          </a:xfrm>
        </p:spPr>
        <p:txBody>
          <a:bodyPr/>
          <a:lstStyle/>
          <a:p>
            <a:r>
              <a:rPr lang="sk-SK" dirty="0"/>
              <a:t>Faktory rizika pre smrť matky</a:t>
            </a:r>
          </a:p>
        </p:txBody>
      </p:sp>
      <p:sp>
        <p:nvSpPr>
          <p:cNvPr id="4" name="Zástupný objekt pre dátum 3">
            <a:extLst>
              <a:ext uri="{FF2B5EF4-FFF2-40B4-BE49-F238E27FC236}">
                <a16:creationId xmlns:a16="http://schemas.microsoft.com/office/drawing/2014/main" id="{F93C537B-C155-1F3D-8B98-95860A4A4E30}"/>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390EAA89-6BDE-848B-B468-46AA8264423B}"/>
              </a:ext>
            </a:extLst>
          </p:cNvPr>
          <p:cNvSpPr>
            <a:spLocks noGrp="1"/>
          </p:cNvSpPr>
          <p:nvPr>
            <p:ph type="sldNum" sz="quarter" idx="11"/>
          </p:nvPr>
        </p:nvSpPr>
        <p:spPr/>
        <p:txBody>
          <a:bodyPr/>
          <a:lstStyle/>
          <a:p>
            <a:fld id="{20C92893-8C51-46CF-9D47-24B3C575AFAA}" type="slidenum">
              <a:rPr lang="en-GB" smtClean="0"/>
              <a:pPr/>
              <a:t>25</a:t>
            </a:fld>
            <a:endParaRPr lang="en-GB"/>
          </a:p>
        </p:txBody>
      </p:sp>
      <p:sp>
        <p:nvSpPr>
          <p:cNvPr id="6" name="Zástupný objekt pre pätu 5">
            <a:extLst>
              <a:ext uri="{FF2B5EF4-FFF2-40B4-BE49-F238E27FC236}">
                <a16:creationId xmlns:a16="http://schemas.microsoft.com/office/drawing/2014/main" id="{E4BC583E-E0CA-BB45-7FEA-AF39FFDBAF2A}"/>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99646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5B19EED4-2AA9-39FA-1955-C61F9D9CF1C2}"/>
              </a:ext>
            </a:extLst>
          </p:cNvPr>
          <p:cNvSpPr>
            <a:spLocks noGrp="1"/>
          </p:cNvSpPr>
          <p:nvPr>
            <p:ph idx="1"/>
          </p:nvPr>
        </p:nvSpPr>
        <p:spPr>
          <a:xfrm>
            <a:off x="715196" y="372889"/>
            <a:ext cx="8561501" cy="5170788"/>
          </a:xfrm>
        </p:spPr>
        <p:txBody>
          <a:bodyPr>
            <a:normAutofit fontScale="92500" lnSpcReduction="10000"/>
          </a:bodyPr>
          <a:lstStyle/>
          <a:p>
            <a:r>
              <a:rPr lang="sk-SK" dirty="0"/>
              <a:t>Krátke intervaly medzi pôrodmi ďalších detí sú tiež rizikovým faktorom úmrtia matky. </a:t>
            </a:r>
          </a:p>
          <a:p>
            <a:r>
              <a:rPr lang="sk-SK" dirty="0"/>
              <a:t>Pre úspešné výsledky tehotenstva je dôležité mať pôrod pod dohľadom kvalifikovaného poskytovateľa zdravotnej starostlivosti a mať prístup k pohotovostnej pôrodníckej starostlivosti. </a:t>
            </a:r>
          </a:p>
          <a:p>
            <a:r>
              <a:rPr lang="sk-SK" dirty="0"/>
              <a:t>Okrem toho konzumácia alkoholu, tabaku a drog počas tehotenstva môže byť škodlivá pre matku aj dieťa. </a:t>
            </a:r>
          </a:p>
          <a:p>
            <a:r>
              <a:rPr lang="sk-SK" dirty="0"/>
              <a:t>Malária a HIV/AIDS tiež predstavujú značné riziko pre výsledky tehotenstva. </a:t>
            </a:r>
          </a:p>
          <a:p>
            <a:r>
              <a:rPr lang="sk-SK" dirty="0"/>
              <a:t>Úmrtia matiek sú tiež pravdepodobnejšie, keď ženy čelia niečomu, čo sa nazýva „tri oneskorenia“, ku ktorému môže dôjsť na úrovni komunity a zdravotníckych služieb: </a:t>
            </a:r>
          </a:p>
          <a:p>
            <a:pPr lvl="1"/>
            <a:r>
              <a:rPr lang="sk-SK" dirty="0"/>
              <a:t>„oneskorenie v rozhodnutí vyhľadať starostlivosť; </a:t>
            </a:r>
          </a:p>
          <a:p>
            <a:pPr lvl="1"/>
            <a:r>
              <a:rPr lang="sk-SK" dirty="0"/>
              <a:t>„Oneskorenie pri identifikácii a dosiahnutí zdravotníckeho zariadenia; </a:t>
            </a:r>
          </a:p>
          <a:p>
            <a:pPr lvl="1"/>
            <a:r>
              <a:rPr lang="sk-SK" dirty="0"/>
              <a:t>"Meškanie v poskytovaní primeranej starostlivosti v zdravotníckych zariadeniach."</a:t>
            </a:r>
          </a:p>
        </p:txBody>
      </p:sp>
      <p:sp>
        <p:nvSpPr>
          <p:cNvPr id="3" name="Nadpis 2">
            <a:extLst>
              <a:ext uri="{FF2B5EF4-FFF2-40B4-BE49-F238E27FC236}">
                <a16:creationId xmlns:a16="http://schemas.microsoft.com/office/drawing/2014/main" id="{3FD62492-5C58-76E2-D535-C15364F37E6F}"/>
              </a:ext>
            </a:extLst>
          </p:cNvPr>
          <p:cNvSpPr>
            <a:spLocks noGrp="1"/>
          </p:cNvSpPr>
          <p:nvPr>
            <p:ph type="title"/>
          </p:nvPr>
        </p:nvSpPr>
        <p:spPr>
          <a:xfrm>
            <a:off x="839654" y="6302373"/>
            <a:ext cx="8312587" cy="1008380"/>
          </a:xfrm>
        </p:spPr>
        <p:txBody>
          <a:bodyPr/>
          <a:lstStyle/>
          <a:p>
            <a:r>
              <a:rPr lang="sk-SK" dirty="0"/>
              <a:t>Faktory rizika pre smrť matky</a:t>
            </a:r>
          </a:p>
        </p:txBody>
      </p:sp>
      <p:sp>
        <p:nvSpPr>
          <p:cNvPr id="4" name="Zástupný objekt pre dátum 3">
            <a:extLst>
              <a:ext uri="{FF2B5EF4-FFF2-40B4-BE49-F238E27FC236}">
                <a16:creationId xmlns:a16="http://schemas.microsoft.com/office/drawing/2014/main" id="{F93C537B-C155-1F3D-8B98-95860A4A4E30}"/>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390EAA89-6BDE-848B-B468-46AA8264423B}"/>
              </a:ext>
            </a:extLst>
          </p:cNvPr>
          <p:cNvSpPr>
            <a:spLocks noGrp="1"/>
          </p:cNvSpPr>
          <p:nvPr>
            <p:ph type="sldNum" sz="quarter" idx="11"/>
          </p:nvPr>
        </p:nvSpPr>
        <p:spPr/>
        <p:txBody>
          <a:bodyPr/>
          <a:lstStyle/>
          <a:p>
            <a:fld id="{20C92893-8C51-46CF-9D47-24B3C575AFAA}" type="slidenum">
              <a:rPr lang="en-GB" smtClean="0"/>
              <a:pPr/>
              <a:t>26</a:t>
            </a:fld>
            <a:endParaRPr lang="en-GB"/>
          </a:p>
        </p:txBody>
      </p:sp>
      <p:sp>
        <p:nvSpPr>
          <p:cNvPr id="6" name="Zástupný objekt pre pätu 5">
            <a:extLst>
              <a:ext uri="{FF2B5EF4-FFF2-40B4-BE49-F238E27FC236}">
                <a16:creationId xmlns:a16="http://schemas.microsoft.com/office/drawing/2014/main" id="{E4BC583E-E0CA-BB45-7FEA-AF39FFDBAF2A}"/>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672305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BC56924D-826A-6032-6EC0-0A8A8923C0A3}"/>
              </a:ext>
            </a:extLst>
          </p:cNvPr>
          <p:cNvSpPr>
            <a:spLocks noGrp="1"/>
          </p:cNvSpPr>
          <p:nvPr>
            <p:ph idx="1"/>
          </p:nvPr>
        </p:nvSpPr>
        <p:spPr>
          <a:xfrm>
            <a:off x="1057619" y="756287"/>
            <a:ext cx="8010658" cy="4763164"/>
          </a:xfrm>
        </p:spPr>
        <p:txBody>
          <a:bodyPr>
            <a:normAutofit lnSpcReduction="10000"/>
          </a:bodyPr>
          <a:lstStyle/>
          <a:p>
            <a:r>
              <a:rPr lang="sk-SK" dirty="0"/>
              <a:t>V dôsledku umelého prerušenia tehotenstva zomrie menej ako 1 žena zo 100 000, ktorá podstúpila bezpečný potrat. </a:t>
            </a:r>
          </a:p>
          <a:p>
            <a:r>
              <a:rPr lang="sk-SK" dirty="0"/>
              <a:t>Úmrtnosť na nebezpečné potraty je však najmenej 100-krát vyššia, hoci sa v jednotlivých krajinách líši, od približne 100 na 100 000 takýchto potratov po približne 600 na 100 000. </a:t>
            </a:r>
          </a:p>
          <a:p>
            <a:r>
              <a:rPr lang="sk-SK" dirty="0"/>
              <a:t>Odhaduje sa, že asi 13 percent z celkových úmrtí matiek, ktoré sa ročne vyskytnú na celom svete, je spôsobených nebezpečnými potratmi.</a:t>
            </a:r>
          </a:p>
          <a:p>
            <a:r>
              <a:rPr lang="sk-SK" dirty="0"/>
              <a:t>WHO odhaduje, že na svete je každý rok takmer 22 miliónov nebezpečných potratov, z ktorých takmer 19 miliónov sa uskutoční v krajinách s nízkymi a strednými príjmami.</a:t>
            </a:r>
          </a:p>
        </p:txBody>
      </p:sp>
      <p:sp>
        <p:nvSpPr>
          <p:cNvPr id="3" name="Nadpis 2">
            <a:extLst>
              <a:ext uri="{FF2B5EF4-FFF2-40B4-BE49-F238E27FC236}">
                <a16:creationId xmlns:a16="http://schemas.microsoft.com/office/drawing/2014/main" id="{7AE4E16F-1F8D-D429-91DE-C792313C1639}"/>
              </a:ext>
            </a:extLst>
          </p:cNvPr>
          <p:cNvSpPr>
            <a:spLocks noGrp="1"/>
          </p:cNvSpPr>
          <p:nvPr>
            <p:ph type="title"/>
          </p:nvPr>
        </p:nvSpPr>
        <p:spPr>
          <a:xfrm>
            <a:off x="839654" y="5835836"/>
            <a:ext cx="8312587" cy="1008380"/>
          </a:xfrm>
        </p:spPr>
        <p:txBody>
          <a:bodyPr/>
          <a:lstStyle/>
          <a:p>
            <a:r>
              <a:rPr lang="sk-SK" dirty="0"/>
              <a:t>Nebezpečné potraty</a:t>
            </a:r>
          </a:p>
        </p:txBody>
      </p:sp>
      <p:sp>
        <p:nvSpPr>
          <p:cNvPr id="4" name="Zástupný objekt pre dátum 3">
            <a:extLst>
              <a:ext uri="{FF2B5EF4-FFF2-40B4-BE49-F238E27FC236}">
                <a16:creationId xmlns:a16="http://schemas.microsoft.com/office/drawing/2014/main" id="{92C29646-306F-E3B8-E36F-7155016A5DC4}"/>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E8706285-35BC-9091-9B97-E07E85E3B7A6}"/>
              </a:ext>
            </a:extLst>
          </p:cNvPr>
          <p:cNvSpPr>
            <a:spLocks noGrp="1"/>
          </p:cNvSpPr>
          <p:nvPr>
            <p:ph type="sldNum" sz="quarter" idx="11"/>
          </p:nvPr>
        </p:nvSpPr>
        <p:spPr/>
        <p:txBody>
          <a:bodyPr/>
          <a:lstStyle/>
          <a:p>
            <a:fld id="{20C92893-8C51-46CF-9D47-24B3C575AFAA}" type="slidenum">
              <a:rPr lang="en-GB" smtClean="0"/>
              <a:pPr/>
              <a:t>27</a:t>
            </a:fld>
            <a:endParaRPr lang="en-GB"/>
          </a:p>
        </p:txBody>
      </p:sp>
      <p:sp>
        <p:nvSpPr>
          <p:cNvPr id="6" name="Zástupný objekt pre pätu 5">
            <a:extLst>
              <a:ext uri="{FF2B5EF4-FFF2-40B4-BE49-F238E27FC236}">
                <a16:creationId xmlns:a16="http://schemas.microsoft.com/office/drawing/2014/main" id="{FD75B062-D71D-25CA-AD3F-7AAB1F1F126E}"/>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512238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F2E19C5-F32E-70C1-A09F-0D26A40F66B6}"/>
              </a:ext>
            </a:extLst>
          </p:cNvPr>
          <p:cNvSpPr>
            <a:spLocks noGrp="1"/>
          </p:cNvSpPr>
          <p:nvPr>
            <p:ph type="title"/>
          </p:nvPr>
        </p:nvSpPr>
        <p:spPr>
          <a:xfrm>
            <a:off x="856449" y="6181580"/>
            <a:ext cx="8312587" cy="1008380"/>
          </a:xfrm>
        </p:spPr>
        <p:txBody>
          <a:bodyPr/>
          <a:lstStyle/>
          <a:p>
            <a:r>
              <a:rPr lang="sk-SK" dirty="0"/>
              <a:t>Nebezpečné potraty podľa regiónu</a:t>
            </a:r>
          </a:p>
        </p:txBody>
      </p:sp>
      <p:sp>
        <p:nvSpPr>
          <p:cNvPr id="4" name="Zástupný objekt pre dátum 3">
            <a:extLst>
              <a:ext uri="{FF2B5EF4-FFF2-40B4-BE49-F238E27FC236}">
                <a16:creationId xmlns:a16="http://schemas.microsoft.com/office/drawing/2014/main" id="{D6CD5547-1604-9876-6B84-D0E7C8EAD349}"/>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85DE0E84-F68D-61B9-0018-04605A4F8FBB}"/>
              </a:ext>
            </a:extLst>
          </p:cNvPr>
          <p:cNvSpPr>
            <a:spLocks noGrp="1"/>
          </p:cNvSpPr>
          <p:nvPr>
            <p:ph type="sldNum" sz="quarter" idx="11"/>
          </p:nvPr>
        </p:nvSpPr>
        <p:spPr/>
        <p:txBody>
          <a:bodyPr/>
          <a:lstStyle/>
          <a:p>
            <a:fld id="{20C92893-8C51-46CF-9D47-24B3C575AFAA}" type="slidenum">
              <a:rPr lang="en-GB" smtClean="0"/>
              <a:pPr/>
              <a:t>28</a:t>
            </a:fld>
            <a:endParaRPr lang="en-GB"/>
          </a:p>
        </p:txBody>
      </p:sp>
      <p:sp>
        <p:nvSpPr>
          <p:cNvPr id="6" name="Zástupný objekt pre pätu 5">
            <a:extLst>
              <a:ext uri="{FF2B5EF4-FFF2-40B4-BE49-F238E27FC236}">
                <a16:creationId xmlns:a16="http://schemas.microsoft.com/office/drawing/2014/main" id="{D131EB50-C274-5196-E1B9-FE41BD136F1C}"/>
              </a:ext>
            </a:extLst>
          </p:cNvPr>
          <p:cNvSpPr>
            <a:spLocks noGrp="1"/>
          </p:cNvSpPr>
          <p:nvPr>
            <p:ph type="ftr" sz="quarter" idx="12"/>
          </p:nvPr>
        </p:nvSpPr>
        <p:spPr/>
        <p:txBody>
          <a:bodyPr/>
          <a:lstStyle/>
          <a:p>
            <a:r>
              <a:rPr lang="en-GB"/>
              <a:t>rusnak.truni.sk</a:t>
            </a:r>
          </a:p>
        </p:txBody>
      </p:sp>
      <p:pic>
        <p:nvPicPr>
          <p:cNvPr id="8" name="Obrázok 7">
            <a:extLst>
              <a:ext uri="{FF2B5EF4-FFF2-40B4-BE49-F238E27FC236}">
                <a16:creationId xmlns:a16="http://schemas.microsoft.com/office/drawing/2014/main" id="{2CDC0DED-CEF4-3B37-AEB4-2313BCAE1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484" y="912695"/>
            <a:ext cx="9386893" cy="4276250"/>
          </a:xfrm>
          <a:prstGeom prst="rect">
            <a:avLst/>
          </a:prstGeom>
        </p:spPr>
      </p:pic>
    </p:spTree>
    <p:extLst>
      <p:ext uri="{BB962C8B-B14F-4D97-AF65-F5344CB8AC3E}">
        <p14:creationId xmlns:p14="http://schemas.microsoft.com/office/powerpoint/2010/main" val="2636613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8AABD713-9670-FCB8-399E-9C99476F82B2}"/>
              </a:ext>
            </a:extLst>
          </p:cNvPr>
          <p:cNvSpPr>
            <a:spLocks noGrp="1"/>
          </p:cNvSpPr>
          <p:nvPr>
            <p:ph idx="1"/>
          </p:nvPr>
        </p:nvSpPr>
        <p:spPr>
          <a:xfrm>
            <a:off x="672030" y="756287"/>
            <a:ext cx="8396248" cy="4994518"/>
          </a:xfrm>
        </p:spPr>
        <p:txBody>
          <a:bodyPr>
            <a:normAutofit fontScale="92500" lnSpcReduction="20000"/>
          </a:bodyPr>
          <a:lstStyle/>
          <a:p>
            <a:r>
              <a:rPr lang="sk-SK" dirty="0"/>
              <a:t>Zdravotnícke systémy budú poskytovať nákladovo efektívny balík služieb, vrátane výživy, plánovaného rodičovstva, prenatálnej starostlivosti, pôrodov za účasti kvalifikovaných poskytovateľov zdravotnej starostlivosti, núdzovej prepravy žien, ktoré majú komplikované problémy, pôrodnícke a pohotovostné pôrodnícke služby primeranej kvality v nemocnici. </a:t>
            </a:r>
          </a:p>
          <a:p>
            <a:r>
              <a:rPr lang="sk-SK" dirty="0"/>
              <a:t>Viaceré krajiny v súčasnosti vyvíjajú rôzne snahy vrátane motivačných programov, aby sa pokúsili zvýšiť dopyt po takýchto službách a ponuku týchto služieb na primeranej úrovni kvality. </a:t>
            </a:r>
          </a:p>
          <a:p>
            <a:r>
              <a:rPr lang="sk-SK" dirty="0"/>
              <a:t>Z dlhodobého hľadiska bude dôležité zmeniť rodové roly, ktoré uprednostňujú mužov, podporiť vzdelávanie a posilnenie postavenia žien, podporiť ich vyhliadky na zárobky a vzdelávať komunity, aby lepšie porozumeli zdravotným problémom, ktorým ženy čelia, a opatreniam, ktoré môžu byť braný na ich adresu. </a:t>
            </a:r>
          </a:p>
          <a:p>
            <a:r>
              <a:rPr lang="sk-SK" dirty="0"/>
              <a:t>Tieto opatrenia by mohli okrem iného pomôcť znížiť počet potratov na základe pohlavia, zabíjanie novorodencov a násilie páchané na ženách a vyhnúť sa trom oneskoreniam, ktoré sú spojené s morbiditou matiek, invaliditou a úmrtnosťou.</a:t>
            </a:r>
          </a:p>
        </p:txBody>
      </p:sp>
      <p:sp>
        <p:nvSpPr>
          <p:cNvPr id="3" name="Nadpis 2">
            <a:extLst>
              <a:ext uri="{FF2B5EF4-FFF2-40B4-BE49-F238E27FC236}">
                <a16:creationId xmlns:a16="http://schemas.microsoft.com/office/drawing/2014/main" id="{5C44C348-91F7-2195-0C1A-EF0225B451D3}"/>
              </a:ext>
            </a:extLst>
          </p:cNvPr>
          <p:cNvSpPr>
            <a:spLocks noGrp="1"/>
          </p:cNvSpPr>
          <p:nvPr>
            <p:ph type="title"/>
          </p:nvPr>
        </p:nvSpPr>
        <p:spPr>
          <a:xfrm>
            <a:off x="839654" y="6302373"/>
            <a:ext cx="8312587" cy="1008380"/>
          </a:xfrm>
        </p:spPr>
        <p:txBody>
          <a:bodyPr/>
          <a:lstStyle/>
          <a:p>
            <a:r>
              <a:rPr lang="sk-SK" dirty="0"/>
              <a:t>Zlepšenie zdravia žien v budúcnosti</a:t>
            </a:r>
          </a:p>
        </p:txBody>
      </p:sp>
      <p:sp>
        <p:nvSpPr>
          <p:cNvPr id="4" name="Zástupný objekt pre dátum 3">
            <a:extLst>
              <a:ext uri="{FF2B5EF4-FFF2-40B4-BE49-F238E27FC236}">
                <a16:creationId xmlns:a16="http://schemas.microsoft.com/office/drawing/2014/main" id="{656E4239-82DE-0C41-939B-995CFBDA06AD}"/>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34BB5868-7142-7CE2-ABDA-220CD443A0FE}"/>
              </a:ext>
            </a:extLst>
          </p:cNvPr>
          <p:cNvSpPr>
            <a:spLocks noGrp="1"/>
          </p:cNvSpPr>
          <p:nvPr>
            <p:ph type="sldNum" sz="quarter" idx="11"/>
          </p:nvPr>
        </p:nvSpPr>
        <p:spPr/>
        <p:txBody>
          <a:bodyPr/>
          <a:lstStyle/>
          <a:p>
            <a:fld id="{20C92893-8C51-46CF-9D47-24B3C575AFAA}" type="slidenum">
              <a:rPr lang="en-GB" smtClean="0"/>
              <a:pPr/>
              <a:t>29</a:t>
            </a:fld>
            <a:endParaRPr lang="en-GB"/>
          </a:p>
        </p:txBody>
      </p:sp>
      <p:sp>
        <p:nvSpPr>
          <p:cNvPr id="6" name="Zástupný objekt pre pätu 5">
            <a:extLst>
              <a:ext uri="{FF2B5EF4-FFF2-40B4-BE49-F238E27FC236}">
                <a16:creationId xmlns:a16="http://schemas.microsoft.com/office/drawing/2014/main" id="{803BD012-12B8-41C6-F850-114AB7FA5628}"/>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33357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dátum 2">
            <a:extLst>
              <a:ext uri="{FF2B5EF4-FFF2-40B4-BE49-F238E27FC236}">
                <a16:creationId xmlns:a16="http://schemas.microsoft.com/office/drawing/2014/main" id="{7D199E4B-D604-2744-97E1-BD268C836B3E}"/>
              </a:ext>
            </a:extLst>
          </p:cNvPr>
          <p:cNvSpPr>
            <a:spLocks noGrp="1"/>
          </p:cNvSpPr>
          <p:nvPr>
            <p:ph type="dt" sz="half" idx="10"/>
          </p:nvPr>
        </p:nvSpPr>
        <p:spPr>
          <a:xfrm>
            <a:off x="8341096" y="6787309"/>
            <a:ext cx="811145" cy="402652"/>
          </a:xfrm>
        </p:spPr>
        <p:txBody>
          <a:bodyPr anchor="t">
            <a:normAutofit/>
          </a:bodyPr>
          <a:lstStyle/>
          <a:p>
            <a:pPr>
              <a:spcAft>
                <a:spcPts val="600"/>
              </a:spcAft>
            </a:pPr>
            <a:fld id="{D410CC28-288E-7B4C-AD5C-7F26B61FD9BC}" type="datetime1">
              <a:rPr lang="sk-SK" sz="1100" smtClean="0"/>
              <a:pPr>
                <a:spcAft>
                  <a:spcPts val="600"/>
                </a:spcAft>
              </a:pPr>
              <a:t>14.11.2022</a:t>
            </a:fld>
            <a:endParaRPr lang="sk-SK" sz="1100"/>
          </a:p>
        </p:txBody>
      </p:sp>
      <p:sp>
        <p:nvSpPr>
          <p:cNvPr id="4" name="Zástupný objekt pre číslo snímky 3">
            <a:extLst>
              <a:ext uri="{FF2B5EF4-FFF2-40B4-BE49-F238E27FC236}">
                <a16:creationId xmlns:a16="http://schemas.microsoft.com/office/drawing/2014/main" id="{067C5BC5-1663-264D-A8AC-136D89CECBEB}"/>
              </a:ext>
            </a:extLst>
          </p:cNvPr>
          <p:cNvSpPr>
            <a:spLocks noGrp="1"/>
          </p:cNvSpPr>
          <p:nvPr>
            <p:ph type="sldNum" sz="quarter" idx="11"/>
          </p:nvPr>
        </p:nvSpPr>
        <p:spPr>
          <a:xfrm>
            <a:off x="856449" y="6844216"/>
            <a:ext cx="822862" cy="345745"/>
          </a:xfrm>
        </p:spPr>
        <p:txBody>
          <a:bodyPr anchor="b">
            <a:normAutofit/>
          </a:bodyPr>
          <a:lstStyle/>
          <a:p>
            <a:pPr>
              <a:spcAft>
                <a:spcPts val="600"/>
              </a:spcAft>
            </a:pPr>
            <a:fld id="{3344478E-25D6-4334-A519-EED7046972D9}" type="slidenum">
              <a:rPr lang="sk-SK" smtClean="0"/>
              <a:pPr>
                <a:spcAft>
                  <a:spcPts val="600"/>
                </a:spcAft>
              </a:pPr>
              <a:t>3</a:t>
            </a:fld>
            <a:endParaRPr lang="sk-SK"/>
          </a:p>
        </p:txBody>
      </p:sp>
      <p:sp>
        <p:nvSpPr>
          <p:cNvPr id="5" name="Zástupný objekt pre pätu 4">
            <a:extLst>
              <a:ext uri="{FF2B5EF4-FFF2-40B4-BE49-F238E27FC236}">
                <a16:creationId xmlns:a16="http://schemas.microsoft.com/office/drawing/2014/main" id="{7EA930FA-053D-8943-BE21-6AF09EF22116}"/>
              </a:ext>
            </a:extLst>
          </p:cNvPr>
          <p:cNvSpPr>
            <a:spLocks noGrp="1"/>
          </p:cNvSpPr>
          <p:nvPr>
            <p:ph type="ftr" sz="quarter" idx="12"/>
          </p:nvPr>
        </p:nvSpPr>
        <p:spPr>
          <a:xfrm>
            <a:off x="4998562" y="6787309"/>
            <a:ext cx="1256701" cy="402651"/>
          </a:xfrm>
        </p:spPr>
        <p:txBody>
          <a:bodyPr anchor="t">
            <a:normAutofit/>
          </a:bodyPr>
          <a:lstStyle/>
          <a:p>
            <a:pPr>
              <a:spcAft>
                <a:spcPts val="600"/>
              </a:spcAft>
            </a:pPr>
            <a:r>
              <a:rPr lang="sk-SK"/>
              <a:t>rusnak.truni.sk</a:t>
            </a:r>
          </a:p>
        </p:txBody>
      </p:sp>
      <p:sp>
        <p:nvSpPr>
          <p:cNvPr id="6" name="Nadpis 5">
            <a:extLst>
              <a:ext uri="{FF2B5EF4-FFF2-40B4-BE49-F238E27FC236}">
                <a16:creationId xmlns:a16="http://schemas.microsoft.com/office/drawing/2014/main" id="{025C0518-0297-F9AB-9A9F-DF54C40B97E1}"/>
              </a:ext>
            </a:extLst>
          </p:cNvPr>
          <p:cNvSpPr>
            <a:spLocks noGrp="1"/>
          </p:cNvSpPr>
          <p:nvPr>
            <p:ph type="title"/>
          </p:nvPr>
        </p:nvSpPr>
        <p:spPr>
          <a:xfrm>
            <a:off x="856448" y="5378027"/>
            <a:ext cx="3396063" cy="1008380"/>
          </a:xfrm>
        </p:spPr>
        <p:txBody>
          <a:bodyPr anchor="b">
            <a:normAutofit/>
          </a:bodyPr>
          <a:lstStyle/>
          <a:p>
            <a:r>
              <a:rPr lang="sk-SK" dirty="0"/>
              <a:t>Prípad 1</a:t>
            </a:r>
          </a:p>
        </p:txBody>
      </p:sp>
      <p:sp>
        <p:nvSpPr>
          <p:cNvPr id="7" name="Zástupný objekt pre obsah 6">
            <a:extLst>
              <a:ext uri="{FF2B5EF4-FFF2-40B4-BE49-F238E27FC236}">
                <a16:creationId xmlns:a16="http://schemas.microsoft.com/office/drawing/2014/main" id="{2BB681FA-11F9-D890-23EB-B473788409E6}"/>
              </a:ext>
            </a:extLst>
          </p:cNvPr>
          <p:cNvSpPr>
            <a:spLocks noGrp="1"/>
          </p:cNvSpPr>
          <p:nvPr>
            <p:ph sz="quarter" idx="13"/>
          </p:nvPr>
        </p:nvSpPr>
        <p:spPr>
          <a:xfrm>
            <a:off x="429658" y="726034"/>
            <a:ext cx="4658653" cy="4651993"/>
          </a:xfrm>
        </p:spPr>
        <p:txBody>
          <a:bodyPr anchor="ctr">
            <a:normAutofit/>
          </a:bodyPr>
          <a:lstStyle/>
          <a:p>
            <a:pPr>
              <a:lnSpc>
                <a:spcPct val="90000"/>
              </a:lnSpc>
            </a:pPr>
            <a:r>
              <a:rPr lang="sk-SK" sz="2000" dirty="0" err="1"/>
              <a:t>Suneeta</a:t>
            </a:r>
            <a:r>
              <a:rPr lang="sk-SK" sz="2000" dirty="0"/>
              <a:t> bola tehotná so svojím prvým dieťaťom. </a:t>
            </a:r>
          </a:p>
          <a:p>
            <a:pPr>
              <a:lnSpc>
                <a:spcPct val="90000"/>
              </a:lnSpc>
            </a:pPr>
            <a:r>
              <a:rPr lang="sk-SK" sz="2000" dirty="0"/>
              <a:t>Žila v severnej Indii, kde mnohé rodiny uprednostňujú synov pred dcérami, najmä pre svoje prvorodené dieťa. </a:t>
            </a:r>
          </a:p>
          <a:p>
            <a:pPr>
              <a:lnSpc>
                <a:spcPct val="90000"/>
              </a:lnSpc>
            </a:pPr>
            <a:r>
              <a:rPr lang="sk-SK" sz="2000" dirty="0"/>
              <a:t>Manžel </a:t>
            </a:r>
            <a:r>
              <a:rPr lang="sk-SK" sz="2000" dirty="0" err="1"/>
              <a:t>Suneetu</a:t>
            </a:r>
            <a:r>
              <a:rPr lang="sk-SK" sz="2000" dirty="0"/>
              <a:t> túžil mať syna a zobral ju na </a:t>
            </a:r>
            <a:r>
              <a:rPr lang="sk-SK" sz="2000" dirty="0" err="1"/>
              <a:t>sonogram</a:t>
            </a:r>
            <a:r>
              <a:rPr lang="sk-SK" sz="2000" dirty="0"/>
              <a:t>, aby určil pohlavie bábätka. </a:t>
            </a:r>
          </a:p>
          <a:p>
            <a:pPr>
              <a:lnSpc>
                <a:spcPct val="90000"/>
              </a:lnSpc>
            </a:pPr>
            <a:r>
              <a:rPr lang="sk-SK" sz="2000" dirty="0"/>
              <a:t>Keď sa dozvedeli, že dieťa bude dievča, rozhodli sa, že </a:t>
            </a:r>
            <a:r>
              <a:rPr lang="sk-SK" sz="2000" dirty="0" err="1"/>
              <a:t>Suneeta</a:t>
            </a:r>
            <a:r>
              <a:rPr lang="sk-SK" sz="2000" dirty="0"/>
              <a:t> by mala potratiť a pokúsiť sa znova otehotnieť v nádeji, že bude mať chlapca.</a:t>
            </a:r>
          </a:p>
        </p:txBody>
      </p:sp>
      <p:pic>
        <p:nvPicPr>
          <p:cNvPr id="2050" name="Picture 2" descr="8 things you didn't know about North India | Challenges Abroad">
            <a:extLst>
              <a:ext uri="{FF2B5EF4-FFF2-40B4-BE49-F238E27FC236}">
                <a16:creationId xmlns:a16="http://schemas.microsoft.com/office/drawing/2014/main" id="{B49A1F4C-E664-FCEB-DD2D-706C206ABE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623" r="7825" b="-1"/>
          <a:stretch/>
        </p:blipFill>
        <p:spPr bwMode="auto">
          <a:xfrm>
            <a:off x="5626912" y="1453147"/>
            <a:ext cx="3607159" cy="3784926"/>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397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98756FC6-ADD9-F77A-AA45-F643230A3E32}"/>
              </a:ext>
            </a:extLst>
          </p:cNvPr>
          <p:cNvSpPr>
            <a:spLocks noGrp="1"/>
          </p:cNvSpPr>
          <p:nvPr>
            <p:ph type="title"/>
          </p:nvPr>
        </p:nvSpPr>
        <p:spPr>
          <a:xfrm>
            <a:off x="839654" y="6181580"/>
            <a:ext cx="8312587" cy="1008380"/>
          </a:xfrm>
        </p:spPr>
        <p:txBody>
          <a:bodyPr/>
          <a:lstStyle/>
          <a:p>
            <a:r>
              <a:rPr lang="sk-SK" dirty="0"/>
              <a:t>Zabezpečme zdravie pre všetky ženy</a:t>
            </a:r>
          </a:p>
        </p:txBody>
      </p:sp>
      <p:sp>
        <p:nvSpPr>
          <p:cNvPr id="4" name="Zástupný objekt pre dátum 3">
            <a:extLst>
              <a:ext uri="{FF2B5EF4-FFF2-40B4-BE49-F238E27FC236}">
                <a16:creationId xmlns:a16="http://schemas.microsoft.com/office/drawing/2014/main" id="{C32568D1-F402-DD4E-E7F2-BE59A61246F8}"/>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7CC89DB5-F8D3-E101-DF41-66F712AF5FF5}"/>
              </a:ext>
            </a:extLst>
          </p:cNvPr>
          <p:cNvSpPr>
            <a:spLocks noGrp="1"/>
          </p:cNvSpPr>
          <p:nvPr>
            <p:ph type="sldNum" sz="quarter" idx="11"/>
          </p:nvPr>
        </p:nvSpPr>
        <p:spPr/>
        <p:txBody>
          <a:bodyPr/>
          <a:lstStyle/>
          <a:p>
            <a:fld id="{20C92893-8C51-46CF-9D47-24B3C575AFAA}" type="slidenum">
              <a:rPr lang="en-GB" smtClean="0"/>
              <a:pPr/>
              <a:t>30</a:t>
            </a:fld>
            <a:endParaRPr lang="en-GB"/>
          </a:p>
        </p:txBody>
      </p:sp>
      <p:sp>
        <p:nvSpPr>
          <p:cNvPr id="6" name="Zástupný objekt pre pätu 5">
            <a:extLst>
              <a:ext uri="{FF2B5EF4-FFF2-40B4-BE49-F238E27FC236}">
                <a16:creationId xmlns:a16="http://schemas.microsoft.com/office/drawing/2014/main" id="{31915D29-B1BA-4F4E-27D7-2E639AC55E51}"/>
              </a:ext>
            </a:extLst>
          </p:cNvPr>
          <p:cNvSpPr>
            <a:spLocks noGrp="1"/>
          </p:cNvSpPr>
          <p:nvPr>
            <p:ph type="ftr" sz="quarter" idx="12"/>
          </p:nvPr>
        </p:nvSpPr>
        <p:spPr/>
        <p:txBody>
          <a:bodyPr/>
          <a:lstStyle/>
          <a:p>
            <a:r>
              <a:rPr lang="en-GB"/>
              <a:t>rusnak.truni.sk</a:t>
            </a:r>
          </a:p>
        </p:txBody>
      </p:sp>
      <p:pic>
        <p:nvPicPr>
          <p:cNvPr id="9218" name="Picture 2" descr="Women's health | CVS Health">
            <a:extLst>
              <a:ext uri="{FF2B5EF4-FFF2-40B4-BE49-F238E27FC236}">
                <a16:creationId xmlns:a16="http://schemas.microsoft.com/office/drawing/2014/main" id="{195E9826-9DF3-2A79-7151-14CB2FA251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582" y="409393"/>
            <a:ext cx="8504604" cy="4790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16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dátum 3">
            <a:extLst>
              <a:ext uri="{FF2B5EF4-FFF2-40B4-BE49-F238E27FC236}">
                <a16:creationId xmlns:a16="http://schemas.microsoft.com/office/drawing/2014/main" id="{8E6BBC1F-791C-9087-9EFE-88344355AF54}"/>
              </a:ext>
            </a:extLst>
          </p:cNvPr>
          <p:cNvSpPr>
            <a:spLocks noGrp="1"/>
          </p:cNvSpPr>
          <p:nvPr>
            <p:ph type="dt" sz="half" idx="10"/>
          </p:nvPr>
        </p:nvSpPr>
        <p:spPr>
          <a:xfrm>
            <a:off x="8341096" y="6787309"/>
            <a:ext cx="811145" cy="402652"/>
          </a:xfrm>
        </p:spPr>
        <p:txBody>
          <a:bodyPr anchor="t">
            <a:normAutofit/>
          </a:bodyPr>
          <a:lstStyle/>
          <a:p>
            <a:pPr>
              <a:spcAft>
                <a:spcPts val="600"/>
              </a:spcAft>
            </a:pPr>
            <a:fld id="{17D84F83-A9A5-C942-A03F-560C803C3F5D}" type="datetime1">
              <a:rPr lang="sk-SK" sz="1100" smtClean="0"/>
              <a:pPr>
                <a:spcAft>
                  <a:spcPts val="600"/>
                </a:spcAft>
              </a:pPr>
              <a:t>14.11.2022</a:t>
            </a:fld>
            <a:endParaRPr lang="en-GB" sz="1100"/>
          </a:p>
        </p:txBody>
      </p:sp>
      <p:sp>
        <p:nvSpPr>
          <p:cNvPr id="5" name="Zástupný objekt pre číslo snímky 4">
            <a:extLst>
              <a:ext uri="{FF2B5EF4-FFF2-40B4-BE49-F238E27FC236}">
                <a16:creationId xmlns:a16="http://schemas.microsoft.com/office/drawing/2014/main" id="{37904823-73CB-C763-45F1-AE3EB35A57DF}"/>
              </a:ext>
            </a:extLst>
          </p:cNvPr>
          <p:cNvSpPr>
            <a:spLocks noGrp="1"/>
          </p:cNvSpPr>
          <p:nvPr>
            <p:ph type="sldNum" sz="quarter" idx="11"/>
          </p:nvPr>
        </p:nvSpPr>
        <p:spPr>
          <a:xfrm>
            <a:off x="856449" y="6844216"/>
            <a:ext cx="822862" cy="345745"/>
          </a:xfrm>
        </p:spPr>
        <p:txBody>
          <a:bodyPr anchor="b">
            <a:normAutofit/>
          </a:bodyPr>
          <a:lstStyle/>
          <a:p>
            <a:pPr>
              <a:spcAft>
                <a:spcPts val="600"/>
              </a:spcAft>
            </a:pPr>
            <a:fld id="{20C92893-8C51-46CF-9D47-24B3C575AFAA}" type="slidenum">
              <a:rPr lang="en-GB" smtClean="0"/>
              <a:pPr>
                <a:spcAft>
                  <a:spcPts val="600"/>
                </a:spcAft>
              </a:pPr>
              <a:t>4</a:t>
            </a:fld>
            <a:endParaRPr lang="en-GB"/>
          </a:p>
        </p:txBody>
      </p:sp>
      <p:sp>
        <p:nvSpPr>
          <p:cNvPr id="6" name="Zástupný objekt pre pätu 5">
            <a:extLst>
              <a:ext uri="{FF2B5EF4-FFF2-40B4-BE49-F238E27FC236}">
                <a16:creationId xmlns:a16="http://schemas.microsoft.com/office/drawing/2014/main" id="{56550DA9-76CC-B0E1-06FA-AFF8EE9DF262}"/>
              </a:ext>
            </a:extLst>
          </p:cNvPr>
          <p:cNvSpPr>
            <a:spLocks noGrp="1"/>
          </p:cNvSpPr>
          <p:nvPr>
            <p:ph type="ftr" sz="quarter" idx="12"/>
          </p:nvPr>
        </p:nvSpPr>
        <p:spPr>
          <a:xfrm>
            <a:off x="4998562" y="6787309"/>
            <a:ext cx="1256701" cy="402651"/>
          </a:xfrm>
        </p:spPr>
        <p:txBody>
          <a:bodyPr anchor="t">
            <a:normAutofit/>
          </a:bodyPr>
          <a:lstStyle/>
          <a:p>
            <a:pPr>
              <a:spcAft>
                <a:spcPts val="600"/>
              </a:spcAft>
            </a:pPr>
            <a:r>
              <a:rPr lang="en-GB"/>
              <a:t>rusnak.truni.sk</a:t>
            </a:r>
          </a:p>
        </p:txBody>
      </p:sp>
      <p:sp>
        <p:nvSpPr>
          <p:cNvPr id="3" name="Nadpis 2">
            <a:extLst>
              <a:ext uri="{FF2B5EF4-FFF2-40B4-BE49-F238E27FC236}">
                <a16:creationId xmlns:a16="http://schemas.microsoft.com/office/drawing/2014/main" id="{771A81D3-D41B-32EA-81DA-40DA35C509CD}"/>
              </a:ext>
            </a:extLst>
          </p:cNvPr>
          <p:cNvSpPr>
            <a:spLocks noGrp="1"/>
          </p:cNvSpPr>
          <p:nvPr>
            <p:ph type="title"/>
          </p:nvPr>
        </p:nvSpPr>
        <p:spPr>
          <a:xfrm>
            <a:off x="856448" y="5378027"/>
            <a:ext cx="4231863" cy="1008380"/>
          </a:xfrm>
        </p:spPr>
        <p:txBody>
          <a:bodyPr anchor="b">
            <a:normAutofit/>
          </a:bodyPr>
          <a:lstStyle/>
          <a:p>
            <a:r>
              <a:rPr lang="sk-SK" dirty="0"/>
              <a:t>Príklad 2</a:t>
            </a:r>
          </a:p>
        </p:txBody>
      </p:sp>
      <p:sp>
        <p:nvSpPr>
          <p:cNvPr id="2" name="Zástupný objekt pre obsah 1">
            <a:extLst>
              <a:ext uri="{FF2B5EF4-FFF2-40B4-BE49-F238E27FC236}">
                <a16:creationId xmlns:a16="http://schemas.microsoft.com/office/drawing/2014/main" id="{3CF207F5-B925-9A58-7479-0E896305890E}"/>
              </a:ext>
            </a:extLst>
          </p:cNvPr>
          <p:cNvSpPr>
            <a:spLocks noGrp="1"/>
          </p:cNvSpPr>
          <p:nvPr>
            <p:ph sz="quarter" idx="13"/>
          </p:nvPr>
        </p:nvSpPr>
        <p:spPr>
          <a:xfrm>
            <a:off x="451692" y="726034"/>
            <a:ext cx="4636619" cy="4782400"/>
          </a:xfrm>
        </p:spPr>
        <p:txBody>
          <a:bodyPr anchor="ctr">
            <a:normAutofit lnSpcReduction="10000"/>
          </a:bodyPr>
          <a:lstStyle/>
          <a:p>
            <a:pPr>
              <a:lnSpc>
                <a:spcPct val="90000"/>
              </a:lnSpc>
            </a:pPr>
            <a:r>
              <a:rPr lang="sk-SK" sz="1800" dirty="0" err="1"/>
              <a:t>Carmen</a:t>
            </a:r>
            <a:r>
              <a:rPr lang="sk-SK" sz="1800" dirty="0"/>
              <a:t> žila v </a:t>
            </a:r>
            <a:r>
              <a:rPr lang="sk-SK" sz="1800" dirty="0" err="1"/>
              <a:t>slume</a:t>
            </a:r>
            <a:r>
              <a:rPr lang="sk-SK" sz="1800" dirty="0"/>
              <a:t> v Guatemala City v Guatemale. </a:t>
            </a:r>
          </a:p>
          <a:p>
            <a:pPr>
              <a:lnSpc>
                <a:spcPct val="90000"/>
              </a:lnSpc>
            </a:pPr>
            <a:r>
              <a:rPr lang="sk-SK" sz="1800" dirty="0"/>
              <a:t>Nebola vydatá, ale otehotnela po vzťahu s mužom, ktorého stretla pred niekoľkými mesiacmi. V jej kultúre bolo tehotenstvo bez manželstva zdrojom veľkej hanby pre rodinu ženy. Zo strachu z reakcie svojej rodiny na tehotenstvo sa </a:t>
            </a:r>
            <a:r>
              <a:rPr lang="sk-SK" sz="1800" dirty="0" err="1"/>
              <a:t>Carmen</a:t>
            </a:r>
            <a:r>
              <a:rPr lang="sk-SK" sz="1800" dirty="0"/>
              <a:t> rozhodla ísť na potrat. Hoci sú potraty v Guatemale nezákonné, s výnimkou záchrany života matky ich tam vykonávajú licencovaní lekári aj nelicencovaní lekári. </a:t>
            </a:r>
          </a:p>
          <a:p>
            <a:pPr>
              <a:lnSpc>
                <a:spcPct val="90000"/>
              </a:lnSpc>
            </a:pPr>
            <a:r>
              <a:rPr lang="sk-SK" sz="1800" dirty="0" err="1"/>
              <a:t>Carmen</a:t>
            </a:r>
            <a:r>
              <a:rPr lang="sk-SK" sz="1800" dirty="0"/>
              <a:t> si nemohla dovoliť poplatok účtovaný lekárom a namiesto toho išla k nelicencovanému </a:t>
            </a:r>
            <a:r>
              <a:rPr lang="sk-SK" sz="1800" dirty="0" err="1"/>
              <a:t>anjeličkárovi</a:t>
            </a:r>
            <a:r>
              <a:rPr lang="sk-SK" sz="1800" dirty="0"/>
              <a:t>. </a:t>
            </a:r>
            <a:r>
              <a:rPr lang="sk-SK" sz="1800" dirty="0" err="1"/>
              <a:t>Carmenin</a:t>
            </a:r>
            <a:r>
              <a:rPr lang="sk-SK" sz="1800" dirty="0"/>
              <a:t> potrat nebol vykonaný správne. Následkom zákroku silno krvácala a zomrela skôr, ako ju stihli previezť do nemocnice.</a:t>
            </a:r>
          </a:p>
        </p:txBody>
      </p:sp>
      <p:pic>
        <p:nvPicPr>
          <p:cNvPr id="1026" name="Picture 2" descr="Guatemala – Guatemala City - Reformed Missions Organization - Serge">
            <a:extLst>
              <a:ext uri="{FF2B5EF4-FFF2-40B4-BE49-F238E27FC236}">
                <a16:creationId xmlns:a16="http://schemas.microsoft.com/office/drawing/2014/main" id="{F68E387D-E570-E19C-666D-9796425E2D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719" r="16862" b="2"/>
          <a:stretch/>
        </p:blipFill>
        <p:spPr bwMode="auto">
          <a:xfrm>
            <a:off x="5561876" y="1192199"/>
            <a:ext cx="3607159" cy="3784926"/>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377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objekt pre obsah 8">
            <a:extLst>
              <a:ext uri="{FF2B5EF4-FFF2-40B4-BE49-F238E27FC236}">
                <a16:creationId xmlns:a16="http://schemas.microsoft.com/office/drawing/2014/main" id="{47ACA265-DBA3-D1B8-33F5-83F30DEF4409}"/>
              </a:ext>
            </a:extLst>
          </p:cNvPr>
          <p:cNvSpPr>
            <a:spLocks noGrp="1"/>
          </p:cNvSpPr>
          <p:nvPr>
            <p:ph idx="1"/>
          </p:nvPr>
        </p:nvSpPr>
        <p:spPr>
          <a:xfrm>
            <a:off x="755690" y="756287"/>
            <a:ext cx="8312587" cy="4965735"/>
          </a:xfrm>
        </p:spPr>
        <p:txBody>
          <a:bodyPr>
            <a:normAutofit/>
          </a:bodyPr>
          <a:lstStyle/>
          <a:p>
            <a:r>
              <a:rPr lang="sk-SK" dirty="0"/>
              <a:t>Narodenie ako žena môže byť nebezpečné pre jej zdravie, najmä v krajinách s nízkymi a strednými príjmami.</a:t>
            </a:r>
          </a:p>
          <a:p>
            <a:r>
              <a:rPr lang="sk-SK" dirty="0"/>
              <a:t>V mnohých spoločnostiach sú ženy vystavené diskriminácii a veľmi predpísaným úlohám, čo môže byť škodlivé pre ich zdravie.</a:t>
            </a:r>
          </a:p>
          <a:p>
            <a:r>
              <a:rPr lang="sk-SK" dirty="0"/>
              <a:t>Ženy čelia množstvu jedinečných zdravotných problémov v dôsledku svojho pohlavia a svojho postavenia v spoločnosti.</a:t>
            </a:r>
          </a:p>
          <a:p>
            <a:r>
              <a:rPr lang="sk-SK" dirty="0"/>
              <a:t>Často existujú dôležité a neospravedlniteľné rozdiely v zdraví mužov a žien.</a:t>
            </a:r>
          </a:p>
        </p:txBody>
      </p:sp>
      <p:sp>
        <p:nvSpPr>
          <p:cNvPr id="8" name="Nadpis 7">
            <a:extLst>
              <a:ext uri="{FF2B5EF4-FFF2-40B4-BE49-F238E27FC236}">
                <a16:creationId xmlns:a16="http://schemas.microsoft.com/office/drawing/2014/main" id="{0CF216C9-927E-50A3-90FD-A12E05C6FA48}"/>
              </a:ext>
            </a:extLst>
          </p:cNvPr>
          <p:cNvSpPr>
            <a:spLocks noGrp="1"/>
          </p:cNvSpPr>
          <p:nvPr>
            <p:ph type="title"/>
          </p:nvPr>
        </p:nvSpPr>
        <p:spPr>
          <a:xfrm>
            <a:off x="856449" y="5778929"/>
            <a:ext cx="8312587" cy="1008380"/>
          </a:xfrm>
        </p:spPr>
        <p:txBody>
          <a:bodyPr/>
          <a:lstStyle/>
          <a:p>
            <a:r>
              <a:rPr lang="sk-SK" sz="2800" dirty="0"/>
              <a:t>Dôvody prečo má zdravie ženy a dieťaťa popredné miesto v globálnej agende zdravia</a:t>
            </a:r>
          </a:p>
        </p:txBody>
      </p:sp>
      <p:sp>
        <p:nvSpPr>
          <p:cNvPr id="2" name="Zástupný objekt pre dátum 1">
            <a:extLst>
              <a:ext uri="{FF2B5EF4-FFF2-40B4-BE49-F238E27FC236}">
                <a16:creationId xmlns:a16="http://schemas.microsoft.com/office/drawing/2014/main" id="{DD9439CE-DDBE-EBEC-E1FA-32B7BAB0A800}"/>
              </a:ext>
            </a:extLst>
          </p:cNvPr>
          <p:cNvSpPr>
            <a:spLocks noGrp="1"/>
          </p:cNvSpPr>
          <p:nvPr>
            <p:ph type="dt" sz="half" idx="10"/>
          </p:nvPr>
        </p:nvSpPr>
        <p:spPr/>
        <p:txBody>
          <a:bodyPr/>
          <a:lstStyle/>
          <a:p>
            <a:fld id="{B1A60C47-DA0C-8449-A714-912745D9AA1F}" type="datetime1">
              <a:rPr lang="sk-SK" smtClean="0"/>
              <a:t>14.11.2022</a:t>
            </a:fld>
            <a:endParaRPr lang="en-GB"/>
          </a:p>
        </p:txBody>
      </p:sp>
      <p:sp>
        <p:nvSpPr>
          <p:cNvPr id="3" name="Zástupný objekt pre číslo snímky 2">
            <a:extLst>
              <a:ext uri="{FF2B5EF4-FFF2-40B4-BE49-F238E27FC236}">
                <a16:creationId xmlns:a16="http://schemas.microsoft.com/office/drawing/2014/main" id="{9FCB74DE-2421-DDC0-56FF-1E6CBA69EA8B}"/>
              </a:ext>
            </a:extLst>
          </p:cNvPr>
          <p:cNvSpPr>
            <a:spLocks noGrp="1"/>
          </p:cNvSpPr>
          <p:nvPr>
            <p:ph type="sldNum" sz="quarter" idx="11"/>
          </p:nvPr>
        </p:nvSpPr>
        <p:spPr/>
        <p:txBody>
          <a:bodyPr/>
          <a:lstStyle/>
          <a:p>
            <a:fld id="{5C6CE37E-CBC8-4448-B085-1F6586CB95B8}" type="slidenum">
              <a:rPr lang="en-GB" smtClean="0"/>
              <a:pPr/>
              <a:t>5</a:t>
            </a:fld>
            <a:endParaRPr lang="en-GB"/>
          </a:p>
        </p:txBody>
      </p:sp>
      <p:sp>
        <p:nvSpPr>
          <p:cNvPr id="4" name="Zástupný objekt pre pätu 3">
            <a:extLst>
              <a:ext uri="{FF2B5EF4-FFF2-40B4-BE49-F238E27FC236}">
                <a16:creationId xmlns:a16="http://schemas.microsoft.com/office/drawing/2014/main" id="{2B6E4755-6F63-5E80-CE48-94F995323C7F}"/>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579737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objekt pre obsah 8">
            <a:extLst>
              <a:ext uri="{FF2B5EF4-FFF2-40B4-BE49-F238E27FC236}">
                <a16:creationId xmlns:a16="http://schemas.microsoft.com/office/drawing/2014/main" id="{47ACA265-DBA3-D1B8-33F5-83F30DEF4409}"/>
              </a:ext>
            </a:extLst>
          </p:cNvPr>
          <p:cNvSpPr>
            <a:spLocks noGrp="1"/>
          </p:cNvSpPr>
          <p:nvPr>
            <p:ph idx="1"/>
          </p:nvPr>
        </p:nvSpPr>
        <p:spPr>
          <a:xfrm>
            <a:off x="755690" y="756287"/>
            <a:ext cx="8312587" cy="4965735"/>
          </a:xfrm>
        </p:spPr>
        <p:txBody>
          <a:bodyPr>
            <a:normAutofit/>
          </a:bodyPr>
          <a:lstStyle/>
          <a:p>
            <a:r>
              <a:rPr lang="sk-SK" dirty="0"/>
              <a:t>Chorobnosť, zdravotné postihnutie a predčasná smrť žien môžu mať obrovské sociálne a ekonomické dôsledky na postihnuté ženy, na ich rodiny a na spoločnosť v širšom zmysle.</a:t>
            </a:r>
          </a:p>
          <a:p>
            <a:r>
              <a:rPr lang="sk-SK" dirty="0"/>
              <a:t>Mnohé relatívne lacné investície do zdravia žien by viedli k zníženiu počtu úmrtí a redukcii rokov života prispôsobených zdravotnému postihnutiu (DALY).</a:t>
            </a:r>
          </a:p>
          <a:p>
            <a:r>
              <a:rPr lang="sk-SK" dirty="0"/>
              <a:t>Zlepšenie vzdelania a zdravia žien a ich miesta v spoločnosti je jedným z najúčinnejších a nákladovo najefektívnejších prístupov, ktoré možno použiť na podporu sociálneho a ekonomického rozvoja.</a:t>
            </a:r>
          </a:p>
        </p:txBody>
      </p:sp>
      <p:sp>
        <p:nvSpPr>
          <p:cNvPr id="8" name="Nadpis 7">
            <a:extLst>
              <a:ext uri="{FF2B5EF4-FFF2-40B4-BE49-F238E27FC236}">
                <a16:creationId xmlns:a16="http://schemas.microsoft.com/office/drawing/2014/main" id="{0CF216C9-927E-50A3-90FD-A12E05C6FA48}"/>
              </a:ext>
            </a:extLst>
          </p:cNvPr>
          <p:cNvSpPr>
            <a:spLocks noGrp="1"/>
          </p:cNvSpPr>
          <p:nvPr>
            <p:ph type="title"/>
          </p:nvPr>
        </p:nvSpPr>
        <p:spPr>
          <a:xfrm>
            <a:off x="856449" y="5778929"/>
            <a:ext cx="8312587" cy="1008380"/>
          </a:xfrm>
        </p:spPr>
        <p:txBody>
          <a:bodyPr/>
          <a:lstStyle/>
          <a:p>
            <a:r>
              <a:rPr lang="sk-SK" sz="2800" dirty="0"/>
              <a:t>Dôvody prečo má zdravie ženy a dieťaťa popredné miesto v globálnej agende zdravia</a:t>
            </a:r>
          </a:p>
        </p:txBody>
      </p:sp>
      <p:sp>
        <p:nvSpPr>
          <p:cNvPr id="2" name="Zástupný objekt pre dátum 1">
            <a:extLst>
              <a:ext uri="{FF2B5EF4-FFF2-40B4-BE49-F238E27FC236}">
                <a16:creationId xmlns:a16="http://schemas.microsoft.com/office/drawing/2014/main" id="{DD9439CE-DDBE-EBEC-E1FA-32B7BAB0A800}"/>
              </a:ext>
            </a:extLst>
          </p:cNvPr>
          <p:cNvSpPr>
            <a:spLocks noGrp="1"/>
          </p:cNvSpPr>
          <p:nvPr>
            <p:ph type="dt" sz="half" idx="10"/>
          </p:nvPr>
        </p:nvSpPr>
        <p:spPr/>
        <p:txBody>
          <a:bodyPr/>
          <a:lstStyle/>
          <a:p>
            <a:fld id="{B1A60C47-DA0C-8449-A714-912745D9AA1F}" type="datetime1">
              <a:rPr lang="sk-SK" smtClean="0"/>
              <a:t>14.11.2022</a:t>
            </a:fld>
            <a:endParaRPr lang="en-GB"/>
          </a:p>
        </p:txBody>
      </p:sp>
      <p:sp>
        <p:nvSpPr>
          <p:cNvPr id="3" name="Zástupný objekt pre číslo snímky 2">
            <a:extLst>
              <a:ext uri="{FF2B5EF4-FFF2-40B4-BE49-F238E27FC236}">
                <a16:creationId xmlns:a16="http://schemas.microsoft.com/office/drawing/2014/main" id="{9FCB74DE-2421-DDC0-56FF-1E6CBA69EA8B}"/>
              </a:ext>
            </a:extLst>
          </p:cNvPr>
          <p:cNvSpPr>
            <a:spLocks noGrp="1"/>
          </p:cNvSpPr>
          <p:nvPr>
            <p:ph type="sldNum" sz="quarter" idx="11"/>
          </p:nvPr>
        </p:nvSpPr>
        <p:spPr/>
        <p:txBody>
          <a:bodyPr/>
          <a:lstStyle/>
          <a:p>
            <a:fld id="{5C6CE37E-CBC8-4448-B085-1F6586CB95B8}" type="slidenum">
              <a:rPr lang="en-GB" smtClean="0"/>
              <a:pPr/>
              <a:t>6</a:t>
            </a:fld>
            <a:endParaRPr lang="en-GB"/>
          </a:p>
        </p:txBody>
      </p:sp>
      <p:sp>
        <p:nvSpPr>
          <p:cNvPr id="4" name="Zástupný objekt pre pätu 3">
            <a:extLst>
              <a:ext uri="{FF2B5EF4-FFF2-40B4-BE49-F238E27FC236}">
                <a16:creationId xmlns:a16="http://schemas.microsoft.com/office/drawing/2014/main" id="{2B6E4755-6F63-5E80-CE48-94F995323C7F}"/>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417034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F12F739C-587B-EC66-29CB-20E6D2C4FA14}"/>
              </a:ext>
            </a:extLst>
          </p:cNvPr>
          <p:cNvSpPr>
            <a:spLocks noGrp="1"/>
          </p:cNvSpPr>
          <p:nvPr>
            <p:ph idx="1"/>
          </p:nvPr>
        </p:nvSpPr>
        <p:spPr>
          <a:xfrm>
            <a:off x="856448" y="756287"/>
            <a:ext cx="8211829" cy="4818248"/>
          </a:xfrm>
        </p:spPr>
        <p:txBody>
          <a:bodyPr>
            <a:normAutofit fontScale="85000" lnSpcReduction="20000"/>
          </a:bodyPr>
          <a:lstStyle/>
          <a:p>
            <a:r>
              <a:rPr lang="sk-SK" dirty="0"/>
              <a:t>Ženy čelia množstvu jedinečných biologických rizík. Jedným z nich je anémia z nedostatku železa súvisiaca s menštruáciou. </a:t>
            </a:r>
          </a:p>
          <a:p>
            <a:r>
              <a:rPr lang="sk-SK" dirty="0"/>
              <a:t>Ďalšie riziká sú spojené s tehotenstvom, vrátane komplikácií samotného tehotenstva, chorôb, ktoré sa môžu tehotenstvom zhoršiť, a účinkov niektorých nezdravých životných štýlov, ako je fajčenie, na tehotenstvo.</a:t>
            </a:r>
          </a:p>
          <a:p>
            <a:r>
              <a:rPr lang="sk-SK" dirty="0"/>
              <a:t>Počas tehotenstva existuje množstvo stavov, ktoré môžu napríklad spôsobiť ochorenie žien alebo smrť, vrátane </a:t>
            </a:r>
            <a:r>
              <a:rPr lang="sk-SK" dirty="0" err="1"/>
              <a:t>hypertenzných</a:t>
            </a:r>
            <a:r>
              <a:rPr lang="sk-SK" dirty="0"/>
              <a:t> porúch tehotenstva. </a:t>
            </a:r>
          </a:p>
          <a:p>
            <a:r>
              <a:rPr lang="sk-SK" dirty="0"/>
              <a:t>Okrem toho môže byť žene ponechané množstvo trvalých postihnutí súvisiacich s tehotenstvom, vrátane </a:t>
            </a:r>
            <a:r>
              <a:rPr lang="sk-SK" dirty="0" err="1"/>
              <a:t>prolapsu</a:t>
            </a:r>
            <a:r>
              <a:rPr lang="sk-SK" dirty="0"/>
              <a:t> maternice a pôrodníckej fistuly. </a:t>
            </a:r>
          </a:p>
          <a:p>
            <a:r>
              <a:rPr lang="sk-SK" dirty="0"/>
              <a:t>Ženy môžu tiež zomrieť na </a:t>
            </a:r>
            <a:r>
              <a:rPr lang="sk-SK" dirty="0" err="1"/>
              <a:t>preeklampsiu</a:t>
            </a:r>
            <a:r>
              <a:rPr lang="sk-SK" dirty="0"/>
              <a:t> alebo </a:t>
            </a:r>
            <a:r>
              <a:rPr lang="sk-SK" dirty="0" err="1"/>
              <a:t>eklampsiu</a:t>
            </a:r>
            <a:r>
              <a:rPr lang="sk-SK" dirty="0"/>
              <a:t>. </a:t>
            </a:r>
          </a:p>
          <a:p>
            <a:r>
              <a:rPr lang="sk-SK" dirty="0"/>
              <a:t>Práve krvácanie je však hlavnou príčinou úmrtnosti matiek. </a:t>
            </a:r>
          </a:p>
          <a:p>
            <a:r>
              <a:rPr lang="sk-SK" dirty="0"/>
              <a:t>Medzi stavy, ktoré môžu zhoršiť zdravotné riziká súvisiace s tehotenstvom, patrí malária, hepatitída, tuberkulóza, podvýživa a obezita, ako aj určité problémy duševného zdravia, ako je depresia. </a:t>
            </a:r>
          </a:p>
        </p:txBody>
      </p:sp>
      <p:sp>
        <p:nvSpPr>
          <p:cNvPr id="3" name="Nadpis 2">
            <a:extLst>
              <a:ext uri="{FF2B5EF4-FFF2-40B4-BE49-F238E27FC236}">
                <a16:creationId xmlns:a16="http://schemas.microsoft.com/office/drawing/2014/main" id="{B8411B38-7D74-6D05-279A-EE491184C1B6}"/>
              </a:ext>
            </a:extLst>
          </p:cNvPr>
          <p:cNvSpPr>
            <a:spLocks noGrp="1"/>
          </p:cNvSpPr>
          <p:nvPr>
            <p:ph type="title"/>
          </p:nvPr>
        </p:nvSpPr>
        <p:spPr>
          <a:xfrm>
            <a:off x="856448" y="6181580"/>
            <a:ext cx="8312587" cy="1008380"/>
          </a:xfrm>
        </p:spPr>
        <p:txBody>
          <a:bodyPr/>
          <a:lstStyle/>
          <a:p>
            <a:r>
              <a:rPr lang="sk-SK" dirty="0"/>
              <a:t>Biologické determinanty zdravia ženy</a:t>
            </a:r>
          </a:p>
        </p:txBody>
      </p:sp>
      <p:sp>
        <p:nvSpPr>
          <p:cNvPr id="4" name="Zástupný objekt pre dátum 3">
            <a:extLst>
              <a:ext uri="{FF2B5EF4-FFF2-40B4-BE49-F238E27FC236}">
                <a16:creationId xmlns:a16="http://schemas.microsoft.com/office/drawing/2014/main" id="{13488775-3955-685F-69B5-1AD5D45AA97A}"/>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87B099A3-19CE-DDF9-6EA2-DF5313A8501D}"/>
              </a:ext>
            </a:extLst>
          </p:cNvPr>
          <p:cNvSpPr>
            <a:spLocks noGrp="1"/>
          </p:cNvSpPr>
          <p:nvPr>
            <p:ph type="sldNum" sz="quarter" idx="11"/>
          </p:nvPr>
        </p:nvSpPr>
        <p:spPr/>
        <p:txBody>
          <a:bodyPr/>
          <a:lstStyle/>
          <a:p>
            <a:fld id="{20C92893-8C51-46CF-9D47-24B3C575AFAA}" type="slidenum">
              <a:rPr lang="en-GB" smtClean="0"/>
              <a:pPr/>
              <a:t>7</a:t>
            </a:fld>
            <a:endParaRPr lang="en-GB"/>
          </a:p>
        </p:txBody>
      </p:sp>
      <p:sp>
        <p:nvSpPr>
          <p:cNvPr id="6" name="Zástupný objekt pre pätu 5">
            <a:extLst>
              <a:ext uri="{FF2B5EF4-FFF2-40B4-BE49-F238E27FC236}">
                <a16:creationId xmlns:a16="http://schemas.microsoft.com/office/drawing/2014/main" id="{619F3C63-C1C9-00B7-9AA1-FFE532547797}"/>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03822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F12F739C-587B-EC66-29CB-20E6D2C4FA14}"/>
              </a:ext>
            </a:extLst>
          </p:cNvPr>
          <p:cNvSpPr>
            <a:spLocks noGrp="1"/>
          </p:cNvSpPr>
          <p:nvPr>
            <p:ph idx="1"/>
          </p:nvPr>
        </p:nvSpPr>
        <p:spPr>
          <a:xfrm>
            <a:off x="856448" y="756287"/>
            <a:ext cx="8211829" cy="4818248"/>
          </a:xfrm>
        </p:spPr>
        <p:txBody>
          <a:bodyPr>
            <a:normAutofit fontScale="92500" lnSpcReduction="20000"/>
          </a:bodyPr>
          <a:lstStyle/>
          <a:p>
            <a:r>
              <a:rPr lang="sk-SK" dirty="0"/>
              <a:t>Nebezpečné potraty vedú k významnej chorobnosti a úmrtnosti žien. </a:t>
            </a:r>
          </a:p>
          <a:p>
            <a:r>
              <a:rPr lang="sk-SK" dirty="0"/>
              <a:t>Pokiaľ ide o vplyv životného štýlu na tehotenstvo, je zrejmé, že počas tehotenstva je obzvlášť dôležité vyhnúť sa niektorým povolaniam a požívaniu alkoholu, tabaku a drog.</a:t>
            </a:r>
          </a:p>
          <a:p>
            <a:r>
              <a:rPr lang="sk-SK" dirty="0"/>
              <a:t>Ženy sú tiež biologicky náchylnejšie na niektoré sexuálne prenosné infekcie ako muži, vrátane vírusu HIV. Súvisí to so skutočnosťou, že ženy majú väčšiu plochu slizníc, ktorá je počas sexuálnych vzťahov obnažená ako muži. </a:t>
            </a:r>
          </a:p>
          <a:p>
            <a:r>
              <a:rPr lang="sk-SK" dirty="0"/>
              <a:t>Existujú aj určité zdravotné stavy špecifické pre ženy z biologických dôvodov, ako je rakovina maternice alebo rakovina vaječníkov. </a:t>
            </a:r>
          </a:p>
          <a:p>
            <a:r>
              <a:rPr lang="sk-SK" dirty="0"/>
              <a:t>Existujú aj iné zdravotné stavy, ktoré postihujú mužov, ale pre ktoré majú ženy neúmerný podiel choroby, ako je rakovina prsníka. </a:t>
            </a:r>
          </a:p>
          <a:p>
            <a:r>
              <a:rPr lang="sk-SK" dirty="0"/>
              <a:t>Ako ženy starnú, majú tiež vyššiu mieru srdcových ochorení ako muži, hoci sú diagnostikované oveľa menej často.</a:t>
            </a:r>
          </a:p>
        </p:txBody>
      </p:sp>
      <p:sp>
        <p:nvSpPr>
          <p:cNvPr id="3" name="Nadpis 2">
            <a:extLst>
              <a:ext uri="{FF2B5EF4-FFF2-40B4-BE49-F238E27FC236}">
                <a16:creationId xmlns:a16="http://schemas.microsoft.com/office/drawing/2014/main" id="{B8411B38-7D74-6D05-279A-EE491184C1B6}"/>
              </a:ext>
            </a:extLst>
          </p:cNvPr>
          <p:cNvSpPr>
            <a:spLocks noGrp="1"/>
          </p:cNvSpPr>
          <p:nvPr>
            <p:ph type="title"/>
          </p:nvPr>
        </p:nvSpPr>
        <p:spPr>
          <a:xfrm>
            <a:off x="856448" y="6181580"/>
            <a:ext cx="8312587" cy="1008380"/>
          </a:xfrm>
        </p:spPr>
        <p:txBody>
          <a:bodyPr/>
          <a:lstStyle/>
          <a:p>
            <a:r>
              <a:rPr lang="sk-SK" dirty="0"/>
              <a:t>Biologické determinanty zdravia ženy</a:t>
            </a:r>
          </a:p>
        </p:txBody>
      </p:sp>
      <p:sp>
        <p:nvSpPr>
          <p:cNvPr id="4" name="Zástupný objekt pre dátum 3">
            <a:extLst>
              <a:ext uri="{FF2B5EF4-FFF2-40B4-BE49-F238E27FC236}">
                <a16:creationId xmlns:a16="http://schemas.microsoft.com/office/drawing/2014/main" id="{13488775-3955-685F-69B5-1AD5D45AA97A}"/>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87B099A3-19CE-DDF9-6EA2-DF5313A8501D}"/>
              </a:ext>
            </a:extLst>
          </p:cNvPr>
          <p:cNvSpPr>
            <a:spLocks noGrp="1"/>
          </p:cNvSpPr>
          <p:nvPr>
            <p:ph type="sldNum" sz="quarter" idx="11"/>
          </p:nvPr>
        </p:nvSpPr>
        <p:spPr/>
        <p:txBody>
          <a:bodyPr/>
          <a:lstStyle/>
          <a:p>
            <a:fld id="{20C92893-8C51-46CF-9D47-24B3C575AFAA}" type="slidenum">
              <a:rPr lang="en-GB" smtClean="0"/>
              <a:pPr/>
              <a:t>8</a:t>
            </a:fld>
            <a:endParaRPr lang="en-GB"/>
          </a:p>
        </p:txBody>
      </p:sp>
      <p:sp>
        <p:nvSpPr>
          <p:cNvPr id="6" name="Zástupný objekt pre pätu 5">
            <a:extLst>
              <a:ext uri="{FF2B5EF4-FFF2-40B4-BE49-F238E27FC236}">
                <a16:creationId xmlns:a16="http://schemas.microsoft.com/office/drawing/2014/main" id="{619F3C63-C1C9-00B7-9AA1-FFE532547797}"/>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535820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44B46E6-F4CA-5ED2-F487-4C8068376BB8}"/>
              </a:ext>
            </a:extLst>
          </p:cNvPr>
          <p:cNvSpPr>
            <a:spLocks noGrp="1"/>
          </p:cNvSpPr>
          <p:nvPr>
            <p:ph idx="1"/>
          </p:nvPr>
        </p:nvSpPr>
        <p:spPr>
          <a:xfrm>
            <a:off x="839654" y="756287"/>
            <a:ext cx="8228623" cy="5181805"/>
          </a:xfrm>
        </p:spPr>
        <p:txBody>
          <a:bodyPr>
            <a:normAutofit fontScale="77500" lnSpcReduction="20000"/>
          </a:bodyPr>
          <a:lstStyle/>
          <a:p>
            <a:r>
              <a:rPr lang="sk-SK" dirty="0"/>
              <a:t>Týkajú sa predovšetkým rodových noriem, ktoré prisudzujú mužom a ženám rozdielne úlohy a hodnoty, zvyčajne v neprospech žien. </a:t>
            </a:r>
          </a:p>
          <a:p>
            <a:r>
              <a:rPr lang="sk-SK" dirty="0"/>
              <a:t>V mnohých spoločnostiach vedie podradné postavenie žien k sociálnym, zdravotným a ekonomickým problémom, ktorým muži nečelia. </a:t>
            </a:r>
          </a:p>
          <a:p>
            <a:r>
              <a:rPr lang="sk-SK" dirty="0"/>
              <a:t>Sociálne determinanty zdravia začínajú ešte pred narodením žien. V niektorých spoločnostiach, kde sú preferencie mužov veľmi silné, ako napríklad v Indii a Číne, niektoré rodiny určujú pohlavie svojich nenarodených detí pomocou </a:t>
            </a:r>
            <a:r>
              <a:rPr lang="sk-SK" dirty="0" err="1"/>
              <a:t>sonogramov</a:t>
            </a:r>
            <a:r>
              <a:rPr lang="sk-SK" dirty="0"/>
              <a:t> a potom ženy potratia, najmä pri narodení svojho prvého dieťaťa. </a:t>
            </a:r>
          </a:p>
          <a:p>
            <a:r>
              <a:rPr lang="sk-SK" dirty="0"/>
              <a:t>Dojčatá sú často dojčené menej ako chlapci v rovnakom veku a potom, keď sa stanú batoľatami, dostávajú menej doplnkovej stravy. </a:t>
            </a:r>
          </a:p>
          <a:p>
            <a:r>
              <a:rPr lang="sk-SK" dirty="0"/>
              <a:t>Mladé dievčatá v mnohých spoločnostiach sú kŕmené menej ako ich mužskí súrodenci. </a:t>
            </a:r>
          </a:p>
          <a:p>
            <a:r>
              <a:rPr lang="sk-SK" dirty="0"/>
              <a:t>Staršie ženy v niektorých kultúrach najskôr nakŕmia mužov a potom zjedia iba zvyšné porcie. Iní jedia menej výživné jedlá ako muži v ich rodine. Zlá výživa, často čiastočne zo sociálnych príčin, spôsobuje, že ženy sú náchylnejšie na choroby. Prispieva tiež k zakrpatenosti a malej panve, čo predstavuje riziko pre zdravie tehotných žien a ich potomkov.</a:t>
            </a:r>
          </a:p>
        </p:txBody>
      </p:sp>
      <p:sp>
        <p:nvSpPr>
          <p:cNvPr id="3" name="Nadpis 2">
            <a:extLst>
              <a:ext uri="{FF2B5EF4-FFF2-40B4-BE49-F238E27FC236}">
                <a16:creationId xmlns:a16="http://schemas.microsoft.com/office/drawing/2014/main" id="{E2BB546D-3F0F-329C-DE13-66C903B34B2A}"/>
              </a:ext>
            </a:extLst>
          </p:cNvPr>
          <p:cNvSpPr>
            <a:spLocks noGrp="1"/>
          </p:cNvSpPr>
          <p:nvPr>
            <p:ph type="title"/>
          </p:nvPr>
        </p:nvSpPr>
        <p:spPr>
          <a:xfrm>
            <a:off x="839654" y="5778929"/>
            <a:ext cx="8312587" cy="1008380"/>
          </a:xfrm>
        </p:spPr>
        <p:txBody>
          <a:bodyPr/>
          <a:lstStyle/>
          <a:p>
            <a:r>
              <a:rPr lang="sk-SK" dirty="0"/>
              <a:t>Sociálne determinanty</a:t>
            </a:r>
          </a:p>
        </p:txBody>
      </p:sp>
      <p:sp>
        <p:nvSpPr>
          <p:cNvPr id="4" name="Zástupný objekt pre dátum 3">
            <a:extLst>
              <a:ext uri="{FF2B5EF4-FFF2-40B4-BE49-F238E27FC236}">
                <a16:creationId xmlns:a16="http://schemas.microsoft.com/office/drawing/2014/main" id="{E60C99C2-DB82-3875-6C14-2F7DE6A33B2A}"/>
              </a:ext>
            </a:extLst>
          </p:cNvPr>
          <p:cNvSpPr>
            <a:spLocks noGrp="1"/>
          </p:cNvSpPr>
          <p:nvPr>
            <p:ph type="dt" sz="half" idx="10"/>
          </p:nvPr>
        </p:nvSpPr>
        <p:spPr/>
        <p:txBody>
          <a:bodyPr/>
          <a:lstStyle/>
          <a:p>
            <a:fld id="{17D84F83-A9A5-C942-A03F-560C803C3F5D}" type="datetime1">
              <a:rPr lang="sk-SK" smtClean="0"/>
              <a:t>14.11.2022</a:t>
            </a:fld>
            <a:endParaRPr lang="en-GB"/>
          </a:p>
        </p:txBody>
      </p:sp>
      <p:sp>
        <p:nvSpPr>
          <p:cNvPr id="5" name="Zástupný objekt pre číslo snímky 4">
            <a:extLst>
              <a:ext uri="{FF2B5EF4-FFF2-40B4-BE49-F238E27FC236}">
                <a16:creationId xmlns:a16="http://schemas.microsoft.com/office/drawing/2014/main" id="{B535EB9C-06B3-317A-1E81-75FFF757343B}"/>
              </a:ext>
            </a:extLst>
          </p:cNvPr>
          <p:cNvSpPr>
            <a:spLocks noGrp="1"/>
          </p:cNvSpPr>
          <p:nvPr>
            <p:ph type="sldNum" sz="quarter" idx="11"/>
          </p:nvPr>
        </p:nvSpPr>
        <p:spPr/>
        <p:txBody>
          <a:bodyPr/>
          <a:lstStyle/>
          <a:p>
            <a:fld id="{20C92893-8C51-46CF-9D47-24B3C575AFAA}" type="slidenum">
              <a:rPr lang="en-GB" smtClean="0"/>
              <a:pPr/>
              <a:t>9</a:t>
            </a:fld>
            <a:endParaRPr lang="en-GB"/>
          </a:p>
        </p:txBody>
      </p:sp>
      <p:sp>
        <p:nvSpPr>
          <p:cNvPr id="6" name="Zástupný objekt pre pätu 5">
            <a:extLst>
              <a:ext uri="{FF2B5EF4-FFF2-40B4-BE49-F238E27FC236}">
                <a16:creationId xmlns:a16="http://schemas.microsoft.com/office/drawing/2014/main" id="{67A2932F-710B-A037-10FA-898F717BCCE5}"/>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458907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rtin_Trnava_prednask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Prezentácia2" id="{E1632062-1FA9-9544-9EF3-FB0837E571F8}" vid="{A3C71F72-6A57-2744-BB06-A6F4C43933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Martin_Trnava_prednasky</Template>
  <TotalTime>460</TotalTime>
  <Words>3245</Words>
  <Application>Microsoft Macintosh PowerPoint</Application>
  <PresentationFormat>Vlastná</PresentationFormat>
  <Paragraphs>239</Paragraphs>
  <Slides>30</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30</vt:i4>
      </vt:variant>
    </vt:vector>
  </HeadingPairs>
  <TitlesOfParts>
    <vt:vector size="35" baseType="lpstr">
      <vt:lpstr>Arial</vt:lpstr>
      <vt:lpstr>Calibri</vt:lpstr>
      <vt:lpstr>Palatino Linotype</vt:lpstr>
      <vt:lpstr>Wingdings</vt:lpstr>
      <vt:lpstr>Martin_Trnava_prednasky</vt:lpstr>
      <vt:lpstr>Zdravie matky a dieťaťa</vt:lpstr>
      <vt:lpstr>Štruktúra</vt:lpstr>
      <vt:lpstr>Prípad 1</vt:lpstr>
      <vt:lpstr>Príklad 2</vt:lpstr>
      <vt:lpstr>Dôvody prečo má zdravie ženy a dieťaťa popredné miesto v globálnej agende zdravia</vt:lpstr>
      <vt:lpstr>Dôvody prečo má zdravie ženy a dieťaťa popredné miesto v globálnej agende zdravia</vt:lpstr>
      <vt:lpstr>Biologické determinanty zdravia ženy</vt:lpstr>
      <vt:lpstr>Biologické determinanty zdravia ženy</vt:lpstr>
      <vt:lpstr>Sociálne determinanty</vt:lpstr>
      <vt:lpstr>Sociálne determinanty</vt:lpstr>
      <vt:lpstr>Sociálne determinanty</vt:lpstr>
      <vt:lpstr>Sociálne determinanty</vt:lpstr>
      <vt:lpstr>Záťaž žien problémami, ktoré súvisia so zdravím</vt:lpstr>
      <vt:lpstr>Potraty selektívne podľa pohlavia</vt:lpstr>
      <vt:lpstr>Preferencia mužského potomka</vt:lpstr>
      <vt:lpstr>Zmrzačenie ženských pohlavných orgánov</vt:lpstr>
      <vt:lpstr>Frekvencia ženskej obriezky</vt:lpstr>
      <vt:lpstr>Komplikácie ženskej obriezky</vt:lpstr>
      <vt:lpstr>Sexuálne prenosné infekcie</vt:lpstr>
      <vt:lpstr>Mladí ľudia</vt:lpstr>
      <vt:lpstr>Násilie na ženách</vt:lpstr>
      <vt:lpstr>Následky na zdravie</vt:lpstr>
      <vt:lpstr>Chorobnosť a úmrtnosť matiek</vt:lpstr>
      <vt:lpstr>Prezentácia programu PowerPoint</vt:lpstr>
      <vt:lpstr>Faktory rizika pre smrť matky</vt:lpstr>
      <vt:lpstr>Faktory rizika pre smrť matky</vt:lpstr>
      <vt:lpstr>Nebezpečné potraty</vt:lpstr>
      <vt:lpstr>Nebezpečné potraty podľa regiónu</vt:lpstr>
      <vt:lpstr>Zlepšenie zdravia žien v budúcnosti</vt:lpstr>
      <vt:lpstr>Zabezpečme zdravie pre všetky ženy</vt:lpstr>
    </vt:vector>
  </TitlesOfParts>
  <Manager/>
  <Company>FZaSP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Demografické metódy pre zdravie</dc:title>
  <dc:subject>Globálne zdravie</dc:subject>
  <dc:creator>Rusnák Martin</dc:creator>
  <cp:keywords/>
  <dc:description/>
  <cp:lastModifiedBy>Rusnák Martin</cp:lastModifiedBy>
  <cp:revision>30</cp:revision>
  <dcterms:created xsi:type="dcterms:W3CDTF">2022-09-07T08:13:16Z</dcterms:created>
  <dcterms:modified xsi:type="dcterms:W3CDTF">2022-11-14T15:36:21Z</dcterms:modified>
  <cp:category>prednáška</cp:category>
</cp:coreProperties>
</file>