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/>
    <p:restoredTop sz="92890"/>
  </p:normalViewPr>
  <p:slideViewPr>
    <p:cSldViewPr snapToGrid="0" snapToObjects="1">
      <p:cViewPr varScale="1">
        <p:scale>
          <a:sx n="92" d="100"/>
          <a:sy n="92" d="100"/>
        </p:scale>
        <p:origin x="2240" y="176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9/3/20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9/3/20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3.9.20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3.9.20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3.9.20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3.9.20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3.9.20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3.9.20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3.9.20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3.9.20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3.9.20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3.9.20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3.9.20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Dynamika populácie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483477"/>
          </a:xfrm>
        </p:spPr>
        <p:txBody>
          <a:bodyPr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</a:t>
            </a:r>
            <a:r>
              <a:rPr lang="sk-SK" dirty="0" err="1"/>
              <a:t>FZaSP</a:t>
            </a:r>
            <a:r>
              <a:rPr lang="sk-SK" dirty="0"/>
              <a:t> TU</a:t>
            </a:r>
          </a:p>
          <a:p>
            <a:r>
              <a:rPr lang="sk-SK" dirty="0" err="1"/>
              <a:t>rusnakm@truni</a:t>
            </a:r>
            <a:r>
              <a:rPr lang="sk-SK" dirty="0"/>
              <a:t>.</a:t>
            </a:r>
            <a:r>
              <a:rPr lang="sk-SK" dirty="0" err="1"/>
              <a:t>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4" y="6008708"/>
            <a:ext cx="8312587" cy="1008380"/>
          </a:xfrm>
        </p:spPr>
        <p:txBody>
          <a:bodyPr/>
          <a:lstStyle/>
          <a:p>
            <a:r>
              <a:rPr lang="sk-SK" dirty="0"/>
              <a:t>Dojčenská úmrtnosť v EU</a:t>
            </a:r>
            <a:br>
              <a:rPr lang="sk-SK" dirty="0"/>
            </a:br>
            <a:r>
              <a:rPr lang="sk-SK" sz="3600" dirty="0"/>
              <a:t>http://</a:t>
            </a:r>
            <a:r>
              <a:rPr lang="sk-SK" sz="3600" dirty="0" err="1"/>
              <a:t>ec.europa.eu</a:t>
            </a:r>
            <a:r>
              <a:rPr lang="sk-SK" sz="3600" dirty="0"/>
              <a:t>/</a:t>
            </a:r>
            <a:r>
              <a:rPr lang="sk-SK" sz="3600" dirty="0" err="1"/>
              <a:t>eurostat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" y="219240"/>
            <a:ext cx="10058400" cy="47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0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521107"/>
          </a:xfrm>
        </p:spPr>
        <p:txBody>
          <a:bodyPr>
            <a:normAutofit/>
          </a:bodyPr>
          <a:lstStyle/>
          <a:p>
            <a:r>
              <a:rPr lang="sk-SK" dirty="0"/>
              <a:t>Prvotná príčina smrti – ochorenie alebo úraz, ktorým začal reťazec chorobných stavov, vedúci k smrti. </a:t>
            </a:r>
          </a:p>
          <a:p>
            <a:r>
              <a:rPr lang="sk-SK" dirty="0"/>
              <a:t>Prvotnú príčinu určuje pracovník štatistického úradu na základe údajov od obhliadajúceho lekára. Napriek tomu, určenie prvotnej príčiny nie je zhodné a sú v tom značné rozdiely.</a:t>
            </a:r>
          </a:p>
          <a:p>
            <a:r>
              <a:rPr lang="sk-SK" dirty="0"/>
              <a:t>Usadzovať na zdravotný stav obyvateľstva len na základe poznania tohto ukazovateľa je zjednodušením, pretože:</a:t>
            </a:r>
          </a:p>
          <a:p>
            <a:pPr lvl="1"/>
            <a:r>
              <a:rPr lang="sk-SK" dirty="0"/>
              <a:t>Nie všetky ochorenia, ktoré zaťažujú populáciu končia smrťou (krátkozrakosť, pohybový systém, chrípka, </a:t>
            </a:r>
            <a:r>
              <a:rPr lang="sk-SK" dirty="0" err="1"/>
              <a:t>atď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Nerovnomernosť zaznamenávania (vysoký krvný tlak a srdcový infarkt či porážka)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980254"/>
            <a:ext cx="8312587" cy="1008380"/>
          </a:xfrm>
        </p:spPr>
        <p:txBody>
          <a:bodyPr/>
          <a:lstStyle/>
          <a:p>
            <a:r>
              <a:rPr lang="sk-SK" b="1" dirty="0"/>
              <a:t>Úmrtnosť podľa príčin smrti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2647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16714"/>
            <a:ext cx="9313817" cy="72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6449" y="6008708"/>
            <a:ext cx="8312587" cy="1008380"/>
          </a:xfrm>
        </p:spPr>
        <p:txBody>
          <a:bodyPr/>
          <a:lstStyle/>
          <a:p>
            <a:r>
              <a:rPr lang="sk-SK" sz="3600" dirty="0"/>
              <a:t>http://</a:t>
            </a:r>
            <a:r>
              <a:rPr lang="sk-SK" sz="3600" dirty="0" err="1"/>
              <a:t>www.nczisk.sk</a:t>
            </a:r>
            <a:r>
              <a:rPr lang="sk-SK" sz="3600" dirty="0"/>
              <a:t>/</a:t>
            </a:r>
            <a:r>
              <a:rPr lang="sk-SK" sz="3600" dirty="0" err="1"/>
              <a:t>Documents</a:t>
            </a:r>
            <a:r>
              <a:rPr lang="sk-SK" sz="3600" dirty="0"/>
              <a:t>/</a:t>
            </a:r>
            <a:r>
              <a:rPr lang="sk-SK" sz="3600" dirty="0" err="1"/>
              <a:t>rocenky</a:t>
            </a:r>
            <a:r>
              <a:rPr lang="sk-SK" sz="3600" dirty="0"/>
              <a:t>/2014/</a:t>
            </a:r>
            <a:r>
              <a:rPr lang="sk-SK" sz="3600" dirty="0" err="1"/>
              <a:t>demografia.pdf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6449" y="222070"/>
            <a:ext cx="8312587" cy="5613766"/>
            <a:chOff x="1614185" y="677518"/>
            <a:chExt cx="7554851" cy="51583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185" y="677518"/>
              <a:ext cx="7551036" cy="8030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185" y="1480520"/>
              <a:ext cx="7554851" cy="435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34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0058400" cy="615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1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/>
          <a:lstStyle/>
          <a:p>
            <a:r>
              <a:rPr lang="sk-SK" dirty="0"/>
              <a:t>Odvodená od úmrtnosti na základe tabuliek dožitia</a:t>
            </a:r>
          </a:p>
          <a:p>
            <a:r>
              <a:rPr lang="sk-SK" dirty="0"/>
              <a:t>Odstraňuje vplyv vekového zloženia populácie</a:t>
            </a:r>
          </a:p>
          <a:p>
            <a:r>
              <a:rPr lang="sk-SK" dirty="0"/>
              <a:t>Predstavuje iné zobrazenie úmrtnosti, pretože je konštruovaná na základe predpokladu, že aj nasledujúce populácie budú mať rovnakú štruktúru úmrtnosti, ako tá, na základe ktorej sa tento ukazovateľ skonštruoval.</a:t>
            </a:r>
          </a:p>
          <a:p>
            <a:r>
              <a:rPr lang="sk-SK" dirty="0"/>
              <a:t>Vzhľadom na intuitívnosť interpretácie a nezávislosť na vekovej štruktúre je vhodná pre porovnávanie.</a:t>
            </a:r>
          </a:p>
          <a:p>
            <a:r>
              <a:rPr lang="sk-SK" dirty="0"/>
              <a:t>Obmedzená interpretácia v zmysle zdravotného stavu obyvateľstva z dôvodov rovnakých ako úmrtnosť.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Stredná dĺžka života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3.9.20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5652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Vývoj očakávanej dĺžky života pri narodení, 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8" y="341625"/>
            <a:ext cx="83439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Muži (</a:t>
            </a:r>
            <a:r>
              <a:rPr lang="sk-SK" dirty="0" err="1"/>
              <a:t>Eurostat</a:t>
            </a:r>
            <a:r>
              <a:rPr lang="sk-SK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298994"/>
            <a:ext cx="10058400" cy="47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Ženy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3.9.20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8" y="335307"/>
            <a:ext cx="10058400" cy="4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0122E89-7F8C-ED4F-9604-6EF7FD4C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3.9.20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7D62323-A95C-994F-A904-5F76E0313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3F5119-2E3F-7E40-9702-B70736AD03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37F53D-6818-3947-B886-3342B215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880" y="372889"/>
            <a:ext cx="3012663" cy="1008380"/>
          </a:xfrm>
        </p:spPr>
        <p:txBody>
          <a:bodyPr/>
          <a:lstStyle/>
          <a:p>
            <a:r>
              <a:rPr lang="en-GB" dirty="0" err="1"/>
              <a:t>Zhrnutie</a:t>
            </a:r>
            <a:endParaRPr lang="en-GB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4C4B415-C5AC-8E4C-9B5C-0BD1E687BF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52" y="726034"/>
            <a:ext cx="3607159" cy="3781425"/>
          </a:xfrm>
        </p:spPr>
        <p:txBody>
          <a:bodyPr/>
          <a:lstStyle/>
          <a:p>
            <a:r>
              <a:rPr lang="en-GB" dirty="0" err="1"/>
              <a:t>Štatistika</a:t>
            </a:r>
            <a:r>
              <a:rPr lang="en-GB" dirty="0"/>
              <a:t> </a:t>
            </a:r>
            <a:r>
              <a:rPr lang="en-GB" dirty="0" err="1"/>
              <a:t>zomretých</a:t>
            </a:r>
            <a:endParaRPr lang="en-GB" dirty="0"/>
          </a:p>
          <a:p>
            <a:pPr lvl="1"/>
            <a:r>
              <a:rPr lang="en-GB"/>
              <a:t>úmrtnosť podľa veku</a:t>
            </a:r>
          </a:p>
          <a:p>
            <a:pPr lvl="1"/>
            <a:r>
              <a:rPr lang="en-GB"/>
              <a:t>úmrtnosť podľa príčin</a:t>
            </a:r>
          </a:p>
          <a:p>
            <a:pPr lvl="1"/>
            <a:r>
              <a:rPr lang="en-GB"/>
              <a:t>očakávaná dĺžka života</a:t>
            </a:r>
            <a:endParaRPr lang="en-GB" dirty="0"/>
          </a:p>
        </p:txBody>
      </p:sp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ECD54D2-F8A6-9A4E-8C79-35309FCCF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9" y="544865"/>
            <a:ext cx="5466501" cy="2345073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F2A4E791-D894-794C-88EB-4A31FE3694D4}"/>
              </a:ext>
            </a:extLst>
          </p:cNvPr>
          <p:cNvSpPr txBox="1"/>
          <p:nvPr/>
        </p:nvSpPr>
        <p:spPr>
          <a:xfrm>
            <a:off x="4478710" y="3158836"/>
            <a:ext cx="5335202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utorok 8.9  od 11.00 - do 12.00</a:t>
            </a:r>
            <a:r>
              <a:rPr lang="sk-SK" dirty="0">
                <a:solidFill>
                  <a:schemeClr val="tx1"/>
                </a:solidFill>
              </a:rPr>
              <a:t> u </a:t>
            </a:r>
            <a:r>
              <a:rPr lang="sk-SK" dirty="0" err="1">
                <a:solidFill>
                  <a:schemeClr val="tx1"/>
                </a:solidFill>
              </a:rPr>
              <a:t>Mgr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Krištufiakovej</a:t>
            </a:r>
            <a:r>
              <a:rPr lang="sk-SK" dirty="0">
                <a:solidFill>
                  <a:schemeClr val="tx1"/>
                </a:solidFill>
              </a:rPr>
              <a:t> na 3. poschodí - cena 19 Euro</a:t>
            </a:r>
          </a:p>
        </p:txBody>
      </p:sp>
      <p:pic>
        <p:nvPicPr>
          <p:cNvPr id="12" name="Obrázok 11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49D65BC-5314-F143-8B14-807F9BFF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05" y="4001994"/>
            <a:ext cx="2520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Plodnosť, pôrodnosť potratov a umelé prerušenia tehotenstva</a:t>
            </a:r>
          </a:p>
          <a:p>
            <a:r>
              <a:rPr lang="sk-SK" dirty="0"/>
              <a:t>Úmrtnosť</a:t>
            </a:r>
          </a:p>
          <a:p>
            <a:r>
              <a:rPr lang="sk-SK" dirty="0"/>
              <a:t>Uzavreté manželstvá a rozvody</a:t>
            </a:r>
          </a:p>
          <a:p>
            <a:r>
              <a:rPr lang="sk-SK" dirty="0"/>
              <a:t>Sťahovanie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25708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37931" y="4705958"/>
            <a:ext cx="4114311" cy="1756047"/>
          </a:xfrm>
        </p:spPr>
        <p:txBody>
          <a:bodyPr>
            <a:noAutofit/>
          </a:bodyPr>
          <a:lstStyle/>
          <a:p>
            <a:r>
              <a:rPr lang="sk-SK" sz="2400" dirty="0"/>
              <a:t>Úmrtnosť a pôrodnosť = základ demografickej reprodukcie populácie. Plus chorobnosť = zdravotný stav obyvateľstva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9949" y="2100791"/>
            <a:ext cx="7899087" cy="2591537"/>
          </a:xfrm>
        </p:spPr>
        <p:txBody>
          <a:bodyPr/>
          <a:lstStyle/>
          <a:p>
            <a:r>
              <a:rPr lang="sk-SK" dirty="0"/>
              <a:t>Štatistika zomretých </a:t>
            </a:r>
          </a:p>
        </p:txBody>
      </p:sp>
    </p:spTree>
    <p:extLst>
      <p:ext uri="{BB962C8B-B14F-4D97-AF65-F5344CB8AC3E}">
        <p14:creationId xmlns:p14="http://schemas.microsoft.com/office/powerpoint/2010/main" val="235041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6884" y="756287"/>
            <a:ext cx="8091393" cy="4033519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Zdroj</a:t>
            </a:r>
            <a:r>
              <a:rPr lang="sk-SK" i="1" dirty="0"/>
              <a:t>: List o prehliadke mŕtveho a štatistického hlásenia o úmrtí</a:t>
            </a:r>
            <a:r>
              <a:rPr lang="sk-SK" dirty="0"/>
              <a:t> (OBYV 3-12). </a:t>
            </a:r>
          </a:p>
          <a:p>
            <a:r>
              <a:rPr lang="sk-SK" dirty="0"/>
              <a:t>Matričné úrady pred zaslaním štatistického hlásenia ŠÚ SR overia vierohodnosť a úplnosť údajov vyplnených lekárom pri prehliadke, </a:t>
            </a:r>
            <a:r>
              <a:rPr lang="sk-SK" dirty="0" err="1"/>
              <a:t>resp</a:t>
            </a:r>
            <a:r>
              <a:rPr lang="sk-SK" dirty="0"/>
              <a:t>. pitve zomrelého.</a:t>
            </a:r>
          </a:p>
          <a:p>
            <a:r>
              <a:rPr lang="sk-SK" dirty="0"/>
              <a:t>Hlásením o úmrtí sa zisťujú nasledujúce štatistické ukazovatele:</a:t>
            </a:r>
          </a:p>
          <a:p>
            <a:pPr lvl="1"/>
            <a:r>
              <a:rPr lang="sk-SK" dirty="0"/>
              <a:t>dátum úmrtia</a:t>
            </a:r>
          </a:p>
          <a:p>
            <a:pPr lvl="1"/>
            <a:r>
              <a:rPr lang="sk-SK" dirty="0"/>
              <a:t>osobné údaje zomrelého občana (dátum narodenia, trvalý pobyt, pohlavie, rodinný stav, národnosť a štátne občianstvo)</a:t>
            </a:r>
          </a:p>
          <a:p>
            <a:pPr lvl="1"/>
            <a:r>
              <a:rPr lang="sk-SK" dirty="0"/>
              <a:t>príčina smrti</a:t>
            </a:r>
          </a:p>
          <a:p>
            <a:pPr lvl="1"/>
            <a:r>
              <a:rPr lang="sk-SK" dirty="0"/>
              <a:t>znak vykonania pitvy</a:t>
            </a:r>
          </a:p>
          <a:p>
            <a:pPr lvl="1"/>
            <a:r>
              <a:rPr lang="sk-SK" dirty="0"/>
              <a:t>súbor údajov zisťovaných u zomretých detí do 1 roka (dĺžka života, pôrodná hmotnosť, legitimita, miesto úmrtia)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Hlásenie o úmrtí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3.9.20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0424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97" y="321007"/>
            <a:ext cx="8722180" cy="559668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Hrubá miera úmrtnosti</a:t>
            </a:r>
            <a:r>
              <a:rPr lang="sk-SK" dirty="0"/>
              <a:t>: Počet zomretých k počtu obyvateľov stredného stavu, obyčajne za rok. Zvyčajne sa vyjadruje v promile.</a:t>
            </a:r>
          </a:p>
          <a:p>
            <a:r>
              <a:rPr lang="sk-SK" dirty="0"/>
              <a:t>Špecifické miery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Dojčenská úmrtnosť</a:t>
            </a:r>
            <a:r>
              <a:rPr lang="sk-SK" dirty="0"/>
              <a:t>. Úmrtnosť detí do jedného roka.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Novorodenecká úmrtnosť</a:t>
            </a:r>
            <a:r>
              <a:rPr lang="sk-SK" dirty="0"/>
              <a:t>. Úmrtnosť detí vo veku 0-27 dní, t.j. v prvých štyroch týždňoch života.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Úmrtnosť podľa príčin smrti</a:t>
            </a:r>
            <a:r>
              <a:rPr lang="sk-SK" dirty="0"/>
              <a:t>: Úmrtnosť, klasifikovaná podľa príčiny (resp. skupín príčin), ktorou bola smrť spôsobená.</a:t>
            </a:r>
          </a:p>
          <a:p>
            <a:r>
              <a:rPr lang="sk-SK" dirty="0"/>
              <a:t>Odvodené miery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Stredná dĺžka života pri narodení</a:t>
            </a:r>
            <a:r>
              <a:rPr lang="sk-SK" dirty="0"/>
              <a:t>: Počet rokov, ktoré v priemere ešte prežije práve narodená </a:t>
            </a:r>
            <a:r>
              <a:rPr lang="sk-SK" dirty="0" err="1"/>
              <a:t>osoba</a:t>
            </a:r>
            <a:r>
              <a:rPr lang="sk-SK" dirty="0"/>
              <a:t> za predpokladu, že sa úmrtnostné pomery nezmenia.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Stredná dĺžka života v určitom veku: </a:t>
            </a:r>
            <a:r>
              <a:rPr lang="sk-SK" dirty="0"/>
              <a:t>Počet rokov, ktoré v priemere ešte prežije </a:t>
            </a:r>
            <a:r>
              <a:rPr lang="sk-SK" dirty="0" err="1"/>
              <a:t>osoba</a:t>
            </a:r>
            <a:r>
              <a:rPr lang="sk-SK" dirty="0"/>
              <a:t> v príslušnom veku za predpokladu, že sa úmrtnostné pomery nezmenia. Zvykne sa používať aj názov nádej na dožitie alebo </a:t>
            </a:r>
            <a:r>
              <a:rPr lang="sk-SK" b="1" dirty="0">
                <a:solidFill>
                  <a:srgbClr val="FFFF00"/>
                </a:solidFill>
              </a:rPr>
              <a:t>očakávaná dĺžka života</a:t>
            </a:r>
            <a:r>
              <a:rPr lang="sk-SK" dirty="0"/>
              <a:t>. Je to najčastejšie používaná globálna charakteristika na hodnotenie úmrtnosti.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Stratené roky života úmrtím, strata životného potenciálu</a:t>
            </a:r>
            <a:r>
              <a:rPr lang="sk-SK" dirty="0"/>
              <a:t>. Stredná dĺžka života vo veku, v ktorom daná </a:t>
            </a:r>
            <a:r>
              <a:rPr lang="sk-SK" dirty="0" err="1"/>
              <a:t>osoba</a:t>
            </a:r>
            <a:r>
              <a:rPr lang="sk-SK" dirty="0"/>
              <a:t> zomrela.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730435"/>
            <a:ext cx="8312587" cy="1008380"/>
          </a:xfrm>
        </p:spPr>
        <p:txBody>
          <a:bodyPr/>
          <a:lstStyle/>
          <a:p>
            <a:r>
              <a:rPr lang="sk-SK" dirty="0"/>
              <a:t>Základné ukazovatele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105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409282"/>
          </a:xfrm>
        </p:spPr>
        <p:txBody>
          <a:bodyPr/>
          <a:lstStyle/>
          <a:p>
            <a:r>
              <a:rPr lang="sk-SK" dirty="0"/>
              <a:t>Počet zomrelých </a:t>
            </a:r>
            <a:r>
              <a:rPr lang="sk-SK" dirty="0" err="1"/>
              <a:t>muži+ženy</a:t>
            </a:r>
            <a:r>
              <a:rPr lang="sk-SK" dirty="0"/>
              <a:t> podľa rokov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 descr="Snímka obrazovky 2016-09-19 o 10.3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09" y="272254"/>
            <a:ext cx="6489687" cy="46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7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Hrubá miera úmrtnosti </a:t>
            </a:r>
            <a:r>
              <a:rPr lang="sk-SK" dirty="0" err="1"/>
              <a:t>Eurostat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 descr="Snímka obrazovky 2016-09-19 o 10.4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41" y="412877"/>
            <a:ext cx="7480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/>
          <a:lstStyle/>
          <a:p>
            <a:r>
              <a:rPr lang="sk-SK" dirty="0"/>
              <a:t>Informuje o počte zomrelých v danom čase a mieste</a:t>
            </a:r>
          </a:p>
          <a:p>
            <a:r>
              <a:rPr lang="sk-SK" dirty="0"/>
              <a:t>Nie je vhodná na porovnávanie na porovnávanie v čase a mieste, pretože je veľmi ovplyvnená vekovou skladbou: ak je v jednej populácii viac starých ľudí a v druhej menej, potom porovnania sú nesprávne </a:t>
            </a:r>
          </a:p>
          <a:p>
            <a:r>
              <a:rPr lang="sk-SK" dirty="0"/>
              <a:t>Nie je vhodná na interpretáciu</a:t>
            </a:r>
          </a:p>
          <a:p>
            <a:r>
              <a:rPr lang="sk-SK" dirty="0"/>
              <a:t>Pre potreby porovnávania je potrebné </a:t>
            </a:r>
            <a:r>
              <a:rPr lang="sk-SK" b="1" dirty="0">
                <a:solidFill>
                  <a:srgbClr val="FFFF00"/>
                </a:solidFill>
              </a:rPr>
              <a:t>štandardizovať</a:t>
            </a:r>
            <a:r>
              <a:rPr lang="sk-SK" dirty="0"/>
              <a:t>!!!</a:t>
            </a:r>
          </a:p>
          <a:p>
            <a:r>
              <a:rPr lang="sk-SK" dirty="0"/>
              <a:t>Odvodené ukazovatele sa používajú pre porovnanie a pre vyvodzovanie záverov, napr. očakávaná dĺžka života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dirty="0"/>
              <a:t>Hrubá miera úmrtnosti – vlastnosti a použitie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86122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6448" y="3383280"/>
            <a:ext cx="8295793" cy="2449648"/>
          </a:xfrm>
        </p:spPr>
        <p:txBody>
          <a:bodyPr/>
          <a:lstStyle/>
          <a:p>
            <a:r>
              <a:rPr lang="sk-SK" dirty="0"/>
              <a:t>Je v úzkom vzťahu ku kvalite starostlivosti o dojča a tým nepriamo vypovedá aj o kvalite zdravotníctva a zdravotných služieb.</a:t>
            </a:r>
          </a:p>
          <a:p>
            <a:r>
              <a:rPr lang="sk-SK" dirty="0"/>
              <a:t>Nie je potrebné ju štandardizovať a možno porovnávať jej hodnoty medzi lokalitami a v čase.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sz="2800" dirty="0"/>
              <a:t>Dojčenská úmrtnosť. Úmrtnosť detí do jedného roka.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3.9.20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8" y="427809"/>
            <a:ext cx="762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Martin_Trnava_prednasky1.potx</Template>
  <TotalTime>272</TotalTime>
  <Words>836</Words>
  <Application>Microsoft Macintosh PowerPoint</Application>
  <PresentationFormat>Vlastná</PresentationFormat>
  <Paragraphs>117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Palatino Linotype</vt:lpstr>
      <vt:lpstr>Wingdings</vt:lpstr>
      <vt:lpstr>Martin_Trnava_prednasky1</vt:lpstr>
      <vt:lpstr>Dynamika populácie</vt:lpstr>
      <vt:lpstr>Prezentácia programu PowerPoint</vt:lpstr>
      <vt:lpstr>Štatistika zomretých </vt:lpstr>
      <vt:lpstr>Hlásenie o úmrtí</vt:lpstr>
      <vt:lpstr>Základné ukazovatele</vt:lpstr>
      <vt:lpstr>Počet zomrelých muži+ženy podľa rokov</vt:lpstr>
      <vt:lpstr>Hrubá miera úmrtnosti Eurostat</vt:lpstr>
      <vt:lpstr>Hrubá miera úmrtnosti – vlastnosti a použitie</vt:lpstr>
      <vt:lpstr>Dojčenská úmrtnosť. Úmrtnosť detí do jedného roka.</vt:lpstr>
      <vt:lpstr>Dojčenská úmrtnosť v EU http://ec.europa.eu/eurostat</vt:lpstr>
      <vt:lpstr>Úmrtnosť podľa príčin smrti</vt:lpstr>
      <vt:lpstr>Prezentácia programu PowerPoint</vt:lpstr>
      <vt:lpstr>http://www.nczisk.sk/Documents/rocenky/2014/demografia.pdf</vt:lpstr>
      <vt:lpstr>Prezentácia programu PowerPoint</vt:lpstr>
      <vt:lpstr>Stredná dĺžka života</vt:lpstr>
      <vt:lpstr>Vývoj očakávanej dĺžky života pri narodení, SR</vt:lpstr>
      <vt:lpstr>Muži (Eurostat)</vt:lpstr>
      <vt:lpstr>Ženy</vt:lpstr>
      <vt:lpstr>Zhrnutie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Martin Rusnák</dc:creator>
  <cp:keywords/>
  <dc:description/>
  <cp:lastModifiedBy>Martin Rusnak</cp:lastModifiedBy>
  <cp:revision>29</cp:revision>
  <dcterms:created xsi:type="dcterms:W3CDTF">2012-03-23T08:51:40Z</dcterms:created>
  <dcterms:modified xsi:type="dcterms:W3CDTF">2020-09-03T09:01:15Z</dcterms:modified>
  <cp:category/>
</cp:coreProperties>
</file>