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5"/>
  </p:notesMasterIdLst>
  <p:handoutMasterIdLst>
    <p:handoutMasterId r:id="rId36"/>
  </p:handoutMasterIdLst>
  <p:sldIdLst>
    <p:sldId id="256" r:id="rId2"/>
    <p:sldId id="286" r:id="rId3"/>
    <p:sldId id="257" r:id="rId4"/>
    <p:sldId id="258" r:id="rId5"/>
    <p:sldId id="287" r:id="rId6"/>
    <p:sldId id="259" r:id="rId7"/>
    <p:sldId id="260" r:id="rId8"/>
    <p:sldId id="261" r:id="rId9"/>
    <p:sldId id="262" r:id="rId10"/>
    <p:sldId id="267" r:id="rId11"/>
    <p:sldId id="268" r:id="rId12"/>
    <p:sldId id="263" r:id="rId13"/>
    <p:sldId id="264" r:id="rId14"/>
    <p:sldId id="269" r:id="rId15"/>
    <p:sldId id="276" r:id="rId16"/>
    <p:sldId id="277" r:id="rId17"/>
    <p:sldId id="270" r:id="rId18"/>
    <p:sldId id="271" r:id="rId19"/>
    <p:sldId id="273" r:id="rId20"/>
    <p:sldId id="272" r:id="rId21"/>
    <p:sldId id="289" r:id="rId22"/>
    <p:sldId id="288" r:id="rId23"/>
    <p:sldId id="290" r:id="rId24"/>
    <p:sldId id="274" r:id="rId25"/>
    <p:sldId id="275" r:id="rId26"/>
    <p:sldId id="278" r:id="rId27"/>
    <p:sldId id="279" r:id="rId28"/>
    <p:sldId id="280" r:id="rId29"/>
    <p:sldId id="281" r:id="rId30"/>
    <p:sldId id="282" r:id="rId31"/>
    <p:sldId id="283" r:id="rId32"/>
    <p:sldId id="284" r:id="rId33"/>
    <p:sldId id="285" r:id="rId34"/>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snapToGrid="0" snapToObjects="1">
      <p:cViewPr varScale="1">
        <p:scale>
          <a:sx n="94" d="100"/>
          <a:sy n="94" d="100"/>
        </p:scale>
        <p:origin x="1792" y="192"/>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9/13/19</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9/13/19</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Podľa </a:t>
            </a:r>
          </a:p>
        </p:txBody>
      </p:sp>
      <p:sp>
        <p:nvSpPr>
          <p:cNvPr id="4" name="Slide Number Placeholder 3"/>
          <p:cNvSpPr>
            <a:spLocks noGrp="1"/>
          </p:cNvSpPr>
          <p:nvPr>
            <p:ph type="sldNum" sz="quarter" idx="10"/>
          </p:nvPr>
        </p:nvSpPr>
        <p:spPr/>
        <p:txBody>
          <a:bodyPr/>
          <a:lstStyle/>
          <a:p>
            <a:fld id="{A29155DD-7470-454E-B75B-F9556242799C}" type="slidenum">
              <a:rPr lang="sk-SK" smtClean="0"/>
              <a:t>25</a:t>
            </a:fld>
            <a:endParaRPr lang="sk-SK"/>
          </a:p>
        </p:txBody>
      </p:sp>
    </p:spTree>
    <p:extLst>
      <p:ext uri="{BB962C8B-B14F-4D97-AF65-F5344CB8AC3E}">
        <p14:creationId xmlns:p14="http://schemas.microsoft.com/office/powerpoint/2010/main" val="89037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cs-CZ"/>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cs-CZ"/>
              <a:t>Click to edit Master subtitle style</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13.9.19</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48D3082-3393-7847-AF83-07CBD8B90DCE}" type="datetime1">
              <a:rPr lang="sk-SK" smtClean="0"/>
              <a:t>13.9.19</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cs-CZ"/>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13.9.19</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13" name="Title 12"/>
          <p:cNvSpPr>
            <a:spLocks noGrp="1"/>
          </p:cNvSpPr>
          <p:nvPr>
            <p:ph type="title"/>
          </p:nvPr>
        </p:nvSpPr>
        <p:spPr/>
        <p:txBody>
          <a:bodyPr/>
          <a:lstStyle/>
          <a:p>
            <a:r>
              <a:rPr lang="cs-CZ"/>
              <a:t>Click to edit Master title style</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13.9.19</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cs-CZ"/>
              <a:t>Click to edit Master text styles</a:t>
            </a:r>
          </a:p>
        </p:txBody>
      </p:sp>
      <p:sp>
        <p:nvSpPr>
          <p:cNvPr id="12" name="Date Placeholder 11"/>
          <p:cNvSpPr>
            <a:spLocks noGrp="1"/>
          </p:cNvSpPr>
          <p:nvPr>
            <p:ph type="dt" sz="half" idx="10"/>
          </p:nvPr>
        </p:nvSpPr>
        <p:spPr/>
        <p:txBody>
          <a:bodyPr/>
          <a:lstStyle/>
          <a:p>
            <a:fld id="{F74D4851-71F3-7E46-BD42-81840CD9F2B6}" type="datetime1">
              <a:rPr lang="sk-SK" smtClean="0"/>
              <a:t>13.9.19</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13.9.19</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cs-CZ"/>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cs-CZ"/>
              <a:t>Click to edit Master title style</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13.9.19</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Click to edit Master title style</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13.9.19</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13.9.19</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15" name="Date Placeholder 14"/>
          <p:cNvSpPr>
            <a:spLocks noGrp="1"/>
          </p:cNvSpPr>
          <p:nvPr>
            <p:ph type="dt" sz="half" idx="10"/>
          </p:nvPr>
        </p:nvSpPr>
        <p:spPr/>
        <p:txBody>
          <a:bodyPr/>
          <a:lstStyle/>
          <a:p>
            <a:fld id="{D4FBE24A-9F23-5A4A-897F-19D441E947D4}" type="datetime1">
              <a:rPr lang="sk-SK" smtClean="0"/>
              <a:t>13.9.19</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cs-CZ"/>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cs-CZ"/>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cs-CZ"/>
              <a:t>Click to edit Master title style</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13.9.19</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cs-CZ"/>
              <a:t>Click to edit Master title style</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13.9.19</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u.fem.uniag.sk/cvicenia/ksov/polakova/Demograf_model/klufova_polakova_2.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atacube.statistics.sk/" TargetMode="External"/><Relationship Id="rId2" Type="http://schemas.openxmlformats.org/officeDocument/2006/relationships/hyperlink" Target="http://statdat.statistics.s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sz="5400" dirty="0"/>
              <a:t>Štatistika stavu obyvateľstva</a:t>
            </a:r>
          </a:p>
        </p:txBody>
      </p:sp>
      <p:sp>
        <p:nvSpPr>
          <p:cNvPr id="3" name="Subtitle 2"/>
          <p:cNvSpPr>
            <a:spLocks noGrp="1"/>
          </p:cNvSpPr>
          <p:nvPr>
            <p:ph type="subTitle" idx="1"/>
          </p:nvPr>
        </p:nvSpPr>
        <p:spPr>
          <a:xfrm>
            <a:off x="2351034" y="3722416"/>
            <a:ext cx="6801208" cy="1288081"/>
          </a:xfrm>
        </p:spPr>
        <p:txBody>
          <a:bodyPr>
            <a:normAutofit lnSpcReduction="10000"/>
          </a:bodyPr>
          <a:lstStyle/>
          <a:p>
            <a:r>
              <a:rPr lang="sk-SK" dirty="0"/>
              <a:t>Prof. MUDr. Martin Rusnák, </a:t>
            </a:r>
            <a:r>
              <a:rPr lang="sk-SK" dirty="0" err="1"/>
              <a:t>CSc</a:t>
            </a:r>
            <a:endParaRPr lang="sk-SK" dirty="0"/>
          </a:p>
          <a:p>
            <a:r>
              <a:rPr lang="sk-SK" dirty="0"/>
              <a:t>Katedra verejného zdravotníctva, </a:t>
            </a:r>
            <a:r>
              <a:rPr lang="sk-SK" dirty="0" err="1"/>
              <a:t>FZaSP</a:t>
            </a:r>
            <a:r>
              <a:rPr lang="sk-SK" dirty="0"/>
              <a:t> TU</a:t>
            </a:r>
          </a:p>
          <a:p>
            <a:r>
              <a:rPr lang="sk-SK" dirty="0" err="1"/>
              <a:t>rusnakm@truni</a:t>
            </a:r>
            <a:r>
              <a:rPr lang="sk-SK" dirty="0"/>
              <a:t>.</a:t>
            </a:r>
            <a:r>
              <a:rPr lang="sk-SK" dirty="0" err="1"/>
              <a:t>sk</a:t>
            </a:r>
            <a:endParaRPr lang="sk-SK" dirty="0"/>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194C1-B975-7C4D-A7DB-B02BEBEAD846}" type="datetime1">
              <a:rPr lang="sk-SK" smtClean="0"/>
              <a:t>13.9.19</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10</a:t>
            </a:fld>
            <a:endParaRPr lang="en-GB"/>
          </a:p>
        </p:txBody>
      </p:sp>
      <p:sp>
        <p:nvSpPr>
          <p:cNvPr id="4" name="Footer Placeholder 3"/>
          <p:cNvSpPr>
            <a:spLocks noGrp="1"/>
          </p:cNvSpPr>
          <p:nvPr>
            <p:ph type="ftr" sz="quarter" idx="12"/>
          </p:nvPr>
        </p:nvSpPr>
        <p:spPr/>
        <p:txBody>
          <a:bodyPr/>
          <a:lstStyle/>
          <a:p>
            <a:r>
              <a:rPr lang="en-GB"/>
              <a:t>rusnak.truni.sk</a:t>
            </a:r>
          </a:p>
        </p:txBody>
      </p:sp>
      <p:sp>
        <p:nvSpPr>
          <p:cNvPr id="5" name="Title 4"/>
          <p:cNvSpPr>
            <a:spLocks noGrp="1"/>
          </p:cNvSpPr>
          <p:nvPr>
            <p:ph type="title"/>
          </p:nvPr>
        </p:nvSpPr>
        <p:spPr>
          <a:xfrm>
            <a:off x="856449" y="2100791"/>
            <a:ext cx="8312587" cy="2591537"/>
          </a:xfrm>
        </p:spPr>
        <p:txBody>
          <a:bodyPr/>
          <a:lstStyle/>
          <a:p>
            <a:r>
              <a:rPr lang="sk-SK" dirty="0" err="1"/>
              <a:t>Intercenzálne</a:t>
            </a:r>
            <a:r>
              <a:rPr lang="sk-SK" dirty="0"/>
              <a:t>  obdobie:</a:t>
            </a:r>
            <a:br>
              <a:rPr lang="sk-SK" dirty="0"/>
            </a:br>
            <a:r>
              <a:rPr lang="sk-SK" dirty="0"/>
              <a:t>Obdobie  medzi  dvoma  sčítaniami.</a:t>
            </a:r>
          </a:p>
        </p:txBody>
      </p:sp>
      <p:sp>
        <p:nvSpPr>
          <p:cNvPr id="8" name="Zástupný objekt pre text 7">
            <a:extLst>
              <a:ext uri="{FF2B5EF4-FFF2-40B4-BE49-F238E27FC236}">
                <a16:creationId xmlns:a16="http://schemas.microsoft.com/office/drawing/2014/main" id="{C1E15657-0149-AB47-98E6-A9B33510F9B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9062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854353"/>
          </a:xfrm>
        </p:spPr>
        <p:txBody>
          <a:bodyPr>
            <a:normAutofit fontScale="92500" lnSpcReduction="10000"/>
          </a:bodyPr>
          <a:lstStyle/>
          <a:p>
            <a:r>
              <a:rPr lang="sk-SK" dirty="0"/>
              <a:t>Medzi dvoma sčítaniami sa bilancuje pohyb obyvateľstva (</a:t>
            </a:r>
            <a:r>
              <a:rPr lang="sk-SK" dirty="0" err="1"/>
              <a:t>rebilancovanie</a:t>
            </a:r>
            <a:r>
              <a:rPr lang="sk-SK" dirty="0"/>
              <a:t> výsledkov sčítania spätne k 1. januáru roku, v ktorom je uskutočnené sčítanie a následne každoročné bilancovanie pohybu obyvateľstva až do ďalšieho sčítania). </a:t>
            </a:r>
          </a:p>
          <a:p>
            <a:r>
              <a:rPr lang="sk-SK" dirty="0"/>
              <a:t>Údaje sa po nasledujúcom sčítaní spätne nerevidujú napriek tomu, že sčítaním sa zistia iné počty ako zistí bežná štatistika pohybu obyvateľstva. Tento rozdiel je spôsobený tým, že pri sčítaní sa používa metóda </a:t>
            </a:r>
            <a:r>
              <a:rPr lang="sk-SK" dirty="0" err="1"/>
              <a:t>sebasčítania</a:t>
            </a:r>
            <a:r>
              <a:rPr lang="sk-SK" dirty="0"/>
              <a:t> a nie všetci obyvatelia si splnia svoju spravodajskú povinnosť. Ďalší rozdiel v údajoch vzniká v režime štatistického zisťovania o vysťahovaní do zahraničia, keď rovnako zo strany </a:t>
            </a:r>
            <a:r>
              <a:rPr lang="sk-SK" dirty="0" err="1"/>
              <a:t>sťahujúcich</a:t>
            </a:r>
            <a:r>
              <a:rPr lang="sk-SK" dirty="0"/>
              <a:t> sa obyvateľov nie je vždy splnená ich </a:t>
            </a:r>
            <a:r>
              <a:rPr lang="sk-SK" dirty="0" err="1"/>
              <a:t>odhlasovacia</a:t>
            </a:r>
            <a:r>
              <a:rPr lang="sk-SK" dirty="0"/>
              <a:t> povinnosť ohlasovniam alebo v prípade cudzincov orgánom hraničnej a cudzineckej polície . </a:t>
            </a:r>
          </a:p>
          <a:p>
            <a:r>
              <a:rPr lang="sk-SK" dirty="0"/>
              <a:t>Výsledky sčítania sú však základom pre bilancovanie počtov a štruktúry obyvateľstva v období medzi sčítaniami obyvateľstva.</a:t>
            </a:r>
          </a:p>
        </p:txBody>
      </p:sp>
      <p:sp>
        <p:nvSpPr>
          <p:cNvPr id="3" name="Title 2"/>
          <p:cNvSpPr>
            <a:spLocks noGrp="1"/>
          </p:cNvSpPr>
          <p:nvPr>
            <p:ph type="title"/>
          </p:nvPr>
        </p:nvSpPr>
        <p:spPr>
          <a:xfrm>
            <a:off x="856448" y="5835836"/>
            <a:ext cx="8312587" cy="1008380"/>
          </a:xfrm>
        </p:spPr>
        <p:txBody>
          <a:bodyPr/>
          <a:lstStyle/>
          <a:p>
            <a:r>
              <a:rPr lang="sk-SK" sz="4000" dirty="0"/>
              <a:t>Nadväznosť štatistického zisťovania o obyvateľstve a sčítania obyvateľov</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11</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27933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4041" y="756287"/>
            <a:ext cx="8454236" cy="4033519"/>
          </a:xfrm>
        </p:spPr>
        <p:txBody>
          <a:bodyPr>
            <a:normAutofit/>
          </a:bodyPr>
          <a:lstStyle/>
          <a:p>
            <a:r>
              <a:rPr lang="sk-SK" dirty="0"/>
              <a:t>Pohybom rozumieme udalosti, ktoré priamo súvisia s reprodukciou obyvateľstva:</a:t>
            </a:r>
          </a:p>
          <a:p>
            <a:pPr lvl="1"/>
            <a:r>
              <a:rPr lang="sk-SK" dirty="0"/>
              <a:t>narodenie</a:t>
            </a:r>
          </a:p>
          <a:p>
            <a:pPr lvl="1"/>
            <a:r>
              <a:rPr lang="sk-SK" dirty="0"/>
              <a:t>úmrtie, </a:t>
            </a:r>
          </a:p>
          <a:p>
            <a:pPr lvl="1"/>
            <a:r>
              <a:rPr lang="sk-SK" dirty="0"/>
              <a:t>sobáš, </a:t>
            </a:r>
          </a:p>
          <a:p>
            <a:pPr lvl="1"/>
            <a:r>
              <a:rPr lang="sk-SK" dirty="0"/>
              <a:t>rozvod</a:t>
            </a:r>
          </a:p>
          <a:p>
            <a:pPr lvl="1"/>
            <a:r>
              <a:rPr lang="sk-SK" dirty="0"/>
              <a:t>presťahovanie - migrácia.</a:t>
            </a:r>
          </a:p>
          <a:p>
            <a:r>
              <a:rPr lang="sk-SK" dirty="0"/>
              <a:t>Pre prvé štyri sa používa výraz bežná evidencia prirodzenej zmeny.</a:t>
            </a:r>
          </a:p>
        </p:txBody>
      </p:sp>
      <p:sp>
        <p:nvSpPr>
          <p:cNvPr id="5" name="Title 4"/>
          <p:cNvSpPr>
            <a:spLocks noGrp="1"/>
          </p:cNvSpPr>
          <p:nvPr>
            <p:ph type="title"/>
          </p:nvPr>
        </p:nvSpPr>
        <p:spPr/>
        <p:txBody>
          <a:bodyPr/>
          <a:lstStyle/>
          <a:p>
            <a:r>
              <a:rPr lang="sk-SK" dirty="0"/>
              <a:t>Bežná evidencia prirodzenej zmeny</a:t>
            </a:r>
          </a:p>
        </p:txBody>
      </p:sp>
      <p:sp>
        <p:nvSpPr>
          <p:cNvPr id="2" name="Date Placeholder 1"/>
          <p:cNvSpPr>
            <a:spLocks noGrp="1"/>
          </p:cNvSpPr>
          <p:nvPr>
            <p:ph type="dt" sz="half" idx="10"/>
          </p:nvPr>
        </p:nvSpPr>
        <p:spPr/>
        <p:txBody>
          <a:bodyPr/>
          <a:lstStyle/>
          <a:p>
            <a:fld id="{922194C1-B975-7C4D-A7DB-B02BEBEAD846}" type="datetime1">
              <a:rPr lang="sk-SK" smtClean="0"/>
              <a:t>13.9.19</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12</a:t>
            </a:fld>
            <a:endParaRPr lang="en-GB"/>
          </a:p>
        </p:txBody>
      </p:sp>
      <p:sp>
        <p:nvSpPr>
          <p:cNvPr id="4" name="Footer Placeholder 3"/>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50001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908" y="756287"/>
            <a:ext cx="8412369" cy="4771056"/>
          </a:xfrm>
        </p:spPr>
        <p:txBody>
          <a:bodyPr>
            <a:normAutofit/>
          </a:bodyPr>
          <a:lstStyle/>
          <a:p>
            <a:r>
              <a:rPr lang="sk-SK" dirty="0"/>
              <a:t>Štatistika sťahovania sa získava spracovaním </a:t>
            </a:r>
            <a:r>
              <a:rPr lang="sk-SK" i="1" dirty="0"/>
              <a:t>Hlásenia o sťahovaní (OBYV 5-12)</a:t>
            </a:r>
            <a:r>
              <a:rPr lang="sk-SK" dirty="0"/>
              <a:t>. Spravodajskými jednotkami zodpovedajúcimi za správnosť vyplnenia hlásení o sťahovaní sú obecné a mestské úrady a pracoviská Ministerstva vnútra SR pre cudzincov.</a:t>
            </a:r>
          </a:p>
          <a:p>
            <a:r>
              <a:rPr lang="sk-SK" dirty="0"/>
              <a:t>Hlásením o sťahovaní sa zisťujú nasledujúce štatistické ukazovatele:</a:t>
            </a:r>
          </a:p>
          <a:p>
            <a:pPr lvl="1"/>
            <a:r>
              <a:rPr lang="sk-SK" dirty="0"/>
              <a:t>osobné údaje osoby, ktorá zmenila miesto trvalého pobytu (dátum narodenia, pohlavie, rodinný stav, vzdelanie, národnosť a štátne občianstvo)</a:t>
            </a:r>
          </a:p>
          <a:p>
            <a:pPr lvl="1"/>
            <a:r>
              <a:rPr lang="sk-SK" dirty="0"/>
              <a:t>dátum zmeny trvalého pobytu, dôvod sťahovania</a:t>
            </a:r>
          </a:p>
          <a:p>
            <a:pPr lvl="1"/>
            <a:r>
              <a:rPr lang="sk-SK" dirty="0"/>
              <a:t>miesto predchádzajúceho a nového trvalého pobytu, resp. štát prisťahovania alebo štát vysťahovania</a:t>
            </a:r>
          </a:p>
        </p:txBody>
      </p:sp>
      <p:sp>
        <p:nvSpPr>
          <p:cNvPr id="3" name="Title 2"/>
          <p:cNvSpPr>
            <a:spLocks noGrp="1"/>
          </p:cNvSpPr>
          <p:nvPr>
            <p:ph type="title"/>
          </p:nvPr>
        </p:nvSpPr>
        <p:spPr/>
        <p:txBody>
          <a:bodyPr/>
          <a:lstStyle/>
          <a:p>
            <a:r>
              <a:rPr lang="sk-SK" dirty="0"/>
              <a:t>Bežná evidencia migrácií</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2811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sk-SK" dirty="0"/>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14</a:t>
            </a:fld>
            <a:endParaRPr lang="en-GB"/>
          </a:p>
        </p:txBody>
      </p:sp>
      <p:sp>
        <p:nvSpPr>
          <p:cNvPr id="6" name="Footer Placeholder 5"/>
          <p:cNvSpPr>
            <a:spLocks noGrp="1"/>
          </p:cNvSpPr>
          <p:nvPr>
            <p:ph type="ftr" sz="quarter" idx="12"/>
          </p:nvPr>
        </p:nvSpPr>
        <p:spPr/>
        <p:txBody>
          <a:bodyPr/>
          <a:lstStyle/>
          <a:p>
            <a:r>
              <a:rPr lang="en-GB"/>
              <a:t>rusnak.truni.sk</a:t>
            </a:r>
          </a:p>
        </p:txBody>
      </p:sp>
      <p:sp>
        <p:nvSpPr>
          <p:cNvPr id="7" name="Title 6"/>
          <p:cNvSpPr>
            <a:spLocks noGrp="1"/>
          </p:cNvSpPr>
          <p:nvPr>
            <p:ph type="title"/>
          </p:nvPr>
        </p:nvSpPr>
        <p:spPr/>
        <p:txBody>
          <a:bodyPr/>
          <a:lstStyle/>
          <a:p>
            <a:r>
              <a:rPr lang="sk-SK" dirty="0"/>
              <a:t>Ukazovatele stavu počtu obyvateľov</a:t>
            </a:r>
          </a:p>
        </p:txBody>
      </p:sp>
    </p:spTree>
    <p:extLst>
      <p:ext uri="{BB962C8B-B14F-4D97-AF65-F5344CB8AC3E}">
        <p14:creationId xmlns:p14="http://schemas.microsoft.com/office/powerpoint/2010/main" val="175526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8751" y="756287"/>
            <a:ext cx="8049526" cy="4728742"/>
          </a:xfrm>
        </p:spPr>
        <p:txBody>
          <a:bodyPr>
            <a:normAutofit/>
          </a:bodyPr>
          <a:lstStyle/>
          <a:p>
            <a:r>
              <a:rPr lang="sk-SK" b="1" dirty="0">
                <a:solidFill>
                  <a:srgbClr val="FFFF00"/>
                </a:solidFill>
              </a:rPr>
              <a:t>Demografické ukazovatele </a:t>
            </a:r>
            <a:r>
              <a:rPr lang="sk-SK" dirty="0">
                <a:solidFill>
                  <a:srgbClr val="FFFFFF"/>
                </a:solidFill>
              </a:rPr>
              <a:t>sú numerické </a:t>
            </a:r>
            <a:r>
              <a:rPr lang="sk-SK" dirty="0"/>
              <a:t>charakteristiky stavu a pohybu obyvateľstva. </a:t>
            </a:r>
          </a:p>
          <a:p>
            <a:r>
              <a:rPr lang="sk-SK" b="1" dirty="0">
                <a:solidFill>
                  <a:srgbClr val="FFFF00"/>
                </a:solidFill>
              </a:rPr>
              <a:t>Základné</a:t>
            </a:r>
            <a:r>
              <a:rPr lang="sk-SK" dirty="0"/>
              <a:t> demografické ukazovatele: Absolútne údaje získané priamo z jednotlivých zdrojov.</a:t>
            </a:r>
          </a:p>
          <a:p>
            <a:r>
              <a:rPr lang="sk-SK" b="1" dirty="0">
                <a:solidFill>
                  <a:srgbClr val="FFFF00"/>
                </a:solidFill>
              </a:rPr>
              <a:t>Analytické</a:t>
            </a:r>
            <a:r>
              <a:rPr lang="sk-SK" dirty="0"/>
              <a:t> demografické ukazovatele sú charakteristiky vypočítané zo základných ukazovateľov. Najčastejšie ide o podiel dvoch základných ukazovateľov. </a:t>
            </a:r>
          </a:p>
          <a:p>
            <a:r>
              <a:rPr lang="sk-SK" b="1" dirty="0">
                <a:solidFill>
                  <a:srgbClr val="FFFF00"/>
                </a:solidFill>
              </a:rPr>
              <a:t>Hrubé ukazovatele </a:t>
            </a:r>
            <a:r>
              <a:rPr lang="sk-SK" dirty="0"/>
              <a:t>sú vypočítané podľa najjednoduchších metód, bez vylúčenia rušivých vplyvov. Poskytujú len hrubú (orientačnú) predstavu o analyzovanom jave alebo procese</a:t>
            </a:r>
          </a:p>
        </p:txBody>
      </p:sp>
      <p:sp>
        <p:nvSpPr>
          <p:cNvPr id="3" name="Title 2"/>
          <p:cNvSpPr>
            <a:spLocks noGrp="1"/>
          </p:cNvSpPr>
          <p:nvPr>
            <p:ph type="title"/>
          </p:nvPr>
        </p:nvSpPr>
        <p:spPr/>
        <p:txBody>
          <a:bodyPr/>
          <a:lstStyle/>
          <a:p>
            <a:r>
              <a:rPr lang="sk-SK" dirty="0"/>
              <a:t>Demografické ukazovatele</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15</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0634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908" y="756287"/>
            <a:ext cx="8412369" cy="4742699"/>
          </a:xfrm>
        </p:spPr>
        <p:txBody>
          <a:bodyPr>
            <a:normAutofit/>
          </a:bodyPr>
          <a:lstStyle/>
          <a:p>
            <a:r>
              <a:rPr lang="sk-SK" b="1" dirty="0">
                <a:solidFill>
                  <a:srgbClr val="FFFF00"/>
                </a:solidFill>
              </a:rPr>
              <a:t>Miera</a:t>
            </a:r>
            <a:r>
              <a:rPr lang="sk-SK" dirty="0"/>
              <a:t> je počet demografických udalostí určitého typu, ktorý pripadá na určitú skupinu obyvateľstva (najčastejšie na obyvateľstvo stredného stavu) za určité časové obdobie. Napr. hrubá miera, všeobecná miera, redukovaná miera, špecifická miera, úhrnná miera, konečná miera, atď.</a:t>
            </a:r>
          </a:p>
          <a:p>
            <a:r>
              <a:rPr lang="sk-SK" b="1" dirty="0">
                <a:solidFill>
                  <a:srgbClr val="FFFF00"/>
                </a:solidFill>
              </a:rPr>
              <a:t>Všeobecná miera </a:t>
            </a:r>
            <a:r>
              <a:rPr lang="sk-SK" dirty="0"/>
              <a:t>je počet demografických udalostí určitého typu k tej časti </a:t>
            </a:r>
            <a:r>
              <a:rPr lang="sk-SK" dirty="0">
                <a:solidFill>
                  <a:srgbClr val="FFFF00"/>
                </a:solidFill>
              </a:rPr>
              <a:t>stredného stavu </a:t>
            </a:r>
            <a:r>
              <a:rPr lang="sk-SK" dirty="0"/>
              <a:t>populácie, u ktorej táto demografická udalosť môže nastať. Zvyčajne sa vyjadruje v promile.</a:t>
            </a:r>
          </a:p>
          <a:p>
            <a:r>
              <a:rPr lang="sk-SK" b="1" dirty="0">
                <a:solidFill>
                  <a:srgbClr val="FFFF00"/>
                </a:solidFill>
              </a:rPr>
              <a:t>Špecifická miera </a:t>
            </a:r>
            <a:r>
              <a:rPr lang="sk-SK" dirty="0"/>
              <a:t>je počet demografických udalostí určitého typu v určitej skupine osôb k strednému stavu osôb tej istej skupiny. Zvyčajne sa vyjadruje v promile. Najčastejšími špecifickými mierami sú miery podľa pohlavia a veku.</a:t>
            </a:r>
          </a:p>
          <a:p>
            <a:endParaRPr lang="sk-SK" dirty="0"/>
          </a:p>
        </p:txBody>
      </p:sp>
      <p:sp>
        <p:nvSpPr>
          <p:cNvPr id="3" name="Title 2"/>
          <p:cNvSpPr>
            <a:spLocks noGrp="1"/>
          </p:cNvSpPr>
          <p:nvPr>
            <p:ph type="title"/>
          </p:nvPr>
        </p:nvSpPr>
        <p:spPr/>
        <p:txBody>
          <a:bodyPr/>
          <a:lstStyle/>
          <a:p>
            <a:r>
              <a:rPr lang="sk-SK" dirty="0"/>
              <a:t>Miery</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16</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373428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56449" y="372889"/>
            <a:ext cx="8211828" cy="4416917"/>
          </a:xfrm>
        </p:spPr>
        <p:txBody>
          <a:bodyPr>
            <a:normAutofit/>
          </a:bodyPr>
          <a:lstStyle/>
          <a:p>
            <a:r>
              <a:rPr lang="sk-SK" b="1" dirty="0">
                <a:solidFill>
                  <a:srgbClr val="FFFF00"/>
                </a:solidFill>
              </a:rPr>
              <a:t>Počiatočný</a:t>
            </a:r>
            <a:r>
              <a:rPr lang="sk-SK" dirty="0"/>
              <a:t> stav obyvateľstva v roku: Stav obyvateľstva k 1.1.</a:t>
            </a:r>
          </a:p>
          <a:p>
            <a:r>
              <a:rPr lang="sk-SK" b="1" dirty="0">
                <a:solidFill>
                  <a:srgbClr val="FFFF00"/>
                </a:solidFill>
              </a:rPr>
              <a:t>Koncový</a:t>
            </a:r>
            <a:r>
              <a:rPr lang="sk-SK" dirty="0"/>
              <a:t> stav obyvateľstva v roku: Stav obyvateľstva k 31.12.</a:t>
            </a:r>
          </a:p>
          <a:p>
            <a:r>
              <a:rPr lang="sk-SK" b="1" dirty="0">
                <a:solidFill>
                  <a:srgbClr val="FFFF00"/>
                </a:solidFill>
              </a:rPr>
              <a:t>Stredný</a:t>
            </a:r>
            <a:r>
              <a:rPr lang="sk-SK" dirty="0"/>
              <a:t> stav obyvateľstva v roku: Stav obyvateľstva k 1.7.</a:t>
            </a:r>
          </a:p>
          <a:p>
            <a:r>
              <a:rPr lang="sk-SK" b="1" dirty="0">
                <a:solidFill>
                  <a:srgbClr val="FFFF00"/>
                </a:solidFill>
              </a:rPr>
              <a:t>Priemerný</a:t>
            </a:r>
            <a:r>
              <a:rPr lang="sk-SK" dirty="0"/>
              <a:t> stav obyvateľstva (v období): Chronologický priemer stavov za dané obdobie (mesiac, štvrťrok, polrok, rok, ...)</a:t>
            </a:r>
          </a:p>
        </p:txBody>
      </p:sp>
      <p:sp>
        <p:nvSpPr>
          <p:cNvPr id="7" name="Title 6"/>
          <p:cNvSpPr>
            <a:spLocks noGrp="1"/>
          </p:cNvSpPr>
          <p:nvPr>
            <p:ph type="title"/>
          </p:nvPr>
        </p:nvSpPr>
        <p:spPr/>
        <p:txBody>
          <a:bodyPr/>
          <a:lstStyle/>
          <a:p>
            <a:r>
              <a:rPr lang="sk-SK" dirty="0"/>
              <a:t>Ukazovatele stavu počtu obyvateľov</a:t>
            </a:r>
          </a:p>
        </p:txBody>
      </p:sp>
      <p:sp>
        <p:nvSpPr>
          <p:cNvPr id="3" name="Date Placeholder 2"/>
          <p:cNvSpPr>
            <a:spLocks noGrp="1"/>
          </p:cNvSpPr>
          <p:nvPr>
            <p:ph type="dt" sz="half" idx="10"/>
          </p:nvPr>
        </p:nvSpPr>
        <p:spPr/>
        <p:txBody>
          <a:bodyPr/>
          <a:lstStyle/>
          <a:p>
            <a:fld id="{F74D4851-71F3-7E46-BD42-81840CD9F2B6}" type="datetime1">
              <a:rPr lang="sk-SK" smtClean="0"/>
              <a:t>13.9.19</a:t>
            </a:fld>
            <a:endParaRPr lang="en-GB"/>
          </a:p>
        </p:txBody>
      </p:sp>
      <p:sp>
        <p:nvSpPr>
          <p:cNvPr id="4" name="Slide Number Placeholder 3"/>
          <p:cNvSpPr>
            <a:spLocks noGrp="1"/>
          </p:cNvSpPr>
          <p:nvPr>
            <p:ph type="sldNum" sz="quarter" idx="11"/>
          </p:nvPr>
        </p:nvSpPr>
        <p:spPr/>
        <p:txBody>
          <a:bodyPr/>
          <a:lstStyle/>
          <a:p>
            <a:fld id="{B7D8D926-BC77-48DB-9B94-D8C2D2386DFA}" type="slidenum">
              <a:rPr lang="en-GB" smtClean="0"/>
              <a:pPr/>
              <a:t>17</a:t>
            </a:fld>
            <a:endParaRPr lang="en-GB"/>
          </a:p>
        </p:txBody>
      </p:sp>
      <p:sp>
        <p:nvSpPr>
          <p:cNvPr id="5" name="Footer Placeholder 4"/>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52315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3596" y="756287"/>
            <a:ext cx="8314681" cy="4033519"/>
          </a:xfrm>
        </p:spPr>
        <p:txBody>
          <a:bodyPr>
            <a:normAutofit/>
          </a:bodyPr>
          <a:lstStyle/>
          <a:p>
            <a:r>
              <a:rPr lang="sk-SK" b="1" dirty="0">
                <a:solidFill>
                  <a:srgbClr val="FFFF00"/>
                </a:solidFill>
              </a:rPr>
              <a:t>Migračné saldo</a:t>
            </a:r>
            <a:r>
              <a:rPr lang="sk-SK" dirty="0"/>
              <a:t>: Rozdiel medzi počtom prisťahovaných a vysťahovaných.</a:t>
            </a:r>
          </a:p>
          <a:p>
            <a:pPr lvl="1"/>
            <a:r>
              <a:rPr lang="sk-SK" dirty="0"/>
              <a:t>Kladné migračné saldo sa označuje ako migračný prírastok alebo migračný zisk, záporné migračné saldo ako migračný úbytok.</a:t>
            </a:r>
          </a:p>
          <a:p>
            <a:r>
              <a:rPr lang="sk-SK" b="1" dirty="0">
                <a:solidFill>
                  <a:srgbClr val="FFFF00"/>
                </a:solidFill>
              </a:rPr>
              <a:t>Prirodzený prírastok</a:t>
            </a:r>
            <a:r>
              <a:rPr lang="sk-SK" dirty="0"/>
              <a:t>: Rozdiel medzi počtom</a:t>
            </a:r>
            <a:r>
              <a:rPr lang="sk-SK" dirty="0" err="1"/>
              <a:t> živonarodených</a:t>
            </a:r>
            <a:r>
              <a:rPr lang="sk-SK" dirty="0"/>
              <a:t> a zomretých. </a:t>
            </a:r>
          </a:p>
          <a:p>
            <a:pPr lvl="1"/>
            <a:r>
              <a:rPr lang="sk-SK" dirty="0"/>
              <a:t>Záporný rozdiel medzi počtom</a:t>
            </a:r>
            <a:r>
              <a:rPr lang="sk-SK" dirty="0" err="1"/>
              <a:t> živonarodený</a:t>
            </a:r>
            <a:r>
              <a:rPr lang="sk-SK" dirty="0"/>
              <a:t>ch a zomretých sa označuje ako prirodzený úbytok.</a:t>
            </a:r>
          </a:p>
        </p:txBody>
      </p:sp>
      <p:sp>
        <p:nvSpPr>
          <p:cNvPr id="3" name="Title 2"/>
          <p:cNvSpPr>
            <a:spLocks noGrp="1"/>
          </p:cNvSpPr>
          <p:nvPr>
            <p:ph type="title"/>
          </p:nvPr>
        </p:nvSpPr>
        <p:spPr/>
        <p:txBody>
          <a:bodyPr/>
          <a:lstStyle/>
          <a:p>
            <a:r>
              <a:rPr lang="sk-SK" dirty="0"/>
              <a:t>Ukazovatele prírastku</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18</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128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654" y="5731244"/>
            <a:ext cx="8312587" cy="1008380"/>
          </a:xfrm>
        </p:spPr>
        <p:txBody>
          <a:bodyPr/>
          <a:lstStyle/>
          <a:p>
            <a:r>
              <a:rPr lang="sk-SK" dirty="0" err="1"/>
              <a:t>http</a:t>
            </a:r>
            <a:r>
              <a:rPr lang="sk-SK" dirty="0"/>
              <a:t>://</a:t>
            </a:r>
            <a:r>
              <a:rPr lang="sk-SK" dirty="0" err="1"/>
              <a:t>statdat</a:t>
            </a:r>
            <a:r>
              <a:rPr lang="sk-SK" dirty="0"/>
              <a:t>.</a:t>
            </a:r>
            <a:r>
              <a:rPr lang="sk-SK" dirty="0" err="1"/>
              <a:t>statistics</a:t>
            </a:r>
            <a:r>
              <a:rPr lang="sk-SK" dirty="0"/>
              <a:t>.</a:t>
            </a:r>
            <a:r>
              <a:rPr lang="sk-SK" dirty="0" err="1"/>
              <a:t>sk</a:t>
            </a:r>
            <a:r>
              <a:rPr lang="sk-SK" dirty="0"/>
              <a:t>/</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descr="Snímka obrazovky 2016-09-18 o 13.2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19" y="404749"/>
            <a:ext cx="9378979" cy="5108194"/>
          </a:xfrm>
          <a:prstGeom prst="rect">
            <a:avLst/>
          </a:prstGeom>
        </p:spPr>
      </p:pic>
    </p:spTree>
    <p:extLst>
      <p:ext uri="{BB962C8B-B14F-4D97-AF65-F5344CB8AC3E}">
        <p14:creationId xmlns:p14="http://schemas.microsoft.com/office/powerpoint/2010/main" val="413847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a:t>Zdroje demografických údajov</a:t>
            </a:r>
          </a:p>
          <a:p>
            <a:r>
              <a:rPr lang="sk-SK" dirty="0"/>
              <a:t>Ukazovatele stavu</a:t>
            </a:r>
          </a:p>
          <a:p>
            <a:r>
              <a:rPr lang="sk-SK" dirty="0"/>
              <a:t>Triedenie</a:t>
            </a:r>
          </a:p>
        </p:txBody>
      </p:sp>
      <p:sp>
        <p:nvSpPr>
          <p:cNvPr id="3" name="Title 2"/>
          <p:cNvSpPr>
            <a:spLocks noGrp="1"/>
          </p:cNvSpPr>
          <p:nvPr>
            <p:ph type="title"/>
          </p:nvPr>
        </p:nvSpPr>
        <p:spPr/>
        <p:txBody>
          <a:bodyPr/>
          <a:lstStyle/>
          <a:p>
            <a:r>
              <a:rPr lang="sk-SK" dirty="0"/>
              <a:t>Štruktúra</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95342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5685" y="756287"/>
            <a:ext cx="8342592" cy="4505433"/>
          </a:xfrm>
        </p:spPr>
        <p:txBody>
          <a:bodyPr>
            <a:normAutofit/>
          </a:bodyPr>
          <a:lstStyle/>
          <a:p>
            <a:r>
              <a:rPr lang="sk-SK" dirty="0"/>
              <a:t>údaje za kumulované obdobia v štvrťročnej, polročnej a ročnej periodicite (mesačne sa poskytujú základné údaje o sobášoch, narodeniach, úmrtiach, zomretých detí do 1 roka a stavoch obyvateľstva pre Bulletin OSN), ďalej,</a:t>
            </a:r>
          </a:p>
          <a:p>
            <a:r>
              <a:rPr lang="sk-SK" dirty="0"/>
              <a:t>predbežné stavy obyvateľstva podľa pohlavia za SR, kraje, okresy a mestá</a:t>
            </a:r>
          </a:p>
          <a:p>
            <a:r>
              <a:rPr lang="sk-SK" dirty="0"/>
              <a:t>predbežné výsledky za jednotlivé súbory (sobáše, rozvody, pôrody, potraty, úmrtia, sťahovanie), v triedení za SR a okresy v absolútnych a relatívnych údajoch</a:t>
            </a:r>
          </a:p>
          <a:p>
            <a:r>
              <a:rPr lang="sk-SK" dirty="0"/>
              <a:t>prehľady pohybu obyvateľstva za SR, kraje, okresy a mestá</a:t>
            </a:r>
          </a:p>
        </p:txBody>
      </p:sp>
      <p:sp>
        <p:nvSpPr>
          <p:cNvPr id="3" name="Title 2"/>
          <p:cNvSpPr>
            <a:spLocks noGrp="1"/>
          </p:cNvSpPr>
          <p:nvPr>
            <p:ph type="title"/>
          </p:nvPr>
        </p:nvSpPr>
        <p:spPr>
          <a:xfrm>
            <a:off x="856448" y="5657164"/>
            <a:ext cx="8312587" cy="1008380"/>
          </a:xfrm>
        </p:spPr>
        <p:txBody>
          <a:bodyPr/>
          <a:lstStyle/>
          <a:p>
            <a:r>
              <a:rPr lang="sk-SK" dirty="0"/>
              <a:t>Mesačné spracovania</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20</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63588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624C386-442E-904B-8D7E-856260206F41}"/>
              </a:ext>
            </a:extLst>
          </p:cNvPr>
          <p:cNvSpPr>
            <a:spLocks noGrp="1"/>
          </p:cNvSpPr>
          <p:nvPr>
            <p:ph type="title"/>
          </p:nvPr>
        </p:nvSpPr>
        <p:spPr>
          <a:xfrm>
            <a:off x="881637" y="6160972"/>
            <a:ext cx="8312587" cy="1008380"/>
          </a:xfrm>
        </p:spPr>
        <p:txBody>
          <a:bodyPr/>
          <a:lstStyle/>
          <a:p>
            <a:r>
              <a:rPr lang="en-GB" dirty="0"/>
              <a:t>http://</a:t>
            </a:r>
            <a:r>
              <a:rPr lang="en-GB" dirty="0" err="1"/>
              <a:t>datacube.statistics.sk</a:t>
            </a:r>
            <a:endParaRPr lang="en-GB" dirty="0"/>
          </a:p>
        </p:txBody>
      </p:sp>
      <p:sp>
        <p:nvSpPr>
          <p:cNvPr id="4" name="Zástupný objekt pre dátum 3">
            <a:extLst>
              <a:ext uri="{FF2B5EF4-FFF2-40B4-BE49-F238E27FC236}">
                <a16:creationId xmlns:a16="http://schemas.microsoft.com/office/drawing/2014/main" id="{B20CB207-E8F5-3746-89BC-D30D4A40DA7A}"/>
              </a:ext>
            </a:extLst>
          </p:cNvPr>
          <p:cNvSpPr>
            <a:spLocks noGrp="1"/>
          </p:cNvSpPr>
          <p:nvPr>
            <p:ph type="dt" sz="half" idx="10"/>
          </p:nvPr>
        </p:nvSpPr>
        <p:spPr/>
        <p:txBody>
          <a:bodyPr/>
          <a:lstStyle/>
          <a:p>
            <a:fld id="{17D84F83-A9A5-C942-A03F-560C803C3F5D}" type="datetime1">
              <a:rPr lang="sk-SK" smtClean="0"/>
              <a:t>13.9.19</a:t>
            </a:fld>
            <a:endParaRPr lang="en-GB"/>
          </a:p>
        </p:txBody>
      </p:sp>
      <p:sp>
        <p:nvSpPr>
          <p:cNvPr id="5" name="Zástupný objekt pre číslo snímky 4">
            <a:extLst>
              <a:ext uri="{FF2B5EF4-FFF2-40B4-BE49-F238E27FC236}">
                <a16:creationId xmlns:a16="http://schemas.microsoft.com/office/drawing/2014/main" id="{9B1DB3AE-6805-EC46-8586-6EA3B2553050}"/>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1732A34F-BBCD-4244-97D6-0100D0661D79}"/>
              </a:ext>
            </a:extLst>
          </p:cNvPr>
          <p:cNvSpPr>
            <a:spLocks noGrp="1"/>
          </p:cNvSpPr>
          <p:nvPr>
            <p:ph type="ftr" sz="quarter" idx="12"/>
          </p:nvPr>
        </p:nvSpPr>
        <p:spPr/>
        <p:txBody>
          <a:bodyPr/>
          <a:lstStyle/>
          <a:p>
            <a:r>
              <a:rPr lang="en-GB"/>
              <a:t>rusnak.truni.sk</a:t>
            </a:r>
          </a:p>
        </p:txBody>
      </p:sp>
      <p:pic>
        <p:nvPicPr>
          <p:cNvPr id="9" name="Obrázok 8">
            <a:extLst>
              <a:ext uri="{FF2B5EF4-FFF2-40B4-BE49-F238E27FC236}">
                <a16:creationId xmlns:a16="http://schemas.microsoft.com/office/drawing/2014/main" id="{17DA77E7-8B5A-9144-97FF-F9D3969E9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1" y="417789"/>
            <a:ext cx="9880979" cy="5433355"/>
          </a:xfrm>
          <a:prstGeom prst="rect">
            <a:avLst/>
          </a:prstGeom>
        </p:spPr>
      </p:pic>
    </p:spTree>
    <p:extLst>
      <p:ext uri="{BB962C8B-B14F-4D97-AF65-F5344CB8AC3E}">
        <p14:creationId xmlns:p14="http://schemas.microsoft.com/office/powerpoint/2010/main" val="61514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5685" y="756287"/>
            <a:ext cx="8342592" cy="5180489"/>
          </a:xfrm>
        </p:spPr>
        <p:txBody>
          <a:bodyPr>
            <a:normAutofit/>
          </a:bodyPr>
          <a:lstStyle/>
          <a:p>
            <a:r>
              <a:rPr lang="sk-SK" dirty="0"/>
              <a:t>definitívne výsledky pohybu obyvateľstva za SR, okresy a mestá v absolútnych a relatívnych ukazovateľoch</a:t>
            </a:r>
          </a:p>
          <a:p>
            <a:r>
              <a:rPr lang="sk-SK" dirty="0"/>
              <a:t>počet a štruktúra obyvateľstva podľa národností za okresy, kraje a SR</a:t>
            </a:r>
          </a:p>
          <a:p>
            <a:r>
              <a:rPr lang="sk-SK" dirty="0"/>
              <a:t>veková štruktúra obyvateľov SR podľa pohlavia a rodinného stavu, resp. národnosti za SR</a:t>
            </a:r>
          </a:p>
          <a:p>
            <a:r>
              <a:rPr lang="sk-SK" dirty="0"/>
              <a:t>bilancia pohybu obyvateľstva podľa pohlavia za obce, okresy a kraje SR (živo narodení, zomretí, prirodzený prírastok, prisťahovaní, vysťahovaní, prírastok sťahovaním, celkový prírastok, stav obyvateľstva na začiatku roka, stredný stav a ku koncu roka podľa pohlavia)</a:t>
            </a:r>
          </a:p>
          <a:p>
            <a:r>
              <a:rPr lang="sk-SK" dirty="0"/>
              <a:t>veková štruktúra obyvateľstva podľa pohlavia za okresy, kraje a SR</a:t>
            </a:r>
          </a:p>
        </p:txBody>
      </p:sp>
      <p:sp>
        <p:nvSpPr>
          <p:cNvPr id="3" name="Title 2"/>
          <p:cNvSpPr>
            <a:spLocks noGrp="1"/>
          </p:cNvSpPr>
          <p:nvPr>
            <p:ph type="title"/>
          </p:nvPr>
        </p:nvSpPr>
        <p:spPr>
          <a:xfrm>
            <a:off x="856449" y="5835836"/>
            <a:ext cx="8312587" cy="1008380"/>
          </a:xfrm>
        </p:spPr>
        <p:txBody>
          <a:bodyPr/>
          <a:lstStyle/>
          <a:p>
            <a:r>
              <a:rPr lang="sk-SK" dirty="0"/>
              <a:t>Ročné spracovania</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22</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906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5DA9E734-76C6-9A49-9533-0CEA35B2AF8B}"/>
              </a:ext>
            </a:extLst>
          </p:cNvPr>
          <p:cNvSpPr>
            <a:spLocks noGrp="1"/>
          </p:cNvSpPr>
          <p:nvPr>
            <p:ph type="title"/>
          </p:nvPr>
        </p:nvSpPr>
        <p:spPr>
          <a:xfrm>
            <a:off x="906827" y="6314785"/>
            <a:ext cx="8312587" cy="1008380"/>
          </a:xfrm>
        </p:spPr>
        <p:txBody>
          <a:bodyPr/>
          <a:lstStyle/>
          <a:p>
            <a:r>
              <a:rPr lang="sk-SK" sz="3600" b="1" dirty="0">
                <a:effectLst/>
              </a:rPr>
              <a:t>Zomrelí podľa príčin smrti, veku a pohlavia - SR, oblasti, kraje, okresy, mesto, vidiek</a:t>
            </a:r>
            <a:br>
              <a:rPr lang="sk-SK" sz="3600" b="1" dirty="0"/>
            </a:br>
            <a:r>
              <a:rPr lang="sk-SK" sz="3600" b="1" dirty="0"/>
              <a:t>http://</a:t>
            </a:r>
            <a:r>
              <a:rPr lang="sk-SK" sz="3600" b="1" dirty="0" err="1"/>
              <a:t>statdat.statistics.sk</a:t>
            </a:r>
            <a:endParaRPr lang="en-GB" sz="3600" dirty="0"/>
          </a:p>
        </p:txBody>
      </p:sp>
      <p:sp>
        <p:nvSpPr>
          <p:cNvPr id="4" name="Zástupný objekt pre dátum 3">
            <a:extLst>
              <a:ext uri="{FF2B5EF4-FFF2-40B4-BE49-F238E27FC236}">
                <a16:creationId xmlns:a16="http://schemas.microsoft.com/office/drawing/2014/main" id="{CB3E049A-B609-B046-825C-190246A06D21}"/>
              </a:ext>
            </a:extLst>
          </p:cNvPr>
          <p:cNvSpPr>
            <a:spLocks noGrp="1"/>
          </p:cNvSpPr>
          <p:nvPr>
            <p:ph type="dt" sz="half" idx="10"/>
          </p:nvPr>
        </p:nvSpPr>
        <p:spPr/>
        <p:txBody>
          <a:bodyPr/>
          <a:lstStyle/>
          <a:p>
            <a:fld id="{17D84F83-A9A5-C942-A03F-560C803C3F5D}" type="datetime1">
              <a:rPr lang="sk-SK" smtClean="0"/>
              <a:t>15.9.19</a:t>
            </a:fld>
            <a:endParaRPr lang="en-GB"/>
          </a:p>
        </p:txBody>
      </p:sp>
      <p:sp>
        <p:nvSpPr>
          <p:cNvPr id="5" name="Zástupný objekt pre číslo snímky 4">
            <a:extLst>
              <a:ext uri="{FF2B5EF4-FFF2-40B4-BE49-F238E27FC236}">
                <a16:creationId xmlns:a16="http://schemas.microsoft.com/office/drawing/2014/main" id="{20D60785-657E-E149-9A5F-277D610A2744}"/>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5526772C-53EB-2045-BF9A-509A516F4505}"/>
              </a:ext>
            </a:extLst>
          </p:cNvPr>
          <p:cNvSpPr>
            <a:spLocks noGrp="1"/>
          </p:cNvSpPr>
          <p:nvPr>
            <p:ph type="ftr" sz="quarter" idx="12"/>
          </p:nvPr>
        </p:nvSpPr>
        <p:spPr/>
        <p:txBody>
          <a:bodyPr/>
          <a:lstStyle/>
          <a:p>
            <a:r>
              <a:rPr lang="en-GB"/>
              <a:t>rusnak.truni.sk</a:t>
            </a:r>
          </a:p>
        </p:txBody>
      </p:sp>
      <p:pic>
        <p:nvPicPr>
          <p:cNvPr id="9" name="Obrázok 8">
            <a:extLst>
              <a:ext uri="{FF2B5EF4-FFF2-40B4-BE49-F238E27FC236}">
                <a16:creationId xmlns:a16="http://schemas.microsoft.com/office/drawing/2014/main" id="{7DB1D5CD-4B33-F049-A590-5C573C5B9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314"/>
            <a:ext cx="10075863" cy="4748949"/>
          </a:xfrm>
          <a:prstGeom prst="rect">
            <a:avLst/>
          </a:prstGeom>
        </p:spPr>
      </p:pic>
    </p:spTree>
    <p:extLst>
      <p:ext uri="{BB962C8B-B14F-4D97-AF65-F5344CB8AC3E}">
        <p14:creationId xmlns:p14="http://schemas.microsoft.com/office/powerpoint/2010/main" val="346170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sk-SK"/>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24</a:t>
            </a:fld>
            <a:endParaRPr lang="en-GB"/>
          </a:p>
        </p:txBody>
      </p:sp>
      <p:sp>
        <p:nvSpPr>
          <p:cNvPr id="6" name="Footer Placeholder 5"/>
          <p:cNvSpPr>
            <a:spLocks noGrp="1"/>
          </p:cNvSpPr>
          <p:nvPr>
            <p:ph type="ftr" sz="quarter" idx="12"/>
          </p:nvPr>
        </p:nvSpPr>
        <p:spPr/>
        <p:txBody>
          <a:bodyPr/>
          <a:lstStyle/>
          <a:p>
            <a:r>
              <a:rPr lang="en-GB"/>
              <a:t>rusnak.truni.sk</a:t>
            </a:r>
          </a:p>
        </p:txBody>
      </p:sp>
      <p:sp>
        <p:nvSpPr>
          <p:cNvPr id="7" name="Title 6"/>
          <p:cNvSpPr>
            <a:spLocks noGrp="1"/>
          </p:cNvSpPr>
          <p:nvPr>
            <p:ph type="title"/>
          </p:nvPr>
        </p:nvSpPr>
        <p:spPr>
          <a:xfrm>
            <a:off x="1074573" y="2100791"/>
            <a:ext cx="8094463" cy="2591537"/>
          </a:xfrm>
        </p:spPr>
        <p:txBody>
          <a:bodyPr/>
          <a:lstStyle/>
          <a:p>
            <a:r>
              <a:rPr lang="sk-SK" dirty="0"/>
              <a:t>Štruktúra obyvateľstva</a:t>
            </a:r>
            <a:br>
              <a:rPr lang="sk-SK" dirty="0"/>
            </a:br>
            <a:endParaRPr lang="sk-SK" dirty="0"/>
          </a:p>
        </p:txBody>
      </p:sp>
    </p:spTree>
    <p:extLst>
      <p:ext uri="{BB962C8B-B14F-4D97-AF65-F5344CB8AC3E}">
        <p14:creationId xmlns:p14="http://schemas.microsoft.com/office/powerpoint/2010/main" val="4082944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56449" y="309669"/>
            <a:ext cx="8211828" cy="5245144"/>
          </a:xfrm>
        </p:spPr>
        <p:txBody>
          <a:bodyPr>
            <a:normAutofit lnSpcReduction="10000"/>
          </a:bodyPr>
          <a:lstStyle/>
          <a:p>
            <a:r>
              <a:rPr lang="sk-SK" dirty="0"/>
              <a:t>Biologické: vek a pohlavie</a:t>
            </a:r>
          </a:p>
          <a:p>
            <a:r>
              <a:rPr lang="sk-SK" dirty="0" err="1"/>
              <a:t>Socioekonomické</a:t>
            </a:r>
            <a:endParaRPr lang="sk-SK" dirty="0"/>
          </a:p>
          <a:p>
            <a:pPr lvl="1"/>
            <a:r>
              <a:rPr lang="sk-SK" dirty="0" err="1"/>
              <a:t>podl'a</a:t>
            </a:r>
            <a:r>
              <a:rPr lang="sk-SK" dirty="0"/>
              <a:t> ekonomickej aktivity</a:t>
            </a:r>
          </a:p>
          <a:p>
            <a:pPr lvl="2"/>
            <a:r>
              <a:rPr lang="sk-SK" dirty="0">
                <a:solidFill>
                  <a:srgbClr val="FFFF00"/>
                </a:solidFill>
              </a:rPr>
              <a:t>ekonomicky aktívne </a:t>
            </a:r>
            <a:r>
              <a:rPr lang="sk-SK" dirty="0" err="1">
                <a:solidFill>
                  <a:srgbClr val="FFFF00"/>
                </a:solidFill>
              </a:rPr>
              <a:t>obyvatel'stvo</a:t>
            </a:r>
            <a:r>
              <a:rPr lang="sk-SK" dirty="0"/>
              <a:t>: zárobkovo činné osoby (zamestnanci, podnikatelia), pomáhajúci členovia rodiny, nezamestnané osoby (produktívny vek bez práce), </a:t>
            </a:r>
            <a:r>
              <a:rPr lang="sk-SK" dirty="0" err="1"/>
              <a:t>osoby</a:t>
            </a:r>
            <a:r>
              <a:rPr lang="sk-SK" dirty="0"/>
              <a:t> zdržané od výkonu zamestnania (odsúdení v produktívnom veku).</a:t>
            </a:r>
          </a:p>
          <a:p>
            <a:pPr lvl="2"/>
            <a:r>
              <a:rPr lang="sk-SK" dirty="0">
                <a:solidFill>
                  <a:srgbClr val="FFFF00"/>
                </a:solidFill>
              </a:rPr>
              <a:t>ekonomicky neaktívne obyvatel'stvo: </a:t>
            </a:r>
            <a:r>
              <a:rPr lang="sk-SK" dirty="0"/>
              <a:t> osoby pripravujúce sa na povolanie, ženy v domácnosti a rodinní príslušníci (deti do 15 rokov a ďalší vyživovaní, členovia rodiny bez dôchodku), dôchodcovia s vlastným dôchodkom, rentieri, </a:t>
            </a:r>
            <a:r>
              <a:rPr lang="sk-SK" dirty="0" err="1"/>
              <a:t>osoby</a:t>
            </a:r>
            <a:r>
              <a:rPr lang="sk-SK" dirty="0"/>
              <a:t> vo verejnej starostlivosti (prisťahovalci, bezdomovci).</a:t>
            </a:r>
          </a:p>
          <a:p>
            <a:pPr lvl="1"/>
            <a:r>
              <a:rPr lang="sk-SK" dirty="0"/>
              <a:t>podľa rodinného stavu: slobodní, ženatí/vydaté, rozvedení/rozvedené, </a:t>
            </a:r>
            <a:r>
              <a:rPr lang="sk-SK" dirty="0" err="1"/>
              <a:t>ovdovelí</a:t>
            </a:r>
            <a:r>
              <a:rPr lang="sk-SK" dirty="0"/>
              <a:t>.</a:t>
            </a:r>
          </a:p>
          <a:p>
            <a:r>
              <a:rPr lang="sk-SK" dirty="0"/>
              <a:t>Kultúrne kritérium: vzdelanie, rasová diferenciácia, národnostná diferenciácia, náboženstvo, </a:t>
            </a:r>
          </a:p>
        </p:txBody>
      </p:sp>
      <p:sp>
        <p:nvSpPr>
          <p:cNvPr id="7" name="Title 6"/>
          <p:cNvSpPr>
            <a:spLocks noGrp="1"/>
          </p:cNvSpPr>
          <p:nvPr>
            <p:ph type="title"/>
          </p:nvPr>
        </p:nvSpPr>
        <p:spPr>
          <a:xfrm>
            <a:off x="839654" y="5568330"/>
            <a:ext cx="8312587" cy="1008380"/>
          </a:xfrm>
        </p:spPr>
        <p:txBody>
          <a:bodyPr/>
          <a:lstStyle/>
          <a:p>
            <a:r>
              <a:rPr lang="sk-SK" sz="4800" dirty="0"/>
              <a:t>Kritériá pre triedenie populácie</a:t>
            </a:r>
            <a:br>
              <a:rPr lang="sk-SK" sz="4800" dirty="0"/>
            </a:br>
            <a:r>
              <a:rPr lang="sk-SK" sz="1100" dirty="0"/>
              <a:t>RNDR. RENATA KLUFOVÁ, P. D. &amp; ING. ZUZANA POLÁKOVÁ, P. D. 2010. </a:t>
            </a:r>
            <a:r>
              <a:rPr lang="sk-SK" sz="1100" i="1" dirty="0"/>
              <a:t>Demografické </a:t>
            </a:r>
            <a:r>
              <a:rPr lang="sk-SK" sz="1100" i="1" dirty="0" err="1"/>
              <a:t>metody</a:t>
            </a:r>
            <a:r>
              <a:rPr lang="sk-SK" sz="1100" i="1" dirty="0"/>
              <a:t> a analýzy: demografie české a slovenské </a:t>
            </a:r>
            <a:r>
              <a:rPr lang="sk-SK" sz="1100" i="1" dirty="0" err="1"/>
              <a:t>populace</a:t>
            </a:r>
            <a:r>
              <a:rPr lang="sk-SK" sz="1100" i="1" dirty="0"/>
              <a:t>, </a:t>
            </a:r>
            <a:r>
              <a:rPr lang="sk-SK" sz="1100" dirty="0"/>
              <a:t>České </a:t>
            </a:r>
            <a:r>
              <a:rPr lang="sk-SK" sz="1100" dirty="0" err="1"/>
              <a:t>Budějovice</a:t>
            </a:r>
            <a:r>
              <a:rPr lang="sk-SK" sz="1100" dirty="0"/>
              <a:t>, JIHOCESKÁ UNIVERZITA V CESKÝCH BUDĚJOVICÍCH. EKONOMICKA FAKULTA.</a:t>
            </a:r>
          </a:p>
        </p:txBody>
      </p:sp>
      <p:sp>
        <p:nvSpPr>
          <p:cNvPr id="3" name="Date Placeholder 2"/>
          <p:cNvSpPr>
            <a:spLocks noGrp="1"/>
          </p:cNvSpPr>
          <p:nvPr>
            <p:ph type="dt" sz="half" idx="10"/>
          </p:nvPr>
        </p:nvSpPr>
        <p:spPr/>
        <p:txBody>
          <a:bodyPr/>
          <a:lstStyle/>
          <a:p>
            <a:fld id="{F74D4851-71F3-7E46-BD42-81840CD9F2B6}" type="datetime1">
              <a:rPr lang="sk-SK" smtClean="0"/>
              <a:t>13.9.19</a:t>
            </a:fld>
            <a:endParaRPr lang="en-GB"/>
          </a:p>
        </p:txBody>
      </p:sp>
      <p:sp>
        <p:nvSpPr>
          <p:cNvPr id="4" name="Slide Number Placeholder 3"/>
          <p:cNvSpPr>
            <a:spLocks noGrp="1"/>
          </p:cNvSpPr>
          <p:nvPr>
            <p:ph type="sldNum" sz="quarter" idx="11"/>
          </p:nvPr>
        </p:nvSpPr>
        <p:spPr/>
        <p:txBody>
          <a:bodyPr/>
          <a:lstStyle/>
          <a:p>
            <a:fld id="{B7D8D926-BC77-48DB-9B94-D8C2D2386DFA}" type="slidenum">
              <a:rPr lang="en-GB" smtClean="0"/>
              <a:pPr/>
              <a:t>25</a:t>
            </a:fld>
            <a:endParaRPr lang="en-GB"/>
          </a:p>
        </p:txBody>
      </p:sp>
      <p:sp>
        <p:nvSpPr>
          <p:cNvPr id="5" name="Footer Placeholder 4"/>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2950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519022"/>
            <a:ext cx="8211828" cy="2956225"/>
          </a:xfrm>
        </p:spPr>
        <p:txBody>
          <a:bodyPr/>
          <a:lstStyle/>
          <a:p>
            <a:pPr marL="20158" indent="0">
              <a:buNone/>
            </a:pPr>
            <a:r>
              <a:rPr lang="sk-SK" b="1" dirty="0">
                <a:solidFill>
                  <a:srgbClr val="FFFF00"/>
                </a:solidFill>
              </a:rPr>
              <a:t>počet mužov </a:t>
            </a:r>
            <a:r>
              <a:rPr lang="sk-SK" b="1" dirty="0" err="1">
                <a:solidFill>
                  <a:srgbClr val="FFFF00"/>
                </a:solidFill>
              </a:rPr>
              <a:t>pripadajúcich</a:t>
            </a:r>
            <a:r>
              <a:rPr lang="sk-SK" b="1" dirty="0">
                <a:solidFill>
                  <a:srgbClr val="FFFF00"/>
                </a:solidFill>
              </a:rPr>
              <a:t> na 1000 žien </a:t>
            </a:r>
            <a:r>
              <a:rPr lang="sk-SK" dirty="0"/>
              <a:t>(ide o podiel, </a:t>
            </a:r>
            <a:r>
              <a:rPr lang="sk-SK" dirty="0" err="1"/>
              <a:t>t</a:t>
            </a:r>
            <a:r>
              <a:rPr lang="sk-SK" dirty="0"/>
              <a:t>.</a:t>
            </a:r>
            <a:r>
              <a:rPr lang="sk-SK" dirty="0" err="1"/>
              <a:t>j</a:t>
            </a:r>
            <a:r>
              <a:rPr lang="sk-SK" dirty="0"/>
              <a:t>. počet mužov delený počtom žien a násobený tisícom). Index </a:t>
            </a:r>
            <a:r>
              <a:rPr lang="sk-SK" dirty="0" err="1"/>
              <a:t>maskulinity</a:t>
            </a:r>
            <a:r>
              <a:rPr lang="sk-SK" dirty="0"/>
              <a:t> je </a:t>
            </a:r>
            <a:r>
              <a:rPr lang="sk-SK" dirty="0" err="1"/>
              <a:t>najvyšší</a:t>
            </a:r>
            <a:r>
              <a:rPr lang="sk-SK" dirty="0"/>
              <a:t> pri narodení. Rodí sa približne 1060 chlapcov na 1000 dievčat. S rastúcim vekom </a:t>
            </a:r>
            <a:r>
              <a:rPr lang="sk-SK" dirty="0" err="1"/>
              <a:t>osôb</a:t>
            </a:r>
            <a:r>
              <a:rPr lang="sk-SK" dirty="0"/>
              <a:t> index </a:t>
            </a:r>
            <a:r>
              <a:rPr lang="sk-SK" dirty="0" err="1"/>
              <a:t>maskulinity</a:t>
            </a:r>
            <a:r>
              <a:rPr lang="sk-SK" dirty="0"/>
              <a:t> klesá v dôsledku vyššej úmrtnosti mužov. Okolo štyridsiateho roku života sa počet mužov zhruba rovná počtu žien. Vo veku okolo 80 rokov klesá index </a:t>
            </a:r>
            <a:r>
              <a:rPr lang="sk-SK" dirty="0" err="1"/>
              <a:t>maskulinity</a:t>
            </a:r>
            <a:r>
              <a:rPr lang="sk-SK" dirty="0"/>
              <a:t> pod 500.</a:t>
            </a:r>
          </a:p>
        </p:txBody>
      </p:sp>
      <p:sp>
        <p:nvSpPr>
          <p:cNvPr id="3" name="Title 2"/>
          <p:cNvSpPr>
            <a:spLocks noGrp="1"/>
          </p:cNvSpPr>
          <p:nvPr>
            <p:ph type="title"/>
          </p:nvPr>
        </p:nvSpPr>
        <p:spPr>
          <a:xfrm>
            <a:off x="755690" y="5630680"/>
            <a:ext cx="8312587" cy="1008380"/>
          </a:xfrm>
        </p:spPr>
        <p:txBody>
          <a:bodyPr/>
          <a:lstStyle/>
          <a:p>
            <a:r>
              <a:rPr lang="sk-SK" dirty="0"/>
              <a:t>Pohlavie - Index </a:t>
            </a:r>
            <a:r>
              <a:rPr lang="sk-SK" dirty="0" err="1"/>
              <a:t>maskulinity</a:t>
            </a:r>
            <a:r>
              <a:rPr lang="sk-SK" dirty="0"/>
              <a:t> </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26</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stretch>
            <a:fillRect/>
          </a:stretch>
        </p:blipFill>
        <p:spPr>
          <a:xfrm>
            <a:off x="482600" y="3475247"/>
            <a:ext cx="9093200" cy="1358900"/>
          </a:xfrm>
          <a:prstGeom prst="rect">
            <a:avLst/>
          </a:prstGeom>
        </p:spPr>
      </p:pic>
      <p:sp>
        <p:nvSpPr>
          <p:cNvPr id="8" name="TextBox 7"/>
          <p:cNvSpPr txBox="1"/>
          <p:nvPr/>
        </p:nvSpPr>
        <p:spPr>
          <a:xfrm>
            <a:off x="482600" y="5052368"/>
            <a:ext cx="9411841" cy="578312"/>
          </a:xfrm>
          <a:prstGeom prst="rect">
            <a:avLst/>
          </a:prstGeom>
          <a:noFill/>
        </p:spPr>
        <p:txBody>
          <a:bodyPr wrap="square" rtlCol="0">
            <a:spAutoFit/>
          </a:bodyPr>
          <a:lstStyle/>
          <a:p>
            <a:r>
              <a:rPr lang="sk-SK" sz="1200" dirty="0">
                <a:solidFill>
                  <a:schemeClr val="tx1"/>
                </a:solidFill>
              </a:rPr>
              <a:t>KATUŠA, M., PODMANICKÁ, Z., FOLTÁNOVÁ, N., PROCHÁZKOVÁ, M., GALVÁNKOVÁ, A. &amp; KATERÍNKOVÁ, M. 2014. Vývoj obyvateľstva v Slovenskej republike a krajoch v roku 2013 </a:t>
            </a:r>
            <a:r>
              <a:rPr lang="sk-SK" sz="1200" dirty="0" err="1">
                <a:solidFill>
                  <a:schemeClr val="tx1"/>
                </a:solidFill>
              </a:rPr>
              <a:t>Miletičova</a:t>
            </a:r>
            <a:r>
              <a:rPr lang="sk-SK" sz="1200" dirty="0">
                <a:solidFill>
                  <a:schemeClr val="tx1"/>
                </a:solidFill>
              </a:rPr>
              <a:t> 3, 824 67 Bratislava: Štatistický úrad Slovenskej republiky, Informačný servis.</a:t>
            </a:r>
          </a:p>
        </p:txBody>
      </p:sp>
    </p:spTree>
    <p:extLst>
      <p:ext uri="{BB962C8B-B14F-4D97-AF65-F5344CB8AC3E}">
        <p14:creationId xmlns:p14="http://schemas.microsoft.com/office/powerpoint/2010/main" val="192423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27</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stretch>
            <a:fillRect/>
          </a:stretch>
        </p:blipFill>
        <p:spPr>
          <a:xfrm>
            <a:off x="546100" y="749300"/>
            <a:ext cx="8978900" cy="6045200"/>
          </a:xfrm>
          <a:prstGeom prst="rect">
            <a:avLst/>
          </a:prstGeom>
        </p:spPr>
      </p:pic>
    </p:spTree>
    <p:extLst>
      <p:ext uri="{BB962C8B-B14F-4D97-AF65-F5344CB8AC3E}">
        <p14:creationId xmlns:p14="http://schemas.microsoft.com/office/powerpoint/2010/main" val="4196152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194C1-B975-7C4D-A7DB-B02BEBEAD846}" type="datetime1">
              <a:rPr lang="sk-SK" smtClean="0"/>
              <a:t>13.9.19</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28</a:t>
            </a:fld>
            <a:endParaRPr lang="en-GB"/>
          </a:p>
        </p:txBody>
      </p:sp>
      <p:sp>
        <p:nvSpPr>
          <p:cNvPr id="4" name="Footer Placeholder 3"/>
          <p:cNvSpPr>
            <a:spLocks noGrp="1"/>
          </p:cNvSpPr>
          <p:nvPr>
            <p:ph type="ftr" sz="quarter" idx="12"/>
          </p:nvPr>
        </p:nvSpPr>
        <p:spPr/>
        <p:txBody>
          <a:bodyPr/>
          <a:lstStyle/>
          <a:p>
            <a:r>
              <a:rPr lang="en-GB"/>
              <a:t>rusnak.truni.sk</a:t>
            </a:r>
          </a:p>
        </p:txBody>
      </p:sp>
      <p:pic>
        <p:nvPicPr>
          <p:cNvPr id="5" name="Picture 4"/>
          <p:cNvPicPr>
            <a:picLocks noChangeAspect="1"/>
          </p:cNvPicPr>
          <p:nvPr/>
        </p:nvPicPr>
        <p:blipFill>
          <a:blip r:embed="rId2"/>
          <a:stretch>
            <a:fillRect/>
          </a:stretch>
        </p:blipFill>
        <p:spPr>
          <a:xfrm>
            <a:off x="2449938" y="372920"/>
            <a:ext cx="6272241" cy="6414389"/>
          </a:xfrm>
          <a:prstGeom prst="rect">
            <a:avLst/>
          </a:prstGeom>
        </p:spPr>
      </p:pic>
    </p:spTree>
    <p:extLst>
      <p:ext uri="{BB962C8B-B14F-4D97-AF65-F5344CB8AC3E}">
        <p14:creationId xmlns:p14="http://schemas.microsoft.com/office/powerpoint/2010/main" val="157539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4041" y="756287"/>
            <a:ext cx="8454236" cy="4033519"/>
          </a:xfrm>
        </p:spPr>
        <p:txBody>
          <a:bodyPr>
            <a:normAutofit/>
          </a:bodyPr>
          <a:lstStyle/>
          <a:p>
            <a:pPr marL="20158" indent="0">
              <a:buNone/>
            </a:pPr>
            <a:r>
              <a:rPr lang="sk-SK" dirty="0"/>
              <a:t>Vekové skupiny sú zostavené tak, že zachytávajú významné zmeny v živote človeka. </a:t>
            </a:r>
          </a:p>
          <a:p>
            <a:pPr marL="20158" indent="0">
              <a:buNone/>
            </a:pPr>
            <a:r>
              <a:rPr lang="sk-SK" dirty="0"/>
              <a:t>G. Sundbärg (1900) vyslovil zákonitosti na základe analýz rôznych populácií, že obyvateľstvo je možné podl’a veku rozdelit’ do 3 základných skupín:</a:t>
            </a:r>
          </a:p>
          <a:p>
            <a:r>
              <a:rPr lang="sk-SK" dirty="0"/>
              <a:t>0 – 14 dokončených rokov – detská zložka</a:t>
            </a:r>
          </a:p>
          <a:p>
            <a:r>
              <a:rPr lang="sk-SK" dirty="0"/>
              <a:t>15 – 49 dokončených rokov – reprodukčná zložka</a:t>
            </a:r>
          </a:p>
          <a:p>
            <a:r>
              <a:rPr lang="sk-SK" dirty="0"/>
              <a:t>50 a viac dokončených rokov – </a:t>
            </a:r>
            <a:r>
              <a:rPr lang="sk-SK" dirty="0" err="1"/>
              <a:t>poreprodukčná</a:t>
            </a:r>
            <a:r>
              <a:rPr lang="sk-SK" dirty="0"/>
              <a:t> zložka</a:t>
            </a:r>
          </a:p>
        </p:txBody>
      </p:sp>
      <p:sp>
        <p:nvSpPr>
          <p:cNvPr id="5" name="Title 4"/>
          <p:cNvSpPr>
            <a:spLocks noGrp="1"/>
          </p:cNvSpPr>
          <p:nvPr>
            <p:ph type="title"/>
          </p:nvPr>
        </p:nvSpPr>
        <p:spPr>
          <a:xfrm>
            <a:off x="856448" y="5624597"/>
            <a:ext cx="8312587" cy="761810"/>
          </a:xfrm>
        </p:spPr>
        <p:txBody>
          <a:bodyPr/>
          <a:lstStyle/>
          <a:p>
            <a:r>
              <a:rPr lang="sk-SK" sz="4000" dirty="0" err="1"/>
              <a:t>Sundbargove</a:t>
            </a:r>
            <a:r>
              <a:rPr lang="sk-SK" sz="4000" dirty="0"/>
              <a:t> typy vekovej štruktúry</a:t>
            </a:r>
          </a:p>
        </p:txBody>
      </p:sp>
      <p:sp>
        <p:nvSpPr>
          <p:cNvPr id="2" name="Date Placeholder 1"/>
          <p:cNvSpPr>
            <a:spLocks noGrp="1"/>
          </p:cNvSpPr>
          <p:nvPr>
            <p:ph type="dt" sz="half" idx="10"/>
          </p:nvPr>
        </p:nvSpPr>
        <p:spPr/>
        <p:txBody>
          <a:bodyPr/>
          <a:lstStyle/>
          <a:p>
            <a:fld id="{922194C1-B975-7C4D-A7DB-B02BEBEAD846}" type="datetime1">
              <a:rPr lang="sk-SK" smtClean="0"/>
              <a:t>13.9.19</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29</a:t>
            </a:fld>
            <a:endParaRPr lang="en-GB"/>
          </a:p>
        </p:txBody>
      </p:sp>
      <p:sp>
        <p:nvSpPr>
          <p:cNvPr id="4" name="Footer Placeholder 3"/>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7185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621740"/>
          </a:xfrm>
        </p:spPr>
        <p:txBody>
          <a:bodyPr>
            <a:normAutofit/>
          </a:bodyPr>
          <a:lstStyle/>
          <a:p>
            <a:r>
              <a:rPr lang="sk-SK" dirty="0"/>
              <a:t>Registruje a hodnotí počet obyvateľstva, jeho rozmiestnenie a štruktúru</a:t>
            </a:r>
          </a:p>
          <a:p>
            <a:r>
              <a:rPr lang="sk-SK" dirty="0"/>
              <a:t>Základné metódy zisťovania stavu obyvateľstva :</a:t>
            </a:r>
          </a:p>
          <a:p>
            <a:pPr lvl="1"/>
            <a:r>
              <a:rPr lang="sk-SK" dirty="0"/>
              <a:t>Sčítanie ľudu</a:t>
            </a:r>
          </a:p>
          <a:p>
            <a:pPr lvl="1"/>
            <a:r>
              <a:rPr lang="sk-SK" dirty="0"/>
              <a:t>Bežná evidencia prirodzenej zmeny</a:t>
            </a:r>
          </a:p>
          <a:p>
            <a:pPr lvl="1"/>
            <a:r>
              <a:rPr lang="sk-SK" dirty="0"/>
              <a:t>Bežná evidencia migrácií</a:t>
            </a:r>
          </a:p>
          <a:p>
            <a:pPr lvl="1"/>
            <a:r>
              <a:rPr lang="sk-SK" dirty="0"/>
              <a:t>Populačný register</a:t>
            </a:r>
          </a:p>
          <a:p>
            <a:pPr lvl="1"/>
            <a:r>
              <a:rPr lang="sk-SK" dirty="0"/>
              <a:t>Zvláštne výberové šetrenia</a:t>
            </a:r>
          </a:p>
        </p:txBody>
      </p:sp>
      <p:sp>
        <p:nvSpPr>
          <p:cNvPr id="3" name="Title 2"/>
          <p:cNvSpPr>
            <a:spLocks noGrp="1"/>
          </p:cNvSpPr>
          <p:nvPr>
            <p:ph type="title"/>
          </p:nvPr>
        </p:nvSpPr>
        <p:spPr/>
        <p:txBody>
          <a:bodyPr/>
          <a:lstStyle/>
          <a:p>
            <a:r>
              <a:rPr lang="sk-SK" dirty="0"/>
              <a:t>Štatistika stavu obyvateľstva</a:t>
            </a:r>
            <a:endParaRPr lang="en-US" dirty="0"/>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45337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sz="2400" dirty="0"/>
              <a:t>RUSNÁK, M., RUSNÁKOVÁ, V. &amp; PSOTA, M. 2013. </a:t>
            </a:r>
            <a:r>
              <a:rPr lang="sk-SK" sz="2400" i="1" dirty="0"/>
              <a:t>Štatistika zdravia, </a:t>
            </a:r>
            <a:r>
              <a:rPr lang="sk-SK" sz="2400" dirty="0"/>
              <a:t>Trnava, </a:t>
            </a:r>
            <a:r>
              <a:rPr lang="sk-SK" sz="2400" dirty="0" err="1"/>
              <a:t>Typi</a:t>
            </a:r>
            <a:r>
              <a:rPr lang="sk-SK" sz="2400" dirty="0"/>
              <a:t> </a:t>
            </a:r>
            <a:r>
              <a:rPr lang="sk-SK" sz="2400" dirty="0" err="1"/>
              <a:t>Universitatis</a:t>
            </a:r>
            <a:r>
              <a:rPr lang="sk-SK" sz="2400" dirty="0"/>
              <a:t> </a:t>
            </a:r>
            <a:r>
              <a:rPr lang="sk-SK" sz="2400" dirty="0" err="1"/>
              <a:t>Tyrnaviensis</a:t>
            </a:r>
            <a:r>
              <a:rPr lang="sk-SK" sz="2400" dirty="0"/>
              <a:t>.</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30</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descr="Kap7_Obr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798" y="1917234"/>
            <a:ext cx="9177528" cy="2013204"/>
          </a:xfrm>
          <a:prstGeom prst="rect">
            <a:avLst/>
          </a:prstGeom>
        </p:spPr>
      </p:pic>
    </p:spTree>
    <p:extLst>
      <p:ext uri="{BB962C8B-B14F-4D97-AF65-F5344CB8AC3E}">
        <p14:creationId xmlns:p14="http://schemas.microsoft.com/office/powerpoint/2010/main" val="329853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9" y="4801144"/>
            <a:ext cx="8312587" cy="1751099"/>
          </a:xfrm>
        </p:spPr>
        <p:txBody>
          <a:bodyPr/>
          <a:lstStyle/>
          <a:p>
            <a:r>
              <a:rPr lang="sk-SK" dirty="0"/>
              <a:t>Triedenie podľa rasy</a:t>
            </a:r>
            <a:br>
              <a:rPr lang="sk-SK" dirty="0"/>
            </a:br>
            <a:r>
              <a:rPr lang="sk-SK" sz="1600" dirty="0"/>
              <a:t>RNDR. RENATA KLUFOVÁ, P. D. &amp; ING. ZUZANA POLÁKOVÁ, P. D. 2010. Demografické </a:t>
            </a:r>
            <a:r>
              <a:rPr lang="sk-SK" sz="1600" dirty="0" err="1"/>
              <a:t>metody</a:t>
            </a:r>
            <a:r>
              <a:rPr lang="sk-SK" sz="1600" dirty="0"/>
              <a:t> a analýzy: demografie české a slovenské </a:t>
            </a:r>
            <a:r>
              <a:rPr lang="sk-SK" sz="1600" dirty="0" err="1"/>
              <a:t>populace</a:t>
            </a:r>
            <a:r>
              <a:rPr lang="sk-SK" sz="1600" dirty="0"/>
              <a:t>, České </a:t>
            </a:r>
            <a:r>
              <a:rPr lang="sk-SK" sz="1600" dirty="0" err="1"/>
              <a:t>Budějovice</a:t>
            </a:r>
            <a:r>
              <a:rPr lang="sk-SK" sz="1600" dirty="0"/>
              <a:t>, JIHOCESKÁ UNIVERZITA V CESKÝCH BUDĚJOVICÍCH. EKONOMICKA FAKULTA.</a:t>
            </a:r>
            <a:r>
              <a:rPr lang="sk-SK" sz="1600" dirty="0">
                <a:hlinkClick r:id="rId2"/>
              </a:rPr>
              <a:t> http://spu.fem.uniag.sk/cvicenia/ksov/polakova/Demograf_model/klufova_polakova_2.pdf</a:t>
            </a:r>
            <a:endParaRPr lang="sk-SK" sz="1600" dirty="0"/>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31</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descr="Snímka obrazovky 2016-09-19 o 8.05.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 y="843675"/>
            <a:ext cx="8205828" cy="3299546"/>
          </a:xfrm>
          <a:prstGeom prst="rect">
            <a:avLst/>
          </a:prstGeom>
        </p:spPr>
      </p:pic>
    </p:spTree>
    <p:extLst>
      <p:ext uri="{BB962C8B-B14F-4D97-AF65-F5344CB8AC3E}">
        <p14:creationId xmlns:p14="http://schemas.microsoft.com/office/powerpoint/2010/main" val="124359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908" y="323626"/>
            <a:ext cx="8412369" cy="4114642"/>
          </a:xfrm>
        </p:spPr>
        <p:txBody>
          <a:bodyPr>
            <a:normAutofit/>
          </a:bodyPr>
          <a:lstStyle/>
          <a:p>
            <a:r>
              <a:rPr lang="sk-SK" dirty="0"/>
              <a:t>Národnosťou sa rozumie príslušnosť k národu alebo etnickej skupine. </a:t>
            </a:r>
          </a:p>
          <a:p>
            <a:r>
              <a:rPr lang="sk-SK" dirty="0"/>
              <a:t>V sčítaní obyvateľstva sa vyznačovala sa podľa vlastného rozhodnutia. Nebol určujúci materinský jazyk, ani reč, ktorú obyvateľ používal alebo ovládal, ale vlastné rozhodnutie obyvateľa o príslušnosti k určitému národu, národnostnej menšine alebo etnickej skupine.</a:t>
            </a:r>
          </a:p>
          <a:p>
            <a:r>
              <a:rPr lang="sk-SK" dirty="0"/>
              <a:t>Národnosť detí do 15 rokov sa vyznačila/zapísala podľa národnosti rodičov. Ak mali rodičia rôznu národnosť, národnosť dieťaťa sa vyznačila/zapísala podľa národnosti jedného z rodičov. </a:t>
            </a:r>
          </a:p>
        </p:txBody>
      </p:sp>
      <p:sp>
        <p:nvSpPr>
          <p:cNvPr id="3" name="Title 2"/>
          <p:cNvSpPr>
            <a:spLocks noGrp="1"/>
          </p:cNvSpPr>
          <p:nvPr>
            <p:ph type="title"/>
          </p:nvPr>
        </p:nvSpPr>
        <p:spPr>
          <a:xfrm>
            <a:off x="856449" y="5816064"/>
            <a:ext cx="8312587" cy="1008380"/>
          </a:xfrm>
        </p:spPr>
        <p:txBody>
          <a:bodyPr/>
          <a:lstStyle/>
          <a:p>
            <a:r>
              <a:rPr lang="sk-SK" dirty="0"/>
              <a:t>Národnosť</a:t>
            </a:r>
            <a:br>
              <a:rPr lang="sk-SK" dirty="0"/>
            </a:br>
            <a:r>
              <a:rPr lang="sk-SK" sz="2000" dirty="0" err="1"/>
              <a:t>https</a:t>
            </a:r>
            <a:r>
              <a:rPr lang="sk-SK" sz="2000" dirty="0"/>
              <a:t>://</a:t>
            </a:r>
            <a:r>
              <a:rPr lang="sk-SK" sz="2000" dirty="0" err="1"/>
              <a:t>slovak</a:t>
            </a:r>
            <a:r>
              <a:rPr lang="sk-SK" sz="2000" dirty="0"/>
              <a:t>.</a:t>
            </a:r>
            <a:r>
              <a:rPr lang="sk-SK" sz="2000" dirty="0" err="1"/>
              <a:t>statistics</a:t>
            </a:r>
            <a:r>
              <a:rPr lang="sk-SK" sz="2000" dirty="0"/>
              <a:t>.</a:t>
            </a:r>
            <a:r>
              <a:rPr lang="sk-SK" sz="2000" dirty="0" err="1"/>
              <a:t>sk</a:t>
            </a:r>
            <a:r>
              <a:rPr lang="sk-SK" sz="2000" dirty="0"/>
              <a:t>/</a:t>
            </a:r>
            <a:r>
              <a:rPr lang="sk-SK" sz="2000" dirty="0" err="1"/>
              <a:t>PortalTraffic</a:t>
            </a:r>
            <a:r>
              <a:rPr lang="sk-SK" sz="2000" dirty="0"/>
              <a:t>/</a:t>
            </a:r>
            <a:r>
              <a:rPr lang="sk-SK" sz="2000" dirty="0" err="1"/>
              <a:t>fileServlet</a:t>
            </a:r>
            <a:r>
              <a:rPr lang="sk-SK" sz="2000" dirty="0"/>
              <a:t>?Dokument=e1256501-ad2a-46ce-89f5-01b2410482e8</a:t>
            </a:r>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32</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descr="Snímka obrazovky 2016-09-19 o 9.01.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2873"/>
            <a:ext cx="10075863" cy="1134437"/>
          </a:xfrm>
          <a:prstGeom prst="rect">
            <a:avLst/>
          </a:prstGeom>
        </p:spPr>
      </p:pic>
    </p:spTree>
    <p:extLst>
      <p:ext uri="{BB962C8B-B14F-4D97-AF65-F5344CB8AC3E}">
        <p14:creationId xmlns:p14="http://schemas.microsoft.com/office/powerpoint/2010/main" val="2463601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785" y="756287"/>
            <a:ext cx="9389660" cy="4812000"/>
          </a:xfrm>
        </p:spPr>
        <p:txBody>
          <a:bodyPr/>
          <a:lstStyle/>
          <a:p>
            <a:r>
              <a:rPr lang="sk-SK" dirty="0"/>
              <a:t>Zdroje demografických údajov</a:t>
            </a:r>
          </a:p>
          <a:p>
            <a:r>
              <a:rPr lang="sk-SK" dirty="0"/>
              <a:t>Ukazovatele stavu</a:t>
            </a:r>
          </a:p>
          <a:p>
            <a:r>
              <a:rPr lang="sk-SK" dirty="0"/>
              <a:t>Triedenie</a:t>
            </a:r>
          </a:p>
          <a:p>
            <a:r>
              <a:rPr lang="sk-SK" dirty="0"/>
              <a:t>Zdroje: </a:t>
            </a:r>
          </a:p>
          <a:p>
            <a:pPr lvl="1"/>
            <a:r>
              <a:rPr lang="sk-SK" dirty="0">
                <a:hlinkClick r:id="rId2"/>
              </a:rPr>
              <a:t>http://statdat.statistics.sk/</a:t>
            </a:r>
            <a:r>
              <a:rPr lang="sk-SK" dirty="0"/>
              <a:t>,</a:t>
            </a:r>
          </a:p>
          <a:p>
            <a:pPr lvl="1"/>
            <a:r>
              <a:rPr lang="sk-SK" dirty="0">
                <a:hlinkClick r:id="rId3"/>
              </a:rPr>
              <a:t>http://datacube.statistics.sk</a:t>
            </a:r>
            <a:r>
              <a:rPr lang="sk-SK" dirty="0"/>
              <a:t>,</a:t>
            </a:r>
          </a:p>
          <a:p>
            <a:pPr lvl="1"/>
            <a:r>
              <a:rPr lang="sk-SK" dirty="0" err="1"/>
              <a:t>https</a:t>
            </a:r>
            <a:r>
              <a:rPr lang="sk-SK" dirty="0"/>
              <a:t>://</a:t>
            </a:r>
            <a:r>
              <a:rPr lang="sk-SK" dirty="0" err="1"/>
              <a:t>ec.europa.eu</a:t>
            </a:r>
            <a:r>
              <a:rPr lang="sk-SK" dirty="0"/>
              <a:t>/</a:t>
            </a:r>
            <a:r>
              <a:rPr lang="sk-SK" dirty="0" err="1"/>
              <a:t>eurostat</a:t>
            </a:r>
            <a:r>
              <a:rPr lang="sk-SK" dirty="0"/>
              <a:t>/</a:t>
            </a:r>
            <a:r>
              <a:rPr lang="sk-SK" dirty="0" err="1"/>
              <a:t>data</a:t>
            </a:r>
            <a:r>
              <a:rPr lang="sk-SK" dirty="0"/>
              <a:t>/</a:t>
            </a:r>
            <a:r>
              <a:rPr lang="sk-SK" dirty="0" err="1"/>
              <a:t>database</a:t>
            </a:r>
            <a:endParaRPr lang="sk-SK" dirty="0"/>
          </a:p>
        </p:txBody>
      </p:sp>
      <p:sp>
        <p:nvSpPr>
          <p:cNvPr id="3" name="Title 2"/>
          <p:cNvSpPr>
            <a:spLocks noGrp="1"/>
          </p:cNvSpPr>
          <p:nvPr>
            <p:ph type="title"/>
          </p:nvPr>
        </p:nvSpPr>
        <p:spPr/>
        <p:txBody>
          <a:bodyPr/>
          <a:lstStyle/>
          <a:p>
            <a:r>
              <a:rPr lang="sk-SK" dirty="0"/>
              <a:t>Súhrn</a:t>
            </a:r>
          </a:p>
        </p:txBody>
      </p:sp>
      <p:sp>
        <p:nvSpPr>
          <p:cNvPr id="4" name="Date Placeholder 3"/>
          <p:cNvSpPr>
            <a:spLocks noGrp="1"/>
          </p:cNvSpPr>
          <p:nvPr>
            <p:ph type="dt" sz="half" idx="10"/>
          </p:nvPr>
        </p:nvSpPr>
        <p:spPr/>
        <p:txBody>
          <a:bodyPr/>
          <a:lstStyle/>
          <a:p>
            <a:fld id="{17D84F83-A9A5-C942-A03F-560C803C3F5D}" type="datetime1">
              <a:rPr lang="sk-SK" smtClean="0"/>
              <a:t>15.9.19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6317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627" y="756287"/>
            <a:ext cx="4794227" cy="4621740"/>
          </a:xfrm>
        </p:spPr>
        <p:txBody>
          <a:bodyPr>
            <a:normAutofit/>
          </a:bodyPr>
          <a:lstStyle/>
          <a:p>
            <a:r>
              <a:rPr lang="sk-SK" dirty="0"/>
              <a:t>Zber, triedenie, rozbor a publikáciu demografických, ekonomických a sociálnych údajov týkajúcich sa všetkých </a:t>
            </a:r>
            <a:r>
              <a:rPr lang="sk-SK" dirty="0" err="1"/>
              <a:t>osôb</a:t>
            </a:r>
            <a:r>
              <a:rPr lang="sk-SK" dirty="0"/>
              <a:t>, ktoré žijú na vymedzenom území, obyčajne v celom štáte.</a:t>
            </a:r>
          </a:p>
          <a:p>
            <a:r>
              <a:rPr lang="sk-SK" dirty="0"/>
              <a:t>Dôležitá je unifikácia obsahu cenzu, zjednotenie definícií znakov, metód triedenia, foriem publikovania a pod. </a:t>
            </a:r>
          </a:p>
        </p:txBody>
      </p:sp>
      <p:sp>
        <p:nvSpPr>
          <p:cNvPr id="3" name="Title 2"/>
          <p:cNvSpPr>
            <a:spLocks noGrp="1"/>
          </p:cNvSpPr>
          <p:nvPr>
            <p:ph type="title"/>
          </p:nvPr>
        </p:nvSpPr>
        <p:spPr/>
        <p:txBody>
          <a:bodyPr/>
          <a:lstStyle/>
          <a:p>
            <a:r>
              <a:rPr lang="sk-SK" dirty="0"/>
              <a:t>Sčítanie ľudu (</a:t>
            </a:r>
            <a:r>
              <a:rPr lang="sk-SK" dirty="0" err="1"/>
              <a:t>census</a:t>
            </a:r>
            <a:r>
              <a:rPr lang="sk-SK" dirty="0"/>
              <a:t>)</a:t>
            </a:r>
            <a:endParaRPr lang="en-US" dirty="0"/>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1026" name="Picture 2" descr="Image result for census population">
            <a:extLst>
              <a:ext uri="{FF2B5EF4-FFF2-40B4-BE49-F238E27FC236}">
                <a16:creationId xmlns:a16="http://schemas.microsoft.com/office/drawing/2014/main" id="{0D06BE43-8717-A444-A0B0-9ABF7543C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801" y="353184"/>
            <a:ext cx="4664395" cy="333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5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840" y="756286"/>
            <a:ext cx="8630832" cy="5079549"/>
          </a:xfrm>
        </p:spPr>
        <p:txBody>
          <a:bodyPr>
            <a:normAutofit/>
          </a:bodyPr>
          <a:lstStyle/>
          <a:p>
            <a:r>
              <a:rPr lang="sk-SK" dirty="0"/>
              <a:t>Podľa historika </a:t>
            </a:r>
            <a:r>
              <a:rPr lang="sk-SK" dirty="0" err="1"/>
              <a:t>Herotoda</a:t>
            </a:r>
            <a:r>
              <a:rPr lang="sk-SK" dirty="0"/>
              <a:t> prebehlo sčítanie ľudu v Egypte už okolo roku 2900 </a:t>
            </a:r>
            <a:r>
              <a:rPr lang="sk-SK" dirty="0" err="1"/>
              <a:t>pr.n</a:t>
            </a:r>
            <a:r>
              <a:rPr lang="sk-SK" dirty="0"/>
              <a:t>. </a:t>
            </a:r>
            <a:r>
              <a:rPr lang="sk-SK" dirty="0" err="1"/>
              <a:t>l</a:t>
            </a:r>
            <a:r>
              <a:rPr lang="sk-SK" dirty="0"/>
              <a:t>. Sčítanie ľudu bolo vykonávané i v oblasti antickej kultúry, napr. v Ríme za republikánskej éry (510-29 </a:t>
            </a:r>
            <a:r>
              <a:rPr lang="sk-SK" dirty="0" err="1"/>
              <a:t>pr</a:t>
            </a:r>
            <a:r>
              <a:rPr lang="sk-SK" dirty="0"/>
              <a:t>.</a:t>
            </a:r>
            <a:r>
              <a:rPr lang="sk-SK" dirty="0" err="1"/>
              <a:t>n</a:t>
            </a:r>
            <a:r>
              <a:rPr lang="sk-SK" dirty="0"/>
              <a:t>.</a:t>
            </a:r>
            <a:r>
              <a:rPr lang="sk-SK" dirty="0" err="1"/>
              <a:t>l</a:t>
            </a:r>
            <a:r>
              <a:rPr lang="sk-SK" dirty="0"/>
              <a:t>.) bol cenzus usporiadaný každých päť rokov.</a:t>
            </a:r>
          </a:p>
          <a:p>
            <a:r>
              <a:rPr lang="sk-SK" dirty="0"/>
              <a:t>Najstaršie pomerne spoľahlivé údaje o počte obyvateľstva českých zemí pochádzajú z roku 1754 (na Slovensku 1787). Prvé sčítanie obyvateľov Rakúska-Uhorska </a:t>
            </a:r>
            <a:r>
              <a:rPr lang="sk-SK" dirty="0" err="1"/>
              <a:t>se</a:t>
            </a:r>
            <a:r>
              <a:rPr lang="sk-SK" dirty="0"/>
              <a:t> konalo v roku 1857. </a:t>
            </a:r>
          </a:p>
          <a:p>
            <a:r>
              <a:rPr lang="sk-SK" dirty="0"/>
              <a:t>Okolo roku 1970 sa uskutočnilo sčítanie ľudu, ktoré zahrnulo viac než 4/5 obyvateľstva sveta. </a:t>
            </a:r>
          </a:p>
          <a:p>
            <a:r>
              <a:rPr lang="sk-SK" dirty="0"/>
              <a:t>Ostatný </a:t>
            </a:r>
            <a:r>
              <a:rPr lang="sk-SK" dirty="0" err="1"/>
              <a:t>census</a:t>
            </a:r>
            <a:r>
              <a:rPr lang="sk-SK" dirty="0"/>
              <a:t> bol na Slovensku vykonaný v roku 2011 pod názvom </a:t>
            </a:r>
            <a:r>
              <a:rPr lang="sk-SK" i="1" dirty="0"/>
              <a:t>Sčítanie obyvateľov, domov a bytov </a:t>
            </a:r>
            <a:r>
              <a:rPr lang="sk-SK" dirty="0"/>
              <a:t>a najbližšie sa uskutoční v roku 2021.</a:t>
            </a:r>
          </a:p>
        </p:txBody>
      </p:sp>
      <p:sp>
        <p:nvSpPr>
          <p:cNvPr id="3" name="Title 2"/>
          <p:cNvSpPr>
            <a:spLocks noGrp="1"/>
          </p:cNvSpPr>
          <p:nvPr>
            <p:ph type="title"/>
          </p:nvPr>
        </p:nvSpPr>
        <p:spPr>
          <a:xfrm>
            <a:off x="856450" y="5835836"/>
            <a:ext cx="4181482" cy="1008380"/>
          </a:xfrm>
        </p:spPr>
        <p:txBody>
          <a:bodyPr/>
          <a:lstStyle/>
          <a:p>
            <a:r>
              <a:rPr lang="sk-SK" dirty="0"/>
              <a:t>Sčítanie ľudu</a:t>
            </a:r>
            <a:endParaRPr lang="en-US" dirty="0"/>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stretch>
            <a:fillRect/>
          </a:stretch>
        </p:blipFill>
        <p:spPr>
          <a:xfrm>
            <a:off x="7577829" y="5308268"/>
            <a:ext cx="2498033" cy="2254581"/>
          </a:xfrm>
          <a:prstGeom prst="rect">
            <a:avLst/>
          </a:prstGeom>
        </p:spPr>
      </p:pic>
    </p:spTree>
    <p:extLst>
      <p:ext uri="{BB962C8B-B14F-4D97-AF65-F5344CB8AC3E}">
        <p14:creationId xmlns:p14="http://schemas.microsoft.com/office/powerpoint/2010/main" val="326484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a:t>Výsledky sčítania</a:t>
            </a:r>
            <a:br>
              <a:rPr lang="sk-SK" dirty="0"/>
            </a:br>
            <a:r>
              <a:rPr lang="sk-SK" sz="2400" dirty="0" err="1"/>
              <a:t>https</a:t>
            </a:r>
            <a:r>
              <a:rPr lang="sk-SK" sz="2400" dirty="0"/>
              <a:t>://census2011.</a:t>
            </a:r>
            <a:r>
              <a:rPr lang="sk-SK" sz="2400" dirty="0" err="1"/>
              <a:t>statistics</a:t>
            </a:r>
            <a:r>
              <a:rPr lang="sk-SK" sz="2400" dirty="0"/>
              <a:t>.</a:t>
            </a:r>
            <a:r>
              <a:rPr lang="sk-SK" sz="2400" dirty="0" err="1"/>
              <a:t>sk</a:t>
            </a:r>
            <a:r>
              <a:rPr lang="sk-SK" sz="2400" dirty="0"/>
              <a:t>/</a:t>
            </a:r>
            <a:r>
              <a:rPr lang="sk-SK" sz="2400" dirty="0" err="1"/>
              <a:t>files</a:t>
            </a:r>
            <a:r>
              <a:rPr lang="sk-SK" sz="2400" dirty="0"/>
              <a:t>/</a:t>
            </a:r>
            <a:r>
              <a:rPr lang="sk-SK" sz="2400" dirty="0" err="1"/>
              <a:t>prehlad_tabuliek</a:t>
            </a:r>
            <a:r>
              <a:rPr lang="sk-SK" sz="2400" dirty="0"/>
              <a:t>.</a:t>
            </a:r>
            <a:r>
              <a:rPr lang="sk-SK" sz="2400" dirty="0" err="1"/>
              <a:t>pdf</a:t>
            </a:r>
            <a:endParaRPr lang="sk-SK" sz="2400" dirty="0"/>
          </a:p>
        </p:txBody>
      </p:sp>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6</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stretch>
            <a:fillRect/>
          </a:stretch>
        </p:blipFill>
        <p:spPr>
          <a:xfrm>
            <a:off x="1046052" y="572228"/>
            <a:ext cx="8315937" cy="3838125"/>
          </a:xfrm>
          <a:prstGeom prst="rect">
            <a:avLst/>
          </a:prstGeom>
        </p:spPr>
      </p:pic>
    </p:spTree>
    <p:extLst>
      <p:ext uri="{BB962C8B-B14F-4D97-AF65-F5344CB8AC3E}">
        <p14:creationId xmlns:p14="http://schemas.microsoft.com/office/powerpoint/2010/main" val="62821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7</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9" name="Group 8"/>
          <p:cNvGrpSpPr/>
          <p:nvPr/>
        </p:nvGrpSpPr>
        <p:grpSpPr>
          <a:xfrm>
            <a:off x="1609891" y="126533"/>
            <a:ext cx="6777341" cy="7172881"/>
            <a:chOff x="2374900" y="126534"/>
            <a:chExt cx="5308600" cy="6261100"/>
          </a:xfrm>
        </p:grpSpPr>
        <p:pic>
          <p:nvPicPr>
            <p:cNvPr id="7" name="Picture 6"/>
            <p:cNvPicPr>
              <a:picLocks noChangeAspect="1"/>
            </p:cNvPicPr>
            <p:nvPr/>
          </p:nvPicPr>
          <p:blipFill>
            <a:blip r:embed="rId2"/>
            <a:stretch>
              <a:fillRect/>
            </a:stretch>
          </p:blipFill>
          <p:spPr>
            <a:xfrm>
              <a:off x="2374900" y="126534"/>
              <a:ext cx="5308600" cy="5588000"/>
            </a:xfrm>
            <a:prstGeom prst="rect">
              <a:avLst/>
            </a:prstGeom>
          </p:spPr>
        </p:pic>
        <p:pic>
          <p:nvPicPr>
            <p:cNvPr id="8" name="Picture 7"/>
            <p:cNvPicPr>
              <a:picLocks noChangeAspect="1"/>
            </p:cNvPicPr>
            <p:nvPr/>
          </p:nvPicPr>
          <p:blipFill>
            <a:blip r:embed="rId3"/>
            <a:stretch>
              <a:fillRect/>
            </a:stretch>
          </p:blipFill>
          <p:spPr>
            <a:xfrm>
              <a:off x="2374900" y="5714534"/>
              <a:ext cx="5295900" cy="673100"/>
            </a:xfrm>
            <a:prstGeom prst="rect">
              <a:avLst/>
            </a:prstGeom>
          </p:spPr>
        </p:pic>
      </p:grpSp>
    </p:spTree>
    <p:extLst>
      <p:ext uri="{BB962C8B-B14F-4D97-AF65-F5344CB8AC3E}">
        <p14:creationId xmlns:p14="http://schemas.microsoft.com/office/powerpoint/2010/main" val="20632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D84F83-A9A5-C942-A03F-560C803C3F5D}" type="datetime1">
              <a:rPr lang="sk-SK" smtClean="0"/>
              <a:t>13.9.19</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8</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9" name="Picture 8" descr="Snímka obrazovky 2016-09-18 o 11.30.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511300"/>
            <a:ext cx="8318500" cy="4521200"/>
          </a:xfrm>
          <a:prstGeom prst="rect">
            <a:avLst/>
          </a:prstGeom>
        </p:spPr>
      </p:pic>
    </p:spTree>
    <p:extLst>
      <p:ext uri="{BB962C8B-B14F-4D97-AF65-F5344CB8AC3E}">
        <p14:creationId xmlns:p14="http://schemas.microsoft.com/office/powerpoint/2010/main" val="4591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194C1-B975-7C4D-A7DB-B02BEBEAD846}" type="datetime1">
              <a:rPr lang="sk-SK" smtClean="0"/>
              <a:t>13.9.19</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9</a:t>
            </a:fld>
            <a:endParaRPr lang="en-GB"/>
          </a:p>
        </p:txBody>
      </p:sp>
      <p:sp>
        <p:nvSpPr>
          <p:cNvPr id="4" name="Footer Placeholder 3"/>
          <p:cNvSpPr>
            <a:spLocks noGrp="1"/>
          </p:cNvSpPr>
          <p:nvPr>
            <p:ph type="ftr" sz="quarter" idx="12"/>
          </p:nvPr>
        </p:nvSpPr>
        <p:spPr/>
        <p:txBody>
          <a:bodyPr/>
          <a:lstStyle/>
          <a:p>
            <a:r>
              <a:rPr lang="en-GB"/>
              <a:t>rusnak.truni.sk</a:t>
            </a:r>
          </a:p>
        </p:txBody>
      </p:sp>
      <p:pic>
        <p:nvPicPr>
          <p:cNvPr id="7" name="Picture 6" descr="Snímka obrazovky 2016-09-18 o 11.37.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66" y="168734"/>
            <a:ext cx="9356369" cy="6488668"/>
          </a:xfrm>
          <a:prstGeom prst="rect">
            <a:avLst/>
          </a:prstGeom>
        </p:spPr>
      </p:pic>
    </p:spTree>
    <p:extLst>
      <p:ext uri="{BB962C8B-B14F-4D97-AF65-F5344CB8AC3E}">
        <p14:creationId xmlns:p14="http://schemas.microsoft.com/office/powerpoint/2010/main" val="1574074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Martin_Trnava_prednasky1.potx</Template>
  <TotalTime>4491</TotalTime>
  <Words>1739</Words>
  <Application>Microsoft Macintosh PowerPoint</Application>
  <PresentationFormat>Vlastná</PresentationFormat>
  <Paragraphs>208</Paragraphs>
  <Slides>33</Slides>
  <Notes>1</Notes>
  <HiddenSlides>2</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33</vt:i4>
      </vt:variant>
    </vt:vector>
  </HeadingPairs>
  <TitlesOfParts>
    <vt:vector size="37" baseType="lpstr">
      <vt:lpstr>Arial</vt:lpstr>
      <vt:lpstr>Calibri</vt:lpstr>
      <vt:lpstr>Wingdings</vt:lpstr>
      <vt:lpstr>Martin_Trnava_prednasky</vt:lpstr>
      <vt:lpstr>Štatistika stavu obyvateľstva</vt:lpstr>
      <vt:lpstr>Štruktúra</vt:lpstr>
      <vt:lpstr>Štatistika stavu obyvateľstva</vt:lpstr>
      <vt:lpstr>Sčítanie ľudu (census)</vt:lpstr>
      <vt:lpstr>Sčítanie ľudu</vt:lpstr>
      <vt:lpstr>Výsledky sčítania https://census2011.statistics.sk/files/prehlad_tabuliek.pdf</vt:lpstr>
      <vt:lpstr>Prezentácia programu PowerPoint</vt:lpstr>
      <vt:lpstr>Prezentácia programu PowerPoint</vt:lpstr>
      <vt:lpstr>Prezentácia programu PowerPoint</vt:lpstr>
      <vt:lpstr>Intercenzálne  obdobie: Obdobie  medzi  dvoma  sčítaniami.</vt:lpstr>
      <vt:lpstr>Nadväznosť štatistického zisťovania o obyvateľstve a sčítania obyvateľov</vt:lpstr>
      <vt:lpstr>Bežná evidencia prirodzenej zmeny</vt:lpstr>
      <vt:lpstr>Bežná evidencia migrácií</vt:lpstr>
      <vt:lpstr>Ukazovatele stavu počtu obyvateľov</vt:lpstr>
      <vt:lpstr>Demografické ukazovatele</vt:lpstr>
      <vt:lpstr>Miery</vt:lpstr>
      <vt:lpstr>Ukazovatele stavu počtu obyvateľov</vt:lpstr>
      <vt:lpstr>Ukazovatele prírastku</vt:lpstr>
      <vt:lpstr>http://statdat.statistics.sk/</vt:lpstr>
      <vt:lpstr>Mesačné spracovania</vt:lpstr>
      <vt:lpstr>http://datacube.statistics.sk</vt:lpstr>
      <vt:lpstr>Ročné spracovania</vt:lpstr>
      <vt:lpstr>Zomrelí podľa príčin smrti, veku a pohlavia - SR, oblasti, kraje, okresy, mesto, vidiek http://statdat.statistics.sk</vt:lpstr>
      <vt:lpstr>Štruktúra obyvateľstva </vt:lpstr>
      <vt:lpstr>Kritériá pre triedenie populácie RNDR. RENATA KLUFOVÁ, P. D. &amp; ING. ZUZANA POLÁKOVÁ, P. D. 2010. Demografické metody a analýzy: demografie české a slovenské populace, České Budějovice, JIHOCESKÁ UNIVERZITA V CESKÝCH BUDĚJOVICÍCH. EKONOMICKA FAKULTA.</vt:lpstr>
      <vt:lpstr>Pohlavie - Index maskulinity </vt:lpstr>
      <vt:lpstr>Prezentácia programu PowerPoint</vt:lpstr>
      <vt:lpstr>Prezentácia programu PowerPoint</vt:lpstr>
      <vt:lpstr>Sundbargove typy vekovej štruktúry</vt:lpstr>
      <vt:lpstr>RUSNÁK, M., RUSNÁKOVÁ, V. &amp; PSOTA, M. 2013. Štatistika zdravia, Trnava, Typi Universitatis Tyrnaviensis.</vt:lpstr>
      <vt:lpstr>Triedenie podľa rasy RNDR. RENATA KLUFOVÁ, P. D. &amp; ING. ZUZANA POLÁKOVÁ, P. D. 2010. Demografické metody a analýzy: demografie české a slovenské populace, České Budějovice, JIHOCESKÁ UNIVERZITA V CESKÝCH BUDĚJOVICÍCH. EKONOMICKA FAKULTA. http://spu.fem.uniag.sk/cvicenia/ksov/polakova/Demograf_model/klufova_polakova_2.pdf</vt:lpstr>
      <vt:lpstr>Národnosť https://slovak.statistics.sk/PortalTraffic/fileServlet?Dokument=e1256501-ad2a-46ce-89f5-01b2410482e8</vt:lpstr>
      <vt:lpstr>Súhrn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Martin Rusnák</dc:creator>
  <cp:keywords/>
  <dc:description/>
  <cp:lastModifiedBy>Martin Rusnak</cp:lastModifiedBy>
  <cp:revision>48</cp:revision>
  <dcterms:created xsi:type="dcterms:W3CDTF">2012-03-23T08:51:40Z</dcterms:created>
  <dcterms:modified xsi:type="dcterms:W3CDTF">2019-09-15T07:38:02Z</dcterms:modified>
  <cp:category/>
</cp:coreProperties>
</file>