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65" r:id="rId4"/>
    <p:sldId id="264" r:id="rId5"/>
    <p:sldId id="257" r:id="rId6"/>
    <p:sldId id="314" r:id="rId7"/>
    <p:sldId id="315" r:id="rId8"/>
    <p:sldId id="316" r:id="rId9"/>
    <p:sldId id="317" r:id="rId10"/>
    <p:sldId id="263" r:id="rId11"/>
    <p:sldId id="279" r:id="rId12"/>
    <p:sldId id="280" r:id="rId13"/>
    <p:sldId id="281" r:id="rId14"/>
    <p:sldId id="28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6" r:id="rId2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94" d="100"/>
          <a:sy n="94" d="100"/>
        </p:scale>
        <p:origin x="1792" y="192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9/8/20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9/8/20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86EF7-8E06-4887-A446-77B260261260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058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1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8.9.20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8.9.20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8.9.20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8.9.20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8.9.20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8.9.20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8.9.20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8.9.20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8.9.20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8.9.20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8.9.20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snakm@truni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" TargetMode="External"/><Relationship Id="rId2" Type="http://schemas.openxmlformats.org/officeDocument/2006/relationships/hyperlink" Target="https://slovak.statistics.s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Úvod do demografie pre zdravie verejnosti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790527"/>
          </a:xfrm>
        </p:spPr>
        <p:txBody>
          <a:bodyPr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</a:t>
            </a:r>
            <a:r>
              <a:rPr lang="sk-SK" dirty="0" err="1"/>
              <a:t>FZaSP</a:t>
            </a:r>
            <a:endParaRPr lang="sk-SK" dirty="0"/>
          </a:p>
          <a:p>
            <a:r>
              <a:rPr lang="sk-SK" dirty="0"/>
              <a:t>Kontakt: </a:t>
            </a:r>
            <a:r>
              <a:rPr lang="sk-SK" dirty="0">
                <a:hlinkClick r:id="rId2"/>
              </a:rPr>
              <a:t>rusnakm@truni.sk</a:t>
            </a:r>
            <a:endParaRPr lang="sk-SK" dirty="0"/>
          </a:p>
          <a:p>
            <a:r>
              <a:rPr lang="sk-SK" dirty="0"/>
              <a:t>SKYPE: </a:t>
            </a:r>
            <a:r>
              <a:rPr lang="sk-SK" dirty="0" err="1"/>
              <a:t>rusnakm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448" y="756287"/>
            <a:ext cx="6329117" cy="3584283"/>
          </a:xfrm>
        </p:spPr>
        <p:txBody>
          <a:bodyPr/>
          <a:lstStyle/>
          <a:p>
            <a:r>
              <a:rPr lang="sk-SK" dirty="0"/>
              <a:t>Všade tam, kde potrebujeme poznať populáciu a jej dynamiku:</a:t>
            </a:r>
          </a:p>
          <a:p>
            <a:pPr lvl="1"/>
            <a:r>
              <a:rPr lang="sk-SK" dirty="0"/>
              <a:t>Koľko detí sa rodí?</a:t>
            </a:r>
          </a:p>
          <a:p>
            <a:pPr lvl="1"/>
            <a:r>
              <a:rPr lang="sk-SK" dirty="0"/>
              <a:t>Koľko ľudí umiera?</a:t>
            </a:r>
          </a:p>
          <a:p>
            <a:pPr lvl="1"/>
            <a:r>
              <a:rPr lang="sk-SK" dirty="0"/>
              <a:t>Koľko nás je?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448" y="4323508"/>
            <a:ext cx="6144853" cy="2463801"/>
          </a:xfrm>
        </p:spPr>
        <p:txBody>
          <a:bodyPr/>
          <a:lstStyle/>
          <a:p>
            <a:r>
              <a:rPr lang="sk-SK" dirty="0"/>
              <a:t>V čom spočíva úloha demografie v zdraví verejnosti?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8.9.20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65" y="712761"/>
            <a:ext cx="2623537" cy="1965120"/>
          </a:xfrm>
          <a:prstGeom prst="rect">
            <a:avLst/>
          </a:prstGeom>
        </p:spPr>
      </p:pic>
      <p:pic>
        <p:nvPicPr>
          <p:cNvPr id="2050" name="Picture 2" descr="Image result for demography">
            <a:extLst>
              <a:ext uri="{FF2B5EF4-FFF2-40B4-BE49-F238E27FC236}">
                <a16:creationId xmlns:a16="http://schemas.microsoft.com/office/drawing/2014/main" id="{56FA1CDA-7518-AF41-BF16-338C2F20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66" y="2754886"/>
            <a:ext cx="2623537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8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D02ADAF-99D8-7141-886D-C939E840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756287"/>
            <a:ext cx="8454128" cy="4033519"/>
          </a:xfrm>
        </p:spPr>
        <p:txBody>
          <a:bodyPr>
            <a:normAutofit fontScale="92500"/>
          </a:bodyPr>
          <a:lstStyle/>
          <a:p>
            <a:r>
              <a:rPr lang="sk-SK" dirty="0"/>
              <a:t>sú výsledkom odchýlok v demografickom správaní a majú všetky dôsledky na zdravie a pohodu populácie.</a:t>
            </a:r>
          </a:p>
          <a:p>
            <a:r>
              <a:rPr lang="sk-SK" b="1" dirty="0"/>
              <a:t>Starnutie populácie </a:t>
            </a:r>
            <a:r>
              <a:rPr lang="sk-SK" dirty="0"/>
              <a:t>bude takmer určite prevládajúcim demografickým problémom dvadsiateho prvého storočia takmer vo všetkých bohatších a v rastúcom počte chudobnejších krajín. </a:t>
            </a:r>
          </a:p>
          <a:p>
            <a:r>
              <a:rPr lang="sk-SK" dirty="0"/>
              <a:t>Silná súvislosť medzi vekom a rizikami poškodenia zdravia a zdravotného postihnutia znamená rastúce potreby podporných služieb, aj keď úroveň zdravotného postihnutia klesá. </a:t>
            </a:r>
          </a:p>
          <a:p>
            <a:r>
              <a:rPr lang="sk-SK" dirty="0"/>
              <a:t>V krajinách, ktoré starnú skôr, ako zbohatnú, môžu zmeny v systémoch podpory rodiny pre starších ľudí predstavovať ďalšie výzvy.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CCF25-D22F-0744-B99F-9894C88A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Veľkosť populácie, rast a veková štruktúra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95AEB6-7349-7B41-AFB1-0DB84694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B1F549-6215-6144-9022-7BEB0B2AF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57CA8E-B5F9-A540-9FE1-FF717EA09F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0311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9B2355A-9AE7-9340-9A93-23CCC758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/>
          </a:bodyPr>
          <a:lstStyle/>
          <a:p>
            <a:r>
              <a:rPr lang="sk-SK" dirty="0"/>
              <a:t>V Severnej Amerike a severozápadnej Európe (a tiež v Latinskej Amerike a Karibiku) vysoká miera rozvodovosti a nemanželského pôrodu znamená, že rastúci podiel detí trávi aspoň časť svojho detstva v rodinách s jedným rodičom. </a:t>
            </a:r>
          </a:p>
          <a:p>
            <a:r>
              <a:rPr lang="sk-SK" dirty="0"/>
              <a:t>Aj keď je ťažké objasniť kauzálne cesty z dôvodu rôznych selekčných účinkov, existujú dôkazy naznačujúce horšie zdravie medzi osamelými matkami a ich deťmi a všeobecne medzi nezosobášenými (najmä rozvedenými) ľuďmi, takže tieto trendy majú určité negatívne dôsledky.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E02837-C0E9-7046-9706-541EADC5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Zmeny manželstva a rodinných vzorov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90F1E8-CBF4-5E42-9374-676152D2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8CD9ACE-E66C-454D-A4F4-96E926CA8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BFD53A-B16B-A64F-B3BC-755E8C4819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2023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7E04F70-A174-194E-9295-D1794C57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30113"/>
          </a:xfrm>
        </p:spPr>
        <p:txBody>
          <a:bodyPr>
            <a:normAutofit/>
          </a:bodyPr>
          <a:lstStyle/>
          <a:p>
            <a:r>
              <a:rPr lang="sk-SK" dirty="0"/>
              <a:t>Ďalšie zlepšovanie úmrtnosti detí a dospelých na základe optimistických predpokladov o priebehu epidémie HIV / AIDS. </a:t>
            </a:r>
          </a:p>
          <a:p>
            <a:r>
              <a:rPr lang="sk-SK" dirty="0"/>
              <a:t>V najchudobnejších krajinách predstavuje interakcia rýchleho rastu populácie, zhoršovania životného prostredia a konfliktov pretrvávajúce zdravotné problémy </a:t>
            </a:r>
          </a:p>
          <a:p>
            <a:r>
              <a:rPr lang="sk-SK" dirty="0"/>
              <a:t>Zabezpečenie prístupu k antikoncepcii ženám, ktoré chcú mať priestor alebo obmedziť svoje deti. </a:t>
            </a:r>
          </a:p>
          <a:p>
            <a:r>
              <a:rPr lang="sk-SK" dirty="0"/>
              <a:t>V ďalších krajinách so strednými a nízkymi príjmami je pravdepodobné, že užívanie tabaku bude mať podstatný vplyv na zdravotné trendy v nadchádzajúcich desaťročiach.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05AAE5-8E67-2047-8AC6-B7663EAF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Chudobnejší svet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240B9E-CF8C-F244-9A2C-1A826516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E39F924-CCA7-6947-83F9-A8C2CD403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E5D0D8D-A311-494D-9076-4C567F24E8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6483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5DCDF19-F0F5-7C41-A7EA-74150E9A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/>
          <a:lstStyle/>
          <a:p>
            <a:r>
              <a:rPr lang="sk-SK" dirty="0"/>
              <a:t>Medzinárodná migrácia, </a:t>
            </a:r>
          </a:p>
          <a:p>
            <a:r>
              <a:rPr lang="sk-SK" dirty="0"/>
              <a:t>hospodárska a kultúrna „globalizácia“ </a:t>
            </a:r>
          </a:p>
          <a:p>
            <a:r>
              <a:rPr lang="sk-SK" dirty="0"/>
              <a:t>zmena podnebia </a:t>
            </a:r>
          </a:p>
          <a:p>
            <a:r>
              <a:rPr lang="sk-SK" dirty="0"/>
              <a:t>majú všetky významné zdravotné dôsledky pre zvyšok 21. storočia; všetci </a:t>
            </a:r>
            <a:r>
              <a:rPr lang="sk-SK" dirty="0" err="1"/>
              <a:t>interagujú</a:t>
            </a:r>
            <a:r>
              <a:rPr lang="sk-SK" dirty="0"/>
              <a:t> s demografickými procesmi.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C355B2A-7DB3-4B4D-AAC0-433E01AD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Globalizácia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1E8C1ED-0AA8-E449-AEB8-1CEA8841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2B84F2A-0DCA-4B41-892C-104A91A09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C876D7-C370-6748-BF72-4A2C422374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98590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2081350"/>
          </a:xfrm>
        </p:spPr>
        <p:txBody>
          <a:bodyPr>
            <a:normAutofit/>
          </a:bodyPr>
          <a:lstStyle/>
          <a:p>
            <a:r>
              <a:rPr lang="sk-SK" dirty="0"/>
              <a:t>Ďalšie čítanie: JURČOVÁ, D. 2005. Slovník demografických pojmov. Akty </a:t>
            </a:r>
            <a:r>
              <a:rPr lang="sk-SK" dirty="0" err="1"/>
              <a:t>ed</a:t>
            </a:r>
            <a:r>
              <a:rPr lang="sk-SK" dirty="0"/>
              <a:t>. Bratislava: INFOSTAT – INŠTITÚT INFORMATIKY A ŠTATISTIKY. Výskumné demografické centrum.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pojmy v demografii</a:t>
            </a:r>
          </a:p>
        </p:txBody>
      </p:sp>
    </p:spTree>
    <p:extLst>
      <p:ext uri="{BB962C8B-B14F-4D97-AF65-F5344CB8AC3E}">
        <p14:creationId xmlns:p14="http://schemas.microsoft.com/office/powerpoint/2010/main" val="174994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21740"/>
          </a:xfrm>
        </p:spPr>
        <p:txBody>
          <a:bodyPr>
            <a:normAutofit/>
          </a:bodyPr>
          <a:lstStyle/>
          <a:p>
            <a:r>
              <a:rPr lang="sk-SK" dirty="0"/>
              <a:t>počet, štruktúru a zákonitosti obyvateľstva,</a:t>
            </a:r>
          </a:p>
          <a:p>
            <a:r>
              <a:rPr lang="sk-SK" dirty="0"/>
              <a:t>podmienky, determinanty a zákonitostí populačnej reprodukcie, čo je neustála obnova humánnych populácií v dôsledku rodenia a umierania. </a:t>
            </a:r>
          </a:p>
          <a:p>
            <a:r>
              <a:rPr lang="sk-SK" dirty="0"/>
              <a:t>Študuje populácie ľudí vo vzťahu k zmenám ich veľkosti, štruktúr a rozloženia v priestore. </a:t>
            </a:r>
          </a:p>
          <a:p>
            <a:r>
              <a:rPr lang="sk-SK" dirty="0"/>
              <a:t>Tieto zmeny nastávajú pre vzájomné pôsobenie troch demografických procesov:</a:t>
            </a:r>
          </a:p>
          <a:p>
            <a:pPr lvl="1"/>
            <a:r>
              <a:rPr lang="sk-SK" b="1" dirty="0" err="1">
                <a:solidFill>
                  <a:srgbClr val="FFFF00"/>
                </a:solidFill>
              </a:rPr>
              <a:t>Fertilita</a:t>
            </a:r>
            <a:r>
              <a:rPr lang="sk-SK" dirty="0"/>
              <a:t> – pôrody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Mortalita</a:t>
            </a:r>
            <a:r>
              <a:rPr lang="sk-SK" dirty="0"/>
              <a:t> – úmrtia</a:t>
            </a:r>
          </a:p>
          <a:p>
            <a:pPr lvl="1"/>
            <a:r>
              <a:rPr lang="sk-SK" b="1" dirty="0">
                <a:solidFill>
                  <a:srgbClr val="FFFF00"/>
                </a:solidFill>
              </a:rPr>
              <a:t>Migrácia</a:t>
            </a:r>
            <a:r>
              <a:rPr lang="sk-SK" dirty="0"/>
              <a:t> - pohyb populácie.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5294" y="5457440"/>
            <a:ext cx="3920268" cy="1732520"/>
          </a:xfrm>
        </p:spPr>
        <p:txBody>
          <a:bodyPr/>
          <a:lstStyle/>
          <a:p>
            <a:r>
              <a:rPr lang="en-US" dirty="0" err="1"/>
              <a:t>Demografia</a:t>
            </a:r>
            <a:r>
              <a:rPr lang="en-US" dirty="0"/>
              <a:t> </a:t>
            </a:r>
            <a:r>
              <a:rPr lang="en-US" dirty="0" err="1"/>
              <a:t>skúma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8.9.20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9" name="Picture 2" descr="Image result for demography">
            <a:extLst>
              <a:ext uri="{FF2B5EF4-FFF2-40B4-BE49-F238E27FC236}">
                <a16:creationId xmlns:a16="http://schemas.microsoft.com/office/drawing/2014/main" id="{64F0C71D-28E5-B346-A508-B395D905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3" y="3781425"/>
            <a:ext cx="3688792" cy="34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0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8"/>
            <a:ext cx="8211828" cy="4910180"/>
          </a:xfrm>
        </p:spPr>
        <p:txBody>
          <a:bodyPr>
            <a:normAutofit/>
          </a:bodyPr>
          <a:lstStyle/>
          <a:p>
            <a:r>
              <a:rPr lang="sk-SK" dirty="0"/>
              <a:t>Spracovanie "surových" údajov zozbieraných cenzom, registračnými systémami a štúdiami na presnejšie miery.</a:t>
            </a:r>
          </a:p>
          <a:p>
            <a:r>
              <a:rPr lang="sk-SK" dirty="0"/>
              <a:t>Formálna demografia nám umožňuje spoznávať príčiny a determinanty populačného rastu. Táto vedomosť je mimoriadne dôležitá pre predchádzanie nechceným dôsledkom populačného rastu.</a:t>
            </a:r>
          </a:p>
          <a:p>
            <a:r>
              <a:rPr lang="sk-SK" dirty="0"/>
              <a:t>Štatistický úrad Slovenskej republiky ŠÚSSR </a:t>
            </a:r>
            <a:r>
              <a:rPr lang="sk-SK" dirty="0">
                <a:hlinkClick r:id="rId2"/>
              </a:rPr>
              <a:t>https://slovak.statistics.sk</a:t>
            </a:r>
            <a:r>
              <a:rPr lang="sk-SK" dirty="0"/>
              <a:t> vykonáva tieto činnosti a poskytuje výsledky doma i pre zahraničie</a:t>
            </a:r>
          </a:p>
          <a:p>
            <a:r>
              <a:rPr lang="sk-SK" dirty="0" err="1"/>
              <a:t>EuroStat</a:t>
            </a:r>
            <a:r>
              <a:rPr lang="sk-SK" dirty="0"/>
              <a:t> </a:t>
            </a:r>
            <a:r>
              <a:rPr lang="sk-SK" dirty="0">
                <a:hlinkClick r:id="rId3"/>
              </a:rPr>
              <a:t>http://ec.europa.eu/eurostat</a:t>
            </a:r>
            <a:r>
              <a:rPr lang="sk-SK" dirty="0"/>
              <a:t> je štatistický úrad Európskej únie, ktorý sprostredkúva údaje z členských krajín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Formálna alebo technická demografia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5332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 descr="Snímka obrazovky 2016-09-16 o 12.0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982148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 descr="Snímka obrazovky 2016-09-16 o 12.1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87" y="0"/>
            <a:ext cx="10505903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551032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Úvod do demografie, so súčasťami</a:t>
            </a:r>
          </a:p>
          <a:p>
            <a:pPr lvl="1"/>
            <a:r>
              <a:rPr lang="sk-SK" dirty="0"/>
              <a:t>Obsah a ciele demografie</a:t>
            </a:r>
          </a:p>
          <a:p>
            <a:pPr lvl="1"/>
            <a:r>
              <a:rPr lang="sk-SK" dirty="0"/>
              <a:t>Vzťah medzi demografiou a zdravím verejnosti</a:t>
            </a:r>
          </a:p>
          <a:p>
            <a:pPr lvl="1"/>
            <a:r>
              <a:rPr lang="sk-SK" dirty="0"/>
              <a:t>Základné typy demografie</a:t>
            </a:r>
          </a:p>
          <a:p>
            <a:pPr lvl="1"/>
            <a:r>
              <a:rPr lang="sk-SK" dirty="0"/>
              <a:t>Zdroje demografických údajov doma a v EU</a:t>
            </a:r>
          </a:p>
          <a:p>
            <a:pPr lvl="1"/>
            <a:r>
              <a:rPr lang="sk-SK" dirty="0"/>
              <a:t>História</a:t>
            </a:r>
          </a:p>
          <a:p>
            <a:r>
              <a:rPr lang="sk-SK" dirty="0"/>
              <a:t> Štatistika stavu obyvateľstva, so súčasťami</a:t>
            </a:r>
          </a:p>
          <a:p>
            <a:pPr lvl="1"/>
            <a:r>
              <a:rPr lang="sk-SK" dirty="0"/>
              <a:t>Sčítanie ľudu</a:t>
            </a:r>
          </a:p>
          <a:p>
            <a:pPr lvl="1"/>
            <a:r>
              <a:rPr lang="sk-SK" dirty="0"/>
              <a:t>Bežná evidencia prirodzenej zmeny</a:t>
            </a:r>
          </a:p>
          <a:p>
            <a:pPr lvl="1"/>
            <a:r>
              <a:rPr lang="sk-SK" dirty="0"/>
              <a:t>Bežná evidencia migrácií</a:t>
            </a:r>
          </a:p>
          <a:p>
            <a:pPr lvl="1"/>
            <a:r>
              <a:rPr lang="sk-SK" dirty="0"/>
              <a:t>Populačný register</a:t>
            </a:r>
          </a:p>
          <a:p>
            <a:pPr lvl="1"/>
            <a:r>
              <a:rPr lang="sk-SK" dirty="0"/>
              <a:t>Zvláštne výberové šetrenia</a:t>
            </a:r>
          </a:p>
          <a:p>
            <a:r>
              <a:rPr lang="sk-SK" dirty="0"/>
              <a:t>Demografická dynamika, so súčasťami</a:t>
            </a:r>
          </a:p>
          <a:p>
            <a:pPr lvl="1"/>
            <a:r>
              <a:rPr lang="sk-SK" dirty="0"/>
              <a:t>Populačné procesy, prirodzený pohyb obyvateľstva</a:t>
            </a:r>
          </a:p>
          <a:p>
            <a:pPr lvl="1"/>
            <a:r>
              <a:rPr lang="sk-SK" dirty="0"/>
              <a:t>Migrácia</a:t>
            </a:r>
          </a:p>
          <a:p>
            <a:pPr lvl="1"/>
            <a:r>
              <a:rPr lang="sk-SK" dirty="0"/>
              <a:t>Sobášnosť a rozvodovosť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4" y="5992127"/>
            <a:ext cx="8312587" cy="1008380"/>
          </a:xfrm>
        </p:spPr>
        <p:txBody>
          <a:bodyPr/>
          <a:lstStyle/>
          <a:p>
            <a:r>
              <a:rPr lang="en-US" dirty="0" err="1"/>
              <a:t>Štruktúra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6915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5685" y="756287"/>
            <a:ext cx="8342592" cy="4561260"/>
          </a:xfrm>
        </p:spPr>
        <p:txBody>
          <a:bodyPr>
            <a:normAutofit/>
          </a:bodyPr>
          <a:lstStyle/>
          <a:p>
            <a:r>
              <a:rPr lang="sk-SK" dirty="0"/>
              <a:t>Poskytujú nástroje pre spoznávanie </a:t>
            </a:r>
            <a:r>
              <a:rPr lang="sk-SK" b="1" dirty="0"/>
              <a:t>interakcií</a:t>
            </a:r>
            <a:r>
              <a:rPr lang="sk-SK" dirty="0"/>
              <a:t> demografických, sociálnych, ekonomických, politických a kultúrnych procesov na ktorých závisí prežitie ľudstva.</a:t>
            </a:r>
          </a:p>
          <a:p>
            <a:pPr marL="20158" indent="0">
              <a:buNone/>
            </a:pPr>
            <a:r>
              <a:rPr lang="sk-SK" dirty="0"/>
              <a:t> </a:t>
            </a:r>
          </a:p>
          <a:p>
            <a:r>
              <a:rPr lang="sk-SK" dirty="0"/>
              <a:t>Študujú procesy, ktoré   nevyhnutne ovplyvňujú </a:t>
            </a:r>
            <a:r>
              <a:rPr lang="sk-SK" b="1" dirty="0"/>
              <a:t>štrukturálne a inštitucionálne </a:t>
            </a:r>
            <a:r>
              <a:rPr lang="sk-SK" dirty="0"/>
              <a:t>zmeny v spoločnostiach.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449" y="5657163"/>
            <a:ext cx="8312587" cy="1008380"/>
          </a:xfrm>
        </p:spPr>
        <p:txBody>
          <a:bodyPr/>
          <a:lstStyle/>
          <a:p>
            <a:r>
              <a:rPr lang="sk-SK" sz="4000" dirty="0"/>
              <a:t>Populačné demografické štúdie 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8.9.20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71333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1351299"/>
          </a:xfrm>
        </p:spPr>
        <p:txBody>
          <a:bodyPr>
            <a:normAutofit/>
          </a:bodyPr>
          <a:lstStyle/>
          <a:p>
            <a:r>
              <a:rPr lang="en-US" dirty="0"/>
              <a:t>KVĚTA KALIBOVÁ 2001. </a:t>
            </a:r>
            <a:r>
              <a:rPr lang="en-US" dirty="0" err="1"/>
              <a:t>Úvod</a:t>
            </a:r>
            <a:r>
              <a:rPr lang="en-US" dirty="0"/>
              <a:t> do </a:t>
            </a:r>
            <a:r>
              <a:rPr lang="en-US" dirty="0" err="1"/>
              <a:t>demografie</a:t>
            </a:r>
            <a:r>
              <a:rPr lang="en-US" dirty="0"/>
              <a:t>, </a:t>
            </a:r>
            <a:r>
              <a:rPr lang="en-US" dirty="0" err="1"/>
              <a:t>Univerzita</a:t>
            </a:r>
            <a:r>
              <a:rPr lang="en-US" dirty="0"/>
              <a:t> </a:t>
            </a:r>
            <a:r>
              <a:rPr lang="en-US" dirty="0" err="1"/>
              <a:t>Karlova</a:t>
            </a:r>
            <a:r>
              <a:rPr lang="en-US" dirty="0"/>
              <a:t>, </a:t>
            </a:r>
            <a:r>
              <a:rPr lang="en-US" dirty="0" err="1"/>
              <a:t>Praha</a:t>
            </a:r>
            <a:r>
              <a:rPr lang="en-US" dirty="0"/>
              <a:t>,, </a:t>
            </a:r>
            <a:r>
              <a:rPr lang="en-US" dirty="0" err="1"/>
              <a:t>Karolinum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1952" y="2100791"/>
            <a:ext cx="8527084" cy="2591537"/>
          </a:xfrm>
        </p:spPr>
        <p:txBody>
          <a:bodyPr/>
          <a:lstStyle/>
          <a:p>
            <a:r>
              <a:rPr lang="sk-SK" sz="5400" dirty="0"/>
              <a:t>Krátka história demografie</a:t>
            </a:r>
            <a:br>
              <a:rPr lang="sk-SK" sz="5400" dirty="0"/>
            </a:b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376484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0309" y="463194"/>
            <a:ext cx="8537968" cy="3514499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  <a:p>
            <a:pPr marL="20158" indent="0">
              <a:buNone/>
            </a:pPr>
            <a:r>
              <a:rPr lang="sk-SK" dirty="0" err="1"/>
              <a:t>John</a:t>
            </a:r>
            <a:r>
              <a:rPr lang="sk-SK" dirty="0"/>
              <a:t> </a:t>
            </a:r>
            <a:r>
              <a:rPr lang="sk-SK" dirty="0" err="1"/>
              <a:t>Graunt</a:t>
            </a:r>
            <a:r>
              <a:rPr lang="sk-SK" dirty="0"/>
              <a:t> (1620-1674) sa významne zaslúžili o rozvoj štatistiky zdravia ale najmä demografie. Do histórie vstúpil analýzou štatistiky života obyvateľov Londýna a kniha, ktorú vydal ovplyvnila </a:t>
            </a:r>
            <a:r>
              <a:rPr lang="sk-SK" dirty="0" err="1"/>
              <a:t>demografov</a:t>
            </a:r>
            <a:r>
              <a:rPr lang="sk-SK" dirty="0"/>
              <a:t> v jeho dobe ale vlastne z </a:t>
            </a:r>
            <a:r>
              <a:rPr lang="sk-SK" dirty="0" err="1"/>
              <a:t>leho</a:t>
            </a:r>
            <a:r>
              <a:rPr lang="sk-SK" dirty="0"/>
              <a:t> postupov ťažíme doteraz. Výnimočný je aj fakt, že aj keď nezískal formálne vzdelanie bol po jej vydaní prijatý do Kráľovskej Spoločnosti </a:t>
            </a:r>
            <a:r>
              <a:rPr lang="sk-SK" dirty="0" err="1"/>
              <a:t>Anglicka</a:t>
            </a:r>
            <a:r>
              <a:rPr lang="sk-SK" dirty="0"/>
              <a:t>, ktorá pozostávala z najlepších vedcov tej doby. </a:t>
            </a:r>
            <a:r>
              <a:rPr lang="sk-SK" dirty="0" err="1"/>
              <a:t>Graunt</a:t>
            </a:r>
            <a:r>
              <a:rPr lang="sk-SK" dirty="0"/>
              <a:t> žil v Anglii, kde sa už od 16.storočia uverejňovali zoznamy zomrelých, tzv</a:t>
            </a:r>
            <a:r>
              <a:rPr lang="sk-SK" i="1" dirty="0"/>
              <a:t>. </a:t>
            </a:r>
            <a:r>
              <a:rPr lang="sk-SK" i="1" dirty="0" err="1"/>
              <a:t>Bills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Mortality</a:t>
            </a:r>
            <a:r>
              <a:rPr lang="sk-SK" dirty="0"/>
              <a:t>. Tu sa zaznamenávali úmrtia vo vzťahu k bydlisku, náboženskému vyznaniu, ochoreniu. Bola to zároveň doba epidémií, kedy napríklad v roku 1625 umrela jedna štvrtina obyvateľov </a:t>
            </a:r>
            <a:r>
              <a:rPr lang="sk-SK" dirty="0" err="1"/>
              <a:t>Anglicka</a:t>
            </a:r>
            <a:r>
              <a:rPr lang="sk-SK" dirty="0"/>
              <a:t>, mnohí na ochorenie morom. Zoznamy zomrelých sa uverejňovali každý týždeň a koncom roku bol uverejnený úplný zoznam za rok. </a:t>
            </a:r>
            <a:r>
              <a:rPr lang="sk-SK" dirty="0" err="1"/>
              <a:t>Graunt</a:t>
            </a:r>
            <a:r>
              <a:rPr lang="sk-SK" dirty="0"/>
              <a:t> študoval nielen tieto zoznamy, ale kombinoval ich s údajmi o narodených, ktoré získaval z kostolov. Medzi najdôležitejšie prínosy patrí to, že rozpoznal významné trendy v populácii, ako napríklad, že sa rodí viac chlapcov ako dievčat, že úmrtnosť mužov je vyššia ako u žien. Tiež je prvým, ktorý popísal trendy vývoja niektorých ochorení, odhadol počet obyvateľov Londýna, popísal frekvencie výskytu mnohých príčin smrti a zbadal, že k lekárovi chodí viac žien ako mužov.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 err="1"/>
              <a:t>John</a:t>
            </a:r>
            <a:r>
              <a:rPr lang="sk-SK" dirty="0"/>
              <a:t> </a:t>
            </a:r>
            <a:r>
              <a:rPr lang="sk-SK" dirty="0" err="1"/>
              <a:t>Graunt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8.9.20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80" y="3959946"/>
            <a:ext cx="2841989" cy="2131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62" y="3959946"/>
            <a:ext cx="4214558" cy="3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353" y="756287"/>
            <a:ext cx="7273510" cy="4966008"/>
          </a:xfrm>
        </p:spPr>
        <p:txBody>
          <a:bodyPr>
            <a:normAutofit/>
          </a:bodyPr>
          <a:lstStyle/>
          <a:p>
            <a:pPr marL="20158" indent="0" algn="just">
              <a:buNone/>
            </a:pPr>
            <a:r>
              <a:rPr lang="sk-SK" dirty="0"/>
              <a:t>Pruský pastor, ktorý v roku 1741 uverejnil prácu o štatistike obyvateľstva, ktorá mala ukázať "prirodzenú" stálosť určitých vzorcov obyvateľstva ("Božieho poriadku“). Jeho pozoruhodná schopnosť použitia "zákona veľkých čísel" pri posudzovaní demografických štatistík viedla k tomu, že dnes sa považuje za za jedného z otcov ekonometrie. Predovšetkým však bol demografickým mysliteľom, ktorý vo svojom pátraní po božskom poriadku skúmal masy demografických dát </a:t>
            </a:r>
            <a:r>
              <a:rPr lang="sk-SK" dirty="0" err="1"/>
              <a:t>hľadajúc</a:t>
            </a:r>
            <a:r>
              <a:rPr lang="sk-SK" dirty="0"/>
              <a:t> zákonitosti. Pri tom rozoznal rovnováhu narodených a zomretých, a vytvoril tabuľku života, ktorá bola používaná na účely poistnej matematiky až do devätnásteho storočia.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587379"/>
            <a:ext cx="8312587" cy="1008380"/>
          </a:xfrm>
        </p:spPr>
        <p:txBody>
          <a:bodyPr/>
          <a:lstStyle/>
          <a:p>
            <a:r>
              <a:rPr lang="en-US" sz="4000" dirty="0"/>
              <a:t>Johann Peter </a:t>
            </a:r>
            <a:r>
              <a:rPr lang="en-US" sz="4000" dirty="0" err="1"/>
              <a:t>Süssmilch</a:t>
            </a:r>
            <a:r>
              <a:rPr lang="en-US" sz="4000" dirty="0"/>
              <a:t>, 1707-1767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863" y="1812461"/>
            <a:ext cx="228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6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6651757" cy="4784569"/>
          </a:xfrm>
        </p:spPr>
        <p:txBody>
          <a:bodyPr>
            <a:normAutofit fontScale="92500" lnSpcReduction="10000"/>
          </a:bodyPr>
          <a:lstStyle/>
          <a:p>
            <a:pPr marL="20158" indent="0" algn="just">
              <a:buNone/>
            </a:pPr>
            <a:r>
              <a:rPr lang="sk-SK" dirty="0"/>
              <a:t>Bol anglický demograf a ekonóm známy pre jeho pesimistické ale veľmi vplyvné názory. V eseji o princípe populácie, ktorá bola uverejnená v roku 1798 predpovedal že rast populácie predbehne dodávky potravín, čo povedie k poklesu zásobovania potravinami na osobu. Táto predpoveď bola založená na myšlienke, že obyvateľstvo nekontrolovateľným rastom sa zvyšuje geometrickým radom, zatiaľ čo zásobovanie potravinami rastie len aritmetickým. Len utrpenie, morálna zdržanlivosť a predchádzanie hriechu (pre </a:t>
            </a:r>
            <a:r>
              <a:rPr lang="sk-SK" dirty="0" err="1"/>
              <a:t>Malthusa</a:t>
            </a:r>
            <a:r>
              <a:rPr lang="sk-SK" dirty="0"/>
              <a:t> aj antikoncepcia) by mohli kontrolovať nadmerný rast populácie. </a:t>
            </a:r>
            <a:r>
              <a:rPr lang="sk-SK" dirty="0" err="1"/>
              <a:t>Malthus</a:t>
            </a:r>
            <a:r>
              <a:rPr lang="sk-SK" dirty="0"/>
              <a:t> protežoval "morálnu zdržanlivosť" (vrátane neskorého manželstva a sexuálnej abstinencie) ako kontrolu populačného rastu.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774194"/>
            <a:ext cx="8312587" cy="1008380"/>
          </a:xfrm>
        </p:spPr>
        <p:txBody>
          <a:bodyPr/>
          <a:lstStyle/>
          <a:p>
            <a:r>
              <a:rPr lang="en-US" sz="3600" dirty="0"/>
              <a:t>Thomas Robert Malthus (February 14, 1766 - December 23, 1834)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205" y="2108200"/>
            <a:ext cx="24384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25BE7C5-CBAE-1447-A16E-51911639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0" y="372889"/>
            <a:ext cx="9512489" cy="49087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﻿JURČOVÁ, D. [online]. .Bratislava: INFOSTAT – INŠTITÚT INFORMATIKY A ŠTATISTIKY. </a:t>
            </a:r>
            <a:r>
              <a:rPr lang="en-GB" dirty="0" err="1"/>
              <a:t>Výskumné</a:t>
            </a:r>
            <a:r>
              <a:rPr lang="en-GB" dirty="0"/>
              <a:t> </a:t>
            </a:r>
            <a:r>
              <a:rPr lang="en-GB" dirty="0" err="1"/>
              <a:t>demografické</a:t>
            </a:r>
            <a:r>
              <a:rPr lang="en-GB" dirty="0"/>
              <a:t> centrum, 2005. </a:t>
            </a:r>
            <a:r>
              <a:rPr lang="en-GB" dirty="0" err="1"/>
              <a:t>Dostupné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internete</a:t>
            </a:r>
            <a:r>
              <a:rPr lang="en-GB" dirty="0"/>
              <a:t>: &lt;http://</a:t>
            </a:r>
            <a:r>
              <a:rPr lang="en-GB" dirty="0" err="1"/>
              <a:t>portal.statistics.sk</a:t>
            </a:r>
            <a:r>
              <a:rPr lang="en-GB" dirty="0"/>
              <a:t>/</a:t>
            </a:r>
            <a:r>
              <a:rPr lang="en-GB" dirty="0" err="1"/>
              <a:t>showdoc.do?docid</a:t>
            </a:r>
            <a:r>
              <a:rPr lang="en-GB" dirty="0"/>
              <a:t>=2762&gt;.</a:t>
            </a:r>
          </a:p>
          <a:p>
            <a:endParaRPr lang="en-GB" dirty="0"/>
          </a:p>
          <a:p>
            <a:r>
              <a:rPr lang="sk-SK" dirty="0"/>
              <a:t>RNDR. RENATA KLUFOVÁ, P.D. - ING. ZUZANA POLÁKOVÁ, P.D. </a:t>
            </a:r>
            <a:r>
              <a:rPr lang="sk-SK" i="1" dirty="0"/>
              <a:t>Demografické </a:t>
            </a:r>
            <a:r>
              <a:rPr lang="sk-SK" i="1" dirty="0" err="1"/>
              <a:t>metody</a:t>
            </a:r>
            <a:r>
              <a:rPr lang="sk-SK" i="1" dirty="0"/>
              <a:t> a analýzy: demografie české a slovenské </a:t>
            </a:r>
            <a:r>
              <a:rPr lang="sk-SK" i="1" dirty="0" err="1"/>
              <a:t>populace</a:t>
            </a:r>
            <a:r>
              <a:rPr lang="sk-SK" dirty="0"/>
              <a:t> [online]. . České Budějovice: JIHOCESKÁ UNIVERZITA V CESKÝCH BUDĚJOVICÍCH. EKONOMICKA FAKULTA, 2010. </a:t>
            </a:r>
            <a:r>
              <a:rPr lang="en-GB" dirty="0" err="1"/>
              <a:t>Dostupné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internete</a:t>
            </a:r>
            <a:r>
              <a:rPr lang="en-GB" dirty="0"/>
              <a:t>:  </a:t>
            </a:r>
          </a:p>
          <a:p>
            <a:pPr marL="20158" indent="0">
              <a:buNone/>
            </a:pPr>
            <a:r>
              <a:rPr lang="sk-SK" dirty="0"/>
              <a:t>﻿http://</a:t>
            </a:r>
            <a:r>
              <a:rPr lang="sk-SK" dirty="0" err="1"/>
              <a:t>spu.fem.uniag.sk</a:t>
            </a:r>
            <a:r>
              <a:rPr lang="sk-SK" dirty="0"/>
              <a:t>/</a:t>
            </a:r>
            <a:r>
              <a:rPr lang="sk-SK" dirty="0" err="1"/>
              <a:t>cvicenia</a:t>
            </a:r>
            <a:r>
              <a:rPr lang="sk-SK" dirty="0"/>
              <a:t>/</a:t>
            </a:r>
            <a:r>
              <a:rPr lang="sk-SK" dirty="0" err="1"/>
              <a:t>ksov</a:t>
            </a:r>
            <a:r>
              <a:rPr lang="sk-SK" dirty="0"/>
              <a:t>/</a:t>
            </a:r>
            <a:r>
              <a:rPr lang="sk-SK" dirty="0" err="1"/>
              <a:t>polakova</a:t>
            </a:r>
            <a:r>
              <a:rPr lang="sk-SK" dirty="0"/>
              <a:t>/</a:t>
            </a:r>
            <a:r>
              <a:rPr lang="sk-SK" dirty="0" err="1"/>
              <a:t>Demograf_model</a:t>
            </a:r>
            <a:r>
              <a:rPr lang="sk-SK" dirty="0"/>
              <a:t>/klufova_polakova_2.pdf.</a:t>
            </a:r>
          </a:p>
          <a:p>
            <a:r>
              <a:rPr lang="sk-SK" dirty="0"/>
              <a:t>ŠUSR Systém demografickej štatistiky a štatistiky zahraničnej migrácie v SR. In [online]. 2014. Dostupné na internete: &lt;http://</a:t>
            </a:r>
            <a:r>
              <a:rPr lang="sk-SK" dirty="0" err="1"/>
              <a:t>portal.statistics.sk</a:t>
            </a:r>
            <a:r>
              <a:rPr lang="sk-SK" dirty="0"/>
              <a:t>/&gt;.</a:t>
            </a:r>
          </a:p>
          <a:p>
            <a:r>
              <a:rPr lang="sk-SK" dirty="0"/>
              <a:t>[EUROSTAT - SEKCIA SOCIÁLNYCH ŠTATISTÍK A DEMOGRAFIE, Š. úrad S. republiky [online]. .Bratislava, Slovenská republika: Sekcia sociálnych štatistík a demografie, Štatistický úrad Slovenskej republiky, 2014. Dostupné na internete: &lt;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slovak.statistics.sk</a:t>
            </a:r>
            <a:r>
              <a:rPr lang="sk-SK" dirty="0"/>
              <a:t>/</a:t>
            </a:r>
            <a:r>
              <a:rPr lang="sk-SK" dirty="0" err="1"/>
              <a:t>wps</a:t>
            </a:r>
            <a:r>
              <a:rPr lang="sk-SK" dirty="0"/>
              <a:t>/</a:t>
            </a:r>
            <a:r>
              <a:rPr lang="sk-SK" dirty="0" err="1"/>
              <a:t>wcm</a:t>
            </a:r>
            <a:r>
              <a:rPr lang="sk-SK" dirty="0"/>
              <a:t>/</a:t>
            </a:r>
            <a:r>
              <a:rPr lang="sk-SK" dirty="0" err="1"/>
              <a:t>connect</a:t>
            </a:r>
            <a:r>
              <a:rPr lang="sk-SK" dirty="0"/>
              <a:t>/30cee5c1-ee06-46f4-9449-f4cbb8a08a7a/EU_SILC_2013_Indikatory_chudoby_a_socialneho_vylucenia.pdf&gt;.</a:t>
            </a:r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A0AD257-CF09-1842-977B-7CF4A98C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835836"/>
            <a:ext cx="8312587" cy="1008380"/>
          </a:xfrm>
        </p:spPr>
        <p:txBody>
          <a:bodyPr/>
          <a:lstStyle/>
          <a:p>
            <a:r>
              <a:rPr lang="en-GB" dirty="0" err="1"/>
              <a:t>Odporúčaná</a:t>
            </a:r>
            <a:r>
              <a:rPr lang="en-GB" dirty="0"/>
              <a:t> </a:t>
            </a:r>
            <a:r>
              <a:rPr lang="en-GB" dirty="0" err="1"/>
              <a:t>literatúra</a:t>
            </a:r>
            <a:r>
              <a:rPr lang="en-GB" dirty="0"/>
              <a:t> a </a:t>
            </a:r>
            <a:r>
              <a:rPr lang="en-GB" dirty="0" err="1"/>
              <a:t>iné</a:t>
            </a:r>
            <a:r>
              <a:rPr lang="en-GB" dirty="0"/>
              <a:t> </a:t>
            </a:r>
            <a:r>
              <a:rPr lang="en-GB" dirty="0" err="1"/>
              <a:t>zdroje</a:t>
            </a:r>
            <a:endParaRPr lang="en-GB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C955DA0-AAD2-FB4A-98C2-288DF24B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008D16E-77CA-FA44-B72B-CE74D0B9C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FF2756-7E68-D64E-B081-EF019A1166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72509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Ozrejmili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a </a:t>
            </a:r>
            <a:r>
              <a:rPr lang="en-US" dirty="0" err="1"/>
              <a:t>ciele</a:t>
            </a:r>
            <a:r>
              <a:rPr lang="en-US" dirty="0"/>
              <a:t> </a:t>
            </a:r>
            <a:r>
              <a:rPr lang="en-US" dirty="0" err="1"/>
              <a:t>demografie</a:t>
            </a:r>
            <a:endParaRPr lang="en-US" dirty="0"/>
          </a:p>
          <a:p>
            <a:r>
              <a:rPr lang="en-US" dirty="0" err="1"/>
              <a:t>Vzťah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demografiou</a:t>
            </a:r>
            <a:r>
              <a:rPr lang="en-US" dirty="0"/>
              <a:t> a </a:t>
            </a:r>
            <a:r>
              <a:rPr lang="en-US" dirty="0" err="1"/>
              <a:t>zdravím</a:t>
            </a:r>
            <a:r>
              <a:rPr lang="en-US" dirty="0"/>
              <a:t> </a:t>
            </a:r>
            <a:r>
              <a:rPr lang="en-US" dirty="0" err="1"/>
              <a:t>verejnosti</a:t>
            </a:r>
            <a:endParaRPr lang="en-US" dirty="0"/>
          </a:p>
          <a:p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demografie</a:t>
            </a:r>
            <a:endParaRPr lang="en-US" dirty="0"/>
          </a:p>
          <a:p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demografických</a:t>
            </a:r>
            <a:r>
              <a:rPr lang="en-US" dirty="0"/>
              <a:t> </a:t>
            </a:r>
            <a:r>
              <a:rPr lang="en-US" dirty="0" err="1"/>
              <a:t>údajov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a v EU</a:t>
            </a:r>
          </a:p>
          <a:p>
            <a:r>
              <a:rPr lang="en-US" dirty="0" err="1"/>
              <a:t>Niečo</a:t>
            </a:r>
            <a:r>
              <a:rPr lang="en-US" dirty="0"/>
              <a:t> z </a:t>
            </a:r>
            <a:r>
              <a:rPr lang="en-US" dirty="0" err="1"/>
              <a:t>histórie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Súhrn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312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Demografia</a:t>
            </a:r>
            <a:r>
              <a:rPr lang="en-US" dirty="0"/>
              <a:t> a </a:t>
            </a:r>
            <a:r>
              <a:rPr lang="en-US" dirty="0" err="1"/>
              <a:t>zdravie</a:t>
            </a:r>
            <a:r>
              <a:rPr lang="en-US" dirty="0"/>
              <a:t> </a:t>
            </a:r>
            <a:r>
              <a:rPr lang="en-US" dirty="0" err="1"/>
              <a:t>verejnosti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449" y="2100791"/>
            <a:ext cx="8312587" cy="2591537"/>
          </a:xfrm>
        </p:spPr>
        <p:txBody>
          <a:bodyPr/>
          <a:lstStyle/>
          <a:p>
            <a:r>
              <a:rPr lang="sk-SK" dirty="0"/>
              <a:t>Prečo demografia a aký je jej vzťah k zdraviu verejnosti?</a:t>
            </a:r>
          </a:p>
        </p:txBody>
      </p:sp>
    </p:spTree>
    <p:extLst>
      <p:ext uri="{BB962C8B-B14F-4D97-AF65-F5344CB8AC3E}">
        <p14:creationId xmlns:p14="http://schemas.microsoft.com/office/powerpoint/2010/main" val="24374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/>
              <a:t>Čím sa zaoberá demografia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3922" y="726034"/>
            <a:ext cx="5580861" cy="4924139"/>
          </a:xfrm>
        </p:spPr>
        <p:txBody>
          <a:bodyPr>
            <a:normAutofit/>
          </a:bodyPr>
          <a:lstStyle/>
          <a:p>
            <a:r>
              <a:rPr lang="sk-SK" dirty="0"/>
              <a:t>Demografia sa zaoberá </a:t>
            </a:r>
            <a:r>
              <a:rPr lang="sk-SK" b="1" dirty="0"/>
              <a:t>veľkosťou populácie </a:t>
            </a:r>
            <a:r>
              <a:rPr lang="sk-SK" dirty="0"/>
              <a:t>a pochopením </a:t>
            </a:r>
            <a:r>
              <a:rPr lang="sk-SK" b="1" dirty="0"/>
              <a:t>populačnej dynamiky</a:t>
            </a:r>
            <a:r>
              <a:rPr lang="sk-SK" dirty="0"/>
              <a:t> - ako sa populácia zmení v reakcii na súhru medzi pôrodnosťou, úmrtnosťou a migráciou. </a:t>
            </a:r>
          </a:p>
          <a:p>
            <a:r>
              <a:rPr lang="sk-SK" dirty="0"/>
              <a:t>Toto porozumenie je nevyhnutným predpokladom pre vytvorenie prognózy o budúcej veľkosti populácie a štruktúrou, ktorá by mala byť oporou plánovanie zdravotnej starostlivosti. </a:t>
            </a:r>
          </a:p>
        </p:txBody>
      </p:sp>
      <p:pic>
        <p:nvPicPr>
          <p:cNvPr id="1026" name="Picture 2" descr="Image result for demography">
            <a:extLst>
              <a:ext uri="{FF2B5EF4-FFF2-40B4-BE49-F238E27FC236}">
                <a16:creationId xmlns:a16="http://schemas.microsoft.com/office/drawing/2014/main" id="{F0B56E23-B93D-9F4A-8142-A55236BA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3" y="333105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mography">
            <a:extLst>
              <a:ext uri="{FF2B5EF4-FFF2-40B4-BE49-F238E27FC236}">
                <a16:creationId xmlns:a16="http://schemas.microsoft.com/office/drawing/2014/main" id="{C3E7D216-32C3-114F-8433-BE789543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3" y="2767325"/>
            <a:ext cx="3683000" cy="27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4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5772408" cy="4033519"/>
          </a:xfrm>
        </p:spPr>
        <p:txBody>
          <a:bodyPr/>
          <a:lstStyle/>
          <a:p>
            <a:r>
              <a:rPr lang="sk-SK" dirty="0"/>
              <a:t>Pre bližšie poznanie tohto vzťahu je potrebné uvažovať o základných úlohách zdravia verejnosti a spôsobov ich napĺňania</a:t>
            </a:r>
          </a:p>
          <a:p>
            <a:r>
              <a:rPr lang="sk-SK" dirty="0"/>
              <a:t>Metódy demografie a niektorých iných postupov vo vedách o zdraví verejnosti sa prekrývajú, </a:t>
            </a:r>
            <a:r>
              <a:rPr lang="sk-SK" dirty="0" err="1"/>
              <a:t>resp</a:t>
            </a:r>
            <a:r>
              <a:rPr lang="sk-SK" dirty="0"/>
              <a:t>. dopĺňajú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Vzťah</a:t>
            </a:r>
            <a:r>
              <a:rPr lang="en-US" dirty="0"/>
              <a:t> </a:t>
            </a:r>
            <a:r>
              <a:rPr lang="en-US" dirty="0" err="1"/>
              <a:t>demografie</a:t>
            </a:r>
            <a:r>
              <a:rPr lang="en-US" dirty="0"/>
              <a:t> a </a:t>
            </a:r>
            <a:r>
              <a:rPr lang="en-US" dirty="0" err="1"/>
              <a:t>zdravia</a:t>
            </a:r>
            <a:r>
              <a:rPr lang="en-US" dirty="0"/>
              <a:t> </a:t>
            </a:r>
            <a:r>
              <a:rPr lang="en-US" dirty="0" err="1"/>
              <a:t>verejnosti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8.9.20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73" y="1626878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A967B6B-F8B1-9D43-B762-E0D3A11C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04" y="170908"/>
            <a:ext cx="8473739" cy="480527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Najefektívnejšou metódou vykonávania týchto operácií je skôr integrovaný prístup ako vertikálne programy.</a:t>
            </a:r>
          </a:p>
          <a:p>
            <a:r>
              <a:rPr lang="sk-SK" dirty="0"/>
              <a:t>Tieto operácie sa sústreďujú okolo troch hlavných oblastí poskytovania služieb: </a:t>
            </a:r>
          </a:p>
          <a:p>
            <a:pPr lvl="1"/>
            <a:r>
              <a:rPr lang="sk-SK" dirty="0"/>
              <a:t>ochrana zdravia, </a:t>
            </a:r>
          </a:p>
          <a:p>
            <a:pPr lvl="1"/>
            <a:r>
              <a:rPr lang="sk-SK" dirty="0"/>
              <a:t>prevencia chorôb a </a:t>
            </a:r>
          </a:p>
          <a:p>
            <a:pPr lvl="1"/>
            <a:r>
              <a:rPr lang="sk-SK" dirty="0"/>
              <a:t>podpora zdravia. </a:t>
            </a:r>
          </a:p>
          <a:p>
            <a:r>
              <a:rPr lang="sk-SK" dirty="0"/>
              <a:t>Sú založené na dôkladných informáciách o zdraví verejnosti, ktoré sa získavajú pomocou šetrení.</a:t>
            </a:r>
          </a:p>
          <a:p>
            <a:pPr marL="20149" indent="0">
              <a:buNone/>
            </a:pPr>
            <a:endParaRPr lang="sk-SK" sz="1983" dirty="0"/>
          </a:p>
          <a:p>
            <a:pPr marL="20149" indent="0">
              <a:buNone/>
            </a:pPr>
            <a:r>
              <a:rPr lang="sk-SK" sz="1983" dirty="0"/>
              <a:t>Zdroj: WHO EURO (no </a:t>
            </a:r>
            <a:r>
              <a:rPr lang="sk-SK" sz="1983" dirty="0" err="1"/>
              <a:t>date</a:t>
            </a:r>
            <a:r>
              <a:rPr lang="sk-SK" sz="1983" dirty="0"/>
              <a:t>) </a:t>
            </a:r>
            <a:r>
              <a:rPr lang="sk-SK" sz="1983" i="1" dirty="0" err="1"/>
              <a:t>The</a:t>
            </a:r>
            <a:r>
              <a:rPr lang="sk-SK" sz="1983" i="1" dirty="0"/>
              <a:t> 10 </a:t>
            </a:r>
            <a:r>
              <a:rPr lang="sk-SK" sz="1983" i="1" dirty="0" err="1"/>
              <a:t>Essential</a:t>
            </a:r>
            <a:r>
              <a:rPr lang="sk-SK" sz="1983" i="1" dirty="0"/>
              <a:t> </a:t>
            </a:r>
            <a:r>
              <a:rPr lang="sk-SK" sz="1983" i="1" dirty="0" err="1"/>
              <a:t>Public</a:t>
            </a:r>
            <a:r>
              <a:rPr lang="sk-SK" sz="1983" i="1" dirty="0"/>
              <a:t> </a:t>
            </a:r>
            <a:r>
              <a:rPr lang="sk-SK" sz="1983" i="1" dirty="0" err="1"/>
              <a:t>Health</a:t>
            </a:r>
            <a:r>
              <a:rPr lang="sk-SK" sz="1983" i="1" dirty="0"/>
              <a:t> </a:t>
            </a:r>
            <a:r>
              <a:rPr lang="sk-SK" sz="1983" i="1" dirty="0" err="1"/>
              <a:t>Operations</a:t>
            </a:r>
            <a:r>
              <a:rPr lang="sk-SK" sz="1983" dirty="0"/>
              <a:t>. </a:t>
            </a:r>
            <a:r>
              <a:rPr lang="sk-SK" sz="1983" dirty="0" err="1"/>
              <a:t>Available</a:t>
            </a:r>
            <a:r>
              <a:rPr lang="sk-SK" sz="1983" dirty="0"/>
              <a:t> at: </a:t>
            </a:r>
            <a:r>
              <a:rPr lang="sk-SK" sz="1983" dirty="0" err="1"/>
              <a:t>https</a:t>
            </a:r>
            <a:r>
              <a:rPr lang="sk-SK" sz="1983" dirty="0"/>
              <a:t>://</a:t>
            </a:r>
            <a:r>
              <a:rPr lang="sk-SK" sz="1983" dirty="0" err="1"/>
              <a:t>www.euro.who.int</a:t>
            </a:r>
            <a:r>
              <a:rPr lang="sk-SK" sz="1983" dirty="0"/>
              <a:t>/</a:t>
            </a:r>
            <a:r>
              <a:rPr lang="sk-SK" sz="1983" dirty="0" err="1"/>
              <a:t>en</a:t>
            </a:r>
            <a:r>
              <a:rPr lang="sk-SK" sz="1983" dirty="0"/>
              <a:t>/</a:t>
            </a:r>
            <a:r>
              <a:rPr lang="sk-SK" sz="1983" dirty="0" err="1"/>
              <a:t>health-topics</a:t>
            </a:r>
            <a:r>
              <a:rPr lang="sk-SK" sz="1983" dirty="0"/>
              <a:t>/</a:t>
            </a:r>
            <a:r>
              <a:rPr lang="sk-SK" sz="1983" dirty="0" err="1"/>
              <a:t>Health-systems</a:t>
            </a:r>
            <a:r>
              <a:rPr lang="sk-SK" sz="1983" dirty="0"/>
              <a:t>/</a:t>
            </a:r>
            <a:r>
              <a:rPr lang="sk-SK" sz="1983" dirty="0" err="1"/>
              <a:t>public-health-services</a:t>
            </a:r>
            <a:r>
              <a:rPr lang="sk-SK" sz="1983" dirty="0"/>
              <a:t>/</a:t>
            </a:r>
            <a:r>
              <a:rPr lang="sk-SK" sz="1983" dirty="0" err="1"/>
              <a:t>policy</a:t>
            </a:r>
            <a:r>
              <a:rPr lang="sk-SK" sz="1983" dirty="0"/>
              <a:t>/the-10-essential-public-health-operations (Cit: 03. september 2020).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F48DCE-83E4-5848-BD8F-B00C436B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7357"/>
            <a:ext cx="8312587" cy="1007586"/>
          </a:xfrm>
        </p:spPr>
        <p:txBody>
          <a:bodyPr/>
          <a:lstStyle/>
          <a:p>
            <a:r>
              <a:rPr lang="sk-SK" dirty="0"/>
              <a:t>10 základných operácií zdravia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313DF5-DAAD-F84F-BFBD-1451BBE9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8.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BE930C4-8F37-9040-B69E-2953FBD07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9CFA7C6-97D8-D34D-AFE0-825EB427C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1391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6DEF020-D1DD-5149-BC02-C28E5C57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34" y="5777357"/>
            <a:ext cx="8312587" cy="1007586"/>
          </a:xfrm>
        </p:spPr>
        <p:txBody>
          <a:bodyPr/>
          <a:lstStyle/>
          <a:p>
            <a:r>
              <a:rPr lang="sk-SK" sz="3085" dirty="0"/>
              <a:t>Zhluknutie základných operácií zdravia verejnosti (EPHOS) - na poskytovanie služieb zdravia verejnosti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0584D7-4A86-D54A-82D3-29D227A4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8.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D6754B8-11D6-4342-A76C-F2142D586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5D9C60-8D89-8449-A5EB-DE7B6B00CD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5B443F-DB76-B545-9505-34A6C038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0" y="131494"/>
            <a:ext cx="9291763" cy="50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F589CB-2C4A-BF4B-AD2C-B38B4C80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B06-792C-E94B-84D7-E0BCAD715F1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8.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61E9F9-C53C-FA4D-A81E-12B99D84B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86F6E-52AB-6042-BD02-4F4D57216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41FEAB0-61C1-0A43-8835-55D2F1BBC2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498" y="728441"/>
            <a:ext cx="4731814" cy="6056502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EPHO1: Surveillance of population health and wellbeing</a:t>
            </a:r>
          </a:p>
          <a:p>
            <a:r>
              <a:rPr lang="en-GB" dirty="0">
                <a:effectLst/>
              </a:rPr>
              <a:t>EPHO2: Monitoring and response to health hazards and emergencies</a:t>
            </a:r>
          </a:p>
          <a:p>
            <a:r>
              <a:rPr lang="en-GB" dirty="0">
                <a:effectLst/>
              </a:rPr>
              <a:t>EPHO3: Health protection including environmental occupational, food safety and others</a:t>
            </a:r>
          </a:p>
          <a:p>
            <a:r>
              <a:rPr lang="en-GB" dirty="0">
                <a:effectLst/>
              </a:rPr>
              <a:t>EPHO4: Health Promotion including action to address social determinants and health inequity</a:t>
            </a:r>
          </a:p>
          <a:p>
            <a:r>
              <a:rPr lang="en-GB" dirty="0">
                <a:effectLst/>
              </a:rPr>
              <a:t>EPHO5: Disease prevention, including early detection of illness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64894D21-D7CF-2545-B018-92D6328CAC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9238" y="728439"/>
            <a:ext cx="4840125" cy="5909454"/>
          </a:xfrm>
        </p:spPr>
        <p:txBody>
          <a:bodyPr>
            <a:normAutofit/>
          </a:bodyPr>
          <a:lstStyle/>
          <a:p>
            <a:r>
              <a:rPr lang="sk-SK" dirty="0"/>
              <a:t>EPHO1: Dohľad nad zdravím a pohodou obyvateľstva</a:t>
            </a:r>
          </a:p>
          <a:p>
            <a:r>
              <a:rPr lang="sk-SK" dirty="0"/>
              <a:t>EPHO2: Monitorovanie a reakcia na zdravotné riziká a mimoriadne situácie</a:t>
            </a:r>
          </a:p>
          <a:p>
            <a:r>
              <a:rPr lang="sk-SK" dirty="0"/>
              <a:t>EPHO3: Ochrana zdravia vrátane ochrany životného prostredia, bezpečnosti potravín a ďalších</a:t>
            </a:r>
          </a:p>
          <a:p>
            <a:r>
              <a:rPr lang="sk-SK" dirty="0"/>
              <a:t>EPHO4: Podpora zdravia vrátane opatrení na riešenie sociálnych determinantov a nerovnosti v zdraví</a:t>
            </a:r>
          </a:p>
          <a:p>
            <a:r>
              <a:rPr lang="sk-SK" dirty="0"/>
              <a:t>EPHO5: Prevencia chorôb vrátane včasného zistenia choroby</a:t>
            </a:r>
          </a:p>
        </p:txBody>
      </p:sp>
    </p:spTree>
    <p:extLst>
      <p:ext uri="{BB962C8B-B14F-4D97-AF65-F5344CB8AC3E}">
        <p14:creationId xmlns:p14="http://schemas.microsoft.com/office/powerpoint/2010/main" val="36847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BEB1C1E-2BE2-D84B-A73F-419B5775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6104-772C-324B-A383-B91BB66E505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8. septembra 2020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4709859-F25B-1046-B4A4-B6D2D7E5C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E4A4BD0-262B-4E44-B0FA-D67EFE8803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FA7CB58-3EFE-B948-BCC1-0E40CFA12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498" y="728441"/>
            <a:ext cx="4731814" cy="5909451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EPHO6: Assuring governance for health and wellbeing</a:t>
            </a:r>
          </a:p>
          <a:p>
            <a:r>
              <a:rPr lang="en-GB" dirty="0">
                <a:effectLst/>
              </a:rPr>
              <a:t>EPHO7: Assuring a sufficient and competent public health workforce</a:t>
            </a:r>
          </a:p>
          <a:p>
            <a:r>
              <a:rPr lang="en-GB" dirty="0">
                <a:effectLst/>
              </a:rPr>
              <a:t>EPHO8: Assuring sustainable organisational structures and financing </a:t>
            </a:r>
          </a:p>
          <a:p>
            <a:r>
              <a:rPr lang="en-GB" dirty="0">
                <a:effectLst/>
              </a:rPr>
              <a:t>EPHO9: Advocacy communication and social mobilisation for health</a:t>
            </a:r>
          </a:p>
          <a:p>
            <a:r>
              <a:rPr lang="en-GB" dirty="0">
                <a:effectLst/>
              </a:rPr>
              <a:t>EPHO10: Advancing public health research to inform policy and practice</a:t>
            </a:r>
          </a:p>
          <a:p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40B575C-8C78-AD47-8659-FA660394E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71632" y="581388"/>
            <a:ext cx="4631051" cy="5909451"/>
          </a:xfrm>
        </p:spPr>
        <p:txBody>
          <a:bodyPr>
            <a:normAutofit lnSpcReduction="10000"/>
          </a:bodyPr>
          <a:lstStyle/>
          <a:p>
            <a:r>
              <a:rPr lang="sk-SK" dirty="0"/>
              <a:t>EPHO6: Zabezpečenie riadenia pre zdravie a pohodu</a:t>
            </a:r>
          </a:p>
          <a:p>
            <a:r>
              <a:rPr lang="sk-SK" dirty="0"/>
              <a:t>EPHO7: Zabezpečenie dostatočnej a kompetentnej pracovnej sily v oblasti zdravia verejnosti</a:t>
            </a:r>
          </a:p>
          <a:p>
            <a:r>
              <a:rPr lang="sk-SK" dirty="0"/>
              <a:t>EPHO8: Zabezpečenie udržateľných organizačných štruktúr a financovania</a:t>
            </a:r>
          </a:p>
          <a:p>
            <a:r>
              <a:rPr lang="sk-SK" dirty="0"/>
              <a:t>EPHO9: Komunikácia advokácie a sociálna mobilizácia pre zdravie</a:t>
            </a:r>
          </a:p>
          <a:p>
            <a:r>
              <a:rPr lang="sk-SK" dirty="0"/>
              <a:t>EPHO10: Podpora výskumu v oblasti zdravia verejnosti s cieľom poskytnúť informácie o politike a praxi</a:t>
            </a:r>
          </a:p>
        </p:txBody>
      </p:sp>
    </p:spTree>
    <p:extLst>
      <p:ext uri="{BB962C8B-B14F-4D97-AF65-F5344CB8AC3E}">
        <p14:creationId xmlns:p14="http://schemas.microsoft.com/office/powerpoint/2010/main" val="33150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Martin_Trnava_prednasky1.potx</Template>
  <TotalTime>261</TotalTime>
  <Words>1975</Words>
  <Application>Microsoft Macintosh PowerPoint</Application>
  <PresentationFormat>Vlastná</PresentationFormat>
  <Paragraphs>201</Paragraphs>
  <Slides>26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Palatino Linotype</vt:lpstr>
      <vt:lpstr>Wingdings</vt:lpstr>
      <vt:lpstr>Martin_Trnava_prednasky1</vt:lpstr>
      <vt:lpstr>Úvod do demografie pre zdravie verejnosti</vt:lpstr>
      <vt:lpstr>Štruktúra</vt:lpstr>
      <vt:lpstr>Prečo demografia a aký je jej vzťah k zdraviu verejnosti?</vt:lpstr>
      <vt:lpstr>Čím sa zaoberá demografia</vt:lpstr>
      <vt:lpstr>Vzťah demografie a zdravia verejnosti</vt:lpstr>
      <vt:lpstr>10 základných operácií zdravia verejnosti</vt:lpstr>
      <vt:lpstr>Zhluknutie základných operácií zdravia verejnosti (EPHOS) - na poskytovanie služieb zdravia verejnosti</vt:lpstr>
      <vt:lpstr>Prezentácia programu PowerPoint</vt:lpstr>
      <vt:lpstr>Prezentácia programu PowerPoint</vt:lpstr>
      <vt:lpstr>V čom spočíva úloha demografie v zdraví verejnosti?</vt:lpstr>
      <vt:lpstr>Veľkosť populácie, rast a veková štruktúra</vt:lpstr>
      <vt:lpstr>Zmeny manželstva a rodinných vzorov</vt:lpstr>
      <vt:lpstr>Chudobnejší svet</vt:lpstr>
      <vt:lpstr>Globalizácia</vt:lpstr>
      <vt:lpstr>Základné pojmy v demografii</vt:lpstr>
      <vt:lpstr>Demografia skúma</vt:lpstr>
      <vt:lpstr>Formálna alebo technická demografia</vt:lpstr>
      <vt:lpstr>Prezentácia programu PowerPoint</vt:lpstr>
      <vt:lpstr>Prezentácia programu PowerPoint</vt:lpstr>
      <vt:lpstr>Populačné demografické štúdie </vt:lpstr>
      <vt:lpstr>Krátka história demografie </vt:lpstr>
      <vt:lpstr>John Graunt</vt:lpstr>
      <vt:lpstr>Johann Peter Süssmilch, 1707-1767</vt:lpstr>
      <vt:lpstr>Thomas Robert Malthus (February 14, 1766 - December 23, 1834)</vt:lpstr>
      <vt:lpstr>Odporúčaná literatúra a iné zdroje</vt:lpstr>
      <vt:lpstr>Súhrn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Prednáška o demografii pre MPH</dc:title>
  <dc:subject/>
  <dc:creator>Martin Rusnák</dc:creator>
  <cp:keywords/>
  <dc:description/>
  <cp:lastModifiedBy>Martin Rusnak</cp:lastModifiedBy>
  <cp:revision>32</cp:revision>
  <dcterms:created xsi:type="dcterms:W3CDTF">2012-03-23T08:51:40Z</dcterms:created>
  <dcterms:modified xsi:type="dcterms:W3CDTF">2020-09-08T08:26:36Z</dcterms:modified>
  <cp:category/>
</cp:coreProperties>
</file>